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9"/>
  </p:handoutMasterIdLst>
  <p:sldIdLst>
    <p:sldId id="623" r:id="rId3"/>
    <p:sldId id="654" r:id="rId5"/>
    <p:sldId id="777" r:id="rId6"/>
    <p:sldId id="839" r:id="rId7"/>
    <p:sldId id="840" r:id="rId8"/>
    <p:sldId id="841" r:id="rId9"/>
    <p:sldId id="844" r:id="rId10"/>
    <p:sldId id="845" r:id="rId11"/>
    <p:sldId id="846" r:id="rId12"/>
    <p:sldId id="847" r:id="rId13"/>
    <p:sldId id="848" r:id="rId14"/>
    <p:sldId id="849" r:id="rId15"/>
    <p:sldId id="850" r:id="rId16"/>
    <p:sldId id="782" r:id="rId17"/>
    <p:sldId id="823" r:id="rId18"/>
    <p:sldId id="824" r:id="rId19"/>
    <p:sldId id="724" r:id="rId20"/>
    <p:sldId id="825" r:id="rId21"/>
    <p:sldId id="838" r:id="rId22"/>
    <p:sldId id="830" r:id="rId23"/>
    <p:sldId id="831" r:id="rId24"/>
    <p:sldId id="832" r:id="rId25"/>
    <p:sldId id="834" r:id="rId26"/>
    <p:sldId id="835" r:id="rId27"/>
    <p:sldId id="836" r:id="rId28"/>
  </p:sldIdLst>
  <p:sldSz cx="9504045" cy="51435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6FA5"/>
    <a:srgbClr val="3498DB"/>
    <a:srgbClr val="52B8DA"/>
    <a:srgbClr val="45B4BA"/>
    <a:srgbClr val="69A35B"/>
    <a:srgbClr val="1F74AD"/>
    <a:srgbClr val="1AA3AA"/>
    <a:srgbClr val="235196"/>
    <a:srgbClr val="E7EDF4"/>
    <a:srgbClr val="D1DD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9248" autoAdjust="0"/>
    <p:restoredTop sz="95226" autoAdjust="0"/>
  </p:normalViewPr>
  <p:slideViewPr>
    <p:cSldViewPr snapToGrid="0" showGuides="1">
      <p:cViewPr varScale="1">
        <p:scale>
          <a:sx n="111" d="100"/>
          <a:sy n="111" d="100"/>
        </p:scale>
        <p:origin x="-84" y="-528"/>
      </p:cViewPr>
      <p:guideLst>
        <p:guide orient="horz" pos="3192"/>
        <p:guide pos="2974"/>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5" d="100"/>
          <a:sy n="65" d="100"/>
        </p:scale>
        <p:origin x="2299" y="4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handoutMaster" Target="handoutMasters/handoutMaster1.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CE59116-8487-4D3B-921F-0E41E65F4555}"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F2A5C0-3CFB-4282-AD2D-2FF4823B029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0DFCB8-7EF4-48C1-8984-7222E239D7E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577850" y="1143000"/>
            <a:ext cx="57023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A3BA41-6BA2-47AC-9C1D-5ECEA0A6E28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43A3BA41-6BA2-47AC-9C1D-5ECEA0A6E28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43A3BA41-6BA2-47AC-9C1D-5ECEA0A6E28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43A3BA41-6BA2-47AC-9C1D-5ECEA0A6E28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43A3BA41-6BA2-47AC-9C1D-5ECEA0A6E28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43A3BA41-6BA2-47AC-9C1D-5ECEA0A6E28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en-US" altLang="zh-CN"/>
          </a:p>
        </p:txBody>
      </p:sp>
      <p:sp>
        <p:nvSpPr>
          <p:cNvPr id="4" name="灯片编号占位符 3"/>
          <p:cNvSpPr>
            <a:spLocks noGrp="1"/>
          </p:cNvSpPr>
          <p:nvPr>
            <p:ph type="sldNum" sz="quarter" idx="5"/>
          </p:nvPr>
        </p:nvSpPr>
        <p:spPr/>
        <p:txBody>
          <a:bodyPr/>
          <a:lstStyle/>
          <a:p>
            <a:fld id="{43A3BA41-6BA2-47AC-9C1D-5ECEA0A6E282}"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12827" y="1597822"/>
            <a:ext cx="8078709" cy="1102519"/>
          </a:xfrm>
          <a:prstGeom prst="rect">
            <a:avLst/>
          </a:prstGeo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425655" y="2914650"/>
            <a:ext cx="6653054"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475218" y="4767264"/>
            <a:ext cx="2217685" cy="273844"/>
          </a:xfrm>
          <a:prstGeom prst="rect">
            <a:avLst/>
          </a:prstGeom>
        </p:spPr>
        <p:txBody>
          <a:bodyPr/>
          <a:lstStyle/>
          <a:p>
            <a:fld id="{D669989D-4831-4E99-B76E-9A53CB0F3A88}" type="datetimeFigureOut">
              <a:rPr lang="zh-CN" altLang="en-US" smtClean="0"/>
            </a:fld>
            <a:endParaRPr lang="zh-CN" altLang="en-US"/>
          </a:p>
        </p:txBody>
      </p:sp>
      <p:sp>
        <p:nvSpPr>
          <p:cNvPr id="5" name="页脚占位符 4"/>
          <p:cNvSpPr>
            <a:spLocks noGrp="1"/>
          </p:cNvSpPr>
          <p:nvPr>
            <p:ph type="ftr" sz="quarter" idx="11"/>
          </p:nvPr>
        </p:nvSpPr>
        <p:spPr>
          <a:xfrm>
            <a:off x="3247324" y="4767264"/>
            <a:ext cx="3009715"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811460" y="4767264"/>
            <a:ext cx="2217685" cy="273844"/>
          </a:xfrm>
          <a:prstGeom prst="rect">
            <a:avLst/>
          </a:prstGeom>
        </p:spPr>
        <p:txBody>
          <a:bodyPr/>
          <a:lstStyle/>
          <a:p>
            <a:fld id="{EE3F9CDB-1F21-4789-A81E-8FEA25CE194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75218" y="205978"/>
            <a:ext cx="8553927" cy="85725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75218" y="1200151"/>
            <a:ext cx="8553927" cy="3394472"/>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475218" y="4767264"/>
            <a:ext cx="2217685" cy="273844"/>
          </a:xfrm>
          <a:prstGeom prst="rect">
            <a:avLst/>
          </a:prstGeom>
        </p:spPr>
        <p:txBody>
          <a:bodyPr/>
          <a:lstStyle/>
          <a:p>
            <a:fld id="{D669989D-4831-4E99-B76E-9A53CB0F3A88}" type="datetimeFigureOut">
              <a:rPr lang="zh-CN" altLang="en-US" smtClean="0"/>
            </a:fld>
            <a:endParaRPr lang="zh-CN" altLang="en-US"/>
          </a:p>
        </p:txBody>
      </p:sp>
      <p:sp>
        <p:nvSpPr>
          <p:cNvPr id="5" name="页脚占位符 4"/>
          <p:cNvSpPr>
            <a:spLocks noGrp="1"/>
          </p:cNvSpPr>
          <p:nvPr>
            <p:ph type="ftr" sz="quarter" idx="11"/>
          </p:nvPr>
        </p:nvSpPr>
        <p:spPr>
          <a:xfrm>
            <a:off x="3247324" y="4767264"/>
            <a:ext cx="3009715"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811460" y="4767264"/>
            <a:ext cx="2217685" cy="273844"/>
          </a:xfrm>
          <a:prstGeom prst="rect">
            <a:avLst/>
          </a:prstGeom>
        </p:spPr>
        <p:txBody>
          <a:bodyPr/>
          <a:lstStyle/>
          <a:p>
            <a:fld id="{EE3F9CDB-1F21-4789-A81E-8FEA25CE194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90663" y="154781"/>
            <a:ext cx="2138482" cy="329088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75218" y="154781"/>
            <a:ext cx="6257039" cy="329088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475218" y="4767264"/>
            <a:ext cx="2217685" cy="273844"/>
          </a:xfrm>
          <a:prstGeom prst="rect">
            <a:avLst/>
          </a:prstGeom>
        </p:spPr>
        <p:txBody>
          <a:bodyPr/>
          <a:lstStyle/>
          <a:p>
            <a:fld id="{D669989D-4831-4E99-B76E-9A53CB0F3A88}" type="datetimeFigureOut">
              <a:rPr lang="zh-CN" altLang="en-US" smtClean="0"/>
            </a:fld>
            <a:endParaRPr lang="zh-CN" altLang="en-US"/>
          </a:p>
        </p:txBody>
      </p:sp>
      <p:sp>
        <p:nvSpPr>
          <p:cNvPr id="5" name="页脚占位符 4"/>
          <p:cNvSpPr>
            <a:spLocks noGrp="1"/>
          </p:cNvSpPr>
          <p:nvPr>
            <p:ph type="ftr" sz="quarter" idx="11"/>
          </p:nvPr>
        </p:nvSpPr>
        <p:spPr>
          <a:xfrm>
            <a:off x="3247324" y="4767264"/>
            <a:ext cx="3009715"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811460" y="4767264"/>
            <a:ext cx="2217685" cy="273844"/>
          </a:xfrm>
          <a:prstGeom prst="rect">
            <a:avLst/>
          </a:prstGeom>
        </p:spPr>
        <p:txBody>
          <a:bodyPr/>
          <a:lstStyle/>
          <a:p>
            <a:fld id="{EE3F9CDB-1F21-4789-A81E-8FEA25CE194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 y="0"/>
            <a:ext cx="9502158" cy="5143500"/>
          </a:xfrm>
          <a:prstGeom prst="rect">
            <a:avLst/>
          </a:prstGeom>
          <a:effectLst>
            <a:glow>
              <a:schemeClr val="accent1"/>
            </a:glow>
          </a:effectLst>
        </p:spPr>
      </p:pic>
      <p:pic>
        <p:nvPicPr>
          <p:cNvPr id="11" name="图片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86551" y="412311"/>
            <a:ext cx="1075626" cy="1034842"/>
          </a:xfrm>
          <a:prstGeom prst="rect">
            <a:avLst/>
          </a:prstGeom>
        </p:spPr>
      </p:pic>
      <p:pic>
        <p:nvPicPr>
          <p:cNvPr id="12" name="图片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42866" y="4711917"/>
            <a:ext cx="2309147" cy="44431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4_标题幻灯片">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504363" cy="5143500"/>
          </a:xfrm>
          <a:prstGeom prst="rect">
            <a:avLst/>
          </a:prstGeom>
          <a:effectLst/>
        </p:spPr>
      </p:pic>
      <p:sp>
        <p:nvSpPr>
          <p:cNvPr id="21" name="文本框 29"/>
          <p:cNvSpPr txBox="1"/>
          <p:nvPr userDrawn="1"/>
        </p:nvSpPr>
        <p:spPr>
          <a:xfrm>
            <a:off x="681138" y="2631928"/>
            <a:ext cx="1638185" cy="923330"/>
          </a:xfrm>
          <a:prstGeom prst="rect">
            <a:avLst/>
          </a:prstGeom>
          <a:noFill/>
        </p:spPr>
        <p:txBody>
          <a:bodyPr wrap="none" rtlCol="0">
            <a:spAutoFit/>
          </a:bodyPr>
          <a:lstStyle/>
          <a:p>
            <a:r>
              <a:rPr lang="zh-CN" altLang="en-US" sz="5400" b="1" dirty="0">
                <a:ln w="12700">
                  <a:noFill/>
                </a:ln>
                <a:latin typeface="黑体" panose="02010609060101010101" pitchFamily="49" charset="-122"/>
                <a:ea typeface="黑体" panose="02010609060101010101" pitchFamily="49" charset="-122"/>
              </a:rPr>
              <a:t>目录</a:t>
            </a:r>
            <a:endParaRPr lang="en-US" altLang="zh-CN" sz="5400" b="1" dirty="0">
              <a:ln w="12700">
                <a:noFill/>
              </a:ln>
              <a:latin typeface="黑体" panose="02010609060101010101" pitchFamily="49" charset="-122"/>
              <a:ea typeface="黑体" panose="02010609060101010101" pitchFamily="49" charset="-122"/>
            </a:endParaRPr>
          </a:p>
        </p:txBody>
      </p:sp>
      <p:pic>
        <p:nvPicPr>
          <p:cNvPr id="22" name="图片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5657" y="3710432"/>
            <a:ext cx="2309147" cy="44431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_标题幻灯片">
    <p:spTree>
      <p:nvGrpSpPr>
        <p:cNvPr id="1" name=""/>
        <p:cNvGrpSpPr/>
        <p:nvPr/>
      </p:nvGrpSpPr>
      <p:grpSpPr>
        <a:xfrm>
          <a:off x="0" y="0"/>
          <a:ext cx="0" cy="0"/>
          <a:chOff x="0" y="0"/>
          <a:chExt cx="0" cy="0"/>
        </a:xfrm>
      </p:grpSpPr>
      <p:pic>
        <p:nvPicPr>
          <p:cNvPr id="15" name="图片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94339"/>
            <a:ext cx="9504363" cy="2800350"/>
          </a:xfrm>
          <a:prstGeom prst="rect">
            <a:avLst/>
          </a:prstGeom>
          <a:effectLst>
            <a:reflection blurRad="6350" endPos="90000" dir="5400000" sy="-100000" algn="bl" rotWithShape="0"/>
          </a:effectLst>
        </p:spPr>
      </p:pic>
      <p:pic>
        <p:nvPicPr>
          <p:cNvPr id="16" name="图片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42866" y="4711917"/>
            <a:ext cx="2309147" cy="44431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userDrawn="1">
  <p:cSld name="12_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504363" cy="5143500"/>
          </a:xfrm>
          <a:prstGeom prst="rect">
            <a:avLst/>
          </a:prstGeom>
        </p:spPr>
      </p:pic>
      <p:sp>
        <p:nvSpPr>
          <p:cNvPr id="5" name="矩形 4"/>
          <p:cNvSpPr/>
          <p:nvPr userDrawn="1"/>
        </p:nvSpPr>
        <p:spPr>
          <a:xfrm>
            <a:off x="0" y="221706"/>
            <a:ext cx="9504363" cy="46841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userDrawn="1"/>
        </p:nvSpPr>
        <p:spPr>
          <a:xfrm>
            <a:off x="0" y="1"/>
            <a:ext cx="2323289" cy="246221"/>
          </a:xfrm>
          <a:prstGeom prst="rect">
            <a:avLst/>
          </a:prstGeom>
          <a:noFill/>
        </p:spPr>
        <p:txBody>
          <a:bodyPr wrap="square" rtlCol="0">
            <a:spAutoFit/>
          </a:bodyPr>
          <a:lstStyle/>
          <a:p>
            <a:r>
              <a:rPr lang="en-US" altLang="zh-CN" sz="1000" b="1" dirty="0">
                <a:solidFill>
                  <a:schemeClr val="bg1"/>
                </a:solidFill>
                <a:latin typeface="Times New Roman" panose="02020603050405020304" pitchFamily="18" charset="0"/>
                <a:cs typeface="Times New Roman" panose="02020603050405020304" pitchFamily="18" charset="0"/>
              </a:rPr>
              <a:t>1000000101000011101010101010001</a:t>
            </a:r>
            <a:endParaRPr lang="zh-CN" altLang="en-US" sz="1000" b="1" dirty="0">
              <a:solidFill>
                <a:schemeClr val="bg1"/>
              </a:solidFill>
              <a:latin typeface="Times New Roman" panose="02020603050405020304" pitchFamily="18" charset="0"/>
              <a:cs typeface="Times New Roman" panose="02020603050405020304" pitchFamily="18" charset="0"/>
            </a:endParaRPr>
          </a:p>
        </p:txBody>
      </p:sp>
      <p:sp>
        <p:nvSpPr>
          <p:cNvPr id="18" name="TextBox 17"/>
          <p:cNvSpPr txBox="1"/>
          <p:nvPr userDrawn="1"/>
        </p:nvSpPr>
        <p:spPr>
          <a:xfrm>
            <a:off x="7256504" y="4912565"/>
            <a:ext cx="2323289" cy="246221"/>
          </a:xfrm>
          <a:prstGeom prst="rect">
            <a:avLst/>
          </a:prstGeom>
          <a:noFill/>
        </p:spPr>
        <p:txBody>
          <a:bodyPr wrap="square" rtlCol="0">
            <a:spAutoFit/>
          </a:bodyPr>
          <a:lstStyle/>
          <a:p>
            <a:r>
              <a:rPr lang="en-US" altLang="zh-CN" sz="1000" b="1" dirty="0">
                <a:solidFill>
                  <a:schemeClr val="accent1">
                    <a:lumMod val="75000"/>
                  </a:schemeClr>
                </a:solidFill>
                <a:latin typeface="Times New Roman" panose="02020603050405020304" pitchFamily="18" charset="0"/>
                <a:cs typeface="Times New Roman" panose="02020603050405020304" pitchFamily="18" charset="0"/>
              </a:rPr>
              <a:t>1000000101000011101010101010001</a:t>
            </a:r>
            <a:endParaRPr lang="zh-CN" altLang="en-US" sz="10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3" name="矩形 22"/>
          <p:cNvSpPr/>
          <p:nvPr userDrawn="1"/>
        </p:nvSpPr>
        <p:spPr>
          <a:xfrm>
            <a:off x="3248025" y="4629150"/>
            <a:ext cx="2743200" cy="5201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46748" y="4711917"/>
            <a:ext cx="2309147" cy="444319"/>
          </a:xfrm>
          <a:prstGeom prst="rect">
            <a:avLst/>
          </a:prstGeom>
        </p:spPr>
      </p:pic>
      <p:sp>
        <p:nvSpPr>
          <p:cNvPr id="25" name="圆角矩形 24"/>
          <p:cNvSpPr/>
          <p:nvPr userDrawn="1"/>
        </p:nvSpPr>
        <p:spPr>
          <a:xfrm>
            <a:off x="438150" y="352425"/>
            <a:ext cx="8420100" cy="4171950"/>
          </a:xfrm>
          <a:prstGeom prst="roundRect">
            <a:avLst/>
          </a:prstGeom>
          <a:noFill/>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9"/>
          <p:cNvSpPr txBox="1"/>
          <p:nvPr userDrawn="1"/>
        </p:nvSpPr>
        <p:spPr>
          <a:xfrm>
            <a:off x="8297962" y="3182600"/>
            <a:ext cx="968275" cy="1446550"/>
          </a:xfrm>
          <a:prstGeom prst="rect">
            <a:avLst/>
          </a:prstGeom>
          <a:solidFill>
            <a:schemeClr val="bg1"/>
          </a:solidFill>
        </p:spPr>
        <p:txBody>
          <a:bodyPr wrap="square" rtlCol="0">
            <a:spAutoFit/>
          </a:bodyPr>
          <a:lstStyle/>
          <a:p>
            <a:r>
              <a:rPr lang="zh-CN" altLang="en-US" sz="4400" b="1" dirty="0">
                <a:ln w="12700">
                  <a:noFill/>
                </a:ln>
                <a:latin typeface="宋体" panose="02010600030101010101" pitchFamily="2" charset="-122"/>
                <a:ea typeface="宋体" panose="02010600030101010101" pitchFamily="2" charset="-122"/>
              </a:rPr>
              <a:t>小结</a:t>
            </a:r>
            <a:endParaRPr lang="en-US" altLang="zh-CN" sz="4400" b="1" dirty="0">
              <a:ln w="12700">
                <a:noFill/>
              </a:ln>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75218" y="205978"/>
            <a:ext cx="8553927" cy="85725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475218" y="1200151"/>
            <a:ext cx="8553927" cy="3394472"/>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475218" y="4767264"/>
            <a:ext cx="2217685" cy="273844"/>
          </a:xfrm>
          <a:prstGeom prst="rect">
            <a:avLst/>
          </a:prstGeom>
        </p:spPr>
        <p:txBody>
          <a:bodyPr/>
          <a:lstStyle/>
          <a:p>
            <a:fld id="{D669989D-4831-4E99-B76E-9A53CB0F3A88}" type="datetimeFigureOut">
              <a:rPr lang="zh-CN" altLang="en-US" smtClean="0"/>
            </a:fld>
            <a:endParaRPr lang="zh-CN" altLang="en-US"/>
          </a:p>
        </p:txBody>
      </p:sp>
      <p:sp>
        <p:nvSpPr>
          <p:cNvPr id="5" name="页脚占位符 4"/>
          <p:cNvSpPr>
            <a:spLocks noGrp="1"/>
          </p:cNvSpPr>
          <p:nvPr>
            <p:ph type="ftr" sz="quarter" idx="11"/>
          </p:nvPr>
        </p:nvSpPr>
        <p:spPr>
          <a:xfrm>
            <a:off x="3247324" y="4767264"/>
            <a:ext cx="3009715"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811460" y="4767264"/>
            <a:ext cx="2217685" cy="273844"/>
          </a:xfrm>
          <a:prstGeom prst="rect">
            <a:avLst/>
          </a:prstGeom>
        </p:spPr>
        <p:txBody>
          <a:bodyPr/>
          <a:lstStyle/>
          <a:p>
            <a:fld id="{EE3F9CDB-1F21-4789-A81E-8FEA25CE194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50779" y="3305176"/>
            <a:ext cx="8078709" cy="1021556"/>
          </a:xfrm>
          <a:prstGeom prst="rect">
            <a:avLst/>
          </a:prstGeo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50779" y="2180035"/>
            <a:ext cx="8078709"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475218" y="4767264"/>
            <a:ext cx="2217685" cy="273844"/>
          </a:xfrm>
          <a:prstGeom prst="rect">
            <a:avLst/>
          </a:prstGeom>
        </p:spPr>
        <p:txBody>
          <a:bodyPr/>
          <a:lstStyle/>
          <a:p>
            <a:fld id="{D669989D-4831-4E99-B76E-9A53CB0F3A88}" type="datetimeFigureOut">
              <a:rPr lang="zh-CN" altLang="en-US" smtClean="0"/>
            </a:fld>
            <a:endParaRPr lang="zh-CN" altLang="en-US"/>
          </a:p>
        </p:txBody>
      </p:sp>
      <p:sp>
        <p:nvSpPr>
          <p:cNvPr id="5" name="页脚占位符 4"/>
          <p:cNvSpPr>
            <a:spLocks noGrp="1"/>
          </p:cNvSpPr>
          <p:nvPr>
            <p:ph type="ftr" sz="quarter" idx="11"/>
          </p:nvPr>
        </p:nvSpPr>
        <p:spPr>
          <a:xfrm>
            <a:off x="3247324" y="4767264"/>
            <a:ext cx="3009715"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811460" y="4767264"/>
            <a:ext cx="2217685" cy="273844"/>
          </a:xfrm>
          <a:prstGeom prst="rect">
            <a:avLst/>
          </a:prstGeom>
        </p:spPr>
        <p:txBody>
          <a:bodyPr/>
          <a:lstStyle/>
          <a:p>
            <a:fld id="{EE3F9CDB-1F21-4789-A81E-8FEA25CE194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75218" y="205978"/>
            <a:ext cx="8553927" cy="85725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75218" y="900114"/>
            <a:ext cx="419776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831385" y="900114"/>
            <a:ext cx="419776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475218" y="4767264"/>
            <a:ext cx="2217685" cy="273844"/>
          </a:xfrm>
          <a:prstGeom prst="rect">
            <a:avLst/>
          </a:prstGeom>
        </p:spPr>
        <p:txBody>
          <a:bodyPr/>
          <a:lstStyle/>
          <a:p>
            <a:fld id="{D669989D-4831-4E99-B76E-9A53CB0F3A88}" type="datetimeFigureOut">
              <a:rPr lang="zh-CN" altLang="en-US" smtClean="0"/>
            </a:fld>
            <a:endParaRPr lang="zh-CN" altLang="en-US"/>
          </a:p>
        </p:txBody>
      </p:sp>
      <p:sp>
        <p:nvSpPr>
          <p:cNvPr id="6" name="页脚占位符 5"/>
          <p:cNvSpPr>
            <a:spLocks noGrp="1"/>
          </p:cNvSpPr>
          <p:nvPr>
            <p:ph type="ftr" sz="quarter" idx="11"/>
          </p:nvPr>
        </p:nvSpPr>
        <p:spPr>
          <a:xfrm>
            <a:off x="3247324" y="4767264"/>
            <a:ext cx="3009715"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811460" y="4767264"/>
            <a:ext cx="2217685" cy="273844"/>
          </a:xfrm>
          <a:prstGeom prst="rect">
            <a:avLst/>
          </a:prstGeom>
        </p:spPr>
        <p:txBody>
          <a:bodyPr/>
          <a:lstStyle/>
          <a:p>
            <a:fld id="{EE3F9CDB-1F21-4789-A81E-8FEA25CE194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75218" y="205978"/>
            <a:ext cx="8553927" cy="85725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75218" y="1151335"/>
            <a:ext cx="4199411"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75218" y="1631156"/>
            <a:ext cx="4199411"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828092" y="1151335"/>
            <a:ext cx="4201060"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828092" y="1631156"/>
            <a:ext cx="4201060"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475218" y="4767264"/>
            <a:ext cx="2217685" cy="273844"/>
          </a:xfrm>
          <a:prstGeom prst="rect">
            <a:avLst/>
          </a:prstGeom>
        </p:spPr>
        <p:txBody>
          <a:bodyPr/>
          <a:lstStyle/>
          <a:p>
            <a:fld id="{D669989D-4831-4E99-B76E-9A53CB0F3A88}" type="datetimeFigureOut">
              <a:rPr lang="zh-CN" altLang="en-US" smtClean="0"/>
            </a:fld>
            <a:endParaRPr lang="zh-CN" altLang="en-US"/>
          </a:p>
        </p:txBody>
      </p:sp>
      <p:sp>
        <p:nvSpPr>
          <p:cNvPr id="8" name="页脚占位符 7"/>
          <p:cNvSpPr>
            <a:spLocks noGrp="1"/>
          </p:cNvSpPr>
          <p:nvPr>
            <p:ph type="ftr" sz="quarter" idx="11"/>
          </p:nvPr>
        </p:nvSpPr>
        <p:spPr>
          <a:xfrm>
            <a:off x="3247324" y="4767264"/>
            <a:ext cx="3009715" cy="273844"/>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811460" y="4767264"/>
            <a:ext cx="2217685" cy="273844"/>
          </a:xfrm>
          <a:prstGeom prst="rect">
            <a:avLst/>
          </a:prstGeom>
        </p:spPr>
        <p:txBody>
          <a:bodyPr/>
          <a:lstStyle/>
          <a:p>
            <a:fld id="{EE3F9CDB-1F21-4789-A81E-8FEA25CE194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75218" y="205978"/>
            <a:ext cx="8553927" cy="857250"/>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475218" y="4767264"/>
            <a:ext cx="2217685" cy="273844"/>
          </a:xfrm>
          <a:prstGeom prst="rect">
            <a:avLst/>
          </a:prstGeom>
        </p:spPr>
        <p:txBody>
          <a:bodyPr/>
          <a:lstStyle/>
          <a:p>
            <a:fld id="{D669989D-4831-4E99-B76E-9A53CB0F3A88}" type="datetimeFigureOut">
              <a:rPr lang="zh-CN" altLang="en-US" smtClean="0"/>
            </a:fld>
            <a:endParaRPr lang="zh-CN" altLang="en-US"/>
          </a:p>
        </p:txBody>
      </p:sp>
      <p:sp>
        <p:nvSpPr>
          <p:cNvPr id="4" name="页脚占位符 3"/>
          <p:cNvSpPr>
            <a:spLocks noGrp="1"/>
          </p:cNvSpPr>
          <p:nvPr>
            <p:ph type="ftr" sz="quarter" idx="11"/>
          </p:nvPr>
        </p:nvSpPr>
        <p:spPr>
          <a:xfrm>
            <a:off x="3247324" y="4767264"/>
            <a:ext cx="3009715" cy="273844"/>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811460" y="4767264"/>
            <a:ext cx="2217685" cy="273844"/>
          </a:xfrm>
          <a:prstGeom prst="rect">
            <a:avLst/>
          </a:prstGeom>
        </p:spPr>
        <p:txBody>
          <a:bodyPr/>
          <a:lstStyle/>
          <a:p>
            <a:fld id="{EE3F9CDB-1F21-4789-A81E-8FEA25CE194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5218" y="4767264"/>
            <a:ext cx="2217685" cy="273844"/>
          </a:xfrm>
          <a:prstGeom prst="rect">
            <a:avLst/>
          </a:prstGeom>
        </p:spPr>
        <p:txBody>
          <a:bodyPr/>
          <a:lstStyle/>
          <a:p>
            <a:fld id="{D669989D-4831-4E99-B76E-9A53CB0F3A88}" type="datetimeFigureOut">
              <a:rPr lang="zh-CN" altLang="en-US" smtClean="0"/>
            </a:fld>
            <a:endParaRPr lang="zh-CN" altLang="en-US"/>
          </a:p>
        </p:txBody>
      </p:sp>
      <p:sp>
        <p:nvSpPr>
          <p:cNvPr id="3" name="页脚占位符 2"/>
          <p:cNvSpPr>
            <a:spLocks noGrp="1"/>
          </p:cNvSpPr>
          <p:nvPr>
            <p:ph type="ftr" sz="quarter" idx="11"/>
          </p:nvPr>
        </p:nvSpPr>
        <p:spPr>
          <a:xfrm>
            <a:off x="3247324" y="4767264"/>
            <a:ext cx="3009715" cy="273844"/>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811460" y="4767264"/>
            <a:ext cx="2217685" cy="273844"/>
          </a:xfrm>
          <a:prstGeom prst="rect">
            <a:avLst/>
          </a:prstGeom>
        </p:spPr>
        <p:txBody>
          <a:bodyPr/>
          <a:lstStyle/>
          <a:p>
            <a:fld id="{EE3F9CDB-1F21-4789-A81E-8FEA25CE194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5221" y="204787"/>
            <a:ext cx="3126870" cy="871538"/>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715942" y="204792"/>
            <a:ext cx="5313203"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75221" y="1076328"/>
            <a:ext cx="3126870"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475218" y="4767264"/>
            <a:ext cx="2217685" cy="273844"/>
          </a:xfrm>
          <a:prstGeom prst="rect">
            <a:avLst/>
          </a:prstGeom>
        </p:spPr>
        <p:txBody>
          <a:bodyPr/>
          <a:lstStyle/>
          <a:p>
            <a:fld id="{D669989D-4831-4E99-B76E-9A53CB0F3A88}" type="datetimeFigureOut">
              <a:rPr lang="zh-CN" altLang="en-US" smtClean="0"/>
            </a:fld>
            <a:endParaRPr lang="zh-CN" altLang="en-US"/>
          </a:p>
        </p:txBody>
      </p:sp>
      <p:sp>
        <p:nvSpPr>
          <p:cNvPr id="6" name="页脚占位符 5"/>
          <p:cNvSpPr>
            <a:spLocks noGrp="1"/>
          </p:cNvSpPr>
          <p:nvPr>
            <p:ph type="ftr" sz="quarter" idx="11"/>
          </p:nvPr>
        </p:nvSpPr>
        <p:spPr>
          <a:xfrm>
            <a:off x="3247324" y="4767264"/>
            <a:ext cx="3009715"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811460" y="4767264"/>
            <a:ext cx="2217685" cy="273844"/>
          </a:xfrm>
          <a:prstGeom prst="rect">
            <a:avLst/>
          </a:prstGeom>
        </p:spPr>
        <p:txBody>
          <a:bodyPr/>
          <a:lstStyle/>
          <a:p>
            <a:fld id="{EE3F9CDB-1F21-4789-A81E-8FEA25CE194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862922" y="3600451"/>
            <a:ext cx="5702618" cy="425054"/>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862922" y="459581"/>
            <a:ext cx="5702618"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862922" y="4025507"/>
            <a:ext cx="5702618"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475218" y="4767264"/>
            <a:ext cx="2217685" cy="273844"/>
          </a:xfrm>
          <a:prstGeom prst="rect">
            <a:avLst/>
          </a:prstGeom>
        </p:spPr>
        <p:txBody>
          <a:bodyPr/>
          <a:lstStyle/>
          <a:p>
            <a:fld id="{D669989D-4831-4E99-B76E-9A53CB0F3A88}" type="datetimeFigureOut">
              <a:rPr lang="zh-CN" altLang="en-US" smtClean="0"/>
            </a:fld>
            <a:endParaRPr lang="zh-CN" altLang="en-US"/>
          </a:p>
        </p:txBody>
      </p:sp>
      <p:sp>
        <p:nvSpPr>
          <p:cNvPr id="6" name="页脚占位符 5"/>
          <p:cNvSpPr>
            <a:spLocks noGrp="1"/>
          </p:cNvSpPr>
          <p:nvPr>
            <p:ph type="ftr" sz="quarter" idx="11"/>
          </p:nvPr>
        </p:nvSpPr>
        <p:spPr>
          <a:xfrm>
            <a:off x="3247324" y="4767264"/>
            <a:ext cx="3009715"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811460" y="4767264"/>
            <a:ext cx="2217685" cy="273844"/>
          </a:xfrm>
          <a:prstGeom prst="rect">
            <a:avLst/>
          </a:prstGeom>
        </p:spPr>
        <p:txBody>
          <a:bodyPr/>
          <a:lstStyle/>
          <a:p>
            <a:fld id="{EE3F9CDB-1F21-4789-A81E-8FEA25CE194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image" Target="../media/image3.png"/><Relationship Id="rId16" Type="http://schemas.openxmlformats.org/officeDocument/2006/relationships/image" Target="../media/image6.png"/><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6758658" y="0"/>
            <a:ext cx="2745705" cy="5143500"/>
          </a:xfrm>
          <a:prstGeom prst="rect">
            <a:avLst/>
          </a:prstGeom>
        </p:spPr>
      </p:pic>
      <p:pic>
        <p:nvPicPr>
          <p:cNvPr id="8" name="图片 7"/>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0"/>
            <a:ext cx="2685360" cy="5143500"/>
          </a:xfrm>
          <a:prstGeom prst="rect">
            <a:avLst/>
          </a:prstGeom>
        </p:spPr>
      </p:pic>
      <p:sp>
        <p:nvSpPr>
          <p:cNvPr id="9" name="矩形 8"/>
          <p:cNvSpPr/>
          <p:nvPr userDrawn="1"/>
        </p:nvSpPr>
        <p:spPr>
          <a:xfrm>
            <a:off x="0" y="221706"/>
            <a:ext cx="9504363" cy="46841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userDrawn="1"/>
        </p:nvSpPr>
        <p:spPr>
          <a:xfrm>
            <a:off x="0" y="1"/>
            <a:ext cx="2323289" cy="246221"/>
          </a:xfrm>
          <a:prstGeom prst="rect">
            <a:avLst/>
          </a:prstGeom>
          <a:noFill/>
        </p:spPr>
        <p:txBody>
          <a:bodyPr wrap="square" rtlCol="0">
            <a:spAutoFit/>
          </a:bodyPr>
          <a:lstStyle/>
          <a:p>
            <a:r>
              <a:rPr lang="en-US" altLang="zh-CN" sz="1000" b="1" dirty="0">
                <a:solidFill>
                  <a:schemeClr val="bg1"/>
                </a:solidFill>
                <a:latin typeface="Times New Roman" panose="02020603050405020304" pitchFamily="18" charset="0"/>
                <a:cs typeface="Times New Roman" panose="02020603050405020304" pitchFamily="18" charset="0"/>
              </a:rPr>
              <a:t>1000000101000011101010101010001</a:t>
            </a:r>
            <a:endParaRPr lang="zh-CN" altLang="en-US" sz="1000" b="1" dirty="0">
              <a:solidFill>
                <a:schemeClr val="bg1"/>
              </a:solidFill>
              <a:latin typeface="Times New Roman" panose="02020603050405020304" pitchFamily="18" charset="0"/>
              <a:cs typeface="Times New Roman" panose="02020603050405020304" pitchFamily="18" charset="0"/>
            </a:endParaRPr>
          </a:p>
        </p:txBody>
      </p:sp>
      <p:sp>
        <p:nvSpPr>
          <p:cNvPr id="11" name="TextBox 10"/>
          <p:cNvSpPr txBox="1"/>
          <p:nvPr userDrawn="1"/>
        </p:nvSpPr>
        <p:spPr>
          <a:xfrm>
            <a:off x="7256504" y="4912565"/>
            <a:ext cx="2323289" cy="246221"/>
          </a:xfrm>
          <a:prstGeom prst="rect">
            <a:avLst/>
          </a:prstGeom>
          <a:noFill/>
        </p:spPr>
        <p:txBody>
          <a:bodyPr wrap="square" rtlCol="0">
            <a:spAutoFit/>
          </a:bodyPr>
          <a:lstStyle/>
          <a:p>
            <a:r>
              <a:rPr lang="en-US" altLang="zh-CN" sz="1000" b="1" dirty="0">
                <a:solidFill>
                  <a:schemeClr val="accent1">
                    <a:lumMod val="75000"/>
                  </a:schemeClr>
                </a:solidFill>
                <a:latin typeface="Times New Roman" panose="02020603050405020304" pitchFamily="18" charset="0"/>
                <a:cs typeface="Times New Roman" panose="02020603050405020304" pitchFamily="18" charset="0"/>
              </a:rPr>
              <a:t>1000000101000011101010101010001</a:t>
            </a:r>
            <a:endParaRPr lang="zh-CN" altLang="en-US" sz="1000" b="1"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12" name="图片 1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3446748" y="4711917"/>
            <a:ext cx="2309147" cy="44431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tags" Target="../tags/tag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3.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3788554" y="1498960"/>
            <a:ext cx="1866900" cy="768350"/>
          </a:xfrm>
          <a:prstGeom prst="rect">
            <a:avLst/>
          </a:prstGeom>
          <a:noFill/>
        </p:spPr>
        <p:txBody>
          <a:bodyPr wrap="none" rtlCol="0">
            <a:spAutoFit/>
          </a:bodyPr>
          <a:lstStyle/>
          <a:p>
            <a:pPr algn="ctr"/>
            <a:r>
              <a:rPr lang="zh-CN" altLang="en-US" sz="4400" b="1" dirty="0">
                <a:latin typeface="Times New Roman" panose="02020603050405020304"/>
                <a:ea typeface="黑体" panose="02010609060101010101" pitchFamily="49" charset="-122"/>
              </a:rPr>
              <a:t>第二章</a:t>
            </a:r>
            <a:endParaRPr lang="en-US" altLang="zh-CN" sz="4400" b="1" dirty="0">
              <a:latin typeface="Times New Roman" panose="02020603050405020304"/>
              <a:ea typeface="黑体" panose="02010609060101010101" pitchFamily="49" charset="-122"/>
            </a:endParaRPr>
          </a:p>
        </p:txBody>
      </p:sp>
      <p:grpSp>
        <p:nvGrpSpPr>
          <p:cNvPr id="2" name="组合 1"/>
          <p:cNvGrpSpPr/>
          <p:nvPr/>
        </p:nvGrpSpPr>
        <p:grpSpPr>
          <a:xfrm>
            <a:off x="2661864" y="3848860"/>
            <a:ext cx="384810" cy="370220"/>
            <a:chOff x="4112570" y="4196180"/>
            <a:chExt cx="370220" cy="370220"/>
          </a:xfrm>
        </p:grpSpPr>
        <p:sp>
          <p:nvSpPr>
            <p:cNvPr id="13" name="椭圆 12"/>
            <p:cNvSpPr/>
            <p:nvPr/>
          </p:nvSpPr>
          <p:spPr>
            <a:xfrm>
              <a:off x="4112570" y="4196180"/>
              <a:ext cx="370220" cy="370220"/>
            </a:xfrm>
            <a:prstGeom prst="ellipse">
              <a:avLst/>
            </a:prstGeom>
            <a:solidFill>
              <a:srgbClr val="52B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a:ea typeface="黑体" panose="02010609060101010101" pitchFamily="49" charset="-122"/>
              </a:endParaRPr>
            </a:p>
          </p:txBody>
        </p:sp>
        <p:grpSp>
          <p:nvGrpSpPr>
            <p:cNvPr id="38" name="Group 234"/>
            <p:cNvGrpSpPr/>
            <p:nvPr/>
          </p:nvGrpSpPr>
          <p:grpSpPr>
            <a:xfrm>
              <a:off x="4217972" y="4293958"/>
              <a:ext cx="159416" cy="174665"/>
              <a:chOff x="1693862" y="4675188"/>
              <a:chExt cx="365125" cy="400050"/>
            </a:xfrm>
            <a:solidFill>
              <a:schemeClr val="bg1"/>
            </a:solidFill>
          </p:grpSpPr>
          <p:sp>
            <p:nvSpPr>
              <p:cNvPr id="39" name="Freeform 335"/>
              <p:cNvSpPr/>
              <p:nvPr/>
            </p:nvSpPr>
            <p:spPr bwMode="auto">
              <a:xfrm>
                <a:off x="1811337" y="4675188"/>
                <a:ext cx="130175" cy="130175"/>
              </a:xfrm>
              <a:custGeom>
                <a:avLst/>
                <a:gdLst>
                  <a:gd name="T0" fmla="*/ 92 w 174"/>
                  <a:gd name="T1" fmla="*/ 171 h 173"/>
                  <a:gd name="T2" fmla="*/ 171 w 174"/>
                  <a:gd name="T3" fmla="*/ 82 h 173"/>
                  <a:gd name="T4" fmla="*/ 82 w 174"/>
                  <a:gd name="T5" fmla="*/ 3 h 173"/>
                  <a:gd name="T6" fmla="*/ 3 w 174"/>
                  <a:gd name="T7" fmla="*/ 92 h 173"/>
                  <a:gd name="T8" fmla="*/ 92 w 174"/>
                  <a:gd name="T9" fmla="*/ 171 h 173"/>
                </a:gdLst>
                <a:ahLst/>
                <a:cxnLst>
                  <a:cxn ang="0">
                    <a:pos x="T0" y="T1"/>
                  </a:cxn>
                  <a:cxn ang="0">
                    <a:pos x="T2" y="T3"/>
                  </a:cxn>
                  <a:cxn ang="0">
                    <a:pos x="T4" y="T5"/>
                  </a:cxn>
                  <a:cxn ang="0">
                    <a:pos x="T6" y="T7"/>
                  </a:cxn>
                  <a:cxn ang="0">
                    <a:pos x="T8" y="T9"/>
                  </a:cxn>
                </a:cxnLst>
                <a:rect l="0" t="0" r="r" b="b"/>
                <a:pathLst>
                  <a:path w="174" h="173">
                    <a:moveTo>
                      <a:pt x="92" y="171"/>
                    </a:moveTo>
                    <a:cubicBezTo>
                      <a:pt x="138" y="168"/>
                      <a:pt x="174" y="128"/>
                      <a:pt x="171" y="82"/>
                    </a:cubicBezTo>
                    <a:cubicBezTo>
                      <a:pt x="168" y="36"/>
                      <a:pt x="128" y="0"/>
                      <a:pt x="82" y="3"/>
                    </a:cubicBezTo>
                    <a:cubicBezTo>
                      <a:pt x="36" y="6"/>
                      <a:pt x="0" y="46"/>
                      <a:pt x="3" y="92"/>
                    </a:cubicBezTo>
                    <a:cubicBezTo>
                      <a:pt x="6" y="138"/>
                      <a:pt x="46" y="173"/>
                      <a:pt x="92" y="171"/>
                    </a:cubicBezTo>
                    <a:close/>
                  </a:path>
                </a:pathLst>
              </a:custGeom>
              <a:grpFill/>
              <a:ln>
                <a:noFill/>
              </a:ln>
            </p:spPr>
            <p:txBody>
              <a:bodyPr/>
              <a:lstStyle/>
              <a:p>
                <a:pPr defTabSz="914400">
                  <a:defRPr/>
                </a:pPr>
                <a:endParaRPr lang="en-AU" kern="0">
                  <a:solidFill>
                    <a:srgbClr val="000000"/>
                  </a:solidFill>
                  <a:latin typeface="Times New Roman" panose="02020603050405020304"/>
                  <a:ea typeface="黑体" panose="02010609060101010101" pitchFamily="49" charset="-122"/>
                </a:endParaRPr>
              </a:p>
            </p:txBody>
          </p:sp>
          <p:sp>
            <p:nvSpPr>
              <p:cNvPr id="40" name="Freeform 336"/>
              <p:cNvSpPr/>
              <p:nvPr/>
            </p:nvSpPr>
            <p:spPr bwMode="auto">
              <a:xfrm>
                <a:off x="1693862" y="4826000"/>
                <a:ext cx="365125" cy="249238"/>
              </a:xfrm>
              <a:custGeom>
                <a:avLst/>
                <a:gdLst>
                  <a:gd name="T0" fmla="*/ 457 w 486"/>
                  <a:gd name="T1" fmla="*/ 129 h 331"/>
                  <a:gd name="T2" fmla="*/ 254 w 486"/>
                  <a:gd name="T3" fmla="*/ 0 h 331"/>
                  <a:gd name="T4" fmla="*/ 254 w 486"/>
                  <a:gd name="T5" fmla="*/ 106 h 331"/>
                  <a:gd name="T6" fmla="*/ 254 w 486"/>
                  <a:gd name="T7" fmla="*/ 107 h 331"/>
                  <a:gd name="T8" fmla="*/ 257 w 486"/>
                  <a:gd name="T9" fmla="*/ 108 h 331"/>
                  <a:gd name="T10" fmla="*/ 263 w 486"/>
                  <a:gd name="T11" fmla="*/ 110 h 331"/>
                  <a:gd name="T12" fmla="*/ 276 w 486"/>
                  <a:gd name="T13" fmla="*/ 66 h 331"/>
                  <a:gd name="T14" fmla="*/ 346 w 486"/>
                  <a:gd name="T15" fmla="*/ 234 h 331"/>
                  <a:gd name="T16" fmla="*/ 279 w 486"/>
                  <a:gd name="T17" fmla="*/ 212 h 331"/>
                  <a:gd name="T18" fmla="*/ 267 w 486"/>
                  <a:gd name="T19" fmla="*/ 185 h 331"/>
                  <a:gd name="T20" fmla="*/ 264 w 486"/>
                  <a:gd name="T21" fmla="*/ 137 h 331"/>
                  <a:gd name="T22" fmla="*/ 262 w 486"/>
                  <a:gd name="T23" fmla="*/ 136 h 331"/>
                  <a:gd name="T24" fmla="*/ 222 w 486"/>
                  <a:gd name="T25" fmla="*/ 136 h 331"/>
                  <a:gd name="T26" fmla="*/ 219 w 486"/>
                  <a:gd name="T27" fmla="*/ 185 h 331"/>
                  <a:gd name="T28" fmla="*/ 207 w 486"/>
                  <a:gd name="T29" fmla="*/ 212 h 331"/>
                  <a:gd name="T30" fmla="*/ 140 w 486"/>
                  <a:gd name="T31" fmla="*/ 234 h 331"/>
                  <a:gd name="T32" fmla="*/ 210 w 486"/>
                  <a:gd name="T33" fmla="*/ 66 h 331"/>
                  <a:gd name="T34" fmla="*/ 223 w 486"/>
                  <a:gd name="T35" fmla="*/ 110 h 331"/>
                  <a:gd name="T36" fmla="*/ 229 w 486"/>
                  <a:gd name="T37" fmla="*/ 108 h 331"/>
                  <a:gd name="T38" fmla="*/ 231 w 486"/>
                  <a:gd name="T39" fmla="*/ 107 h 331"/>
                  <a:gd name="T40" fmla="*/ 231 w 486"/>
                  <a:gd name="T41" fmla="*/ 106 h 331"/>
                  <a:gd name="T42" fmla="*/ 231 w 486"/>
                  <a:gd name="T43" fmla="*/ 104 h 331"/>
                  <a:gd name="T44" fmla="*/ 231 w 486"/>
                  <a:gd name="T45" fmla="*/ 0 h 331"/>
                  <a:gd name="T46" fmla="*/ 29 w 486"/>
                  <a:gd name="T47" fmla="*/ 129 h 331"/>
                  <a:gd name="T48" fmla="*/ 0 w 486"/>
                  <a:gd name="T49" fmla="*/ 331 h 331"/>
                  <a:gd name="T50" fmla="*/ 69 w 486"/>
                  <a:gd name="T51" fmla="*/ 331 h 331"/>
                  <a:gd name="T52" fmla="*/ 100 w 486"/>
                  <a:gd name="T53" fmla="*/ 159 h 331"/>
                  <a:gd name="T54" fmla="*/ 110 w 486"/>
                  <a:gd name="T55" fmla="*/ 151 h 331"/>
                  <a:gd name="T56" fmla="*/ 117 w 486"/>
                  <a:gd name="T57" fmla="*/ 160 h 331"/>
                  <a:gd name="T58" fmla="*/ 109 w 486"/>
                  <a:gd name="T59" fmla="*/ 331 h 331"/>
                  <a:gd name="T60" fmla="*/ 218 w 486"/>
                  <a:gd name="T61" fmla="*/ 331 h 331"/>
                  <a:gd name="T62" fmla="*/ 242 w 486"/>
                  <a:gd name="T63" fmla="*/ 331 h 331"/>
                  <a:gd name="T64" fmla="*/ 377 w 486"/>
                  <a:gd name="T65" fmla="*/ 331 h 331"/>
                  <a:gd name="T66" fmla="*/ 369 w 486"/>
                  <a:gd name="T67" fmla="*/ 160 h 331"/>
                  <a:gd name="T68" fmla="*/ 376 w 486"/>
                  <a:gd name="T69" fmla="*/ 151 h 331"/>
                  <a:gd name="T70" fmla="*/ 386 w 486"/>
                  <a:gd name="T71" fmla="*/ 159 h 331"/>
                  <a:gd name="T72" fmla="*/ 417 w 486"/>
                  <a:gd name="T73" fmla="*/ 331 h 331"/>
                  <a:gd name="T74" fmla="*/ 486 w 486"/>
                  <a:gd name="T75" fmla="*/ 331 h 331"/>
                  <a:gd name="T76" fmla="*/ 457 w 486"/>
                  <a:gd name="T77" fmla="*/ 129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6" h="331">
                    <a:moveTo>
                      <a:pt x="457" y="129"/>
                    </a:moveTo>
                    <a:cubicBezTo>
                      <a:pt x="432" y="23"/>
                      <a:pt x="349" y="1"/>
                      <a:pt x="254" y="0"/>
                    </a:cubicBezTo>
                    <a:cubicBezTo>
                      <a:pt x="254" y="106"/>
                      <a:pt x="254" y="106"/>
                      <a:pt x="254" y="106"/>
                    </a:cubicBezTo>
                    <a:cubicBezTo>
                      <a:pt x="254" y="106"/>
                      <a:pt x="254" y="107"/>
                      <a:pt x="254" y="107"/>
                    </a:cubicBezTo>
                    <a:cubicBezTo>
                      <a:pt x="255" y="108"/>
                      <a:pt x="256" y="108"/>
                      <a:pt x="257" y="108"/>
                    </a:cubicBezTo>
                    <a:cubicBezTo>
                      <a:pt x="259" y="109"/>
                      <a:pt x="261" y="109"/>
                      <a:pt x="263" y="110"/>
                    </a:cubicBezTo>
                    <a:cubicBezTo>
                      <a:pt x="264" y="86"/>
                      <a:pt x="267" y="67"/>
                      <a:pt x="276" y="66"/>
                    </a:cubicBezTo>
                    <a:cubicBezTo>
                      <a:pt x="342" y="62"/>
                      <a:pt x="372" y="222"/>
                      <a:pt x="346" y="234"/>
                    </a:cubicBezTo>
                    <a:cubicBezTo>
                      <a:pt x="326" y="243"/>
                      <a:pt x="297" y="226"/>
                      <a:pt x="279" y="212"/>
                    </a:cubicBezTo>
                    <a:cubicBezTo>
                      <a:pt x="269" y="205"/>
                      <a:pt x="268" y="195"/>
                      <a:pt x="267" y="185"/>
                    </a:cubicBezTo>
                    <a:cubicBezTo>
                      <a:pt x="266" y="173"/>
                      <a:pt x="264" y="155"/>
                      <a:pt x="264" y="137"/>
                    </a:cubicBezTo>
                    <a:cubicBezTo>
                      <a:pt x="263" y="137"/>
                      <a:pt x="263" y="136"/>
                      <a:pt x="262" y="136"/>
                    </a:cubicBezTo>
                    <a:cubicBezTo>
                      <a:pt x="249" y="131"/>
                      <a:pt x="235" y="131"/>
                      <a:pt x="222" y="136"/>
                    </a:cubicBezTo>
                    <a:cubicBezTo>
                      <a:pt x="222" y="154"/>
                      <a:pt x="220" y="173"/>
                      <a:pt x="219" y="185"/>
                    </a:cubicBezTo>
                    <a:cubicBezTo>
                      <a:pt x="218" y="195"/>
                      <a:pt x="217" y="205"/>
                      <a:pt x="207" y="212"/>
                    </a:cubicBezTo>
                    <a:cubicBezTo>
                      <a:pt x="189" y="226"/>
                      <a:pt x="160" y="243"/>
                      <a:pt x="140" y="234"/>
                    </a:cubicBezTo>
                    <a:cubicBezTo>
                      <a:pt x="114" y="222"/>
                      <a:pt x="144" y="62"/>
                      <a:pt x="210" y="66"/>
                    </a:cubicBezTo>
                    <a:cubicBezTo>
                      <a:pt x="219" y="67"/>
                      <a:pt x="222" y="86"/>
                      <a:pt x="223" y="110"/>
                    </a:cubicBezTo>
                    <a:cubicBezTo>
                      <a:pt x="225" y="109"/>
                      <a:pt x="227" y="108"/>
                      <a:pt x="229" y="108"/>
                    </a:cubicBezTo>
                    <a:cubicBezTo>
                      <a:pt x="230" y="108"/>
                      <a:pt x="231" y="108"/>
                      <a:pt x="231" y="107"/>
                    </a:cubicBezTo>
                    <a:cubicBezTo>
                      <a:pt x="231" y="107"/>
                      <a:pt x="231" y="106"/>
                      <a:pt x="231" y="106"/>
                    </a:cubicBezTo>
                    <a:cubicBezTo>
                      <a:pt x="231" y="104"/>
                      <a:pt x="231" y="104"/>
                      <a:pt x="231" y="104"/>
                    </a:cubicBezTo>
                    <a:cubicBezTo>
                      <a:pt x="231" y="0"/>
                      <a:pt x="231" y="0"/>
                      <a:pt x="231" y="0"/>
                    </a:cubicBezTo>
                    <a:cubicBezTo>
                      <a:pt x="136" y="1"/>
                      <a:pt x="54" y="23"/>
                      <a:pt x="29" y="129"/>
                    </a:cubicBezTo>
                    <a:cubicBezTo>
                      <a:pt x="0" y="331"/>
                      <a:pt x="0" y="331"/>
                      <a:pt x="0" y="331"/>
                    </a:cubicBezTo>
                    <a:cubicBezTo>
                      <a:pt x="69" y="331"/>
                      <a:pt x="69" y="331"/>
                      <a:pt x="69" y="331"/>
                    </a:cubicBezTo>
                    <a:cubicBezTo>
                      <a:pt x="100" y="159"/>
                      <a:pt x="100" y="159"/>
                      <a:pt x="100" y="159"/>
                    </a:cubicBezTo>
                    <a:cubicBezTo>
                      <a:pt x="102" y="154"/>
                      <a:pt x="105" y="151"/>
                      <a:pt x="110" y="151"/>
                    </a:cubicBezTo>
                    <a:cubicBezTo>
                      <a:pt x="114" y="152"/>
                      <a:pt x="118" y="154"/>
                      <a:pt x="117" y="160"/>
                    </a:cubicBezTo>
                    <a:cubicBezTo>
                      <a:pt x="109" y="331"/>
                      <a:pt x="109" y="331"/>
                      <a:pt x="109" y="331"/>
                    </a:cubicBezTo>
                    <a:cubicBezTo>
                      <a:pt x="218" y="331"/>
                      <a:pt x="218" y="331"/>
                      <a:pt x="218" y="331"/>
                    </a:cubicBezTo>
                    <a:cubicBezTo>
                      <a:pt x="242" y="331"/>
                      <a:pt x="242" y="331"/>
                      <a:pt x="242" y="331"/>
                    </a:cubicBezTo>
                    <a:cubicBezTo>
                      <a:pt x="377" y="331"/>
                      <a:pt x="377" y="331"/>
                      <a:pt x="377" y="331"/>
                    </a:cubicBezTo>
                    <a:cubicBezTo>
                      <a:pt x="369" y="160"/>
                      <a:pt x="369" y="160"/>
                      <a:pt x="369" y="160"/>
                    </a:cubicBezTo>
                    <a:cubicBezTo>
                      <a:pt x="368" y="154"/>
                      <a:pt x="372" y="152"/>
                      <a:pt x="376" y="151"/>
                    </a:cubicBezTo>
                    <a:cubicBezTo>
                      <a:pt x="381" y="151"/>
                      <a:pt x="384" y="154"/>
                      <a:pt x="386" y="159"/>
                    </a:cubicBezTo>
                    <a:cubicBezTo>
                      <a:pt x="417" y="331"/>
                      <a:pt x="417" y="331"/>
                      <a:pt x="417" y="331"/>
                    </a:cubicBezTo>
                    <a:cubicBezTo>
                      <a:pt x="486" y="331"/>
                      <a:pt x="486" y="331"/>
                      <a:pt x="486" y="331"/>
                    </a:cubicBezTo>
                    <a:lnTo>
                      <a:pt x="457" y="129"/>
                    </a:lnTo>
                    <a:close/>
                  </a:path>
                </a:pathLst>
              </a:custGeom>
              <a:grpFill/>
              <a:ln>
                <a:noFill/>
              </a:ln>
            </p:spPr>
            <p:txBody>
              <a:bodyPr/>
              <a:lstStyle/>
              <a:p>
                <a:pPr defTabSz="914400">
                  <a:defRPr/>
                </a:pPr>
                <a:endParaRPr lang="en-AU" kern="0">
                  <a:solidFill>
                    <a:srgbClr val="000000"/>
                  </a:solidFill>
                  <a:latin typeface="Times New Roman" panose="02020603050405020304"/>
                  <a:ea typeface="黑体" panose="02010609060101010101" pitchFamily="49" charset="-122"/>
                </a:endParaRPr>
              </a:p>
            </p:txBody>
          </p:sp>
        </p:grpSp>
      </p:grpSp>
      <p:sp>
        <p:nvSpPr>
          <p:cNvPr id="41" name="文本框 40"/>
          <p:cNvSpPr txBox="1"/>
          <p:nvPr/>
        </p:nvSpPr>
        <p:spPr>
          <a:xfrm>
            <a:off x="3105116" y="3870328"/>
            <a:ext cx="2218393" cy="337185"/>
          </a:xfrm>
          <a:prstGeom prst="rect">
            <a:avLst/>
          </a:prstGeom>
          <a:noFill/>
        </p:spPr>
        <p:txBody>
          <a:bodyPr wrap="square" rtlCol="0">
            <a:spAutoFit/>
          </a:bodyPr>
          <a:lstStyle/>
          <a:p>
            <a:r>
              <a:rPr lang="zh-CN" altLang="en-US" sz="1600" b="1" dirty="0">
                <a:latin typeface="Times New Roman" panose="02020603050405020304"/>
                <a:ea typeface="黑体" panose="02010609060101010101" pitchFamily="49" charset="-122"/>
              </a:rPr>
              <a:t>陈斌</a:t>
            </a:r>
            <a:endParaRPr lang="en-US" altLang="zh-CN" sz="1600" b="1" dirty="0">
              <a:latin typeface="Times New Roman" panose="02020603050405020304"/>
              <a:ea typeface="黑体" panose="02010609060101010101" pitchFamily="49" charset="-122"/>
            </a:endParaRPr>
          </a:p>
        </p:txBody>
      </p:sp>
      <p:grpSp>
        <p:nvGrpSpPr>
          <p:cNvPr id="5" name="组合 4"/>
          <p:cNvGrpSpPr/>
          <p:nvPr/>
        </p:nvGrpSpPr>
        <p:grpSpPr>
          <a:xfrm>
            <a:off x="5264406" y="3859669"/>
            <a:ext cx="384810" cy="370220"/>
            <a:chOff x="4661210" y="4196180"/>
            <a:chExt cx="370220" cy="370220"/>
          </a:xfrm>
        </p:grpSpPr>
        <p:sp>
          <p:nvSpPr>
            <p:cNvPr id="15" name="椭圆 14"/>
            <p:cNvSpPr/>
            <p:nvPr/>
          </p:nvSpPr>
          <p:spPr>
            <a:xfrm>
              <a:off x="4661210" y="4196180"/>
              <a:ext cx="370220" cy="370220"/>
            </a:xfrm>
            <a:prstGeom prst="ellipse">
              <a:avLst/>
            </a:prstGeom>
            <a:solidFill>
              <a:srgbClr val="296F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a:ea typeface="黑体" panose="02010609060101010101" pitchFamily="49" charset="-122"/>
              </a:endParaRPr>
            </a:p>
          </p:txBody>
        </p:sp>
        <p:sp>
          <p:nvSpPr>
            <p:cNvPr id="42" name="Freeform 13"/>
            <p:cNvSpPr>
              <a:spLocks noEditPoints="1"/>
            </p:cNvSpPr>
            <p:nvPr/>
          </p:nvSpPr>
          <p:spPr bwMode="auto">
            <a:xfrm>
              <a:off x="4774882" y="4247300"/>
              <a:ext cx="142875" cy="263129"/>
            </a:xfrm>
            <a:custGeom>
              <a:avLst/>
              <a:gdLst>
                <a:gd name="T0" fmla="*/ 49 w 324"/>
                <a:gd name="T1" fmla="*/ 0 h 597"/>
                <a:gd name="T2" fmla="*/ 274 w 324"/>
                <a:gd name="T3" fmla="*/ 0 h 597"/>
                <a:gd name="T4" fmla="*/ 324 w 324"/>
                <a:gd name="T5" fmla="*/ 50 h 597"/>
                <a:gd name="T6" fmla="*/ 324 w 324"/>
                <a:gd name="T7" fmla="*/ 547 h 597"/>
                <a:gd name="T8" fmla="*/ 274 w 324"/>
                <a:gd name="T9" fmla="*/ 597 h 597"/>
                <a:gd name="T10" fmla="*/ 49 w 324"/>
                <a:gd name="T11" fmla="*/ 597 h 597"/>
                <a:gd name="T12" fmla="*/ 0 w 324"/>
                <a:gd name="T13" fmla="*/ 547 h 597"/>
                <a:gd name="T14" fmla="*/ 0 w 324"/>
                <a:gd name="T15" fmla="*/ 50 h 597"/>
                <a:gd name="T16" fmla="*/ 49 w 324"/>
                <a:gd name="T17" fmla="*/ 0 h 597"/>
                <a:gd name="T18" fmla="*/ 124 w 324"/>
                <a:gd name="T19" fmla="*/ 38 h 597"/>
                <a:gd name="T20" fmla="*/ 200 w 324"/>
                <a:gd name="T21" fmla="*/ 38 h 597"/>
                <a:gd name="T22" fmla="*/ 200 w 324"/>
                <a:gd name="T23" fmla="*/ 49 h 597"/>
                <a:gd name="T24" fmla="*/ 124 w 324"/>
                <a:gd name="T25" fmla="*/ 49 h 597"/>
                <a:gd name="T26" fmla="*/ 124 w 324"/>
                <a:gd name="T27" fmla="*/ 38 h 597"/>
                <a:gd name="T28" fmla="*/ 162 w 324"/>
                <a:gd name="T29" fmla="*/ 523 h 597"/>
                <a:gd name="T30" fmla="*/ 162 w 324"/>
                <a:gd name="T31" fmla="*/ 581 h 597"/>
                <a:gd name="T32" fmla="*/ 162 w 324"/>
                <a:gd name="T33" fmla="*/ 523 h 597"/>
                <a:gd name="T34" fmla="*/ 49 w 324"/>
                <a:gd name="T35" fmla="*/ 89 h 597"/>
                <a:gd name="T36" fmla="*/ 274 w 324"/>
                <a:gd name="T37" fmla="*/ 89 h 597"/>
                <a:gd name="T38" fmla="*/ 297 w 324"/>
                <a:gd name="T39" fmla="*/ 112 h 597"/>
                <a:gd name="T40" fmla="*/ 297 w 324"/>
                <a:gd name="T41" fmla="*/ 485 h 597"/>
                <a:gd name="T42" fmla="*/ 274 w 324"/>
                <a:gd name="T43" fmla="*/ 508 h 597"/>
                <a:gd name="T44" fmla="*/ 49 w 324"/>
                <a:gd name="T45" fmla="*/ 508 h 597"/>
                <a:gd name="T46" fmla="*/ 26 w 324"/>
                <a:gd name="T47" fmla="*/ 485 h 597"/>
                <a:gd name="T48" fmla="*/ 26 w 324"/>
                <a:gd name="T49" fmla="*/ 112 h 597"/>
                <a:gd name="T50" fmla="*/ 49 w 324"/>
                <a:gd name="T51" fmla="*/ 89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4" h="597">
                  <a:moveTo>
                    <a:pt x="49" y="0"/>
                  </a:moveTo>
                  <a:cubicBezTo>
                    <a:pt x="274" y="0"/>
                    <a:pt x="274" y="0"/>
                    <a:pt x="274" y="0"/>
                  </a:cubicBezTo>
                  <a:cubicBezTo>
                    <a:pt x="313" y="0"/>
                    <a:pt x="324" y="14"/>
                    <a:pt x="324" y="50"/>
                  </a:cubicBezTo>
                  <a:cubicBezTo>
                    <a:pt x="324" y="547"/>
                    <a:pt x="324" y="547"/>
                    <a:pt x="324" y="547"/>
                  </a:cubicBezTo>
                  <a:cubicBezTo>
                    <a:pt x="324" y="582"/>
                    <a:pt x="311" y="597"/>
                    <a:pt x="274" y="597"/>
                  </a:cubicBezTo>
                  <a:cubicBezTo>
                    <a:pt x="49" y="597"/>
                    <a:pt x="49" y="597"/>
                    <a:pt x="49" y="597"/>
                  </a:cubicBezTo>
                  <a:cubicBezTo>
                    <a:pt x="11" y="597"/>
                    <a:pt x="0" y="581"/>
                    <a:pt x="0" y="547"/>
                  </a:cubicBezTo>
                  <a:cubicBezTo>
                    <a:pt x="0" y="50"/>
                    <a:pt x="0" y="50"/>
                    <a:pt x="0" y="50"/>
                  </a:cubicBezTo>
                  <a:cubicBezTo>
                    <a:pt x="0" y="11"/>
                    <a:pt x="11" y="0"/>
                    <a:pt x="49" y="0"/>
                  </a:cubicBezTo>
                  <a:close/>
                  <a:moveTo>
                    <a:pt x="124" y="38"/>
                  </a:moveTo>
                  <a:cubicBezTo>
                    <a:pt x="200" y="38"/>
                    <a:pt x="200" y="38"/>
                    <a:pt x="200" y="38"/>
                  </a:cubicBezTo>
                  <a:cubicBezTo>
                    <a:pt x="212" y="38"/>
                    <a:pt x="212" y="49"/>
                    <a:pt x="200" y="49"/>
                  </a:cubicBezTo>
                  <a:cubicBezTo>
                    <a:pt x="124" y="49"/>
                    <a:pt x="124" y="49"/>
                    <a:pt x="124" y="49"/>
                  </a:cubicBezTo>
                  <a:cubicBezTo>
                    <a:pt x="114" y="49"/>
                    <a:pt x="113" y="38"/>
                    <a:pt x="124" y="38"/>
                  </a:cubicBezTo>
                  <a:close/>
                  <a:moveTo>
                    <a:pt x="162" y="523"/>
                  </a:moveTo>
                  <a:cubicBezTo>
                    <a:pt x="200" y="523"/>
                    <a:pt x="200" y="581"/>
                    <a:pt x="162" y="581"/>
                  </a:cubicBezTo>
                  <a:cubicBezTo>
                    <a:pt x="124" y="581"/>
                    <a:pt x="124" y="523"/>
                    <a:pt x="162" y="523"/>
                  </a:cubicBezTo>
                  <a:close/>
                  <a:moveTo>
                    <a:pt x="49" y="89"/>
                  </a:moveTo>
                  <a:cubicBezTo>
                    <a:pt x="274" y="89"/>
                    <a:pt x="274" y="89"/>
                    <a:pt x="274" y="89"/>
                  </a:cubicBezTo>
                  <a:cubicBezTo>
                    <a:pt x="294" y="89"/>
                    <a:pt x="297" y="94"/>
                    <a:pt x="297" y="112"/>
                  </a:cubicBezTo>
                  <a:cubicBezTo>
                    <a:pt x="297" y="485"/>
                    <a:pt x="297" y="485"/>
                    <a:pt x="297" y="485"/>
                  </a:cubicBezTo>
                  <a:cubicBezTo>
                    <a:pt x="297" y="503"/>
                    <a:pt x="294" y="508"/>
                    <a:pt x="274" y="508"/>
                  </a:cubicBezTo>
                  <a:cubicBezTo>
                    <a:pt x="49" y="508"/>
                    <a:pt x="49" y="508"/>
                    <a:pt x="49" y="508"/>
                  </a:cubicBezTo>
                  <a:cubicBezTo>
                    <a:pt x="29" y="508"/>
                    <a:pt x="26" y="503"/>
                    <a:pt x="26" y="485"/>
                  </a:cubicBezTo>
                  <a:cubicBezTo>
                    <a:pt x="26" y="112"/>
                    <a:pt x="26" y="112"/>
                    <a:pt x="26" y="112"/>
                  </a:cubicBezTo>
                  <a:cubicBezTo>
                    <a:pt x="26" y="95"/>
                    <a:pt x="32" y="89"/>
                    <a:pt x="49" y="89"/>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Times New Roman" panose="02020603050405020304"/>
                <a:ea typeface="黑体" panose="02010609060101010101" pitchFamily="49" charset="-122"/>
              </a:endParaRPr>
            </a:p>
          </p:txBody>
        </p:sp>
      </p:grpSp>
      <p:sp>
        <p:nvSpPr>
          <p:cNvPr id="43" name="文本框 40"/>
          <p:cNvSpPr txBox="1"/>
          <p:nvPr/>
        </p:nvSpPr>
        <p:spPr>
          <a:xfrm>
            <a:off x="5683506" y="3854512"/>
            <a:ext cx="4126695" cy="337185"/>
          </a:xfrm>
          <a:prstGeom prst="rect">
            <a:avLst/>
          </a:prstGeom>
          <a:noFill/>
        </p:spPr>
        <p:txBody>
          <a:bodyPr wrap="square" rtlCol="0">
            <a:spAutoFit/>
          </a:bodyPr>
          <a:lstStyle/>
          <a:p>
            <a:r>
              <a:rPr lang="zh-CN" altLang="en-US" sz="1600" b="1" dirty="0">
                <a:latin typeface="Times New Roman" panose="02020603050405020304"/>
                <a:ea typeface="黑体" panose="02010609060101010101" pitchFamily="49" charset="-122"/>
              </a:rPr>
              <a:t>杭州市第一人民医院</a:t>
            </a:r>
            <a:endParaRPr lang="zh-CN" altLang="en-US" sz="1600" b="1" dirty="0">
              <a:latin typeface="Times New Roman" panose="02020603050405020304"/>
              <a:ea typeface="黑体" panose="02010609060101010101" pitchFamily="49" charset="-122"/>
            </a:endParaRPr>
          </a:p>
        </p:txBody>
      </p:sp>
      <p:sp>
        <p:nvSpPr>
          <p:cNvPr id="44" name="文本框 9"/>
          <p:cNvSpPr txBox="1"/>
          <p:nvPr/>
        </p:nvSpPr>
        <p:spPr>
          <a:xfrm>
            <a:off x="2074364" y="2580274"/>
            <a:ext cx="5234940" cy="768350"/>
          </a:xfrm>
          <a:prstGeom prst="rect">
            <a:avLst/>
          </a:prstGeom>
          <a:noFill/>
        </p:spPr>
        <p:txBody>
          <a:bodyPr wrap="none" rtlCol="0">
            <a:spAutoFit/>
          </a:bodyPr>
          <a:lstStyle/>
          <a:p>
            <a:pPr algn="ctr"/>
            <a:r>
              <a:rPr lang="zh-CN" altLang="en-US" sz="4400" b="1" dirty="0">
                <a:latin typeface="Times New Roman" panose="02020603050405020304"/>
                <a:ea typeface="黑体" panose="02010609060101010101" pitchFamily="49" charset="-122"/>
              </a:rPr>
              <a:t>病案信息的组织管理</a:t>
            </a:r>
            <a:endParaRPr lang="en-US" altLang="zh-CN" sz="4400" b="1" dirty="0">
              <a:latin typeface="Times New Roman" panose="02020603050405020304"/>
              <a:ea typeface="黑体" panose="02010609060101010101" pitchFamily="49" charset="-122"/>
            </a:endParaRPr>
          </a:p>
        </p:txBody>
      </p:sp>
      <p:grpSp>
        <p:nvGrpSpPr>
          <p:cNvPr id="3" name="组合 2"/>
          <p:cNvGrpSpPr/>
          <p:nvPr/>
        </p:nvGrpSpPr>
        <p:grpSpPr>
          <a:xfrm>
            <a:off x="2685994" y="4307330"/>
            <a:ext cx="384810" cy="370220"/>
            <a:chOff x="4112570" y="4196180"/>
            <a:chExt cx="370220" cy="370220"/>
          </a:xfrm>
        </p:grpSpPr>
        <p:sp>
          <p:nvSpPr>
            <p:cNvPr id="4" name="椭圆 3"/>
            <p:cNvSpPr/>
            <p:nvPr/>
          </p:nvSpPr>
          <p:spPr>
            <a:xfrm>
              <a:off x="4112570" y="4196180"/>
              <a:ext cx="370220" cy="370220"/>
            </a:xfrm>
            <a:prstGeom prst="ellipse">
              <a:avLst/>
            </a:prstGeom>
            <a:solidFill>
              <a:srgbClr val="52B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Times New Roman" panose="02020603050405020304"/>
                <a:ea typeface="黑体" panose="02010609060101010101" pitchFamily="49" charset="-122"/>
              </a:endParaRPr>
            </a:p>
          </p:txBody>
        </p:sp>
        <p:grpSp>
          <p:nvGrpSpPr>
            <p:cNvPr id="6" name="Group 234"/>
            <p:cNvGrpSpPr/>
            <p:nvPr/>
          </p:nvGrpSpPr>
          <p:grpSpPr>
            <a:xfrm>
              <a:off x="4217972" y="4293958"/>
              <a:ext cx="159416" cy="174665"/>
              <a:chOff x="1693862" y="4675188"/>
              <a:chExt cx="365125" cy="400050"/>
            </a:xfrm>
            <a:solidFill>
              <a:schemeClr val="bg1"/>
            </a:solidFill>
          </p:grpSpPr>
          <p:sp>
            <p:nvSpPr>
              <p:cNvPr id="7" name="Freeform 335"/>
              <p:cNvSpPr/>
              <p:nvPr/>
            </p:nvSpPr>
            <p:spPr bwMode="auto">
              <a:xfrm>
                <a:off x="1811337" y="4675188"/>
                <a:ext cx="130175" cy="130175"/>
              </a:xfrm>
              <a:custGeom>
                <a:avLst/>
                <a:gdLst>
                  <a:gd name="T0" fmla="*/ 92 w 174"/>
                  <a:gd name="T1" fmla="*/ 171 h 173"/>
                  <a:gd name="T2" fmla="*/ 171 w 174"/>
                  <a:gd name="T3" fmla="*/ 82 h 173"/>
                  <a:gd name="T4" fmla="*/ 82 w 174"/>
                  <a:gd name="T5" fmla="*/ 3 h 173"/>
                  <a:gd name="T6" fmla="*/ 3 w 174"/>
                  <a:gd name="T7" fmla="*/ 92 h 173"/>
                  <a:gd name="T8" fmla="*/ 92 w 174"/>
                  <a:gd name="T9" fmla="*/ 171 h 173"/>
                </a:gdLst>
                <a:ahLst/>
                <a:cxnLst>
                  <a:cxn ang="0">
                    <a:pos x="T0" y="T1"/>
                  </a:cxn>
                  <a:cxn ang="0">
                    <a:pos x="T2" y="T3"/>
                  </a:cxn>
                  <a:cxn ang="0">
                    <a:pos x="T4" y="T5"/>
                  </a:cxn>
                  <a:cxn ang="0">
                    <a:pos x="T6" y="T7"/>
                  </a:cxn>
                  <a:cxn ang="0">
                    <a:pos x="T8" y="T9"/>
                  </a:cxn>
                </a:cxnLst>
                <a:rect l="0" t="0" r="r" b="b"/>
                <a:pathLst>
                  <a:path w="174" h="173">
                    <a:moveTo>
                      <a:pt x="92" y="171"/>
                    </a:moveTo>
                    <a:cubicBezTo>
                      <a:pt x="138" y="168"/>
                      <a:pt x="174" y="128"/>
                      <a:pt x="171" y="82"/>
                    </a:cubicBezTo>
                    <a:cubicBezTo>
                      <a:pt x="168" y="36"/>
                      <a:pt x="128" y="0"/>
                      <a:pt x="82" y="3"/>
                    </a:cubicBezTo>
                    <a:cubicBezTo>
                      <a:pt x="36" y="6"/>
                      <a:pt x="0" y="46"/>
                      <a:pt x="3" y="92"/>
                    </a:cubicBezTo>
                    <a:cubicBezTo>
                      <a:pt x="6" y="138"/>
                      <a:pt x="46" y="173"/>
                      <a:pt x="92" y="171"/>
                    </a:cubicBezTo>
                    <a:close/>
                  </a:path>
                </a:pathLst>
              </a:custGeom>
              <a:grpFill/>
              <a:ln>
                <a:noFill/>
              </a:ln>
            </p:spPr>
            <p:txBody>
              <a:bodyPr/>
              <a:p>
                <a:pPr defTabSz="914400">
                  <a:defRPr/>
                </a:pPr>
                <a:endParaRPr lang="en-AU" kern="0">
                  <a:solidFill>
                    <a:srgbClr val="000000"/>
                  </a:solidFill>
                  <a:latin typeface="Times New Roman" panose="02020603050405020304"/>
                  <a:ea typeface="黑体" panose="02010609060101010101" pitchFamily="49" charset="-122"/>
                </a:endParaRPr>
              </a:p>
            </p:txBody>
          </p:sp>
          <p:sp>
            <p:nvSpPr>
              <p:cNvPr id="8" name="Freeform 336"/>
              <p:cNvSpPr/>
              <p:nvPr/>
            </p:nvSpPr>
            <p:spPr bwMode="auto">
              <a:xfrm>
                <a:off x="1693862" y="4826000"/>
                <a:ext cx="365125" cy="249238"/>
              </a:xfrm>
              <a:custGeom>
                <a:avLst/>
                <a:gdLst>
                  <a:gd name="T0" fmla="*/ 457 w 486"/>
                  <a:gd name="T1" fmla="*/ 129 h 331"/>
                  <a:gd name="T2" fmla="*/ 254 w 486"/>
                  <a:gd name="T3" fmla="*/ 0 h 331"/>
                  <a:gd name="T4" fmla="*/ 254 w 486"/>
                  <a:gd name="T5" fmla="*/ 106 h 331"/>
                  <a:gd name="T6" fmla="*/ 254 w 486"/>
                  <a:gd name="T7" fmla="*/ 107 h 331"/>
                  <a:gd name="T8" fmla="*/ 257 w 486"/>
                  <a:gd name="T9" fmla="*/ 108 h 331"/>
                  <a:gd name="T10" fmla="*/ 263 w 486"/>
                  <a:gd name="T11" fmla="*/ 110 h 331"/>
                  <a:gd name="T12" fmla="*/ 276 w 486"/>
                  <a:gd name="T13" fmla="*/ 66 h 331"/>
                  <a:gd name="T14" fmla="*/ 346 w 486"/>
                  <a:gd name="T15" fmla="*/ 234 h 331"/>
                  <a:gd name="T16" fmla="*/ 279 w 486"/>
                  <a:gd name="T17" fmla="*/ 212 h 331"/>
                  <a:gd name="T18" fmla="*/ 267 w 486"/>
                  <a:gd name="T19" fmla="*/ 185 h 331"/>
                  <a:gd name="T20" fmla="*/ 264 w 486"/>
                  <a:gd name="T21" fmla="*/ 137 h 331"/>
                  <a:gd name="T22" fmla="*/ 262 w 486"/>
                  <a:gd name="T23" fmla="*/ 136 h 331"/>
                  <a:gd name="T24" fmla="*/ 222 w 486"/>
                  <a:gd name="T25" fmla="*/ 136 h 331"/>
                  <a:gd name="T26" fmla="*/ 219 w 486"/>
                  <a:gd name="T27" fmla="*/ 185 h 331"/>
                  <a:gd name="T28" fmla="*/ 207 w 486"/>
                  <a:gd name="T29" fmla="*/ 212 h 331"/>
                  <a:gd name="T30" fmla="*/ 140 w 486"/>
                  <a:gd name="T31" fmla="*/ 234 h 331"/>
                  <a:gd name="T32" fmla="*/ 210 w 486"/>
                  <a:gd name="T33" fmla="*/ 66 h 331"/>
                  <a:gd name="T34" fmla="*/ 223 w 486"/>
                  <a:gd name="T35" fmla="*/ 110 h 331"/>
                  <a:gd name="T36" fmla="*/ 229 w 486"/>
                  <a:gd name="T37" fmla="*/ 108 h 331"/>
                  <a:gd name="T38" fmla="*/ 231 w 486"/>
                  <a:gd name="T39" fmla="*/ 107 h 331"/>
                  <a:gd name="T40" fmla="*/ 231 w 486"/>
                  <a:gd name="T41" fmla="*/ 106 h 331"/>
                  <a:gd name="T42" fmla="*/ 231 w 486"/>
                  <a:gd name="T43" fmla="*/ 104 h 331"/>
                  <a:gd name="T44" fmla="*/ 231 w 486"/>
                  <a:gd name="T45" fmla="*/ 0 h 331"/>
                  <a:gd name="T46" fmla="*/ 29 w 486"/>
                  <a:gd name="T47" fmla="*/ 129 h 331"/>
                  <a:gd name="T48" fmla="*/ 0 w 486"/>
                  <a:gd name="T49" fmla="*/ 331 h 331"/>
                  <a:gd name="T50" fmla="*/ 69 w 486"/>
                  <a:gd name="T51" fmla="*/ 331 h 331"/>
                  <a:gd name="T52" fmla="*/ 100 w 486"/>
                  <a:gd name="T53" fmla="*/ 159 h 331"/>
                  <a:gd name="T54" fmla="*/ 110 w 486"/>
                  <a:gd name="T55" fmla="*/ 151 h 331"/>
                  <a:gd name="T56" fmla="*/ 117 w 486"/>
                  <a:gd name="T57" fmla="*/ 160 h 331"/>
                  <a:gd name="T58" fmla="*/ 109 w 486"/>
                  <a:gd name="T59" fmla="*/ 331 h 331"/>
                  <a:gd name="T60" fmla="*/ 218 w 486"/>
                  <a:gd name="T61" fmla="*/ 331 h 331"/>
                  <a:gd name="T62" fmla="*/ 242 w 486"/>
                  <a:gd name="T63" fmla="*/ 331 h 331"/>
                  <a:gd name="T64" fmla="*/ 377 w 486"/>
                  <a:gd name="T65" fmla="*/ 331 h 331"/>
                  <a:gd name="T66" fmla="*/ 369 w 486"/>
                  <a:gd name="T67" fmla="*/ 160 h 331"/>
                  <a:gd name="T68" fmla="*/ 376 w 486"/>
                  <a:gd name="T69" fmla="*/ 151 h 331"/>
                  <a:gd name="T70" fmla="*/ 386 w 486"/>
                  <a:gd name="T71" fmla="*/ 159 h 331"/>
                  <a:gd name="T72" fmla="*/ 417 w 486"/>
                  <a:gd name="T73" fmla="*/ 331 h 331"/>
                  <a:gd name="T74" fmla="*/ 486 w 486"/>
                  <a:gd name="T75" fmla="*/ 331 h 331"/>
                  <a:gd name="T76" fmla="*/ 457 w 486"/>
                  <a:gd name="T77" fmla="*/ 129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6" h="331">
                    <a:moveTo>
                      <a:pt x="457" y="129"/>
                    </a:moveTo>
                    <a:cubicBezTo>
                      <a:pt x="432" y="23"/>
                      <a:pt x="349" y="1"/>
                      <a:pt x="254" y="0"/>
                    </a:cubicBezTo>
                    <a:cubicBezTo>
                      <a:pt x="254" y="106"/>
                      <a:pt x="254" y="106"/>
                      <a:pt x="254" y="106"/>
                    </a:cubicBezTo>
                    <a:cubicBezTo>
                      <a:pt x="254" y="106"/>
                      <a:pt x="254" y="107"/>
                      <a:pt x="254" y="107"/>
                    </a:cubicBezTo>
                    <a:cubicBezTo>
                      <a:pt x="255" y="108"/>
                      <a:pt x="256" y="108"/>
                      <a:pt x="257" y="108"/>
                    </a:cubicBezTo>
                    <a:cubicBezTo>
                      <a:pt x="259" y="109"/>
                      <a:pt x="261" y="109"/>
                      <a:pt x="263" y="110"/>
                    </a:cubicBezTo>
                    <a:cubicBezTo>
                      <a:pt x="264" y="86"/>
                      <a:pt x="267" y="67"/>
                      <a:pt x="276" y="66"/>
                    </a:cubicBezTo>
                    <a:cubicBezTo>
                      <a:pt x="342" y="62"/>
                      <a:pt x="372" y="222"/>
                      <a:pt x="346" y="234"/>
                    </a:cubicBezTo>
                    <a:cubicBezTo>
                      <a:pt x="326" y="243"/>
                      <a:pt x="297" y="226"/>
                      <a:pt x="279" y="212"/>
                    </a:cubicBezTo>
                    <a:cubicBezTo>
                      <a:pt x="269" y="205"/>
                      <a:pt x="268" y="195"/>
                      <a:pt x="267" y="185"/>
                    </a:cubicBezTo>
                    <a:cubicBezTo>
                      <a:pt x="266" y="173"/>
                      <a:pt x="264" y="155"/>
                      <a:pt x="264" y="137"/>
                    </a:cubicBezTo>
                    <a:cubicBezTo>
                      <a:pt x="263" y="137"/>
                      <a:pt x="263" y="136"/>
                      <a:pt x="262" y="136"/>
                    </a:cubicBezTo>
                    <a:cubicBezTo>
                      <a:pt x="249" y="131"/>
                      <a:pt x="235" y="131"/>
                      <a:pt x="222" y="136"/>
                    </a:cubicBezTo>
                    <a:cubicBezTo>
                      <a:pt x="222" y="154"/>
                      <a:pt x="220" y="173"/>
                      <a:pt x="219" y="185"/>
                    </a:cubicBezTo>
                    <a:cubicBezTo>
                      <a:pt x="218" y="195"/>
                      <a:pt x="217" y="205"/>
                      <a:pt x="207" y="212"/>
                    </a:cubicBezTo>
                    <a:cubicBezTo>
                      <a:pt x="189" y="226"/>
                      <a:pt x="160" y="243"/>
                      <a:pt x="140" y="234"/>
                    </a:cubicBezTo>
                    <a:cubicBezTo>
                      <a:pt x="114" y="222"/>
                      <a:pt x="144" y="62"/>
                      <a:pt x="210" y="66"/>
                    </a:cubicBezTo>
                    <a:cubicBezTo>
                      <a:pt x="219" y="67"/>
                      <a:pt x="222" y="86"/>
                      <a:pt x="223" y="110"/>
                    </a:cubicBezTo>
                    <a:cubicBezTo>
                      <a:pt x="225" y="109"/>
                      <a:pt x="227" y="108"/>
                      <a:pt x="229" y="108"/>
                    </a:cubicBezTo>
                    <a:cubicBezTo>
                      <a:pt x="230" y="108"/>
                      <a:pt x="231" y="108"/>
                      <a:pt x="231" y="107"/>
                    </a:cubicBezTo>
                    <a:cubicBezTo>
                      <a:pt x="231" y="107"/>
                      <a:pt x="231" y="106"/>
                      <a:pt x="231" y="106"/>
                    </a:cubicBezTo>
                    <a:cubicBezTo>
                      <a:pt x="231" y="104"/>
                      <a:pt x="231" y="104"/>
                      <a:pt x="231" y="104"/>
                    </a:cubicBezTo>
                    <a:cubicBezTo>
                      <a:pt x="231" y="0"/>
                      <a:pt x="231" y="0"/>
                      <a:pt x="231" y="0"/>
                    </a:cubicBezTo>
                    <a:cubicBezTo>
                      <a:pt x="136" y="1"/>
                      <a:pt x="54" y="23"/>
                      <a:pt x="29" y="129"/>
                    </a:cubicBezTo>
                    <a:cubicBezTo>
                      <a:pt x="0" y="331"/>
                      <a:pt x="0" y="331"/>
                      <a:pt x="0" y="331"/>
                    </a:cubicBezTo>
                    <a:cubicBezTo>
                      <a:pt x="69" y="331"/>
                      <a:pt x="69" y="331"/>
                      <a:pt x="69" y="331"/>
                    </a:cubicBezTo>
                    <a:cubicBezTo>
                      <a:pt x="100" y="159"/>
                      <a:pt x="100" y="159"/>
                      <a:pt x="100" y="159"/>
                    </a:cubicBezTo>
                    <a:cubicBezTo>
                      <a:pt x="102" y="154"/>
                      <a:pt x="105" y="151"/>
                      <a:pt x="110" y="151"/>
                    </a:cubicBezTo>
                    <a:cubicBezTo>
                      <a:pt x="114" y="152"/>
                      <a:pt x="118" y="154"/>
                      <a:pt x="117" y="160"/>
                    </a:cubicBezTo>
                    <a:cubicBezTo>
                      <a:pt x="109" y="331"/>
                      <a:pt x="109" y="331"/>
                      <a:pt x="109" y="331"/>
                    </a:cubicBezTo>
                    <a:cubicBezTo>
                      <a:pt x="218" y="331"/>
                      <a:pt x="218" y="331"/>
                      <a:pt x="218" y="331"/>
                    </a:cubicBezTo>
                    <a:cubicBezTo>
                      <a:pt x="242" y="331"/>
                      <a:pt x="242" y="331"/>
                      <a:pt x="242" y="331"/>
                    </a:cubicBezTo>
                    <a:cubicBezTo>
                      <a:pt x="377" y="331"/>
                      <a:pt x="377" y="331"/>
                      <a:pt x="377" y="331"/>
                    </a:cubicBezTo>
                    <a:cubicBezTo>
                      <a:pt x="369" y="160"/>
                      <a:pt x="369" y="160"/>
                      <a:pt x="369" y="160"/>
                    </a:cubicBezTo>
                    <a:cubicBezTo>
                      <a:pt x="368" y="154"/>
                      <a:pt x="372" y="152"/>
                      <a:pt x="376" y="151"/>
                    </a:cubicBezTo>
                    <a:cubicBezTo>
                      <a:pt x="381" y="151"/>
                      <a:pt x="384" y="154"/>
                      <a:pt x="386" y="159"/>
                    </a:cubicBezTo>
                    <a:cubicBezTo>
                      <a:pt x="417" y="331"/>
                      <a:pt x="417" y="331"/>
                      <a:pt x="417" y="331"/>
                    </a:cubicBezTo>
                    <a:cubicBezTo>
                      <a:pt x="486" y="331"/>
                      <a:pt x="486" y="331"/>
                      <a:pt x="486" y="331"/>
                    </a:cubicBezTo>
                    <a:lnTo>
                      <a:pt x="457" y="129"/>
                    </a:lnTo>
                    <a:close/>
                  </a:path>
                </a:pathLst>
              </a:custGeom>
              <a:grpFill/>
              <a:ln>
                <a:noFill/>
              </a:ln>
            </p:spPr>
            <p:txBody>
              <a:bodyPr/>
              <a:p>
                <a:pPr defTabSz="914400">
                  <a:defRPr/>
                </a:pPr>
                <a:endParaRPr lang="en-AU" kern="0">
                  <a:solidFill>
                    <a:srgbClr val="000000"/>
                  </a:solidFill>
                  <a:latin typeface="Times New Roman" panose="02020603050405020304"/>
                  <a:ea typeface="黑体" panose="02010609060101010101" pitchFamily="49" charset="-122"/>
                </a:endParaRPr>
              </a:p>
            </p:txBody>
          </p:sp>
        </p:grpSp>
      </p:grpSp>
      <p:sp>
        <p:nvSpPr>
          <p:cNvPr id="9" name="文本框 8"/>
          <p:cNvSpPr txBox="1"/>
          <p:nvPr/>
        </p:nvSpPr>
        <p:spPr>
          <a:xfrm>
            <a:off x="3105116" y="4346578"/>
            <a:ext cx="2218393" cy="337185"/>
          </a:xfrm>
          <a:prstGeom prst="rect">
            <a:avLst/>
          </a:prstGeom>
          <a:noFill/>
        </p:spPr>
        <p:txBody>
          <a:bodyPr wrap="square" rtlCol="0">
            <a:spAutoFit/>
          </a:bodyPr>
          <a:p>
            <a:r>
              <a:rPr lang="zh-CN" altLang="en-US" sz="1600" b="1" dirty="0">
                <a:latin typeface="Times New Roman" panose="02020603050405020304"/>
                <a:ea typeface="黑体" panose="02010609060101010101" pitchFamily="49" charset="-122"/>
              </a:rPr>
              <a:t>徐芬</a:t>
            </a:r>
            <a:endParaRPr lang="en-US" altLang="zh-CN" sz="1600" b="1" dirty="0">
              <a:latin typeface="Times New Roman" panose="02020603050405020304"/>
              <a:ea typeface="黑体" panose="02010609060101010101" pitchFamily="49" charset="-122"/>
            </a:endParaRPr>
          </a:p>
        </p:txBody>
      </p:sp>
      <p:grpSp>
        <p:nvGrpSpPr>
          <p:cNvPr id="11" name="组合 10"/>
          <p:cNvGrpSpPr/>
          <p:nvPr/>
        </p:nvGrpSpPr>
        <p:grpSpPr>
          <a:xfrm>
            <a:off x="5277106" y="4295279"/>
            <a:ext cx="384810" cy="370220"/>
            <a:chOff x="4661210" y="4196180"/>
            <a:chExt cx="370220" cy="370220"/>
          </a:xfrm>
        </p:grpSpPr>
        <p:sp>
          <p:nvSpPr>
            <p:cNvPr id="12" name="椭圆 11"/>
            <p:cNvSpPr/>
            <p:nvPr/>
          </p:nvSpPr>
          <p:spPr>
            <a:xfrm>
              <a:off x="4661210" y="4196180"/>
              <a:ext cx="370220" cy="370220"/>
            </a:xfrm>
            <a:prstGeom prst="ellipse">
              <a:avLst/>
            </a:prstGeom>
            <a:solidFill>
              <a:srgbClr val="296F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Times New Roman" panose="02020603050405020304"/>
                <a:ea typeface="黑体" panose="02010609060101010101" pitchFamily="49" charset="-122"/>
              </a:endParaRPr>
            </a:p>
          </p:txBody>
        </p:sp>
        <p:sp>
          <p:nvSpPr>
            <p:cNvPr id="14" name="Freeform 13"/>
            <p:cNvSpPr>
              <a:spLocks noEditPoints="1"/>
            </p:cNvSpPr>
            <p:nvPr/>
          </p:nvSpPr>
          <p:spPr bwMode="auto">
            <a:xfrm>
              <a:off x="4774882" y="4247300"/>
              <a:ext cx="142875" cy="263129"/>
            </a:xfrm>
            <a:custGeom>
              <a:avLst/>
              <a:gdLst>
                <a:gd name="T0" fmla="*/ 49 w 324"/>
                <a:gd name="T1" fmla="*/ 0 h 597"/>
                <a:gd name="T2" fmla="*/ 274 w 324"/>
                <a:gd name="T3" fmla="*/ 0 h 597"/>
                <a:gd name="T4" fmla="*/ 324 w 324"/>
                <a:gd name="T5" fmla="*/ 50 h 597"/>
                <a:gd name="T6" fmla="*/ 324 w 324"/>
                <a:gd name="T7" fmla="*/ 547 h 597"/>
                <a:gd name="T8" fmla="*/ 274 w 324"/>
                <a:gd name="T9" fmla="*/ 597 h 597"/>
                <a:gd name="T10" fmla="*/ 49 w 324"/>
                <a:gd name="T11" fmla="*/ 597 h 597"/>
                <a:gd name="T12" fmla="*/ 0 w 324"/>
                <a:gd name="T13" fmla="*/ 547 h 597"/>
                <a:gd name="T14" fmla="*/ 0 w 324"/>
                <a:gd name="T15" fmla="*/ 50 h 597"/>
                <a:gd name="T16" fmla="*/ 49 w 324"/>
                <a:gd name="T17" fmla="*/ 0 h 597"/>
                <a:gd name="T18" fmla="*/ 124 w 324"/>
                <a:gd name="T19" fmla="*/ 38 h 597"/>
                <a:gd name="T20" fmla="*/ 200 w 324"/>
                <a:gd name="T21" fmla="*/ 38 h 597"/>
                <a:gd name="T22" fmla="*/ 200 w 324"/>
                <a:gd name="T23" fmla="*/ 49 h 597"/>
                <a:gd name="T24" fmla="*/ 124 w 324"/>
                <a:gd name="T25" fmla="*/ 49 h 597"/>
                <a:gd name="T26" fmla="*/ 124 w 324"/>
                <a:gd name="T27" fmla="*/ 38 h 597"/>
                <a:gd name="T28" fmla="*/ 162 w 324"/>
                <a:gd name="T29" fmla="*/ 523 h 597"/>
                <a:gd name="T30" fmla="*/ 162 w 324"/>
                <a:gd name="T31" fmla="*/ 581 h 597"/>
                <a:gd name="T32" fmla="*/ 162 w 324"/>
                <a:gd name="T33" fmla="*/ 523 h 597"/>
                <a:gd name="T34" fmla="*/ 49 w 324"/>
                <a:gd name="T35" fmla="*/ 89 h 597"/>
                <a:gd name="T36" fmla="*/ 274 w 324"/>
                <a:gd name="T37" fmla="*/ 89 h 597"/>
                <a:gd name="T38" fmla="*/ 297 w 324"/>
                <a:gd name="T39" fmla="*/ 112 h 597"/>
                <a:gd name="T40" fmla="*/ 297 w 324"/>
                <a:gd name="T41" fmla="*/ 485 h 597"/>
                <a:gd name="T42" fmla="*/ 274 w 324"/>
                <a:gd name="T43" fmla="*/ 508 h 597"/>
                <a:gd name="T44" fmla="*/ 49 w 324"/>
                <a:gd name="T45" fmla="*/ 508 h 597"/>
                <a:gd name="T46" fmla="*/ 26 w 324"/>
                <a:gd name="T47" fmla="*/ 485 h 597"/>
                <a:gd name="T48" fmla="*/ 26 w 324"/>
                <a:gd name="T49" fmla="*/ 112 h 597"/>
                <a:gd name="T50" fmla="*/ 49 w 324"/>
                <a:gd name="T51" fmla="*/ 89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4" h="597">
                  <a:moveTo>
                    <a:pt x="49" y="0"/>
                  </a:moveTo>
                  <a:cubicBezTo>
                    <a:pt x="274" y="0"/>
                    <a:pt x="274" y="0"/>
                    <a:pt x="274" y="0"/>
                  </a:cubicBezTo>
                  <a:cubicBezTo>
                    <a:pt x="313" y="0"/>
                    <a:pt x="324" y="14"/>
                    <a:pt x="324" y="50"/>
                  </a:cubicBezTo>
                  <a:cubicBezTo>
                    <a:pt x="324" y="547"/>
                    <a:pt x="324" y="547"/>
                    <a:pt x="324" y="547"/>
                  </a:cubicBezTo>
                  <a:cubicBezTo>
                    <a:pt x="324" y="582"/>
                    <a:pt x="311" y="597"/>
                    <a:pt x="274" y="597"/>
                  </a:cubicBezTo>
                  <a:cubicBezTo>
                    <a:pt x="49" y="597"/>
                    <a:pt x="49" y="597"/>
                    <a:pt x="49" y="597"/>
                  </a:cubicBezTo>
                  <a:cubicBezTo>
                    <a:pt x="11" y="597"/>
                    <a:pt x="0" y="581"/>
                    <a:pt x="0" y="547"/>
                  </a:cubicBezTo>
                  <a:cubicBezTo>
                    <a:pt x="0" y="50"/>
                    <a:pt x="0" y="50"/>
                    <a:pt x="0" y="50"/>
                  </a:cubicBezTo>
                  <a:cubicBezTo>
                    <a:pt x="0" y="11"/>
                    <a:pt x="11" y="0"/>
                    <a:pt x="49" y="0"/>
                  </a:cubicBezTo>
                  <a:close/>
                  <a:moveTo>
                    <a:pt x="124" y="38"/>
                  </a:moveTo>
                  <a:cubicBezTo>
                    <a:pt x="200" y="38"/>
                    <a:pt x="200" y="38"/>
                    <a:pt x="200" y="38"/>
                  </a:cubicBezTo>
                  <a:cubicBezTo>
                    <a:pt x="212" y="38"/>
                    <a:pt x="212" y="49"/>
                    <a:pt x="200" y="49"/>
                  </a:cubicBezTo>
                  <a:cubicBezTo>
                    <a:pt x="124" y="49"/>
                    <a:pt x="124" y="49"/>
                    <a:pt x="124" y="49"/>
                  </a:cubicBezTo>
                  <a:cubicBezTo>
                    <a:pt x="114" y="49"/>
                    <a:pt x="113" y="38"/>
                    <a:pt x="124" y="38"/>
                  </a:cubicBezTo>
                  <a:close/>
                  <a:moveTo>
                    <a:pt x="162" y="523"/>
                  </a:moveTo>
                  <a:cubicBezTo>
                    <a:pt x="200" y="523"/>
                    <a:pt x="200" y="581"/>
                    <a:pt x="162" y="581"/>
                  </a:cubicBezTo>
                  <a:cubicBezTo>
                    <a:pt x="124" y="581"/>
                    <a:pt x="124" y="523"/>
                    <a:pt x="162" y="523"/>
                  </a:cubicBezTo>
                  <a:close/>
                  <a:moveTo>
                    <a:pt x="49" y="89"/>
                  </a:moveTo>
                  <a:cubicBezTo>
                    <a:pt x="274" y="89"/>
                    <a:pt x="274" y="89"/>
                    <a:pt x="274" y="89"/>
                  </a:cubicBezTo>
                  <a:cubicBezTo>
                    <a:pt x="294" y="89"/>
                    <a:pt x="297" y="94"/>
                    <a:pt x="297" y="112"/>
                  </a:cubicBezTo>
                  <a:cubicBezTo>
                    <a:pt x="297" y="485"/>
                    <a:pt x="297" y="485"/>
                    <a:pt x="297" y="485"/>
                  </a:cubicBezTo>
                  <a:cubicBezTo>
                    <a:pt x="297" y="503"/>
                    <a:pt x="294" y="508"/>
                    <a:pt x="274" y="508"/>
                  </a:cubicBezTo>
                  <a:cubicBezTo>
                    <a:pt x="49" y="508"/>
                    <a:pt x="49" y="508"/>
                    <a:pt x="49" y="508"/>
                  </a:cubicBezTo>
                  <a:cubicBezTo>
                    <a:pt x="29" y="508"/>
                    <a:pt x="26" y="503"/>
                    <a:pt x="26" y="485"/>
                  </a:cubicBezTo>
                  <a:cubicBezTo>
                    <a:pt x="26" y="112"/>
                    <a:pt x="26" y="112"/>
                    <a:pt x="26" y="112"/>
                  </a:cubicBezTo>
                  <a:cubicBezTo>
                    <a:pt x="26" y="95"/>
                    <a:pt x="32" y="89"/>
                    <a:pt x="49" y="89"/>
                  </a:cubicBezTo>
                  <a:close/>
                </a:path>
              </a:pathLst>
            </a:custGeom>
            <a:solidFill>
              <a:schemeClr val="bg1"/>
            </a:solidFill>
            <a:ln>
              <a:noFill/>
            </a:ln>
          </p:spPr>
          <p:txBody>
            <a:bodyPr vert="horz" wrap="square" lIns="91440" tIns="45720" rIns="91440" bIns="45720" numCol="1" anchor="t" anchorCtr="0" compatLnSpc="1"/>
            <a:p>
              <a:endParaRPr lang="zh-CN" altLang="en-US">
                <a:latin typeface="Times New Roman" panose="02020603050405020304"/>
                <a:ea typeface="黑体" panose="02010609060101010101" pitchFamily="49" charset="-122"/>
              </a:endParaRPr>
            </a:p>
          </p:txBody>
        </p:sp>
      </p:grpSp>
      <p:sp>
        <p:nvSpPr>
          <p:cNvPr id="16" name="文本框 40"/>
          <p:cNvSpPr txBox="1"/>
          <p:nvPr/>
        </p:nvSpPr>
        <p:spPr>
          <a:xfrm>
            <a:off x="5696206" y="4312982"/>
            <a:ext cx="4126695" cy="337185"/>
          </a:xfrm>
          <a:prstGeom prst="rect">
            <a:avLst/>
          </a:prstGeom>
          <a:noFill/>
        </p:spPr>
        <p:txBody>
          <a:bodyPr wrap="square" rtlCol="0">
            <a:spAutoFit/>
          </a:bodyPr>
          <a:p>
            <a:r>
              <a:rPr lang="zh-CN" altLang="en-US" sz="1600" b="1" dirty="0">
                <a:latin typeface="Times New Roman" panose="02020603050405020304"/>
                <a:ea typeface="黑体" panose="02010609060101010101" pitchFamily="49" charset="-122"/>
              </a:rPr>
              <a:t>江苏卫生健康职业学院</a:t>
            </a:r>
            <a:endParaRPr lang="zh-CN" altLang="en-US" sz="1600" b="1" dirty="0">
              <a:latin typeface="Times New Roman" panose="02020603050405020304"/>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marL="0" lvl="0" indent="0">
              <a:lnSpc>
                <a:spcPct val="140000"/>
              </a:lnSpc>
              <a:buFont typeface="Wingdings" panose="05000000000000000000" pitchFamily="2" charset="2"/>
              <a:buNone/>
            </a:pPr>
            <a:r>
              <a:rPr lang="zh-CN" altLang="en-US" sz="2400" b="1" dirty="0" smtClean="0">
                <a:latin typeface="微软雅黑" panose="020B0503020204020204" charset="-122"/>
                <a:ea typeface="微软雅黑" panose="020B0503020204020204" charset="-122"/>
              </a:rPr>
              <a:t>（一）病案委员会的组织</a:t>
            </a:r>
            <a:endParaRPr lang="en-US" altLang="zh-CN" sz="2400" b="1" dirty="0" smtClean="0">
              <a:latin typeface="微软雅黑" panose="020B0503020204020204" charset="-122"/>
              <a:ea typeface="微软雅黑" panose="020B0503020204020204" charset="-122"/>
            </a:endParaRPr>
          </a:p>
          <a:p>
            <a:pPr marL="457200" lvl="1" indent="0">
              <a:lnSpc>
                <a:spcPct val="140000"/>
              </a:lnSpc>
              <a:buNone/>
            </a:pPr>
            <a:r>
              <a:rPr lang="en-US" sz="2000" dirty="0" smtClean="0">
                <a:latin typeface="微软雅黑" panose="020B0503020204020204" charset="-122"/>
                <a:ea typeface="微软雅黑" panose="020B0503020204020204" charset="-122"/>
                <a:cs typeface="微软雅黑" panose="020B0503020204020204" charset="-122"/>
              </a:rPr>
              <a:t>1.</a:t>
            </a:r>
            <a:r>
              <a:rPr lang="zh-CN" altLang="en-US" sz="2000" dirty="0" smtClean="0">
                <a:latin typeface="微软雅黑" panose="020B0503020204020204" charset="-122"/>
                <a:ea typeface="微软雅黑" panose="020B0503020204020204" charset="-122"/>
                <a:cs typeface="微软雅黑" panose="020B0503020204020204" charset="-122"/>
              </a:rPr>
              <a:t>病案委员会由医院院长，临床科室、护理、医技、相关职能科室的专家和病案科主任组成，成员不宜过多</a:t>
            </a:r>
            <a:r>
              <a:rPr lang="zh-CN" altLang="en-US" sz="2000" dirty="0" smtClean="0">
                <a:solidFill>
                  <a:prstClr val="black"/>
                </a:solidFill>
                <a:latin typeface="微软雅黑" panose="020B0503020204020204" charset="-122"/>
                <a:ea typeface="微软雅黑" panose="020B0503020204020204" charset="-122"/>
                <a:cs typeface="微软雅黑" panose="020B0503020204020204" charset="-122"/>
              </a:rPr>
              <a:t>。</a:t>
            </a:r>
            <a:endParaRPr lang="zh-CN" altLang="en-US" sz="2000" dirty="0" smtClean="0">
              <a:solidFill>
                <a:prstClr val="black"/>
              </a:solidFill>
              <a:latin typeface="微软雅黑" panose="020B0503020204020204" charset="-122"/>
              <a:ea typeface="微软雅黑" panose="020B0503020204020204" charset="-122"/>
              <a:cs typeface="微软雅黑" panose="020B0503020204020204" charset="-122"/>
            </a:endParaRPr>
          </a:p>
          <a:p>
            <a:pPr marL="457200" lvl="1" indent="0">
              <a:lnSpc>
                <a:spcPct val="140000"/>
              </a:lnSpc>
              <a:buNone/>
            </a:pPr>
            <a:r>
              <a:rPr lang="en-US" sz="2000" dirty="0" smtClean="0">
                <a:latin typeface="微软雅黑" panose="020B0503020204020204" charset="-122"/>
                <a:ea typeface="微软雅黑" panose="020B0503020204020204" charset="-122"/>
                <a:cs typeface="微软雅黑" panose="020B0503020204020204" charset="-122"/>
              </a:rPr>
              <a:t>2.</a:t>
            </a:r>
            <a:r>
              <a:rPr lang="zh-CN" altLang="en-US" sz="2000" dirty="0" smtClean="0">
                <a:latin typeface="微软雅黑" panose="020B0503020204020204" charset="-122"/>
                <a:ea typeface="微软雅黑" panose="020B0503020204020204" charset="-122"/>
                <a:cs typeface="微软雅黑" panose="020B0503020204020204" charset="-122"/>
              </a:rPr>
              <a:t>病案委员会应定期召开会议，每年至少</a:t>
            </a:r>
            <a:r>
              <a:rPr lang="en-US" sz="2000" dirty="0" smtClean="0">
                <a:latin typeface="微软雅黑" panose="020B0503020204020204" charset="-122"/>
                <a:ea typeface="微软雅黑" panose="020B0503020204020204" charset="-122"/>
                <a:cs typeface="微软雅黑" panose="020B0503020204020204" charset="-122"/>
              </a:rPr>
              <a:t>1</a:t>
            </a:r>
            <a:r>
              <a:rPr lang="zh-CN" altLang="en-US" sz="2000" dirty="0" smtClean="0">
                <a:latin typeface="微软雅黑" panose="020B0503020204020204" charset="-122"/>
                <a:ea typeface="微软雅黑" panose="020B0503020204020204" charset="-122"/>
                <a:cs typeface="微软雅黑" panose="020B0503020204020204" charset="-122"/>
              </a:rPr>
              <a:t>～</a:t>
            </a:r>
            <a:r>
              <a:rPr lang="en-US" sz="2000" dirty="0" smtClean="0">
                <a:latin typeface="微软雅黑" panose="020B0503020204020204" charset="-122"/>
                <a:ea typeface="微软雅黑" panose="020B0503020204020204" charset="-122"/>
                <a:cs typeface="微软雅黑" panose="020B0503020204020204" charset="-122"/>
              </a:rPr>
              <a:t>2</a:t>
            </a:r>
            <a:r>
              <a:rPr lang="zh-CN" altLang="en-US" sz="2000" dirty="0" smtClean="0">
                <a:latin typeface="微软雅黑" panose="020B0503020204020204" charset="-122"/>
                <a:ea typeface="微软雅黑" panose="020B0503020204020204" charset="-122"/>
                <a:cs typeface="微软雅黑" panose="020B0503020204020204" charset="-122"/>
              </a:rPr>
              <a:t>次。讨论有关病案书写和病案管理中存在的问题，形成的决议报院领导批准后成为医院工作的决定</a:t>
            </a:r>
            <a:r>
              <a:rPr lang="zh-CN" altLang="en-US" sz="2000" dirty="0" smtClean="0">
                <a:solidFill>
                  <a:prstClr val="black"/>
                </a:solidFill>
                <a:latin typeface="微软雅黑" panose="020B0503020204020204" charset="-122"/>
                <a:ea typeface="微软雅黑" panose="020B0503020204020204" charset="-122"/>
                <a:cs typeface="微软雅黑" panose="020B0503020204020204" charset="-122"/>
              </a:rPr>
              <a:t>。</a:t>
            </a:r>
            <a:endParaRPr lang="en-US" altLang="zh-CN" sz="2000" dirty="0" smtClean="0">
              <a:solidFill>
                <a:prstClr val="black"/>
              </a:solidFill>
              <a:latin typeface="微软雅黑" panose="020B0503020204020204" charset="-122"/>
              <a:ea typeface="微软雅黑" panose="020B0503020204020204" charset="-122"/>
              <a:cs typeface="微软雅黑" panose="020B0503020204020204" charset="-122"/>
            </a:endParaRPr>
          </a:p>
          <a:p>
            <a:pPr marL="457200" lvl="1" indent="0">
              <a:lnSpc>
                <a:spcPct val="140000"/>
              </a:lnSpc>
              <a:buNone/>
            </a:pPr>
            <a:endParaRPr lang="en-US" altLang="zh-CN" sz="1800" dirty="0" smtClean="0">
              <a:solidFill>
                <a:prstClr val="black"/>
              </a:solidFill>
              <a:latin typeface="黑体" panose="02010609060101010101" pitchFamily="49" charset="-122"/>
              <a:ea typeface="黑体" panose="02010609060101010101" pitchFamily="49" charset="-122"/>
            </a:endParaRPr>
          </a:p>
          <a:p>
            <a:pPr>
              <a:buNone/>
            </a:pPr>
            <a:endParaRPr lang="zh-CN" altLang="en-US" dirty="0"/>
          </a:p>
        </p:txBody>
      </p:sp>
      <p:sp>
        <p:nvSpPr>
          <p:cNvPr id="4" name="矩形 3"/>
          <p:cNvSpPr/>
          <p:nvPr/>
        </p:nvSpPr>
        <p:spPr>
          <a:xfrm>
            <a:off x="518185" y="464280"/>
            <a:ext cx="4805680" cy="521970"/>
          </a:xfrm>
          <a:prstGeom prst="rect">
            <a:avLst/>
          </a:prstGeom>
        </p:spPr>
        <p:txBody>
          <a:bodyPr wrap="none">
            <a:spAutoFit/>
          </a:bodyPr>
          <a:lstStyle/>
          <a:p>
            <a:r>
              <a:rPr lang="zh-CN" altLang="en-US" sz="2800" b="1" dirty="0" smtClean="0">
                <a:latin typeface="微软雅黑" panose="020B0503020204020204" charset="-122"/>
                <a:ea typeface="微软雅黑" panose="020B0503020204020204" charset="-122"/>
              </a:rPr>
              <a:t>二、病案委员会的组织和任务</a:t>
            </a:r>
            <a:endParaRPr lang="zh-CN" altLang="en-US" sz="2800" b="1" dirty="0">
              <a:latin typeface="微软雅黑" panose="020B0503020204020204" charset="-122"/>
              <a:ea typeface="微软雅黑" panose="020B0503020204020204" charset="-122"/>
            </a:endParaRPr>
          </a:p>
        </p:txBody>
      </p:sp>
      <p:sp>
        <p:nvSpPr>
          <p:cNvPr id="5"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病案信息学（第</a:t>
            </a:r>
            <a:r>
              <a:rPr kumimoji="0" lang="en-US" altLang="zh-CN"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3</a:t>
            </a: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版）</a:t>
            </a:r>
            <a:endPar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marL="0" lvl="0" indent="0">
              <a:lnSpc>
                <a:spcPct val="140000"/>
              </a:lnSpc>
              <a:buNone/>
            </a:pPr>
            <a:r>
              <a:rPr lang="zh-CN" altLang="en-US" sz="2400" b="1" dirty="0" smtClean="0">
                <a:latin typeface="微软雅黑" panose="020B0503020204020204" charset="-122"/>
                <a:ea typeface="微软雅黑" panose="020B0503020204020204" charset="-122"/>
                <a:cs typeface="微软雅黑" panose="020B0503020204020204" charset="-122"/>
              </a:rPr>
              <a:t>（一）病案委员会的组织</a:t>
            </a:r>
            <a:endParaRPr lang="en-US" altLang="zh-CN" sz="2400" b="1" dirty="0" smtClean="0">
              <a:latin typeface="微软雅黑" panose="020B0503020204020204" charset="-122"/>
              <a:ea typeface="微软雅黑" panose="020B0503020204020204" charset="-122"/>
              <a:cs typeface="微软雅黑" panose="020B0503020204020204" charset="-122"/>
            </a:endParaRPr>
          </a:p>
          <a:p>
            <a:pPr marL="457200" lvl="1" indent="0">
              <a:lnSpc>
                <a:spcPct val="140000"/>
              </a:lnSpc>
              <a:buNone/>
            </a:pPr>
            <a:r>
              <a:rPr lang="en-US" sz="2000" dirty="0" smtClean="0">
                <a:latin typeface="微软雅黑" panose="020B0503020204020204" charset="-122"/>
                <a:ea typeface="微软雅黑" panose="020B0503020204020204" charset="-122"/>
                <a:cs typeface="微软雅黑" panose="020B0503020204020204" charset="-122"/>
              </a:rPr>
              <a:t>3.</a:t>
            </a:r>
            <a:r>
              <a:rPr lang="zh-CN" altLang="en-US" sz="2000" dirty="0" smtClean="0">
                <a:latin typeface="微软雅黑" panose="020B0503020204020204" charset="-122"/>
                <a:ea typeface="微软雅黑" panose="020B0503020204020204" charset="-122"/>
                <a:cs typeface="微软雅黑" panose="020B0503020204020204" charset="-122"/>
              </a:rPr>
              <a:t>病案科为委员会的办事机构。病案科主任为委员会的委员兼秘书，负责执行委员会的决定</a:t>
            </a:r>
            <a:r>
              <a:rPr lang="zh-CN" altLang="en-US" sz="2000" dirty="0" smtClean="0">
                <a:solidFill>
                  <a:prstClr val="black"/>
                </a:solidFill>
                <a:latin typeface="微软雅黑" panose="020B0503020204020204" charset="-122"/>
                <a:ea typeface="微软雅黑" panose="020B0503020204020204" charset="-122"/>
                <a:cs typeface="微软雅黑" panose="020B0503020204020204" charset="-122"/>
              </a:rPr>
              <a:t>。</a:t>
            </a:r>
            <a:endParaRPr lang="zh-CN" altLang="en-US" sz="2000" dirty="0" smtClean="0">
              <a:solidFill>
                <a:prstClr val="black"/>
              </a:solidFill>
              <a:latin typeface="微软雅黑" panose="020B0503020204020204" charset="-122"/>
              <a:ea typeface="微软雅黑" panose="020B0503020204020204" charset="-122"/>
              <a:cs typeface="微软雅黑" panose="020B0503020204020204" charset="-122"/>
            </a:endParaRPr>
          </a:p>
          <a:p>
            <a:pPr marL="457200" lvl="1" indent="0">
              <a:lnSpc>
                <a:spcPct val="140000"/>
              </a:lnSpc>
              <a:buNone/>
            </a:pPr>
            <a:r>
              <a:rPr lang="en-US" sz="2000" dirty="0" smtClean="0">
                <a:latin typeface="微软雅黑" panose="020B0503020204020204" charset="-122"/>
                <a:ea typeface="微软雅黑" panose="020B0503020204020204" charset="-122"/>
                <a:cs typeface="微软雅黑" panose="020B0503020204020204" charset="-122"/>
              </a:rPr>
              <a:t>4.</a:t>
            </a:r>
            <a:r>
              <a:rPr lang="zh-CN" altLang="en-US" sz="2000" dirty="0" smtClean="0">
                <a:latin typeface="微软雅黑" panose="020B0503020204020204" charset="-122"/>
                <a:ea typeface="微软雅黑" panose="020B0503020204020204" charset="-122"/>
                <a:cs typeface="微软雅黑" panose="020B0503020204020204" charset="-122"/>
              </a:rPr>
              <a:t>有关病案及其管理的重大问题，病案科主任可随时提请委员会主任召开委员会会议</a:t>
            </a:r>
            <a:r>
              <a:rPr lang="zh-CN" altLang="en-US" sz="2000" dirty="0" smtClean="0">
                <a:solidFill>
                  <a:prstClr val="black"/>
                </a:solidFill>
                <a:latin typeface="微软雅黑" panose="020B0503020204020204" charset="-122"/>
                <a:ea typeface="微软雅黑" panose="020B0503020204020204" charset="-122"/>
                <a:cs typeface="微软雅黑" panose="020B0503020204020204" charset="-122"/>
              </a:rPr>
              <a:t>。</a:t>
            </a:r>
            <a:endParaRPr lang="en-US" altLang="zh-CN" sz="2000" dirty="0" smtClean="0">
              <a:solidFill>
                <a:prstClr val="black"/>
              </a:solidFill>
              <a:latin typeface="微软雅黑" panose="020B0503020204020204" charset="-122"/>
              <a:ea typeface="微软雅黑" panose="020B0503020204020204" charset="-122"/>
              <a:cs typeface="微软雅黑" panose="020B0503020204020204" charset="-122"/>
            </a:endParaRPr>
          </a:p>
          <a:p>
            <a:pPr marL="457200" lvl="1" indent="0">
              <a:lnSpc>
                <a:spcPct val="140000"/>
              </a:lnSpc>
              <a:buNone/>
            </a:pPr>
            <a:r>
              <a:rPr lang="en-US" sz="2000" dirty="0" smtClean="0">
                <a:latin typeface="微软雅黑" panose="020B0503020204020204" charset="-122"/>
                <a:ea typeface="微软雅黑" panose="020B0503020204020204" charset="-122"/>
                <a:cs typeface="微软雅黑" panose="020B0503020204020204" charset="-122"/>
              </a:rPr>
              <a:t>5.</a:t>
            </a:r>
            <a:r>
              <a:rPr lang="zh-CN" altLang="en-US" sz="2000" dirty="0" smtClean="0">
                <a:latin typeface="微软雅黑" panose="020B0503020204020204" charset="-122"/>
                <a:ea typeface="微软雅黑" panose="020B0503020204020204" charset="-122"/>
                <a:cs typeface="微软雅黑" panose="020B0503020204020204" charset="-122"/>
              </a:rPr>
              <a:t>病案科主任定期向委员会做工作报告。</a:t>
            </a:r>
            <a:endParaRPr lang="en-US" altLang="zh-CN" sz="2000" dirty="0" smtClean="0">
              <a:solidFill>
                <a:prstClr val="black"/>
              </a:solidFill>
              <a:latin typeface="微软雅黑" panose="020B0503020204020204" charset="-122"/>
              <a:ea typeface="微软雅黑" panose="020B0503020204020204" charset="-122"/>
              <a:cs typeface="微软雅黑" panose="020B0503020204020204" charset="-122"/>
            </a:endParaRPr>
          </a:p>
          <a:p>
            <a:pPr marL="457200" lvl="1" indent="0">
              <a:lnSpc>
                <a:spcPct val="140000"/>
              </a:lnSpc>
              <a:buNone/>
            </a:pPr>
            <a:endParaRPr lang="en-US" altLang="zh-CN" sz="2000" dirty="0" smtClean="0">
              <a:solidFill>
                <a:prstClr val="black"/>
              </a:solidFill>
              <a:latin typeface="微软雅黑" panose="020B0503020204020204" charset="-122"/>
              <a:ea typeface="微软雅黑" panose="020B0503020204020204" charset="-122"/>
              <a:cs typeface="微软雅黑" panose="020B0503020204020204" charset="-122"/>
            </a:endParaRPr>
          </a:p>
          <a:p>
            <a:pPr marL="0" indent="0">
              <a:buNone/>
            </a:pPr>
            <a:endParaRPr lang="zh-CN" altLang="en-US" sz="2000" dirty="0">
              <a:latin typeface="微软雅黑" panose="020B0503020204020204" charset="-122"/>
              <a:ea typeface="微软雅黑" panose="020B0503020204020204" charset="-122"/>
              <a:cs typeface="微软雅黑" panose="020B0503020204020204" charset="-122"/>
            </a:endParaRPr>
          </a:p>
        </p:txBody>
      </p:sp>
      <p:sp>
        <p:nvSpPr>
          <p:cNvPr id="4" name="矩形 3"/>
          <p:cNvSpPr/>
          <p:nvPr/>
        </p:nvSpPr>
        <p:spPr>
          <a:xfrm>
            <a:off x="518185" y="464280"/>
            <a:ext cx="4805680" cy="521970"/>
          </a:xfrm>
          <a:prstGeom prst="rect">
            <a:avLst/>
          </a:prstGeom>
        </p:spPr>
        <p:txBody>
          <a:bodyPr wrap="none">
            <a:spAutoFit/>
          </a:bodyPr>
          <a:lstStyle/>
          <a:p>
            <a:r>
              <a:rPr lang="zh-CN" altLang="en-US" sz="2800" b="1" dirty="0" smtClean="0">
                <a:latin typeface="微软雅黑" panose="020B0503020204020204" charset="-122"/>
                <a:ea typeface="微软雅黑" panose="020B0503020204020204" charset="-122"/>
              </a:rPr>
              <a:t>二、病案委员会的组织和任务</a:t>
            </a:r>
            <a:endParaRPr lang="zh-CN" altLang="en-US" sz="2800" b="1" dirty="0">
              <a:latin typeface="微软雅黑" panose="020B0503020204020204" charset="-122"/>
              <a:ea typeface="微软雅黑" panose="020B0503020204020204" charset="-122"/>
            </a:endParaRPr>
          </a:p>
        </p:txBody>
      </p:sp>
      <p:sp>
        <p:nvSpPr>
          <p:cNvPr id="5"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病案信息学（第</a:t>
            </a:r>
            <a:r>
              <a:rPr kumimoji="0" lang="en-US" altLang="zh-CN"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3</a:t>
            </a: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版）</a:t>
            </a:r>
            <a:endPar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marL="0" lvl="0" indent="0">
              <a:lnSpc>
                <a:spcPct val="140000"/>
              </a:lnSpc>
              <a:buNone/>
            </a:pPr>
            <a:r>
              <a:rPr lang="zh-CN" altLang="en-US" sz="2400" b="1" dirty="0" smtClean="0">
                <a:latin typeface="微软雅黑" panose="020B0503020204020204" charset="-122"/>
                <a:ea typeface="微软雅黑" panose="020B0503020204020204" charset="-122"/>
                <a:cs typeface="微软雅黑" panose="020B0503020204020204" charset="-122"/>
              </a:rPr>
              <a:t>（二）病案委员会的任务</a:t>
            </a:r>
            <a:endParaRPr lang="en-US" altLang="zh-CN" sz="2400" b="1" dirty="0" smtClean="0">
              <a:latin typeface="微软雅黑" panose="020B0503020204020204" charset="-122"/>
              <a:ea typeface="微软雅黑" panose="020B0503020204020204" charset="-122"/>
              <a:cs typeface="微软雅黑" panose="020B0503020204020204" charset="-122"/>
            </a:endParaRPr>
          </a:p>
          <a:p>
            <a:pPr marL="457200" lvl="1" indent="0">
              <a:lnSpc>
                <a:spcPct val="140000"/>
              </a:lnSpc>
              <a:buNone/>
            </a:pPr>
            <a:r>
              <a:rPr lang="en-US" sz="2000" dirty="0" smtClean="0">
                <a:latin typeface="微软雅黑" panose="020B0503020204020204" charset="-122"/>
                <a:ea typeface="微软雅黑" panose="020B0503020204020204" charset="-122"/>
                <a:cs typeface="微软雅黑" panose="020B0503020204020204" charset="-122"/>
              </a:rPr>
              <a:t>1.</a:t>
            </a:r>
            <a:r>
              <a:rPr lang="zh-CN" altLang="en-US" sz="2000" dirty="0" smtClean="0">
                <a:latin typeface="微软雅黑" panose="020B0503020204020204" charset="-122"/>
                <a:ea typeface="微软雅黑" panose="020B0503020204020204" charset="-122"/>
                <a:cs typeface="微软雅黑" panose="020B0503020204020204" charset="-122"/>
              </a:rPr>
              <a:t>建议、制定有关病案管理的规章制度，监督病案管理制度及医院决议的实施情况</a:t>
            </a:r>
            <a:r>
              <a:rPr lang="zh-CN" altLang="en-US" sz="2000" dirty="0" smtClean="0">
                <a:solidFill>
                  <a:prstClr val="black"/>
                </a:solidFill>
                <a:latin typeface="微软雅黑" panose="020B0503020204020204" charset="-122"/>
                <a:ea typeface="微软雅黑" panose="020B0503020204020204" charset="-122"/>
                <a:cs typeface="微软雅黑" panose="020B0503020204020204" charset="-122"/>
              </a:rPr>
              <a:t>。</a:t>
            </a:r>
            <a:endParaRPr lang="zh-CN" altLang="en-US" sz="2000" dirty="0" smtClean="0">
              <a:solidFill>
                <a:prstClr val="black"/>
              </a:solidFill>
              <a:latin typeface="微软雅黑" panose="020B0503020204020204" charset="-122"/>
              <a:ea typeface="微软雅黑" panose="020B0503020204020204" charset="-122"/>
              <a:cs typeface="微软雅黑" panose="020B0503020204020204" charset="-122"/>
            </a:endParaRPr>
          </a:p>
          <a:p>
            <a:pPr marL="457200" lvl="1" indent="0">
              <a:lnSpc>
                <a:spcPct val="140000"/>
              </a:lnSpc>
              <a:buNone/>
            </a:pPr>
            <a:r>
              <a:rPr lang="en-US" sz="2000" dirty="0" smtClean="0">
                <a:latin typeface="微软雅黑" panose="020B0503020204020204" charset="-122"/>
                <a:ea typeface="微软雅黑" panose="020B0503020204020204" charset="-122"/>
                <a:cs typeface="微软雅黑" panose="020B0503020204020204" charset="-122"/>
              </a:rPr>
              <a:t>2.</a:t>
            </a:r>
            <a:r>
              <a:rPr lang="zh-CN" altLang="en-US" sz="2000" dirty="0" smtClean="0">
                <a:latin typeface="微软雅黑" panose="020B0503020204020204" charset="-122"/>
                <a:ea typeface="微软雅黑" panose="020B0503020204020204" charset="-122"/>
                <a:cs typeface="微软雅黑" panose="020B0503020204020204" charset="-122"/>
              </a:rPr>
              <a:t>审批申报新制订的病案表格，监控病案记录内容、项目和格式设置，提出表格印刷、式样的要求</a:t>
            </a:r>
            <a:r>
              <a:rPr lang="zh-CN" altLang="en-US" sz="2000" dirty="0" smtClean="0">
                <a:solidFill>
                  <a:prstClr val="black"/>
                </a:solidFill>
                <a:latin typeface="微软雅黑" panose="020B0503020204020204" charset="-122"/>
                <a:ea typeface="微软雅黑" panose="020B0503020204020204" charset="-122"/>
                <a:cs typeface="微软雅黑" panose="020B0503020204020204" charset="-122"/>
              </a:rPr>
              <a:t>。</a:t>
            </a:r>
            <a:endParaRPr lang="en-US" altLang="zh-CN" sz="2000" dirty="0" smtClean="0">
              <a:solidFill>
                <a:prstClr val="black"/>
              </a:solidFill>
              <a:latin typeface="微软雅黑" panose="020B0503020204020204" charset="-122"/>
              <a:ea typeface="微软雅黑" panose="020B0503020204020204" charset="-122"/>
              <a:cs typeface="微软雅黑" panose="020B0503020204020204" charset="-122"/>
            </a:endParaRPr>
          </a:p>
          <a:p>
            <a:pPr marL="457200" lvl="1" indent="0">
              <a:lnSpc>
                <a:spcPct val="140000"/>
              </a:lnSpc>
              <a:buNone/>
            </a:pPr>
            <a:r>
              <a:rPr lang="en-US" altLang="zh-CN" sz="2000" dirty="0" smtClean="0">
                <a:latin typeface="微软雅黑" panose="020B0503020204020204" charset="-122"/>
                <a:ea typeface="微软雅黑" panose="020B0503020204020204" charset="-122"/>
                <a:cs typeface="微软雅黑" panose="020B0503020204020204" charset="-122"/>
              </a:rPr>
              <a:t>3.</a:t>
            </a:r>
            <a:r>
              <a:rPr lang="zh-CN" altLang="en-US" sz="2000" dirty="0" smtClean="0">
                <a:latin typeface="微软雅黑" panose="020B0503020204020204" charset="-122"/>
                <a:ea typeface="微软雅黑" panose="020B0503020204020204" charset="-122"/>
                <a:cs typeface="微软雅黑" panose="020B0503020204020204" charset="-122"/>
              </a:rPr>
              <a:t>组织病案书写及有关事项的教育培训，指导临床医师书写病案，遵守病案管理的有关规定。</a:t>
            </a:r>
            <a:endParaRPr lang="zh-CN" altLang="en-US" sz="2000" dirty="0" smtClean="0">
              <a:latin typeface="微软雅黑" panose="020B0503020204020204" charset="-122"/>
              <a:ea typeface="微软雅黑" panose="020B0503020204020204" charset="-122"/>
              <a:cs typeface="微软雅黑" panose="020B0503020204020204" charset="-122"/>
            </a:endParaRPr>
          </a:p>
          <a:p>
            <a:pPr marL="457200" lvl="1" indent="0">
              <a:lnSpc>
                <a:spcPct val="140000"/>
              </a:lnSpc>
              <a:buNone/>
            </a:pPr>
            <a:endParaRPr lang="en-US" altLang="zh-CN" sz="1800" dirty="0" smtClean="0">
              <a:solidFill>
                <a:prstClr val="black"/>
              </a:solidFill>
              <a:latin typeface="黑体" panose="02010609060101010101" pitchFamily="49" charset="-122"/>
              <a:ea typeface="黑体" panose="02010609060101010101" pitchFamily="49" charset="-122"/>
            </a:endParaRPr>
          </a:p>
          <a:p>
            <a:pPr lvl="1">
              <a:lnSpc>
                <a:spcPct val="140000"/>
              </a:lnSpc>
              <a:buNone/>
            </a:pPr>
            <a:endParaRPr lang="en-US" altLang="zh-CN" sz="1800" dirty="0" smtClean="0">
              <a:solidFill>
                <a:prstClr val="black"/>
              </a:solidFill>
              <a:latin typeface="黑体" panose="02010609060101010101" pitchFamily="49" charset="-122"/>
              <a:ea typeface="黑体" panose="02010609060101010101" pitchFamily="49" charset="-122"/>
            </a:endParaRPr>
          </a:p>
          <a:p>
            <a:pPr>
              <a:buNone/>
            </a:pPr>
            <a:endParaRPr lang="zh-CN" altLang="en-US" dirty="0"/>
          </a:p>
        </p:txBody>
      </p:sp>
      <p:sp>
        <p:nvSpPr>
          <p:cNvPr id="4" name="矩形 3"/>
          <p:cNvSpPr/>
          <p:nvPr/>
        </p:nvSpPr>
        <p:spPr>
          <a:xfrm>
            <a:off x="518185" y="464280"/>
            <a:ext cx="4805680" cy="521970"/>
          </a:xfrm>
          <a:prstGeom prst="rect">
            <a:avLst/>
          </a:prstGeom>
        </p:spPr>
        <p:txBody>
          <a:bodyPr wrap="none">
            <a:spAutoFit/>
          </a:bodyPr>
          <a:lstStyle/>
          <a:p>
            <a:r>
              <a:rPr lang="zh-CN" altLang="en-US" sz="2800" b="1" dirty="0" smtClean="0">
                <a:latin typeface="微软雅黑" panose="020B0503020204020204" charset="-122"/>
                <a:ea typeface="微软雅黑" panose="020B0503020204020204" charset="-122"/>
              </a:rPr>
              <a:t>二、病案委员会的组织和任务</a:t>
            </a:r>
            <a:endParaRPr lang="zh-CN" altLang="en-US" sz="2800" b="1" dirty="0">
              <a:latin typeface="微软雅黑" panose="020B0503020204020204" charset="-122"/>
              <a:ea typeface="微软雅黑" panose="020B0503020204020204" charset="-122"/>
            </a:endParaRPr>
          </a:p>
        </p:txBody>
      </p:sp>
      <p:sp>
        <p:nvSpPr>
          <p:cNvPr id="5"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病案信息学（第</a:t>
            </a:r>
            <a:r>
              <a:rPr kumimoji="0" lang="en-US" altLang="zh-CN"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3</a:t>
            </a: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版）</a:t>
            </a:r>
            <a:endPar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marL="0" lvl="0" indent="0">
              <a:lnSpc>
                <a:spcPct val="140000"/>
              </a:lnSpc>
              <a:buNone/>
            </a:pPr>
            <a:r>
              <a:rPr lang="zh-CN" altLang="en-US" sz="2400" b="1" dirty="0" smtClean="0">
                <a:latin typeface="微软雅黑" panose="020B0503020204020204" charset="-122"/>
                <a:ea typeface="微软雅黑" panose="020B0503020204020204" charset="-122"/>
              </a:rPr>
              <a:t>（二）病案委员会的任务</a:t>
            </a:r>
            <a:endParaRPr lang="en-US" altLang="zh-CN" sz="2400" b="1" dirty="0" smtClean="0">
              <a:latin typeface="微软雅黑" panose="020B0503020204020204" charset="-122"/>
              <a:ea typeface="微软雅黑" panose="020B0503020204020204" charset="-122"/>
            </a:endParaRPr>
          </a:p>
          <a:p>
            <a:pPr marL="457200" lvl="1" indent="0">
              <a:lnSpc>
                <a:spcPct val="140000"/>
              </a:lnSpc>
              <a:spcBef>
                <a:spcPts val="100"/>
              </a:spcBef>
              <a:spcAft>
                <a:spcPts val="0"/>
              </a:spcAft>
              <a:buNone/>
            </a:pPr>
            <a:r>
              <a:rPr lang="en-US" sz="2000" dirty="0" smtClean="0">
                <a:latin typeface="微软雅黑" panose="020B0503020204020204" charset="-122"/>
                <a:ea typeface="微软雅黑" panose="020B0503020204020204" charset="-122"/>
                <a:cs typeface="微软雅黑" panose="020B0503020204020204" charset="-122"/>
              </a:rPr>
              <a:t>4.</a:t>
            </a:r>
            <a:r>
              <a:rPr lang="zh-CN" altLang="en-US" sz="2000" dirty="0" smtClean="0">
                <a:latin typeface="微软雅黑" panose="020B0503020204020204" charset="-122"/>
                <a:ea typeface="微软雅黑" panose="020B0503020204020204" charset="-122"/>
                <a:cs typeface="微软雅黑" panose="020B0503020204020204" charset="-122"/>
              </a:rPr>
              <a:t>调查了解病案书写、病案管理存在的问题，提出解决方案</a:t>
            </a:r>
            <a:r>
              <a:rPr lang="zh-CN" altLang="en-US" sz="2000" dirty="0" smtClean="0">
                <a:solidFill>
                  <a:prstClr val="black"/>
                </a:solidFill>
                <a:latin typeface="微软雅黑" panose="020B0503020204020204" charset="-122"/>
                <a:ea typeface="微软雅黑" panose="020B0503020204020204" charset="-122"/>
                <a:cs typeface="微软雅黑" panose="020B0503020204020204" charset="-122"/>
              </a:rPr>
              <a:t>。</a:t>
            </a:r>
            <a:endParaRPr lang="zh-CN" altLang="en-US" sz="2000" dirty="0" smtClean="0">
              <a:solidFill>
                <a:prstClr val="black"/>
              </a:solidFill>
              <a:latin typeface="微软雅黑" panose="020B0503020204020204" charset="-122"/>
              <a:ea typeface="微软雅黑" panose="020B0503020204020204" charset="-122"/>
              <a:cs typeface="微软雅黑" panose="020B0503020204020204" charset="-122"/>
            </a:endParaRPr>
          </a:p>
          <a:p>
            <a:pPr marL="457200" lvl="1" indent="0">
              <a:lnSpc>
                <a:spcPct val="140000"/>
              </a:lnSpc>
              <a:buNone/>
            </a:pPr>
            <a:r>
              <a:rPr lang="en-US" sz="2000" dirty="0" smtClean="0">
                <a:latin typeface="微软雅黑" panose="020B0503020204020204" charset="-122"/>
                <a:ea typeface="微软雅黑" panose="020B0503020204020204" charset="-122"/>
                <a:cs typeface="微软雅黑" panose="020B0503020204020204" charset="-122"/>
              </a:rPr>
              <a:t>5.</a:t>
            </a:r>
            <a:r>
              <a:rPr lang="zh-CN" altLang="en-US" sz="2000" dirty="0" smtClean="0">
                <a:latin typeface="微软雅黑" panose="020B0503020204020204" charset="-122"/>
                <a:ea typeface="微软雅黑" panose="020B0503020204020204" charset="-122"/>
                <a:cs typeface="微软雅黑" panose="020B0503020204020204" charset="-122"/>
              </a:rPr>
              <a:t>检查及考核病案书写质量，对当事人提出奖惩意见</a:t>
            </a:r>
            <a:r>
              <a:rPr lang="zh-CN" altLang="en-US" sz="2000" dirty="0" smtClean="0">
                <a:solidFill>
                  <a:prstClr val="black"/>
                </a:solidFill>
                <a:latin typeface="微软雅黑" panose="020B0503020204020204" charset="-122"/>
                <a:ea typeface="微软雅黑" panose="020B0503020204020204" charset="-122"/>
                <a:cs typeface="微软雅黑" panose="020B0503020204020204" charset="-122"/>
              </a:rPr>
              <a:t>。</a:t>
            </a:r>
            <a:endParaRPr lang="en-US" altLang="zh-CN" sz="2000" dirty="0" smtClean="0">
              <a:solidFill>
                <a:prstClr val="black"/>
              </a:solidFill>
              <a:latin typeface="微软雅黑" panose="020B0503020204020204" charset="-122"/>
              <a:ea typeface="微软雅黑" panose="020B0503020204020204" charset="-122"/>
              <a:cs typeface="微软雅黑" panose="020B0503020204020204" charset="-122"/>
            </a:endParaRPr>
          </a:p>
          <a:p>
            <a:pPr marL="457200" lvl="1" indent="0">
              <a:lnSpc>
                <a:spcPct val="140000"/>
              </a:lnSpc>
              <a:buNone/>
            </a:pPr>
            <a:r>
              <a:rPr lang="en-US" sz="2000" dirty="0" smtClean="0">
                <a:latin typeface="微软雅黑" panose="020B0503020204020204" charset="-122"/>
                <a:ea typeface="微软雅黑" panose="020B0503020204020204" charset="-122"/>
                <a:cs typeface="微软雅黑" panose="020B0503020204020204" charset="-122"/>
              </a:rPr>
              <a:t>6.</a:t>
            </a:r>
            <a:r>
              <a:rPr lang="zh-CN" altLang="en-US" sz="2000" dirty="0" smtClean="0">
                <a:latin typeface="微软雅黑" panose="020B0503020204020204" charset="-122"/>
                <a:ea typeface="微软雅黑" panose="020B0503020204020204" charset="-122"/>
                <a:cs typeface="微软雅黑" panose="020B0503020204020204" charset="-122"/>
              </a:rPr>
              <a:t>定期听取病案科</a:t>
            </a:r>
            <a:r>
              <a:rPr lang="en-US" sz="2000" dirty="0" smtClean="0">
                <a:latin typeface="微软雅黑" panose="020B0503020204020204" charset="-122"/>
                <a:ea typeface="微软雅黑" panose="020B0503020204020204" charset="-122"/>
                <a:cs typeface="微软雅黑" panose="020B0503020204020204" charset="-122"/>
              </a:rPr>
              <a:t>(</a:t>
            </a:r>
            <a:r>
              <a:rPr lang="zh-CN" altLang="en-US" sz="2000" dirty="0" smtClean="0">
                <a:latin typeface="微软雅黑" panose="020B0503020204020204" charset="-122"/>
                <a:ea typeface="微软雅黑" panose="020B0503020204020204" charset="-122"/>
                <a:cs typeface="微软雅黑" panose="020B0503020204020204" charset="-122"/>
              </a:rPr>
              <a:t>室</a:t>
            </a:r>
            <a:r>
              <a:rPr lang="en-US" sz="2000" dirty="0" smtClean="0">
                <a:latin typeface="微软雅黑" panose="020B0503020204020204" charset="-122"/>
                <a:ea typeface="微软雅黑" panose="020B0503020204020204" charset="-122"/>
                <a:cs typeface="微软雅黑" panose="020B0503020204020204" charset="-122"/>
              </a:rPr>
              <a:t>)</a:t>
            </a:r>
            <a:r>
              <a:rPr lang="zh-CN" altLang="en-US" sz="2000" dirty="0" smtClean="0">
                <a:latin typeface="微软雅黑" panose="020B0503020204020204" charset="-122"/>
                <a:ea typeface="微软雅黑" panose="020B0503020204020204" charset="-122"/>
                <a:cs typeface="微软雅黑" panose="020B0503020204020204" charset="-122"/>
              </a:rPr>
              <a:t>对病案管理情况的报告。</a:t>
            </a:r>
            <a:endParaRPr lang="en-US" altLang="zh-CN" sz="2000" dirty="0" smtClean="0">
              <a:latin typeface="微软雅黑" panose="020B0503020204020204" charset="-122"/>
              <a:ea typeface="微软雅黑" panose="020B0503020204020204" charset="-122"/>
              <a:cs typeface="微软雅黑" panose="020B0503020204020204" charset="-122"/>
            </a:endParaRPr>
          </a:p>
          <a:p>
            <a:pPr marL="457200" lvl="1" indent="0">
              <a:lnSpc>
                <a:spcPct val="140000"/>
              </a:lnSpc>
              <a:buNone/>
            </a:pPr>
            <a:r>
              <a:rPr lang="en-US" sz="2000" dirty="0" smtClean="0">
                <a:latin typeface="微软雅黑" panose="020B0503020204020204" charset="-122"/>
                <a:ea typeface="微软雅黑" panose="020B0503020204020204" charset="-122"/>
                <a:cs typeface="微软雅黑" panose="020B0503020204020204" charset="-122"/>
              </a:rPr>
              <a:t>7.</a:t>
            </a:r>
            <a:r>
              <a:rPr lang="zh-CN" altLang="en-US" sz="2000" dirty="0" smtClean="0">
                <a:latin typeface="微软雅黑" panose="020B0503020204020204" charset="-122"/>
                <a:ea typeface="微软雅黑" panose="020B0503020204020204" charset="-122"/>
                <a:cs typeface="微软雅黑" panose="020B0503020204020204" charset="-122"/>
              </a:rPr>
              <a:t>协调和加强病案科与其他科室的关系，推进相互间的密切协作。</a:t>
            </a:r>
            <a:endParaRPr lang="en-US" altLang="zh-CN" sz="2000" dirty="0" smtClean="0">
              <a:latin typeface="微软雅黑" panose="020B0503020204020204" charset="-122"/>
              <a:ea typeface="微软雅黑" panose="020B0503020204020204" charset="-122"/>
              <a:cs typeface="微软雅黑" panose="020B0503020204020204" charset="-122"/>
            </a:endParaRPr>
          </a:p>
          <a:p>
            <a:pPr marL="457200" lvl="1" indent="0">
              <a:lnSpc>
                <a:spcPct val="140000"/>
              </a:lnSpc>
              <a:buNone/>
            </a:pPr>
            <a:r>
              <a:rPr lang="en-US" sz="2000" dirty="0" smtClean="0">
                <a:latin typeface="微软雅黑" panose="020B0503020204020204" charset="-122"/>
                <a:ea typeface="微软雅黑" panose="020B0503020204020204" charset="-122"/>
                <a:cs typeface="微软雅黑" panose="020B0503020204020204" charset="-122"/>
              </a:rPr>
              <a:t>8.</a:t>
            </a:r>
            <a:r>
              <a:rPr lang="zh-CN" altLang="en-US" sz="2000" dirty="0" smtClean="0">
                <a:latin typeface="微软雅黑" panose="020B0503020204020204" charset="-122"/>
                <a:ea typeface="微软雅黑" panose="020B0503020204020204" charset="-122"/>
                <a:cs typeface="微软雅黑" panose="020B0503020204020204" charset="-122"/>
              </a:rPr>
              <a:t>定期向院领导汇报病案委员会</a:t>
            </a:r>
            <a:r>
              <a:rPr lang="zh-CN" altLang="en-US" sz="2000" dirty="0" smtClean="0">
                <a:latin typeface="微软雅黑" panose="020B0503020204020204" charset="-122"/>
                <a:ea typeface="微软雅黑" panose="020B0503020204020204" charset="-122"/>
                <a:cs typeface="微软雅黑" panose="020B0503020204020204" charset="-122"/>
              </a:rPr>
              <a:t>工作。</a:t>
            </a:r>
            <a:endParaRPr lang="zh-CN" altLang="en-US" sz="2000" dirty="0" smtClean="0">
              <a:latin typeface="微软雅黑" panose="020B0503020204020204" charset="-122"/>
              <a:ea typeface="微软雅黑" panose="020B0503020204020204" charset="-122"/>
              <a:cs typeface="微软雅黑" panose="020B0503020204020204" charset="-122"/>
            </a:endParaRPr>
          </a:p>
          <a:p>
            <a:pPr marL="457200" lvl="1" indent="0">
              <a:lnSpc>
                <a:spcPct val="140000"/>
              </a:lnSpc>
              <a:buNone/>
            </a:pPr>
            <a:endParaRPr lang="en-US" altLang="zh-CN" sz="1800" dirty="0" smtClean="0">
              <a:solidFill>
                <a:prstClr val="black"/>
              </a:solidFill>
              <a:latin typeface="黑体" panose="02010609060101010101" pitchFamily="49" charset="-122"/>
              <a:ea typeface="黑体" panose="02010609060101010101" pitchFamily="49" charset="-122"/>
            </a:endParaRPr>
          </a:p>
          <a:p>
            <a:pPr lvl="1">
              <a:lnSpc>
                <a:spcPct val="140000"/>
              </a:lnSpc>
              <a:buNone/>
            </a:pPr>
            <a:endParaRPr lang="en-US" altLang="zh-CN" sz="1800" dirty="0" smtClean="0">
              <a:solidFill>
                <a:prstClr val="black"/>
              </a:solidFill>
              <a:latin typeface="黑体" panose="02010609060101010101" pitchFamily="49" charset="-122"/>
              <a:ea typeface="黑体" panose="02010609060101010101" pitchFamily="49" charset="-122"/>
            </a:endParaRPr>
          </a:p>
          <a:p>
            <a:pPr>
              <a:buNone/>
            </a:pPr>
            <a:endParaRPr lang="zh-CN" altLang="en-US" dirty="0"/>
          </a:p>
        </p:txBody>
      </p:sp>
      <p:sp>
        <p:nvSpPr>
          <p:cNvPr id="4" name="矩形 3"/>
          <p:cNvSpPr/>
          <p:nvPr/>
        </p:nvSpPr>
        <p:spPr>
          <a:xfrm>
            <a:off x="518185" y="464280"/>
            <a:ext cx="4805680" cy="521970"/>
          </a:xfrm>
          <a:prstGeom prst="rect">
            <a:avLst/>
          </a:prstGeom>
        </p:spPr>
        <p:txBody>
          <a:bodyPr wrap="none">
            <a:spAutoFit/>
          </a:bodyPr>
          <a:lstStyle/>
          <a:p>
            <a:r>
              <a:rPr lang="zh-CN" altLang="en-US" sz="2800" b="1" dirty="0" smtClean="0">
                <a:latin typeface="微软雅黑" panose="020B0503020204020204" charset="-122"/>
                <a:ea typeface="微软雅黑" panose="020B0503020204020204" charset="-122"/>
              </a:rPr>
              <a:t>二、病案委员会的组织和任务</a:t>
            </a:r>
            <a:endParaRPr lang="zh-CN" altLang="en-US" sz="2800" b="1" dirty="0">
              <a:latin typeface="微软雅黑" panose="020B0503020204020204" charset="-122"/>
              <a:ea typeface="微软雅黑" panose="020B0503020204020204" charset="-122"/>
            </a:endParaRPr>
          </a:p>
        </p:txBody>
      </p:sp>
      <p:sp>
        <p:nvSpPr>
          <p:cNvPr id="5"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病案信息学（第</a:t>
            </a:r>
            <a:r>
              <a:rPr kumimoji="0" lang="en-US" altLang="zh-CN"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3</a:t>
            </a: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版）</a:t>
            </a:r>
            <a:endPar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9"/>
          <p:cNvSpPr txBox="1"/>
          <p:nvPr/>
        </p:nvSpPr>
        <p:spPr>
          <a:xfrm>
            <a:off x="3879841" y="1498959"/>
            <a:ext cx="1714500" cy="706755"/>
          </a:xfrm>
          <a:prstGeom prst="rect">
            <a:avLst/>
          </a:prstGeom>
          <a:noFill/>
        </p:spPr>
        <p:txBody>
          <a:bodyPr wrap="none" rtlCol="0">
            <a:spAutoFit/>
          </a:bodyPr>
          <a:lstStyle/>
          <a:p>
            <a:pPr algn="ctr"/>
            <a:r>
              <a:rPr lang="zh-CN" altLang="en-US" sz="4000" b="1" dirty="0">
                <a:latin typeface="Times New Roman" panose="02020603050405020304"/>
                <a:ea typeface="黑体" panose="02010609060101010101" pitchFamily="49" charset="-122"/>
              </a:rPr>
              <a:t>第二节</a:t>
            </a:r>
            <a:endParaRPr lang="en-US" altLang="zh-CN" sz="4000" b="1" dirty="0">
              <a:latin typeface="Times New Roman" panose="02020603050405020304"/>
              <a:ea typeface="黑体" panose="02010609060101010101" pitchFamily="49" charset="-122"/>
            </a:endParaRPr>
          </a:p>
        </p:txBody>
      </p:sp>
      <p:sp>
        <p:nvSpPr>
          <p:cNvPr id="38" name="文本框 9"/>
          <p:cNvSpPr txBox="1"/>
          <p:nvPr/>
        </p:nvSpPr>
        <p:spPr>
          <a:xfrm>
            <a:off x="1807510" y="2580273"/>
            <a:ext cx="5798820" cy="706755"/>
          </a:xfrm>
          <a:prstGeom prst="rect">
            <a:avLst/>
          </a:prstGeom>
          <a:noFill/>
        </p:spPr>
        <p:txBody>
          <a:bodyPr wrap="none" rtlCol="0">
            <a:spAutoFit/>
          </a:bodyPr>
          <a:lstStyle/>
          <a:p>
            <a:pPr algn="ctr"/>
            <a:r>
              <a:rPr lang="zh-CN" altLang="en-US" sz="4000" b="1" dirty="0">
                <a:latin typeface="Times New Roman" panose="02020603050405020304"/>
                <a:ea typeface="黑体" panose="02010609060101010101" pitchFamily="49" charset="-122"/>
              </a:rPr>
              <a:t>病案信息管理的人员配置</a:t>
            </a:r>
            <a:endParaRPr lang="zh-CN" altLang="en-US" sz="4000" b="1" dirty="0">
              <a:latin typeface="Times New Roman" panose="02020603050405020304"/>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6"/>
          <p:cNvSpPr txBox="1"/>
          <p:nvPr/>
        </p:nvSpPr>
        <p:spPr>
          <a:xfrm>
            <a:off x="467308" y="435674"/>
            <a:ext cx="9036690" cy="73723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lang="zh-CN" altLang="en-US" sz="2800" b="1" dirty="0">
                <a:latin typeface="微软雅黑" panose="020B0503020204020204" charset="-122"/>
                <a:ea typeface="微软雅黑" panose="020B0503020204020204" charset="-122"/>
                <a:sym typeface="+mn-ea"/>
              </a:rPr>
              <a:t>一、病案科人员配备</a:t>
            </a:r>
            <a:endParaRPr lang="zh-CN" altLang="en-US" sz="2800" b="1" dirty="0">
              <a:latin typeface="微软雅黑" panose="020B0503020204020204" charset="-122"/>
              <a:ea typeface="微软雅黑" panose="020B0503020204020204" charset="-122"/>
              <a:sym typeface="+mn-ea"/>
            </a:endParaRPr>
          </a:p>
        </p:txBody>
      </p:sp>
      <p:sp>
        <p:nvSpPr>
          <p:cNvPr id="5"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病案信息学（第</a:t>
            </a:r>
            <a:r>
              <a:rPr kumimoji="0" lang="en-US" altLang="zh-CN"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3</a:t>
            </a: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版）</a:t>
            </a:r>
            <a:endPar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endParaRPr>
          </a:p>
        </p:txBody>
      </p:sp>
      <p:sp>
        <p:nvSpPr>
          <p:cNvPr id="8" name="矩形标注 7"/>
          <p:cNvSpPr/>
          <p:nvPr/>
        </p:nvSpPr>
        <p:spPr>
          <a:xfrm>
            <a:off x="135228" y="1505540"/>
            <a:ext cx="9218275" cy="3045854"/>
          </a:xfrm>
          <a:prstGeom prst="wedgeRectCallout">
            <a:avLst>
              <a:gd name="adj1" fmla="val -18668"/>
              <a:gd name="adj2" fmla="val 46379"/>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圆角矩形标注 8"/>
          <p:cNvSpPr/>
          <p:nvPr/>
        </p:nvSpPr>
        <p:spPr>
          <a:xfrm>
            <a:off x="224289" y="1643040"/>
            <a:ext cx="8995893" cy="2794716"/>
          </a:xfrm>
          <a:prstGeom prst="wedgeRoundRectCallout">
            <a:avLst>
              <a:gd name="adj1" fmla="val -19974"/>
              <a:gd name="adj2" fmla="val 43991"/>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nSpc>
                <a:spcPct val="140000"/>
              </a:lnSpc>
              <a:buFont typeface="Wingdings" panose="05000000000000000000" pitchFamily="2" charset="2"/>
              <a:buChar char="Ø"/>
            </a:pPr>
            <a:r>
              <a:rPr lang="zh-CN" altLang="en-US" sz="2000" dirty="0">
                <a:solidFill>
                  <a:prstClr val="black"/>
                </a:solidFill>
                <a:latin typeface="微软雅黑" panose="020B0503020204020204" charset="-122"/>
                <a:ea typeface="微软雅黑" panose="020B0503020204020204" charset="-122"/>
                <a:cs typeface="微软雅黑" panose="020B0503020204020204" charset="-122"/>
              </a:rPr>
              <a:t>发达国家医院病床与病案管理人员的配备一般为10～15：1；</a:t>
            </a:r>
            <a:endParaRPr lang="zh-CN" altLang="en-US" sz="2000" dirty="0">
              <a:solidFill>
                <a:prstClr val="black"/>
              </a:solidFill>
              <a:latin typeface="微软雅黑" panose="020B0503020204020204" charset="-122"/>
              <a:ea typeface="微软雅黑" panose="020B0503020204020204" charset="-122"/>
              <a:cs typeface="微软雅黑" panose="020B0503020204020204" charset="-122"/>
            </a:endParaRPr>
          </a:p>
          <a:p>
            <a:pPr marL="285750" lvl="0" indent="-285750">
              <a:lnSpc>
                <a:spcPct val="140000"/>
              </a:lnSpc>
              <a:buFont typeface="Wingdings" panose="05000000000000000000" pitchFamily="2" charset="2"/>
              <a:buChar char="Ø"/>
            </a:pPr>
            <a:r>
              <a:rPr lang="zh-CN" altLang="en-US" sz="2000" dirty="0">
                <a:solidFill>
                  <a:prstClr val="black"/>
                </a:solidFill>
                <a:latin typeface="微软雅黑" panose="020B0503020204020204" charset="-122"/>
                <a:ea typeface="微软雅黑" panose="020B0503020204020204" charset="-122"/>
                <a:cs typeface="微软雅黑" panose="020B0503020204020204" charset="-122"/>
              </a:rPr>
              <a:t>2010年原卫生部医管司修订的《全国医院工作条例、医院工作制度与医院工作人员职责》规定：二级甲等及以上医院专门从事住院病历管理的人员与医院病床比不得少于1：50；专门从事门诊病历管理的人员与医院日均门诊量的比不得少于1：300。</a:t>
            </a:r>
            <a:endParaRPr lang="zh-CN" altLang="en-US" sz="2000" dirty="0">
              <a:solidFill>
                <a:prstClr val="black"/>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6"/>
          <p:cNvSpPr txBox="1"/>
          <p:nvPr/>
        </p:nvSpPr>
        <p:spPr>
          <a:xfrm>
            <a:off x="316813" y="301689"/>
            <a:ext cx="9036690" cy="73723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lang="zh-CN" altLang="en-US" sz="2800" b="1" dirty="0">
                <a:latin typeface="微软雅黑" panose="020B0503020204020204" charset="-122"/>
                <a:ea typeface="微软雅黑" panose="020B0503020204020204" charset="-122"/>
                <a:sym typeface="+mn-ea"/>
              </a:rPr>
              <a:t>二、对病案管理人员任职资格的要求</a:t>
            </a:r>
            <a:endParaRPr lang="zh-CN" altLang="en-US" sz="2800" b="1" dirty="0">
              <a:latin typeface="微软雅黑" panose="020B0503020204020204" charset="-122"/>
              <a:ea typeface="微软雅黑" panose="020B0503020204020204" charset="-122"/>
              <a:sym typeface="+mn-ea"/>
            </a:endParaRPr>
          </a:p>
        </p:txBody>
      </p:sp>
      <p:sp>
        <p:nvSpPr>
          <p:cNvPr id="5"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病案信息学（第</a:t>
            </a:r>
            <a:r>
              <a:rPr kumimoji="0" lang="en-US" altLang="zh-CN"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3</a:t>
            </a: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版）</a:t>
            </a:r>
            <a:endPar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endParaRPr>
          </a:p>
        </p:txBody>
      </p:sp>
      <p:sp>
        <p:nvSpPr>
          <p:cNvPr id="8" name="矩形标注 7"/>
          <p:cNvSpPr/>
          <p:nvPr/>
        </p:nvSpPr>
        <p:spPr>
          <a:xfrm>
            <a:off x="135255" y="1232535"/>
            <a:ext cx="9218295" cy="3410585"/>
          </a:xfrm>
          <a:prstGeom prst="wedgeRectCallout">
            <a:avLst>
              <a:gd name="adj1" fmla="val -18668"/>
              <a:gd name="adj2" fmla="val 46379"/>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圆角矩形标注 8"/>
          <p:cNvSpPr/>
          <p:nvPr/>
        </p:nvSpPr>
        <p:spPr>
          <a:xfrm>
            <a:off x="254000" y="1335405"/>
            <a:ext cx="8996045" cy="3242310"/>
          </a:xfrm>
          <a:prstGeom prst="wedgeRoundRectCallout">
            <a:avLst>
              <a:gd name="adj1" fmla="val -20051"/>
              <a:gd name="adj2" fmla="val 43760"/>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0">
              <a:lnSpc>
                <a:spcPct val="140000"/>
              </a:lnSpc>
              <a:buFont typeface="Wingdings" panose="05000000000000000000" pitchFamily="2" charset="2"/>
              <a:buNone/>
            </a:pPr>
            <a:r>
              <a:rPr lang="zh-CN" altLang="en-US" dirty="0">
                <a:solidFill>
                  <a:prstClr val="black"/>
                </a:solidFill>
                <a:latin typeface="微软雅黑" panose="020B0503020204020204" charset="-122"/>
                <a:ea typeface="微软雅黑" panose="020B0503020204020204" charset="-122"/>
                <a:cs typeface="微软雅黑" panose="020B0503020204020204" charset="-122"/>
              </a:rPr>
              <a:t>《三级综合医院评审标准（2011年版）实施细则》和《二级综合医院评审标准（2012年版）实施细则》对病案管理人员提出的资格要求</a:t>
            </a:r>
            <a:r>
              <a:rPr lang="en-US" altLang="zh-CN" dirty="0">
                <a:solidFill>
                  <a:prstClr val="black"/>
                </a:solidFill>
                <a:latin typeface="微软雅黑" panose="020B0503020204020204" charset="-122"/>
                <a:ea typeface="微软雅黑" panose="020B0503020204020204" charset="-122"/>
                <a:cs typeface="微软雅黑" panose="020B0503020204020204" charset="-122"/>
              </a:rPr>
              <a:t>:</a:t>
            </a:r>
            <a:endParaRPr lang="zh-CN" altLang="en-US" dirty="0">
              <a:solidFill>
                <a:prstClr val="black"/>
              </a:solidFill>
              <a:latin typeface="微软雅黑" panose="020B0503020204020204" charset="-122"/>
              <a:ea typeface="微软雅黑" panose="020B0503020204020204" charset="-122"/>
              <a:cs typeface="微软雅黑" panose="020B0503020204020204" charset="-122"/>
            </a:endParaRPr>
          </a:p>
          <a:p>
            <a:pPr marL="742950" lvl="1" indent="-285750">
              <a:lnSpc>
                <a:spcPct val="140000"/>
              </a:lnSpc>
              <a:buFont typeface="Wingdings" panose="05000000000000000000" pitchFamily="2" charset="2"/>
              <a:buChar char="Ø"/>
            </a:pPr>
            <a:r>
              <a:rPr lang="zh-CN" altLang="en-US" dirty="0">
                <a:solidFill>
                  <a:prstClr val="black"/>
                </a:solidFill>
                <a:latin typeface="微软雅黑" panose="020B0503020204020204" charset="-122"/>
                <a:ea typeface="微软雅黑" panose="020B0503020204020204" charset="-122"/>
                <a:cs typeface="微软雅黑" panose="020B0503020204020204" charset="-122"/>
              </a:rPr>
              <a:t>[C]配置病案管理人员满足工作需要，形成梯队，非相关专业人员&lt;50%。有从事医疗或管理高级职称的人员负责病案科主管(室)。</a:t>
            </a:r>
            <a:endParaRPr lang="zh-CN" altLang="en-US" dirty="0">
              <a:solidFill>
                <a:prstClr val="black"/>
              </a:solidFill>
              <a:latin typeface="微软雅黑" panose="020B0503020204020204" charset="-122"/>
              <a:ea typeface="微软雅黑" panose="020B0503020204020204" charset="-122"/>
              <a:cs typeface="微软雅黑" panose="020B0503020204020204" charset="-122"/>
            </a:endParaRPr>
          </a:p>
          <a:p>
            <a:pPr marL="742950" lvl="1" indent="-285750">
              <a:lnSpc>
                <a:spcPct val="140000"/>
              </a:lnSpc>
              <a:buFont typeface="Wingdings" panose="05000000000000000000" pitchFamily="2" charset="2"/>
              <a:buChar char="Ø"/>
            </a:pPr>
            <a:r>
              <a:rPr lang="zh-CN" altLang="en-US" dirty="0">
                <a:solidFill>
                  <a:prstClr val="black"/>
                </a:solidFill>
                <a:latin typeface="微软雅黑" panose="020B0503020204020204" charset="-122"/>
                <a:ea typeface="微软雅黑" panose="020B0503020204020204" charset="-122"/>
                <a:cs typeface="微软雅黑" panose="020B0503020204020204" charset="-122"/>
              </a:rPr>
              <a:t>[B]符合“C”，并高、中、初级人员结构梯队满足医院需求。</a:t>
            </a:r>
            <a:endParaRPr lang="zh-CN" altLang="en-US" dirty="0">
              <a:solidFill>
                <a:prstClr val="black"/>
              </a:solidFill>
              <a:latin typeface="微软雅黑" panose="020B0503020204020204" charset="-122"/>
              <a:ea typeface="微软雅黑" panose="020B0503020204020204" charset="-122"/>
              <a:cs typeface="微软雅黑" panose="020B0503020204020204" charset="-122"/>
            </a:endParaRPr>
          </a:p>
          <a:p>
            <a:pPr marL="742950" lvl="1" indent="-285750">
              <a:lnSpc>
                <a:spcPct val="140000"/>
              </a:lnSpc>
              <a:buFont typeface="Wingdings" panose="05000000000000000000" pitchFamily="2" charset="2"/>
              <a:buChar char="Ø"/>
            </a:pPr>
            <a:r>
              <a:rPr lang="zh-CN" altLang="en-US" dirty="0">
                <a:solidFill>
                  <a:prstClr val="black"/>
                </a:solidFill>
                <a:latin typeface="微软雅黑" panose="020B0503020204020204" charset="-122"/>
                <a:ea typeface="微软雅黑" panose="020B0503020204020204" charset="-122"/>
                <a:cs typeface="微软雅黑" panose="020B0503020204020204" charset="-122"/>
              </a:rPr>
              <a:t>[A]符合“B”，并有从事医疗或管理高级职称，且从事病案管理五年以上的人员负责病案科(室)。非相关专业人员&lt;20%。</a:t>
            </a:r>
            <a:endParaRPr lang="zh-CN" altLang="en-US" dirty="0">
              <a:solidFill>
                <a:prstClr val="black"/>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
        <p:nvSpPr>
          <p:cNvPr id="41" name="文本框 6"/>
          <p:cNvSpPr txBox="1"/>
          <p:nvPr/>
        </p:nvSpPr>
        <p:spPr>
          <a:xfrm>
            <a:off x="328930" y="263588"/>
            <a:ext cx="9174889" cy="73723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b="1" noProof="1">
                <a:solidFill>
                  <a:prstClr val="black"/>
                </a:solidFill>
                <a:latin typeface="微软雅黑" panose="020B0503020204020204" charset="-122"/>
                <a:ea typeface="微软雅黑" panose="020B0503020204020204" charset="-122"/>
                <a:sym typeface="Times New Roman" panose="02020603050405020304" pitchFamily="18" charset="0"/>
              </a:rPr>
              <a:t>三、病案科（室）工作流程</a:t>
            </a:r>
            <a:endParaRPr lang="zh-CN" altLang="en-US" sz="2800" b="1" noProof="1">
              <a:solidFill>
                <a:prstClr val="black"/>
              </a:solidFill>
              <a:latin typeface="微软雅黑" panose="020B0503020204020204" charset="-122"/>
              <a:ea typeface="微软雅黑" panose="020B0503020204020204" charset="-122"/>
              <a:sym typeface="Times New Roman" panose="02020603050405020304" pitchFamily="18" charset="0"/>
            </a:endParaRPr>
          </a:p>
        </p:txBody>
      </p:sp>
      <p:pic>
        <p:nvPicPr>
          <p:cNvPr id="22" name="图片 21"/>
          <p:cNvPicPr>
            <a:picLocks noChangeAspect="1"/>
          </p:cNvPicPr>
          <p:nvPr>
            <p:custDataLst>
              <p:tags r:id="rId1"/>
            </p:custDataLst>
          </p:nvPr>
        </p:nvPicPr>
        <p:blipFill>
          <a:blip r:embed="rId2"/>
          <a:stretch>
            <a:fillRect/>
          </a:stretch>
        </p:blipFill>
        <p:spPr>
          <a:xfrm>
            <a:off x="4615180" y="1591310"/>
            <a:ext cx="4888865" cy="2938145"/>
          </a:xfrm>
          <a:prstGeom prst="rect">
            <a:avLst/>
          </a:prstGeom>
        </p:spPr>
      </p:pic>
      <p:sp>
        <p:nvSpPr>
          <p:cNvPr id="23" name="文本框 6"/>
          <p:cNvSpPr txBox="1"/>
          <p:nvPr/>
        </p:nvSpPr>
        <p:spPr>
          <a:xfrm>
            <a:off x="145415" y="1124014"/>
            <a:ext cx="9153478" cy="64516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400" b="1" noProof="1">
                <a:solidFill>
                  <a:prstClr val="black"/>
                </a:solidFill>
                <a:latin typeface="微软雅黑" panose="020B0503020204020204" charset="-122"/>
                <a:ea typeface="微软雅黑" panose="020B0503020204020204" charset="-122"/>
                <a:sym typeface="Times New Roman" panose="02020603050405020304" pitchFamily="18" charset="0"/>
              </a:rPr>
              <a:t>（一）病案科组织结构</a:t>
            </a:r>
            <a:endParaRPr lang="zh-CN" altLang="en-US" sz="2400" b="1" noProof="1">
              <a:solidFill>
                <a:prstClr val="black"/>
              </a:solidFill>
              <a:latin typeface="微软雅黑" panose="020B0503020204020204" charset="-122"/>
              <a:ea typeface="微软雅黑" panose="020B0503020204020204" charset="-122"/>
              <a:sym typeface="Times New Roman" panose="02020603050405020304" pitchFamily="18" charset="0"/>
            </a:endParaRPr>
          </a:p>
        </p:txBody>
      </p:sp>
      <p:sp>
        <p:nvSpPr>
          <p:cNvPr id="3" name="内容占位符 2"/>
          <p:cNvSpPr>
            <a:spLocks noGrp="1"/>
          </p:cNvSpPr>
          <p:nvPr>
            <p:ph idx="1"/>
          </p:nvPr>
        </p:nvSpPr>
        <p:spPr>
          <a:xfrm>
            <a:off x="492760" y="1892300"/>
            <a:ext cx="4223385" cy="2724785"/>
          </a:xfrm>
        </p:spPr>
        <p:txBody>
          <a:bodyPr/>
          <a:p>
            <a:pPr marL="285750" lvl="0" indent="-285750" algn="l">
              <a:lnSpc>
                <a:spcPct val="140000"/>
              </a:lnSpc>
              <a:buFont typeface="Wingdings" panose="05000000000000000000" pitchFamily="2" charset="2"/>
              <a:buChar char="Ø"/>
            </a:pPr>
            <a:r>
              <a:rPr lang="zh-CN" altLang="en-US" sz="2000" dirty="0" smtClean="0">
                <a:solidFill>
                  <a:schemeClr val="tx1"/>
                </a:solidFill>
                <a:latin typeface="黑体" panose="02010609060101010101" pitchFamily="49" charset="-122"/>
                <a:ea typeface="黑体" panose="02010609060101010101" pitchFamily="49" charset="-122"/>
              </a:rPr>
              <a:t>病案科主要负责病案资料的收集、整理、编目、质控、归档、统计、查询、借阅、复印和随诊等工作；</a:t>
            </a:r>
            <a:endParaRPr lang="zh-CN" altLang="en-US" sz="2000" dirty="0" smtClean="0">
              <a:solidFill>
                <a:schemeClr val="tx1"/>
              </a:solidFill>
              <a:latin typeface="黑体" panose="02010609060101010101" pitchFamily="49" charset="-122"/>
              <a:ea typeface="黑体" panose="02010609060101010101" pitchFamily="49" charset="-122"/>
            </a:endParaRPr>
          </a:p>
          <a:p>
            <a:pPr marL="285750" lvl="0" indent="-285750" algn="l">
              <a:lnSpc>
                <a:spcPct val="140000"/>
              </a:lnSpc>
              <a:buFont typeface="Wingdings" panose="05000000000000000000" pitchFamily="2" charset="2"/>
              <a:buChar char="Ø"/>
            </a:pPr>
            <a:r>
              <a:rPr lang="zh-CN" altLang="en-US" sz="2000" dirty="0" smtClean="0">
                <a:solidFill>
                  <a:schemeClr val="tx1"/>
                </a:solidFill>
                <a:latin typeface="黑体" panose="02010609060101010101" pitchFamily="49" charset="-122"/>
                <a:ea typeface="黑体" panose="02010609060101010101" pitchFamily="49" charset="-122"/>
              </a:rPr>
              <a:t>病案科的组织结构也应与其工作任务相适应。</a:t>
            </a:r>
            <a:endParaRPr lang="zh-CN" altLang="en-US" sz="1800" dirty="0" smtClean="0">
              <a:solidFill>
                <a:schemeClr val="tx1"/>
              </a:solidFill>
              <a:latin typeface="黑体" panose="02010609060101010101" pitchFamily="49" charset="-122"/>
              <a:ea typeface="黑体" panose="02010609060101010101" pitchFamily="49" charset="-122"/>
            </a:endParaRPr>
          </a:p>
          <a:p>
            <a:pPr lvl="1">
              <a:lnSpc>
                <a:spcPct val="140000"/>
              </a:lnSpc>
              <a:buNone/>
            </a:pPr>
            <a:endParaRPr lang="en-US" altLang="zh-CN" sz="1800" dirty="0" smtClean="0">
              <a:solidFill>
                <a:prstClr val="black"/>
              </a:solidFill>
              <a:latin typeface="黑体" panose="02010609060101010101" pitchFamily="49" charset="-122"/>
              <a:ea typeface="黑体" panose="02010609060101010101" pitchFamily="49" charset="-122"/>
            </a:endParaRPr>
          </a:p>
          <a:p>
            <a:pPr>
              <a:buNone/>
            </a:pP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
        <p:nvSpPr>
          <p:cNvPr id="41" name="文本框 6"/>
          <p:cNvSpPr txBox="1"/>
          <p:nvPr/>
        </p:nvSpPr>
        <p:spPr>
          <a:xfrm>
            <a:off x="493395" y="263588"/>
            <a:ext cx="9174889" cy="73723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b="1" noProof="1">
                <a:solidFill>
                  <a:prstClr val="black"/>
                </a:solidFill>
                <a:latin typeface="微软雅黑" panose="020B0503020204020204" charset="-122"/>
                <a:ea typeface="微软雅黑" panose="020B0503020204020204" charset="-122"/>
                <a:sym typeface="Times New Roman" panose="02020603050405020304" pitchFamily="18" charset="0"/>
              </a:rPr>
              <a:t>三、病案科（室）工作流程</a:t>
            </a:r>
            <a:endParaRPr lang="en-US" altLang="zh-CN" sz="2800" b="1" noProof="1">
              <a:solidFill>
                <a:prstClr val="black"/>
              </a:solidFill>
              <a:latin typeface="微软雅黑" panose="020B0503020204020204" charset="-122"/>
              <a:ea typeface="微软雅黑" panose="020B0503020204020204" charset="-122"/>
              <a:sym typeface="Times New Roman" panose="02020603050405020304" pitchFamily="18" charset="0"/>
            </a:endParaRPr>
          </a:p>
        </p:txBody>
      </p:sp>
      <p:sp>
        <p:nvSpPr>
          <p:cNvPr id="23" name="文本框 6"/>
          <p:cNvSpPr txBox="1"/>
          <p:nvPr/>
        </p:nvSpPr>
        <p:spPr>
          <a:xfrm>
            <a:off x="449580" y="1000824"/>
            <a:ext cx="9153478" cy="64516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400" b="1" noProof="1">
                <a:solidFill>
                  <a:prstClr val="black"/>
                </a:solidFill>
                <a:latin typeface="微软雅黑" panose="020B0503020204020204" charset="-122"/>
                <a:ea typeface="微软雅黑" panose="020B0503020204020204" charset="-122"/>
                <a:sym typeface="Times New Roman" panose="02020603050405020304" pitchFamily="18" charset="0"/>
              </a:rPr>
              <a:t>（二）住院病案科工作流程</a:t>
            </a:r>
            <a:endParaRPr lang="zh-CN" altLang="en-US" sz="2400" b="1" noProof="1">
              <a:solidFill>
                <a:prstClr val="black"/>
              </a:solidFill>
              <a:latin typeface="微软雅黑" panose="020B0503020204020204" charset="-122"/>
              <a:ea typeface="微软雅黑" panose="020B0503020204020204" charset="-122"/>
              <a:sym typeface="Times New Roman" panose="02020603050405020304" pitchFamily="18" charset="0"/>
            </a:endParaRPr>
          </a:p>
        </p:txBody>
      </p:sp>
      <p:sp>
        <p:nvSpPr>
          <p:cNvPr id="3" name="内容占位符 2"/>
          <p:cNvSpPr>
            <a:spLocks noGrp="1"/>
          </p:cNvSpPr>
          <p:nvPr>
            <p:ph idx="1"/>
          </p:nvPr>
        </p:nvSpPr>
        <p:spPr>
          <a:xfrm>
            <a:off x="642620" y="1892300"/>
            <a:ext cx="8380730" cy="2336800"/>
          </a:xfrm>
        </p:spPr>
        <p:txBody>
          <a:bodyPr/>
          <a:p>
            <a:pPr marL="285750" lvl="0" indent="-285750" algn="l">
              <a:lnSpc>
                <a:spcPct val="140000"/>
              </a:lnSpc>
              <a:buFont typeface="Wingdings" panose="05000000000000000000" pitchFamily="2" charset="2"/>
              <a:buChar char="Ø"/>
            </a:pPr>
            <a:r>
              <a:rPr lang="zh-CN" altLang="en-US" sz="2000" dirty="0" smtClean="0">
                <a:solidFill>
                  <a:schemeClr val="tx1"/>
                </a:solidFill>
                <a:latin typeface="微软雅黑" panose="020B0503020204020204" charset="-122"/>
                <a:ea typeface="微软雅黑" panose="020B0503020204020204" charset="-122"/>
                <a:cs typeface="微软雅黑" panose="020B0503020204020204" charset="-122"/>
              </a:rPr>
              <a:t>整理环节：主要负责出院病人的病案按规定的顺序排列并装订等；</a:t>
            </a:r>
            <a:endParaRPr lang="zh-CN" altLang="en-US" sz="2000" dirty="0" smtClean="0">
              <a:solidFill>
                <a:schemeClr val="tx1"/>
              </a:solidFill>
              <a:latin typeface="微软雅黑" panose="020B0503020204020204" charset="-122"/>
              <a:ea typeface="微软雅黑" panose="020B0503020204020204" charset="-122"/>
              <a:cs typeface="微软雅黑" panose="020B0503020204020204" charset="-122"/>
            </a:endParaRPr>
          </a:p>
          <a:p>
            <a:pPr marL="285750" lvl="0" indent="-285750" algn="l">
              <a:lnSpc>
                <a:spcPct val="140000"/>
              </a:lnSpc>
              <a:buFont typeface="Wingdings" panose="05000000000000000000" pitchFamily="2" charset="2"/>
              <a:buChar char="Ø"/>
            </a:pPr>
            <a:r>
              <a:rPr lang="zh-CN" altLang="en-US" sz="2000" dirty="0" smtClean="0">
                <a:solidFill>
                  <a:schemeClr val="tx1"/>
                </a:solidFill>
                <a:latin typeface="微软雅黑" panose="020B0503020204020204" charset="-122"/>
                <a:ea typeface="微软雅黑" panose="020B0503020204020204" charset="-122"/>
                <a:cs typeface="微软雅黑" panose="020B0503020204020204" charset="-122"/>
              </a:rPr>
              <a:t>编目环节：主要负责审查出院病案的完整性及内容的准确性，按照疾病分类ICD-10与手术操作分类ICD-9-CM-3等进行编目；</a:t>
            </a:r>
            <a:endParaRPr lang="zh-CN" altLang="en-US" sz="2000" dirty="0" smtClean="0">
              <a:solidFill>
                <a:schemeClr val="tx1"/>
              </a:solidFill>
              <a:latin typeface="微软雅黑" panose="020B0503020204020204" charset="-122"/>
              <a:ea typeface="微软雅黑" panose="020B0503020204020204" charset="-122"/>
              <a:cs typeface="微软雅黑" panose="020B0503020204020204" charset="-122"/>
            </a:endParaRPr>
          </a:p>
          <a:p>
            <a:pPr marL="285750" lvl="0" indent="-285750" algn="l">
              <a:lnSpc>
                <a:spcPct val="140000"/>
              </a:lnSpc>
              <a:buFont typeface="Wingdings" panose="05000000000000000000" pitchFamily="2" charset="2"/>
              <a:buChar char="Ø"/>
            </a:pPr>
            <a:r>
              <a:rPr lang="zh-CN" altLang="en-US" sz="2000" dirty="0" smtClean="0">
                <a:solidFill>
                  <a:schemeClr val="tx1"/>
                </a:solidFill>
                <a:latin typeface="微软雅黑" panose="020B0503020204020204" charset="-122"/>
                <a:ea typeface="微软雅黑" panose="020B0503020204020204" charset="-122"/>
                <a:cs typeface="微软雅黑" panose="020B0503020204020204" charset="-122"/>
              </a:rPr>
              <a:t>质控环节：主要负责全院住院病案的终末质量监控；</a:t>
            </a:r>
            <a:endParaRPr lang="zh-CN" altLang="en-US" sz="2000" dirty="0" smtClean="0">
              <a:solidFill>
                <a:schemeClr val="tx1"/>
              </a:solidFill>
              <a:latin typeface="微软雅黑" panose="020B0503020204020204" charset="-122"/>
              <a:ea typeface="微软雅黑" panose="020B0503020204020204" charset="-122"/>
              <a:cs typeface="微软雅黑" panose="020B0503020204020204" charset="-122"/>
            </a:endParaRPr>
          </a:p>
          <a:p>
            <a:pPr marL="285750" lvl="0" indent="-285750" algn="l">
              <a:lnSpc>
                <a:spcPct val="140000"/>
              </a:lnSpc>
              <a:buFont typeface="Wingdings" panose="05000000000000000000" pitchFamily="2" charset="2"/>
              <a:buChar char="Ø"/>
            </a:pPr>
            <a:r>
              <a:rPr lang="zh-CN" altLang="en-US" sz="2000" dirty="0" smtClean="0">
                <a:solidFill>
                  <a:schemeClr val="tx1"/>
                </a:solidFill>
                <a:latin typeface="微软雅黑" panose="020B0503020204020204" charset="-122"/>
                <a:ea typeface="微软雅黑" panose="020B0503020204020204" charset="-122"/>
                <a:cs typeface="微软雅黑" panose="020B0503020204020204" charset="-122"/>
              </a:rPr>
              <a:t>供应环节：主要包括病案查找、登记、运送、回收、整理和归档等。</a:t>
            </a:r>
            <a:endParaRPr lang="zh-CN" altLang="en-US" sz="1800" dirty="0" smtClean="0">
              <a:solidFill>
                <a:schemeClr val="tx1"/>
              </a:solidFill>
              <a:latin typeface="黑体" panose="02010609060101010101" pitchFamily="49" charset="-122"/>
              <a:ea typeface="黑体" panose="02010609060101010101" pitchFamily="49" charset="-122"/>
            </a:endParaRPr>
          </a:p>
          <a:p>
            <a:pPr>
              <a:buNone/>
            </a:pP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
        <p:nvSpPr>
          <p:cNvPr id="41" name="文本框 6"/>
          <p:cNvSpPr txBox="1"/>
          <p:nvPr/>
        </p:nvSpPr>
        <p:spPr>
          <a:xfrm>
            <a:off x="299085" y="263588"/>
            <a:ext cx="9174889" cy="73723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b="1" noProof="1">
                <a:solidFill>
                  <a:prstClr val="black"/>
                </a:solidFill>
                <a:latin typeface="微软雅黑" panose="020B0503020204020204" charset="-122"/>
                <a:ea typeface="微软雅黑" panose="020B0503020204020204" charset="-122"/>
                <a:sym typeface="Times New Roman" panose="02020603050405020304" pitchFamily="18" charset="0"/>
              </a:rPr>
              <a:t>三、病案科（室）工作流程</a:t>
            </a:r>
            <a:endParaRPr lang="zh-CN" altLang="en-US" sz="2800" b="1" noProof="1">
              <a:solidFill>
                <a:prstClr val="black"/>
              </a:solidFill>
              <a:latin typeface="微软雅黑" panose="020B0503020204020204" charset="-122"/>
              <a:ea typeface="微软雅黑" panose="020B0503020204020204" charset="-122"/>
              <a:sym typeface="Times New Roman" panose="02020603050405020304" pitchFamily="18" charset="0"/>
            </a:endParaRPr>
          </a:p>
        </p:txBody>
      </p:sp>
      <p:sp>
        <p:nvSpPr>
          <p:cNvPr id="23" name="文本框 6"/>
          <p:cNvSpPr txBox="1"/>
          <p:nvPr/>
        </p:nvSpPr>
        <p:spPr>
          <a:xfrm>
            <a:off x="145415" y="1124014"/>
            <a:ext cx="9153478" cy="64516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400" b="1" noProof="1">
                <a:solidFill>
                  <a:prstClr val="black"/>
                </a:solidFill>
                <a:latin typeface="微软雅黑" panose="020B0503020204020204" charset="-122"/>
                <a:ea typeface="微软雅黑" panose="020B0503020204020204" charset="-122"/>
                <a:sym typeface="Times New Roman" panose="02020603050405020304" pitchFamily="18" charset="0"/>
              </a:rPr>
              <a:t>（二）住院病案科工作流程</a:t>
            </a:r>
            <a:endParaRPr lang="en-US" altLang="zh-CN" sz="2400" noProof="1">
              <a:solidFill>
                <a:srgbClr val="FF0000"/>
              </a:solidFill>
              <a:latin typeface="微软雅黑" panose="020B0503020204020204" charset="-122"/>
              <a:ea typeface="微软雅黑" panose="020B0503020204020204" charset="-122"/>
              <a:sym typeface="Times New Roman" panose="02020603050405020304" pitchFamily="18" charset="0"/>
            </a:endParaRPr>
          </a:p>
        </p:txBody>
      </p:sp>
      <p:sp>
        <p:nvSpPr>
          <p:cNvPr id="1073742930" name="矩形 1073742929"/>
          <p:cNvSpPr/>
          <p:nvPr/>
        </p:nvSpPr>
        <p:spPr>
          <a:xfrm>
            <a:off x="927735" y="2599055"/>
            <a:ext cx="1120775" cy="956310"/>
          </a:xfrm>
          <a:prstGeom prst="rect">
            <a:avLst/>
          </a:prstGeom>
          <a:solidFill>
            <a:srgbClr val="FFFFFF"/>
          </a:solidFill>
          <a:ln w="9525" cap="flat" cmpd="sng">
            <a:solidFill>
              <a:srgbClr val="000000"/>
            </a:solidFill>
            <a:prstDash val="solid"/>
            <a:miter/>
            <a:headEnd type="none" w="med" len="med"/>
            <a:tailEnd type="none" w="med" len="med"/>
          </a:ln>
        </p:spPr>
        <p:txBody>
          <a:bodyPr wrap="square"/>
          <a:p>
            <a:pPr algn="ctr"/>
            <a:r>
              <a:rPr lang="zh-CN" altLang="en-US"/>
              <a:t>整理组</a:t>
            </a:r>
            <a:endParaRPr lang="zh-CN" altLang="en-US"/>
          </a:p>
          <a:p>
            <a:r>
              <a:rPr lang="zh-CN" altLang="en-US"/>
              <a:t>－回收</a:t>
            </a:r>
            <a:endParaRPr lang="zh-CN" altLang="en-US"/>
          </a:p>
          <a:p>
            <a:r>
              <a:rPr lang="zh-CN" altLang="en-US"/>
              <a:t>－整理</a:t>
            </a:r>
            <a:endParaRPr lang="zh-CN" altLang="en-US"/>
          </a:p>
          <a:p>
            <a:endParaRPr lang="zh-CN" altLang="en-US"/>
          </a:p>
        </p:txBody>
      </p:sp>
      <p:sp>
        <p:nvSpPr>
          <p:cNvPr id="1073742931" name="矩形 1073742930"/>
          <p:cNvSpPr/>
          <p:nvPr/>
        </p:nvSpPr>
        <p:spPr>
          <a:xfrm>
            <a:off x="2946400" y="2644140"/>
            <a:ext cx="425450" cy="889000"/>
          </a:xfrm>
          <a:prstGeom prst="rect">
            <a:avLst/>
          </a:prstGeom>
          <a:solidFill>
            <a:srgbClr val="FFFFFF"/>
          </a:solidFill>
          <a:ln w="9525" cap="flat" cmpd="sng">
            <a:solidFill>
              <a:srgbClr val="000000"/>
            </a:solidFill>
            <a:prstDash val="solid"/>
            <a:miter/>
            <a:headEnd type="none" w="med" len="med"/>
            <a:tailEnd type="none" w="med" len="med"/>
          </a:ln>
        </p:spPr>
        <p:txBody>
          <a:bodyPr wrap="square"/>
          <a:p>
            <a:pPr algn="ctr"/>
            <a:r>
              <a:rPr lang="zh-CN" altLang="en-US"/>
              <a:t>编目组</a:t>
            </a:r>
            <a:endParaRPr lang="zh-CN" altLang="en-US"/>
          </a:p>
          <a:p>
            <a:pPr algn="ctr"/>
            <a:endParaRPr lang="zh-CN" altLang="en-US"/>
          </a:p>
        </p:txBody>
      </p:sp>
      <p:sp>
        <p:nvSpPr>
          <p:cNvPr id="1073742935" name="矩形 1073742934"/>
          <p:cNvSpPr/>
          <p:nvPr/>
        </p:nvSpPr>
        <p:spPr>
          <a:xfrm>
            <a:off x="4187190" y="2457450"/>
            <a:ext cx="1948815" cy="1172210"/>
          </a:xfrm>
          <a:prstGeom prst="rect">
            <a:avLst/>
          </a:prstGeom>
          <a:solidFill>
            <a:srgbClr val="FFFFFF"/>
          </a:solidFill>
          <a:ln w="9525" cap="flat" cmpd="sng">
            <a:solidFill>
              <a:srgbClr val="000000"/>
            </a:solidFill>
            <a:prstDash val="solid"/>
            <a:miter/>
            <a:headEnd type="none" w="med" len="med"/>
            <a:tailEnd type="none" w="med" len="med"/>
          </a:ln>
        </p:spPr>
        <p:txBody>
          <a:bodyPr wrap="square"/>
          <a:p>
            <a:r>
              <a:rPr lang="zh-CN" altLang="en-US"/>
              <a:t>质控组</a:t>
            </a:r>
            <a:endParaRPr lang="zh-CN" altLang="en-US"/>
          </a:p>
          <a:p>
            <a:pPr marL="228600" indent="-228600"/>
            <a:r>
              <a:rPr lang="zh-CN" altLang="en-US"/>
              <a:t>－已签首页　　　病案质控</a:t>
            </a:r>
            <a:endParaRPr lang="zh-CN" altLang="en-US"/>
          </a:p>
          <a:p>
            <a:pPr marL="114300" indent="-114300"/>
            <a:r>
              <a:rPr lang="zh-CN" altLang="en-US"/>
              <a:t>－返修病案质控</a:t>
            </a:r>
            <a:endParaRPr lang="zh-CN" altLang="en-US"/>
          </a:p>
          <a:p>
            <a:endParaRPr lang="zh-CN" altLang="en-US"/>
          </a:p>
        </p:txBody>
      </p:sp>
      <p:sp>
        <p:nvSpPr>
          <p:cNvPr id="2" name="矩形 1"/>
          <p:cNvSpPr/>
          <p:nvPr/>
        </p:nvSpPr>
        <p:spPr>
          <a:xfrm>
            <a:off x="6861810" y="2620645"/>
            <a:ext cx="425450" cy="889000"/>
          </a:xfrm>
          <a:prstGeom prst="rect">
            <a:avLst/>
          </a:prstGeom>
          <a:solidFill>
            <a:srgbClr val="FFFFFF"/>
          </a:solidFill>
          <a:ln w="9525" cap="flat" cmpd="sng">
            <a:solidFill>
              <a:srgbClr val="000000"/>
            </a:solidFill>
            <a:prstDash val="solid"/>
            <a:miter/>
            <a:headEnd type="none" w="med" len="med"/>
            <a:tailEnd type="none" w="med" len="med"/>
          </a:ln>
        </p:spPr>
        <p:txBody>
          <a:bodyPr wrap="square"/>
          <a:p>
            <a:pPr algn="ctr"/>
            <a:r>
              <a:rPr lang="zh-CN" altLang="en-US"/>
              <a:t>供应组</a:t>
            </a:r>
            <a:endParaRPr lang="zh-CN" altLang="en-US"/>
          </a:p>
          <a:p>
            <a:pPr algn="ctr"/>
            <a:endParaRPr lang="zh-CN" altLang="en-US"/>
          </a:p>
        </p:txBody>
      </p:sp>
      <p:sp>
        <p:nvSpPr>
          <p:cNvPr id="3" name="右箭头 2"/>
          <p:cNvSpPr/>
          <p:nvPr/>
        </p:nvSpPr>
        <p:spPr>
          <a:xfrm>
            <a:off x="2263140" y="3096260"/>
            <a:ext cx="469900" cy="755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右箭头 3"/>
          <p:cNvSpPr/>
          <p:nvPr/>
        </p:nvSpPr>
        <p:spPr>
          <a:xfrm>
            <a:off x="3533140" y="3086100"/>
            <a:ext cx="469900" cy="755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右箭头 4"/>
          <p:cNvSpPr/>
          <p:nvPr/>
        </p:nvSpPr>
        <p:spPr>
          <a:xfrm>
            <a:off x="6263640" y="3086100"/>
            <a:ext cx="469900" cy="755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3412633" y="896258"/>
            <a:ext cx="1390649" cy="531223"/>
          </a:xfrm>
          <a:prstGeom prst="rect">
            <a:avLst/>
          </a:prstGeom>
          <a:solidFill>
            <a:srgbClr val="296FA5"/>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400" dirty="0">
                <a:solidFill>
                  <a:schemeClr val="bg1"/>
                </a:solidFill>
                <a:latin typeface="Times New Roman" panose="02020603050405020304"/>
                <a:ea typeface="黑体" panose="02010609060101010101" pitchFamily="49" charset="-122"/>
              </a:rPr>
              <a:t>第一节 </a:t>
            </a:r>
            <a:endParaRPr lang="zh-CN" altLang="en-US" sz="2400" dirty="0">
              <a:solidFill>
                <a:schemeClr val="bg1"/>
              </a:solidFill>
              <a:latin typeface="Times New Roman" panose="02020603050405020304"/>
              <a:ea typeface="黑体" panose="02010609060101010101" pitchFamily="49" charset="-122"/>
            </a:endParaRPr>
          </a:p>
        </p:txBody>
      </p:sp>
      <p:sp>
        <p:nvSpPr>
          <p:cNvPr id="35" name="PA_矩形 8"/>
          <p:cNvSpPr/>
          <p:nvPr>
            <p:custDataLst>
              <p:tags r:id="rId1"/>
            </p:custDataLst>
          </p:nvPr>
        </p:nvSpPr>
        <p:spPr>
          <a:xfrm>
            <a:off x="4909185" y="936625"/>
            <a:ext cx="3706495" cy="460375"/>
          </a:xfrm>
          <a:prstGeom prst="rect">
            <a:avLst/>
          </a:prstGeom>
        </p:spPr>
        <p:txBody>
          <a:bodyPr wrap="square">
            <a:spAutoFit/>
          </a:bodyPr>
          <a:lstStyle/>
          <a:p>
            <a:pPr defTabSz="685800"/>
            <a:r>
              <a:rPr lang="zh-CN" altLang="en-US" sz="2400" b="1" kern="0" dirty="0">
                <a:latin typeface="Times New Roman" panose="02020603050405020304"/>
                <a:ea typeface="黑体" panose="02010609060101010101" pitchFamily="49" charset="-122"/>
              </a:rPr>
              <a:t>病案信息管理的组织架构</a:t>
            </a:r>
            <a:endParaRPr lang="zh-CN" altLang="en-US" sz="2400" b="1" kern="0" dirty="0">
              <a:latin typeface="Times New Roman" panose="02020603050405020304"/>
              <a:ea typeface="黑体" panose="02010609060101010101" pitchFamily="49" charset="-122"/>
            </a:endParaRPr>
          </a:p>
        </p:txBody>
      </p:sp>
      <p:sp>
        <p:nvSpPr>
          <p:cNvPr id="19" name="矩形 18"/>
          <p:cNvSpPr/>
          <p:nvPr/>
        </p:nvSpPr>
        <p:spPr>
          <a:xfrm>
            <a:off x="3412634" y="1920350"/>
            <a:ext cx="1390648" cy="531223"/>
          </a:xfrm>
          <a:prstGeom prst="rect">
            <a:avLst/>
          </a:prstGeom>
          <a:solidFill>
            <a:srgbClr val="52B8DA"/>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400" dirty="0">
                <a:solidFill>
                  <a:schemeClr val="bg1"/>
                </a:solidFill>
                <a:latin typeface="Times New Roman" panose="02020603050405020304"/>
                <a:ea typeface="黑体" panose="02010609060101010101" pitchFamily="49" charset="-122"/>
              </a:rPr>
              <a:t>第二节 </a:t>
            </a:r>
            <a:endParaRPr lang="zh-CN" altLang="en-US" sz="2400" dirty="0">
              <a:solidFill>
                <a:schemeClr val="bg1"/>
              </a:solidFill>
              <a:latin typeface="Times New Roman" panose="02020603050405020304"/>
              <a:ea typeface="黑体" panose="02010609060101010101" pitchFamily="49" charset="-122"/>
            </a:endParaRPr>
          </a:p>
        </p:txBody>
      </p:sp>
      <p:sp>
        <p:nvSpPr>
          <p:cNvPr id="20" name="PA_矩形 8"/>
          <p:cNvSpPr/>
          <p:nvPr>
            <p:custDataLst>
              <p:tags r:id="rId2"/>
            </p:custDataLst>
          </p:nvPr>
        </p:nvSpPr>
        <p:spPr>
          <a:xfrm>
            <a:off x="4909185" y="1970405"/>
            <a:ext cx="4502785" cy="460375"/>
          </a:xfrm>
          <a:prstGeom prst="rect">
            <a:avLst/>
          </a:prstGeom>
        </p:spPr>
        <p:txBody>
          <a:bodyPr wrap="square">
            <a:spAutoFit/>
          </a:bodyPr>
          <a:lstStyle/>
          <a:p>
            <a:pPr defTabSz="685800"/>
            <a:r>
              <a:rPr lang="zh-CN" altLang="en-US" sz="2400" b="1" kern="0" dirty="0">
                <a:latin typeface="Times New Roman" panose="02020603050405020304"/>
                <a:ea typeface="黑体" panose="02010609060101010101" pitchFamily="49" charset="-122"/>
              </a:rPr>
              <a:t>病案信息管理的人员配置</a:t>
            </a:r>
            <a:endParaRPr lang="zh-CN" altLang="en-US" sz="2400" b="1" kern="0" dirty="0">
              <a:latin typeface="Times New Roman" panose="02020603050405020304"/>
              <a:ea typeface="黑体" panose="02010609060101010101" pitchFamily="49" charset="-122"/>
            </a:endParaRPr>
          </a:p>
        </p:txBody>
      </p:sp>
      <p:sp>
        <p:nvSpPr>
          <p:cNvPr id="23" name="矩形 22"/>
          <p:cNvSpPr/>
          <p:nvPr/>
        </p:nvSpPr>
        <p:spPr>
          <a:xfrm>
            <a:off x="3412634" y="2932377"/>
            <a:ext cx="1390648" cy="531223"/>
          </a:xfrm>
          <a:prstGeom prst="rect">
            <a:avLst/>
          </a:prstGeom>
          <a:solidFill>
            <a:srgbClr val="296FA5"/>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400" dirty="0">
                <a:solidFill>
                  <a:schemeClr val="bg1"/>
                </a:solidFill>
                <a:latin typeface="Times New Roman" panose="02020603050405020304"/>
                <a:ea typeface="黑体" panose="02010609060101010101" pitchFamily="49" charset="-122"/>
              </a:rPr>
              <a:t>第三节 </a:t>
            </a:r>
            <a:endParaRPr lang="zh-CN" altLang="en-US" sz="2400" dirty="0">
              <a:solidFill>
                <a:schemeClr val="bg1"/>
              </a:solidFill>
              <a:latin typeface="Times New Roman" panose="02020603050405020304"/>
              <a:ea typeface="黑体" panose="02010609060101010101" pitchFamily="49" charset="-122"/>
            </a:endParaRPr>
          </a:p>
        </p:txBody>
      </p:sp>
      <p:sp>
        <p:nvSpPr>
          <p:cNvPr id="24" name="PA_矩形 8"/>
          <p:cNvSpPr/>
          <p:nvPr>
            <p:custDataLst>
              <p:tags r:id="rId3"/>
            </p:custDataLst>
          </p:nvPr>
        </p:nvSpPr>
        <p:spPr>
          <a:xfrm>
            <a:off x="4943475" y="3002915"/>
            <a:ext cx="4098290" cy="460375"/>
          </a:xfrm>
          <a:prstGeom prst="rect">
            <a:avLst/>
          </a:prstGeom>
        </p:spPr>
        <p:txBody>
          <a:bodyPr wrap="square">
            <a:spAutoFit/>
          </a:bodyPr>
          <a:lstStyle/>
          <a:p>
            <a:pPr defTabSz="685800"/>
            <a:r>
              <a:rPr lang="zh-CN" altLang="en-US" sz="2400" b="1" kern="0" dirty="0">
                <a:latin typeface="Times New Roman" panose="02020603050405020304"/>
                <a:ea typeface="黑体" panose="02010609060101010101" pitchFamily="49" charset="-122"/>
              </a:rPr>
              <a:t>病案信息管理的环境条件  </a:t>
            </a:r>
            <a:endParaRPr lang="zh-CN" altLang="en-US" sz="2400" b="1" kern="0" dirty="0">
              <a:latin typeface="Times New Roman" panose="02020603050405020304"/>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6"/>
          <p:cNvSpPr txBox="1"/>
          <p:nvPr/>
        </p:nvSpPr>
        <p:spPr>
          <a:xfrm>
            <a:off x="310463" y="301689"/>
            <a:ext cx="9036690" cy="138366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b="1">
                <a:solidFill>
                  <a:prstClr val="black"/>
                </a:solidFill>
                <a:latin typeface="微软雅黑" panose="020B0503020204020204" charset="-122"/>
                <a:ea typeface="微软雅黑" panose="020B0503020204020204" charset="-122"/>
                <a:sym typeface="Times New Roman" panose="02020603050405020304" pitchFamily="18" charset="0"/>
              </a:rPr>
              <a:t>四、病案科人员岗位职责</a:t>
            </a:r>
            <a:endParaRPr lang="zh-CN" altLang="en-US" sz="2800" b="1" noProof="1">
              <a:solidFill>
                <a:prstClr val="black"/>
              </a:solidFill>
              <a:latin typeface="微软雅黑" panose="020B0503020204020204" charset="-122"/>
              <a:ea typeface="微软雅黑" panose="020B0503020204020204" charset="-122"/>
              <a:sym typeface="Times New Roman" panose="02020603050405020304" pitchFamily="18" charset="0"/>
            </a:endParaRPr>
          </a:p>
          <a:p>
            <a:pPr>
              <a:lnSpc>
                <a:spcPct val="150000"/>
              </a:lnSpc>
              <a:defRPr/>
            </a:pPr>
            <a:endParaRPr lang="zh-CN" altLang="en-US" sz="2800" b="1" dirty="0">
              <a:latin typeface="微软雅黑" panose="020B0503020204020204" charset="-122"/>
              <a:ea typeface="微软雅黑" panose="020B0503020204020204" charset="-122"/>
              <a:sym typeface="+mn-ea"/>
            </a:endParaRPr>
          </a:p>
        </p:txBody>
      </p:sp>
      <p:sp>
        <p:nvSpPr>
          <p:cNvPr id="5"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endParaRPr lang="zh-CN" altLang="en-US" sz="1600" dirty="0">
              <a:latin typeface="楷体" panose="02010609060101010101" pitchFamily="49" charset="-122"/>
              <a:ea typeface="楷体" panose="02010609060101010101" pitchFamily="49" charset="-122"/>
            </a:endParaRPr>
          </a:p>
        </p:txBody>
      </p:sp>
      <p:sp>
        <p:nvSpPr>
          <p:cNvPr id="2" name="圆角矩形标注 1"/>
          <p:cNvSpPr/>
          <p:nvPr/>
        </p:nvSpPr>
        <p:spPr>
          <a:xfrm>
            <a:off x="541020" y="1356995"/>
            <a:ext cx="8422005" cy="2967355"/>
          </a:xfrm>
          <a:prstGeom prst="wedgeRoundRectCallout">
            <a:avLst>
              <a:gd name="adj1" fmla="val -19172"/>
              <a:gd name="adj2" fmla="val 4754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dirty="0">
                <a:solidFill>
                  <a:schemeClr val="bg1"/>
                </a:solidFill>
                <a:latin typeface="微软雅黑" panose="020B0503020204020204" charset="-122"/>
                <a:ea typeface="微软雅黑" panose="020B0503020204020204" charset="-122"/>
                <a:cs typeface="微软雅黑" panose="020B0503020204020204" charset="-122"/>
              </a:rPr>
              <a:t>1</a:t>
            </a:r>
            <a:r>
              <a:rPr lang="zh-CN" altLang="en-US" sz="2000" dirty="0">
                <a:solidFill>
                  <a:schemeClr val="bg1"/>
                </a:solidFill>
                <a:latin typeface="微软雅黑" panose="020B0503020204020204" charset="-122"/>
                <a:ea typeface="微软雅黑" panose="020B0503020204020204" charset="-122"/>
                <a:cs typeface="微软雅黑" panose="020B0503020204020204" charset="-122"/>
              </a:rPr>
              <a:t>、医院病案科负责人岗位说明书</a:t>
            </a:r>
            <a:endParaRPr lang="zh-CN" altLang="en-US" sz="2000" dirty="0">
              <a:solidFill>
                <a:schemeClr val="bg1"/>
              </a:solidFill>
              <a:latin typeface="微软雅黑" panose="020B0503020204020204" charset="-122"/>
              <a:ea typeface="微软雅黑" panose="020B0503020204020204" charset="-122"/>
              <a:cs typeface="微软雅黑" panose="020B0503020204020204" charset="-122"/>
            </a:endParaRPr>
          </a:p>
          <a:p>
            <a:pPr>
              <a:lnSpc>
                <a:spcPct val="150000"/>
              </a:lnSpc>
            </a:pPr>
            <a:r>
              <a:rPr lang="en-US" altLang="zh-CN" sz="2000" dirty="0">
                <a:solidFill>
                  <a:schemeClr val="bg1"/>
                </a:solidFill>
                <a:latin typeface="微软雅黑" panose="020B0503020204020204" charset="-122"/>
                <a:ea typeface="微软雅黑" panose="020B0503020204020204" charset="-122"/>
                <a:cs typeface="微软雅黑" panose="020B0503020204020204" charset="-122"/>
              </a:rPr>
              <a:t>2</a:t>
            </a:r>
            <a:r>
              <a:rPr lang="zh-CN" altLang="en-US" sz="2000" dirty="0">
                <a:solidFill>
                  <a:schemeClr val="bg1"/>
                </a:solidFill>
                <a:latin typeface="微软雅黑" panose="020B0503020204020204" charset="-122"/>
                <a:ea typeface="微软雅黑" panose="020B0503020204020204" charset="-122"/>
                <a:cs typeface="微软雅黑" panose="020B0503020204020204" charset="-122"/>
              </a:rPr>
              <a:t>、病案质控员岗位说明书</a:t>
            </a:r>
            <a:endParaRPr lang="zh-CN" altLang="en-US" sz="2000" dirty="0">
              <a:solidFill>
                <a:schemeClr val="bg1"/>
              </a:solidFill>
              <a:latin typeface="微软雅黑" panose="020B0503020204020204" charset="-122"/>
              <a:ea typeface="微软雅黑" panose="020B0503020204020204" charset="-122"/>
              <a:cs typeface="微软雅黑" panose="020B0503020204020204" charset="-122"/>
            </a:endParaRPr>
          </a:p>
          <a:p>
            <a:pPr>
              <a:lnSpc>
                <a:spcPct val="150000"/>
              </a:lnSpc>
            </a:pPr>
            <a:r>
              <a:rPr lang="en-US" altLang="zh-CN" sz="2000" dirty="0">
                <a:solidFill>
                  <a:schemeClr val="bg1"/>
                </a:solidFill>
                <a:latin typeface="微软雅黑" panose="020B0503020204020204" charset="-122"/>
                <a:ea typeface="微软雅黑" panose="020B0503020204020204" charset="-122"/>
                <a:cs typeface="微软雅黑" panose="020B0503020204020204" charset="-122"/>
              </a:rPr>
              <a:t>3</a:t>
            </a:r>
            <a:r>
              <a:rPr lang="zh-CN" altLang="en-US" sz="2000" dirty="0">
                <a:solidFill>
                  <a:schemeClr val="bg1"/>
                </a:solidFill>
                <a:latin typeface="微软雅黑" panose="020B0503020204020204" charset="-122"/>
                <a:ea typeface="微软雅黑" panose="020B0503020204020204" charset="-122"/>
                <a:cs typeface="微软雅黑" panose="020B0503020204020204" charset="-122"/>
              </a:rPr>
              <a:t>、病案编码人员岗位说明书</a:t>
            </a:r>
            <a:endParaRPr lang="zh-CN" altLang="en-US" sz="2000" dirty="0">
              <a:solidFill>
                <a:schemeClr val="bg1"/>
              </a:solidFill>
              <a:latin typeface="微软雅黑" panose="020B0503020204020204" charset="-122"/>
              <a:ea typeface="微软雅黑" panose="020B0503020204020204" charset="-122"/>
              <a:cs typeface="微软雅黑" panose="020B0503020204020204" charset="-122"/>
            </a:endParaRPr>
          </a:p>
          <a:p>
            <a:pPr>
              <a:lnSpc>
                <a:spcPct val="150000"/>
              </a:lnSpc>
            </a:pPr>
            <a:r>
              <a:rPr lang="en-US" altLang="zh-CN" sz="2000" dirty="0">
                <a:solidFill>
                  <a:schemeClr val="bg1"/>
                </a:solidFill>
                <a:latin typeface="微软雅黑" panose="020B0503020204020204" charset="-122"/>
                <a:ea typeface="微软雅黑" panose="020B0503020204020204" charset="-122"/>
                <a:cs typeface="微软雅黑" panose="020B0503020204020204" charset="-122"/>
              </a:rPr>
              <a:t>4</a:t>
            </a:r>
            <a:r>
              <a:rPr lang="zh-CN" altLang="en-US" sz="2000" dirty="0">
                <a:solidFill>
                  <a:schemeClr val="bg1"/>
                </a:solidFill>
                <a:latin typeface="微软雅黑" panose="020B0503020204020204" charset="-122"/>
                <a:ea typeface="微软雅黑" panose="020B0503020204020204" charset="-122"/>
                <a:cs typeface="微软雅黑" panose="020B0503020204020204" charset="-122"/>
              </a:rPr>
              <a:t>、统计人员岗位说明书</a:t>
            </a:r>
            <a:endParaRPr lang="zh-CN" altLang="en-US" sz="2000" dirty="0">
              <a:solidFill>
                <a:schemeClr val="bg1"/>
              </a:solidFill>
              <a:latin typeface="微软雅黑" panose="020B0503020204020204" charset="-122"/>
              <a:ea typeface="微软雅黑" panose="020B0503020204020204" charset="-122"/>
              <a:cs typeface="微软雅黑" panose="020B0503020204020204" charset="-122"/>
            </a:endParaRPr>
          </a:p>
          <a:p>
            <a:pPr>
              <a:lnSpc>
                <a:spcPct val="150000"/>
              </a:lnSpc>
            </a:pPr>
            <a:r>
              <a:rPr lang="en-US" altLang="zh-CN" sz="2000" dirty="0">
                <a:solidFill>
                  <a:schemeClr val="bg1"/>
                </a:solidFill>
                <a:latin typeface="微软雅黑" panose="020B0503020204020204" charset="-122"/>
                <a:ea typeface="微软雅黑" panose="020B0503020204020204" charset="-122"/>
                <a:cs typeface="微软雅黑" panose="020B0503020204020204" charset="-122"/>
              </a:rPr>
              <a:t>5</a:t>
            </a:r>
            <a:r>
              <a:rPr lang="zh-CN" altLang="en-US" sz="2000" dirty="0">
                <a:solidFill>
                  <a:schemeClr val="bg1"/>
                </a:solidFill>
                <a:latin typeface="微软雅黑" panose="020B0503020204020204" charset="-122"/>
                <a:ea typeface="微软雅黑" panose="020B0503020204020204" charset="-122"/>
                <a:cs typeface="微软雅黑" panose="020B0503020204020204" charset="-122"/>
              </a:rPr>
              <a:t>、病案供应和复印员岗位说明书</a:t>
            </a:r>
            <a:endParaRPr lang="zh-CN" altLang="en-US" sz="2000" dirty="0">
              <a:solidFill>
                <a:schemeClr val="bg1"/>
              </a:solidFill>
              <a:latin typeface="微软雅黑" panose="020B0503020204020204" charset="-122"/>
              <a:ea typeface="微软雅黑" panose="020B0503020204020204" charset="-122"/>
              <a:cs typeface="微软雅黑" panose="020B0503020204020204" charset="-122"/>
            </a:endParaRPr>
          </a:p>
          <a:p>
            <a:pPr>
              <a:lnSpc>
                <a:spcPct val="150000"/>
              </a:lnSpc>
            </a:pPr>
            <a:endParaRPr lang="zh-CN" altLang="en-US" sz="2000" dirty="0">
              <a:solidFill>
                <a:schemeClr val="bg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9"/>
          <p:cNvSpPr txBox="1"/>
          <p:nvPr/>
        </p:nvSpPr>
        <p:spPr>
          <a:xfrm>
            <a:off x="3872912" y="1498959"/>
            <a:ext cx="1728358" cy="707886"/>
          </a:xfrm>
          <a:prstGeom prst="rect">
            <a:avLst/>
          </a:prstGeom>
          <a:noFill/>
        </p:spPr>
        <p:txBody>
          <a:bodyPr wrap="none" rtlCol="0">
            <a:spAutoFit/>
          </a:bodyPr>
          <a:lstStyle/>
          <a:p>
            <a:pPr algn="ctr"/>
            <a:r>
              <a:rPr lang="zh-CN" altLang="en-US" sz="4000" b="1" dirty="0">
                <a:latin typeface="Times New Roman" panose="02020603050405020304"/>
                <a:ea typeface="黑体" panose="02010609060101010101" pitchFamily="49" charset="-122"/>
              </a:rPr>
              <a:t>第三节</a:t>
            </a:r>
            <a:endParaRPr lang="en-US" altLang="zh-CN" sz="4000" b="1" dirty="0">
              <a:latin typeface="Times New Roman" panose="02020603050405020304"/>
              <a:ea typeface="黑体" panose="02010609060101010101" pitchFamily="49" charset="-122"/>
            </a:endParaRPr>
          </a:p>
        </p:txBody>
      </p:sp>
      <p:sp>
        <p:nvSpPr>
          <p:cNvPr id="38" name="文本框 9"/>
          <p:cNvSpPr txBox="1"/>
          <p:nvPr/>
        </p:nvSpPr>
        <p:spPr>
          <a:xfrm>
            <a:off x="1744010" y="2580273"/>
            <a:ext cx="5925820" cy="706755"/>
          </a:xfrm>
          <a:prstGeom prst="rect">
            <a:avLst/>
          </a:prstGeom>
          <a:noFill/>
        </p:spPr>
        <p:txBody>
          <a:bodyPr wrap="none" rtlCol="0">
            <a:spAutoFit/>
          </a:bodyPr>
          <a:lstStyle/>
          <a:p>
            <a:pPr algn="ctr"/>
            <a:r>
              <a:rPr lang="zh-CN" altLang="en-US" sz="4000" b="1" dirty="0">
                <a:latin typeface="Times New Roman" panose="02020603050405020304"/>
                <a:ea typeface="黑体" panose="02010609060101010101" pitchFamily="49" charset="-122"/>
              </a:rPr>
              <a:t>病案信息管理的环境条件 </a:t>
            </a:r>
            <a:endParaRPr lang="zh-CN" altLang="en-US" sz="4000" b="1" dirty="0">
              <a:latin typeface="Times New Roman" panose="02020603050405020304"/>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6"/>
          <p:cNvSpPr txBox="1"/>
          <p:nvPr/>
        </p:nvSpPr>
        <p:spPr>
          <a:xfrm>
            <a:off x="316813" y="301689"/>
            <a:ext cx="4280945" cy="73723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50000"/>
              </a:lnSpc>
              <a:defRPr/>
            </a:pPr>
            <a:r>
              <a:rPr lang="zh-CN" altLang="en-US" sz="2800" b="1" noProof="1">
                <a:solidFill>
                  <a:prstClr val="black"/>
                </a:solidFill>
                <a:latin typeface="微软雅黑" panose="020B0503020204020204" charset="-122"/>
                <a:ea typeface="微软雅黑" panose="020B0503020204020204" charset="-122"/>
                <a:sym typeface="Times New Roman" panose="02020603050405020304" pitchFamily="18" charset="0"/>
              </a:rPr>
              <a:t>一、病案科室地理位置</a:t>
            </a:r>
            <a:endParaRPr lang="zh-CN" altLang="en-US" sz="2800" b="1" noProof="1">
              <a:solidFill>
                <a:prstClr val="black"/>
              </a:solidFill>
              <a:latin typeface="微软雅黑" panose="020B0503020204020204" charset="-122"/>
              <a:ea typeface="微软雅黑" panose="020B0503020204020204" charset="-122"/>
              <a:sym typeface="Times New Roman" panose="02020603050405020304" pitchFamily="18" charset="0"/>
            </a:endParaRPr>
          </a:p>
        </p:txBody>
      </p:sp>
      <p:sp>
        <p:nvSpPr>
          <p:cNvPr id="5"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病案信息学（第</a:t>
            </a:r>
            <a:r>
              <a:rPr kumimoji="0" lang="en-US" altLang="zh-CN"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3</a:t>
            </a: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版）</a:t>
            </a:r>
            <a:endPar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endParaRPr>
          </a:p>
        </p:txBody>
      </p:sp>
      <p:cxnSp>
        <p:nvCxnSpPr>
          <p:cNvPr id="4" name="直接连接符 3"/>
          <p:cNvCxnSpPr/>
          <p:nvPr/>
        </p:nvCxnSpPr>
        <p:spPr>
          <a:xfrm>
            <a:off x="4739425" y="779172"/>
            <a:ext cx="45076" cy="3618963"/>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217643" y="1200153"/>
            <a:ext cx="4479345" cy="2399665"/>
          </a:xfrm>
          <a:prstGeom prst="rect">
            <a:avLst/>
          </a:prstGeom>
        </p:spPr>
        <p:txBody>
          <a:bodyPr wrap="square">
            <a:spAutoFit/>
          </a:bodyPr>
          <a:lstStyle/>
          <a:p>
            <a:pPr marL="285750" indent="-285750" algn="just">
              <a:lnSpc>
                <a:spcPct val="150000"/>
              </a:lnSpc>
              <a:spcAft>
                <a:spcPts val="0"/>
              </a:spcAft>
              <a:buClr>
                <a:srgbClr val="235196"/>
              </a:buClr>
              <a:buFont typeface="Wingdings" panose="05000000000000000000" pitchFamily="2" charset="2"/>
              <a:buChar char="ü"/>
            </a:pPr>
            <a:r>
              <a:rPr altLang="zh-CN" sz="2000" kern="100" dirty="0">
                <a:solidFill>
                  <a:srgbClr val="000000"/>
                </a:solidFill>
                <a:latin typeface="微软雅黑" panose="020B0503020204020204" charset="-122"/>
                <a:ea typeface="微软雅黑" panose="020B0503020204020204" charset="-122"/>
                <a:cs typeface="微软雅黑" panose="020B0503020204020204" charset="-122"/>
              </a:rPr>
              <a:t>接近医疗服务区</a:t>
            </a:r>
            <a:r>
              <a:rPr lang="zh-CN" sz="2000" kern="100" dirty="0">
                <a:solidFill>
                  <a:srgbClr val="000000"/>
                </a:solidFill>
                <a:latin typeface="微软雅黑" panose="020B0503020204020204" charset="-122"/>
                <a:ea typeface="微软雅黑" panose="020B0503020204020204" charset="-122"/>
                <a:cs typeface="微软雅黑" panose="020B0503020204020204" charset="-122"/>
              </a:rPr>
              <a:t>；</a:t>
            </a:r>
            <a:endParaRPr altLang="zh-CN" sz="2000" kern="100" dirty="0">
              <a:solidFill>
                <a:srgbClr val="000000"/>
              </a:solidFill>
              <a:latin typeface="微软雅黑" panose="020B0503020204020204" charset="-122"/>
              <a:ea typeface="微软雅黑" panose="020B0503020204020204" charset="-122"/>
              <a:cs typeface="微软雅黑" panose="020B0503020204020204" charset="-122"/>
            </a:endParaRPr>
          </a:p>
          <a:p>
            <a:pPr marL="285750" indent="-285750" algn="just">
              <a:lnSpc>
                <a:spcPct val="150000"/>
              </a:lnSpc>
              <a:spcAft>
                <a:spcPts val="0"/>
              </a:spcAft>
              <a:buClr>
                <a:srgbClr val="235196"/>
              </a:buClr>
              <a:buFont typeface="Wingdings" panose="05000000000000000000" pitchFamily="2" charset="2"/>
              <a:buChar char="ü"/>
            </a:pPr>
            <a:r>
              <a:rPr lang="zh-CN" altLang="zh-CN" sz="2000" kern="100" dirty="0">
                <a:solidFill>
                  <a:srgbClr val="000000"/>
                </a:solidFill>
                <a:latin typeface="微软雅黑" panose="020B0503020204020204" charset="-122"/>
                <a:ea typeface="微软雅黑" panose="020B0503020204020204" charset="-122"/>
                <a:cs typeface="微软雅黑" panose="020B0503020204020204" charset="-122"/>
              </a:rPr>
              <a:t>设置在建筑物的干燥区；</a:t>
            </a:r>
            <a:endParaRPr lang="zh-CN" altLang="zh-CN" sz="2000" kern="100" dirty="0">
              <a:solidFill>
                <a:srgbClr val="000000"/>
              </a:solidFill>
              <a:latin typeface="微软雅黑" panose="020B0503020204020204" charset="-122"/>
              <a:ea typeface="微软雅黑" panose="020B0503020204020204" charset="-122"/>
              <a:cs typeface="微软雅黑" panose="020B0503020204020204" charset="-122"/>
            </a:endParaRPr>
          </a:p>
          <a:p>
            <a:pPr marL="285750" indent="-285750" algn="just">
              <a:lnSpc>
                <a:spcPct val="150000"/>
              </a:lnSpc>
              <a:spcAft>
                <a:spcPts val="0"/>
              </a:spcAft>
              <a:buClr>
                <a:srgbClr val="235196"/>
              </a:buClr>
              <a:buFont typeface="Wingdings" panose="05000000000000000000" pitchFamily="2" charset="2"/>
              <a:buChar char="ü"/>
            </a:pPr>
            <a:r>
              <a:rPr altLang="zh-CN" sz="2000" kern="100" dirty="0">
                <a:solidFill>
                  <a:srgbClr val="000000"/>
                </a:solidFill>
                <a:latin typeface="微软雅黑" panose="020B0503020204020204" charset="-122"/>
                <a:ea typeface="微软雅黑" panose="020B0503020204020204" charset="-122"/>
                <a:cs typeface="微软雅黑" panose="020B0503020204020204" charset="-122"/>
              </a:rPr>
              <a:t>尽量远离高压电线、发(配)电房等有安全隐患的位置</a:t>
            </a:r>
            <a:r>
              <a:rPr lang="zh-CN" sz="2000" kern="100" dirty="0">
                <a:solidFill>
                  <a:srgbClr val="000000"/>
                </a:solidFill>
                <a:latin typeface="微软雅黑" panose="020B0503020204020204" charset="-122"/>
                <a:ea typeface="微软雅黑" panose="020B0503020204020204" charset="-122"/>
                <a:cs typeface="微软雅黑" panose="020B0503020204020204" charset="-122"/>
              </a:rPr>
              <a:t>；</a:t>
            </a:r>
            <a:endParaRPr altLang="zh-CN" sz="2000" kern="100" dirty="0">
              <a:solidFill>
                <a:srgbClr val="000000"/>
              </a:solidFill>
              <a:latin typeface="微软雅黑" panose="020B0503020204020204" charset="-122"/>
              <a:ea typeface="微软雅黑" panose="020B0503020204020204" charset="-122"/>
              <a:cs typeface="微软雅黑" panose="020B0503020204020204" charset="-122"/>
            </a:endParaRPr>
          </a:p>
          <a:p>
            <a:pPr marL="285750" indent="-285750" algn="just">
              <a:lnSpc>
                <a:spcPct val="150000"/>
              </a:lnSpc>
              <a:spcAft>
                <a:spcPts val="0"/>
              </a:spcAft>
              <a:buClr>
                <a:srgbClr val="235196"/>
              </a:buClr>
              <a:buFont typeface="Wingdings" panose="05000000000000000000" pitchFamily="2" charset="2"/>
              <a:buChar char="ü"/>
            </a:pPr>
            <a:r>
              <a:rPr lang="zh-CN" altLang="zh-CN" sz="2000" kern="100" dirty="0">
                <a:solidFill>
                  <a:srgbClr val="000000"/>
                </a:solidFill>
                <a:latin typeface="微软雅黑" panose="020B0503020204020204" charset="-122"/>
                <a:ea typeface="微软雅黑" panose="020B0503020204020204" charset="-122"/>
                <a:cs typeface="微软雅黑" panose="020B0503020204020204" charset="-122"/>
              </a:rPr>
              <a:t>避免阳光及紫外线直接照射的房间；</a:t>
            </a:r>
            <a:endParaRPr lang="zh-CN" altLang="zh-CN" sz="2000" kern="100" dirty="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10" name="矩形 9"/>
          <p:cNvSpPr/>
          <p:nvPr/>
        </p:nvSpPr>
        <p:spPr>
          <a:xfrm>
            <a:off x="4784728" y="826138"/>
            <a:ext cx="4479345" cy="3322955"/>
          </a:xfrm>
          <a:prstGeom prst="rect">
            <a:avLst/>
          </a:prstGeom>
        </p:spPr>
        <p:txBody>
          <a:bodyPr wrap="square">
            <a:spAutoFit/>
          </a:bodyPr>
          <a:lstStyle/>
          <a:p>
            <a:pPr marL="285750" indent="-285750" algn="just">
              <a:lnSpc>
                <a:spcPct val="150000"/>
              </a:lnSpc>
              <a:buClr>
                <a:srgbClr val="235196"/>
              </a:buClr>
              <a:buFont typeface="Wingdings" panose="05000000000000000000" pitchFamily="2" charset="2"/>
              <a:buChar char="ü"/>
            </a:pPr>
            <a:r>
              <a:rPr sz="2000" kern="100" dirty="0">
                <a:solidFill>
                  <a:srgbClr val="000000"/>
                </a:solidFill>
                <a:latin typeface="微软雅黑" panose="020B0503020204020204" charset="-122"/>
                <a:ea typeface="微软雅黑" panose="020B0503020204020204" charset="-122"/>
                <a:cs typeface="微软雅黑" panose="020B0503020204020204" charset="-122"/>
              </a:rPr>
              <a:t>应有相对独立且开放的空间，便于病案的存储、满足患者复印病历和办公等需求</a:t>
            </a:r>
            <a:r>
              <a:rPr lang="zh-CN" sz="2000" kern="100" dirty="0">
                <a:solidFill>
                  <a:srgbClr val="000000"/>
                </a:solidFill>
                <a:latin typeface="微软雅黑" panose="020B0503020204020204" charset="-122"/>
                <a:ea typeface="微软雅黑" panose="020B0503020204020204" charset="-122"/>
                <a:cs typeface="微软雅黑" panose="020B0503020204020204" charset="-122"/>
              </a:rPr>
              <a:t>；</a:t>
            </a:r>
            <a:endParaRPr sz="2000" kern="100" dirty="0">
              <a:solidFill>
                <a:srgbClr val="000000"/>
              </a:solidFill>
              <a:latin typeface="微软雅黑" panose="020B0503020204020204" charset="-122"/>
              <a:ea typeface="微软雅黑" panose="020B0503020204020204" charset="-122"/>
              <a:cs typeface="微软雅黑" panose="020B0503020204020204" charset="-122"/>
            </a:endParaRPr>
          </a:p>
          <a:p>
            <a:pPr marL="285750" indent="-285750" algn="just">
              <a:lnSpc>
                <a:spcPct val="150000"/>
              </a:lnSpc>
              <a:buClr>
                <a:srgbClr val="235196"/>
              </a:buClr>
              <a:buFont typeface="Wingdings" panose="05000000000000000000" pitchFamily="2" charset="2"/>
              <a:buChar char="ü"/>
            </a:pPr>
            <a:r>
              <a:rPr lang="zh-CN" altLang="en-US" sz="2000" kern="100" dirty="0">
                <a:solidFill>
                  <a:srgbClr val="000000"/>
                </a:solidFill>
                <a:latin typeface="微软雅黑" panose="020B0503020204020204" charset="-122"/>
                <a:ea typeface="微软雅黑" panose="020B0503020204020204" charset="-122"/>
                <a:cs typeface="微软雅黑" panose="020B0503020204020204" charset="-122"/>
              </a:rPr>
              <a:t>病案库房的设计既要考虑当前病案的库存数量，又要考虑今后发展的需要；</a:t>
            </a:r>
            <a:endParaRPr lang="zh-CN" altLang="en-US" sz="2000" kern="100" dirty="0">
              <a:solidFill>
                <a:srgbClr val="000000"/>
              </a:solidFill>
              <a:latin typeface="微软雅黑" panose="020B0503020204020204" charset="-122"/>
              <a:ea typeface="微软雅黑" panose="020B0503020204020204" charset="-122"/>
              <a:cs typeface="微软雅黑" panose="020B0503020204020204" charset="-122"/>
            </a:endParaRPr>
          </a:p>
          <a:p>
            <a:pPr marL="285750" indent="-285750" algn="just">
              <a:lnSpc>
                <a:spcPct val="150000"/>
              </a:lnSpc>
              <a:buClr>
                <a:srgbClr val="235196"/>
              </a:buClr>
              <a:buFont typeface="Wingdings" panose="05000000000000000000" pitchFamily="2" charset="2"/>
              <a:buChar char="ü"/>
            </a:pPr>
            <a:r>
              <a:rPr lang="zh-CN" altLang="en-US" sz="2000" kern="100" dirty="0">
                <a:solidFill>
                  <a:srgbClr val="000000"/>
                </a:solidFill>
                <a:latin typeface="微软雅黑" panose="020B0503020204020204" charset="-122"/>
                <a:ea typeface="微软雅黑" panose="020B0503020204020204" charset="-122"/>
                <a:cs typeface="微软雅黑" panose="020B0503020204020204" charset="-122"/>
              </a:rPr>
              <a:t>受数字化病案系统的普及程度影响。</a:t>
            </a:r>
            <a:endParaRPr lang="zh-CN" altLang="en-US" sz="2000" kern="100" dirty="0">
              <a:solidFill>
                <a:srgbClr val="00000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6"/>
          <p:cNvSpPr txBox="1"/>
          <p:nvPr/>
        </p:nvSpPr>
        <p:spPr>
          <a:xfrm>
            <a:off x="316865" y="301625"/>
            <a:ext cx="5684520" cy="73723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50000"/>
              </a:lnSpc>
              <a:defRPr/>
            </a:pPr>
            <a:r>
              <a:rPr lang="zh-CN" altLang="en-US" sz="2800" b="1" noProof="1">
                <a:solidFill>
                  <a:prstClr val="black"/>
                </a:solidFill>
                <a:latin typeface="微软雅黑" panose="020B0503020204020204" charset="-122"/>
                <a:ea typeface="微软雅黑" panose="020B0503020204020204" charset="-122"/>
                <a:sym typeface="Times New Roman" panose="02020603050405020304" pitchFamily="18" charset="0"/>
              </a:rPr>
              <a:t>二、病案科的一般设备和硬件配置</a:t>
            </a:r>
            <a:endParaRPr lang="zh-CN" altLang="en-US" sz="2800" b="1" noProof="1">
              <a:solidFill>
                <a:prstClr val="black"/>
              </a:solidFill>
              <a:latin typeface="微软雅黑" panose="020B0503020204020204" charset="-122"/>
              <a:ea typeface="微软雅黑" panose="020B0503020204020204" charset="-122"/>
              <a:sym typeface="Times New Roman" panose="02020603050405020304" pitchFamily="18" charset="0"/>
            </a:endParaRPr>
          </a:p>
        </p:txBody>
      </p:sp>
      <p:sp>
        <p:nvSpPr>
          <p:cNvPr id="5"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病案信息学（第</a:t>
            </a:r>
            <a:r>
              <a:rPr kumimoji="0" lang="en-US" altLang="zh-CN"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3</a:t>
            </a: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版）</a:t>
            </a:r>
            <a:endPar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endParaRPr>
          </a:p>
        </p:txBody>
      </p:sp>
      <p:sp>
        <p:nvSpPr>
          <p:cNvPr id="6" name="矩形 5"/>
          <p:cNvSpPr/>
          <p:nvPr/>
        </p:nvSpPr>
        <p:spPr>
          <a:xfrm>
            <a:off x="2086448" y="1038863"/>
            <a:ext cx="4479345" cy="3784600"/>
          </a:xfrm>
          <a:prstGeom prst="rect">
            <a:avLst/>
          </a:prstGeom>
        </p:spPr>
        <p:txBody>
          <a:bodyPr wrap="square">
            <a:spAutoFit/>
          </a:bodyPr>
          <a:lstStyle/>
          <a:p>
            <a:pPr marL="285750" indent="-285750" algn="just">
              <a:lnSpc>
                <a:spcPct val="150000"/>
              </a:lnSpc>
              <a:spcAft>
                <a:spcPts val="0"/>
              </a:spcAft>
              <a:buClr>
                <a:srgbClr val="235196"/>
              </a:buClr>
              <a:buFont typeface="Wingdings" panose="05000000000000000000" pitchFamily="2" charset="2"/>
              <a:buChar char="ü"/>
            </a:pPr>
            <a:r>
              <a:rPr altLang="zh-CN" sz="2000" kern="100" dirty="0">
                <a:solidFill>
                  <a:srgbClr val="000000"/>
                </a:solidFill>
                <a:latin typeface="微软雅黑" panose="020B0503020204020204" charset="-122"/>
                <a:ea typeface="微软雅黑" panose="020B0503020204020204" charset="-122"/>
                <a:cs typeface="微软雅黑" panose="020B0503020204020204" charset="-122"/>
              </a:rPr>
              <a:t>基本办公设备</a:t>
            </a:r>
            <a:endParaRPr altLang="zh-CN" sz="2000" kern="100" dirty="0">
              <a:solidFill>
                <a:srgbClr val="000000"/>
              </a:solidFill>
              <a:latin typeface="微软雅黑" panose="020B0503020204020204" charset="-122"/>
              <a:ea typeface="微软雅黑" panose="020B0503020204020204" charset="-122"/>
              <a:cs typeface="微软雅黑" panose="020B0503020204020204" charset="-122"/>
            </a:endParaRPr>
          </a:p>
          <a:p>
            <a:pPr marL="285750" indent="-285750" algn="just">
              <a:lnSpc>
                <a:spcPct val="150000"/>
              </a:lnSpc>
              <a:spcAft>
                <a:spcPts val="0"/>
              </a:spcAft>
              <a:buClr>
                <a:srgbClr val="235196"/>
              </a:buClr>
              <a:buFont typeface="Wingdings" panose="05000000000000000000" pitchFamily="2" charset="2"/>
              <a:buChar char="ü"/>
            </a:pPr>
            <a:r>
              <a:rPr lang="zh-CN" altLang="zh-CN" sz="2000" kern="100" dirty="0">
                <a:solidFill>
                  <a:srgbClr val="000000"/>
                </a:solidFill>
                <a:latin typeface="微软雅黑" panose="020B0503020204020204" charset="-122"/>
                <a:ea typeface="微软雅黑" panose="020B0503020204020204" charset="-122"/>
                <a:cs typeface="微软雅黑" panose="020B0503020204020204" charset="-122"/>
              </a:rPr>
              <a:t>病案归档贮存设备</a:t>
            </a:r>
            <a:endParaRPr lang="zh-CN" altLang="zh-CN" sz="2000" kern="100" dirty="0">
              <a:solidFill>
                <a:srgbClr val="000000"/>
              </a:solidFill>
              <a:latin typeface="微软雅黑" panose="020B0503020204020204" charset="-122"/>
              <a:ea typeface="微软雅黑" panose="020B0503020204020204" charset="-122"/>
              <a:cs typeface="微软雅黑" panose="020B0503020204020204" charset="-122"/>
            </a:endParaRPr>
          </a:p>
          <a:p>
            <a:pPr lvl="1" indent="0" algn="just">
              <a:lnSpc>
                <a:spcPct val="150000"/>
              </a:lnSpc>
              <a:spcAft>
                <a:spcPts val="0"/>
              </a:spcAft>
              <a:buClr>
                <a:srgbClr val="235196"/>
              </a:buClr>
              <a:buFont typeface="Wingdings" panose="05000000000000000000" pitchFamily="2" charset="2"/>
              <a:buNone/>
            </a:pPr>
            <a:r>
              <a:rPr lang="en-US" altLang="zh-CN" sz="2000" kern="100" dirty="0">
                <a:solidFill>
                  <a:srgbClr val="000000"/>
                </a:solidFill>
                <a:latin typeface="微软雅黑" panose="020B0503020204020204" charset="-122"/>
                <a:ea typeface="微软雅黑" panose="020B0503020204020204" charset="-122"/>
                <a:cs typeface="微软雅黑" panose="020B0503020204020204" charset="-122"/>
              </a:rPr>
              <a:t>    </a:t>
            </a:r>
            <a:r>
              <a:rPr lang="zh-CN" altLang="zh-CN" sz="2000" kern="100" dirty="0">
                <a:solidFill>
                  <a:srgbClr val="000000"/>
                </a:solidFill>
                <a:latin typeface="微软雅黑" panose="020B0503020204020204" charset="-122"/>
                <a:ea typeface="微软雅黑" panose="020B0503020204020204" charset="-122"/>
                <a:cs typeface="微软雅黑" panose="020B0503020204020204" charset="-122"/>
              </a:rPr>
              <a:t>开放式固定病案架</a:t>
            </a:r>
            <a:endParaRPr lang="zh-CN" altLang="zh-CN" sz="2000" kern="100" dirty="0">
              <a:solidFill>
                <a:srgbClr val="000000"/>
              </a:solidFill>
              <a:latin typeface="微软雅黑" panose="020B0503020204020204" charset="-122"/>
              <a:ea typeface="微软雅黑" panose="020B0503020204020204" charset="-122"/>
              <a:cs typeface="微软雅黑" panose="020B0503020204020204" charset="-122"/>
            </a:endParaRPr>
          </a:p>
          <a:p>
            <a:pPr lvl="1" indent="0" algn="just">
              <a:lnSpc>
                <a:spcPct val="150000"/>
              </a:lnSpc>
              <a:spcAft>
                <a:spcPts val="0"/>
              </a:spcAft>
              <a:buClr>
                <a:srgbClr val="235196"/>
              </a:buClr>
              <a:buFont typeface="Wingdings" panose="05000000000000000000" pitchFamily="2" charset="2"/>
              <a:buNone/>
            </a:pPr>
            <a:r>
              <a:rPr lang="en-US" altLang="zh-CN" sz="2000" kern="100" dirty="0">
                <a:solidFill>
                  <a:srgbClr val="000000"/>
                </a:solidFill>
                <a:latin typeface="微软雅黑" panose="020B0503020204020204" charset="-122"/>
                <a:ea typeface="微软雅黑" panose="020B0503020204020204" charset="-122"/>
                <a:cs typeface="微软雅黑" panose="020B0503020204020204" charset="-122"/>
              </a:rPr>
              <a:t>    </a:t>
            </a:r>
            <a:r>
              <a:rPr lang="zh-CN" altLang="zh-CN" sz="2000" kern="100" dirty="0">
                <a:solidFill>
                  <a:srgbClr val="000000"/>
                </a:solidFill>
                <a:latin typeface="微软雅黑" panose="020B0503020204020204" charset="-122"/>
                <a:ea typeface="微软雅黑" panose="020B0503020204020204" charset="-122"/>
                <a:cs typeface="微软雅黑" panose="020B0503020204020204" charset="-122"/>
              </a:rPr>
              <a:t>密集型移动病案架</a:t>
            </a:r>
            <a:endParaRPr lang="zh-CN" altLang="zh-CN" sz="2000" kern="100" dirty="0">
              <a:solidFill>
                <a:srgbClr val="000000"/>
              </a:solidFill>
              <a:latin typeface="微软雅黑" panose="020B0503020204020204" charset="-122"/>
              <a:ea typeface="微软雅黑" panose="020B0503020204020204" charset="-122"/>
              <a:cs typeface="微软雅黑" panose="020B0503020204020204" charset="-122"/>
            </a:endParaRPr>
          </a:p>
          <a:p>
            <a:pPr marL="285750" indent="-285750" algn="just">
              <a:lnSpc>
                <a:spcPct val="150000"/>
              </a:lnSpc>
              <a:spcAft>
                <a:spcPts val="0"/>
              </a:spcAft>
              <a:buClr>
                <a:srgbClr val="235196"/>
              </a:buClr>
              <a:buFont typeface="Wingdings" panose="05000000000000000000" pitchFamily="2" charset="2"/>
              <a:buChar char="ü"/>
            </a:pPr>
            <a:r>
              <a:rPr altLang="zh-CN" sz="2000" kern="100" dirty="0">
                <a:solidFill>
                  <a:srgbClr val="000000"/>
                </a:solidFill>
                <a:latin typeface="微软雅黑" panose="020B0503020204020204" charset="-122"/>
                <a:ea typeface="微软雅黑" panose="020B0503020204020204" charset="-122"/>
                <a:cs typeface="微软雅黑" panose="020B0503020204020204" charset="-122"/>
              </a:rPr>
              <a:t>病案科的硬件配置</a:t>
            </a:r>
            <a:endParaRPr altLang="zh-CN" sz="2000" kern="100" dirty="0">
              <a:solidFill>
                <a:srgbClr val="000000"/>
              </a:solidFill>
              <a:latin typeface="微软雅黑" panose="020B0503020204020204" charset="-122"/>
              <a:ea typeface="微软雅黑" panose="020B0503020204020204" charset="-122"/>
              <a:cs typeface="微软雅黑" panose="020B0503020204020204" charset="-122"/>
            </a:endParaRPr>
          </a:p>
          <a:p>
            <a:pPr marL="285750" indent="-285750" algn="just">
              <a:lnSpc>
                <a:spcPct val="150000"/>
              </a:lnSpc>
              <a:spcAft>
                <a:spcPts val="0"/>
              </a:spcAft>
              <a:buClr>
                <a:srgbClr val="235196"/>
              </a:buClr>
              <a:buFont typeface="Wingdings" panose="05000000000000000000" pitchFamily="2" charset="2"/>
              <a:buChar char="ü"/>
            </a:pPr>
            <a:r>
              <a:rPr lang="zh-CN" altLang="zh-CN" sz="2000" kern="100" dirty="0">
                <a:solidFill>
                  <a:srgbClr val="000000"/>
                </a:solidFill>
                <a:latin typeface="微软雅黑" panose="020B0503020204020204" charset="-122"/>
                <a:ea typeface="微软雅黑" panose="020B0503020204020204" charset="-122"/>
                <a:cs typeface="微软雅黑" panose="020B0503020204020204" charset="-122"/>
              </a:rPr>
              <a:t>条形码示踪管理设备</a:t>
            </a:r>
            <a:endParaRPr lang="zh-CN" altLang="zh-CN" sz="2000" kern="100" dirty="0">
              <a:solidFill>
                <a:srgbClr val="000000"/>
              </a:solidFill>
              <a:latin typeface="微软雅黑" panose="020B0503020204020204" charset="-122"/>
              <a:ea typeface="微软雅黑" panose="020B0503020204020204" charset="-122"/>
              <a:cs typeface="微软雅黑" panose="020B0503020204020204" charset="-122"/>
            </a:endParaRPr>
          </a:p>
          <a:p>
            <a:pPr marL="285750" indent="-285750" algn="just">
              <a:lnSpc>
                <a:spcPct val="150000"/>
              </a:lnSpc>
              <a:spcAft>
                <a:spcPts val="0"/>
              </a:spcAft>
              <a:buClr>
                <a:srgbClr val="235196"/>
              </a:buClr>
              <a:buFont typeface="Wingdings" panose="05000000000000000000" pitchFamily="2" charset="2"/>
              <a:buChar char="ü"/>
            </a:pPr>
            <a:r>
              <a:rPr lang="zh-CN" altLang="zh-CN" sz="2000" kern="100" dirty="0">
                <a:solidFill>
                  <a:srgbClr val="000000"/>
                </a:solidFill>
                <a:latin typeface="微软雅黑" panose="020B0503020204020204" charset="-122"/>
                <a:ea typeface="微软雅黑" panose="020B0503020204020204" charset="-122"/>
                <a:cs typeface="微软雅黑" panose="020B0503020204020204" charset="-122"/>
              </a:rPr>
              <a:t>扫描仪及缩微成像设备</a:t>
            </a:r>
            <a:endParaRPr lang="zh-CN" altLang="zh-CN" sz="2000" kern="100" dirty="0">
              <a:solidFill>
                <a:srgbClr val="000000"/>
              </a:solidFill>
              <a:latin typeface="微软雅黑" panose="020B0503020204020204" charset="-122"/>
              <a:ea typeface="微软雅黑" panose="020B0503020204020204" charset="-122"/>
              <a:cs typeface="微软雅黑" panose="020B0503020204020204" charset="-122"/>
            </a:endParaRPr>
          </a:p>
          <a:p>
            <a:pPr marL="285750" indent="-285750" algn="just">
              <a:lnSpc>
                <a:spcPct val="150000"/>
              </a:lnSpc>
              <a:spcAft>
                <a:spcPts val="0"/>
              </a:spcAft>
              <a:buClr>
                <a:srgbClr val="235196"/>
              </a:buClr>
              <a:buFont typeface="Wingdings" panose="05000000000000000000" pitchFamily="2" charset="2"/>
              <a:buChar char="ü"/>
            </a:pPr>
            <a:r>
              <a:rPr lang="zh-CN" altLang="zh-CN" sz="2000" kern="100" dirty="0">
                <a:solidFill>
                  <a:srgbClr val="000000"/>
                </a:solidFill>
                <a:latin typeface="微软雅黑" panose="020B0503020204020204" charset="-122"/>
                <a:ea typeface="微软雅黑" panose="020B0503020204020204" charset="-122"/>
                <a:cs typeface="微软雅黑" panose="020B0503020204020204" charset="-122"/>
              </a:rPr>
              <a:t>复印机和打印机 </a:t>
            </a:r>
            <a:endParaRPr lang="zh-CN" altLang="zh-CN" sz="2000" kern="100" dirty="0">
              <a:solidFill>
                <a:srgbClr val="00000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6"/>
          <p:cNvSpPr txBox="1"/>
          <p:nvPr/>
        </p:nvSpPr>
        <p:spPr>
          <a:xfrm>
            <a:off x="316865" y="301625"/>
            <a:ext cx="5782310" cy="73723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50000"/>
              </a:lnSpc>
              <a:defRPr/>
            </a:pPr>
            <a:r>
              <a:rPr lang="zh-CN" altLang="en-US" sz="2800" b="1" noProof="1">
                <a:solidFill>
                  <a:prstClr val="black"/>
                </a:solidFill>
                <a:latin typeface="微软雅黑" panose="020B0503020204020204" charset="-122"/>
                <a:ea typeface="微软雅黑" panose="020B0503020204020204" charset="-122"/>
                <a:sym typeface="Times New Roman" panose="02020603050405020304" pitchFamily="18" charset="0"/>
              </a:rPr>
              <a:t>三、病案科需要的基本软件配置</a:t>
            </a:r>
            <a:endParaRPr lang="zh-CN" altLang="en-US" sz="2800" b="1" noProof="1">
              <a:solidFill>
                <a:prstClr val="black"/>
              </a:solidFill>
              <a:latin typeface="微软雅黑" panose="020B0503020204020204" charset="-122"/>
              <a:ea typeface="微软雅黑" panose="020B0503020204020204" charset="-122"/>
              <a:sym typeface="Times New Roman" panose="02020603050405020304" pitchFamily="18" charset="0"/>
            </a:endParaRPr>
          </a:p>
        </p:txBody>
      </p:sp>
      <p:sp>
        <p:nvSpPr>
          <p:cNvPr id="5"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病案信息学（第</a:t>
            </a:r>
            <a:r>
              <a:rPr kumimoji="0" lang="en-US" altLang="zh-CN"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3</a:t>
            </a: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版）</a:t>
            </a:r>
            <a:endPar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endParaRPr>
          </a:p>
        </p:txBody>
      </p:sp>
      <p:cxnSp>
        <p:nvCxnSpPr>
          <p:cNvPr id="4" name="直接连接符 3"/>
          <p:cNvCxnSpPr/>
          <p:nvPr/>
        </p:nvCxnSpPr>
        <p:spPr>
          <a:xfrm>
            <a:off x="4739425" y="779172"/>
            <a:ext cx="45076" cy="3618963"/>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176368" y="1317628"/>
            <a:ext cx="4479345" cy="2861310"/>
          </a:xfrm>
          <a:prstGeom prst="rect">
            <a:avLst/>
          </a:prstGeom>
        </p:spPr>
        <p:txBody>
          <a:bodyPr wrap="square">
            <a:spAutoFit/>
          </a:bodyPr>
          <a:lstStyle/>
          <a:p>
            <a:pPr marL="285750" indent="-285750" algn="just">
              <a:lnSpc>
                <a:spcPct val="150000"/>
              </a:lnSpc>
              <a:spcAft>
                <a:spcPts val="0"/>
              </a:spcAft>
              <a:buClr>
                <a:srgbClr val="235196"/>
              </a:buClr>
              <a:buFont typeface="Wingdings" panose="05000000000000000000" pitchFamily="2" charset="2"/>
              <a:buChar char="ü"/>
            </a:pPr>
            <a:r>
              <a:rPr altLang="zh-CN" sz="2000" kern="100" dirty="0">
                <a:solidFill>
                  <a:srgbClr val="000000"/>
                </a:solidFill>
                <a:latin typeface="微软雅黑" panose="020B0503020204020204" charset="-122"/>
                <a:ea typeface="微软雅黑" panose="020B0503020204020204" charset="-122"/>
                <a:cs typeface="微软雅黑" panose="020B0503020204020204" charset="-122"/>
              </a:rPr>
              <a:t>门诊病案和住院病案的建立形成功能</a:t>
            </a:r>
            <a:r>
              <a:rPr lang="zh-CN" sz="2000" kern="100" dirty="0">
                <a:solidFill>
                  <a:srgbClr val="000000"/>
                </a:solidFill>
                <a:latin typeface="微软雅黑" panose="020B0503020204020204" charset="-122"/>
                <a:ea typeface="微软雅黑" panose="020B0503020204020204" charset="-122"/>
                <a:cs typeface="微软雅黑" panose="020B0503020204020204" charset="-122"/>
              </a:rPr>
              <a:t>；</a:t>
            </a:r>
            <a:endParaRPr altLang="zh-CN" sz="2000" kern="100" dirty="0">
              <a:solidFill>
                <a:srgbClr val="000000"/>
              </a:solidFill>
              <a:latin typeface="微软雅黑" panose="020B0503020204020204" charset="-122"/>
              <a:ea typeface="微软雅黑" panose="020B0503020204020204" charset="-122"/>
              <a:cs typeface="微软雅黑" panose="020B0503020204020204" charset="-122"/>
            </a:endParaRPr>
          </a:p>
          <a:p>
            <a:pPr marL="285750" indent="-285750" algn="just">
              <a:lnSpc>
                <a:spcPct val="150000"/>
              </a:lnSpc>
              <a:spcAft>
                <a:spcPts val="0"/>
              </a:spcAft>
              <a:buClr>
                <a:srgbClr val="235196"/>
              </a:buClr>
              <a:buFont typeface="Wingdings" panose="05000000000000000000" pitchFamily="2" charset="2"/>
              <a:buChar char="ü"/>
            </a:pPr>
            <a:r>
              <a:rPr lang="zh-CN" altLang="zh-CN" sz="2000" kern="100" dirty="0">
                <a:solidFill>
                  <a:srgbClr val="000000"/>
                </a:solidFill>
                <a:latin typeface="微软雅黑" panose="020B0503020204020204" charset="-122"/>
                <a:ea typeface="微软雅黑" panose="020B0503020204020204" charset="-122"/>
                <a:cs typeface="微软雅黑" panose="020B0503020204020204" charset="-122"/>
              </a:rPr>
              <a:t>病案首页疾病编目功能；</a:t>
            </a:r>
            <a:endParaRPr lang="zh-CN" altLang="zh-CN" sz="2000" kern="100" dirty="0">
              <a:solidFill>
                <a:srgbClr val="000000"/>
              </a:solidFill>
              <a:latin typeface="微软雅黑" panose="020B0503020204020204" charset="-122"/>
              <a:ea typeface="微软雅黑" panose="020B0503020204020204" charset="-122"/>
              <a:cs typeface="微软雅黑" panose="020B0503020204020204" charset="-122"/>
            </a:endParaRPr>
          </a:p>
          <a:p>
            <a:pPr marL="285750" indent="-285750" algn="just">
              <a:lnSpc>
                <a:spcPct val="150000"/>
              </a:lnSpc>
              <a:spcAft>
                <a:spcPts val="0"/>
              </a:spcAft>
              <a:buClr>
                <a:srgbClr val="235196"/>
              </a:buClr>
              <a:buFont typeface="Wingdings" panose="05000000000000000000" pitchFamily="2" charset="2"/>
              <a:buChar char="ü"/>
            </a:pPr>
            <a:r>
              <a:rPr altLang="zh-CN" sz="2000" kern="100" dirty="0">
                <a:solidFill>
                  <a:srgbClr val="000000"/>
                </a:solidFill>
                <a:latin typeface="微软雅黑" panose="020B0503020204020204" charset="-122"/>
                <a:ea typeface="微软雅黑" panose="020B0503020204020204" charset="-122"/>
                <a:cs typeface="微软雅黑" panose="020B0503020204020204" charset="-122"/>
              </a:rPr>
              <a:t>患者姓名索引功能 </a:t>
            </a:r>
            <a:r>
              <a:rPr lang="zh-CN" sz="2000" kern="100" dirty="0">
                <a:solidFill>
                  <a:srgbClr val="000000"/>
                </a:solidFill>
                <a:latin typeface="微软雅黑" panose="020B0503020204020204" charset="-122"/>
                <a:ea typeface="微软雅黑" panose="020B0503020204020204" charset="-122"/>
                <a:cs typeface="微软雅黑" panose="020B0503020204020204" charset="-122"/>
              </a:rPr>
              <a:t>；</a:t>
            </a:r>
            <a:endParaRPr altLang="zh-CN" sz="2000" kern="100" dirty="0">
              <a:solidFill>
                <a:srgbClr val="000000"/>
              </a:solidFill>
              <a:latin typeface="微软雅黑" panose="020B0503020204020204" charset="-122"/>
              <a:ea typeface="微软雅黑" panose="020B0503020204020204" charset="-122"/>
              <a:cs typeface="微软雅黑" panose="020B0503020204020204" charset="-122"/>
            </a:endParaRPr>
          </a:p>
          <a:p>
            <a:pPr marL="285750" indent="-285750" algn="just">
              <a:lnSpc>
                <a:spcPct val="150000"/>
              </a:lnSpc>
              <a:spcAft>
                <a:spcPts val="0"/>
              </a:spcAft>
              <a:buClr>
                <a:srgbClr val="235196"/>
              </a:buClr>
              <a:buFont typeface="Wingdings" panose="05000000000000000000" pitchFamily="2" charset="2"/>
              <a:buChar char="ü"/>
            </a:pPr>
            <a:r>
              <a:rPr lang="zh-CN" altLang="zh-CN" sz="2000" kern="100" dirty="0">
                <a:solidFill>
                  <a:srgbClr val="000000"/>
                </a:solidFill>
                <a:latin typeface="微软雅黑" panose="020B0503020204020204" charset="-122"/>
                <a:ea typeface="微软雅黑" panose="020B0503020204020204" charset="-122"/>
                <a:cs typeface="微软雅黑" panose="020B0503020204020204" charset="-122"/>
              </a:rPr>
              <a:t>病案示踪功能；</a:t>
            </a:r>
            <a:endParaRPr lang="zh-CN" altLang="zh-CN" sz="2000" kern="100" dirty="0">
              <a:solidFill>
                <a:srgbClr val="000000"/>
              </a:solidFill>
              <a:latin typeface="微软雅黑" panose="020B0503020204020204" charset="-122"/>
              <a:ea typeface="微软雅黑" panose="020B0503020204020204" charset="-122"/>
              <a:cs typeface="微软雅黑" panose="020B0503020204020204" charset="-122"/>
            </a:endParaRPr>
          </a:p>
          <a:p>
            <a:pPr marL="285750" indent="-285750" algn="just">
              <a:lnSpc>
                <a:spcPct val="150000"/>
              </a:lnSpc>
              <a:spcAft>
                <a:spcPts val="0"/>
              </a:spcAft>
              <a:buClr>
                <a:srgbClr val="235196"/>
              </a:buClr>
              <a:buFont typeface="Wingdings" panose="05000000000000000000" pitchFamily="2" charset="2"/>
              <a:buChar char="ü"/>
            </a:pPr>
            <a:r>
              <a:rPr lang="zh-CN" altLang="zh-CN" sz="2000" kern="100" dirty="0">
                <a:solidFill>
                  <a:srgbClr val="000000"/>
                </a:solidFill>
                <a:latin typeface="微软雅黑" panose="020B0503020204020204" charset="-122"/>
                <a:ea typeface="微软雅黑" panose="020B0503020204020204" charset="-122"/>
                <a:cs typeface="微软雅黑" panose="020B0503020204020204" charset="-122"/>
              </a:rPr>
              <a:t>病案检索和查询功能；</a:t>
            </a:r>
            <a:endParaRPr lang="zh-CN" altLang="zh-CN" sz="2000" kern="100" dirty="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10" name="矩形 9"/>
          <p:cNvSpPr/>
          <p:nvPr/>
        </p:nvSpPr>
        <p:spPr>
          <a:xfrm>
            <a:off x="4868548" y="1371603"/>
            <a:ext cx="4479345" cy="2399665"/>
          </a:xfrm>
          <a:prstGeom prst="rect">
            <a:avLst/>
          </a:prstGeom>
        </p:spPr>
        <p:txBody>
          <a:bodyPr wrap="square">
            <a:spAutoFit/>
          </a:bodyPr>
          <a:lstStyle/>
          <a:p>
            <a:pPr marL="285750" indent="-285750" algn="just">
              <a:lnSpc>
                <a:spcPct val="150000"/>
              </a:lnSpc>
              <a:buClr>
                <a:srgbClr val="235196"/>
              </a:buClr>
              <a:buFont typeface="Wingdings" panose="05000000000000000000" pitchFamily="2" charset="2"/>
              <a:buChar char="ü"/>
            </a:pPr>
            <a:r>
              <a:rPr sz="2000" kern="100" dirty="0">
                <a:solidFill>
                  <a:srgbClr val="000000"/>
                </a:solidFill>
                <a:latin typeface="微软雅黑" panose="020B0503020204020204" charset="-122"/>
                <a:ea typeface="微软雅黑" panose="020B0503020204020204" charset="-122"/>
                <a:cs typeface="微软雅黑" panose="020B0503020204020204" charset="-122"/>
              </a:rPr>
              <a:t>电子病案借阅管理功能 </a:t>
            </a:r>
            <a:r>
              <a:rPr lang="zh-CN" sz="2000" kern="100" dirty="0">
                <a:solidFill>
                  <a:srgbClr val="000000"/>
                </a:solidFill>
                <a:latin typeface="微软雅黑" panose="020B0503020204020204" charset="-122"/>
                <a:ea typeface="微软雅黑" panose="020B0503020204020204" charset="-122"/>
                <a:cs typeface="微软雅黑" panose="020B0503020204020204" charset="-122"/>
              </a:rPr>
              <a:t>；</a:t>
            </a:r>
            <a:endParaRPr sz="2000" kern="100" dirty="0">
              <a:solidFill>
                <a:srgbClr val="000000"/>
              </a:solidFill>
              <a:latin typeface="微软雅黑" panose="020B0503020204020204" charset="-122"/>
              <a:ea typeface="微软雅黑" panose="020B0503020204020204" charset="-122"/>
              <a:cs typeface="微软雅黑" panose="020B0503020204020204" charset="-122"/>
            </a:endParaRPr>
          </a:p>
          <a:p>
            <a:pPr marL="285750" indent="-285750" algn="just">
              <a:lnSpc>
                <a:spcPct val="150000"/>
              </a:lnSpc>
              <a:buClr>
                <a:srgbClr val="235196"/>
              </a:buClr>
              <a:buFont typeface="Wingdings" panose="05000000000000000000" pitchFamily="2" charset="2"/>
              <a:buChar char="ü"/>
            </a:pPr>
            <a:r>
              <a:rPr lang="zh-CN" altLang="en-US" sz="2000" kern="100" dirty="0">
                <a:solidFill>
                  <a:srgbClr val="000000"/>
                </a:solidFill>
                <a:latin typeface="微软雅黑" panose="020B0503020204020204" charset="-122"/>
                <a:ea typeface="微软雅黑" panose="020B0503020204020204" charset="-122"/>
                <a:cs typeface="微软雅黑" panose="020B0503020204020204" charset="-122"/>
              </a:rPr>
              <a:t>卫生统计报表及院内报表综合统计功能 ；</a:t>
            </a:r>
            <a:endParaRPr lang="zh-CN" altLang="en-US" sz="2000" kern="100" dirty="0">
              <a:solidFill>
                <a:srgbClr val="000000"/>
              </a:solidFill>
              <a:latin typeface="微软雅黑" panose="020B0503020204020204" charset="-122"/>
              <a:ea typeface="微软雅黑" panose="020B0503020204020204" charset="-122"/>
              <a:cs typeface="微软雅黑" panose="020B0503020204020204" charset="-122"/>
            </a:endParaRPr>
          </a:p>
          <a:p>
            <a:pPr marL="285750" indent="-285750" algn="just">
              <a:lnSpc>
                <a:spcPct val="150000"/>
              </a:lnSpc>
              <a:buClr>
                <a:srgbClr val="235196"/>
              </a:buClr>
              <a:buFont typeface="Wingdings" panose="05000000000000000000" pitchFamily="2" charset="2"/>
              <a:buChar char="ü"/>
            </a:pPr>
            <a:r>
              <a:rPr lang="zh-CN" altLang="en-US" sz="2000" kern="100" dirty="0">
                <a:solidFill>
                  <a:srgbClr val="000000"/>
                </a:solidFill>
                <a:latin typeface="微软雅黑" panose="020B0503020204020204" charset="-122"/>
                <a:ea typeface="微软雅黑" panose="020B0503020204020204" charset="-122"/>
                <a:cs typeface="微软雅黑" panose="020B0503020204020204" charset="-122"/>
              </a:rPr>
              <a:t>电子病案实时质量监控功能；</a:t>
            </a:r>
            <a:endParaRPr lang="zh-CN" altLang="en-US" sz="2000" kern="100" dirty="0">
              <a:solidFill>
                <a:srgbClr val="000000"/>
              </a:solidFill>
              <a:latin typeface="微软雅黑" panose="020B0503020204020204" charset="-122"/>
              <a:ea typeface="微软雅黑" panose="020B0503020204020204" charset="-122"/>
              <a:cs typeface="微软雅黑" panose="020B0503020204020204" charset="-122"/>
            </a:endParaRPr>
          </a:p>
          <a:p>
            <a:pPr marL="285750" indent="-285750" algn="just">
              <a:lnSpc>
                <a:spcPct val="150000"/>
              </a:lnSpc>
              <a:buClr>
                <a:srgbClr val="235196"/>
              </a:buClr>
              <a:buFont typeface="Wingdings" panose="05000000000000000000" pitchFamily="2" charset="2"/>
              <a:buChar char="ü"/>
            </a:pPr>
            <a:r>
              <a:rPr lang="zh-CN" altLang="en-US" sz="2000" kern="100" dirty="0">
                <a:solidFill>
                  <a:srgbClr val="000000"/>
                </a:solidFill>
                <a:latin typeface="微软雅黑" panose="020B0503020204020204" charset="-122"/>
                <a:ea typeface="微软雅黑" panose="020B0503020204020204" charset="-122"/>
                <a:cs typeface="微软雅黑" panose="020B0503020204020204" charset="-122"/>
              </a:rPr>
              <a:t>病案终末质量监控功能 。</a:t>
            </a:r>
            <a:endParaRPr lang="zh-CN" altLang="en-US" sz="2000" kern="100" dirty="0">
              <a:solidFill>
                <a:srgbClr val="00000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文本框 9"/>
          <p:cNvSpPr txBox="1"/>
          <p:nvPr/>
        </p:nvSpPr>
        <p:spPr>
          <a:xfrm>
            <a:off x="3419540" y="2580274"/>
            <a:ext cx="2544586" cy="769441"/>
          </a:xfrm>
          <a:prstGeom prst="rect">
            <a:avLst/>
          </a:prstGeom>
          <a:noFill/>
          <a:effectLst>
            <a:outerShdw blurRad="50800" dist="38100" dir="2700000" algn="tl" rotWithShape="0">
              <a:prstClr val="black">
                <a:alpha val="40000"/>
              </a:prstClr>
            </a:outerShdw>
          </a:effectLst>
          <a:scene3d>
            <a:camera prst="orthographicFront"/>
            <a:lightRig rig="threePt" dir="t"/>
          </a:scene3d>
          <a:sp3d>
            <a:bevelB/>
          </a:sp3d>
        </p:spPr>
        <p:txBody>
          <a:bodyPr wrap="none" rtlCol="0">
            <a:spAutoFit/>
          </a:bodyPr>
          <a:lstStyle/>
          <a:p>
            <a:pPr algn="ctr"/>
            <a:r>
              <a:rPr lang="zh-CN" altLang="en-US" sz="4400" b="1" dirty="0">
                <a:latin typeface="Times New Roman" panose="02020603050405020304"/>
                <a:ea typeface="黑体" panose="02010609060101010101" pitchFamily="49" charset="-122"/>
              </a:rPr>
              <a:t>谢谢观看</a:t>
            </a:r>
            <a:endParaRPr lang="en-US" altLang="zh-CN" sz="4400" b="1" dirty="0">
              <a:latin typeface="Times New Roman" panose="02020603050405020304"/>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9"/>
          <p:cNvSpPr txBox="1"/>
          <p:nvPr/>
        </p:nvSpPr>
        <p:spPr>
          <a:xfrm>
            <a:off x="3879841" y="1498959"/>
            <a:ext cx="1714500" cy="706755"/>
          </a:xfrm>
          <a:prstGeom prst="rect">
            <a:avLst/>
          </a:prstGeom>
          <a:noFill/>
        </p:spPr>
        <p:txBody>
          <a:bodyPr wrap="none" rtlCol="0">
            <a:spAutoFit/>
          </a:bodyPr>
          <a:lstStyle/>
          <a:p>
            <a:pPr algn="ctr"/>
            <a:r>
              <a:rPr lang="zh-CN" altLang="en-US" sz="4000" b="1" dirty="0">
                <a:latin typeface="Times New Roman" panose="02020603050405020304"/>
                <a:ea typeface="黑体" panose="02010609060101010101" pitchFamily="49" charset="-122"/>
              </a:rPr>
              <a:t>第一节</a:t>
            </a:r>
            <a:endParaRPr lang="en-US" altLang="zh-CN" sz="4000" b="1" dirty="0">
              <a:latin typeface="Times New Roman" panose="02020603050405020304"/>
              <a:ea typeface="黑体" panose="02010609060101010101" pitchFamily="49" charset="-122"/>
            </a:endParaRPr>
          </a:p>
        </p:txBody>
      </p:sp>
      <p:sp>
        <p:nvSpPr>
          <p:cNvPr id="38" name="文本框 9"/>
          <p:cNvSpPr txBox="1"/>
          <p:nvPr/>
        </p:nvSpPr>
        <p:spPr>
          <a:xfrm>
            <a:off x="1807510" y="2580273"/>
            <a:ext cx="5798820" cy="706755"/>
          </a:xfrm>
          <a:prstGeom prst="rect">
            <a:avLst/>
          </a:prstGeom>
          <a:noFill/>
        </p:spPr>
        <p:txBody>
          <a:bodyPr wrap="none" rtlCol="0">
            <a:spAutoFit/>
          </a:bodyPr>
          <a:lstStyle/>
          <a:p>
            <a:pPr algn="ctr"/>
            <a:r>
              <a:rPr lang="zh-CN" altLang="en-US" sz="4000" b="1" dirty="0">
                <a:latin typeface="Times New Roman" panose="02020603050405020304"/>
                <a:ea typeface="黑体" panose="02010609060101010101" pitchFamily="49" charset="-122"/>
              </a:rPr>
              <a:t>病案信息管理的组织架构</a:t>
            </a:r>
            <a:endParaRPr lang="zh-CN" altLang="en-US" sz="4000" b="1" dirty="0">
              <a:latin typeface="Times New Roman" panose="02020603050405020304"/>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75087" y="637167"/>
            <a:ext cx="8553927" cy="857250"/>
          </a:xfrm>
        </p:spPr>
        <p:txBody>
          <a:bodyPr/>
          <a:lstStyle/>
          <a:p>
            <a:pPr algn="l"/>
            <a:r>
              <a:rPr lang="zh-CN" altLang="en-US" sz="2800" b="1" dirty="0" smtClean="0">
                <a:latin typeface="微软雅黑" panose="020B0503020204020204" charset="-122"/>
                <a:ea typeface="微软雅黑" panose="020B0503020204020204" charset="-122"/>
              </a:rPr>
              <a:t>一、病案科机构设置</a:t>
            </a:r>
            <a:endParaRPr lang="zh-CN" altLang="en-US" sz="2800" b="1" dirty="0" smtClean="0">
              <a:latin typeface="微软雅黑" panose="020B0503020204020204" charset="-122"/>
              <a:ea typeface="微软雅黑" panose="020B0503020204020204" charset="-122"/>
            </a:endParaRPr>
          </a:p>
        </p:txBody>
      </p:sp>
      <p:sp>
        <p:nvSpPr>
          <p:cNvPr id="3" name="内容占位符 2"/>
          <p:cNvSpPr>
            <a:spLocks noGrp="1"/>
          </p:cNvSpPr>
          <p:nvPr>
            <p:ph idx="1"/>
          </p:nvPr>
        </p:nvSpPr>
        <p:spPr>
          <a:xfrm>
            <a:off x="475218" y="1494156"/>
            <a:ext cx="8553927" cy="3394472"/>
          </a:xfrm>
        </p:spPr>
        <p:txBody>
          <a:bodyPr/>
          <a:lstStyle/>
          <a:p>
            <a:pPr>
              <a:buFont typeface="Wingdings" panose="05000000000000000000" pitchFamily="2" charset="2"/>
              <a:buChar char="Ø"/>
            </a:pPr>
            <a:r>
              <a:rPr lang="en-US" altLang="zh-CN" sz="2000" dirty="0" smtClean="0">
                <a:latin typeface="微软雅黑" panose="020B0503020204020204" charset="-122"/>
                <a:ea typeface="微软雅黑" panose="020B0503020204020204" charset="-122"/>
                <a:cs typeface="微软雅黑" panose="020B0503020204020204" charset="-122"/>
              </a:rPr>
              <a:t>《</a:t>
            </a:r>
            <a:r>
              <a:rPr lang="zh-CN" altLang="en-US" sz="2000" dirty="0" smtClean="0">
                <a:latin typeface="微软雅黑" panose="020B0503020204020204" charset="-122"/>
                <a:ea typeface="微软雅黑" panose="020B0503020204020204" charset="-122"/>
                <a:cs typeface="微软雅黑" panose="020B0503020204020204" charset="-122"/>
              </a:rPr>
              <a:t>医疗机构病历管理规定（</a:t>
            </a:r>
            <a:r>
              <a:rPr lang="en-US" altLang="zh-CN" sz="2000" dirty="0" smtClean="0">
                <a:latin typeface="微软雅黑" panose="020B0503020204020204" charset="-122"/>
                <a:ea typeface="微软雅黑" panose="020B0503020204020204" charset="-122"/>
                <a:cs typeface="微软雅黑" panose="020B0503020204020204" charset="-122"/>
              </a:rPr>
              <a:t>2013</a:t>
            </a:r>
            <a:r>
              <a:rPr lang="zh-CN" altLang="en-US" sz="2000" dirty="0" smtClean="0">
                <a:latin typeface="微软雅黑" panose="020B0503020204020204" charset="-122"/>
                <a:ea typeface="微软雅黑" panose="020B0503020204020204" charset="-122"/>
                <a:cs typeface="微软雅黑" panose="020B0503020204020204" charset="-122"/>
              </a:rPr>
              <a:t>年版）</a:t>
            </a:r>
            <a:r>
              <a:rPr lang="en-US" altLang="zh-CN" sz="2000" dirty="0" smtClean="0">
                <a:latin typeface="微软雅黑" panose="020B0503020204020204" charset="-122"/>
                <a:ea typeface="微软雅黑" panose="020B0503020204020204" charset="-122"/>
                <a:cs typeface="微软雅黑" panose="020B0503020204020204" charset="-122"/>
              </a:rPr>
              <a:t>》</a:t>
            </a:r>
            <a:r>
              <a:rPr lang="zh-CN" altLang="en-US" sz="2000" dirty="0" smtClean="0">
                <a:latin typeface="微软雅黑" panose="020B0503020204020204" charset="-122"/>
                <a:ea typeface="微软雅黑" panose="020B0503020204020204" charset="-122"/>
                <a:cs typeface="微软雅黑" panose="020B0503020204020204" charset="-122"/>
              </a:rPr>
              <a:t>于</a:t>
            </a:r>
            <a:r>
              <a:rPr lang="en-US" altLang="zh-CN" sz="2000" dirty="0" smtClean="0">
                <a:latin typeface="微软雅黑" panose="020B0503020204020204" charset="-122"/>
                <a:ea typeface="微软雅黑" panose="020B0503020204020204" charset="-122"/>
                <a:cs typeface="微软雅黑" panose="020B0503020204020204" charset="-122"/>
              </a:rPr>
              <a:t>2014</a:t>
            </a:r>
            <a:r>
              <a:rPr lang="zh-CN" altLang="en-US" sz="2000" dirty="0" smtClean="0">
                <a:latin typeface="微软雅黑" panose="020B0503020204020204" charset="-122"/>
                <a:ea typeface="微软雅黑" panose="020B0503020204020204" charset="-122"/>
                <a:cs typeface="微软雅黑" panose="020B0503020204020204" charset="-122"/>
              </a:rPr>
              <a:t>年</a:t>
            </a:r>
            <a:r>
              <a:rPr lang="en-US" altLang="zh-CN" sz="2000" dirty="0" smtClean="0">
                <a:latin typeface="微软雅黑" panose="020B0503020204020204" charset="-122"/>
                <a:ea typeface="微软雅黑" panose="020B0503020204020204" charset="-122"/>
                <a:cs typeface="微软雅黑" panose="020B0503020204020204" charset="-122"/>
              </a:rPr>
              <a:t>1</a:t>
            </a:r>
            <a:r>
              <a:rPr lang="zh-CN" altLang="en-US" sz="2000" dirty="0" smtClean="0">
                <a:latin typeface="微软雅黑" panose="020B0503020204020204" charset="-122"/>
                <a:ea typeface="微软雅黑" panose="020B0503020204020204" charset="-122"/>
                <a:cs typeface="微软雅黑" panose="020B0503020204020204" charset="-122"/>
              </a:rPr>
              <a:t>月</a:t>
            </a:r>
            <a:r>
              <a:rPr lang="en-US" altLang="zh-CN" sz="2000" dirty="0" smtClean="0">
                <a:latin typeface="微软雅黑" panose="020B0503020204020204" charset="-122"/>
                <a:ea typeface="微软雅黑" panose="020B0503020204020204" charset="-122"/>
                <a:cs typeface="微软雅黑" panose="020B0503020204020204" charset="-122"/>
              </a:rPr>
              <a:t>1</a:t>
            </a:r>
            <a:r>
              <a:rPr lang="zh-CN" altLang="en-US" sz="2000" dirty="0" smtClean="0">
                <a:latin typeface="微软雅黑" panose="020B0503020204020204" charset="-122"/>
                <a:ea typeface="微软雅黑" panose="020B0503020204020204" charset="-122"/>
                <a:cs typeface="微软雅黑" panose="020B0503020204020204" charset="-122"/>
              </a:rPr>
              <a:t>日起实施，其中第一章第五条明确规定：医疗机构应当建立健全病历管理制度，设置病案管理部门或者配备专</a:t>
            </a:r>
            <a:r>
              <a:rPr lang="en-US" altLang="zh-CN" sz="2000" dirty="0" smtClean="0">
                <a:latin typeface="微软雅黑" panose="020B0503020204020204" charset="-122"/>
                <a:ea typeface="微软雅黑" panose="020B0503020204020204" charset="-122"/>
                <a:cs typeface="微软雅黑" panose="020B0503020204020204" charset="-122"/>
              </a:rPr>
              <a:t>(</a:t>
            </a:r>
            <a:r>
              <a:rPr lang="zh-CN" altLang="en-US" sz="2000" dirty="0" smtClean="0">
                <a:latin typeface="微软雅黑" panose="020B0503020204020204" charset="-122"/>
                <a:ea typeface="微软雅黑" panose="020B0503020204020204" charset="-122"/>
                <a:cs typeface="微软雅黑" panose="020B0503020204020204" charset="-122"/>
              </a:rPr>
              <a:t>兼</a:t>
            </a:r>
            <a:r>
              <a:rPr lang="en-US" altLang="zh-CN" sz="2000" dirty="0" smtClean="0">
                <a:latin typeface="微软雅黑" panose="020B0503020204020204" charset="-122"/>
                <a:ea typeface="微软雅黑" panose="020B0503020204020204" charset="-122"/>
                <a:cs typeface="微软雅黑" panose="020B0503020204020204" charset="-122"/>
              </a:rPr>
              <a:t>)</a:t>
            </a:r>
            <a:r>
              <a:rPr lang="zh-CN" altLang="en-US" sz="2000" dirty="0" smtClean="0">
                <a:latin typeface="微软雅黑" panose="020B0503020204020204" charset="-122"/>
                <a:ea typeface="微软雅黑" panose="020B0503020204020204" charset="-122"/>
                <a:cs typeface="微软雅黑" panose="020B0503020204020204" charset="-122"/>
              </a:rPr>
              <a:t>职人员，负责病历和病案管理工作。</a:t>
            </a:r>
            <a:endParaRPr lang="zh-CN" altLang="en-US" sz="2000" dirty="0" smtClean="0">
              <a:latin typeface="微软雅黑" panose="020B0503020204020204" charset="-122"/>
              <a:ea typeface="微软雅黑" panose="020B0503020204020204" charset="-122"/>
              <a:cs typeface="微软雅黑" panose="020B0503020204020204" charset="-122"/>
            </a:endParaRPr>
          </a:p>
          <a:p>
            <a:pPr>
              <a:buFont typeface="Wingdings" panose="05000000000000000000" pitchFamily="2" charset="2"/>
              <a:buChar char="Ø"/>
            </a:pPr>
            <a:endParaRPr lang="en-US" altLang="zh-CN" sz="2000" dirty="0" smtClean="0">
              <a:latin typeface="微软雅黑" panose="020B0503020204020204" charset="-122"/>
              <a:ea typeface="微软雅黑" panose="020B0503020204020204" charset="-122"/>
              <a:cs typeface="微软雅黑" panose="020B0503020204020204" charset="-122"/>
            </a:endParaRPr>
          </a:p>
          <a:p>
            <a:pPr>
              <a:lnSpc>
                <a:spcPct val="100000"/>
              </a:lnSpc>
              <a:spcBef>
                <a:spcPts val="0"/>
              </a:spcBef>
              <a:spcAft>
                <a:spcPts val="0"/>
              </a:spcAft>
              <a:buFont typeface="Wingdings" panose="05000000000000000000" pitchFamily="2" charset="2"/>
              <a:buChar char="Ø"/>
            </a:pPr>
            <a:r>
              <a:rPr lang="zh-CN" altLang="en-US" sz="2000" dirty="0" smtClean="0">
                <a:latin typeface="微软雅黑" panose="020B0503020204020204" charset="-122"/>
                <a:ea typeface="微软雅黑" panose="020B0503020204020204" charset="-122"/>
                <a:cs typeface="微软雅黑" panose="020B0503020204020204" charset="-122"/>
              </a:rPr>
              <a:t>病案科是一个既负有专业技术管理职责，又有一定行政管理职能的科室。根据我国的实际情况，原卫生部医院评审文件的有关规定，初级医疗机构的病案科应当隶属于主管医疗工作的部门，如医务科。 二级以上医院病案管理科应直属医院院长、副院长领导。</a:t>
            </a:r>
            <a:endParaRPr lang="en-US" altLang="zh-CN" sz="2000" dirty="0" smtClean="0">
              <a:latin typeface="微软雅黑" panose="020B0503020204020204" charset="-122"/>
              <a:ea typeface="微软雅黑" panose="020B0503020204020204" charset="-122"/>
              <a:cs typeface="微软雅黑" panose="020B0503020204020204" charset="-122"/>
            </a:endParaRPr>
          </a:p>
          <a:p>
            <a:pPr marL="0" indent="0">
              <a:buFont typeface="Wingdings" panose="05000000000000000000" pitchFamily="2" charset="2"/>
              <a:buNone/>
            </a:pPr>
            <a:endParaRPr lang="zh-CN" altLang="en-US" sz="2000" dirty="0">
              <a:latin typeface="微软雅黑" panose="020B0503020204020204" charset="-122"/>
              <a:ea typeface="微软雅黑" panose="020B0503020204020204" charset="-122"/>
              <a:cs typeface="微软雅黑" panose="020B0503020204020204" charset="-122"/>
            </a:endParaRPr>
          </a:p>
        </p:txBody>
      </p:sp>
      <p:sp>
        <p:nvSpPr>
          <p:cNvPr id="5"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病案信息学（第</a:t>
            </a:r>
            <a:r>
              <a:rPr kumimoji="0" lang="en-US" altLang="zh-CN"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3</a:t>
            </a: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版）</a:t>
            </a:r>
            <a:endPar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44898" y="507918"/>
            <a:ext cx="8553927" cy="857250"/>
          </a:xfrm>
        </p:spPr>
        <p:txBody>
          <a:bodyPr/>
          <a:lstStyle/>
          <a:p>
            <a:pPr algn="l"/>
            <a:r>
              <a:rPr lang="zh-CN" altLang="en-US" sz="2800" b="1" dirty="0" smtClean="0">
                <a:latin typeface="微软雅黑" panose="020B0503020204020204" charset="-122"/>
                <a:ea typeface="微软雅黑" panose="020B0503020204020204" charset="-122"/>
              </a:rPr>
              <a:t>一、病案科机构设置</a:t>
            </a:r>
            <a:endParaRPr lang="zh-CN" altLang="en-US" sz="2800" b="1" dirty="0" smtClean="0">
              <a:latin typeface="微软雅黑" panose="020B0503020204020204" charset="-122"/>
              <a:ea typeface="微软雅黑" panose="020B0503020204020204" charset="-122"/>
            </a:endParaRPr>
          </a:p>
        </p:txBody>
      </p:sp>
      <p:sp>
        <p:nvSpPr>
          <p:cNvPr id="3" name="内容占位符 2"/>
          <p:cNvSpPr>
            <a:spLocks noGrp="1"/>
          </p:cNvSpPr>
          <p:nvPr>
            <p:ph idx="1"/>
          </p:nvPr>
        </p:nvSpPr>
        <p:spPr/>
        <p:txBody>
          <a:bodyPr/>
          <a:lstStyle/>
          <a:p>
            <a:pPr marL="0" lvl="0" indent="0">
              <a:lnSpc>
                <a:spcPct val="140000"/>
              </a:lnSpc>
              <a:buFont typeface="Wingdings" panose="05000000000000000000" pitchFamily="2" charset="2"/>
              <a:buNone/>
            </a:pPr>
            <a:r>
              <a:rPr lang="zh-CN" altLang="en-US" sz="2400" b="1" dirty="0" smtClean="0">
                <a:latin typeface="微软雅黑" panose="020B0503020204020204" charset="-122"/>
                <a:ea typeface="微软雅黑" panose="020B0503020204020204" charset="-122"/>
              </a:rPr>
              <a:t>（一）病案科职责与功能</a:t>
            </a:r>
            <a:endParaRPr lang="en-US" altLang="zh-CN" sz="1800" b="1" dirty="0" smtClean="0">
              <a:latin typeface="微软雅黑" panose="020B0503020204020204" charset="-122"/>
              <a:ea typeface="微软雅黑" panose="020B0503020204020204" charset="-122"/>
            </a:endParaRPr>
          </a:p>
          <a:p>
            <a:pPr marL="457200" lvl="1" indent="0">
              <a:lnSpc>
                <a:spcPct val="140000"/>
              </a:lnSpc>
              <a:buNone/>
            </a:pPr>
            <a:r>
              <a:rPr lang="en-US" sz="2000" dirty="0" smtClean="0">
                <a:latin typeface="微软雅黑" panose="020B0503020204020204" charset="-122"/>
                <a:ea typeface="微软雅黑" panose="020B0503020204020204" charset="-122"/>
                <a:cs typeface="微软雅黑" panose="020B0503020204020204" charset="-122"/>
              </a:rPr>
              <a:t>1.</a:t>
            </a:r>
            <a:r>
              <a:rPr lang="zh-CN" altLang="en-US" sz="2000" dirty="0" smtClean="0">
                <a:latin typeface="微软雅黑" panose="020B0503020204020204" charset="-122"/>
                <a:ea typeface="微软雅黑" panose="020B0503020204020204" charset="-122"/>
                <a:cs typeface="微软雅黑" panose="020B0503020204020204" charset="-122"/>
              </a:rPr>
              <a:t>贯彻执行国家、卫生行政部门颁发的有关法律、法规和相关标准</a:t>
            </a:r>
            <a:r>
              <a:rPr lang="zh-CN" altLang="en-US" sz="2000" dirty="0" smtClean="0">
                <a:solidFill>
                  <a:prstClr val="black"/>
                </a:solidFill>
                <a:latin typeface="微软雅黑" panose="020B0503020204020204" charset="-122"/>
                <a:ea typeface="微软雅黑" panose="020B0503020204020204" charset="-122"/>
                <a:cs typeface="微软雅黑" panose="020B0503020204020204" charset="-122"/>
              </a:rPr>
              <a:t>。</a:t>
            </a:r>
            <a:endParaRPr lang="zh-CN" altLang="en-US" sz="2000" dirty="0" smtClean="0">
              <a:solidFill>
                <a:prstClr val="black"/>
              </a:solidFill>
              <a:latin typeface="微软雅黑" panose="020B0503020204020204" charset="-122"/>
              <a:ea typeface="微软雅黑" panose="020B0503020204020204" charset="-122"/>
              <a:cs typeface="微软雅黑" panose="020B0503020204020204" charset="-122"/>
            </a:endParaRPr>
          </a:p>
          <a:p>
            <a:pPr marL="457200" lvl="1" indent="0">
              <a:lnSpc>
                <a:spcPct val="140000"/>
              </a:lnSpc>
              <a:buNone/>
            </a:pPr>
            <a:r>
              <a:rPr lang="en-US" sz="2000" dirty="0" smtClean="0">
                <a:latin typeface="微软雅黑" panose="020B0503020204020204" charset="-122"/>
                <a:ea typeface="微软雅黑" panose="020B0503020204020204" charset="-122"/>
                <a:cs typeface="微软雅黑" panose="020B0503020204020204" charset="-122"/>
              </a:rPr>
              <a:t>2.</a:t>
            </a:r>
            <a:r>
              <a:rPr lang="zh-CN" altLang="en-US" sz="2000" dirty="0" smtClean="0">
                <a:latin typeface="微软雅黑" panose="020B0503020204020204" charset="-122"/>
                <a:ea typeface="微软雅黑" panose="020B0503020204020204" charset="-122"/>
                <a:cs typeface="微软雅黑" panose="020B0503020204020204" charset="-122"/>
              </a:rPr>
              <a:t>贯彻执行本单位病案管理工作的各项规章、制度</a:t>
            </a:r>
            <a:r>
              <a:rPr lang="zh-CN" altLang="en-US" sz="2000" dirty="0" smtClean="0">
                <a:solidFill>
                  <a:prstClr val="black"/>
                </a:solidFill>
                <a:latin typeface="微软雅黑" panose="020B0503020204020204" charset="-122"/>
                <a:ea typeface="微软雅黑" panose="020B0503020204020204" charset="-122"/>
                <a:cs typeface="微软雅黑" panose="020B0503020204020204" charset="-122"/>
              </a:rPr>
              <a:t>。</a:t>
            </a:r>
            <a:endParaRPr lang="en-US" altLang="zh-CN" sz="2000" dirty="0" smtClean="0">
              <a:solidFill>
                <a:prstClr val="black"/>
              </a:solidFill>
              <a:latin typeface="微软雅黑" panose="020B0503020204020204" charset="-122"/>
              <a:ea typeface="微软雅黑" panose="020B0503020204020204" charset="-122"/>
              <a:cs typeface="微软雅黑" panose="020B0503020204020204" charset="-122"/>
            </a:endParaRPr>
          </a:p>
          <a:p>
            <a:pPr marL="457200" lvl="1" indent="0">
              <a:lnSpc>
                <a:spcPct val="140000"/>
              </a:lnSpc>
              <a:buNone/>
            </a:pPr>
            <a:r>
              <a:rPr lang="en-US" altLang="zh-CN" sz="2000" dirty="0" smtClean="0">
                <a:latin typeface="微软雅黑" panose="020B0503020204020204" charset="-122"/>
                <a:ea typeface="微软雅黑" panose="020B0503020204020204" charset="-122"/>
                <a:cs typeface="微软雅黑" panose="020B0503020204020204" charset="-122"/>
              </a:rPr>
              <a:t>3.</a:t>
            </a:r>
            <a:r>
              <a:rPr lang="zh-CN" altLang="en-US" sz="2000" dirty="0" smtClean="0">
                <a:latin typeface="微软雅黑" panose="020B0503020204020204" charset="-122"/>
                <a:ea typeface="微软雅黑" panose="020B0503020204020204" charset="-122"/>
                <a:cs typeface="微软雅黑" panose="020B0503020204020204" charset="-122"/>
              </a:rPr>
              <a:t>制订岗位责任与内部合理的工作流程，用图表方式表明工作的流程。每个岗位制订明确的工作职责（包括工作名称、工作人员负责的部门工作、主要的工作目标、完成工作的标准以及工作功能间的相互关系）、人员编制及考核标准。</a:t>
            </a:r>
            <a:endParaRPr lang="en-US" altLang="zh-CN" sz="2000" dirty="0" smtClean="0">
              <a:latin typeface="微软雅黑" panose="020B0503020204020204" charset="-122"/>
              <a:ea typeface="微软雅黑" panose="020B0503020204020204" charset="-122"/>
              <a:cs typeface="微软雅黑" panose="020B0503020204020204" charset="-122"/>
            </a:endParaRPr>
          </a:p>
          <a:p>
            <a:pPr lvl="1">
              <a:lnSpc>
                <a:spcPct val="140000"/>
              </a:lnSpc>
              <a:buFont typeface="Wingdings" panose="05000000000000000000" pitchFamily="2" charset="2"/>
              <a:buChar char="Ø"/>
            </a:pPr>
            <a:endParaRPr lang="en-US" altLang="zh-CN" sz="1800" dirty="0" smtClean="0">
              <a:solidFill>
                <a:prstClr val="black"/>
              </a:solidFill>
              <a:latin typeface="黑体" panose="02010609060101010101" pitchFamily="49" charset="-122"/>
              <a:ea typeface="黑体" panose="02010609060101010101" pitchFamily="49" charset="-122"/>
            </a:endParaRPr>
          </a:p>
          <a:p>
            <a:pPr lvl="1">
              <a:lnSpc>
                <a:spcPct val="140000"/>
              </a:lnSpc>
              <a:buFont typeface="Wingdings" panose="05000000000000000000" pitchFamily="2" charset="2"/>
              <a:buChar char="Ø"/>
            </a:pPr>
            <a:endParaRPr lang="zh-CN" altLang="en-US" sz="1800" dirty="0">
              <a:solidFill>
                <a:prstClr val="black"/>
              </a:solidFill>
              <a:latin typeface="黑体" panose="02010609060101010101" pitchFamily="49" charset="-122"/>
              <a:ea typeface="黑体" panose="02010609060101010101" pitchFamily="49" charset="-122"/>
            </a:endParaRPr>
          </a:p>
        </p:txBody>
      </p:sp>
      <p:sp>
        <p:nvSpPr>
          <p:cNvPr id="5"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病案信息学（第</a:t>
            </a:r>
            <a:r>
              <a:rPr kumimoji="0" lang="en-US" altLang="zh-CN"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3</a:t>
            </a: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版）</a:t>
            </a:r>
            <a:endPar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18398" y="1014731"/>
            <a:ext cx="8553927" cy="3394472"/>
          </a:xfrm>
        </p:spPr>
        <p:txBody>
          <a:bodyPr/>
          <a:lstStyle/>
          <a:p>
            <a:pPr marL="0" lvl="0" indent="0">
              <a:lnSpc>
                <a:spcPct val="140000"/>
              </a:lnSpc>
              <a:buFont typeface="Wingdings" panose="05000000000000000000" pitchFamily="2" charset="2"/>
              <a:buNone/>
            </a:pPr>
            <a:r>
              <a:rPr lang="zh-CN" altLang="en-US" sz="2400" b="1" dirty="0" smtClean="0">
                <a:latin typeface="微软雅黑" panose="020B0503020204020204" charset="-122"/>
                <a:ea typeface="微软雅黑" panose="020B0503020204020204" charset="-122"/>
              </a:rPr>
              <a:t>（一）病案科职责与功能</a:t>
            </a:r>
            <a:endParaRPr lang="en-US" altLang="zh-CN" sz="2400" b="1" dirty="0" smtClean="0">
              <a:latin typeface="微软雅黑" panose="020B0503020204020204" charset="-122"/>
              <a:ea typeface="微软雅黑" panose="020B0503020204020204" charset="-122"/>
            </a:endParaRPr>
          </a:p>
          <a:p>
            <a:pPr marL="457200" lvl="1" indent="0">
              <a:lnSpc>
                <a:spcPct val="140000"/>
              </a:lnSpc>
              <a:buNone/>
            </a:pPr>
            <a:r>
              <a:rPr lang="en-US" sz="2000" dirty="0" smtClean="0">
                <a:latin typeface="微软雅黑" panose="020B0503020204020204" charset="-122"/>
                <a:ea typeface="微软雅黑" panose="020B0503020204020204" charset="-122"/>
                <a:cs typeface="微软雅黑" panose="020B0503020204020204" charset="-122"/>
              </a:rPr>
              <a:t>4.</a:t>
            </a:r>
            <a:r>
              <a:rPr lang="zh-CN" altLang="en-US" sz="2000" dirty="0" smtClean="0">
                <a:latin typeface="微软雅黑" panose="020B0503020204020204" charset="-122"/>
                <a:ea typeface="微软雅黑" panose="020B0503020204020204" charset="-122"/>
                <a:cs typeface="微软雅黑" panose="020B0503020204020204" charset="-122"/>
              </a:rPr>
              <a:t>集中管理全院病案，负责病案资料的签收、整理、质控、索引、分类编码、统计、归档、存储保管、借阅供应、网上调阅和随访登记等</a:t>
            </a:r>
            <a:r>
              <a:rPr lang="zh-CN" altLang="en-US" sz="2000" dirty="0" smtClean="0">
                <a:solidFill>
                  <a:prstClr val="black"/>
                </a:solidFill>
                <a:latin typeface="微软雅黑" panose="020B0503020204020204" charset="-122"/>
                <a:ea typeface="微软雅黑" panose="020B0503020204020204" charset="-122"/>
                <a:cs typeface="微软雅黑" panose="020B0503020204020204" charset="-122"/>
              </a:rPr>
              <a:t>。</a:t>
            </a:r>
            <a:endParaRPr lang="zh-CN" altLang="en-US" sz="2000" dirty="0" smtClean="0">
              <a:solidFill>
                <a:prstClr val="black"/>
              </a:solidFill>
              <a:latin typeface="微软雅黑" panose="020B0503020204020204" charset="-122"/>
              <a:ea typeface="微软雅黑" panose="020B0503020204020204" charset="-122"/>
              <a:cs typeface="微软雅黑" panose="020B0503020204020204" charset="-122"/>
            </a:endParaRPr>
          </a:p>
          <a:p>
            <a:pPr marL="457200" lvl="1" indent="0">
              <a:lnSpc>
                <a:spcPct val="140000"/>
              </a:lnSpc>
              <a:buNone/>
            </a:pPr>
            <a:r>
              <a:rPr lang="en-US" altLang="zh-CN" sz="2000" dirty="0" smtClean="0">
                <a:latin typeface="微软雅黑" panose="020B0503020204020204" charset="-122"/>
                <a:ea typeface="微软雅黑" panose="020B0503020204020204" charset="-122"/>
                <a:cs typeface="微软雅黑" panose="020B0503020204020204" charset="-122"/>
              </a:rPr>
              <a:t>5.</a:t>
            </a:r>
            <a:r>
              <a:rPr lang="zh-CN" altLang="en-US" sz="2000" dirty="0" smtClean="0">
                <a:latin typeface="微软雅黑" panose="020B0503020204020204" charset="-122"/>
                <a:ea typeface="微软雅黑" panose="020B0503020204020204" charset="-122"/>
                <a:cs typeface="微软雅黑" panose="020B0503020204020204" charset="-122"/>
              </a:rPr>
              <a:t>督促各临床科室将出院病案及时送交病案科，并定期在信息平台上将迟交的病案信息发送至相关科室负责人，以保证出院病案的及时归档和形成数字化病案。</a:t>
            </a:r>
            <a:endParaRPr lang="zh-CN" altLang="en-US" sz="2000" dirty="0" smtClean="0">
              <a:latin typeface="微软雅黑" panose="020B0503020204020204" charset="-122"/>
              <a:ea typeface="微软雅黑" panose="020B0503020204020204" charset="-122"/>
              <a:cs typeface="微软雅黑" panose="020B0503020204020204" charset="-122"/>
            </a:endParaRPr>
          </a:p>
          <a:p>
            <a:pPr marL="457200" lvl="1" indent="0">
              <a:lnSpc>
                <a:spcPct val="140000"/>
              </a:lnSpc>
              <a:buNone/>
            </a:pPr>
            <a:r>
              <a:rPr lang="en-US" sz="2000" dirty="0" smtClean="0">
                <a:latin typeface="微软雅黑" panose="020B0503020204020204" charset="-122"/>
                <a:ea typeface="微软雅黑" panose="020B0503020204020204" charset="-122"/>
                <a:cs typeface="微软雅黑" panose="020B0503020204020204" charset="-122"/>
              </a:rPr>
              <a:t>6.</a:t>
            </a:r>
            <a:r>
              <a:rPr lang="zh-CN" altLang="en-US" sz="2000" dirty="0" smtClean="0">
                <a:latin typeface="微软雅黑" panose="020B0503020204020204" charset="-122"/>
                <a:ea typeface="微软雅黑" panose="020B0503020204020204" charset="-122"/>
                <a:cs typeface="微软雅黑" panose="020B0503020204020204" charset="-122"/>
              </a:rPr>
              <a:t>抓好病案书写质量，做好病案质量管理。</a:t>
            </a:r>
            <a:endParaRPr lang="en-US" altLang="zh-CN" sz="2000" dirty="0" smtClean="0">
              <a:solidFill>
                <a:prstClr val="black"/>
              </a:solidFill>
              <a:latin typeface="微软雅黑" panose="020B0503020204020204" charset="-122"/>
              <a:ea typeface="微软雅黑" panose="020B0503020204020204" charset="-122"/>
              <a:cs typeface="微软雅黑" panose="020B0503020204020204" charset="-122"/>
            </a:endParaRPr>
          </a:p>
          <a:p>
            <a:pPr marL="0" indent="0">
              <a:buNone/>
            </a:pPr>
            <a:endParaRPr lang="zh-CN" altLang="en-US" sz="2000" dirty="0">
              <a:latin typeface="微软雅黑" panose="020B0503020204020204" charset="-122"/>
              <a:ea typeface="微软雅黑" panose="020B0503020204020204" charset="-122"/>
              <a:cs typeface="微软雅黑" panose="020B0503020204020204" charset="-122"/>
            </a:endParaRPr>
          </a:p>
        </p:txBody>
      </p:sp>
      <p:sp>
        <p:nvSpPr>
          <p:cNvPr id="4" name="矩形 3"/>
          <p:cNvSpPr/>
          <p:nvPr/>
        </p:nvSpPr>
        <p:spPr>
          <a:xfrm>
            <a:off x="518185" y="464280"/>
            <a:ext cx="3383280" cy="521970"/>
          </a:xfrm>
          <a:prstGeom prst="rect">
            <a:avLst/>
          </a:prstGeom>
        </p:spPr>
        <p:txBody>
          <a:bodyPr wrap="none">
            <a:spAutoFit/>
          </a:bodyPr>
          <a:lstStyle/>
          <a:p>
            <a:r>
              <a:rPr lang="zh-CN" altLang="en-US" sz="2800" b="1" dirty="0" smtClean="0">
                <a:latin typeface="微软雅黑" panose="020B0503020204020204" charset="-122"/>
                <a:ea typeface="微软雅黑" panose="020B0503020204020204" charset="-122"/>
              </a:rPr>
              <a:t>一、病案科机构设置</a:t>
            </a:r>
            <a:endParaRPr lang="zh-CN" altLang="en-US" sz="2800" b="1" dirty="0" smtClean="0">
              <a:latin typeface="微软雅黑" panose="020B0503020204020204" charset="-122"/>
              <a:ea typeface="微软雅黑" panose="020B0503020204020204" charset="-122"/>
            </a:endParaRPr>
          </a:p>
        </p:txBody>
      </p:sp>
      <p:sp>
        <p:nvSpPr>
          <p:cNvPr id="5"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病案信息学（第</a:t>
            </a:r>
            <a:r>
              <a:rPr kumimoji="0" lang="en-US" altLang="zh-CN"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3</a:t>
            </a: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版）</a:t>
            </a:r>
            <a:endPar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marL="0" lvl="0" indent="0">
              <a:lnSpc>
                <a:spcPct val="140000"/>
              </a:lnSpc>
              <a:buNone/>
            </a:pPr>
            <a:r>
              <a:rPr lang="zh-CN" altLang="en-US" sz="2400" b="1" dirty="0" smtClean="0">
                <a:latin typeface="微软雅黑" panose="020B0503020204020204" charset="-122"/>
                <a:ea typeface="微软雅黑" panose="020B0503020204020204" charset="-122"/>
                <a:cs typeface="微软雅黑" panose="020B0503020204020204" charset="-122"/>
              </a:rPr>
              <a:t>（一）病案科职责与功能</a:t>
            </a:r>
            <a:endParaRPr lang="zh-CN" altLang="en-US" sz="2400" b="1" dirty="0" smtClean="0">
              <a:latin typeface="微软雅黑" panose="020B0503020204020204" charset="-122"/>
              <a:ea typeface="微软雅黑" panose="020B0503020204020204" charset="-122"/>
              <a:cs typeface="微软雅黑" panose="020B0503020204020204" charset="-122"/>
            </a:endParaRPr>
          </a:p>
          <a:p>
            <a:pPr marL="0" lvl="0" indent="0">
              <a:lnSpc>
                <a:spcPct val="140000"/>
              </a:lnSpc>
              <a:spcBef>
                <a:spcPts val="2000"/>
              </a:spcBef>
              <a:spcAft>
                <a:spcPts val="0"/>
              </a:spcAft>
              <a:buNone/>
            </a:pPr>
            <a:r>
              <a:rPr lang="en-US" sz="2000" dirty="0" smtClean="0">
                <a:latin typeface="微软雅黑" panose="020B0503020204020204" charset="-122"/>
                <a:ea typeface="微软雅黑" panose="020B0503020204020204" charset="-122"/>
                <a:cs typeface="微软雅黑" panose="020B0503020204020204" charset="-122"/>
              </a:rPr>
              <a:t>7.</a:t>
            </a:r>
            <a:r>
              <a:rPr lang="zh-CN" altLang="en-US" sz="2000" dirty="0" smtClean="0">
                <a:latin typeface="微软雅黑" panose="020B0503020204020204" charset="-122"/>
                <a:ea typeface="微软雅黑" panose="020B0503020204020204" charset="-122"/>
                <a:cs typeface="微软雅黑" panose="020B0503020204020204" charset="-122"/>
              </a:rPr>
              <a:t>为医院的医疗、科研、教学、医院管理和社会需求等提供病案信息服务</a:t>
            </a:r>
            <a:r>
              <a:rPr lang="zh-CN" altLang="en-US" sz="2000" dirty="0" smtClean="0">
                <a:solidFill>
                  <a:prstClr val="black"/>
                </a:solidFill>
                <a:latin typeface="微软雅黑" panose="020B0503020204020204" charset="-122"/>
                <a:ea typeface="微软雅黑" panose="020B0503020204020204" charset="-122"/>
                <a:cs typeface="微软雅黑" panose="020B0503020204020204" charset="-122"/>
              </a:rPr>
              <a:t>。</a:t>
            </a:r>
            <a:r>
              <a:rPr lang="en-US" sz="2000" dirty="0" smtClean="0">
                <a:latin typeface="微软雅黑" panose="020B0503020204020204" charset="-122"/>
                <a:ea typeface="微软雅黑" panose="020B0503020204020204" charset="-122"/>
                <a:cs typeface="微软雅黑" panose="020B0503020204020204" charset="-122"/>
              </a:rPr>
              <a:t>8.</a:t>
            </a:r>
            <a:r>
              <a:rPr lang="zh-CN" altLang="en-US" sz="2000" dirty="0" smtClean="0">
                <a:latin typeface="微软雅黑" panose="020B0503020204020204" charset="-122"/>
                <a:ea typeface="微软雅黑" panose="020B0503020204020204" charset="-122"/>
                <a:cs typeface="微软雅黑" panose="020B0503020204020204" charset="-122"/>
              </a:rPr>
              <a:t>严格控制借阅条件，并负责借阅病案的催还工作</a:t>
            </a:r>
            <a:r>
              <a:rPr lang="zh-CN" altLang="en-US" sz="2000" dirty="0" smtClean="0">
                <a:solidFill>
                  <a:prstClr val="black"/>
                </a:solidFill>
                <a:latin typeface="微软雅黑" panose="020B0503020204020204" charset="-122"/>
                <a:ea typeface="微软雅黑" panose="020B0503020204020204" charset="-122"/>
                <a:cs typeface="微软雅黑" panose="020B0503020204020204" charset="-122"/>
              </a:rPr>
              <a:t>。</a:t>
            </a:r>
            <a:endParaRPr lang="zh-CN" altLang="en-US" sz="2000" dirty="0" smtClean="0">
              <a:solidFill>
                <a:prstClr val="black"/>
              </a:solidFill>
              <a:latin typeface="微软雅黑" panose="020B0503020204020204" charset="-122"/>
              <a:ea typeface="微软雅黑" panose="020B0503020204020204" charset="-122"/>
              <a:cs typeface="微软雅黑" panose="020B0503020204020204" charset="-122"/>
            </a:endParaRPr>
          </a:p>
          <a:p>
            <a:pPr marL="0" lvl="0" indent="0">
              <a:lnSpc>
                <a:spcPct val="140000"/>
              </a:lnSpc>
              <a:buNone/>
            </a:pPr>
            <a:r>
              <a:rPr lang="en-US" sz="2000" dirty="0" smtClean="0">
                <a:latin typeface="微软雅黑" panose="020B0503020204020204" charset="-122"/>
                <a:ea typeface="微软雅黑" panose="020B0503020204020204" charset="-122"/>
                <a:cs typeface="微软雅黑" panose="020B0503020204020204" charset="-122"/>
              </a:rPr>
              <a:t>9.</a:t>
            </a:r>
            <a:r>
              <a:rPr lang="zh-CN" altLang="en-US" sz="2000" dirty="0" smtClean="0">
                <a:latin typeface="微软雅黑" panose="020B0503020204020204" charset="-122"/>
                <a:ea typeface="微软雅黑" panose="020B0503020204020204" charset="-122"/>
                <a:cs typeface="微软雅黑" panose="020B0503020204020204" charset="-122"/>
              </a:rPr>
              <a:t>负责办理经过主管部门同意的外调接待工作及保险公司借阅病历的工作。</a:t>
            </a:r>
            <a:r>
              <a:rPr lang="en-US" altLang="zh-CN" sz="2000" dirty="0" smtClean="0">
                <a:latin typeface="微软雅黑" panose="020B0503020204020204" charset="-122"/>
                <a:ea typeface="微软雅黑" panose="020B0503020204020204" charset="-122"/>
                <a:cs typeface="微软雅黑" panose="020B0503020204020204" charset="-122"/>
              </a:rPr>
              <a:t>10.</a:t>
            </a:r>
            <a:r>
              <a:rPr lang="zh-CN" altLang="en-US" sz="2000" dirty="0" smtClean="0">
                <a:latin typeface="微软雅黑" panose="020B0503020204020204" charset="-122"/>
                <a:ea typeface="微软雅黑" panose="020B0503020204020204" charset="-122"/>
                <a:cs typeface="微软雅黑" panose="020B0503020204020204" charset="-122"/>
              </a:rPr>
              <a:t>负责接待病人复印病历的工作。</a:t>
            </a:r>
            <a:endParaRPr lang="zh-CN" altLang="en-US" sz="2000" dirty="0" smtClean="0">
              <a:latin typeface="微软雅黑" panose="020B0503020204020204" charset="-122"/>
              <a:ea typeface="微软雅黑" panose="020B0503020204020204" charset="-122"/>
              <a:cs typeface="微软雅黑" panose="020B0503020204020204" charset="-122"/>
            </a:endParaRPr>
          </a:p>
          <a:p>
            <a:pPr marL="0" lvl="0" indent="0">
              <a:lnSpc>
                <a:spcPct val="140000"/>
              </a:lnSpc>
              <a:buNone/>
            </a:pPr>
            <a:r>
              <a:rPr lang="en-US" sz="2000" dirty="0" smtClean="0">
                <a:latin typeface="微软雅黑" panose="020B0503020204020204" charset="-122"/>
                <a:ea typeface="微软雅黑" panose="020B0503020204020204" charset="-122"/>
                <a:cs typeface="微软雅黑" panose="020B0503020204020204" charset="-122"/>
              </a:rPr>
              <a:t>11.</a:t>
            </a:r>
            <a:r>
              <a:rPr lang="zh-CN" altLang="en-US" sz="2000" dirty="0" smtClean="0">
                <a:latin typeface="微软雅黑" panose="020B0503020204020204" charset="-122"/>
                <a:ea typeface="微软雅黑" panose="020B0503020204020204" charset="-122"/>
                <a:cs typeface="微软雅黑" panose="020B0503020204020204" charset="-122"/>
              </a:rPr>
              <a:t>切实做好纸质病案原件的存储安全和数字化病案信息的严格保密工作。</a:t>
            </a:r>
            <a:endParaRPr lang="zh-CN" altLang="en-US" sz="2000" dirty="0">
              <a:latin typeface="微软雅黑" panose="020B0503020204020204" charset="-122"/>
              <a:ea typeface="微软雅黑" panose="020B0503020204020204" charset="-122"/>
              <a:cs typeface="微软雅黑" panose="020B0503020204020204" charset="-122"/>
            </a:endParaRPr>
          </a:p>
        </p:txBody>
      </p:sp>
      <p:sp>
        <p:nvSpPr>
          <p:cNvPr id="4" name="矩形 3"/>
          <p:cNvSpPr/>
          <p:nvPr/>
        </p:nvSpPr>
        <p:spPr>
          <a:xfrm>
            <a:off x="518185" y="464280"/>
            <a:ext cx="3383280" cy="521970"/>
          </a:xfrm>
          <a:prstGeom prst="rect">
            <a:avLst/>
          </a:prstGeom>
        </p:spPr>
        <p:txBody>
          <a:bodyPr wrap="none">
            <a:spAutoFit/>
          </a:bodyPr>
          <a:lstStyle/>
          <a:p>
            <a:r>
              <a:rPr lang="zh-CN" altLang="en-US" sz="2800" b="1" dirty="0" smtClean="0">
                <a:latin typeface="微软雅黑" panose="020B0503020204020204" charset="-122"/>
                <a:ea typeface="微软雅黑" panose="020B0503020204020204" charset="-122"/>
              </a:rPr>
              <a:t>一、病案科机构设置</a:t>
            </a:r>
            <a:endParaRPr lang="zh-CN" altLang="en-US" sz="2800" b="1" dirty="0" smtClean="0">
              <a:latin typeface="微软雅黑" panose="020B0503020204020204" charset="-122"/>
              <a:ea typeface="微软雅黑" panose="020B0503020204020204" charset="-122"/>
            </a:endParaRPr>
          </a:p>
        </p:txBody>
      </p:sp>
      <p:sp>
        <p:nvSpPr>
          <p:cNvPr id="5"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病案信息学（第</a:t>
            </a:r>
            <a:r>
              <a:rPr kumimoji="0" lang="en-US" altLang="zh-CN"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3</a:t>
            </a: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版）</a:t>
            </a:r>
            <a:endPar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83764" y="1046327"/>
            <a:ext cx="8553927" cy="3394472"/>
          </a:xfrm>
        </p:spPr>
        <p:txBody>
          <a:bodyPr/>
          <a:lstStyle/>
          <a:p>
            <a:pPr marL="0" lvl="0" indent="0">
              <a:lnSpc>
                <a:spcPct val="140000"/>
              </a:lnSpc>
              <a:buNone/>
            </a:pPr>
            <a:r>
              <a:rPr lang="zh-CN" altLang="en-US" sz="2400" b="1" dirty="0" smtClean="0">
                <a:latin typeface="微软雅黑" panose="020B0503020204020204" charset="-122"/>
                <a:ea typeface="微软雅黑" panose="020B0503020204020204" charset="-122"/>
              </a:rPr>
              <a:t>（一）病案科职责与功能</a:t>
            </a:r>
            <a:endParaRPr lang="en-US" altLang="zh-CN" sz="2400" b="1" dirty="0" smtClean="0">
              <a:latin typeface="微软雅黑" panose="020B0503020204020204" charset="-122"/>
              <a:ea typeface="微软雅黑" panose="020B0503020204020204" charset="-122"/>
            </a:endParaRPr>
          </a:p>
          <a:p>
            <a:pPr marL="457200" lvl="1" indent="0">
              <a:lnSpc>
                <a:spcPct val="140000"/>
              </a:lnSpc>
              <a:buNone/>
            </a:pPr>
            <a:r>
              <a:rPr lang="en-US" sz="2000" dirty="0" smtClean="0">
                <a:latin typeface="微软雅黑" panose="020B0503020204020204" charset="-122"/>
                <a:ea typeface="微软雅黑" panose="020B0503020204020204" charset="-122"/>
                <a:cs typeface="微软雅黑" panose="020B0503020204020204" charset="-122"/>
              </a:rPr>
              <a:t>12.</a:t>
            </a:r>
            <a:r>
              <a:rPr lang="zh-CN" altLang="en-US" sz="2000" dirty="0" smtClean="0">
                <a:latin typeface="微软雅黑" panose="020B0503020204020204" charset="-122"/>
                <a:ea typeface="微软雅黑" panose="020B0503020204020204" charset="-122"/>
                <a:cs typeface="微软雅黑" panose="020B0503020204020204" charset="-122"/>
              </a:rPr>
              <a:t>依法收集医疗统计数据，进行统计分析，提供各级各类信息和统计报表，参与医院管理。</a:t>
            </a:r>
            <a:endParaRPr lang="zh-CN" altLang="en-US" sz="2000" dirty="0" smtClean="0">
              <a:latin typeface="微软雅黑" panose="020B0503020204020204" charset="-122"/>
              <a:ea typeface="微软雅黑" panose="020B0503020204020204" charset="-122"/>
              <a:cs typeface="微软雅黑" panose="020B0503020204020204" charset="-122"/>
            </a:endParaRPr>
          </a:p>
          <a:p>
            <a:pPr marL="457200" lvl="1" indent="0">
              <a:lnSpc>
                <a:spcPct val="140000"/>
              </a:lnSpc>
              <a:buNone/>
            </a:pPr>
            <a:r>
              <a:rPr lang="en-US" sz="2000" dirty="0" smtClean="0">
                <a:latin typeface="微软雅黑" panose="020B0503020204020204" charset="-122"/>
                <a:ea typeface="微软雅黑" panose="020B0503020204020204" charset="-122"/>
                <a:cs typeface="微软雅黑" panose="020B0503020204020204" charset="-122"/>
              </a:rPr>
              <a:t>13.</a:t>
            </a:r>
            <a:r>
              <a:rPr lang="zh-CN" altLang="en-US" sz="2000" dirty="0" smtClean="0">
                <a:latin typeface="微软雅黑" panose="020B0503020204020204" charset="-122"/>
                <a:ea typeface="微软雅黑" panose="020B0503020204020204" charset="-122"/>
                <a:cs typeface="微软雅黑" panose="020B0503020204020204" charset="-122"/>
              </a:rPr>
              <a:t>协助医疗主管部门做好制定和增加住院病历所需要的相关表格，严格掌握新制表格的审核</a:t>
            </a:r>
            <a:r>
              <a:rPr lang="zh-CN" altLang="en-US" sz="2000" dirty="0" smtClean="0">
                <a:solidFill>
                  <a:prstClr val="black"/>
                </a:solidFill>
                <a:latin typeface="微软雅黑" panose="020B0503020204020204" charset="-122"/>
                <a:ea typeface="微软雅黑" panose="020B0503020204020204" charset="-122"/>
                <a:cs typeface="微软雅黑" panose="020B0503020204020204" charset="-122"/>
              </a:rPr>
              <a:t>。</a:t>
            </a:r>
            <a:endParaRPr lang="en-US" altLang="zh-CN" sz="2000" dirty="0" smtClean="0">
              <a:solidFill>
                <a:prstClr val="black"/>
              </a:solidFill>
              <a:latin typeface="微软雅黑" panose="020B0503020204020204" charset="-122"/>
              <a:ea typeface="微软雅黑" panose="020B0503020204020204" charset="-122"/>
              <a:cs typeface="微软雅黑" panose="020B0503020204020204" charset="-122"/>
            </a:endParaRPr>
          </a:p>
          <a:p>
            <a:pPr marL="457200" lvl="1" indent="0">
              <a:lnSpc>
                <a:spcPct val="140000"/>
              </a:lnSpc>
              <a:buNone/>
            </a:pPr>
            <a:r>
              <a:rPr lang="en-US" sz="2000" dirty="0" smtClean="0">
                <a:latin typeface="微软雅黑" panose="020B0503020204020204" charset="-122"/>
                <a:ea typeface="微软雅黑" panose="020B0503020204020204" charset="-122"/>
                <a:cs typeface="微软雅黑" panose="020B0503020204020204" charset="-122"/>
              </a:rPr>
              <a:t>14.</a:t>
            </a:r>
            <a:r>
              <a:rPr lang="zh-CN" altLang="en-US" sz="2000" dirty="0" smtClean="0">
                <a:latin typeface="微软雅黑" panose="020B0503020204020204" charset="-122"/>
                <a:ea typeface="微软雅黑" panose="020B0503020204020204" charset="-122"/>
                <a:cs typeface="微软雅黑" panose="020B0503020204020204" charset="-122"/>
              </a:rPr>
              <a:t>参与医院的电子病历建设与管理，建立病案管理信息网络，深入挖掘医院信息系统的数据进行统计分析，开展病案管理的科学研究。</a:t>
            </a:r>
            <a:endParaRPr lang="en-US" altLang="zh-CN" sz="1800" dirty="0" smtClean="0">
              <a:solidFill>
                <a:prstClr val="black"/>
              </a:solidFill>
              <a:latin typeface="黑体" panose="02010609060101010101" pitchFamily="49" charset="-122"/>
              <a:ea typeface="黑体" panose="02010609060101010101" pitchFamily="49" charset="-122"/>
            </a:endParaRPr>
          </a:p>
          <a:p>
            <a:pPr>
              <a:buNone/>
            </a:pPr>
            <a:endParaRPr lang="zh-CN" altLang="en-US" dirty="0"/>
          </a:p>
        </p:txBody>
      </p:sp>
      <p:sp>
        <p:nvSpPr>
          <p:cNvPr id="4" name="矩形 3"/>
          <p:cNvSpPr/>
          <p:nvPr/>
        </p:nvSpPr>
        <p:spPr>
          <a:xfrm>
            <a:off x="518185" y="464280"/>
            <a:ext cx="3383280" cy="521970"/>
          </a:xfrm>
          <a:prstGeom prst="rect">
            <a:avLst/>
          </a:prstGeom>
        </p:spPr>
        <p:txBody>
          <a:bodyPr wrap="none">
            <a:spAutoFit/>
          </a:bodyPr>
          <a:lstStyle/>
          <a:p>
            <a:r>
              <a:rPr lang="zh-CN" altLang="en-US" sz="2800" b="1" dirty="0" smtClean="0">
                <a:latin typeface="微软雅黑" panose="020B0503020204020204" charset="-122"/>
                <a:ea typeface="微软雅黑" panose="020B0503020204020204" charset="-122"/>
              </a:rPr>
              <a:t>一、病案科机构设置</a:t>
            </a:r>
            <a:endParaRPr lang="zh-CN" altLang="en-US" sz="2800" b="1" dirty="0">
              <a:latin typeface="微软雅黑" panose="020B0503020204020204" charset="-122"/>
              <a:ea typeface="微软雅黑" panose="020B0503020204020204" charset="-122"/>
            </a:endParaRPr>
          </a:p>
        </p:txBody>
      </p:sp>
      <p:sp>
        <p:nvSpPr>
          <p:cNvPr id="5"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病案信息学（第</a:t>
            </a:r>
            <a:r>
              <a:rPr kumimoji="0" lang="en-US" altLang="zh-CN"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3</a:t>
            </a: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版）</a:t>
            </a:r>
            <a:endPar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marL="0" lvl="0" indent="0">
              <a:lnSpc>
                <a:spcPct val="140000"/>
              </a:lnSpc>
              <a:buFont typeface="Wingdings" panose="05000000000000000000" pitchFamily="2" charset="2"/>
              <a:buNone/>
            </a:pPr>
            <a:r>
              <a:rPr lang="zh-CN" altLang="en-US" sz="2400" b="1" dirty="0" smtClean="0">
                <a:latin typeface="微软雅黑" panose="020B0503020204020204" charset="-122"/>
                <a:ea typeface="微软雅黑" panose="020B0503020204020204" charset="-122"/>
              </a:rPr>
              <a:t>（一）病案科职责与功能</a:t>
            </a:r>
            <a:endParaRPr lang="en-US" altLang="zh-CN" sz="2400" b="1" dirty="0" smtClean="0">
              <a:latin typeface="微软雅黑" panose="020B0503020204020204" charset="-122"/>
              <a:ea typeface="微软雅黑" panose="020B0503020204020204" charset="-122"/>
            </a:endParaRPr>
          </a:p>
          <a:p>
            <a:pPr marL="457200" lvl="1" indent="0">
              <a:lnSpc>
                <a:spcPct val="140000"/>
              </a:lnSpc>
              <a:buNone/>
            </a:pPr>
            <a:r>
              <a:rPr lang="en-US" sz="2000" dirty="0" smtClean="0">
                <a:latin typeface="黑体" panose="02010609060101010101" pitchFamily="49" charset="-122"/>
                <a:ea typeface="黑体" panose="02010609060101010101" pitchFamily="49" charset="-122"/>
              </a:rPr>
              <a:t>15.</a:t>
            </a:r>
            <a:r>
              <a:rPr lang="zh-CN" altLang="en-US" sz="2000" dirty="0" smtClean="0">
                <a:latin typeface="黑体" panose="02010609060101010101" pitchFamily="49" charset="-122"/>
                <a:ea typeface="黑体" panose="02010609060101010101" pitchFamily="49" charset="-122"/>
              </a:rPr>
              <a:t>严格执行各项规章制度，恪守职业道德，保护患者的隐私与病案信息的安全</a:t>
            </a:r>
            <a:r>
              <a:rPr lang="zh-CN" altLang="en-US" sz="2000" dirty="0" smtClean="0">
                <a:solidFill>
                  <a:prstClr val="black"/>
                </a:solidFill>
                <a:latin typeface="黑体" panose="02010609060101010101" pitchFamily="49" charset="-122"/>
                <a:ea typeface="黑体" panose="02010609060101010101" pitchFamily="49" charset="-122"/>
              </a:rPr>
              <a:t>。</a:t>
            </a:r>
            <a:endParaRPr lang="zh-CN" altLang="en-US" sz="2000" dirty="0" smtClean="0">
              <a:solidFill>
                <a:prstClr val="black"/>
              </a:solidFill>
              <a:latin typeface="黑体" panose="02010609060101010101" pitchFamily="49" charset="-122"/>
              <a:ea typeface="黑体" panose="02010609060101010101" pitchFamily="49" charset="-122"/>
            </a:endParaRPr>
          </a:p>
          <a:p>
            <a:pPr marL="457200" lvl="1" indent="0">
              <a:lnSpc>
                <a:spcPct val="140000"/>
              </a:lnSpc>
              <a:buNone/>
            </a:pPr>
            <a:r>
              <a:rPr lang="en-US" sz="2000" dirty="0" smtClean="0">
                <a:latin typeface="黑体" panose="02010609060101010101" pitchFamily="49" charset="-122"/>
                <a:ea typeface="黑体" panose="02010609060101010101" pitchFamily="49" charset="-122"/>
              </a:rPr>
              <a:t>16.</a:t>
            </a:r>
            <a:r>
              <a:rPr lang="zh-CN" altLang="en-US" sz="2000" dirty="0" smtClean="0">
                <a:latin typeface="黑体" panose="02010609060101010101" pitchFamily="49" charset="-122"/>
                <a:ea typeface="黑体" panose="02010609060101010101" pitchFamily="49" charset="-122"/>
              </a:rPr>
              <a:t>负责病案管理人员、新职工和实习人员的专业培训</a:t>
            </a:r>
            <a:r>
              <a:rPr lang="zh-CN" altLang="en-US" sz="2000" dirty="0" smtClean="0">
                <a:solidFill>
                  <a:prstClr val="black"/>
                </a:solidFill>
                <a:latin typeface="黑体" panose="02010609060101010101" pitchFamily="49" charset="-122"/>
                <a:ea typeface="黑体" panose="02010609060101010101" pitchFamily="49" charset="-122"/>
              </a:rPr>
              <a:t>。</a:t>
            </a:r>
            <a:endParaRPr lang="en-US" altLang="zh-CN" sz="2000" dirty="0" smtClean="0">
              <a:solidFill>
                <a:prstClr val="black"/>
              </a:solidFill>
              <a:latin typeface="黑体" panose="02010609060101010101" pitchFamily="49" charset="-122"/>
              <a:ea typeface="黑体" panose="02010609060101010101" pitchFamily="49" charset="-122"/>
            </a:endParaRPr>
          </a:p>
          <a:p>
            <a:pPr marL="457200" lvl="1" indent="0">
              <a:lnSpc>
                <a:spcPct val="140000"/>
              </a:lnSpc>
              <a:buNone/>
            </a:pPr>
            <a:r>
              <a:rPr lang="en-US" sz="2000" dirty="0" smtClean="0">
                <a:latin typeface="黑体" panose="02010609060101010101" pitchFamily="49" charset="-122"/>
                <a:ea typeface="黑体" panose="02010609060101010101" pitchFamily="49" charset="-122"/>
              </a:rPr>
              <a:t>17.</a:t>
            </a:r>
            <a:r>
              <a:rPr lang="zh-CN" altLang="en-US" sz="2000" dirty="0" smtClean="0">
                <a:latin typeface="黑体" panose="02010609060101010101" pitchFamily="49" charset="-122"/>
                <a:ea typeface="黑体" panose="02010609060101010101" pitchFamily="49" charset="-122"/>
              </a:rPr>
              <a:t>认真做好病案首页数据的审核及疾病分类和手术分类工作，保证医疗数据能够真实还原医疗过程，为医院评审、绩效考核、医疗支付提供精准、高质量的服务。</a:t>
            </a:r>
            <a:endParaRPr lang="en-US" altLang="zh-CN" sz="2000" dirty="0" smtClean="0">
              <a:solidFill>
                <a:prstClr val="black"/>
              </a:solidFill>
              <a:latin typeface="黑体" panose="02010609060101010101" pitchFamily="49" charset="-122"/>
              <a:ea typeface="黑体" panose="02010609060101010101" pitchFamily="49" charset="-122"/>
            </a:endParaRPr>
          </a:p>
          <a:p>
            <a:pPr marL="0" indent="0">
              <a:buNone/>
            </a:pPr>
            <a:endParaRPr lang="zh-CN" altLang="en-US" sz="2000" dirty="0"/>
          </a:p>
        </p:txBody>
      </p:sp>
      <p:sp>
        <p:nvSpPr>
          <p:cNvPr id="4" name="矩形 3"/>
          <p:cNvSpPr/>
          <p:nvPr/>
        </p:nvSpPr>
        <p:spPr>
          <a:xfrm>
            <a:off x="518185" y="464280"/>
            <a:ext cx="3383280" cy="521970"/>
          </a:xfrm>
          <a:prstGeom prst="rect">
            <a:avLst/>
          </a:prstGeom>
        </p:spPr>
        <p:txBody>
          <a:bodyPr wrap="none">
            <a:spAutoFit/>
          </a:bodyPr>
          <a:lstStyle/>
          <a:p>
            <a:r>
              <a:rPr lang="zh-CN" altLang="en-US" sz="2800" b="1" dirty="0" smtClean="0">
                <a:latin typeface="微软雅黑" panose="020B0503020204020204" charset="-122"/>
                <a:ea typeface="微软雅黑" panose="020B0503020204020204" charset="-122"/>
              </a:rPr>
              <a:t>一、病案科机构设置</a:t>
            </a:r>
            <a:endParaRPr lang="zh-CN" altLang="en-US" sz="2800" b="1" dirty="0" smtClean="0">
              <a:latin typeface="微软雅黑" panose="020B0503020204020204" charset="-122"/>
              <a:ea typeface="微软雅黑" panose="020B0503020204020204" charset="-122"/>
            </a:endParaRPr>
          </a:p>
        </p:txBody>
      </p:sp>
      <p:sp>
        <p:nvSpPr>
          <p:cNvPr id="5"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病案信息学（第</a:t>
            </a:r>
            <a:r>
              <a:rPr kumimoji="0" lang="en-US" altLang="zh-CN"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3</a:t>
            </a:r>
            <a:r>
              <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版）</a:t>
            </a:r>
            <a:endParaRPr kumimoji="0" lang="zh-CN" altLang="en-US" sz="16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tags/tag1.xml><?xml version="1.0" encoding="utf-8"?>
<p:tagLst xmlns:p="http://schemas.openxmlformats.org/presentationml/2006/main">
  <p:tag name="PA" val="v4.1.3"/>
</p:tagLst>
</file>

<file path=ppt/tags/tag2.xml><?xml version="1.0" encoding="utf-8"?>
<p:tagLst xmlns:p="http://schemas.openxmlformats.org/presentationml/2006/main">
  <p:tag name="PA" val="v4.1.3"/>
</p:tagLst>
</file>

<file path=ppt/tags/tag3.xml><?xml version="1.0" encoding="utf-8"?>
<p:tagLst xmlns:p="http://schemas.openxmlformats.org/presentationml/2006/main">
  <p:tag name="PA" val="v4.1.3"/>
</p:tagLst>
</file>

<file path=ppt/tags/tag4.xml><?xml version="1.0" encoding="utf-8"?>
<p:tagLst xmlns:p="http://schemas.openxmlformats.org/presentationml/2006/main">
  <p:tag name="KSO_WM_UNIT_PLACING_PICTURE_USER_VIEWPORT" val="{&quot;height&quot;:7620,&quot;width&quot;:1459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3076</Words>
  <Application>WPS 演示</Application>
  <PresentationFormat>自定义</PresentationFormat>
  <Paragraphs>258</Paragraphs>
  <Slides>25</Slides>
  <Notes>53</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25</vt:i4>
      </vt:variant>
    </vt:vector>
  </HeadingPairs>
  <TitlesOfParts>
    <vt:vector size="37" baseType="lpstr">
      <vt:lpstr>Arial</vt:lpstr>
      <vt:lpstr>宋体</vt:lpstr>
      <vt:lpstr>Wingdings</vt:lpstr>
      <vt:lpstr>Times New Roman</vt:lpstr>
      <vt:lpstr>黑体</vt:lpstr>
      <vt:lpstr>Times New Roman</vt:lpstr>
      <vt:lpstr>微软雅黑</vt:lpstr>
      <vt:lpstr>楷体</vt:lpstr>
      <vt:lpstr>Arial Unicode MS</vt:lpstr>
      <vt:lpstr>等线</vt:lpstr>
      <vt:lpstr>Calibri</vt:lpstr>
      <vt:lpstr>Office 主题​​</vt:lpstr>
      <vt:lpstr>PowerPoint 演示文稿</vt:lpstr>
      <vt:lpstr>PowerPoint 演示文稿</vt:lpstr>
      <vt:lpstr>PowerPoint 演示文稿</vt:lpstr>
      <vt:lpstr>一、病案科机构设置</vt:lpstr>
      <vt:lpstr>一、病案科机构设置</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Pandada</dc:creator>
  <cp:lastModifiedBy>19930027</cp:lastModifiedBy>
  <cp:revision>106</cp:revision>
  <dcterms:created xsi:type="dcterms:W3CDTF">2019-06-21T02:16:00Z</dcterms:created>
  <dcterms:modified xsi:type="dcterms:W3CDTF">2022-08-18T23:40:50Z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2052-11.1.0.11115</vt:lpwstr>
  </property>
  <property fmtid="{D5CDD505-2E9C-101B-9397-08002B2CF9AE}" pid="3" name="ICV">
    <vt:lpwstr>F778C1C49CD34DF3B3FB910A46257346</vt:lpwstr>
  </property>
</Properties>
</file>