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9"/>
  </p:handoutMasterIdLst>
  <p:sldIdLst>
    <p:sldId id="623" r:id="rId3"/>
    <p:sldId id="654" r:id="rId5"/>
    <p:sldId id="684" r:id="rId6"/>
    <p:sldId id="728" r:id="rId7"/>
    <p:sldId id="729" r:id="rId8"/>
    <p:sldId id="731" r:id="rId9"/>
    <p:sldId id="732" r:id="rId10"/>
    <p:sldId id="685" r:id="rId11"/>
    <p:sldId id="763" r:id="rId12"/>
    <p:sldId id="734" r:id="rId13"/>
    <p:sldId id="735" r:id="rId14"/>
    <p:sldId id="765" r:id="rId15"/>
    <p:sldId id="766" r:id="rId16"/>
    <p:sldId id="736" r:id="rId17"/>
    <p:sldId id="737" r:id="rId18"/>
    <p:sldId id="738" r:id="rId19"/>
    <p:sldId id="739" r:id="rId20"/>
    <p:sldId id="740" r:id="rId21"/>
    <p:sldId id="741" r:id="rId22"/>
    <p:sldId id="743" r:id="rId23"/>
    <p:sldId id="744" r:id="rId24"/>
    <p:sldId id="745" r:id="rId25"/>
    <p:sldId id="746" r:id="rId26"/>
    <p:sldId id="747" r:id="rId27"/>
    <p:sldId id="748" r:id="rId28"/>
    <p:sldId id="749" r:id="rId29"/>
    <p:sldId id="750" r:id="rId30"/>
    <p:sldId id="751" r:id="rId31"/>
    <p:sldId id="752" r:id="rId32"/>
    <p:sldId id="753" r:id="rId33"/>
    <p:sldId id="767" r:id="rId34"/>
    <p:sldId id="783" r:id="rId35"/>
    <p:sldId id="755" r:id="rId36"/>
    <p:sldId id="784" r:id="rId37"/>
    <p:sldId id="756" r:id="rId38"/>
    <p:sldId id="760" r:id="rId39"/>
    <p:sldId id="761" r:id="rId40"/>
    <p:sldId id="762" r:id="rId41"/>
    <p:sldId id="768" r:id="rId42"/>
    <p:sldId id="779" r:id="rId43"/>
    <p:sldId id="780" r:id="rId44"/>
    <p:sldId id="781" r:id="rId45"/>
    <p:sldId id="782" r:id="rId46"/>
    <p:sldId id="778" r:id="rId47"/>
    <p:sldId id="714" r:id="rId48"/>
  </p:sldIdLst>
  <p:sldSz cx="9504045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8DA"/>
    <a:srgbClr val="296FA5"/>
    <a:srgbClr val="235196"/>
    <a:srgbClr val="E7EDF4"/>
    <a:srgbClr val="D1DDE8"/>
    <a:srgbClr val="4DD0E1"/>
    <a:srgbClr val="74B49A"/>
    <a:srgbClr val="A7D6C4"/>
    <a:srgbClr val="E1EEDE"/>
    <a:srgbClr val="F4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5226" autoAdjust="0"/>
  </p:normalViewPr>
  <p:slideViewPr>
    <p:cSldViewPr snapToGrid="0" showGuides="1">
      <p:cViewPr>
        <p:scale>
          <a:sx n="100" d="100"/>
          <a:sy n="100" d="100"/>
        </p:scale>
        <p:origin x="-858" y="-390"/>
      </p:cViewPr>
      <p:guideLst>
        <p:guide orient="horz" pos="3208"/>
        <p:guide pos="29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9116-8487-4D3B-921F-0E41E65F45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2A5C0-3CFB-4282-AD2D-2FF4823B02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DFCB8-7EF4-48C1-8984-7222E239D7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7850" y="1143000"/>
            <a:ext cx="5702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1597822"/>
            <a:ext cx="8078709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5" y="2914650"/>
            <a:ext cx="6653054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8" y="1200151"/>
            <a:ext cx="8553927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154781"/>
            <a:ext cx="2138482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8" y="154781"/>
            <a:ext cx="6257039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" y="0"/>
            <a:ext cx="9502158" cy="51435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1" y="412311"/>
            <a:ext cx="1075626" cy="10348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66" y="4711917"/>
            <a:ext cx="2309147" cy="44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4363" cy="5143500"/>
          </a:xfrm>
          <a:prstGeom prst="rect">
            <a:avLst/>
          </a:prstGeom>
          <a:effectLst/>
        </p:spPr>
      </p:pic>
      <p:sp>
        <p:nvSpPr>
          <p:cNvPr id="21" name="文本框 29"/>
          <p:cNvSpPr txBox="1"/>
          <p:nvPr userDrawn="1"/>
        </p:nvSpPr>
        <p:spPr>
          <a:xfrm>
            <a:off x="681138" y="2631928"/>
            <a:ext cx="1638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n w="12700">
                  <a:noFill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en-US" altLang="zh-CN" sz="5400" b="1" dirty="0">
              <a:ln w="12700">
                <a:noFill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" y="3710432"/>
            <a:ext cx="2309147" cy="44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39"/>
            <a:ext cx="9504363" cy="2800350"/>
          </a:xfrm>
          <a:prstGeom prst="rect">
            <a:avLst/>
          </a:prstGeom>
          <a:effectLst>
            <a:reflection blurRad="6350" endPos="90000" dir="5400000" sy="-100000" algn="bl" rotWithShape="0"/>
          </a:effectLst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66" y="4711917"/>
            <a:ext cx="2309147" cy="44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04363" cy="51435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221706"/>
            <a:ext cx="9504363" cy="46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1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256504" y="4912565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3248025" y="4629150"/>
            <a:ext cx="2743200" cy="52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8" y="4711917"/>
            <a:ext cx="2309147" cy="444319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438150" y="352425"/>
            <a:ext cx="8420100" cy="4171950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9"/>
          <p:cNvSpPr txBox="1"/>
          <p:nvPr userDrawn="1"/>
        </p:nvSpPr>
        <p:spPr>
          <a:xfrm>
            <a:off x="8297962" y="3182600"/>
            <a:ext cx="96827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1270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小结</a:t>
            </a:r>
            <a:endParaRPr lang="en-US" altLang="zh-CN" sz="4400" b="1" dirty="0">
              <a:ln w="1270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218" y="1200151"/>
            <a:ext cx="8553927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3305176"/>
            <a:ext cx="8078709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2180035"/>
            <a:ext cx="8078709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900114"/>
            <a:ext cx="419776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900114"/>
            <a:ext cx="419776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151335"/>
            <a:ext cx="419941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1631156"/>
            <a:ext cx="4199411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92" y="1151335"/>
            <a:ext cx="4201060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92" y="1631156"/>
            <a:ext cx="4201060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21" y="204787"/>
            <a:ext cx="312687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04792"/>
            <a:ext cx="5313203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21" y="1076328"/>
            <a:ext cx="312687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3600451"/>
            <a:ext cx="5702618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459581"/>
            <a:ext cx="5702618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4025507"/>
            <a:ext cx="5702618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image" Target="../media/image6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8" y="0"/>
            <a:ext cx="274570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5360" cy="51435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221706"/>
            <a:ext cx="9504363" cy="46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56504" y="4912565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8" y="4711917"/>
            <a:ext cx="2309147" cy="444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780882" y="1498960"/>
            <a:ext cx="1882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第三章</a:t>
            </a:r>
            <a:endParaRPr lang="en-US" altLang="zh-CN" sz="44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1864" y="3951730"/>
            <a:ext cx="384810" cy="370220"/>
            <a:chOff x="4112570" y="4196180"/>
            <a:chExt cx="370220" cy="370220"/>
          </a:xfrm>
        </p:grpSpPr>
        <p:sp>
          <p:nvSpPr>
            <p:cNvPr id="13" name="椭圆 12"/>
            <p:cNvSpPr/>
            <p:nvPr/>
          </p:nvSpPr>
          <p:spPr>
            <a:xfrm>
              <a:off x="4112570" y="4196180"/>
              <a:ext cx="370220" cy="370220"/>
            </a:xfrm>
            <a:prstGeom prst="ellipse">
              <a:avLst/>
            </a:prstGeom>
            <a:solidFill>
              <a:srgbClr val="52B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  <p:grpSp>
          <p:nvGrpSpPr>
            <p:cNvPr id="38" name="Group 234"/>
            <p:cNvGrpSpPr/>
            <p:nvPr/>
          </p:nvGrpSpPr>
          <p:grpSpPr>
            <a:xfrm>
              <a:off x="4217972" y="4293958"/>
              <a:ext cx="159416" cy="174665"/>
              <a:chOff x="1693862" y="4675188"/>
              <a:chExt cx="365125" cy="400050"/>
            </a:xfrm>
            <a:solidFill>
              <a:schemeClr val="bg1"/>
            </a:solidFill>
          </p:grpSpPr>
          <p:sp>
            <p:nvSpPr>
              <p:cNvPr id="39" name="Freeform 335"/>
              <p:cNvSpPr/>
              <p:nvPr/>
            </p:nvSpPr>
            <p:spPr bwMode="auto">
              <a:xfrm>
                <a:off x="1811337" y="4675188"/>
                <a:ext cx="130175" cy="130175"/>
              </a:xfrm>
              <a:custGeom>
                <a:avLst/>
                <a:gdLst>
                  <a:gd name="T0" fmla="*/ 92 w 174"/>
                  <a:gd name="T1" fmla="*/ 171 h 173"/>
                  <a:gd name="T2" fmla="*/ 171 w 174"/>
                  <a:gd name="T3" fmla="*/ 82 h 173"/>
                  <a:gd name="T4" fmla="*/ 82 w 174"/>
                  <a:gd name="T5" fmla="*/ 3 h 173"/>
                  <a:gd name="T6" fmla="*/ 3 w 174"/>
                  <a:gd name="T7" fmla="*/ 92 h 173"/>
                  <a:gd name="T8" fmla="*/ 92 w 174"/>
                  <a:gd name="T9" fmla="*/ 17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92" y="171"/>
                    </a:moveTo>
                    <a:cubicBezTo>
                      <a:pt x="138" y="168"/>
                      <a:pt x="174" y="128"/>
                      <a:pt x="171" y="82"/>
                    </a:cubicBezTo>
                    <a:cubicBezTo>
                      <a:pt x="168" y="36"/>
                      <a:pt x="128" y="0"/>
                      <a:pt x="82" y="3"/>
                    </a:cubicBezTo>
                    <a:cubicBezTo>
                      <a:pt x="36" y="6"/>
                      <a:pt x="0" y="46"/>
                      <a:pt x="3" y="92"/>
                    </a:cubicBezTo>
                    <a:cubicBezTo>
                      <a:pt x="6" y="138"/>
                      <a:pt x="46" y="173"/>
                      <a:pt x="92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kern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</a:endParaRPr>
              </a:p>
            </p:txBody>
          </p:sp>
          <p:sp>
            <p:nvSpPr>
              <p:cNvPr id="40" name="Freeform 336"/>
              <p:cNvSpPr/>
              <p:nvPr/>
            </p:nvSpPr>
            <p:spPr bwMode="auto">
              <a:xfrm>
                <a:off x="1693862" y="4826000"/>
                <a:ext cx="365125" cy="249238"/>
              </a:xfrm>
              <a:custGeom>
                <a:avLst/>
                <a:gdLst>
                  <a:gd name="T0" fmla="*/ 457 w 486"/>
                  <a:gd name="T1" fmla="*/ 129 h 331"/>
                  <a:gd name="T2" fmla="*/ 254 w 486"/>
                  <a:gd name="T3" fmla="*/ 0 h 331"/>
                  <a:gd name="T4" fmla="*/ 254 w 486"/>
                  <a:gd name="T5" fmla="*/ 106 h 331"/>
                  <a:gd name="T6" fmla="*/ 254 w 486"/>
                  <a:gd name="T7" fmla="*/ 107 h 331"/>
                  <a:gd name="T8" fmla="*/ 257 w 486"/>
                  <a:gd name="T9" fmla="*/ 108 h 331"/>
                  <a:gd name="T10" fmla="*/ 263 w 486"/>
                  <a:gd name="T11" fmla="*/ 110 h 331"/>
                  <a:gd name="T12" fmla="*/ 276 w 486"/>
                  <a:gd name="T13" fmla="*/ 66 h 331"/>
                  <a:gd name="T14" fmla="*/ 346 w 486"/>
                  <a:gd name="T15" fmla="*/ 234 h 331"/>
                  <a:gd name="T16" fmla="*/ 279 w 486"/>
                  <a:gd name="T17" fmla="*/ 212 h 331"/>
                  <a:gd name="T18" fmla="*/ 267 w 486"/>
                  <a:gd name="T19" fmla="*/ 185 h 331"/>
                  <a:gd name="T20" fmla="*/ 264 w 486"/>
                  <a:gd name="T21" fmla="*/ 137 h 331"/>
                  <a:gd name="T22" fmla="*/ 262 w 486"/>
                  <a:gd name="T23" fmla="*/ 136 h 331"/>
                  <a:gd name="T24" fmla="*/ 222 w 486"/>
                  <a:gd name="T25" fmla="*/ 136 h 331"/>
                  <a:gd name="T26" fmla="*/ 219 w 486"/>
                  <a:gd name="T27" fmla="*/ 185 h 331"/>
                  <a:gd name="T28" fmla="*/ 207 w 486"/>
                  <a:gd name="T29" fmla="*/ 212 h 331"/>
                  <a:gd name="T30" fmla="*/ 140 w 486"/>
                  <a:gd name="T31" fmla="*/ 234 h 331"/>
                  <a:gd name="T32" fmla="*/ 210 w 486"/>
                  <a:gd name="T33" fmla="*/ 66 h 331"/>
                  <a:gd name="T34" fmla="*/ 223 w 486"/>
                  <a:gd name="T35" fmla="*/ 110 h 331"/>
                  <a:gd name="T36" fmla="*/ 229 w 486"/>
                  <a:gd name="T37" fmla="*/ 108 h 331"/>
                  <a:gd name="T38" fmla="*/ 231 w 486"/>
                  <a:gd name="T39" fmla="*/ 107 h 331"/>
                  <a:gd name="T40" fmla="*/ 231 w 486"/>
                  <a:gd name="T41" fmla="*/ 106 h 331"/>
                  <a:gd name="T42" fmla="*/ 231 w 486"/>
                  <a:gd name="T43" fmla="*/ 104 h 331"/>
                  <a:gd name="T44" fmla="*/ 231 w 486"/>
                  <a:gd name="T45" fmla="*/ 0 h 331"/>
                  <a:gd name="T46" fmla="*/ 29 w 486"/>
                  <a:gd name="T47" fmla="*/ 129 h 331"/>
                  <a:gd name="T48" fmla="*/ 0 w 486"/>
                  <a:gd name="T49" fmla="*/ 331 h 331"/>
                  <a:gd name="T50" fmla="*/ 69 w 486"/>
                  <a:gd name="T51" fmla="*/ 331 h 331"/>
                  <a:gd name="T52" fmla="*/ 100 w 486"/>
                  <a:gd name="T53" fmla="*/ 159 h 331"/>
                  <a:gd name="T54" fmla="*/ 110 w 486"/>
                  <a:gd name="T55" fmla="*/ 151 h 331"/>
                  <a:gd name="T56" fmla="*/ 117 w 486"/>
                  <a:gd name="T57" fmla="*/ 160 h 331"/>
                  <a:gd name="T58" fmla="*/ 109 w 486"/>
                  <a:gd name="T59" fmla="*/ 331 h 331"/>
                  <a:gd name="T60" fmla="*/ 218 w 486"/>
                  <a:gd name="T61" fmla="*/ 331 h 331"/>
                  <a:gd name="T62" fmla="*/ 242 w 486"/>
                  <a:gd name="T63" fmla="*/ 331 h 331"/>
                  <a:gd name="T64" fmla="*/ 377 w 486"/>
                  <a:gd name="T65" fmla="*/ 331 h 331"/>
                  <a:gd name="T66" fmla="*/ 369 w 486"/>
                  <a:gd name="T67" fmla="*/ 160 h 331"/>
                  <a:gd name="T68" fmla="*/ 376 w 486"/>
                  <a:gd name="T69" fmla="*/ 151 h 331"/>
                  <a:gd name="T70" fmla="*/ 386 w 486"/>
                  <a:gd name="T71" fmla="*/ 159 h 331"/>
                  <a:gd name="T72" fmla="*/ 417 w 486"/>
                  <a:gd name="T73" fmla="*/ 331 h 331"/>
                  <a:gd name="T74" fmla="*/ 486 w 486"/>
                  <a:gd name="T75" fmla="*/ 331 h 331"/>
                  <a:gd name="T76" fmla="*/ 457 w 486"/>
                  <a:gd name="T77" fmla="*/ 1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6" h="331">
                    <a:moveTo>
                      <a:pt x="457" y="129"/>
                    </a:moveTo>
                    <a:cubicBezTo>
                      <a:pt x="432" y="23"/>
                      <a:pt x="349" y="1"/>
                      <a:pt x="254" y="0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6"/>
                      <a:pt x="254" y="107"/>
                      <a:pt x="254" y="107"/>
                    </a:cubicBezTo>
                    <a:cubicBezTo>
                      <a:pt x="255" y="108"/>
                      <a:pt x="256" y="108"/>
                      <a:pt x="257" y="108"/>
                    </a:cubicBezTo>
                    <a:cubicBezTo>
                      <a:pt x="259" y="109"/>
                      <a:pt x="261" y="109"/>
                      <a:pt x="263" y="110"/>
                    </a:cubicBezTo>
                    <a:cubicBezTo>
                      <a:pt x="264" y="86"/>
                      <a:pt x="267" y="67"/>
                      <a:pt x="276" y="66"/>
                    </a:cubicBezTo>
                    <a:cubicBezTo>
                      <a:pt x="342" y="62"/>
                      <a:pt x="372" y="222"/>
                      <a:pt x="346" y="234"/>
                    </a:cubicBezTo>
                    <a:cubicBezTo>
                      <a:pt x="326" y="243"/>
                      <a:pt x="297" y="226"/>
                      <a:pt x="279" y="212"/>
                    </a:cubicBezTo>
                    <a:cubicBezTo>
                      <a:pt x="269" y="205"/>
                      <a:pt x="268" y="195"/>
                      <a:pt x="267" y="185"/>
                    </a:cubicBezTo>
                    <a:cubicBezTo>
                      <a:pt x="266" y="173"/>
                      <a:pt x="264" y="155"/>
                      <a:pt x="264" y="137"/>
                    </a:cubicBezTo>
                    <a:cubicBezTo>
                      <a:pt x="263" y="137"/>
                      <a:pt x="263" y="136"/>
                      <a:pt x="262" y="136"/>
                    </a:cubicBezTo>
                    <a:cubicBezTo>
                      <a:pt x="249" y="131"/>
                      <a:pt x="235" y="131"/>
                      <a:pt x="222" y="136"/>
                    </a:cubicBezTo>
                    <a:cubicBezTo>
                      <a:pt x="222" y="154"/>
                      <a:pt x="220" y="173"/>
                      <a:pt x="219" y="185"/>
                    </a:cubicBezTo>
                    <a:cubicBezTo>
                      <a:pt x="218" y="195"/>
                      <a:pt x="217" y="205"/>
                      <a:pt x="207" y="212"/>
                    </a:cubicBezTo>
                    <a:cubicBezTo>
                      <a:pt x="189" y="226"/>
                      <a:pt x="160" y="243"/>
                      <a:pt x="140" y="234"/>
                    </a:cubicBezTo>
                    <a:cubicBezTo>
                      <a:pt x="114" y="222"/>
                      <a:pt x="144" y="62"/>
                      <a:pt x="210" y="66"/>
                    </a:cubicBezTo>
                    <a:cubicBezTo>
                      <a:pt x="219" y="67"/>
                      <a:pt x="222" y="86"/>
                      <a:pt x="223" y="110"/>
                    </a:cubicBezTo>
                    <a:cubicBezTo>
                      <a:pt x="225" y="109"/>
                      <a:pt x="227" y="108"/>
                      <a:pt x="229" y="108"/>
                    </a:cubicBezTo>
                    <a:cubicBezTo>
                      <a:pt x="230" y="108"/>
                      <a:pt x="231" y="108"/>
                      <a:pt x="231" y="107"/>
                    </a:cubicBezTo>
                    <a:cubicBezTo>
                      <a:pt x="231" y="107"/>
                      <a:pt x="231" y="106"/>
                      <a:pt x="231" y="106"/>
                    </a:cubicBezTo>
                    <a:cubicBezTo>
                      <a:pt x="231" y="104"/>
                      <a:pt x="231" y="104"/>
                      <a:pt x="231" y="104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36" y="1"/>
                      <a:pt x="54" y="23"/>
                      <a:pt x="29" y="129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2" y="154"/>
                      <a:pt x="105" y="151"/>
                      <a:pt x="110" y="151"/>
                    </a:cubicBezTo>
                    <a:cubicBezTo>
                      <a:pt x="114" y="152"/>
                      <a:pt x="118" y="154"/>
                      <a:pt x="117" y="160"/>
                    </a:cubicBezTo>
                    <a:cubicBezTo>
                      <a:pt x="109" y="331"/>
                      <a:pt x="109" y="331"/>
                      <a:pt x="109" y="331"/>
                    </a:cubicBezTo>
                    <a:cubicBezTo>
                      <a:pt x="218" y="331"/>
                      <a:pt x="218" y="331"/>
                      <a:pt x="218" y="331"/>
                    </a:cubicBezTo>
                    <a:cubicBezTo>
                      <a:pt x="242" y="331"/>
                      <a:pt x="242" y="331"/>
                      <a:pt x="242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69" y="160"/>
                      <a:pt x="369" y="160"/>
                      <a:pt x="369" y="160"/>
                    </a:cubicBezTo>
                    <a:cubicBezTo>
                      <a:pt x="368" y="154"/>
                      <a:pt x="372" y="152"/>
                      <a:pt x="376" y="151"/>
                    </a:cubicBezTo>
                    <a:cubicBezTo>
                      <a:pt x="381" y="151"/>
                      <a:pt x="384" y="154"/>
                      <a:pt x="386" y="159"/>
                    </a:cubicBezTo>
                    <a:cubicBezTo>
                      <a:pt x="417" y="331"/>
                      <a:pt x="417" y="331"/>
                      <a:pt x="417" y="331"/>
                    </a:cubicBezTo>
                    <a:cubicBezTo>
                      <a:pt x="486" y="331"/>
                      <a:pt x="486" y="331"/>
                      <a:pt x="486" y="331"/>
                    </a:cubicBezTo>
                    <a:lnTo>
                      <a:pt x="457" y="1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kern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3107022" y="3949068"/>
            <a:ext cx="128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Times New Roman" panose="02020603050405020304"/>
                <a:ea typeface="黑体" panose="02010609060101010101" pitchFamily="49" charset="-122"/>
              </a:rPr>
              <a:t>代清霞</a:t>
            </a:r>
            <a:endParaRPr lang="en-US" altLang="zh-CN" sz="16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64406" y="3939679"/>
            <a:ext cx="384810" cy="370220"/>
            <a:chOff x="4661210" y="4196180"/>
            <a:chExt cx="370220" cy="370220"/>
          </a:xfrm>
        </p:grpSpPr>
        <p:sp>
          <p:nvSpPr>
            <p:cNvPr id="15" name="椭圆 14"/>
            <p:cNvSpPr/>
            <p:nvPr/>
          </p:nvSpPr>
          <p:spPr>
            <a:xfrm>
              <a:off x="4661210" y="4196180"/>
              <a:ext cx="370220" cy="370220"/>
            </a:xfrm>
            <a:prstGeom prst="ellipse">
              <a:avLst/>
            </a:prstGeom>
            <a:solidFill>
              <a:srgbClr val="296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4774882" y="4247300"/>
              <a:ext cx="142875" cy="263129"/>
            </a:xfrm>
            <a:custGeom>
              <a:avLst/>
              <a:gdLst>
                <a:gd name="T0" fmla="*/ 49 w 324"/>
                <a:gd name="T1" fmla="*/ 0 h 597"/>
                <a:gd name="T2" fmla="*/ 274 w 324"/>
                <a:gd name="T3" fmla="*/ 0 h 597"/>
                <a:gd name="T4" fmla="*/ 324 w 324"/>
                <a:gd name="T5" fmla="*/ 50 h 597"/>
                <a:gd name="T6" fmla="*/ 324 w 324"/>
                <a:gd name="T7" fmla="*/ 547 h 597"/>
                <a:gd name="T8" fmla="*/ 274 w 324"/>
                <a:gd name="T9" fmla="*/ 597 h 597"/>
                <a:gd name="T10" fmla="*/ 49 w 324"/>
                <a:gd name="T11" fmla="*/ 597 h 597"/>
                <a:gd name="T12" fmla="*/ 0 w 324"/>
                <a:gd name="T13" fmla="*/ 547 h 597"/>
                <a:gd name="T14" fmla="*/ 0 w 324"/>
                <a:gd name="T15" fmla="*/ 50 h 597"/>
                <a:gd name="T16" fmla="*/ 49 w 324"/>
                <a:gd name="T17" fmla="*/ 0 h 597"/>
                <a:gd name="T18" fmla="*/ 124 w 324"/>
                <a:gd name="T19" fmla="*/ 38 h 597"/>
                <a:gd name="T20" fmla="*/ 200 w 324"/>
                <a:gd name="T21" fmla="*/ 38 h 597"/>
                <a:gd name="T22" fmla="*/ 200 w 324"/>
                <a:gd name="T23" fmla="*/ 49 h 597"/>
                <a:gd name="T24" fmla="*/ 124 w 324"/>
                <a:gd name="T25" fmla="*/ 49 h 597"/>
                <a:gd name="T26" fmla="*/ 124 w 324"/>
                <a:gd name="T27" fmla="*/ 38 h 597"/>
                <a:gd name="T28" fmla="*/ 162 w 324"/>
                <a:gd name="T29" fmla="*/ 523 h 597"/>
                <a:gd name="T30" fmla="*/ 162 w 324"/>
                <a:gd name="T31" fmla="*/ 581 h 597"/>
                <a:gd name="T32" fmla="*/ 162 w 324"/>
                <a:gd name="T33" fmla="*/ 523 h 597"/>
                <a:gd name="T34" fmla="*/ 49 w 324"/>
                <a:gd name="T35" fmla="*/ 89 h 597"/>
                <a:gd name="T36" fmla="*/ 274 w 324"/>
                <a:gd name="T37" fmla="*/ 89 h 597"/>
                <a:gd name="T38" fmla="*/ 297 w 324"/>
                <a:gd name="T39" fmla="*/ 112 h 597"/>
                <a:gd name="T40" fmla="*/ 297 w 324"/>
                <a:gd name="T41" fmla="*/ 485 h 597"/>
                <a:gd name="T42" fmla="*/ 274 w 324"/>
                <a:gd name="T43" fmla="*/ 508 h 597"/>
                <a:gd name="T44" fmla="*/ 49 w 324"/>
                <a:gd name="T45" fmla="*/ 508 h 597"/>
                <a:gd name="T46" fmla="*/ 26 w 324"/>
                <a:gd name="T47" fmla="*/ 485 h 597"/>
                <a:gd name="T48" fmla="*/ 26 w 324"/>
                <a:gd name="T49" fmla="*/ 112 h 597"/>
                <a:gd name="T50" fmla="*/ 49 w 324"/>
                <a:gd name="T51" fmla="*/ 8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4" h="597">
                  <a:moveTo>
                    <a:pt x="49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313" y="0"/>
                    <a:pt x="324" y="14"/>
                    <a:pt x="324" y="50"/>
                  </a:cubicBezTo>
                  <a:cubicBezTo>
                    <a:pt x="324" y="547"/>
                    <a:pt x="324" y="547"/>
                    <a:pt x="324" y="547"/>
                  </a:cubicBezTo>
                  <a:cubicBezTo>
                    <a:pt x="324" y="582"/>
                    <a:pt x="311" y="597"/>
                    <a:pt x="274" y="597"/>
                  </a:cubicBezTo>
                  <a:cubicBezTo>
                    <a:pt x="49" y="597"/>
                    <a:pt x="49" y="597"/>
                    <a:pt x="49" y="597"/>
                  </a:cubicBezTo>
                  <a:cubicBezTo>
                    <a:pt x="11" y="597"/>
                    <a:pt x="0" y="581"/>
                    <a:pt x="0" y="5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1"/>
                    <a:pt x="11" y="0"/>
                    <a:pt x="49" y="0"/>
                  </a:cubicBezTo>
                  <a:close/>
                  <a:moveTo>
                    <a:pt x="124" y="38"/>
                  </a:moveTo>
                  <a:cubicBezTo>
                    <a:pt x="200" y="38"/>
                    <a:pt x="200" y="38"/>
                    <a:pt x="200" y="38"/>
                  </a:cubicBezTo>
                  <a:cubicBezTo>
                    <a:pt x="212" y="38"/>
                    <a:pt x="212" y="49"/>
                    <a:pt x="200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14" y="49"/>
                    <a:pt x="113" y="38"/>
                    <a:pt x="124" y="38"/>
                  </a:cubicBezTo>
                  <a:close/>
                  <a:moveTo>
                    <a:pt x="162" y="523"/>
                  </a:moveTo>
                  <a:cubicBezTo>
                    <a:pt x="200" y="523"/>
                    <a:pt x="200" y="581"/>
                    <a:pt x="162" y="581"/>
                  </a:cubicBezTo>
                  <a:cubicBezTo>
                    <a:pt x="124" y="581"/>
                    <a:pt x="124" y="523"/>
                    <a:pt x="162" y="523"/>
                  </a:cubicBezTo>
                  <a:close/>
                  <a:moveTo>
                    <a:pt x="49" y="89"/>
                  </a:moveTo>
                  <a:cubicBezTo>
                    <a:pt x="274" y="89"/>
                    <a:pt x="274" y="89"/>
                    <a:pt x="274" y="89"/>
                  </a:cubicBezTo>
                  <a:cubicBezTo>
                    <a:pt x="294" y="89"/>
                    <a:pt x="297" y="94"/>
                    <a:pt x="297" y="112"/>
                  </a:cubicBezTo>
                  <a:cubicBezTo>
                    <a:pt x="297" y="485"/>
                    <a:pt x="297" y="485"/>
                    <a:pt x="297" y="485"/>
                  </a:cubicBezTo>
                  <a:cubicBezTo>
                    <a:pt x="297" y="503"/>
                    <a:pt x="294" y="508"/>
                    <a:pt x="274" y="508"/>
                  </a:cubicBezTo>
                  <a:cubicBezTo>
                    <a:pt x="49" y="508"/>
                    <a:pt x="49" y="508"/>
                    <a:pt x="49" y="508"/>
                  </a:cubicBezTo>
                  <a:cubicBezTo>
                    <a:pt x="29" y="508"/>
                    <a:pt x="26" y="503"/>
                    <a:pt x="26" y="48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95"/>
                    <a:pt x="32" y="89"/>
                    <a:pt x="49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sp>
        <p:nvSpPr>
          <p:cNvPr id="43" name="文本框 40"/>
          <p:cNvSpPr txBox="1"/>
          <p:nvPr/>
        </p:nvSpPr>
        <p:spPr>
          <a:xfrm>
            <a:off x="5649216" y="3980242"/>
            <a:ext cx="4126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Times New Roman" panose="02020603050405020304"/>
                <a:ea typeface="黑体" panose="02010609060101010101" pitchFamily="49" charset="-122"/>
              </a:rPr>
              <a:t>厦门医学院</a:t>
            </a:r>
            <a:endParaRPr lang="en-US" altLang="zh-CN" sz="16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2916374" y="2580274"/>
            <a:ext cx="35509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病案</a:t>
            </a:r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基础管理</a:t>
            </a:r>
            <a:endParaRPr lang="en-US" altLang="zh-CN" sz="44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72912" y="149895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第二节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585459" y="2580273"/>
            <a:ext cx="22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病案整序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、病案内容排列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）门（急）诊病案内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容排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列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1.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门（急）诊病案的内容：一份完整的门（急）诊病案要求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2.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门（急）诊病案的排列顺序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）病案首页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（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）病历记录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）医学影像检查资料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）化验单（检验报告）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5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）其他门（急）诊资料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、病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案内容排列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（二）住院病案内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容排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列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1.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住院病案的排列方式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）资料来源定向病案：</a:t>
            </a:r>
            <a:r>
              <a:rPr lang="zh-CN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根据资料来源排列的病案，将不同来源的资料按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</a:t>
            </a:r>
            <a:r>
              <a:rPr lang="zh-CN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同类资料集中在一起，再分别按时间顺序排列。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）问题定向病案：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 1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）定义：</a:t>
            </a:r>
            <a:r>
              <a:rPr lang="zh-CN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根据问题记录排列的病案，是为满足各种标准而建立的一种结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          </a:t>
            </a:r>
            <a:r>
              <a:rPr lang="zh-CN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构病案形式。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 2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）组成部分：数据库、问题目录、最初的计划、病程记录、出院摘要。</a:t>
            </a:r>
            <a:endParaRPr lang="zh-CN" altLang="en-US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4465" y="771588"/>
            <a:ext cx="9174889" cy="35998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、病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案内容排列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（二）住院病案内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容排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列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2.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住院病案的排列顺序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）住院期间病历的排列顺序：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）出院病案的排列顺序：重点掌握，且与住院期间进行对比。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</a:t>
            </a:r>
            <a:r>
              <a:rPr lang="zh-CN" altLang="en-US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</a:t>
            </a:r>
            <a:endParaRPr lang="en-US" altLang="zh-CN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endParaRPr lang="zh-CN" altLang="en-US" sz="20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二、病案卷宗归档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）病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案卷宗归档的方法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1.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顺序号归档：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）类型：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单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纯以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自然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顺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序号排列法归档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顺序号加彩色色标编码归档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和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顺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序号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加单色色标编码法归档。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）优点：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易于掌握、简单易行，易于从储存架上检索号码连续的病案。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）缺点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使大部分近期使用频繁的病案集中在病案库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房某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一区段归档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；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由于大部分病案在同一区域归档，将造成病案管理人员归档工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作空间的拥挤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zh-CN" altLang="en-US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二、病案卷宗归档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）病案卷宗归档的方法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尾号归档：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）尾号归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档：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）定义：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将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6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位数的号码分为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部分，第一部分位于号码的右边的最后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个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数字，称为一级号（也称为尾号），第二部分位于号码的中间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个数字，称为二级号（也称为中间号），第三部分位于号码的最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左边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个数字，称为三级号（也称为查找号）。</a:t>
            </a: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二、病案卷宗归档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）病案卷宗归档的方法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尾号归档：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）尾号归档法：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）示例：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142098                   14                        20                  98</a:t>
            </a: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三级查找号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二级中间号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一级尾号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3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）优点：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病案可均匀地分布在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100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个尾号内；每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100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个新病案号只有一个病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案排列归档在同一个一级号（尾号）中；免除归档区域内工作人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员拥挤的状况；负责病案归档的工作人员分工明确、责任性强；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工作人员的工作量分配较均匀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等。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endParaRPr lang="zh-CN" altLang="zh-CN" sz="2000" dirty="0" smtClean="0"/>
          </a:p>
          <a:p>
            <a:pPr>
              <a:lnSpc>
                <a:spcPct val="150000"/>
              </a:lnSpc>
              <a:defRPr/>
            </a:pPr>
            <a:endParaRPr lang="zh-CN" altLang="en-US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二、病案卷宗归档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）病案卷宗归档的方法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尾号归档：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）尾号加色标编码归档法：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）定义：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按尾号方法排列归档病案时，通常在病案夹边缘的不同位置用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10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种颜色分别表示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0~9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的数字，以一种或两种颜色的色标用来表示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一级号。就两种颜色来说，上边的颜色代表一级号的十位数字，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紧挨在下面的颜色表示一级号的个位数字。</a:t>
            </a: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4465" y="592518"/>
            <a:ext cx="91748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二、病案卷宗归档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）病案卷宗归档的方法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尾号归档：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）尾号加色标编码归档法：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）尾号颜色标志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（表见下页）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1721304" y="686299"/>
            <a:ext cx="6431280" cy="38461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2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一位数尾号    颜色标志     二位数尾号         颜色标志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0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紫色     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0 0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紫色紫色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1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黄色     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0 1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紫色黄色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2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深绿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0 2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紫色深绿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3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浅蓝     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0 3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紫色浅蓝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4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橙色     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0 4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紫色橙色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5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棕色     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1 5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黄色棕色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6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粉色     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1 6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黄色粉色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7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浅绿     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2 7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深绿浅绿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8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深蓝      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3 8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浅蓝深蓝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9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红色             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4 9 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橙色红色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219450" y="767094"/>
            <a:ext cx="1390649" cy="531223"/>
          </a:xfrm>
          <a:prstGeom prst="rect">
            <a:avLst/>
          </a:prstGeom>
          <a:solidFill>
            <a:srgbClr val="296FA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5" name="PA_矩形 8"/>
          <p:cNvSpPr/>
          <p:nvPr>
            <p:custDataLst>
              <p:tags r:id="rId1"/>
            </p:custDataLst>
          </p:nvPr>
        </p:nvSpPr>
        <p:spPr>
          <a:xfrm>
            <a:off x="4944336" y="774056"/>
            <a:ext cx="3014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 smtClean="0">
                <a:latin typeface="Times New Roman" panose="02020603050405020304"/>
                <a:ea typeface="黑体" panose="02010609060101010101" pitchFamily="49" charset="-122"/>
              </a:rPr>
              <a:t>病案建立</a:t>
            </a:r>
            <a:endParaRPr lang="en-US" altLang="zh-CN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9" name="PA_矩形 8"/>
          <p:cNvSpPr/>
          <p:nvPr>
            <p:custDataLst>
              <p:tags r:id="rId2"/>
            </p:custDataLst>
          </p:nvPr>
        </p:nvSpPr>
        <p:spPr>
          <a:xfrm>
            <a:off x="4915761" y="3259737"/>
            <a:ext cx="3014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 smtClean="0">
                <a:latin typeface="Times New Roman" panose="02020603050405020304"/>
                <a:ea typeface="黑体" panose="02010609060101010101" pitchFamily="49" charset="-122"/>
              </a:rPr>
              <a:t>病案示踪</a:t>
            </a:r>
            <a:endParaRPr lang="en-US" altLang="zh-CN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19451" y="1569571"/>
            <a:ext cx="1390648" cy="531223"/>
          </a:xfrm>
          <a:prstGeom prst="rect">
            <a:avLst/>
          </a:prstGeom>
          <a:solidFill>
            <a:srgbClr val="52B8D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第二节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0" name="PA_矩形 8"/>
          <p:cNvSpPr/>
          <p:nvPr>
            <p:custDataLst>
              <p:tags r:id="rId3"/>
            </p:custDataLst>
          </p:nvPr>
        </p:nvSpPr>
        <p:spPr>
          <a:xfrm>
            <a:off x="4934811" y="1616684"/>
            <a:ext cx="3014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 smtClean="0">
                <a:latin typeface="Times New Roman" panose="02020603050405020304"/>
                <a:ea typeface="黑体" panose="02010609060101010101" pitchFamily="49" charset="-122"/>
              </a:rPr>
              <a:t>病案整序</a:t>
            </a:r>
            <a:endParaRPr lang="en-US" altLang="zh-CN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28976" y="2391098"/>
            <a:ext cx="1390648" cy="531223"/>
          </a:xfrm>
          <a:prstGeom prst="rect">
            <a:avLst/>
          </a:prstGeom>
          <a:solidFill>
            <a:srgbClr val="296FA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第三节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4" name="PA_矩形 8"/>
          <p:cNvSpPr/>
          <p:nvPr>
            <p:custDataLst>
              <p:tags r:id="rId4"/>
            </p:custDataLst>
          </p:nvPr>
        </p:nvSpPr>
        <p:spPr>
          <a:xfrm>
            <a:off x="4925286" y="2428686"/>
            <a:ext cx="3014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 smtClean="0">
                <a:latin typeface="Times New Roman" panose="02020603050405020304"/>
                <a:ea typeface="黑体" panose="02010609060101010101" pitchFamily="49" charset="-122"/>
              </a:rPr>
              <a:t>病案存储</a:t>
            </a:r>
            <a:endParaRPr lang="en-US" altLang="zh-CN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0401" y="3231674"/>
            <a:ext cx="1390648" cy="531223"/>
          </a:xfrm>
          <a:prstGeom prst="rect">
            <a:avLst/>
          </a:prstGeom>
          <a:solidFill>
            <a:srgbClr val="52B8D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第四节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81351" y="4019873"/>
            <a:ext cx="1390648" cy="531223"/>
          </a:xfrm>
          <a:prstGeom prst="rect">
            <a:avLst/>
          </a:prstGeom>
          <a:solidFill>
            <a:srgbClr val="296FA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第五节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2" name="PA_矩形 8"/>
          <p:cNvSpPr/>
          <p:nvPr>
            <p:custDataLst>
              <p:tags r:id="rId5"/>
            </p:custDataLst>
          </p:nvPr>
        </p:nvSpPr>
        <p:spPr>
          <a:xfrm>
            <a:off x="4925286" y="4097937"/>
            <a:ext cx="3014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 smtClean="0">
                <a:latin typeface="Times New Roman" panose="02020603050405020304"/>
                <a:ea typeface="黑体" panose="02010609060101010101" pitchFamily="49" charset="-122"/>
              </a:rPr>
              <a:t>病案供应</a:t>
            </a:r>
            <a:endParaRPr lang="en-US" altLang="zh-CN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二、病案卷宗归档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归档工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作的要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求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1.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要认真细致、思想集中、看准号码，不要抢时间。</a:t>
            </a: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2.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防止归档错误，如将号码看颠倒，字形看错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等。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3.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归档工作要坚持核对制，采取归档“留尾制”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4.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保持病案排放整齐，归档时应随手将架上的病案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排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齐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5.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对破损的病案袋或病案应在归档前修补好。</a:t>
            </a:r>
            <a:endParaRPr lang="zh-CN" altLang="en-US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72912" y="149895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第三节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585459" y="2580273"/>
            <a:ext cx="22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病案存储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9847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、纸质病案存储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）纸质病案的存储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纸质病案保存的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期限：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）我国病案保存的期限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门（急）诊病历保存时间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自患者最后一次就诊之日起不少于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15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年；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住院病历保存时间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自患者最后一次住院出院之日起不少于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30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年。</a:t>
            </a: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国外病案保存的期限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国际病案协会（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IFHRO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）编写的教程中规定：法律可强制病案保留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30 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年；有些病案（如新生儿病案、精神患者的病案等）必须要保留更长时间。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endParaRPr lang="zh-CN" altLang="en-US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、纸质病案存储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）纸质病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的存储</a:t>
            </a:r>
            <a:endParaRPr lang="zh-CN" altLang="en-US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992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纸质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病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案保存的载体：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纸质病案、缩微胶片病案、电子病案、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IC                                          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9920">
              <a:lnSpc>
                <a:spcPct val="150000"/>
              </a:lnSpc>
              <a:defRPr/>
            </a:pP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卡病案、光盘病案或电子计算机数码病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3</a:t>
            </a: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纸质病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案保存的方法：</a:t>
            </a:r>
            <a:endParaRPr lang="zh-CN" altLang="en-US" sz="2000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过滤法淘汰病案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）活动性病案的确定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）区分活动性与不活动性病案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3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）不活动性病案的确定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685863"/>
            <a:ext cx="9174889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、纸质病案存储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）纸质病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的存储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病案保存的方法：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）完整性保留所有病案：必须有足够的空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间。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）选择性保留病案：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将病案中的内容做部分地选择后保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留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0614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、纸质病案存储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）纸质病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案的保护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病案库房的建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筑设计：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）病案库房的建筑原则：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）适用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）经济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3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）美观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）病案库房的设计要求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468693"/>
            <a:ext cx="9174889" cy="35998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、纸质病案存储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）纸质病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案的保护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病案库房的防护措施：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）防火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  </a:t>
            </a:r>
            <a:r>
              <a:rPr lang="zh-CN" altLang="en-US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）防水与防潮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）防尘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  </a:t>
            </a:r>
            <a:r>
              <a:rPr lang="zh-CN" altLang="en-US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）防虫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5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）防光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  </a:t>
            </a:r>
            <a:r>
              <a:rPr lang="zh-CN" altLang="en-US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6</a:t>
            </a:r>
            <a:r>
              <a:rPr lang="zh-CN" altLang="en-US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）防不适宜的温湿度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7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）防有害微生物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、纸质病案存储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）纸质病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案的保护：</a:t>
            </a:r>
            <a:endParaRPr lang="zh-CN" altLang="en-US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受损病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案的修复</a:t>
            </a:r>
            <a:endParaRPr lang="en-US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）灾后病案的抢救</a:t>
            </a:r>
            <a:endParaRPr lang="en-US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）修复原则：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）保持病案资料的原貌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使用的修复方法要经过试验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修复过程中尽可能采用可逆的方法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456628"/>
            <a:ext cx="9174889" cy="35998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、纸质病案存储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（三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）纸质病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案的销毁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销毁病案的原则：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持审慎的态度，由病案委员会讨论，医院领导部门做出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决定。病案管理人员不得也无权擅自决定销毁病案，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对一些有历史价值的病案资料，更应请示有关国家档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案管理部门后再做决定。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销毁病案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的种类：全册销毁和选择性销毁。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867410" y="516890"/>
            <a:ext cx="7811770" cy="38766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二、影像病案存储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（一）缩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微病案存储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（二）光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盘病案存储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（三）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对缩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微病案和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光盘病案的保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护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缩微病案的保护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光盘病案的保护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3.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缩微病案的抢救措施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72912" y="149895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第一节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585459" y="2580273"/>
            <a:ext cx="22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病案建立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72912" y="149895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第四节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585459" y="2580273"/>
            <a:ext cx="22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病案示踪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4465" y="540448"/>
            <a:ext cx="9174889" cy="40614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、病案流通环节</a:t>
            </a:r>
            <a:endParaRPr lang="en-US" altLang="zh-CN" sz="28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（一）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病案科内部的流通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1.</a:t>
            </a: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在整理室进行</a:t>
            </a:r>
            <a:r>
              <a:rPr lang="zh-CN" altLang="zh-CN" sz="2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回</a:t>
            </a: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收登记，经整理、装订，送交编目组、质控组、随诊组</a:t>
            </a:r>
            <a:endParaRPr lang="en-US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等，各个工作组之间交接传递一定要进行条码枪扫描确认登记。</a:t>
            </a:r>
            <a:endParaRPr lang="zh-CN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2.</a:t>
            </a: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一册资料完整和质量合格的病案才会流回病案库房，等待专人入库上架。</a:t>
            </a:r>
            <a:endParaRPr lang="en-US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3.</a:t>
            </a: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病案在借出病案科以外</a:t>
            </a: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要登记和追踪，还要记录病案在病案科内部流通</a:t>
            </a:r>
            <a:endParaRPr lang="en-US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  </a:t>
            </a: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的交接信息。</a:t>
            </a:r>
            <a:endParaRPr lang="zh-CN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</a:t>
            </a:r>
            <a:endParaRPr lang="zh-CN" altLang="en-US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417195" y="830580"/>
            <a:ext cx="8895715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、病案流通环节</a:t>
            </a:r>
            <a:endParaRPr lang="en-US" altLang="zh-CN" sz="28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案在业务科室的流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通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 1</a:t>
            </a: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基础工作是做好病案入库登记和出库登记。</a:t>
            </a:r>
            <a:endParaRPr lang="en-US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 </a:t>
            </a: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严格遵循病案从库房借出到使用完毕回收的流程</a:t>
            </a: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  3</a:t>
            </a:r>
            <a:r>
              <a:rPr lang="en-US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计算机示踪系统中各个模块的主要功能</a:t>
            </a:r>
            <a:r>
              <a:rPr lang="zh-CN" altLang="zh-CN" sz="2000" noProof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zh-CN" altLang="zh-CN" sz="2000" noProof="1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</a:t>
            </a:r>
            <a:endParaRPr lang="zh-CN" altLang="en-US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4465" y="850963"/>
            <a:ext cx="9174889" cy="24612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二、病案示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踪保障</a:t>
            </a:r>
            <a:endParaRPr lang="zh-CN" altLang="en-US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）病案控制制度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涵义：病案控制制度是要求所有接触病案的人员共同遵守的规程或行为准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则。医院病案委员会至少必须制定出适用本单位的病案使用制</a:t>
            </a:r>
            <a:r>
              <a:rPr lang="zh-CN" altLang="en-US" sz="20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度、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病案借阅制度等。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7694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二、病案示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踪保障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）病案控制制度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0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.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核心内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容：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）对所有病案使用及其归档加以控制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）凡是从已归档病案架中取出的病案，必须详细登记或示踪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）除为患者医疗使用外，病案不得从病案科取出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）当使用病案人员发生变化时，应重新办理借阅手续。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5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）用于科研及其他方面使用病案尽可能在病案科查阅。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6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病案在病房、门急诊科室使用期间，病房、门急诊科室护士对病案负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管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理之责。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613473"/>
            <a:ext cx="9174889" cy="29229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二、病案示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踪保障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（二）病案示踪方法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条形码技术：核心是利用光电扫描自动识别条形码符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号，实现快速准确采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集数据，并将数据录入计算机，达到自动管理的目的。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病案示踪系统：建立在条形码技术的基础上，方便管理病案的流通过程，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提供病案去向，及时掌握病案的流向和使用情况。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72912" y="149895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第五节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585459" y="2580273"/>
            <a:ext cx="22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病案供应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516953"/>
            <a:ext cx="9174889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</a:t>
            </a: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、病案供应原则：快、准、好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必须保障病案的安全，保护病人的隐私，保护医院的利益和医师的产权，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在符合国家和医院规定的条件下尽可能地提供病案服务。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病案只有在医疗或教学使用时可以拿出病案科。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所有送出的病案都要有追踪措施，表明病案的去向，监控病案流通。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所有借出的病案都要按时回收及时归档，严格执行病案借阅制度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5.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在为外界提供病案复印时，应对复印内容等进行登记，核查并留存复印申  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请人的身份证明材料。</a:t>
            </a:r>
            <a:endParaRPr lang="zh-CN" altLang="en-US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697928"/>
            <a:ext cx="9174889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二、病案供应方式</a:t>
            </a:r>
            <a:endParaRPr lang="en-US" altLang="zh-CN" sz="28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（一）借阅病案资料的提供与管理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任何机构和个人不得擅自查阅患者病历，规定的情况除外。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因教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学、科研需要借阅的，应先申请，经同意并办理手续后方可借阅</a:t>
            </a:r>
            <a:r>
              <a:rPr lang="zh-CN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查阅病案需在规定的场所，遵守借阅制度</a:t>
            </a:r>
            <a:r>
              <a:rPr lang="zh-CN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endParaRPr lang="zh-CN" altLang="en-US" sz="2000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4465" y="581723"/>
            <a:ext cx="9174889" cy="35998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二、病案供应方式</a:t>
            </a:r>
            <a:endParaRPr lang="en-US" altLang="zh-CN" sz="28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（二）复印病案资料的提供与管理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可以申请复印病案的人员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）患者本人或者其委托代理人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）死亡患者法定继承人或者其代理人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）公安、司法、人力资源社会保障、保险以及负责医疗事故技术鉴定部  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门的经办人员</a:t>
            </a:r>
            <a:endParaRPr lang="zh-CN" altLang="en-US" sz="2000" noProof="1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一、病案编号制度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（一）病案编号类型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系列编号：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每次都将患者作为新患者对待，建立新的患者姓名索引和新的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病案，并与该患者以前的病案分别存放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单一编号：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患者首次在医院门（急）诊就诊或办理住院手续时发给一</a:t>
            </a: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个病案号，之后患者在该医院就诊或住院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则不再分配新号。</a:t>
            </a: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系列单一编号：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系列编号和单一编号的结合，即患者每就诊一次或住院一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次，都发给一个新号，但每次都将旧号并入新号内，最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终患者只有一个号码，病案也都集中在最新的病案内。</a:t>
            </a:r>
            <a:endParaRPr lang="zh-CN" altLang="en-US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468693"/>
            <a:ext cx="9174889" cy="40614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二、病案供应方式</a:t>
            </a:r>
            <a:endParaRPr lang="en-US" altLang="zh-CN" sz="28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（二）复印病案资料的提供与管理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申请人应当提供的证明材料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）申请人为本人，提供有效身份证明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）申请人为代理人，提供患者及代理人的有效身份证明，以及两者代理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关系的法定证明材料和授权委托书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）申请人为死亡患者继承人，提供患者死亡证明、继承人的有效身份证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明、死亡患者与继承人关系的法定证明材料</a:t>
            </a:r>
            <a:endParaRPr lang="zh-CN" altLang="en-US" sz="2000" noProof="1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516953"/>
            <a:ext cx="9174889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二、病案供应方式</a:t>
            </a:r>
            <a:endParaRPr lang="en-US" altLang="zh-CN" sz="28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（二）复印病案资料的提供与管理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申请人应当提供的证明材料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）申请人为死亡患者继承人代理人，应提供患者死亡证明、死亡患者继 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承人及代理人的有效身份证明，死亡患者与继承人关系的法定证明材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料，代理人与继承人代理关系的法定证明材料及授权委托书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4465" y="418528"/>
            <a:ext cx="9174889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二、病案供应方式</a:t>
            </a:r>
            <a:endParaRPr lang="en-US" altLang="zh-CN" sz="28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（二）复印病案资料的提供与管理</a:t>
            </a:r>
            <a:endParaRPr lang="en-US" altLang="zh-CN" sz="24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申请人应当提供的证明材料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5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）申请人为公安、司法、人力资源社会保障、保险及负责医疗事故技术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鉴定的部门，经办人员应提供：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1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）这些部门出具的调取病历的法定证明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2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）经办人本人有效身份证明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3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）经办人本人有效工作证明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516953"/>
            <a:ext cx="9174889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二、病案供应方式</a:t>
            </a:r>
            <a:endParaRPr lang="en-US" altLang="zh-CN" sz="28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（二）复印病案资料的提供与管理</a:t>
            </a:r>
            <a:endParaRPr lang="en-US" altLang="zh-CN" sz="24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申请人应当提供的证明材料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6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）保险机构应提供保险合同复印件、患者本人或代理人同意的法定证明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材料；患者死亡的，应提供保险合同复印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件、死亡患者法定继承人或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代理人同意的法定证明材料。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480758"/>
            <a:ext cx="9174889" cy="40614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二、病案供应方式</a:t>
            </a:r>
            <a:endParaRPr lang="en-US" altLang="zh-CN" sz="28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（二）复印病案资料的提供与管理</a:t>
            </a:r>
            <a:endParaRPr lang="en-US" altLang="zh-CN" sz="2400" noProof="1" smtClean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可提供复印病案的范围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）可复印（客观）：</a:t>
            </a:r>
            <a:r>
              <a:rPr lang="zh-CN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体温单、医嘱单、住院志（入院记录）、手术同意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书、麻醉同意书、麻醉记录、手术记录、病重（病危）患者护理记录、出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院记录、输血治疗知情同意书、特殊检查（特殊治疗）同意书、病理报告、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检验报告等辅助检查报告单、医学影像检查资料等病历资料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）不可复印（主观）：会诊等</a:t>
            </a:r>
            <a:endParaRPr lang="zh-CN" altLang="zh-CN" sz="2000" noProof="1" smtClean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9"/>
          <p:cNvSpPr txBox="1"/>
          <p:nvPr/>
        </p:nvSpPr>
        <p:spPr>
          <a:xfrm>
            <a:off x="3419540" y="2580274"/>
            <a:ext cx="254458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谢谢观看</a:t>
            </a:r>
            <a:endParaRPr lang="en-US" altLang="zh-CN" sz="44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一、病案编号制度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（二）病案编号方法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数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字顺序编号：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具体方法是按阿拉伯数字的顺序从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0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开始，按时间发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展分派号码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字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母数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字编号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这种方法是将数字与字母结合起来使用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关系编号：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其部分或全部号码在某种意义上与患者有关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家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庭编号：</a:t>
            </a:r>
            <a:r>
              <a:rPr lang="zh-CN" altLang="zh-CN" sz="2000" dirty="0" smtClean="0"/>
              <a:t>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以家庭为单位，一个家庭发给一个号，再加上一些附加数字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</a:t>
            </a:r>
            <a:r>
              <a:rPr lang="zh-CN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表示家庭中的每一成员。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endParaRPr lang="zh-CN" altLang="en-US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4465" y="519493"/>
            <a:ext cx="9174889" cy="35998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一、病案编号制度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（三）病案编号的分派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集中分派：病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案建档处负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责分派号码。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分散分派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：医疗机构为方便患者，多地点设立建档处或利用计算机系统自 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助建档生成病案号。</a:t>
            </a: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endParaRPr lang="zh-CN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endParaRPr lang="zh-CN" altLang="en-US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1925" y="263588"/>
            <a:ext cx="9174889" cy="49847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一、病案编号制度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（四）病案编号的控制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门诊病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案编号的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控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制：某号码一旦被分配，立即在该号码后边填上患者的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姓名，同时记录分派号码的日期。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住院病案编号的控制：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）手工操作：病案科将病案号用列表的形式发出，住院处每收一个患者，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必须按列表上的号码以销号的方式分派，并在号码后注患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                           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者姓名。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）计算机网络系统：计算机会自动控制病案号的发放。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endParaRPr lang="zh-CN" altLang="en-US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164465" y="580453"/>
            <a:ext cx="91748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二、病案信息采集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（一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门（急）诊</a:t>
            </a: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病案信息采集</a:t>
            </a:r>
            <a:endParaRPr lang="zh-CN" altLang="en-US" sz="24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建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立患者就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诊卡：临时卡与永久卡的区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别。</a:t>
            </a:r>
            <a:endParaRPr lang="en-US" altLang="zh-CN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 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建立患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者主索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引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建立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门（急）诊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病案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493395" y="604520"/>
            <a:ext cx="8517890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二、病案信息采集</a:t>
            </a:r>
            <a:endParaRPr lang="en-US" altLang="zh-CN" sz="28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（二）住院病案信息采集</a:t>
            </a:r>
            <a:endParaRPr lang="en-US" altLang="zh-CN" sz="24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患者基本信息采集</a:t>
            </a:r>
            <a:endParaRPr lang="en-US" altLang="zh-CN" sz="2000" noProof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患者诊疗信息采集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患者费用信息采集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628650">
              <a:lnSpc>
                <a:spcPct val="150000"/>
              </a:lnSpc>
              <a:defRPr/>
            </a:pPr>
            <a:r>
              <a:rPr lang="en-US" altLang="zh-CN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4.</a:t>
            </a:r>
            <a:r>
              <a:rPr lang="zh-CN" altLang="en-US" sz="2000" noProof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住院病案首页</a:t>
            </a:r>
            <a:endParaRPr lang="en-US" altLang="zh-CN" sz="2000" noProof="1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7381</Words>
  <Application>WPS 演示</Application>
  <PresentationFormat>自定义</PresentationFormat>
  <Paragraphs>455</Paragraphs>
  <Slides>45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7" baseType="lpstr">
      <vt:lpstr>Arial</vt:lpstr>
      <vt:lpstr>宋体</vt:lpstr>
      <vt:lpstr>Wingdings</vt:lpstr>
      <vt:lpstr>Times New Roman</vt:lpstr>
      <vt:lpstr>黑体</vt:lpstr>
      <vt:lpstr>Times New Roman</vt:lpstr>
      <vt:lpstr>楷体</vt:lpstr>
      <vt:lpstr>微软雅黑</vt:lpstr>
      <vt:lpstr>Arial Unicode MS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Pandada</dc:creator>
  <cp:lastModifiedBy>19930027</cp:lastModifiedBy>
  <cp:revision>241</cp:revision>
  <dcterms:created xsi:type="dcterms:W3CDTF">2019-06-21T02:16:00Z</dcterms:created>
  <dcterms:modified xsi:type="dcterms:W3CDTF">2022-08-19T08:29:51Z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34C2F3387F954913A24D38D28A13764E</vt:lpwstr>
  </property>
  <property fmtid="{D5CDD505-2E9C-101B-9397-08002B2CF9AE}" pid="3" name="KSOProductBuildVer">
    <vt:lpwstr>2052-11.1.0.11115</vt:lpwstr>
  </property>
</Properties>
</file>