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7"/>
  </p:handoutMasterIdLst>
  <p:sldIdLst>
    <p:sldId id="623" r:id="rId3"/>
    <p:sldId id="654" r:id="rId5"/>
    <p:sldId id="684" r:id="rId6"/>
    <p:sldId id="685" r:id="rId7"/>
    <p:sldId id="746" r:id="rId8"/>
    <p:sldId id="744" r:id="rId9"/>
    <p:sldId id="747" r:id="rId10"/>
    <p:sldId id="750" r:id="rId11"/>
    <p:sldId id="751" r:id="rId12"/>
    <p:sldId id="754" r:id="rId13"/>
    <p:sldId id="755" r:id="rId14"/>
    <p:sldId id="756" r:id="rId15"/>
    <p:sldId id="761" r:id="rId16"/>
    <p:sldId id="758" r:id="rId17"/>
    <p:sldId id="760" r:id="rId18"/>
    <p:sldId id="762" r:id="rId19"/>
    <p:sldId id="833" r:id="rId20"/>
    <p:sldId id="763" r:id="rId21"/>
    <p:sldId id="772" r:id="rId22"/>
    <p:sldId id="765" r:id="rId23"/>
    <p:sldId id="767" r:id="rId24"/>
    <p:sldId id="757" r:id="rId25"/>
    <p:sldId id="764" r:id="rId26"/>
    <p:sldId id="759" r:id="rId27"/>
    <p:sldId id="768" r:id="rId28"/>
    <p:sldId id="788" r:id="rId29"/>
    <p:sldId id="773" r:id="rId30"/>
    <p:sldId id="774" r:id="rId31"/>
    <p:sldId id="775" r:id="rId32"/>
    <p:sldId id="776" r:id="rId33"/>
    <p:sldId id="777" r:id="rId34"/>
    <p:sldId id="778" r:id="rId35"/>
    <p:sldId id="779" r:id="rId36"/>
    <p:sldId id="780" r:id="rId37"/>
    <p:sldId id="781" r:id="rId38"/>
    <p:sldId id="782" r:id="rId39"/>
    <p:sldId id="783" r:id="rId40"/>
    <p:sldId id="784" r:id="rId41"/>
    <p:sldId id="766" r:id="rId42"/>
    <p:sldId id="785" r:id="rId43"/>
    <p:sldId id="786" r:id="rId44"/>
    <p:sldId id="787" r:id="rId45"/>
    <p:sldId id="714" r:id="rId46"/>
  </p:sldIdLst>
  <p:sldSz cx="9504045" cy="5143500"/>
  <p:notesSz cx="6858000" cy="9144000"/>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B8DA"/>
    <a:srgbClr val="296FA5"/>
    <a:srgbClr val="235196"/>
    <a:srgbClr val="E7EDF4"/>
    <a:srgbClr val="D1DDE8"/>
    <a:srgbClr val="4DD0E1"/>
    <a:srgbClr val="74B49A"/>
    <a:srgbClr val="A7D6C4"/>
    <a:srgbClr val="E1EEDE"/>
    <a:srgbClr val="F4F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5226" autoAdjust="0"/>
  </p:normalViewPr>
  <p:slideViewPr>
    <p:cSldViewPr snapToGrid="0" showGuides="1">
      <p:cViewPr>
        <p:scale>
          <a:sx n="100" d="100"/>
          <a:sy n="100" d="100"/>
        </p:scale>
        <p:origin x="192" y="624"/>
      </p:cViewPr>
      <p:guideLst>
        <p:guide orient="horz" pos="3208"/>
        <p:guide pos="296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gs" Target="tags/tag6.xml"/><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4E8E5C0-F2AD-4BE2-9932-AC1CE98DBF8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DC72C8F5-698F-4DE4-BE05-1F9B14DD0E27}">
      <dgm:prSet phldrT="[文本]" phldr="0" custT="0"/>
      <dgm:spPr/>
      <dgm:t>
        <a:bodyPr vert="horz" wrap="square"/>
        <a:p>
          <a:pPr>
            <a:lnSpc>
              <a:spcPct val="100000"/>
            </a:lnSpc>
            <a:spcBef>
              <a:spcPct val="0"/>
            </a:spcBef>
            <a:spcAft>
              <a:spcPct val="35000"/>
            </a:spcAft>
          </a:pPr>
          <a:r>
            <a:rPr lang="zh-CN" altLang="en-US" b="1" dirty="0"/>
            <a:t>基本</a:t>
          </a:r>
          <a:r>
            <a:rPr lang="zh-CN" altLang="en-US" b="1" dirty="0">
              <a:latin typeface="黑体" panose="02010609060101010101" pitchFamily="49" charset="-122"/>
              <a:ea typeface="黑体" panose="02010609060101010101" pitchFamily="49" charset="-122"/>
            </a:rPr>
            <a:t>要求</a:t>
          </a:r>
          <a:r>
            <a:rPr>
              <a:latin typeface="黑体" panose="02010609060101010101" pitchFamily="49" charset="-122"/>
              <a:ea typeface="黑体" panose="02010609060101010101" pitchFamily="49" charset="-122"/>
            </a:rPr>
            <a:t/>
          </a:r>
          <a:endParaRPr>
            <a:latin typeface="黑体" panose="02010609060101010101" pitchFamily="49" charset="-122"/>
            <a:ea typeface="黑体" panose="02010609060101010101" pitchFamily="49" charset="-122"/>
          </a:endParaRPr>
        </a:p>
      </dgm:t>
    </dgm:pt>
    <dgm:pt modelId="{71CCF48D-8821-4651-959A-F1081E894C98}" cxnId="{0C8E6A82-1505-43ED-8872-FC51EA75A736}" type="parTrans">
      <dgm:prSet/>
      <dgm:spPr/>
      <dgm:t>
        <a:bodyPr/>
        <a:lstStyle/>
        <a:p>
          <a:endParaRPr lang="zh-CN" altLang="en-US" b="1"/>
        </a:p>
      </dgm:t>
    </dgm:pt>
    <dgm:pt modelId="{030B13D5-1B02-451A-A403-19C3249996F1}" cxnId="{0C8E6A82-1505-43ED-8872-FC51EA75A736}" type="sibTrans">
      <dgm:prSet/>
      <dgm:spPr/>
      <dgm:t>
        <a:bodyPr/>
        <a:lstStyle/>
        <a:p>
          <a:endParaRPr lang="zh-CN" altLang="en-US" b="1"/>
        </a:p>
      </dgm:t>
    </dgm:pt>
    <dgm:pt modelId="{22DBC876-5D7F-4E5B-A2B2-F00FF7B187BE}">
      <dgm:prSet phldrT="[文本]" phldr="0" custT="0"/>
      <dgm:spPr/>
      <dgm:t>
        <a:bodyPr vert="horz" wrap="square"/>
        <a:p>
          <a:pPr>
            <a:lnSpc>
              <a:spcPct val="100000"/>
            </a:lnSpc>
            <a:spcBef>
              <a:spcPct val="0"/>
            </a:spcBef>
            <a:spcAft>
              <a:spcPct val="35000"/>
            </a:spcAft>
          </a:pPr>
          <a:r>
            <a:rPr lang="zh-CN" altLang="en-US" b="1" dirty="0"/>
            <a:t>真实性</a:t>
          </a:r>
          <a:r>
            <a:rPr/>
            <a:t/>
          </a:r>
          <a:endParaRPr/>
        </a:p>
      </dgm:t>
    </dgm:pt>
    <dgm:pt modelId="{EDD51D82-2A61-4D48-AAFA-D083362FD047}" cxnId="{516940D0-1B4D-44C3-AB79-DD5346CDB029}" type="parTrans">
      <dgm:prSet/>
      <dgm:spPr/>
      <dgm:t>
        <a:bodyPr/>
        <a:lstStyle/>
        <a:p>
          <a:endParaRPr lang="zh-CN" altLang="en-US" b="1"/>
        </a:p>
      </dgm:t>
    </dgm:pt>
    <dgm:pt modelId="{443F036F-7FA6-4CAF-9BE1-ADCF7624290E}" cxnId="{516940D0-1B4D-44C3-AB79-DD5346CDB029}" type="sibTrans">
      <dgm:prSet/>
      <dgm:spPr/>
      <dgm:t>
        <a:bodyPr/>
        <a:lstStyle/>
        <a:p>
          <a:endParaRPr lang="zh-CN" altLang="en-US" b="1"/>
        </a:p>
      </dgm:t>
    </dgm:pt>
    <dgm:pt modelId="{2FD8E0BB-0678-43F4-82D1-35CA98858C52}">
      <dgm:prSet phldrT="[文本]" phldr="0" custT="0"/>
      <dgm:spPr/>
      <dgm:t>
        <a:bodyPr vert="horz" wrap="square"/>
        <a:p>
          <a:pPr>
            <a:lnSpc>
              <a:spcPct val="100000"/>
            </a:lnSpc>
            <a:spcBef>
              <a:spcPct val="0"/>
            </a:spcBef>
            <a:spcAft>
              <a:spcPct val="35000"/>
            </a:spcAft>
          </a:pPr>
          <a:r>
            <a:rPr lang="zh-CN" altLang="en-US" b="1" dirty="0">
              <a:latin typeface="黑体" panose="02010609060101010101" pitchFamily="49" charset="-122"/>
              <a:ea typeface="黑体" panose="02010609060101010101" pitchFamily="49" charset="-122"/>
            </a:rPr>
            <a:t>及时性</a:t>
          </a:r>
          <a:r>
            <a:rPr>
              <a:latin typeface="黑体" panose="02010609060101010101" pitchFamily="49" charset="-122"/>
              <a:ea typeface="黑体" panose="02010609060101010101" pitchFamily="49" charset="-122"/>
            </a:rPr>
            <a:t/>
          </a:r>
          <a:endParaRPr>
            <a:latin typeface="黑体" panose="02010609060101010101" pitchFamily="49" charset="-122"/>
            <a:ea typeface="黑体" panose="02010609060101010101" pitchFamily="49" charset="-122"/>
          </a:endParaRPr>
        </a:p>
      </dgm:t>
    </dgm:pt>
    <dgm:pt modelId="{0D728E0B-5195-4348-B2DB-35352C73CF87}" cxnId="{BE1B9B02-8BB5-48DA-8139-D6B426BC322B}" type="parTrans">
      <dgm:prSet/>
      <dgm:spPr/>
      <dgm:t>
        <a:bodyPr/>
        <a:lstStyle/>
        <a:p>
          <a:endParaRPr lang="zh-CN" altLang="en-US" b="1"/>
        </a:p>
      </dgm:t>
    </dgm:pt>
    <dgm:pt modelId="{F7C5EF45-D1A4-4C43-A4BC-DCF1F4136E1A}" cxnId="{BE1B9B02-8BB5-48DA-8139-D6B426BC322B}" type="sibTrans">
      <dgm:prSet/>
      <dgm:spPr/>
      <dgm:t>
        <a:bodyPr/>
        <a:lstStyle/>
        <a:p>
          <a:endParaRPr lang="zh-CN" altLang="en-US" b="1"/>
        </a:p>
      </dgm:t>
    </dgm:pt>
    <dgm:pt modelId="{5AF9AFEF-0A34-4416-AF04-34A0483F9F6E}">
      <dgm:prSet phldrT="[文本]" phldr="0" custT="0"/>
      <dgm:spPr/>
      <dgm:t>
        <a:bodyPr vert="horz" wrap="square"/>
        <a:p>
          <a:pPr>
            <a:lnSpc>
              <a:spcPct val="100000"/>
            </a:lnSpc>
            <a:spcBef>
              <a:spcPct val="0"/>
            </a:spcBef>
            <a:spcAft>
              <a:spcPct val="35000"/>
            </a:spcAft>
          </a:pPr>
          <a:r>
            <a:rPr lang="zh-CN" altLang="en-US" b="1" dirty="0">
              <a:latin typeface="黑体" panose="02010609060101010101" pitchFamily="49" charset="-122"/>
              <a:ea typeface="黑体" panose="02010609060101010101" pitchFamily="49" charset="-122"/>
            </a:rPr>
            <a:t>完整性</a:t>
          </a:r>
          <a:r>
            <a:rPr>
              <a:latin typeface="黑体" panose="02010609060101010101" pitchFamily="49" charset="-122"/>
              <a:ea typeface="黑体" panose="02010609060101010101" pitchFamily="49" charset="-122"/>
            </a:rPr>
            <a:t/>
          </a:r>
          <a:endParaRPr>
            <a:latin typeface="黑体" panose="02010609060101010101" pitchFamily="49" charset="-122"/>
            <a:ea typeface="黑体" panose="02010609060101010101" pitchFamily="49" charset="-122"/>
          </a:endParaRPr>
        </a:p>
      </dgm:t>
    </dgm:pt>
    <dgm:pt modelId="{512D2709-B91A-4D7F-B5C0-5AFCCBD8BE24}" cxnId="{229E234A-7376-4B9E-909B-FD2E91833E39}" type="parTrans">
      <dgm:prSet/>
      <dgm:spPr/>
      <dgm:t>
        <a:bodyPr/>
        <a:lstStyle/>
        <a:p>
          <a:endParaRPr lang="zh-CN" altLang="en-US" b="1"/>
        </a:p>
      </dgm:t>
    </dgm:pt>
    <dgm:pt modelId="{239C361A-4901-43F8-AF04-8230444A488C}" cxnId="{229E234A-7376-4B9E-909B-FD2E91833E39}" type="sibTrans">
      <dgm:prSet/>
      <dgm:spPr/>
      <dgm:t>
        <a:bodyPr/>
        <a:lstStyle/>
        <a:p>
          <a:endParaRPr lang="zh-CN" altLang="en-US" b="1"/>
        </a:p>
      </dgm:t>
    </dgm:pt>
    <dgm:pt modelId="{BCE987A7-A589-4FBC-8547-2884E11E5415}">
      <dgm:prSet phldrT="[文本]" phldr="0" custT="0"/>
      <dgm:spPr/>
      <dgm:t>
        <a:bodyPr vert="horz" wrap="square"/>
        <a:p>
          <a:pPr>
            <a:lnSpc>
              <a:spcPct val="100000"/>
            </a:lnSpc>
            <a:spcBef>
              <a:spcPct val="0"/>
            </a:spcBef>
            <a:spcAft>
              <a:spcPct val="35000"/>
            </a:spcAft>
          </a:pPr>
          <a:r>
            <a:rPr lang="zh-CN" altLang="en-US" b="1" dirty="0">
              <a:latin typeface="黑体" panose="02010609060101010101" pitchFamily="49" charset="-122"/>
              <a:ea typeface="黑体" panose="02010609060101010101" pitchFamily="49" charset="-122"/>
            </a:rPr>
            <a:t>准确性</a:t>
          </a:r>
          <a:r>
            <a:rPr>
              <a:latin typeface="黑体" panose="02010609060101010101" pitchFamily="49" charset="-122"/>
              <a:ea typeface="黑体" panose="02010609060101010101" pitchFamily="49" charset="-122"/>
            </a:rPr>
            <a:t/>
          </a:r>
          <a:endParaRPr>
            <a:latin typeface="黑体" panose="02010609060101010101" pitchFamily="49" charset="-122"/>
            <a:ea typeface="黑体" panose="02010609060101010101" pitchFamily="49" charset="-122"/>
          </a:endParaRPr>
        </a:p>
      </dgm:t>
    </dgm:pt>
    <dgm:pt modelId="{CD3C9830-0AEA-438D-BE51-6B492CD5C294}" cxnId="{ED335539-37EF-4E85-9A17-FD4C8D7294EF}" type="parTrans">
      <dgm:prSet/>
      <dgm:spPr/>
      <dgm:t>
        <a:bodyPr/>
        <a:lstStyle/>
        <a:p>
          <a:endParaRPr lang="zh-CN" altLang="en-US" b="1"/>
        </a:p>
      </dgm:t>
    </dgm:pt>
    <dgm:pt modelId="{EB35780D-7F17-4354-996E-4A87F0671CA3}" cxnId="{ED335539-37EF-4E85-9A17-FD4C8D7294EF}" type="sibTrans">
      <dgm:prSet/>
      <dgm:spPr/>
      <dgm:t>
        <a:bodyPr/>
        <a:lstStyle/>
        <a:p>
          <a:endParaRPr lang="zh-CN" altLang="en-US" b="1"/>
        </a:p>
      </dgm:t>
    </dgm:pt>
    <dgm:pt modelId="{B0046FE6-9058-4925-95D1-170B68A67503}">
      <dgm:prSet phldrT="[文本]" phldr="0" custT="0"/>
      <dgm:spPr/>
      <dgm:t>
        <a:bodyPr vert="horz" wrap="square"/>
        <a:p>
          <a:pPr>
            <a:lnSpc>
              <a:spcPct val="100000"/>
            </a:lnSpc>
            <a:spcBef>
              <a:spcPct val="0"/>
            </a:spcBef>
            <a:spcAft>
              <a:spcPct val="35000"/>
            </a:spcAft>
          </a:pPr>
          <a:r>
            <a:rPr lang="zh-CN" altLang="en-US" b="1" dirty="0">
              <a:latin typeface="黑体" panose="02010609060101010101" pitchFamily="49" charset="-122"/>
              <a:ea typeface="黑体" panose="02010609060101010101" pitchFamily="49" charset="-122"/>
            </a:rPr>
            <a:t>系统性</a:t>
          </a:r>
          <a:r>
            <a:rPr>
              <a:latin typeface="黑体" panose="02010609060101010101" pitchFamily="49" charset="-122"/>
              <a:ea typeface="黑体" panose="02010609060101010101" pitchFamily="49" charset="-122"/>
            </a:rPr>
            <a:t/>
          </a:r>
          <a:endParaRPr>
            <a:latin typeface="黑体" panose="02010609060101010101" pitchFamily="49" charset="-122"/>
            <a:ea typeface="黑体" panose="02010609060101010101" pitchFamily="49" charset="-122"/>
          </a:endParaRPr>
        </a:p>
      </dgm:t>
    </dgm:pt>
    <dgm:pt modelId="{2A2EFC9C-AB51-4B73-A498-09028B55022C}" cxnId="{730BB30C-6E42-49C8-ABC0-7D721187C433}" type="parTrans">
      <dgm:prSet/>
      <dgm:spPr/>
      <dgm:t>
        <a:bodyPr/>
        <a:lstStyle/>
        <a:p>
          <a:endParaRPr lang="zh-CN" altLang="en-US" b="1"/>
        </a:p>
      </dgm:t>
    </dgm:pt>
    <dgm:pt modelId="{7B38E3D0-FC34-46C2-95F9-ACEC59D21B83}" cxnId="{730BB30C-6E42-49C8-ABC0-7D721187C433}" type="sibTrans">
      <dgm:prSet/>
      <dgm:spPr/>
      <dgm:t>
        <a:bodyPr/>
        <a:lstStyle/>
        <a:p>
          <a:endParaRPr lang="zh-CN" altLang="en-US" b="1"/>
        </a:p>
      </dgm:t>
    </dgm:pt>
    <dgm:pt modelId="{13B9E2F7-8253-470B-B222-80B218A70BFA}">
      <dgm:prSet phldrT="[文本]" phldr="0" custT="0"/>
      <dgm:spPr/>
      <dgm:t>
        <a:bodyPr vert="horz" wrap="square"/>
        <a:p>
          <a:pPr>
            <a:lnSpc>
              <a:spcPct val="100000"/>
            </a:lnSpc>
            <a:spcBef>
              <a:spcPct val="0"/>
            </a:spcBef>
            <a:spcAft>
              <a:spcPct val="35000"/>
            </a:spcAft>
          </a:pPr>
          <a:r>
            <a:rPr lang="zh-CN" altLang="en-US" b="1" dirty="0">
              <a:latin typeface="黑体" panose="02010609060101010101" pitchFamily="49" charset="-122"/>
              <a:ea typeface="黑体" panose="02010609060101010101" pitchFamily="49" charset="-122"/>
            </a:rPr>
            <a:t>统一性</a:t>
          </a:r>
          <a:r>
            <a:rPr>
              <a:latin typeface="黑体" panose="02010609060101010101" pitchFamily="49" charset="-122"/>
              <a:ea typeface="黑体" panose="02010609060101010101" pitchFamily="49" charset="-122"/>
            </a:rPr>
            <a:t/>
          </a:r>
          <a:endParaRPr>
            <a:latin typeface="黑体" panose="02010609060101010101" pitchFamily="49" charset="-122"/>
            <a:ea typeface="黑体" panose="02010609060101010101" pitchFamily="49" charset="-122"/>
          </a:endParaRPr>
        </a:p>
      </dgm:t>
    </dgm:pt>
    <dgm:pt modelId="{A2D3EED8-728B-4746-88F1-4C34C3D20DA8}" cxnId="{706FAEBE-F7EE-466F-8593-30116116B7EB}" type="parTrans">
      <dgm:prSet/>
      <dgm:spPr/>
      <dgm:t>
        <a:bodyPr/>
        <a:lstStyle/>
        <a:p>
          <a:endParaRPr lang="zh-CN" altLang="en-US" b="1"/>
        </a:p>
      </dgm:t>
    </dgm:pt>
    <dgm:pt modelId="{2B236C7A-9757-47D2-8E9F-C4B17C5E1A7B}" cxnId="{706FAEBE-F7EE-466F-8593-30116116B7EB}" type="sibTrans">
      <dgm:prSet/>
      <dgm:spPr/>
      <dgm:t>
        <a:bodyPr/>
        <a:lstStyle/>
        <a:p>
          <a:endParaRPr lang="zh-CN" altLang="en-US" b="1"/>
        </a:p>
      </dgm:t>
    </dgm:pt>
    <dgm:pt modelId="{AA90D947-0592-4A7E-A8FF-E78793A34584}">
      <dgm:prSet phldrT="[文本]" phldr="0" custT="0"/>
      <dgm:spPr/>
      <dgm:t>
        <a:bodyPr vert="horz" wrap="square"/>
        <a:p>
          <a:pPr>
            <a:lnSpc>
              <a:spcPct val="100000"/>
            </a:lnSpc>
            <a:spcBef>
              <a:spcPct val="0"/>
            </a:spcBef>
            <a:spcAft>
              <a:spcPct val="35000"/>
            </a:spcAft>
          </a:pPr>
          <a:r>
            <a:rPr lang="zh-CN" altLang="en-US" b="1" dirty="0">
              <a:latin typeface="黑体" panose="02010609060101010101" pitchFamily="49" charset="-122"/>
              <a:ea typeface="黑体" panose="02010609060101010101" pitchFamily="49" charset="-122"/>
            </a:rPr>
            <a:t>连续性</a:t>
          </a:r>
          <a:r>
            <a:rPr>
              <a:latin typeface="黑体" panose="02010609060101010101" pitchFamily="49" charset="-122"/>
              <a:ea typeface="黑体" panose="02010609060101010101" pitchFamily="49" charset="-122"/>
            </a:rPr>
            <a:t/>
          </a:r>
          <a:endParaRPr>
            <a:latin typeface="黑体" panose="02010609060101010101" pitchFamily="49" charset="-122"/>
            <a:ea typeface="黑体" panose="02010609060101010101" pitchFamily="49" charset="-122"/>
          </a:endParaRPr>
        </a:p>
      </dgm:t>
    </dgm:pt>
    <dgm:pt modelId="{DD127734-4877-4BC2-973B-A0BE0B17A472}" cxnId="{48367BD2-1E55-495A-9799-1C30295C91F9}" type="parTrans">
      <dgm:prSet/>
      <dgm:spPr/>
      <dgm:t>
        <a:bodyPr/>
        <a:lstStyle/>
        <a:p>
          <a:endParaRPr lang="zh-CN" altLang="en-US" b="1"/>
        </a:p>
      </dgm:t>
    </dgm:pt>
    <dgm:pt modelId="{A62CF947-2239-477E-8055-DD41E10096B6}" cxnId="{48367BD2-1E55-495A-9799-1C30295C91F9}" type="sibTrans">
      <dgm:prSet/>
      <dgm:spPr/>
      <dgm:t>
        <a:bodyPr/>
        <a:lstStyle/>
        <a:p>
          <a:endParaRPr lang="zh-CN" altLang="en-US" b="1"/>
        </a:p>
      </dgm:t>
    </dgm:pt>
    <dgm:pt modelId="{CB41457C-DAF8-407A-AE24-A9DDFE8B9A58}" type="pres">
      <dgm:prSet presAssocID="{74E8E5C0-F2AD-4BE2-9932-AC1CE98DBF85}" presName="Name0" presStyleCnt="0">
        <dgm:presLayoutVars>
          <dgm:chMax val="1"/>
          <dgm:dir/>
          <dgm:animLvl val="ctr"/>
          <dgm:resizeHandles val="exact"/>
        </dgm:presLayoutVars>
      </dgm:prSet>
      <dgm:spPr/>
    </dgm:pt>
    <dgm:pt modelId="{CFC06286-EA7E-4AF0-B303-3E1255E3A2FE}" type="pres">
      <dgm:prSet presAssocID="{DC72C8F5-698F-4DE4-BE05-1F9B14DD0E27}" presName="centerShape" presStyleLbl="node0" presStyleIdx="0" presStyleCnt="1"/>
      <dgm:spPr/>
    </dgm:pt>
    <dgm:pt modelId="{2FBE08AD-F6C2-4EAF-AEF4-6AE8542581ED}" type="pres">
      <dgm:prSet presAssocID="{22DBC876-5D7F-4E5B-A2B2-F00FF7B187BE}" presName="node" presStyleLbl="node1" presStyleIdx="0" presStyleCnt="7">
        <dgm:presLayoutVars>
          <dgm:bulletEnabled val="1"/>
        </dgm:presLayoutVars>
      </dgm:prSet>
      <dgm:spPr/>
    </dgm:pt>
    <dgm:pt modelId="{B95080B8-CFC8-4675-BAF2-938E2F9CD2C0}" type="pres">
      <dgm:prSet presAssocID="{22DBC876-5D7F-4E5B-A2B2-F00FF7B187BE}" presName="dummy" presStyleCnt="0"/>
      <dgm:spPr/>
    </dgm:pt>
    <dgm:pt modelId="{6B33526D-C87C-4618-8994-8E2D00A63E96}" type="pres">
      <dgm:prSet presAssocID="{443F036F-7FA6-4CAF-9BE1-ADCF7624290E}" presName="sibTrans" presStyleLbl="sibTrans2D1" presStyleIdx="0" presStyleCnt="7"/>
      <dgm:spPr/>
    </dgm:pt>
    <dgm:pt modelId="{BB1ED69E-FEB5-4096-8CD6-5A993D148A65}" type="pres">
      <dgm:prSet presAssocID="{2FD8E0BB-0678-43F4-82D1-35CA98858C52}" presName="node" presStyleLbl="node1" presStyleIdx="1" presStyleCnt="7">
        <dgm:presLayoutVars>
          <dgm:bulletEnabled val="1"/>
        </dgm:presLayoutVars>
      </dgm:prSet>
      <dgm:spPr/>
    </dgm:pt>
    <dgm:pt modelId="{42CB9E8D-4FF2-4580-AFB2-6E85709FD8B5}" type="pres">
      <dgm:prSet presAssocID="{2FD8E0BB-0678-43F4-82D1-35CA98858C52}" presName="dummy" presStyleCnt="0"/>
      <dgm:spPr/>
    </dgm:pt>
    <dgm:pt modelId="{323A2EB3-D4C0-4524-9C72-41BB61E4D923}" type="pres">
      <dgm:prSet presAssocID="{F7C5EF45-D1A4-4C43-A4BC-DCF1F4136E1A}" presName="sibTrans" presStyleLbl="sibTrans2D1" presStyleIdx="1" presStyleCnt="7"/>
      <dgm:spPr/>
    </dgm:pt>
    <dgm:pt modelId="{BF972EAF-1D1C-4C33-9982-05F3E85E88C5}" type="pres">
      <dgm:prSet presAssocID="{5AF9AFEF-0A34-4416-AF04-34A0483F9F6E}" presName="node" presStyleLbl="node1" presStyleIdx="2" presStyleCnt="7">
        <dgm:presLayoutVars>
          <dgm:bulletEnabled val="1"/>
        </dgm:presLayoutVars>
      </dgm:prSet>
      <dgm:spPr/>
    </dgm:pt>
    <dgm:pt modelId="{411783E0-3DA9-43C6-863F-B64A07885EFC}" type="pres">
      <dgm:prSet presAssocID="{5AF9AFEF-0A34-4416-AF04-34A0483F9F6E}" presName="dummy" presStyleCnt="0"/>
      <dgm:spPr/>
    </dgm:pt>
    <dgm:pt modelId="{7ABED93A-E52A-45DA-8410-536D5083BB97}" type="pres">
      <dgm:prSet presAssocID="{239C361A-4901-43F8-AF04-8230444A488C}" presName="sibTrans" presStyleLbl="sibTrans2D1" presStyleIdx="2" presStyleCnt="7"/>
      <dgm:spPr/>
    </dgm:pt>
    <dgm:pt modelId="{D1C0B1D1-ECF9-4AD6-863E-37F412BEF425}" type="pres">
      <dgm:prSet presAssocID="{BCE987A7-A589-4FBC-8547-2884E11E5415}" presName="node" presStyleLbl="node1" presStyleIdx="3" presStyleCnt="7">
        <dgm:presLayoutVars>
          <dgm:bulletEnabled val="1"/>
        </dgm:presLayoutVars>
      </dgm:prSet>
      <dgm:spPr/>
    </dgm:pt>
    <dgm:pt modelId="{1591B703-4659-4581-831D-23F85242F93E}" type="pres">
      <dgm:prSet presAssocID="{BCE987A7-A589-4FBC-8547-2884E11E5415}" presName="dummy" presStyleCnt="0"/>
      <dgm:spPr/>
    </dgm:pt>
    <dgm:pt modelId="{646D5BE8-7F07-4D31-859C-4844ACC81E57}" type="pres">
      <dgm:prSet presAssocID="{EB35780D-7F17-4354-996E-4A87F0671CA3}" presName="sibTrans" presStyleLbl="sibTrans2D1" presStyleIdx="3" presStyleCnt="7"/>
      <dgm:spPr/>
    </dgm:pt>
    <dgm:pt modelId="{07D83FBB-5818-4755-888E-B2674E6EBC97}" type="pres">
      <dgm:prSet presAssocID="{B0046FE6-9058-4925-95D1-170B68A67503}" presName="node" presStyleLbl="node1" presStyleIdx="4" presStyleCnt="7">
        <dgm:presLayoutVars>
          <dgm:bulletEnabled val="1"/>
        </dgm:presLayoutVars>
      </dgm:prSet>
      <dgm:spPr/>
    </dgm:pt>
    <dgm:pt modelId="{290CC746-A802-4232-84DE-C3C5DF870A8D}" type="pres">
      <dgm:prSet presAssocID="{B0046FE6-9058-4925-95D1-170B68A67503}" presName="dummy" presStyleCnt="0"/>
      <dgm:spPr/>
    </dgm:pt>
    <dgm:pt modelId="{66904C4F-E727-4A3E-9CAF-6C9E320F1A19}" type="pres">
      <dgm:prSet presAssocID="{7B38E3D0-FC34-46C2-95F9-ACEC59D21B83}" presName="sibTrans" presStyleLbl="sibTrans2D1" presStyleIdx="4" presStyleCnt="7"/>
      <dgm:spPr/>
    </dgm:pt>
    <dgm:pt modelId="{A688536F-4ECA-4141-86ED-4AA4A66CB58D}" type="pres">
      <dgm:prSet presAssocID="{13B9E2F7-8253-470B-B222-80B218A70BFA}" presName="node" presStyleLbl="node1" presStyleIdx="5" presStyleCnt="7">
        <dgm:presLayoutVars>
          <dgm:bulletEnabled val="1"/>
        </dgm:presLayoutVars>
      </dgm:prSet>
      <dgm:spPr/>
    </dgm:pt>
    <dgm:pt modelId="{BE7C3DA0-8AAB-4D65-AE2A-DE822C4C38A5}" type="pres">
      <dgm:prSet presAssocID="{13B9E2F7-8253-470B-B222-80B218A70BFA}" presName="dummy" presStyleCnt="0"/>
      <dgm:spPr/>
    </dgm:pt>
    <dgm:pt modelId="{3F4BDE42-78B5-4D32-B506-AD75A3287892}" type="pres">
      <dgm:prSet presAssocID="{2B236C7A-9757-47D2-8E9F-C4B17C5E1A7B}" presName="sibTrans" presStyleLbl="sibTrans2D1" presStyleIdx="5" presStyleCnt="7"/>
      <dgm:spPr/>
    </dgm:pt>
    <dgm:pt modelId="{733E7892-AC7B-4207-9688-2138DCB0AA17}" type="pres">
      <dgm:prSet presAssocID="{AA90D947-0592-4A7E-A8FF-E78793A34584}" presName="node" presStyleLbl="node1" presStyleIdx="6" presStyleCnt="7">
        <dgm:presLayoutVars>
          <dgm:bulletEnabled val="1"/>
        </dgm:presLayoutVars>
      </dgm:prSet>
      <dgm:spPr/>
    </dgm:pt>
    <dgm:pt modelId="{32C5C885-C0AD-4952-B117-0517379771F0}" type="pres">
      <dgm:prSet presAssocID="{AA90D947-0592-4A7E-A8FF-E78793A34584}" presName="dummy" presStyleCnt="0"/>
      <dgm:spPr/>
    </dgm:pt>
    <dgm:pt modelId="{2C9D138F-2806-43D1-AEF1-32CAF490E131}" type="pres">
      <dgm:prSet presAssocID="{A62CF947-2239-477E-8055-DD41E10096B6}" presName="sibTrans" presStyleLbl="sibTrans2D1" presStyleIdx="6" presStyleCnt="7"/>
      <dgm:spPr/>
    </dgm:pt>
  </dgm:ptLst>
  <dgm:cxnLst>
    <dgm:cxn modelId="{0C8E6A82-1505-43ED-8872-FC51EA75A736}" srcId="{74E8E5C0-F2AD-4BE2-9932-AC1CE98DBF85}" destId="{DC72C8F5-698F-4DE4-BE05-1F9B14DD0E27}" srcOrd="0" destOrd="0" parTransId="{71CCF48D-8821-4651-959A-F1081E894C98}" sibTransId="{030B13D5-1B02-451A-A403-19C3249996F1}"/>
    <dgm:cxn modelId="{516940D0-1B4D-44C3-AB79-DD5346CDB029}" srcId="{DC72C8F5-698F-4DE4-BE05-1F9B14DD0E27}" destId="{22DBC876-5D7F-4E5B-A2B2-F00FF7B187BE}" srcOrd="0" destOrd="0" parTransId="{EDD51D82-2A61-4D48-AAFA-D083362FD047}" sibTransId="{443F036F-7FA6-4CAF-9BE1-ADCF7624290E}"/>
    <dgm:cxn modelId="{BE1B9B02-8BB5-48DA-8139-D6B426BC322B}" srcId="{DC72C8F5-698F-4DE4-BE05-1F9B14DD0E27}" destId="{2FD8E0BB-0678-43F4-82D1-35CA98858C52}" srcOrd="1" destOrd="0" parTransId="{0D728E0B-5195-4348-B2DB-35352C73CF87}" sibTransId="{F7C5EF45-D1A4-4C43-A4BC-DCF1F4136E1A}"/>
    <dgm:cxn modelId="{229E234A-7376-4B9E-909B-FD2E91833E39}" srcId="{DC72C8F5-698F-4DE4-BE05-1F9B14DD0E27}" destId="{5AF9AFEF-0A34-4416-AF04-34A0483F9F6E}" srcOrd="2" destOrd="0" parTransId="{512D2709-B91A-4D7F-B5C0-5AFCCBD8BE24}" sibTransId="{239C361A-4901-43F8-AF04-8230444A488C}"/>
    <dgm:cxn modelId="{ED335539-37EF-4E85-9A17-FD4C8D7294EF}" srcId="{DC72C8F5-698F-4DE4-BE05-1F9B14DD0E27}" destId="{BCE987A7-A589-4FBC-8547-2884E11E5415}" srcOrd="3" destOrd="0" parTransId="{CD3C9830-0AEA-438D-BE51-6B492CD5C294}" sibTransId="{EB35780D-7F17-4354-996E-4A87F0671CA3}"/>
    <dgm:cxn modelId="{730BB30C-6E42-49C8-ABC0-7D721187C433}" srcId="{DC72C8F5-698F-4DE4-BE05-1F9B14DD0E27}" destId="{B0046FE6-9058-4925-95D1-170B68A67503}" srcOrd="4" destOrd="0" parTransId="{2A2EFC9C-AB51-4B73-A498-09028B55022C}" sibTransId="{7B38E3D0-FC34-46C2-95F9-ACEC59D21B83}"/>
    <dgm:cxn modelId="{706FAEBE-F7EE-466F-8593-30116116B7EB}" srcId="{DC72C8F5-698F-4DE4-BE05-1F9B14DD0E27}" destId="{13B9E2F7-8253-470B-B222-80B218A70BFA}" srcOrd="5" destOrd="0" parTransId="{A2D3EED8-728B-4746-88F1-4C34C3D20DA8}" sibTransId="{2B236C7A-9757-47D2-8E9F-C4B17C5E1A7B}"/>
    <dgm:cxn modelId="{48367BD2-1E55-495A-9799-1C30295C91F9}" srcId="{DC72C8F5-698F-4DE4-BE05-1F9B14DD0E27}" destId="{AA90D947-0592-4A7E-A8FF-E78793A34584}" srcOrd="6" destOrd="0" parTransId="{DD127734-4877-4BC2-973B-A0BE0B17A472}" sibTransId="{A62CF947-2239-477E-8055-DD41E10096B6}"/>
    <dgm:cxn modelId="{BBCF95AF-089A-4633-A490-699D00B8CB19}" type="presOf" srcId="{74E8E5C0-F2AD-4BE2-9932-AC1CE98DBF85}" destId="{CB41457C-DAF8-407A-AE24-A9DDFE8B9A58}" srcOrd="0" destOrd="0" presId="urn:microsoft.com/office/officeart/2005/8/layout/radial6"/>
    <dgm:cxn modelId="{F1B2BC1C-81F4-479F-8E72-83753C6CFC28}" type="presParOf" srcId="{CB41457C-DAF8-407A-AE24-A9DDFE8B9A58}" destId="{CFC06286-EA7E-4AF0-B303-3E1255E3A2FE}" srcOrd="0" destOrd="0" presId="urn:microsoft.com/office/officeart/2005/8/layout/radial6"/>
    <dgm:cxn modelId="{45A05DD5-39F2-4580-98DC-F606708994C7}" type="presOf" srcId="{DC72C8F5-698F-4DE4-BE05-1F9B14DD0E27}" destId="{CFC06286-EA7E-4AF0-B303-3E1255E3A2FE}" srcOrd="0" destOrd="0" presId="urn:microsoft.com/office/officeart/2005/8/layout/radial6"/>
    <dgm:cxn modelId="{73AA3C88-14E7-40A4-82F7-4AB4C47D8F86}" type="presParOf" srcId="{CB41457C-DAF8-407A-AE24-A9DDFE8B9A58}" destId="{2FBE08AD-F6C2-4EAF-AEF4-6AE8542581ED}" srcOrd="1" destOrd="0" presId="urn:microsoft.com/office/officeart/2005/8/layout/radial6"/>
    <dgm:cxn modelId="{650829AE-34EC-459E-A851-88E0975E090D}" type="presOf" srcId="{22DBC876-5D7F-4E5B-A2B2-F00FF7B187BE}" destId="{2FBE08AD-F6C2-4EAF-AEF4-6AE8542581ED}" srcOrd="0" destOrd="0" presId="urn:microsoft.com/office/officeart/2005/8/layout/radial6"/>
    <dgm:cxn modelId="{0A34A265-CF05-4375-A00E-9BD57DE1D5D0}" type="presParOf" srcId="{CB41457C-DAF8-407A-AE24-A9DDFE8B9A58}" destId="{B95080B8-CFC8-4675-BAF2-938E2F9CD2C0}" srcOrd="2" destOrd="0" presId="urn:microsoft.com/office/officeart/2005/8/layout/radial6"/>
    <dgm:cxn modelId="{A23B087B-55A6-475A-A6CD-59556E637201}" type="presParOf" srcId="{CB41457C-DAF8-407A-AE24-A9DDFE8B9A58}" destId="{6B33526D-C87C-4618-8994-8E2D00A63E96}" srcOrd="3" destOrd="0" presId="urn:microsoft.com/office/officeart/2005/8/layout/radial6"/>
    <dgm:cxn modelId="{CFFB286F-F97C-46C8-95A0-2DD9EF0A7764}" type="presOf" srcId="{443F036F-7FA6-4CAF-9BE1-ADCF7624290E}" destId="{6B33526D-C87C-4618-8994-8E2D00A63E96}" srcOrd="0" destOrd="0" presId="urn:microsoft.com/office/officeart/2005/8/layout/radial6"/>
    <dgm:cxn modelId="{AF9602CF-D5D1-404C-BD3B-146CD4686D9C}" type="presParOf" srcId="{CB41457C-DAF8-407A-AE24-A9DDFE8B9A58}" destId="{BB1ED69E-FEB5-4096-8CD6-5A993D148A65}" srcOrd="4" destOrd="0" presId="urn:microsoft.com/office/officeart/2005/8/layout/radial6"/>
    <dgm:cxn modelId="{719E6846-8E80-40F9-AE4B-34F93BB0D077}" type="presOf" srcId="{2FD8E0BB-0678-43F4-82D1-35CA98858C52}" destId="{BB1ED69E-FEB5-4096-8CD6-5A993D148A65}" srcOrd="0" destOrd="0" presId="urn:microsoft.com/office/officeart/2005/8/layout/radial6"/>
    <dgm:cxn modelId="{96064D06-85D1-486D-B998-157050CB952A}" type="presParOf" srcId="{CB41457C-DAF8-407A-AE24-A9DDFE8B9A58}" destId="{42CB9E8D-4FF2-4580-AFB2-6E85709FD8B5}" srcOrd="5" destOrd="0" presId="urn:microsoft.com/office/officeart/2005/8/layout/radial6"/>
    <dgm:cxn modelId="{5B8483B6-C95A-4901-8B7C-639888B25819}" type="presParOf" srcId="{CB41457C-DAF8-407A-AE24-A9DDFE8B9A58}" destId="{323A2EB3-D4C0-4524-9C72-41BB61E4D923}" srcOrd="6" destOrd="0" presId="urn:microsoft.com/office/officeart/2005/8/layout/radial6"/>
    <dgm:cxn modelId="{4B21FDDD-FD26-49A4-8D5B-B50479EE9E7F}" type="presOf" srcId="{F7C5EF45-D1A4-4C43-A4BC-DCF1F4136E1A}" destId="{323A2EB3-D4C0-4524-9C72-41BB61E4D923}" srcOrd="0" destOrd="0" presId="urn:microsoft.com/office/officeart/2005/8/layout/radial6"/>
    <dgm:cxn modelId="{30935618-E097-4D72-A713-C4511F89BC70}" type="presParOf" srcId="{CB41457C-DAF8-407A-AE24-A9DDFE8B9A58}" destId="{BF972EAF-1D1C-4C33-9982-05F3E85E88C5}" srcOrd="7" destOrd="0" presId="urn:microsoft.com/office/officeart/2005/8/layout/radial6"/>
    <dgm:cxn modelId="{03104B57-09FE-4EA4-9759-1ABB315C6D8E}" type="presOf" srcId="{5AF9AFEF-0A34-4416-AF04-34A0483F9F6E}" destId="{BF972EAF-1D1C-4C33-9982-05F3E85E88C5}" srcOrd="0" destOrd="0" presId="urn:microsoft.com/office/officeart/2005/8/layout/radial6"/>
    <dgm:cxn modelId="{B1F74934-86BF-4D89-9CC7-8495F86D9199}" type="presParOf" srcId="{CB41457C-DAF8-407A-AE24-A9DDFE8B9A58}" destId="{411783E0-3DA9-43C6-863F-B64A07885EFC}" srcOrd="8" destOrd="0" presId="urn:microsoft.com/office/officeart/2005/8/layout/radial6"/>
    <dgm:cxn modelId="{35CF0C57-8682-46FD-93CA-BA1B13E07F40}" type="presParOf" srcId="{CB41457C-DAF8-407A-AE24-A9DDFE8B9A58}" destId="{7ABED93A-E52A-45DA-8410-536D5083BB97}" srcOrd="9" destOrd="0" presId="urn:microsoft.com/office/officeart/2005/8/layout/radial6"/>
    <dgm:cxn modelId="{4FC5D455-950B-4AD3-8B82-7CBBFAF8141F}" type="presOf" srcId="{239C361A-4901-43F8-AF04-8230444A488C}" destId="{7ABED93A-E52A-45DA-8410-536D5083BB97}" srcOrd="0" destOrd="0" presId="urn:microsoft.com/office/officeart/2005/8/layout/radial6"/>
    <dgm:cxn modelId="{0A31DF3E-9362-475E-8DB4-87E0791D37F7}" type="presParOf" srcId="{CB41457C-DAF8-407A-AE24-A9DDFE8B9A58}" destId="{D1C0B1D1-ECF9-4AD6-863E-37F412BEF425}" srcOrd="10" destOrd="0" presId="urn:microsoft.com/office/officeart/2005/8/layout/radial6"/>
    <dgm:cxn modelId="{20DF1009-B239-4903-AEBA-0D0616DB52A5}" type="presOf" srcId="{BCE987A7-A589-4FBC-8547-2884E11E5415}" destId="{D1C0B1D1-ECF9-4AD6-863E-37F412BEF425}" srcOrd="0" destOrd="0" presId="urn:microsoft.com/office/officeart/2005/8/layout/radial6"/>
    <dgm:cxn modelId="{E0CC53CE-BAF7-4C11-8ED1-44931F18A780}" type="presParOf" srcId="{CB41457C-DAF8-407A-AE24-A9DDFE8B9A58}" destId="{1591B703-4659-4581-831D-23F85242F93E}" srcOrd="11" destOrd="0" presId="urn:microsoft.com/office/officeart/2005/8/layout/radial6"/>
    <dgm:cxn modelId="{C1904C60-8062-4CC2-AAE4-E96B36A6A93F}" type="presParOf" srcId="{CB41457C-DAF8-407A-AE24-A9DDFE8B9A58}" destId="{646D5BE8-7F07-4D31-859C-4844ACC81E57}" srcOrd="12" destOrd="0" presId="urn:microsoft.com/office/officeart/2005/8/layout/radial6"/>
    <dgm:cxn modelId="{A73319E1-8D93-4B6C-83E2-8A44C258BE37}" type="presOf" srcId="{EB35780D-7F17-4354-996E-4A87F0671CA3}" destId="{646D5BE8-7F07-4D31-859C-4844ACC81E57}" srcOrd="0" destOrd="0" presId="urn:microsoft.com/office/officeart/2005/8/layout/radial6"/>
    <dgm:cxn modelId="{6AE22591-67A6-43B1-A97B-27C238ED9477}" type="presParOf" srcId="{CB41457C-DAF8-407A-AE24-A9DDFE8B9A58}" destId="{07D83FBB-5818-4755-888E-B2674E6EBC97}" srcOrd="13" destOrd="0" presId="urn:microsoft.com/office/officeart/2005/8/layout/radial6"/>
    <dgm:cxn modelId="{80024213-F218-49A7-B071-9E0970CD17D4}" type="presOf" srcId="{B0046FE6-9058-4925-95D1-170B68A67503}" destId="{07D83FBB-5818-4755-888E-B2674E6EBC97}" srcOrd="0" destOrd="0" presId="urn:microsoft.com/office/officeart/2005/8/layout/radial6"/>
    <dgm:cxn modelId="{855459C5-3918-4063-B77F-9B7607486158}" type="presParOf" srcId="{CB41457C-DAF8-407A-AE24-A9DDFE8B9A58}" destId="{290CC746-A802-4232-84DE-C3C5DF870A8D}" srcOrd="14" destOrd="0" presId="urn:microsoft.com/office/officeart/2005/8/layout/radial6"/>
    <dgm:cxn modelId="{E1D5D50E-5012-4C88-800A-57502CD0CBF6}" type="presParOf" srcId="{CB41457C-DAF8-407A-AE24-A9DDFE8B9A58}" destId="{66904C4F-E727-4A3E-9CAF-6C9E320F1A19}" srcOrd="15" destOrd="0" presId="urn:microsoft.com/office/officeart/2005/8/layout/radial6"/>
    <dgm:cxn modelId="{8D67FA09-0DE5-41D6-AFEA-6A9FB4664E28}" type="presOf" srcId="{7B38E3D0-FC34-46C2-95F9-ACEC59D21B83}" destId="{66904C4F-E727-4A3E-9CAF-6C9E320F1A19}" srcOrd="0" destOrd="0" presId="urn:microsoft.com/office/officeart/2005/8/layout/radial6"/>
    <dgm:cxn modelId="{CCBC381D-1198-4FC8-AFD4-97EE39CC808A}" type="presParOf" srcId="{CB41457C-DAF8-407A-AE24-A9DDFE8B9A58}" destId="{A688536F-4ECA-4141-86ED-4AA4A66CB58D}" srcOrd="16" destOrd="0" presId="urn:microsoft.com/office/officeart/2005/8/layout/radial6"/>
    <dgm:cxn modelId="{70B24CB9-7A7B-4E1F-B7F0-20621EBFA917}" type="presOf" srcId="{13B9E2F7-8253-470B-B222-80B218A70BFA}" destId="{A688536F-4ECA-4141-86ED-4AA4A66CB58D}" srcOrd="0" destOrd="0" presId="urn:microsoft.com/office/officeart/2005/8/layout/radial6"/>
    <dgm:cxn modelId="{A1BE7010-691F-4070-B334-9BBCAA13AB1C}" type="presParOf" srcId="{CB41457C-DAF8-407A-AE24-A9DDFE8B9A58}" destId="{BE7C3DA0-8AAB-4D65-AE2A-DE822C4C38A5}" srcOrd="17" destOrd="0" presId="urn:microsoft.com/office/officeart/2005/8/layout/radial6"/>
    <dgm:cxn modelId="{AECF03E9-079E-4B78-AF24-C0E8CE0D7E7A}" type="presParOf" srcId="{CB41457C-DAF8-407A-AE24-A9DDFE8B9A58}" destId="{3F4BDE42-78B5-4D32-B506-AD75A3287892}" srcOrd="18" destOrd="0" presId="urn:microsoft.com/office/officeart/2005/8/layout/radial6"/>
    <dgm:cxn modelId="{0FFFCBF3-3F6B-40E0-B0B8-1626E0F46563}" type="presOf" srcId="{2B236C7A-9757-47D2-8E9F-C4B17C5E1A7B}" destId="{3F4BDE42-78B5-4D32-B506-AD75A3287892}" srcOrd="0" destOrd="0" presId="urn:microsoft.com/office/officeart/2005/8/layout/radial6"/>
    <dgm:cxn modelId="{FF2D206C-0D53-4E29-8A0F-D0BD19AC48FF}" type="presParOf" srcId="{CB41457C-DAF8-407A-AE24-A9DDFE8B9A58}" destId="{733E7892-AC7B-4207-9688-2138DCB0AA17}" srcOrd="19" destOrd="0" presId="urn:microsoft.com/office/officeart/2005/8/layout/radial6"/>
    <dgm:cxn modelId="{87B1B017-5E11-4C73-A1FC-34DC7632C87F}" type="presOf" srcId="{AA90D947-0592-4A7E-A8FF-E78793A34584}" destId="{733E7892-AC7B-4207-9688-2138DCB0AA17}" srcOrd="0" destOrd="0" presId="urn:microsoft.com/office/officeart/2005/8/layout/radial6"/>
    <dgm:cxn modelId="{04AB1F47-F592-45F6-A48C-A897FF369C30}" type="presParOf" srcId="{CB41457C-DAF8-407A-AE24-A9DDFE8B9A58}" destId="{32C5C885-C0AD-4952-B117-0517379771F0}" srcOrd="20" destOrd="0" presId="urn:microsoft.com/office/officeart/2005/8/layout/radial6"/>
    <dgm:cxn modelId="{6D216387-B625-4BC4-A6D1-0A5FFB9DDC72}" type="presParOf" srcId="{CB41457C-DAF8-407A-AE24-A9DDFE8B9A58}" destId="{2C9D138F-2806-43D1-AEF1-32CAF490E131}" srcOrd="21" destOrd="0" presId="urn:microsoft.com/office/officeart/2005/8/layout/radial6"/>
    <dgm:cxn modelId="{F7E3AAD1-AAF9-4614-8F16-0D5B892AF931}" type="presOf" srcId="{A62CF947-2239-477E-8055-DD41E10096B6}" destId="{2C9D138F-2806-43D1-AEF1-32CAF490E131}" srcOrd="0" destOrd="0" presId="urn:microsoft.com/office/officeart/2005/8/layout/radial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870B14-E2E2-4975-8F9B-F17ED2918C0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E40B1100-2C96-4F78-8A60-8331A2712DE1}">
      <dgm:prSet phldrT="[文本]" custT="1"/>
      <dgm:spPr/>
      <dgm:t>
        <a:bodyPr/>
        <a:lstStyle/>
        <a:p>
          <a:r>
            <a:rPr lang="zh-CN" altLang="en-US" sz="1700" kern="1200" dirty="0">
              <a:solidFill>
                <a:prstClr val="black"/>
              </a:solidFill>
              <a:latin typeface="Times New Roman" panose="02020603050405020304" pitchFamily="18" charset="0"/>
              <a:ea typeface="黑体" panose="02010609060101010101" pitchFamily="49" charset="-122"/>
              <a:cs typeface="+mn-cs"/>
            </a:rPr>
            <a:t>疾病统计</a:t>
          </a:r>
        </a:p>
      </dgm:t>
    </dgm:pt>
    <dgm:pt modelId="{69C36305-ABB2-4915-9792-C8195DE9B392}" cxnId="{E7BDB41D-240F-4228-A18A-E63A126FD58C}" type="parTrans">
      <dgm:prSet/>
      <dgm:spPr/>
      <dgm:t>
        <a:bodyPr/>
        <a:lstStyle/>
        <a:p>
          <a:endParaRPr lang="zh-CN" altLang="en-US"/>
        </a:p>
      </dgm:t>
    </dgm:pt>
    <dgm:pt modelId="{DAF4AFCE-6E68-4EA3-B328-AE4FEBAC2FCF}" cxnId="{E7BDB41D-240F-4228-A18A-E63A126FD58C}" type="sibTrans">
      <dgm:prSet/>
      <dgm:spPr/>
      <dgm:t>
        <a:bodyPr/>
        <a:lstStyle/>
        <a:p>
          <a:endParaRPr lang="zh-CN" altLang="en-US"/>
        </a:p>
      </dgm:t>
    </dgm:pt>
    <dgm:pt modelId="{F37CCFAD-129F-4FB3-A725-6DFAC172216B}">
      <dgm:prSet phldrT="[文本]"/>
      <dgm:spPr/>
      <dgm:t>
        <a:bodyPr/>
        <a:lstStyle/>
        <a:p>
          <a:r>
            <a:rPr lang="zh-CN" altLang="en-US" dirty="0">
              <a:solidFill>
                <a:prstClr val="black"/>
              </a:solidFill>
              <a:latin typeface="Times New Roman" panose="02020603050405020304" pitchFamily="18" charset="0"/>
              <a:ea typeface="黑体" panose="02010609060101010101" pitchFamily="49" charset="-122"/>
            </a:rPr>
            <a:t>出院病人疾病构成统计</a:t>
          </a:r>
          <a:endParaRPr lang="zh-CN" altLang="en-US" dirty="0"/>
        </a:p>
      </dgm:t>
    </dgm:pt>
    <dgm:pt modelId="{14022FBD-2F5A-44C6-8EA0-F1CEE08110C8}" cxnId="{2C3C6DE3-38FF-45C8-84B9-F6FE667D25C7}" type="parTrans">
      <dgm:prSet/>
      <dgm:spPr/>
      <dgm:t>
        <a:bodyPr/>
        <a:lstStyle/>
        <a:p>
          <a:endParaRPr lang="zh-CN" altLang="en-US"/>
        </a:p>
      </dgm:t>
    </dgm:pt>
    <dgm:pt modelId="{3BB550AC-E792-43C6-B84B-558CA8AE4F00}" cxnId="{2C3C6DE3-38FF-45C8-84B9-F6FE667D25C7}" type="sibTrans">
      <dgm:prSet/>
      <dgm:spPr/>
      <dgm:t>
        <a:bodyPr/>
        <a:lstStyle/>
        <a:p>
          <a:endParaRPr lang="zh-CN" altLang="en-US"/>
        </a:p>
      </dgm:t>
    </dgm:pt>
    <dgm:pt modelId="{F3D00A7A-DA42-4D78-A8F1-50978AAB3514}">
      <dgm:prSet phldrT="[文本]"/>
      <dgm:spPr/>
      <dgm:t>
        <a:bodyPr/>
        <a:lstStyle/>
        <a:p>
          <a:pPr>
            <a:spcAft>
              <a:spcPts val="0"/>
            </a:spcAft>
          </a:pPr>
          <a:r>
            <a:rPr lang="zh-CN" altLang="en-US" dirty="0">
              <a:solidFill>
                <a:prstClr val="black"/>
              </a:solidFill>
              <a:latin typeface="Times New Roman" panose="02020603050405020304" pitchFamily="18" charset="0"/>
              <a:ea typeface="黑体" panose="02010609060101010101" pitchFamily="49" charset="-122"/>
            </a:rPr>
            <a:t>住院疾病</a:t>
          </a:r>
          <a:endParaRPr lang="en-US" altLang="zh-CN" dirty="0">
            <a:solidFill>
              <a:prstClr val="black"/>
            </a:solidFill>
            <a:latin typeface="Times New Roman" panose="02020603050405020304" pitchFamily="18" charset="0"/>
            <a:ea typeface="黑体" panose="02010609060101010101" pitchFamily="49" charset="-122"/>
          </a:endParaRPr>
        </a:p>
        <a:p>
          <a:pPr>
            <a:spcAft>
              <a:spcPts val="0"/>
            </a:spcAft>
          </a:pPr>
          <a:r>
            <a:rPr lang="zh-CN" altLang="en-US" dirty="0">
              <a:solidFill>
                <a:prstClr val="black"/>
              </a:solidFill>
              <a:latin typeface="Times New Roman" panose="02020603050405020304" pitchFamily="18" charset="0"/>
              <a:ea typeface="黑体" panose="02010609060101010101" pitchFamily="49" charset="-122"/>
            </a:rPr>
            <a:t>顺位统计</a:t>
          </a:r>
          <a:endParaRPr lang="zh-CN" altLang="en-US" dirty="0"/>
        </a:p>
      </dgm:t>
    </dgm:pt>
    <dgm:pt modelId="{2D41E91D-1983-4D60-AE24-A4B4B25D4206}" cxnId="{319A0E7C-6C2A-4B75-9A1A-51BBB9E3D7C5}" type="parTrans">
      <dgm:prSet/>
      <dgm:spPr/>
      <dgm:t>
        <a:bodyPr/>
        <a:lstStyle/>
        <a:p>
          <a:endParaRPr lang="zh-CN" altLang="en-US"/>
        </a:p>
      </dgm:t>
    </dgm:pt>
    <dgm:pt modelId="{0FD56EA1-4EAF-4124-A416-E26C1380C02C}" cxnId="{319A0E7C-6C2A-4B75-9A1A-51BBB9E3D7C5}" type="sibTrans">
      <dgm:prSet/>
      <dgm:spPr/>
      <dgm:t>
        <a:bodyPr/>
        <a:lstStyle/>
        <a:p>
          <a:endParaRPr lang="zh-CN" altLang="en-US"/>
        </a:p>
      </dgm:t>
    </dgm:pt>
    <dgm:pt modelId="{E1EEF1B4-9F11-4422-9611-B352B7F2C878}">
      <dgm:prSet custT="1"/>
      <dgm:spPr/>
      <dgm:t>
        <a:bodyPr/>
        <a:lstStyle/>
        <a:p>
          <a:pPr marL="0" lvl="0" indent="0" algn="ctr" defTabSz="755650">
            <a:lnSpc>
              <a:spcPct val="100000"/>
            </a:lnSpc>
            <a:spcBef>
              <a:spcPct val="0"/>
            </a:spcBef>
            <a:spcAft>
              <a:spcPts val="0"/>
            </a:spcAft>
            <a:buNone/>
          </a:pPr>
          <a:r>
            <a:rPr lang="zh-CN" altLang="en-US" sz="1700" kern="1200" dirty="0">
              <a:solidFill>
                <a:prstClr val="black"/>
              </a:solidFill>
              <a:latin typeface="Times New Roman" panose="02020603050405020304" pitchFamily="18" charset="0"/>
              <a:ea typeface="黑体" panose="02010609060101010101" pitchFamily="49" charset="-122"/>
              <a:cs typeface="+mn-cs"/>
            </a:rPr>
            <a:t>疾病大类</a:t>
          </a:r>
          <a:endParaRPr lang="en-US" altLang="zh-CN" sz="1700" kern="1200" dirty="0">
            <a:solidFill>
              <a:prstClr val="black"/>
            </a:solidFill>
            <a:latin typeface="Times New Roman" panose="02020603050405020304" pitchFamily="18" charset="0"/>
            <a:ea typeface="黑体" panose="02010609060101010101" pitchFamily="49" charset="-122"/>
            <a:cs typeface="+mn-cs"/>
          </a:endParaRPr>
        </a:p>
        <a:p>
          <a:pPr marL="0" lvl="0" indent="0" algn="ctr" defTabSz="755650">
            <a:lnSpc>
              <a:spcPct val="100000"/>
            </a:lnSpc>
            <a:spcBef>
              <a:spcPct val="0"/>
            </a:spcBef>
            <a:spcAft>
              <a:spcPts val="0"/>
            </a:spcAft>
            <a:buNone/>
          </a:pPr>
          <a:r>
            <a:rPr lang="zh-CN" altLang="en-US" sz="1700" kern="1200" dirty="0">
              <a:solidFill>
                <a:prstClr val="black"/>
              </a:solidFill>
              <a:latin typeface="Times New Roman" panose="02020603050405020304" pitchFamily="18" charset="0"/>
              <a:ea typeface="黑体" panose="02010609060101010101" pitchFamily="49" charset="-122"/>
              <a:cs typeface="+mn-cs"/>
            </a:rPr>
            <a:t>构成统计</a:t>
          </a:r>
        </a:p>
      </dgm:t>
    </dgm:pt>
    <dgm:pt modelId="{C40B7501-5894-4B28-A062-6B492B2E9CA0}" cxnId="{CB45CD3E-7D3A-4B18-BA9C-9842C5C08A74}" type="parTrans">
      <dgm:prSet/>
      <dgm:spPr/>
      <dgm:t>
        <a:bodyPr/>
        <a:lstStyle/>
        <a:p>
          <a:endParaRPr lang="zh-CN" altLang="en-US"/>
        </a:p>
      </dgm:t>
    </dgm:pt>
    <dgm:pt modelId="{A83C939A-39A6-4461-8CFE-4CE6960CA462}" cxnId="{CB45CD3E-7D3A-4B18-BA9C-9842C5C08A74}" type="sibTrans">
      <dgm:prSet/>
      <dgm:spPr/>
      <dgm:t>
        <a:bodyPr/>
        <a:lstStyle/>
        <a:p>
          <a:endParaRPr lang="zh-CN" altLang="en-US"/>
        </a:p>
      </dgm:t>
    </dgm:pt>
    <dgm:pt modelId="{C859303C-976B-4987-9454-DDAB54429D77}">
      <dgm:prSet/>
      <dgm:spPr/>
      <dgm:t>
        <a:bodyPr/>
        <a:lstStyle/>
        <a:p>
          <a:pPr>
            <a:spcAft>
              <a:spcPts val="0"/>
            </a:spcAft>
          </a:pPr>
          <a:r>
            <a:rPr lang="zh-CN" altLang="en-US" dirty="0">
              <a:solidFill>
                <a:prstClr val="black"/>
              </a:solidFill>
              <a:latin typeface="Times New Roman" panose="02020603050405020304" pitchFamily="18" charset="0"/>
              <a:ea typeface="黑体" panose="02010609060101010101" pitchFamily="49" charset="-122"/>
            </a:rPr>
            <a:t>疾病</a:t>
          </a:r>
          <a:endParaRPr lang="en-US" altLang="zh-CN" dirty="0">
            <a:solidFill>
              <a:prstClr val="black"/>
            </a:solidFill>
            <a:latin typeface="Times New Roman" panose="02020603050405020304" pitchFamily="18" charset="0"/>
            <a:ea typeface="黑体" panose="02010609060101010101" pitchFamily="49" charset="-122"/>
          </a:endParaRPr>
        </a:p>
        <a:p>
          <a:pPr>
            <a:spcAft>
              <a:spcPts val="0"/>
            </a:spcAft>
          </a:pPr>
          <a:r>
            <a:rPr lang="zh-CN" altLang="en-US" dirty="0">
              <a:solidFill>
                <a:prstClr val="black"/>
              </a:solidFill>
              <a:latin typeface="Times New Roman" panose="02020603050405020304" pitchFamily="18" charset="0"/>
              <a:ea typeface="黑体" panose="02010609060101010101" pitchFamily="49" charset="-122"/>
            </a:rPr>
            <a:t>其他统计</a:t>
          </a:r>
          <a:endParaRPr lang="zh-CN" altLang="en-US" dirty="0"/>
        </a:p>
      </dgm:t>
    </dgm:pt>
    <dgm:pt modelId="{74EE27CF-3B3E-4150-9C85-E8A35BB0F149}" cxnId="{7845B61D-9BEC-48FC-8DC6-45D820F2743A}" type="parTrans">
      <dgm:prSet/>
      <dgm:spPr/>
      <dgm:t>
        <a:bodyPr/>
        <a:lstStyle/>
        <a:p>
          <a:endParaRPr lang="zh-CN" altLang="en-US"/>
        </a:p>
      </dgm:t>
    </dgm:pt>
    <dgm:pt modelId="{45DA8A50-53BB-4AAA-A80B-9E56072372EB}" cxnId="{7845B61D-9BEC-48FC-8DC6-45D820F2743A}" type="sibTrans">
      <dgm:prSet/>
      <dgm:spPr/>
      <dgm:t>
        <a:bodyPr/>
        <a:lstStyle/>
        <a:p>
          <a:endParaRPr lang="zh-CN" altLang="en-US"/>
        </a:p>
      </dgm:t>
    </dgm:pt>
    <dgm:pt modelId="{D33093F1-5DE8-4D7B-8ACD-F4D026378B34}" type="pres">
      <dgm:prSet presAssocID="{A3870B14-E2E2-4975-8F9B-F17ED2918C0B}" presName="hierChild1" presStyleCnt="0">
        <dgm:presLayoutVars>
          <dgm:chPref val="1"/>
          <dgm:dir/>
          <dgm:animOne val="branch"/>
          <dgm:animLvl val="lvl"/>
          <dgm:resizeHandles/>
        </dgm:presLayoutVars>
      </dgm:prSet>
      <dgm:spPr/>
    </dgm:pt>
    <dgm:pt modelId="{F6E71D37-5518-4D29-A5E6-F9360B28C332}" type="pres">
      <dgm:prSet presAssocID="{E40B1100-2C96-4F78-8A60-8331A2712DE1}" presName="hierRoot1" presStyleCnt="0"/>
      <dgm:spPr/>
    </dgm:pt>
    <dgm:pt modelId="{CD0BA26B-43C9-4B5C-9437-271747D7CF76}" type="pres">
      <dgm:prSet presAssocID="{E40B1100-2C96-4F78-8A60-8331A2712DE1}" presName="composite" presStyleCnt="0"/>
      <dgm:spPr/>
    </dgm:pt>
    <dgm:pt modelId="{C42B2CD2-325D-4B42-835B-636C84ED9F34}" type="pres">
      <dgm:prSet presAssocID="{E40B1100-2C96-4F78-8A60-8331A2712DE1}" presName="background" presStyleLbl="node0" presStyleIdx="0" presStyleCnt="1"/>
      <dgm:spPr/>
    </dgm:pt>
    <dgm:pt modelId="{BE6F3591-FA22-4A81-80AA-F3269AA507C6}" type="pres">
      <dgm:prSet presAssocID="{E40B1100-2C96-4F78-8A60-8331A2712DE1}" presName="text" presStyleLbl="fgAcc0" presStyleIdx="0" presStyleCnt="1">
        <dgm:presLayoutVars>
          <dgm:chPref val="3"/>
        </dgm:presLayoutVars>
      </dgm:prSet>
      <dgm:spPr/>
    </dgm:pt>
    <dgm:pt modelId="{A57CB448-5DB9-4410-9FC2-58EE642A53D9}" type="pres">
      <dgm:prSet presAssocID="{E40B1100-2C96-4F78-8A60-8331A2712DE1}" presName="hierChild2" presStyleCnt="0"/>
      <dgm:spPr/>
    </dgm:pt>
    <dgm:pt modelId="{AE26D5FE-47F6-4ED9-A4E5-FF77CB6B14B9}" type="pres">
      <dgm:prSet presAssocID="{14022FBD-2F5A-44C6-8EA0-F1CEE08110C8}" presName="Name10" presStyleLbl="parChTrans1D2" presStyleIdx="0" presStyleCnt="4"/>
      <dgm:spPr/>
    </dgm:pt>
    <dgm:pt modelId="{7FE32E2F-1C51-4D5D-BDAF-DE1D62049E94}" type="pres">
      <dgm:prSet presAssocID="{F37CCFAD-129F-4FB3-A725-6DFAC172216B}" presName="hierRoot2" presStyleCnt="0"/>
      <dgm:spPr/>
    </dgm:pt>
    <dgm:pt modelId="{3530A7E9-7D41-430D-A7A6-E9E58EA4D6B7}" type="pres">
      <dgm:prSet presAssocID="{F37CCFAD-129F-4FB3-A725-6DFAC172216B}" presName="composite2" presStyleCnt="0"/>
      <dgm:spPr/>
    </dgm:pt>
    <dgm:pt modelId="{1CE4CA6A-9A0D-40FD-8989-49505BE4021A}" type="pres">
      <dgm:prSet presAssocID="{F37CCFAD-129F-4FB3-A725-6DFAC172216B}" presName="background2" presStyleLbl="node2" presStyleIdx="0" presStyleCnt="4"/>
      <dgm:spPr/>
    </dgm:pt>
    <dgm:pt modelId="{74769106-815C-43BE-850F-56E23F1965DD}" type="pres">
      <dgm:prSet presAssocID="{F37CCFAD-129F-4FB3-A725-6DFAC172216B}" presName="text2" presStyleLbl="fgAcc2" presStyleIdx="0" presStyleCnt="4">
        <dgm:presLayoutVars>
          <dgm:chPref val="3"/>
        </dgm:presLayoutVars>
      </dgm:prSet>
      <dgm:spPr/>
    </dgm:pt>
    <dgm:pt modelId="{DE44AC90-21C3-4DDB-8836-FFAA23546E68}" type="pres">
      <dgm:prSet presAssocID="{F37CCFAD-129F-4FB3-A725-6DFAC172216B}" presName="hierChild3" presStyleCnt="0"/>
      <dgm:spPr/>
    </dgm:pt>
    <dgm:pt modelId="{D1FCA7DF-6B87-403E-8482-145E23907558}" type="pres">
      <dgm:prSet presAssocID="{C40B7501-5894-4B28-A062-6B492B2E9CA0}" presName="Name10" presStyleLbl="parChTrans1D2" presStyleIdx="1" presStyleCnt="4"/>
      <dgm:spPr/>
    </dgm:pt>
    <dgm:pt modelId="{B5442774-2BB0-4AC6-8699-4A5224AFE0A7}" type="pres">
      <dgm:prSet presAssocID="{E1EEF1B4-9F11-4422-9611-B352B7F2C878}" presName="hierRoot2" presStyleCnt="0"/>
      <dgm:spPr/>
    </dgm:pt>
    <dgm:pt modelId="{ABAC38E1-4E3D-4548-B896-004A07B3A9CB}" type="pres">
      <dgm:prSet presAssocID="{E1EEF1B4-9F11-4422-9611-B352B7F2C878}" presName="composite2" presStyleCnt="0"/>
      <dgm:spPr/>
    </dgm:pt>
    <dgm:pt modelId="{EC9F3505-5AB0-4ABD-B13B-422AB6B840E4}" type="pres">
      <dgm:prSet presAssocID="{E1EEF1B4-9F11-4422-9611-B352B7F2C878}" presName="background2" presStyleLbl="node2" presStyleIdx="1" presStyleCnt="4"/>
      <dgm:spPr/>
    </dgm:pt>
    <dgm:pt modelId="{0812BABD-4052-4AAC-9596-00C67712697E}" type="pres">
      <dgm:prSet presAssocID="{E1EEF1B4-9F11-4422-9611-B352B7F2C878}" presName="text2" presStyleLbl="fgAcc2" presStyleIdx="1" presStyleCnt="4">
        <dgm:presLayoutVars>
          <dgm:chPref val="3"/>
        </dgm:presLayoutVars>
      </dgm:prSet>
      <dgm:spPr/>
    </dgm:pt>
    <dgm:pt modelId="{6A6CBA7A-3137-4A66-9F05-A2E64FF66767}" type="pres">
      <dgm:prSet presAssocID="{E1EEF1B4-9F11-4422-9611-B352B7F2C878}" presName="hierChild3" presStyleCnt="0"/>
      <dgm:spPr/>
    </dgm:pt>
    <dgm:pt modelId="{1A524B11-041D-4CC3-87E7-2E8A703820A6}" type="pres">
      <dgm:prSet presAssocID="{2D41E91D-1983-4D60-AE24-A4B4B25D4206}" presName="Name10" presStyleLbl="parChTrans1D2" presStyleIdx="2" presStyleCnt="4"/>
      <dgm:spPr/>
    </dgm:pt>
    <dgm:pt modelId="{67625AC8-481F-494A-9B88-E8375969365D}" type="pres">
      <dgm:prSet presAssocID="{F3D00A7A-DA42-4D78-A8F1-50978AAB3514}" presName="hierRoot2" presStyleCnt="0"/>
      <dgm:spPr/>
    </dgm:pt>
    <dgm:pt modelId="{2841F45D-E939-4E89-B305-43352ACD4E1F}" type="pres">
      <dgm:prSet presAssocID="{F3D00A7A-DA42-4D78-A8F1-50978AAB3514}" presName="composite2" presStyleCnt="0"/>
      <dgm:spPr/>
    </dgm:pt>
    <dgm:pt modelId="{33E7354D-C257-4E5D-9C4F-93ACC48E7ACA}" type="pres">
      <dgm:prSet presAssocID="{F3D00A7A-DA42-4D78-A8F1-50978AAB3514}" presName="background2" presStyleLbl="node2" presStyleIdx="2" presStyleCnt="4"/>
      <dgm:spPr/>
    </dgm:pt>
    <dgm:pt modelId="{A2839B55-B0A0-4B0D-B141-55D95FDC64DD}" type="pres">
      <dgm:prSet presAssocID="{F3D00A7A-DA42-4D78-A8F1-50978AAB3514}" presName="text2" presStyleLbl="fgAcc2" presStyleIdx="2" presStyleCnt="4">
        <dgm:presLayoutVars>
          <dgm:chPref val="3"/>
        </dgm:presLayoutVars>
      </dgm:prSet>
      <dgm:spPr/>
    </dgm:pt>
    <dgm:pt modelId="{1B1C20C9-C1EC-4380-8559-0A90A70E8102}" type="pres">
      <dgm:prSet presAssocID="{F3D00A7A-DA42-4D78-A8F1-50978AAB3514}" presName="hierChild3" presStyleCnt="0"/>
      <dgm:spPr/>
    </dgm:pt>
    <dgm:pt modelId="{D8479544-010B-4F5B-BA33-F54EEFDBB039}" type="pres">
      <dgm:prSet presAssocID="{74EE27CF-3B3E-4150-9C85-E8A35BB0F149}" presName="Name10" presStyleLbl="parChTrans1D2" presStyleIdx="3" presStyleCnt="4"/>
      <dgm:spPr/>
    </dgm:pt>
    <dgm:pt modelId="{BF0CA389-9B58-4031-9EED-495ECEC5BE01}" type="pres">
      <dgm:prSet presAssocID="{C859303C-976B-4987-9454-DDAB54429D77}" presName="hierRoot2" presStyleCnt="0"/>
      <dgm:spPr/>
    </dgm:pt>
    <dgm:pt modelId="{C61793D5-EBE4-4D70-ACE8-61847FB524AA}" type="pres">
      <dgm:prSet presAssocID="{C859303C-976B-4987-9454-DDAB54429D77}" presName="composite2" presStyleCnt="0"/>
      <dgm:spPr/>
    </dgm:pt>
    <dgm:pt modelId="{C6278D8C-0293-4150-B43B-CE087C7F25DD}" type="pres">
      <dgm:prSet presAssocID="{C859303C-976B-4987-9454-DDAB54429D77}" presName="background2" presStyleLbl="node2" presStyleIdx="3" presStyleCnt="4"/>
      <dgm:spPr/>
    </dgm:pt>
    <dgm:pt modelId="{B1F5DAEB-F0D4-49B2-B60B-84BB0CEECA75}" type="pres">
      <dgm:prSet presAssocID="{C859303C-976B-4987-9454-DDAB54429D77}" presName="text2" presStyleLbl="fgAcc2" presStyleIdx="3" presStyleCnt="4">
        <dgm:presLayoutVars>
          <dgm:chPref val="3"/>
        </dgm:presLayoutVars>
      </dgm:prSet>
      <dgm:spPr/>
    </dgm:pt>
    <dgm:pt modelId="{A24DDF76-DD33-434C-9E94-1F2C3578D20A}" type="pres">
      <dgm:prSet presAssocID="{C859303C-976B-4987-9454-DDAB54429D77}" presName="hierChild3" presStyleCnt="0"/>
      <dgm:spPr/>
    </dgm:pt>
  </dgm:ptLst>
  <dgm:cxnLst>
    <dgm:cxn modelId="{BFAA9F01-4B87-4385-85AB-22163F9BAD9A}" type="presOf" srcId="{74EE27CF-3B3E-4150-9C85-E8A35BB0F149}" destId="{D8479544-010B-4F5B-BA33-F54EEFDBB039}" srcOrd="0" destOrd="0" presId="urn:microsoft.com/office/officeart/2005/8/layout/hierarchy1"/>
    <dgm:cxn modelId="{DD62F207-7A45-4B21-B0B1-8E72A55F6C0A}" type="presOf" srcId="{C40B7501-5894-4B28-A062-6B492B2E9CA0}" destId="{D1FCA7DF-6B87-403E-8482-145E23907558}" srcOrd="0" destOrd="0" presId="urn:microsoft.com/office/officeart/2005/8/layout/hierarchy1"/>
    <dgm:cxn modelId="{E7BDB41D-240F-4228-A18A-E63A126FD58C}" srcId="{A3870B14-E2E2-4975-8F9B-F17ED2918C0B}" destId="{E40B1100-2C96-4F78-8A60-8331A2712DE1}" srcOrd="0" destOrd="0" parTransId="{69C36305-ABB2-4915-9792-C8195DE9B392}" sibTransId="{DAF4AFCE-6E68-4EA3-B328-AE4FEBAC2FCF}"/>
    <dgm:cxn modelId="{7845B61D-9BEC-48FC-8DC6-45D820F2743A}" srcId="{E40B1100-2C96-4F78-8A60-8331A2712DE1}" destId="{C859303C-976B-4987-9454-DDAB54429D77}" srcOrd="3" destOrd="0" parTransId="{74EE27CF-3B3E-4150-9C85-E8A35BB0F149}" sibTransId="{45DA8A50-53BB-4AAA-A80B-9E56072372EB}"/>
    <dgm:cxn modelId="{CB45CD3E-7D3A-4B18-BA9C-9842C5C08A74}" srcId="{E40B1100-2C96-4F78-8A60-8331A2712DE1}" destId="{E1EEF1B4-9F11-4422-9611-B352B7F2C878}" srcOrd="1" destOrd="0" parTransId="{C40B7501-5894-4B28-A062-6B492B2E9CA0}" sibTransId="{A83C939A-39A6-4461-8CFE-4CE6960CA462}"/>
    <dgm:cxn modelId="{911CDC46-505A-4E50-8188-644859D721CA}" type="presOf" srcId="{E40B1100-2C96-4F78-8A60-8331A2712DE1}" destId="{BE6F3591-FA22-4A81-80AA-F3269AA507C6}" srcOrd="0" destOrd="0" presId="urn:microsoft.com/office/officeart/2005/8/layout/hierarchy1"/>
    <dgm:cxn modelId="{D9A0DD4C-7B54-4BB3-91BB-83D5E265C7B6}" type="presOf" srcId="{A3870B14-E2E2-4975-8F9B-F17ED2918C0B}" destId="{D33093F1-5DE8-4D7B-8ACD-F4D026378B34}" srcOrd="0" destOrd="0" presId="urn:microsoft.com/office/officeart/2005/8/layout/hierarchy1"/>
    <dgm:cxn modelId="{319A0E7C-6C2A-4B75-9A1A-51BBB9E3D7C5}" srcId="{E40B1100-2C96-4F78-8A60-8331A2712DE1}" destId="{F3D00A7A-DA42-4D78-A8F1-50978AAB3514}" srcOrd="2" destOrd="0" parTransId="{2D41E91D-1983-4D60-AE24-A4B4B25D4206}" sibTransId="{0FD56EA1-4EAF-4124-A416-E26C1380C02C}"/>
    <dgm:cxn modelId="{8A279398-4FA8-48DF-98A8-83C936342036}" type="presOf" srcId="{2D41E91D-1983-4D60-AE24-A4B4B25D4206}" destId="{1A524B11-041D-4CC3-87E7-2E8A703820A6}" srcOrd="0" destOrd="0" presId="urn:microsoft.com/office/officeart/2005/8/layout/hierarchy1"/>
    <dgm:cxn modelId="{32A96AB2-1A87-4A1A-9569-631B03C639C3}" type="presOf" srcId="{C859303C-976B-4987-9454-DDAB54429D77}" destId="{B1F5DAEB-F0D4-49B2-B60B-84BB0CEECA75}" srcOrd="0" destOrd="0" presId="urn:microsoft.com/office/officeart/2005/8/layout/hierarchy1"/>
    <dgm:cxn modelId="{D3280CB8-4103-41F8-B0C8-341D145A0DCB}" type="presOf" srcId="{E1EEF1B4-9F11-4422-9611-B352B7F2C878}" destId="{0812BABD-4052-4AAC-9596-00C67712697E}" srcOrd="0" destOrd="0" presId="urn:microsoft.com/office/officeart/2005/8/layout/hierarchy1"/>
    <dgm:cxn modelId="{A55844D5-F826-44FA-AE1E-84170ECEAC9C}" type="presOf" srcId="{F3D00A7A-DA42-4D78-A8F1-50978AAB3514}" destId="{A2839B55-B0A0-4B0D-B141-55D95FDC64DD}" srcOrd="0" destOrd="0" presId="urn:microsoft.com/office/officeart/2005/8/layout/hierarchy1"/>
    <dgm:cxn modelId="{7A5FE4D7-6CBB-4445-8E8D-16CEA18D4485}" type="presOf" srcId="{F37CCFAD-129F-4FB3-A725-6DFAC172216B}" destId="{74769106-815C-43BE-850F-56E23F1965DD}" srcOrd="0" destOrd="0" presId="urn:microsoft.com/office/officeart/2005/8/layout/hierarchy1"/>
    <dgm:cxn modelId="{2C3C6DE3-38FF-45C8-84B9-F6FE667D25C7}" srcId="{E40B1100-2C96-4F78-8A60-8331A2712DE1}" destId="{F37CCFAD-129F-4FB3-A725-6DFAC172216B}" srcOrd="0" destOrd="0" parTransId="{14022FBD-2F5A-44C6-8EA0-F1CEE08110C8}" sibTransId="{3BB550AC-E792-43C6-B84B-558CA8AE4F00}"/>
    <dgm:cxn modelId="{CB1932F1-DB1B-42B0-AE19-F724C5EC7E66}" type="presOf" srcId="{14022FBD-2F5A-44C6-8EA0-F1CEE08110C8}" destId="{AE26D5FE-47F6-4ED9-A4E5-FF77CB6B14B9}" srcOrd="0" destOrd="0" presId="urn:microsoft.com/office/officeart/2005/8/layout/hierarchy1"/>
    <dgm:cxn modelId="{128AAEF4-8C26-4DBE-9048-7A9D53AAA9ED}" type="presParOf" srcId="{D33093F1-5DE8-4D7B-8ACD-F4D026378B34}" destId="{F6E71D37-5518-4D29-A5E6-F9360B28C332}" srcOrd="0" destOrd="0" presId="urn:microsoft.com/office/officeart/2005/8/layout/hierarchy1"/>
    <dgm:cxn modelId="{24C2E3B8-8BFA-4919-813D-08649130A799}" type="presParOf" srcId="{F6E71D37-5518-4D29-A5E6-F9360B28C332}" destId="{CD0BA26B-43C9-4B5C-9437-271747D7CF76}" srcOrd="0" destOrd="0" presId="urn:microsoft.com/office/officeart/2005/8/layout/hierarchy1"/>
    <dgm:cxn modelId="{A5C88EAA-3BC5-4A0C-B29D-6ECB1060A78E}" type="presParOf" srcId="{CD0BA26B-43C9-4B5C-9437-271747D7CF76}" destId="{C42B2CD2-325D-4B42-835B-636C84ED9F34}" srcOrd="0" destOrd="0" presId="urn:microsoft.com/office/officeart/2005/8/layout/hierarchy1"/>
    <dgm:cxn modelId="{492D18C6-FCE9-4C26-8878-792959EBB172}" type="presParOf" srcId="{CD0BA26B-43C9-4B5C-9437-271747D7CF76}" destId="{BE6F3591-FA22-4A81-80AA-F3269AA507C6}" srcOrd="1" destOrd="0" presId="urn:microsoft.com/office/officeart/2005/8/layout/hierarchy1"/>
    <dgm:cxn modelId="{E6FCAAB1-3387-48A4-B95A-0FC0E456F324}" type="presParOf" srcId="{F6E71D37-5518-4D29-A5E6-F9360B28C332}" destId="{A57CB448-5DB9-4410-9FC2-58EE642A53D9}" srcOrd="1" destOrd="0" presId="urn:microsoft.com/office/officeart/2005/8/layout/hierarchy1"/>
    <dgm:cxn modelId="{A44DFCCB-B245-47AD-9C54-3F818CDB46F9}" type="presParOf" srcId="{A57CB448-5DB9-4410-9FC2-58EE642A53D9}" destId="{AE26D5FE-47F6-4ED9-A4E5-FF77CB6B14B9}" srcOrd="0" destOrd="0" presId="urn:microsoft.com/office/officeart/2005/8/layout/hierarchy1"/>
    <dgm:cxn modelId="{2CEFC604-A143-4BD6-916D-A201BE65533A}" type="presParOf" srcId="{A57CB448-5DB9-4410-9FC2-58EE642A53D9}" destId="{7FE32E2F-1C51-4D5D-BDAF-DE1D62049E94}" srcOrd="1" destOrd="0" presId="urn:microsoft.com/office/officeart/2005/8/layout/hierarchy1"/>
    <dgm:cxn modelId="{5E54F9AF-1EC3-410F-9DFE-8E1E54E77A29}" type="presParOf" srcId="{7FE32E2F-1C51-4D5D-BDAF-DE1D62049E94}" destId="{3530A7E9-7D41-430D-A7A6-E9E58EA4D6B7}" srcOrd="0" destOrd="0" presId="urn:microsoft.com/office/officeart/2005/8/layout/hierarchy1"/>
    <dgm:cxn modelId="{CC55268A-3D6E-4DEA-B735-75512B1D7AFE}" type="presParOf" srcId="{3530A7E9-7D41-430D-A7A6-E9E58EA4D6B7}" destId="{1CE4CA6A-9A0D-40FD-8989-49505BE4021A}" srcOrd="0" destOrd="0" presId="urn:microsoft.com/office/officeart/2005/8/layout/hierarchy1"/>
    <dgm:cxn modelId="{D249D9CE-3005-4DFF-A167-DEAF1D09E5F4}" type="presParOf" srcId="{3530A7E9-7D41-430D-A7A6-E9E58EA4D6B7}" destId="{74769106-815C-43BE-850F-56E23F1965DD}" srcOrd="1" destOrd="0" presId="urn:microsoft.com/office/officeart/2005/8/layout/hierarchy1"/>
    <dgm:cxn modelId="{C370DD76-00F8-4037-93E6-0903D7770624}" type="presParOf" srcId="{7FE32E2F-1C51-4D5D-BDAF-DE1D62049E94}" destId="{DE44AC90-21C3-4DDB-8836-FFAA23546E68}" srcOrd="1" destOrd="0" presId="urn:microsoft.com/office/officeart/2005/8/layout/hierarchy1"/>
    <dgm:cxn modelId="{720DE7C1-9789-40F8-9A25-A4C241E5DE54}" type="presParOf" srcId="{A57CB448-5DB9-4410-9FC2-58EE642A53D9}" destId="{D1FCA7DF-6B87-403E-8482-145E23907558}" srcOrd="2" destOrd="0" presId="urn:microsoft.com/office/officeart/2005/8/layout/hierarchy1"/>
    <dgm:cxn modelId="{EE875917-F5E9-4AFD-9F5C-99EC32259A52}" type="presParOf" srcId="{A57CB448-5DB9-4410-9FC2-58EE642A53D9}" destId="{B5442774-2BB0-4AC6-8699-4A5224AFE0A7}" srcOrd="3" destOrd="0" presId="urn:microsoft.com/office/officeart/2005/8/layout/hierarchy1"/>
    <dgm:cxn modelId="{C384722B-E44E-4755-9DCA-3FA6317F50AC}" type="presParOf" srcId="{B5442774-2BB0-4AC6-8699-4A5224AFE0A7}" destId="{ABAC38E1-4E3D-4548-B896-004A07B3A9CB}" srcOrd="0" destOrd="0" presId="urn:microsoft.com/office/officeart/2005/8/layout/hierarchy1"/>
    <dgm:cxn modelId="{735ED951-F355-4FDC-AE4C-72A8F2FD9722}" type="presParOf" srcId="{ABAC38E1-4E3D-4548-B896-004A07B3A9CB}" destId="{EC9F3505-5AB0-4ABD-B13B-422AB6B840E4}" srcOrd="0" destOrd="0" presId="urn:microsoft.com/office/officeart/2005/8/layout/hierarchy1"/>
    <dgm:cxn modelId="{5B6E834F-85C2-423D-9993-A457648E1FEB}" type="presParOf" srcId="{ABAC38E1-4E3D-4548-B896-004A07B3A9CB}" destId="{0812BABD-4052-4AAC-9596-00C67712697E}" srcOrd="1" destOrd="0" presId="urn:microsoft.com/office/officeart/2005/8/layout/hierarchy1"/>
    <dgm:cxn modelId="{A6E51E07-4E7C-48BC-8FE5-BA5C8F853156}" type="presParOf" srcId="{B5442774-2BB0-4AC6-8699-4A5224AFE0A7}" destId="{6A6CBA7A-3137-4A66-9F05-A2E64FF66767}" srcOrd="1" destOrd="0" presId="urn:microsoft.com/office/officeart/2005/8/layout/hierarchy1"/>
    <dgm:cxn modelId="{F0B73713-E28D-4AAB-8878-F8187ACA1755}" type="presParOf" srcId="{A57CB448-5DB9-4410-9FC2-58EE642A53D9}" destId="{1A524B11-041D-4CC3-87E7-2E8A703820A6}" srcOrd="4" destOrd="0" presId="urn:microsoft.com/office/officeart/2005/8/layout/hierarchy1"/>
    <dgm:cxn modelId="{A93F2F81-2449-4335-8E54-1BB06E90BE49}" type="presParOf" srcId="{A57CB448-5DB9-4410-9FC2-58EE642A53D9}" destId="{67625AC8-481F-494A-9B88-E8375969365D}" srcOrd="5" destOrd="0" presId="urn:microsoft.com/office/officeart/2005/8/layout/hierarchy1"/>
    <dgm:cxn modelId="{D4A05D54-3390-4A64-8ED0-071506F7E2A1}" type="presParOf" srcId="{67625AC8-481F-494A-9B88-E8375969365D}" destId="{2841F45D-E939-4E89-B305-43352ACD4E1F}" srcOrd="0" destOrd="0" presId="urn:microsoft.com/office/officeart/2005/8/layout/hierarchy1"/>
    <dgm:cxn modelId="{89461124-7B6C-4165-A5F9-E2ECDF419438}" type="presParOf" srcId="{2841F45D-E939-4E89-B305-43352ACD4E1F}" destId="{33E7354D-C257-4E5D-9C4F-93ACC48E7ACA}" srcOrd="0" destOrd="0" presId="urn:microsoft.com/office/officeart/2005/8/layout/hierarchy1"/>
    <dgm:cxn modelId="{264CDA95-7BD9-45BF-A477-E078AAB14553}" type="presParOf" srcId="{2841F45D-E939-4E89-B305-43352ACD4E1F}" destId="{A2839B55-B0A0-4B0D-B141-55D95FDC64DD}" srcOrd="1" destOrd="0" presId="urn:microsoft.com/office/officeart/2005/8/layout/hierarchy1"/>
    <dgm:cxn modelId="{5C84AAFD-C300-4681-BF7A-EFD4EC902DEA}" type="presParOf" srcId="{67625AC8-481F-494A-9B88-E8375969365D}" destId="{1B1C20C9-C1EC-4380-8559-0A90A70E8102}" srcOrd="1" destOrd="0" presId="urn:microsoft.com/office/officeart/2005/8/layout/hierarchy1"/>
    <dgm:cxn modelId="{D98148A0-42B9-4AD1-84D3-048435DE3F6D}" type="presParOf" srcId="{A57CB448-5DB9-4410-9FC2-58EE642A53D9}" destId="{D8479544-010B-4F5B-BA33-F54EEFDBB039}" srcOrd="6" destOrd="0" presId="urn:microsoft.com/office/officeart/2005/8/layout/hierarchy1"/>
    <dgm:cxn modelId="{527C54E2-F0E7-43A6-8E51-AB925057FA56}" type="presParOf" srcId="{A57CB448-5DB9-4410-9FC2-58EE642A53D9}" destId="{BF0CA389-9B58-4031-9EED-495ECEC5BE01}" srcOrd="7" destOrd="0" presId="urn:microsoft.com/office/officeart/2005/8/layout/hierarchy1"/>
    <dgm:cxn modelId="{4D9510E2-EFC4-45E1-9517-486E57AFA768}" type="presParOf" srcId="{BF0CA389-9B58-4031-9EED-495ECEC5BE01}" destId="{C61793D5-EBE4-4D70-ACE8-61847FB524AA}" srcOrd="0" destOrd="0" presId="urn:microsoft.com/office/officeart/2005/8/layout/hierarchy1"/>
    <dgm:cxn modelId="{04BCD061-13DD-4EAC-8D78-E4E90207B749}" type="presParOf" srcId="{C61793D5-EBE4-4D70-ACE8-61847FB524AA}" destId="{C6278D8C-0293-4150-B43B-CE087C7F25DD}" srcOrd="0" destOrd="0" presId="urn:microsoft.com/office/officeart/2005/8/layout/hierarchy1"/>
    <dgm:cxn modelId="{16E6C38B-CBAB-4E88-82DC-0AE43F1D5FB0}" type="presParOf" srcId="{C61793D5-EBE4-4D70-ACE8-61847FB524AA}" destId="{B1F5DAEB-F0D4-49B2-B60B-84BB0CEECA75}" srcOrd="1" destOrd="0" presId="urn:microsoft.com/office/officeart/2005/8/layout/hierarchy1"/>
    <dgm:cxn modelId="{B1F82415-D36E-46B7-BE27-FD5FD8C9B000}" type="presParOf" srcId="{BF0CA389-9B58-4031-9EED-495ECEC5BE01}" destId="{A24DDF76-DD33-434C-9E94-1F2C3578D20A}"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611495" cy="3247390"/>
        <a:chOff x="0" y="0"/>
        <a:chExt cx="5611495" cy="3247390"/>
      </a:xfrm>
    </dsp:grpSpPr>
    <dsp:sp modelId="{6B33526D-C87C-4618-8994-8E2D00A63E96}">
      <dsp:nvSpPr>
        <dsp:cNvPr id="5" name="空心弧 4"/>
        <dsp:cNvSpPr/>
      </dsp:nvSpPr>
      <dsp:spPr bwMode="white">
        <a:xfrm>
          <a:off x="1394301" y="277793"/>
          <a:ext cx="2822894" cy="2822894"/>
        </a:xfrm>
        <a:prstGeom prst="blockArc">
          <a:avLst>
            <a:gd name="adj1" fmla="val 16199999"/>
            <a:gd name="adj2" fmla="val 19285714"/>
            <a:gd name="adj3" fmla="val 3313"/>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1394301" y="277793"/>
        <a:ext cx="2822894" cy="2822894"/>
      </dsp:txXfrm>
    </dsp:sp>
    <dsp:sp modelId="{323A2EB3-D4C0-4524-9C72-41BB61E4D923}">
      <dsp:nvSpPr>
        <dsp:cNvPr id="7" name="空心弧 6"/>
        <dsp:cNvSpPr/>
      </dsp:nvSpPr>
      <dsp:spPr bwMode="white">
        <a:xfrm>
          <a:off x="1394301" y="277793"/>
          <a:ext cx="2822894" cy="2822894"/>
        </a:xfrm>
        <a:prstGeom prst="blockArc">
          <a:avLst>
            <a:gd name="adj1" fmla="val 19285714"/>
            <a:gd name="adj2" fmla="val 771428"/>
            <a:gd name="adj3" fmla="val 3313"/>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1394301" y="277793"/>
        <a:ext cx="2822894" cy="2822894"/>
      </dsp:txXfrm>
    </dsp:sp>
    <dsp:sp modelId="{7ABED93A-E52A-45DA-8410-536D5083BB97}">
      <dsp:nvSpPr>
        <dsp:cNvPr id="9" name="空心弧 8"/>
        <dsp:cNvSpPr/>
      </dsp:nvSpPr>
      <dsp:spPr bwMode="white">
        <a:xfrm>
          <a:off x="1394301" y="277793"/>
          <a:ext cx="2822894" cy="2822894"/>
        </a:xfrm>
        <a:prstGeom prst="blockArc">
          <a:avLst>
            <a:gd name="adj1" fmla="val 771428"/>
            <a:gd name="adj2" fmla="val 3857142"/>
            <a:gd name="adj3" fmla="val 3313"/>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1394301" y="277793"/>
        <a:ext cx="2822894" cy="2822894"/>
      </dsp:txXfrm>
    </dsp:sp>
    <dsp:sp modelId="{646D5BE8-7F07-4D31-859C-4844ACC81E57}">
      <dsp:nvSpPr>
        <dsp:cNvPr id="11" name="空心弧 10"/>
        <dsp:cNvSpPr/>
      </dsp:nvSpPr>
      <dsp:spPr bwMode="white">
        <a:xfrm>
          <a:off x="1394301" y="277793"/>
          <a:ext cx="2822894" cy="2822894"/>
        </a:xfrm>
        <a:prstGeom prst="blockArc">
          <a:avLst>
            <a:gd name="adj1" fmla="val 3857142"/>
            <a:gd name="adj2" fmla="val 6942857"/>
            <a:gd name="adj3" fmla="val 3313"/>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1394301" y="277793"/>
        <a:ext cx="2822894" cy="2822894"/>
      </dsp:txXfrm>
    </dsp:sp>
    <dsp:sp modelId="{66904C4F-E727-4A3E-9CAF-6C9E320F1A19}">
      <dsp:nvSpPr>
        <dsp:cNvPr id="13" name="空心弧 12"/>
        <dsp:cNvSpPr/>
      </dsp:nvSpPr>
      <dsp:spPr bwMode="white">
        <a:xfrm>
          <a:off x="1394301" y="277793"/>
          <a:ext cx="2822894" cy="2822894"/>
        </a:xfrm>
        <a:prstGeom prst="blockArc">
          <a:avLst>
            <a:gd name="adj1" fmla="val 6942857"/>
            <a:gd name="adj2" fmla="val 10028571"/>
            <a:gd name="adj3" fmla="val 3313"/>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1394301" y="277793"/>
        <a:ext cx="2822894" cy="2822894"/>
      </dsp:txXfrm>
    </dsp:sp>
    <dsp:sp modelId="{3F4BDE42-78B5-4D32-B506-AD75A3287892}">
      <dsp:nvSpPr>
        <dsp:cNvPr id="15" name="空心弧 14"/>
        <dsp:cNvSpPr/>
      </dsp:nvSpPr>
      <dsp:spPr bwMode="white">
        <a:xfrm>
          <a:off x="1394301" y="277793"/>
          <a:ext cx="2822894" cy="2822894"/>
        </a:xfrm>
        <a:prstGeom prst="blockArc">
          <a:avLst>
            <a:gd name="adj1" fmla="val 10028571"/>
            <a:gd name="adj2" fmla="val 13114285"/>
            <a:gd name="adj3" fmla="val 3313"/>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1394301" y="277793"/>
        <a:ext cx="2822894" cy="2822894"/>
      </dsp:txXfrm>
    </dsp:sp>
    <dsp:sp modelId="{2C9D138F-2806-43D1-AEF1-32CAF490E131}">
      <dsp:nvSpPr>
        <dsp:cNvPr id="17" name="空心弧 16"/>
        <dsp:cNvSpPr/>
      </dsp:nvSpPr>
      <dsp:spPr bwMode="white">
        <a:xfrm>
          <a:off x="1394301" y="277793"/>
          <a:ext cx="2822894" cy="2822894"/>
        </a:xfrm>
        <a:prstGeom prst="blockArc">
          <a:avLst>
            <a:gd name="adj1" fmla="val 13114285"/>
            <a:gd name="adj2" fmla="val 16199999"/>
            <a:gd name="adj3" fmla="val 3313"/>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1394301" y="277793"/>
        <a:ext cx="2822894" cy="2822894"/>
      </dsp:txXfrm>
    </dsp:sp>
    <dsp:sp modelId="{CFC06286-EA7E-4AF0-B303-3E1255E3A2FE}">
      <dsp:nvSpPr>
        <dsp:cNvPr id="3" name="椭圆 2"/>
        <dsp:cNvSpPr/>
      </dsp:nvSpPr>
      <dsp:spPr bwMode="white">
        <a:xfrm>
          <a:off x="2283580" y="1167073"/>
          <a:ext cx="1044335" cy="1044335"/>
        </a:xfrm>
        <a:prstGeom prst="ellipse">
          <a:avLst/>
        </a:prstGeom>
      </dsp:spPr>
      <dsp:style>
        <a:lnRef idx="2">
          <a:schemeClr val="lt1"/>
        </a:lnRef>
        <a:fillRef idx="1">
          <a:schemeClr val="accent1"/>
        </a:fillRef>
        <a:effectRef idx="0">
          <a:scrgbClr r="0" g="0" b="0"/>
        </a:effectRef>
        <a:fontRef idx="minor">
          <a:schemeClr val="lt1"/>
        </a:fontRef>
      </dsp:style>
      <dsp:txBody>
        <a:bodyPr lIns="27940" tIns="27940" rIns="27940" bIns="2794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b="1" dirty="0"/>
            <a:t>基本要求</a:t>
          </a:r>
        </a:p>
      </dsp:txBody>
      <dsp:txXfrm>
        <a:off x="2283580" y="1167073"/>
        <a:ext cx="1044335" cy="1044335"/>
      </dsp:txXfrm>
    </dsp:sp>
    <dsp:sp modelId="{2FBE08AD-F6C2-4EAF-AEF4-6AE8542581ED}">
      <dsp:nvSpPr>
        <dsp:cNvPr id="4" name="椭圆 3"/>
        <dsp:cNvSpPr/>
      </dsp:nvSpPr>
      <dsp:spPr bwMode="white">
        <a:xfrm>
          <a:off x="2440230" y="0"/>
          <a:ext cx="731034" cy="731034"/>
        </a:xfrm>
        <a:prstGeom prst="ellipse">
          <a:avLst/>
        </a:prstGeom>
      </dsp:spPr>
      <dsp:style>
        <a:lnRef idx="2">
          <a:schemeClr val="lt1"/>
        </a:lnRef>
        <a:fillRef idx="1">
          <a:schemeClr val="accent1"/>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t>真实性</a:t>
          </a:r>
        </a:p>
      </dsp:txBody>
      <dsp:txXfrm>
        <a:off x="2440230" y="0"/>
        <a:ext cx="731034" cy="731034"/>
      </dsp:txXfrm>
    </dsp:sp>
    <dsp:sp modelId="{BB1ED69E-FEB5-4096-8CD6-5A993D148A65}">
      <dsp:nvSpPr>
        <dsp:cNvPr id="6" name="椭圆 5"/>
        <dsp:cNvSpPr/>
      </dsp:nvSpPr>
      <dsp:spPr bwMode="white">
        <a:xfrm>
          <a:off x="3475159" y="498395"/>
          <a:ext cx="731034" cy="731034"/>
        </a:xfrm>
        <a:prstGeom prst="ellipse">
          <a:avLst/>
        </a:prstGeom>
      </dsp:spPr>
      <dsp:style>
        <a:lnRef idx="2">
          <a:schemeClr val="lt1"/>
        </a:lnRef>
        <a:fillRef idx="1">
          <a:schemeClr val="accent1"/>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t>及时性</a:t>
          </a:r>
        </a:p>
      </dsp:txBody>
      <dsp:txXfrm>
        <a:off x="3475159" y="498395"/>
        <a:ext cx="731034" cy="731034"/>
      </dsp:txXfrm>
    </dsp:sp>
    <dsp:sp modelId="{BF972EAF-1D1C-4C33-9982-05F3E85E88C5}">
      <dsp:nvSpPr>
        <dsp:cNvPr id="8" name="椭圆 7"/>
        <dsp:cNvSpPr/>
      </dsp:nvSpPr>
      <dsp:spPr bwMode="white">
        <a:xfrm>
          <a:off x="3730765" y="1618279"/>
          <a:ext cx="731034" cy="731034"/>
        </a:xfrm>
        <a:prstGeom prst="ellipse">
          <a:avLst/>
        </a:prstGeom>
      </dsp:spPr>
      <dsp:style>
        <a:lnRef idx="2">
          <a:schemeClr val="lt1"/>
        </a:lnRef>
        <a:fillRef idx="1">
          <a:schemeClr val="accent1"/>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t>完整性</a:t>
          </a:r>
        </a:p>
      </dsp:txBody>
      <dsp:txXfrm>
        <a:off x="3730765" y="1618279"/>
        <a:ext cx="731034" cy="731034"/>
      </dsp:txXfrm>
    </dsp:sp>
    <dsp:sp modelId="{D1C0B1D1-ECF9-4AD6-863E-37F412BEF425}">
      <dsp:nvSpPr>
        <dsp:cNvPr id="10" name="椭圆 9"/>
        <dsp:cNvSpPr/>
      </dsp:nvSpPr>
      <dsp:spPr bwMode="white">
        <a:xfrm>
          <a:off x="3014572" y="2516356"/>
          <a:ext cx="731034" cy="731034"/>
        </a:xfrm>
        <a:prstGeom prst="ellipse">
          <a:avLst/>
        </a:prstGeom>
      </dsp:spPr>
      <dsp:style>
        <a:lnRef idx="2">
          <a:schemeClr val="lt1"/>
        </a:lnRef>
        <a:fillRef idx="1">
          <a:schemeClr val="accent1"/>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t>准确性</a:t>
          </a:r>
        </a:p>
      </dsp:txBody>
      <dsp:txXfrm>
        <a:off x="3014572" y="2516356"/>
        <a:ext cx="731034" cy="731034"/>
      </dsp:txXfrm>
    </dsp:sp>
    <dsp:sp modelId="{07D83FBB-5818-4755-888E-B2674E6EBC97}">
      <dsp:nvSpPr>
        <dsp:cNvPr id="12" name="椭圆 11"/>
        <dsp:cNvSpPr/>
      </dsp:nvSpPr>
      <dsp:spPr bwMode="white">
        <a:xfrm>
          <a:off x="1865889" y="2516356"/>
          <a:ext cx="731034" cy="731034"/>
        </a:xfrm>
        <a:prstGeom prst="ellipse">
          <a:avLst/>
        </a:prstGeom>
      </dsp:spPr>
      <dsp:style>
        <a:lnRef idx="2">
          <a:schemeClr val="lt1"/>
        </a:lnRef>
        <a:fillRef idx="1">
          <a:schemeClr val="accent1"/>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t>系统性</a:t>
          </a:r>
        </a:p>
      </dsp:txBody>
      <dsp:txXfrm>
        <a:off x="1865889" y="2516356"/>
        <a:ext cx="731034" cy="731034"/>
      </dsp:txXfrm>
    </dsp:sp>
    <dsp:sp modelId="{A688536F-4ECA-4141-86ED-4AA4A66CB58D}">
      <dsp:nvSpPr>
        <dsp:cNvPr id="14" name="椭圆 13"/>
        <dsp:cNvSpPr/>
      </dsp:nvSpPr>
      <dsp:spPr bwMode="white">
        <a:xfrm>
          <a:off x="1149696" y="1618279"/>
          <a:ext cx="731034" cy="731034"/>
        </a:xfrm>
        <a:prstGeom prst="ellipse">
          <a:avLst/>
        </a:prstGeom>
      </dsp:spPr>
      <dsp:style>
        <a:lnRef idx="2">
          <a:schemeClr val="lt1"/>
        </a:lnRef>
        <a:fillRef idx="1">
          <a:schemeClr val="accent1"/>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t>统一性</a:t>
          </a:r>
        </a:p>
      </dsp:txBody>
      <dsp:txXfrm>
        <a:off x="1149696" y="1618279"/>
        <a:ext cx="731034" cy="731034"/>
      </dsp:txXfrm>
    </dsp:sp>
    <dsp:sp modelId="{733E7892-AC7B-4207-9688-2138DCB0AA17}">
      <dsp:nvSpPr>
        <dsp:cNvPr id="16" name="椭圆 15"/>
        <dsp:cNvSpPr/>
      </dsp:nvSpPr>
      <dsp:spPr bwMode="white">
        <a:xfrm>
          <a:off x="1405302" y="498395"/>
          <a:ext cx="731034" cy="731034"/>
        </a:xfrm>
        <a:prstGeom prst="ellipse">
          <a:avLst/>
        </a:prstGeom>
      </dsp:spPr>
      <dsp:style>
        <a:lnRef idx="2">
          <a:schemeClr val="lt1"/>
        </a:lnRef>
        <a:fillRef idx="1">
          <a:schemeClr val="accent1"/>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t>连续性</a:t>
          </a:r>
        </a:p>
      </dsp:txBody>
      <dsp:txXfrm>
        <a:off x="1405302" y="498395"/>
        <a:ext cx="731034" cy="731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39114" cy="3950404"/>
        <a:chOff x="0" y="0"/>
        <a:chExt cx="6039114" cy="3950404"/>
      </a:xfrm>
    </dsp:grpSpPr>
    <dsp:sp modelId="{AE26D5FE-47F6-4ED9-A4E5-FF77CB6B14B9}">
      <dsp:nvSpPr>
        <dsp:cNvPr id="5" name="任意多边形 4"/>
        <dsp:cNvSpPr/>
      </dsp:nvSpPr>
      <dsp:spPr bwMode="white">
        <a:xfrm>
          <a:off x="632000" y="1724333"/>
          <a:ext cx="2317334" cy="368316"/>
        </a:xfrm>
        <a:custGeom>
          <a:avLst/>
          <a:gdLst/>
          <a:ahLst/>
          <a:cxnLst/>
          <a:pathLst>
            <a:path w="3649" h="580">
              <a:moveTo>
                <a:pt x="3649" y="0"/>
              </a:moveTo>
              <a:lnTo>
                <a:pt x="3649" y="469"/>
              </a:lnTo>
              <a:lnTo>
                <a:pt x="0" y="469"/>
              </a:lnTo>
              <a:lnTo>
                <a:pt x="0" y="580"/>
              </a:lnTo>
            </a:path>
          </a:pathLst>
        </a:custGeom>
      </dsp:spPr>
      <dsp:style>
        <a:lnRef idx="2">
          <a:schemeClr val="accent1">
            <a:shade val="60000"/>
          </a:schemeClr>
        </a:lnRef>
        <a:fillRef idx="0">
          <a:schemeClr val="accent1"/>
        </a:fillRef>
        <a:effectRef idx="0">
          <a:scrgbClr r="0" g="0" b="0"/>
        </a:effectRef>
        <a:fontRef idx="minor"/>
      </dsp:style>
      <dsp:txXfrm>
        <a:off x="632000" y="1724333"/>
        <a:ext cx="2317334" cy="368316"/>
      </dsp:txXfrm>
    </dsp:sp>
    <dsp:sp modelId="{D1FCA7DF-6B87-403E-8482-145E23907558}">
      <dsp:nvSpPr>
        <dsp:cNvPr id="8" name="任意多边形 7"/>
        <dsp:cNvSpPr/>
      </dsp:nvSpPr>
      <dsp:spPr bwMode="white">
        <a:xfrm>
          <a:off x="2176890" y="1724333"/>
          <a:ext cx="772445" cy="368316"/>
        </a:xfrm>
        <a:custGeom>
          <a:avLst/>
          <a:gdLst/>
          <a:ahLst/>
          <a:cxnLst/>
          <a:pathLst>
            <a:path w="1216" h="580">
              <a:moveTo>
                <a:pt x="1216" y="0"/>
              </a:moveTo>
              <a:lnTo>
                <a:pt x="1216" y="469"/>
              </a:lnTo>
              <a:lnTo>
                <a:pt x="0" y="469"/>
              </a:lnTo>
              <a:lnTo>
                <a:pt x="0" y="580"/>
              </a:lnTo>
            </a:path>
          </a:pathLst>
        </a:custGeom>
      </dsp:spPr>
      <dsp:style>
        <a:lnRef idx="2">
          <a:schemeClr val="accent1">
            <a:shade val="60000"/>
          </a:schemeClr>
        </a:lnRef>
        <a:fillRef idx="0">
          <a:schemeClr val="accent1"/>
        </a:fillRef>
        <a:effectRef idx="0">
          <a:scrgbClr r="0" g="0" b="0"/>
        </a:effectRef>
        <a:fontRef idx="minor"/>
      </dsp:style>
      <dsp:txXfrm>
        <a:off x="2176890" y="1724333"/>
        <a:ext cx="772445" cy="368316"/>
      </dsp:txXfrm>
    </dsp:sp>
    <dsp:sp modelId="{1A524B11-041D-4CC3-87E7-2E8A703820A6}">
      <dsp:nvSpPr>
        <dsp:cNvPr id="11" name="任意多边形 10"/>
        <dsp:cNvSpPr/>
      </dsp:nvSpPr>
      <dsp:spPr bwMode="white">
        <a:xfrm>
          <a:off x="2949335" y="1724333"/>
          <a:ext cx="772445" cy="368316"/>
        </a:xfrm>
        <a:custGeom>
          <a:avLst/>
          <a:gdLst/>
          <a:ahLst/>
          <a:cxnLst/>
          <a:pathLst>
            <a:path w="1216" h="580">
              <a:moveTo>
                <a:pt x="0" y="0"/>
              </a:moveTo>
              <a:lnTo>
                <a:pt x="0" y="469"/>
              </a:lnTo>
              <a:lnTo>
                <a:pt x="1216" y="469"/>
              </a:lnTo>
              <a:lnTo>
                <a:pt x="1216" y="580"/>
              </a:lnTo>
            </a:path>
          </a:pathLst>
        </a:custGeom>
      </dsp:spPr>
      <dsp:style>
        <a:lnRef idx="2">
          <a:schemeClr val="accent1">
            <a:shade val="60000"/>
          </a:schemeClr>
        </a:lnRef>
        <a:fillRef idx="0">
          <a:schemeClr val="accent1"/>
        </a:fillRef>
        <a:effectRef idx="0">
          <a:scrgbClr r="0" g="0" b="0"/>
        </a:effectRef>
        <a:fontRef idx="minor"/>
      </dsp:style>
      <dsp:txXfrm>
        <a:off x="2949335" y="1724333"/>
        <a:ext cx="772445" cy="368316"/>
      </dsp:txXfrm>
    </dsp:sp>
    <dsp:sp modelId="{D8479544-010B-4F5B-BA33-F54EEFDBB039}">
      <dsp:nvSpPr>
        <dsp:cNvPr id="14" name="任意多边形 13"/>
        <dsp:cNvSpPr/>
      </dsp:nvSpPr>
      <dsp:spPr bwMode="white">
        <a:xfrm>
          <a:off x="2949335" y="1724333"/>
          <a:ext cx="2317334" cy="368316"/>
        </a:xfrm>
        <a:custGeom>
          <a:avLst/>
          <a:gdLst/>
          <a:ahLst/>
          <a:cxnLst/>
          <a:pathLst>
            <a:path w="3649" h="580">
              <a:moveTo>
                <a:pt x="0" y="0"/>
              </a:moveTo>
              <a:lnTo>
                <a:pt x="0" y="469"/>
              </a:lnTo>
              <a:lnTo>
                <a:pt x="3649" y="469"/>
              </a:lnTo>
              <a:lnTo>
                <a:pt x="3649" y="580"/>
              </a:lnTo>
            </a:path>
          </a:pathLst>
        </a:custGeom>
      </dsp:spPr>
      <dsp:style>
        <a:lnRef idx="2">
          <a:schemeClr val="accent1">
            <a:shade val="60000"/>
          </a:schemeClr>
        </a:lnRef>
        <a:fillRef idx="0">
          <a:schemeClr val="accent1"/>
        </a:fillRef>
        <a:effectRef idx="0">
          <a:scrgbClr r="0" g="0" b="0"/>
        </a:effectRef>
        <a:fontRef idx="minor"/>
      </dsp:style>
      <dsp:txXfrm>
        <a:off x="2949335" y="1724333"/>
        <a:ext cx="2317334" cy="368316"/>
      </dsp:txXfrm>
    </dsp:sp>
    <dsp:sp modelId="{C42B2CD2-325D-4B42-835B-636C84ED9F34}">
      <dsp:nvSpPr>
        <dsp:cNvPr id="3" name="圆角矩形 2"/>
        <dsp:cNvSpPr/>
      </dsp:nvSpPr>
      <dsp:spPr bwMode="white">
        <a:xfrm>
          <a:off x="2317334" y="921693"/>
          <a:ext cx="1264001" cy="80264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2317334" y="921693"/>
        <a:ext cx="1264001" cy="802640"/>
      </dsp:txXfrm>
    </dsp:sp>
    <dsp:sp modelId="{BE6F3591-FA22-4A81-80AA-F3269AA507C6}">
      <dsp:nvSpPr>
        <dsp:cNvPr id="4" name="圆角矩形 3"/>
        <dsp:cNvSpPr/>
      </dsp:nvSpPr>
      <dsp:spPr bwMode="white">
        <a:xfrm>
          <a:off x="2457779" y="1055115"/>
          <a:ext cx="1264001" cy="80264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sz="1700" kern="1200" dirty="0">
              <a:solidFill>
                <a:prstClr val="black"/>
              </a:solidFill>
              <a:latin typeface="Times New Roman" panose="02020603050405020304" pitchFamily="18" charset="0"/>
              <a:ea typeface="黑体" panose="02010609060101010101" pitchFamily="49" charset="-122"/>
              <a:cs typeface="+mn-cs"/>
            </a:rPr>
            <a:t>疾病统计</a:t>
          </a:r>
          <a:endParaRPr>
            <a:solidFill>
              <a:schemeClr val="dk1"/>
            </a:solidFill>
          </a:endParaRPr>
        </a:p>
      </dsp:txBody>
      <dsp:txXfrm>
        <a:off x="2457779" y="1055115"/>
        <a:ext cx="1264001" cy="802640"/>
      </dsp:txXfrm>
    </dsp:sp>
    <dsp:sp modelId="{1CE4CA6A-9A0D-40FD-8989-49505BE4021A}">
      <dsp:nvSpPr>
        <dsp:cNvPr id="6" name="圆角矩形 5"/>
        <dsp:cNvSpPr/>
      </dsp:nvSpPr>
      <dsp:spPr bwMode="white">
        <a:xfrm>
          <a:off x="0" y="2092649"/>
          <a:ext cx="1264001" cy="80264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0" y="2092649"/>
        <a:ext cx="1264001" cy="802640"/>
      </dsp:txXfrm>
    </dsp:sp>
    <dsp:sp modelId="{74769106-815C-43BE-850F-56E23F1965DD}">
      <dsp:nvSpPr>
        <dsp:cNvPr id="7" name="圆角矩形 6"/>
        <dsp:cNvSpPr/>
      </dsp:nvSpPr>
      <dsp:spPr bwMode="white">
        <a:xfrm>
          <a:off x="140445" y="2226071"/>
          <a:ext cx="1264001" cy="80264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a:solidFill>
                <a:prstClr val="black"/>
              </a:solidFill>
              <a:latin typeface="Times New Roman" panose="02020603050405020304" pitchFamily="18" charset="0"/>
              <a:ea typeface="黑体" panose="02010609060101010101" pitchFamily="49" charset="-122"/>
            </a:rPr>
            <a:t>出院病人疾病构成统计</a:t>
          </a:r>
          <a:endParaRPr lang="zh-CN" altLang="en-US" dirty="0">
            <a:solidFill>
              <a:schemeClr val="dk1"/>
            </a:solidFill>
          </a:endParaRPr>
        </a:p>
      </dsp:txBody>
      <dsp:txXfrm>
        <a:off x="140445" y="2226071"/>
        <a:ext cx="1264001" cy="802640"/>
      </dsp:txXfrm>
    </dsp:sp>
    <dsp:sp modelId="{EC9F3505-5AB0-4ABD-B13B-422AB6B840E4}">
      <dsp:nvSpPr>
        <dsp:cNvPr id="9" name="圆角矩形 8"/>
        <dsp:cNvSpPr/>
      </dsp:nvSpPr>
      <dsp:spPr bwMode="white">
        <a:xfrm>
          <a:off x="1544890" y="2092649"/>
          <a:ext cx="1264001" cy="80264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1544890" y="2092649"/>
        <a:ext cx="1264001" cy="802640"/>
      </dsp:txXfrm>
    </dsp:sp>
    <dsp:sp modelId="{0812BABD-4052-4AAC-9596-00C67712697E}">
      <dsp:nvSpPr>
        <dsp:cNvPr id="10" name="圆角矩形 9"/>
        <dsp:cNvSpPr/>
      </dsp:nvSpPr>
      <dsp:spPr bwMode="white">
        <a:xfrm>
          <a:off x="1685334" y="2226071"/>
          <a:ext cx="1264001" cy="80264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marL="0" lvl="0" indent="0" algn="ctr" defTabSz="755650">
            <a:lnSpc>
              <a:spcPct val="100000"/>
            </a:lnSpc>
            <a:spcBef>
              <a:spcPct val="0"/>
            </a:spcBef>
            <a:spcAft>
              <a:spcPts val="0"/>
            </a:spcAft>
            <a:buNone/>
          </a:pPr>
          <a:r>
            <a:rPr lang="zh-CN" altLang="en-US" sz="1700" kern="1200" dirty="0">
              <a:solidFill>
                <a:prstClr val="black"/>
              </a:solidFill>
              <a:latin typeface="Times New Roman" panose="02020603050405020304" pitchFamily="18" charset="0"/>
              <a:ea typeface="黑体" panose="02010609060101010101" pitchFamily="49" charset="-122"/>
              <a:cs typeface="+mn-cs"/>
            </a:rPr>
            <a:t>疾病大类</a:t>
          </a:r>
          <a:endParaRPr lang="en-US" altLang="zh-CN" sz="1700" kern="1200" dirty="0">
            <a:solidFill>
              <a:prstClr val="black"/>
            </a:solidFill>
            <a:latin typeface="Times New Roman" panose="02020603050405020304" pitchFamily="18" charset="0"/>
            <a:ea typeface="黑体" panose="02010609060101010101" pitchFamily="49" charset="-122"/>
            <a:cs typeface="+mn-cs"/>
          </a:endParaRPr>
        </a:p>
        <a:p>
          <a:pPr marL="0" lvl="0" indent="0" algn="ctr" defTabSz="755650">
            <a:lnSpc>
              <a:spcPct val="100000"/>
            </a:lnSpc>
            <a:spcBef>
              <a:spcPct val="0"/>
            </a:spcBef>
            <a:spcAft>
              <a:spcPts val="0"/>
            </a:spcAft>
            <a:buNone/>
          </a:pPr>
          <a:r>
            <a:rPr lang="zh-CN" altLang="en-US" sz="1700" kern="1200" dirty="0">
              <a:solidFill>
                <a:prstClr val="black"/>
              </a:solidFill>
              <a:latin typeface="Times New Roman" panose="02020603050405020304" pitchFamily="18" charset="0"/>
              <a:ea typeface="黑体" panose="02010609060101010101" pitchFamily="49" charset="-122"/>
              <a:cs typeface="+mn-cs"/>
            </a:rPr>
            <a:t>构成统计</a:t>
          </a:r>
          <a:endParaRPr>
            <a:solidFill>
              <a:schemeClr val="dk1"/>
            </a:solidFill>
          </a:endParaRPr>
        </a:p>
      </dsp:txBody>
      <dsp:txXfrm>
        <a:off x="1685334" y="2226071"/>
        <a:ext cx="1264001" cy="802640"/>
      </dsp:txXfrm>
    </dsp:sp>
    <dsp:sp modelId="{33E7354D-C257-4E5D-9C4F-93ACC48E7ACA}">
      <dsp:nvSpPr>
        <dsp:cNvPr id="12" name="圆角矩形 11"/>
        <dsp:cNvSpPr/>
      </dsp:nvSpPr>
      <dsp:spPr bwMode="white">
        <a:xfrm>
          <a:off x="3089779" y="2092649"/>
          <a:ext cx="1264001" cy="80264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3089779" y="2092649"/>
        <a:ext cx="1264001" cy="802640"/>
      </dsp:txXfrm>
    </dsp:sp>
    <dsp:sp modelId="{A2839B55-B0A0-4B0D-B141-55D95FDC64DD}">
      <dsp:nvSpPr>
        <dsp:cNvPr id="13" name="圆角矩形 12"/>
        <dsp:cNvSpPr/>
      </dsp:nvSpPr>
      <dsp:spPr bwMode="white">
        <a:xfrm>
          <a:off x="3230224" y="2226071"/>
          <a:ext cx="1264001" cy="80264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ts val="0"/>
            </a:spcAft>
          </a:pPr>
          <a:r>
            <a:rPr lang="zh-CN" altLang="en-US" dirty="0">
              <a:solidFill>
                <a:prstClr val="black"/>
              </a:solidFill>
              <a:latin typeface="Times New Roman" panose="02020603050405020304" pitchFamily="18" charset="0"/>
              <a:ea typeface="黑体" panose="02010609060101010101" pitchFamily="49" charset="-122"/>
            </a:rPr>
            <a:t>住院疾病</a:t>
          </a:r>
          <a:endParaRPr lang="en-US" altLang="zh-CN" dirty="0">
            <a:solidFill>
              <a:prstClr val="black"/>
            </a:solidFill>
            <a:latin typeface="Times New Roman" panose="02020603050405020304" pitchFamily="18" charset="0"/>
            <a:ea typeface="黑体" panose="02010609060101010101" pitchFamily="49" charset="-122"/>
          </a:endParaRPr>
        </a:p>
        <a:p>
          <a:pPr lvl="0">
            <a:lnSpc>
              <a:spcPct val="100000"/>
            </a:lnSpc>
            <a:spcBef>
              <a:spcPct val="0"/>
            </a:spcBef>
            <a:spcAft>
              <a:spcPts val="0"/>
            </a:spcAft>
          </a:pPr>
          <a:r>
            <a:rPr lang="zh-CN" altLang="en-US" dirty="0">
              <a:solidFill>
                <a:prstClr val="black"/>
              </a:solidFill>
              <a:latin typeface="Times New Roman" panose="02020603050405020304" pitchFamily="18" charset="0"/>
              <a:ea typeface="黑体" panose="02010609060101010101" pitchFamily="49" charset="-122"/>
            </a:rPr>
            <a:t>顺位统计</a:t>
          </a:r>
          <a:endParaRPr lang="zh-CN" altLang="en-US" dirty="0">
            <a:solidFill>
              <a:schemeClr val="dk1"/>
            </a:solidFill>
          </a:endParaRPr>
        </a:p>
      </dsp:txBody>
      <dsp:txXfrm>
        <a:off x="3230224" y="2226071"/>
        <a:ext cx="1264001" cy="802640"/>
      </dsp:txXfrm>
    </dsp:sp>
    <dsp:sp modelId="{C6278D8C-0293-4150-B43B-CE087C7F25DD}">
      <dsp:nvSpPr>
        <dsp:cNvPr id="15" name="圆角矩形 14"/>
        <dsp:cNvSpPr/>
      </dsp:nvSpPr>
      <dsp:spPr bwMode="white">
        <a:xfrm>
          <a:off x="4634669" y="2092649"/>
          <a:ext cx="1264001" cy="80264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4634669" y="2092649"/>
        <a:ext cx="1264001" cy="802640"/>
      </dsp:txXfrm>
    </dsp:sp>
    <dsp:sp modelId="{B1F5DAEB-F0D4-49B2-B60B-84BB0CEECA75}">
      <dsp:nvSpPr>
        <dsp:cNvPr id="16" name="圆角矩形 15"/>
        <dsp:cNvSpPr/>
      </dsp:nvSpPr>
      <dsp:spPr bwMode="white">
        <a:xfrm>
          <a:off x="4775113" y="2226071"/>
          <a:ext cx="1264001" cy="80264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ts val="0"/>
            </a:spcAft>
          </a:pPr>
          <a:r>
            <a:rPr lang="zh-CN" altLang="en-US" dirty="0">
              <a:solidFill>
                <a:prstClr val="black"/>
              </a:solidFill>
              <a:latin typeface="Times New Roman" panose="02020603050405020304" pitchFamily="18" charset="0"/>
              <a:ea typeface="黑体" panose="02010609060101010101" pitchFamily="49" charset="-122"/>
            </a:rPr>
            <a:t>疾病</a:t>
          </a:r>
          <a:endParaRPr lang="en-US" altLang="zh-CN" dirty="0">
            <a:solidFill>
              <a:prstClr val="black"/>
            </a:solidFill>
            <a:latin typeface="Times New Roman" panose="02020603050405020304" pitchFamily="18" charset="0"/>
            <a:ea typeface="黑体" panose="02010609060101010101" pitchFamily="49" charset="-122"/>
          </a:endParaRPr>
        </a:p>
        <a:p>
          <a:pPr lvl="0">
            <a:lnSpc>
              <a:spcPct val="100000"/>
            </a:lnSpc>
            <a:spcBef>
              <a:spcPct val="0"/>
            </a:spcBef>
            <a:spcAft>
              <a:spcPts val="0"/>
            </a:spcAft>
          </a:pPr>
          <a:r>
            <a:rPr lang="zh-CN" altLang="en-US" dirty="0">
              <a:solidFill>
                <a:prstClr val="black"/>
              </a:solidFill>
              <a:latin typeface="Times New Roman" panose="02020603050405020304" pitchFamily="18" charset="0"/>
              <a:ea typeface="黑体" panose="02010609060101010101" pitchFamily="49" charset="-122"/>
            </a:rPr>
            <a:t>其他统计</a:t>
          </a:r>
          <a:endParaRPr lang="zh-CN" altLang="en-US" dirty="0">
            <a:solidFill>
              <a:schemeClr val="dk1"/>
            </a:solidFill>
          </a:endParaRPr>
        </a:p>
      </dsp:txBody>
      <dsp:txXfrm>
        <a:off x="4775113" y="2226071"/>
        <a:ext cx="1264001" cy="80264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9116-8487-4D3B-921F-0E41E65F4555}"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F2A5C0-3CFB-4282-AD2D-2FF4823B029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DFCB8-7EF4-48C1-8984-7222E239D7E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577850" y="1143000"/>
            <a:ext cx="5702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3BA41-6BA2-47AC-9C1D-5ECEA0A6E2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12827" y="1597822"/>
            <a:ext cx="8078709" cy="1102519"/>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425655" y="2914650"/>
            <a:ext cx="6653054"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75218" y="1200151"/>
            <a:ext cx="8553927" cy="339447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90663" y="154781"/>
            <a:ext cx="2138482" cy="329088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75218" y="154781"/>
            <a:ext cx="6257039" cy="329088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 y="0"/>
            <a:ext cx="9502158" cy="5143500"/>
          </a:xfrm>
          <a:prstGeom prst="rect">
            <a:avLst/>
          </a:prstGeom>
          <a:effectLst>
            <a:glow>
              <a:schemeClr val="accent1"/>
            </a:glow>
          </a:effectLst>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6551" y="412311"/>
            <a:ext cx="1075626" cy="1034842"/>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2866" y="4711917"/>
            <a:ext cx="2309147" cy="4443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4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504363" cy="5143500"/>
          </a:xfrm>
          <a:prstGeom prst="rect">
            <a:avLst/>
          </a:prstGeom>
          <a:effectLst/>
        </p:spPr>
      </p:pic>
      <p:sp>
        <p:nvSpPr>
          <p:cNvPr id="21" name="文本框 29"/>
          <p:cNvSpPr txBox="1"/>
          <p:nvPr userDrawn="1"/>
        </p:nvSpPr>
        <p:spPr>
          <a:xfrm>
            <a:off x="681138" y="2631928"/>
            <a:ext cx="1638185" cy="923330"/>
          </a:xfrm>
          <a:prstGeom prst="rect">
            <a:avLst/>
          </a:prstGeom>
          <a:noFill/>
        </p:spPr>
        <p:txBody>
          <a:bodyPr wrap="none" rtlCol="0">
            <a:spAutoFit/>
          </a:bodyPr>
          <a:lstStyle/>
          <a:p>
            <a:r>
              <a:rPr lang="zh-CN" altLang="en-US" sz="5400" b="1" dirty="0">
                <a:ln w="12700">
                  <a:noFill/>
                </a:ln>
                <a:latin typeface="黑体" panose="02010609060101010101" pitchFamily="49" charset="-122"/>
                <a:ea typeface="黑体" panose="02010609060101010101" pitchFamily="49" charset="-122"/>
              </a:rPr>
              <a:t>目录</a:t>
            </a:r>
            <a:endParaRPr lang="en-US" altLang="zh-CN" sz="5400" b="1" dirty="0">
              <a:ln w="12700">
                <a:noFill/>
              </a:ln>
              <a:latin typeface="黑体" panose="02010609060101010101" pitchFamily="49" charset="-122"/>
              <a:ea typeface="黑体" panose="02010609060101010101" pitchFamily="49" charset="-122"/>
            </a:endParaRPr>
          </a:p>
        </p:txBody>
      </p:sp>
      <p:pic>
        <p:nvPicPr>
          <p:cNvPr id="22" name="图片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657" y="3710432"/>
            <a:ext cx="2309147" cy="4443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pic>
        <p:nvPicPr>
          <p:cNvPr id="15" name="图片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4339"/>
            <a:ext cx="9504363" cy="2800350"/>
          </a:xfrm>
          <a:prstGeom prst="rect">
            <a:avLst/>
          </a:prstGeom>
          <a:effectLst>
            <a:reflection blurRad="6350" endPos="90000" dir="5400000" sy="-100000" algn="bl" rotWithShape="0"/>
          </a:effectLst>
        </p:spPr>
      </p:pic>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2866" y="4711917"/>
            <a:ext cx="2309147" cy="4443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1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504363" cy="5143500"/>
          </a:xfrm>
          <a:prstGeom prst="rect">
            <a:avLst/>
          </a:prstGeom>
        </p:spPr>
      </p:pic>
      <p:sp>
        <p:nvSpPr>
          <p:cNvPr id="5" name="矩形 4"/>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userDrawn="1"/>
        </p:nvSpPr>
        <p:spPr>
          <a:xfrm>
            <a:off x="0" y="1"/>
            <a:ext cx="2323289" cy="246221"/>
          </a:xfrm>
          <a:prstGeom prst="rect">
            <a:avLst/>
          </a:prstGeom>
          <a:noFill/>
        </p:spPr>
        <p:txBody>
          <a:bodyPr wrap="square" rtlCol="0">
            <a:spAutoFit/>
          </a:bodyPr>
          <a:lstStyle/>
          <a:p>
            <a:r>
              <a:rPr lang="en-US" altLang="zh-CN" sz="1000" b="1" dirty="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userDrawn="1"/>
        </p:nvSpPr>
        <p:spPr>
          <a:xfrm>
            <a:off x="7256504" y="4912565"/>
            <a:ext cx="2323289" cy="246221"/>
          </a:xfrm>
          <a:prstGeom prst="rect">
            <a:avLst/>
          </a:prstGeom>
          <a:noFill/>
        </p:spPr>
        <p:txBody>
          <a:bodyPr wrap="square" rtlCol="0">
            <a:spAutoFit/>
          </a:bodyPr>
          <a:lstStyle/>
          <a:p>
            <a:r>
              <a:rPr lang="en-US" altLang="zh-CN" sz="1000" b="1" dirty="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矩形 22"/>
          <p:cNvSpPr/>
          <p:nvPr userDrawn="1"/>
        </p:nvSpPr>
        <p:spPr>
          <a:xfrm>
            <a:off x="3248025" y="4629150"/>
            <a:ext cx="2743200" cy="520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
        <p:nvSpPr>
          <p:cNvPr id="25" name="圆角矩形 24"/>
          <p:cNvSpPr/>
          <p:nvPr userDrawn="1"/>
        </p:nvSpPr>
        <p:spPr>
          <a:xfrm>
            <a:off x="438150" y="352425"/>
            <a:ext cx="8420100" cy="4171950"/>
          </a:xfrm>
          <a:prstGeom prst="roundRect">
            <a:avLst/>
          </a:prstGeom>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9"/>
          <p:cNvSpPr txBox="1"/>
          <p:nvPr userDrawn="1"/>
        </p:nvSpPr>
        <p:spPr>
          <a:xfrm>
            <a:off x="8297962" y="3182600"/>
            <a:ext cx="968275" cy="1446550"/>
          </a:xfrm>
          <a:prstGeom prst="rect">
            <a:avLst/>
          </a:prstGeom>
          <a:solidFill>
            <a:schemeClr val="bg1"/>
          </a:solidFill>
        </p:spPr>
        <p:txBody>
          <a:bodyPr wrap="square" rtlCol="0">
            <a:spAutoFit/>
          </a:bodyPr>
          <a:lstStyle/>
          <a:p>
            <a:r>
              <a:rPr lang="zh-CN" altLang="en-US" sz="4400" b="1" dirty="0">
                <a:ln w="12700">
                  <a:noFill/>
                </a:ln>
                <a:latin typeface="宋体" panose="02010600030101010101" pitchFamily="2" charset="-122"/>
                <a:ea typeface="宋体" panose="02010600030101010101" pitchFamily="2" charset="-122"/>
              </a:rPr>
              <a:t>小结</a:t>
            </a:r>
            <a:endParaRPr lang="en-US" altLang="zh-CN" sz="4400" b="1" dirty="0">
              <a:ln w="12700">
                <a:noFill/>
              </a:ln>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75218" y="1200151"/>
            <a:ext cx="8553927" cy="339447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50779" y="3305176"/>
            <a:ext cx="8078709" cy="1021556"/>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50779" y="2180035"/>
            <a:ext cx="8078709"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75218" y="900114"/>
            <a:ext cx="419776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831385" y="900114"/>
            <a:ext cx="419776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75218" y="1151335"/>
            <a:ext cx="4199411"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75218" y="1631156"/>
            <a:ext cx="4199411"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828092" y="1151335"/>
            <a:ext cx="4201060"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828092" y="1631156"/>
            <a:ext cx="4201060"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8" name="页脚占位符 7"/>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4" name="页脚占位符 3"/>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3" name="页脚占位符 2"/>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5221" y="204787"/>
            <a:ext cx="3126870" cy="8715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715942" y="204792"/>
            <a:ext cx="5313203"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75221" y="1076328"/>
            <a:ext cx="3126870"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62922" y="3600451"/>
            <a:ext cx="5702618" cy="425054"/>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862922" y="459581"/>
            <a:ext cx="5702618"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862922" y="4025507"/>
            <a:ext cx="5702618"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3.png"/><Relationship Id="rId16" Type="http://schemas.openxmlformats.org/officeDocument/2006/relationships/image" Target="../media/image6.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758658" y="0"/>
            <a:ext cx="2745705" cy="5143500"/>
          </a:xfrm>
          <a:prstGeom prst="rect">
            <a:avLst/>
          </a:prstGeom>
        </p:spPr>
      </p:pic>
      <p:pic>
        <p:nvPicPr>
          <p:cNvPr id="8" name="图片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2685360" cy="5143500"/>
          </a:xfrm>
          <a:prstGeom prst="rect">
            <a:avLst/>
          </a:prstGeom>
        </p:spPr>
      </p:pic>
      <p:sp>
        <p:nvSpPr>
          <p:cNvPr id="9" name="矩形 8"/>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userDrawn="1"/>
        </p:nvSpPr>
        <p:spPr>
          <a:xfrm>
            <a:off x="0" y="1"/>
            <a:ext cx="2323289" cy="246221"/>
          </a:xfrm>
          <a:prstGeom prst="rect">
            <a:avLst/>
          </a:prstGeom>
          <a:noFill/>
        </p:spPr>
        <p:txBody>
          <a:bodyPr wrap="square" rtlCol="0">
            <a:spAutoFit/>
          </a:bodyPr>
          <a:lstStyle/>
          <a:p>
            <a:r>
              <a:rPr lang="en-US" altLang="zh-CN" sz="1000" b="1" dirty="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userDrawn="1"/>
        </p:nvSpPr>
        <p:spPr>
          <a:xfrm>
            <a:off x="7256504" y="4912565"/>
            <a:ext cx="2323289" cy="246221"/>
          </a:xfrm>
          <a:prstGeom prst="rect">
            <a:avLst/>
          </a:prstGeom>
          <a:noFill/>
        </p:spPr>
        <p:txBody>
          <a:bodyPr wrap="square" rtlCol="0">
            <a:spAutoFit/>
          </a:bodyPr>
          <a:lstStyle/>
          <a:p>
            <a:r>
              <a:rPr lang="en-US" altLang="zh-CN" sz="1000" b="1" dirty="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3.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788555" y="1498960"/>
            <a:ext cx="1866900" cy="768350"/>
          </a:xfrm>
          <a:prstGeom prst="rect">
            <a:avLst/>
          </a:prstGeom>
          <a:noFill/>
        </p:spPr>
        <p:txBody>
          <a:bodyPr wrap="none" rtlCol="0">
            <a:spAutoFit/>
          </a:bodyPr>
          <a:lstStyle/>
          <a:p>
            <a:pPr algn="ctr"/>
            <a:r>
              <a:rPr lang="zh-CN" altLang="en-US" sz="4400" b="1" dirty="0">
                <a:latin typeface="Times New Roman" panose="02020603050405020304"/>
                <a:ea typeface="黑体" panose="02010609060101010101" pitchFamily="49" charset="-122"/>
              </a:rPr>
              <a:t>第八章</a:t>
            </a:r>
            <a:endParaRPr lang="en-US" altLang="zh-CN" sz="4400" b="1" dirty="0">
              <a:latin typeface="Times New Roman" panose="02020603050405020304"/>
              <a:ea typeface="黑体" panose="02010609060101010101" pitchFamily="49" charset="-122"/>
            </a:endParaRPr>
          </a:p>
        </p:txBody>
      </p:sp>
      <p:grpSp>
        <p:nvGrpSpPr>
          <p:cNvPr id="2" name="组合 1"/>
          <p:cNvGrpSpPr/>
          <p:nvPr/>
        </p:nvGrpSpPr>
        <p:grpSpPr>
          <a:xfrm>
            <a:off x="2661864" y="3900930"/>
            <a:ext cx="384810" cy="370220"/>
            <a:chOff x="4112570" y="4196180"/>
            <a:chExt cx="370220" cy="370220"/>
          </a:xfrm>
        </p:grpSpPr>
        <p:sp>
          <p:nvSpPr>
            <p:cNvPr id="13" name="椭圆 12"/>
            <p:cNvSpPr/>
            <p:nvPr/>
          </p:nvSpPr>
          <p:spPr>
            <a:xfrm>
              <a:off x="4112570" y="4196180"/>
              <a:ext cx="370220" cy="37022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grpSp>
          <p:nvGrpSpPr>
            <p:cNvPr id="38" name="Group 234"/>
            <p:cNvGrpSpPr/>
            <p:nvPr/>
          </p:nvGrpSpPr>
          <p:grpSpPr>
            <a:xfrm>
              <a:off x="4217972" y="4293958"/>
              <a:ext cx="159416" cy="174665"/>
              <a:chOff x="1693862" y="4675188"/>
              <a:chExt cx="365125" cy="400050"/>
            </a:xfrm>
            <a:solidFill>
              <a:schemeClr val="bg1"/>
            </a:solidFill>
          </p:grpSpPr>
          <p:sp>
            <p:nvSpPr>
              <p:cNvPr id="39"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sp>
            <p:nvSpPr>
              <p:cNvPr id="40"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grpSp>
      </p:grpSp>
      <p:sp>
        <p:nvSpPr>
          <p:cNvPr id="41" name="文本框 40"/>
          <p:cNvSpPr txBox="1"/>
          <p:nvPr/>
        </p:nvSpPr>
        <p:spPr>
          <a:xfrm>
            <a:off x="3107022" y="3908428"/>
            <a:ext cx="1280168" cy="337185"/>
          </a:xfrm>
          <a:prstGeom prst="rect">
            <a:avLst/>
          </a:prstGeom>
          <a:noFill/>
        </p:spPr>
        <p:txBody>
          <a:bodyPr wrap="square" rtlCol="0">
            <a:spAutoFit/>
          </a:bodyPr>
          <a:lstStyle/>
          <a:p>
            <a:r>
              <a:rPr lang="zh-CN" altLang="en-US" sz="1600" b="1" dirty="0">
                <a:latin typeface="Times New Roman" panose="02020603050405020304"/>
                <a:ea typeface="黑体" panose="02010609060101010101" pitchFamily="49" charset="-122"/>
              </a:rPr>
              <a:t>宋萍</a:t>
            </a:r>
            <a:endParaRPr lang="zh-CN" altLang="en-US" sz="1600" b="1" dirty="0">
              <a:latin typeface="Times New Roman" panose="02020603050405020304"/>
              <a:ea typeface="黑体" panose="02010609060101010101" pitchFamily="49" charset="-122"/>
            </a:endParaRPr>
          </a:p>
        </p:txBody>
      </p:sp>
      <p:grpSp>
        <p:nvGrpSpPr>
          <p:cNvPr id="5" name="组合 4"/>
          <p:cNvGrpSpPr/>
          <p:nvPr/>
        </p:nvGrpSpPr>
        <p:grpSpPr>
          <a:xfrm>
            <a:off x="5289806" y="3888879"/>
            <a:ext cx="384810" cy="370220"/>
            <a:chOff x="4661210" y="4196180"/>
            <a:chExt cx="370220" cy="370220"/>
          </a:xfrm>
        </p:grpSpPr>
        <p:sp>
          <p:nvSpPr>
            <p:cNvPr id="15" name="椭圆 14"/>
            <p:cNvSpPr/>
            <p:nvPr/>
          </p:nvSpPr>
          <p:spPr>
            <a:xfrm>
              <a:off x="4661210" y="4196180"/>
              <a:ext cx="370220" cy="370220"/>
            </a:xfrm>
            <a:prstGeom prst="ellipse">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sp>
          <p:nvSpPr>
            <p:cNvPr id="42" name="Freeform 13"/>
            <p:cNvSpPr>
              <a:spLocks noEditPoints="1"/>
            </p:cNvSpPr>
            <p:nvPr/>
          </p:nvSpPr>
          <p:spPr bwMode="auto">
            <a:xfrm>
              <a:off x="4774882" y="4247300"/>
              <a:ext cx="142875" cy="263129"/>
            </a:xfrm>
            <a:custGeom>
              <a:avLst/>
              <a:gdLst>
                <a:gd name="T0" fmla="*/ 49 w 324"/>
                <a:gd name="T1" fmla="*/ 0 h 597"/>
                <a:gd name="T2" fmla="*/ 274 w 324"/>
                <a:gd name="T3" fmla="*/ 0 h 597"/>
                <a:gd name="T4" fmla="*/ 324 w 324"/>
                <a:gd name="T5" fmla="*/ 50 h 597"/>
                <a:gd name="T6" fmla="*/ 324 w 324"/>
                <a:gd name="T7" fmla="*/ 547 h 597"/>
                <a:gd name="T8" fmla="*/ 274 w 324"/>
                <a:gd name="T9" fmla="*/ 597 h 597"/>
                <a:gd name="T10" fmla="*/ 49 w 324"/>
                <a:gd name="T11" fmla="*/ 597 h 597"/>
                <a:gd name="T12" fmla="*/ 0 w 324"/>
                <a:gd name="T13" fmla="*/ 547 h 597"/>
                <a:gd name="T14" fmla="*/ 0 w 324"/>
                <a:gd name="T15" fmla="*/ 50 h 597"/>
                <a:gd name="T16" fmla="*/ 49 w 324"/>
                <a:gd name="T17" fmla="*/ 0 h 597"/>
                <a:gd name="T18" fmla="*/ 124 w 324"/>
                <a:gd name="T19" fmla="*/ 38 h 597"/>
                <a:gd name="T20" fmla="*/ 200 w 324"/>
                <a:gd name="T21" fmla="*/ 38 h 597"/>
                <a:gd name="T22" fmla="*/ 200 w 324"/>
                <a:gd name="T23" fmla="*/ 49 h 597"/>
                <a:gd name="T24" fmla="*/ 124 w 324"/>
                <a:gd name="T25" fmla="*/ 49 h 597"/>
                <a:gd name="T26" fmla="*/ 124 w 324"/>
                <a:gd name="T27" fmla="*/ 38 h 597"/>
                <a:gd name="T28" fmla="*/ 162 w 324"/>
                <a:gd name="T29" fmla="*/ 523 h 597"/>
                <a:gd name="T30" fmla="*/ 162 w 324"/>
                <a:gd name="T31" fmla="*/ 581 h 597"/>
                <a:gd name="T32" fmla="*/ 162 w 324"/>
                <a:gd name="T33" fmla="*/ 523 h 597"/>
                <a:gd name="T34" fmla="*/ 49 w 324"/>
                <a:gd name="T35" fmla="*/ 89 h 597"/>
                <a:gd name="T36" fmla="*/ 274 w 324"/>
                <a:gd name="T37" fmla="*/ 89 h 597"/>
                <a:gd name="T38" fmla="*/ 297 w 324"/>
                <a:gd name="T39" fmla="*/ 112 h 597"/>
                <a:gd name="T40" fmla="*/ 297 w 324"/>
                <a:gd name="T41" fmla="*/ 485 h 597"/>
                <a:gd name="T42" fmla="*/ 274 w 324"/>
                <a:gd name="T43" fmla="*/ 508 h 597"/>
                <a:gd name="T44" fmla="*/ 49 w 324"/>
                <a:gd name="T45" fmla="*/ 508 h 597"/>
                <a:gd name="T46" fmla="*/ 26 w 324"/>
                <a:gd name="T47" fmla="*/ 485 h 597"/>
                <a:gd name="T48" fmla="*/ 26 w 324"/>
                <a:gd name="T49" fmla="*/ 112 h 597"/>
                <a:gd name="T50" fmla="*/ 49 w 324"/>
                <a:gd name="T51" fmla="*/ 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597">
                  <a:moveTo>
                    <a:pt x="49" y="0"/>
                  </a:moveTo>
                  <a:cubicBezTo>
                    <a:pt x="274" y="0"/>
                    <a:pt x="274" y="0"/>
                    <a:pt x="274" y="0"/>
                  </a:cubicBezTo>
                  <a:cubicBezTo>
                    <a:pt x="313" y="0"/>
                    <a:pt x="324" y="14"/>
                    <a:pt x="324" y="50"/>
                  </a:cubicBezTo>
                  <a:cubicBezTo>
                    <a:pt x="324" y="547"/>
                    <a:pt x="324" y="547"/>
                    <a:pt x="324" y="547"/>
                  </a:cubicBezTo>
                  <a:cubicBezTo>
                    <a:pt x="324" y="582"/>
                    <a:pt x="311" y="597"/>
                    <a:pt x="274" y="597"/>
                  </a:cubicBezTo>
                  <a:cubicBezTo>
                    <a:pt x="49" y="597"/>
                    <a:pt x="49" y="597"/>
                    <a:pt x="49" y="597"/>
                  </a:cubicBezTo>
                  <a:cubicBezTo>
                    <a:pt x="11" y="597"/>
                    <a:pt x="0" y="581"/>
                    <a:pt x="0" y="547"/>
                  </a:cubicBezTo>
                  <a:cubicBezTo>
                    <a:pt x="0" y="50"/>
                    <a:pt x="0" y="50"/>
                    <a:pt x="0" y="50"/>
                  </a:cubicBezTo>
                  <a:cubicBezTo>
                    <a:pt x="0" y="11"/>
                    <a:pt x="11" y="0"/>
                    <a:pt x="49" y="0"/>
                  </a:cubicBezTo>
                  <a:close/>
                  <a:moveTo>
                    <a:pt x="124" y="38"/>
                  </a:moveTo>
                  <a:cubicBezTo>
                    <a:pt x="200" y="38"/>
                    <a:pt x="200" y="38"/>
                    <a:pt x="200" y="38"/>
                  </a:cubicBezTo>
                  <a:cubicBezTo>
                    <a:pt x="212" y="38"/>
                    <a:pt x="212" y="49"/>
                    <a:pt x="200" y="49"/>
                  </a:cubicBezTo>
                  <a:cubicBezTo>
                    <a:pt x="124" y="49"/>
                    <a:pt x="124" y="49"/>
                    <a:pt x="124" y="49"/>
                  </a:cubicBezTo>
                  <a:cubicBezTo>
                    <a:pt x="114" y="49"/>
                    <a:pt x="113" y="38"/>
                    <a:pt x="124" y="38"/>
                  </a:cubicBezTo>
                  <a:close/>
                  <a:moveTo>
                    <a:pt x="162" y="523"/>
                  </a:moveTo>
                  <a:cubicBezTo>
                    <a:pt x="200" y="523"/>
                    <a:pt x="200" y="581"/>
                    <a:pt x="162" y="581"/>
                  </a:cubicBezTo>
                  <a:cubicBezTo>
                    <a:pt x="124" y="581"/>
                    <a:pt x="124" y="523"/>
                    <a:pt x="162" y="523"/>
                  </a:cubicBezTo>
                  <a:close/>
                  <a:moveTo>
                    <a:pt x="49" y="89"/>
                  </a:moveTo>
                  <a:cubicBezTo>
                    <a:pt x="274" y="89"/>
                    <a:pt x="274" y="89"/>
                    <a:pt x="274" y="89"/>
                  </a:cubicBezTo>
                  <a:cubicBezTo>
                    <a:pt x="294" y="89"/>
                    <a:pt x="297" y="94"/>
                    <a:pt x="297" y="112"/>
                  </a:cubicBezTo>
                  <a:cubicBezTo>
                    <a:pt x="297" y="485"/>
                    <a:pt x="297" y="485"/>
                    <a:pt x="297" y="485"/>
                  </a:cubicBezTo>
                  <a:cubicBezTo>
                    <a:pt x="297" y="503"/>
                    <a:pt x="294" y="508"/>
                    <a:pt x="274" y="508"/>
                  </a:cubicBezTo>
                  <a:cubicBezTo>
                    <a:pt x="49" y="508"/>
                    <a:pt x="49" y="508"/>
                    <a:pt x="49" y="508"/>
                  </a:cubicBezTo>
                  <a:cubicBezTo>
                    <a:pt x="29" y="508"/>
                    <a:pt x="26" y="503"/>
                    <a:pt x="26" y="485"/>
                  </a:cubicBezTo>
                  <a:cubicBezTo>
                    <a:pt x="26" y="112"/>
                    <a:pt x="26" y="112"/>
                    <a:pt x="26" y="112"/>
                  </a:cubicBezTo>
                  <a:cubicBezTo>
                    <a:pt x="26" y="95"/>
                    <a:pt x="32" y="89"/>
                    <a:pt x="49" y="8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Times New Roman" panose="02020603050405020304"/>
                <a:ea typeface="黑体" panose="02010609060101010101" pitchFamily="49" charset="-122"/>
              </a:endParaRPr>
            </a:p>
          </p:txBody>
        </p:sp>
      </p:grpSp>
      <p:sp>
        <p:nvSpPr>
          <p:cNvPr id="43" name="文本框 40"/>
          <p:cNvSpPr txBox="1"/>
          <p:nvPr/>
        </p:nvSpPr>
        <p:spPr>
          <a:xfrm>
            <a:off x="5639056" y="3916742"/>
            <a:ext cx="4126695" cy="337185"/>
          </a:xfrm>
          <a:prstGeom prst="rect">
            <a:avLst/>
          </a:prstGeom>
          <a:noFill/>
        </p:spPr>
        <p:txBody>
          <a:bodyPr wrap="square" rtlCol="0">
            <a:spAutoFit/>
          </a:bodyPr>
          <a:lstStyle/>
          <a:p>
            <a:r>
              <a:rPr lang="zh-CN" altLang="zh-CN" sz="1600" b="1" dirty="0">
                <a:latin typeface="Times New Roman" panose="02020603050405020304"/>
                <a:ea typeface="黑体" panose="02010609060101010101" pitchFamily="49" charset="-122"/>
              </a:rPr>
              <a:t>重庆医科大学</a:t>
            </a:r>
            <a:endParaRPr lang="zh-CN" altLang="zh-CN" sz="1600" b="1" dirty="0">
              <a:latin typeface="Times New Roman" panose="02020603050405020304"/>
              <a:ea typeface="黑体" panose="02010609060101010101" pitchFamily="49" charset="-122"/>
            </a:endParaRPr>
          </a:p>
        </p:txBody>
      </p:sp>
      <p:sp>
        <p:nvSpPr>
          <p:cNvPr id="44" name="文本框 9"/>
          <p:cNvSpPr txBox="1"/>
          <p:nvPr/>
        </p:nvSpPr>
        <p:spPr>
          <a:xfrm>
            <a:off x="2916373" y="2351039"/>
            <a:ext cx="3550920" cy="768350"/>
          </a:xfrm>
          <a:prstGeom prst="rect">
            <a:avLst/>
          </a:prstGeom>
          <a:noFill/>
        </p:spPr>
        <p:txBody>
          <a:bodyPr wrap="none" rtlCol="0">
            <a:spAutoFit/>
          </a:bodyPr>
          <a:lstStyle/>
          <a:p>
            <a:pPr algn="ctr"/>
            <a:r>
              <a:rPr lang="zh-CN" altLang="en-US" sz="4400" b="1" dirty="0">
                <a:latin typeface="Times New Roman" panose="02020603050405020304"/>
                <a:ea typeface="黑体" panose="02010609060101010101" pitchFamily="49" charset="-122"/>
              </a:rPr>
              <a:t>病案信息统计</a:t>
            </a:r>
            <a:endParaRPr lang="zh-CN" altLang="en-US" sz="4400" b="1" dirty="0">
              <a:latin typeface="Times New Roman" panose="02020603050405020304"/>
              <a:ea typeface="黑体" panose="02010609060101010101" pitchFamily="49" charset="-122"/>
            </a:endParaRPr>
          </a:p>
        </p:txBody>
      </p:sp>
      <p:grpSp>
        <p:nvGrpSpPr>
          <p:cNvPr id="3" name="组合 2"/>
          <p:cNvGrpSpPr/>
          <p:nvPr/>
        </p:nvGrpSpPr>
        <p:grpSpPr>
          <a:xfrm>
            <a:off x="2677104" y="4332730"/>
            <a:ext cx="384810" cy="370220"/>
            <a:chOff x="4112570" y="4196180"/>
            <a:chExt cx="370220" cy="370220"/>
          </a:xfrm>
        </p:grpSpPr>
        <p:sp>
          <p:nvSpPr>
            <p:cNvPr id="4" name="椭圆 3"/>
            <p:cNvSpPr/>
            <p:nvPr/>
          </p:nvSpPr>
          <p:spPr>
            <a:xfrm>
              <a:off x="4112570" y="4196180"/>
              <a:ext cx="370220" cy="37022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a:ea typeface="黑体" panose="02010609060101010101" pitchFamily="49" charset="-122"/>
              </a:endParaRPr>
            </a:p>
          </p:txBody>
        </p:sp>
        <p:grpSp>
          <p:nvGrpSpPr>
            <p:cNvPr id="6" name="Group 234"/>
            <p:cNvGrpSpPr/>
            <p:nvPr/>
          </p:nvGrpSpPr>
          <p:grpSpPr>
            <a:xfrm>
              <a:off x="4217972" y="4293958"/>
              <a:ext cx="159416" cy="174665"/>
              <a:chOff x="1693862" y="4675188"/>
              <a:chExt cx="365125" cy="400050"/>
            </a:xfrm>
            <a:solidFill>
              <a:schemeClr val="bg1"/>
            </a:solidFill>
          </p:grpSpPr>
          <p:sp>
            <p:nvSpPr>
              <p:cNvPr id="7"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p>
                <a:pPr defTabSz="914400">
                  <a:defRPr/>
                </a:pPr>
                <a:endParaRPr lang="en-AU" kern="0">
                  <a:solidFill>
                    <a:srgbClr val="000000"/>
                  </a:solidFill>
                  <a:latin typeface="Times New Roman" panose="02020603050405020304"/>
                  <a:ea typeface="黑体" panose="02010609060101010101" pitchFamily="49" charset="-122"/>
                </a:endParaRPr>
              </a:p>
            </p:txBody>
          </p:sp>
          <p:sp>
            <p:nvSpPr>
              <p:cNvPr id="8"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p>
                <a:pPr defTabSz="914400">
                  <a:defRPr/>
                </a:pPr>
                <a:endParaRPr lang="en-AU" kern="0">
                  <a:solidFill>
                    <a:srgbClr val="000000"/>
                  </a:solidFill>
                  <a:latin typeface="Times New Roman" panose="02020603050405020304"/>
                  <a:ea typeface="黑体" panose="02010609060101010101" pitchFamily="49" charset="-122"/>
                </a:endParaRPr>
              </a:p>
            </p:txBody>
          </p:sp>
        </p:grpSp>
      </p:grpSp>
      <p:sp>
        <p:nvSpPr>
          <p:cNvPr id="9" name="文本框 8"/>
          <p:cNvSpPr txBox="1"/>
          <p:nvPr/>
        </p:nvSpPr>
        <p:spPr>
          <a:xfrm>
            <a:off x="3112102" y="4319908"/>
            <a:ext cx="1280168" cy="337185"/>
          </a:xfrm>
          <a:prstGeom prst="rect">
            <a:avLst/>
          </a:prstGeom>
          <a:noFill/>
        </p:spPr>
        <p:txBody>
          <a:bodyPr wrap="square" rtlCol="0">
            <a:spAutoFit/>
          </a:bodyPr>
          <a:p>
            <a:r>
              <a:rPr lang="zh-CN" altLang="en-US" sz="1600" b="1" dirty="0">
                <a:latin typeface="Times New Roman" panose="02020603050405020304"/>
                <a:ea typeface="黑体" panose="02010609060101010101" pitchFamily="49" charset="-122"/>
              </a:rPr>
              <a:t>刘静</a:t>
            </a:r>
            <a:endParaRPr lang="zh-CN" altLang="en-US" sz="1600" b="1" dirty="0">
              <a:latin typeface="Times New Roman" panose="02020603050405020304"/>
              <a:ea typeface="黑体" panose="02010609060101010101" pitchFamily="49" charset="-122"/>
            </a:endParaRPr>
          </a:p>
        </p:txBody>
      </p:sp>
      <p:sp>
        <p:nvSpPr>
          <p:cNvPr id="11" name="文本框 40"/>
          <p:cNvSpPr txBox="1"/>
          <p:nvPr/>
        </p:nvSpPr>
        <p:spPr>
          <a:xfrm>
            <a:off x="5654296" y="4307902"/>
            <a:ext cx="4126695" cy="337185"/>
          </a:xfrm>
          <a:prstGeom prst="rect">
            <a:avLst/>
          </a:prstGeom>
          <a:noFill/>
        </p:spPr>
        <p:txBody>
          <a:bodyPr wrap="square" rtlCol="0">
            <a:spAutoFit/>
          </a:bodyPr>
          <a:p>
            <a:r>
              <a:rPr lang="zh-CN" altLang="zh-CN" sz="1600" b="1" dirty="0">
                <a:latin typeface="Times New Roman" panose="02020603050405020304"/>
                <a:ea typeface="黑体" panose="02010609060101010101" pitchFamily="49" charset="-122"/>
              </a:rPr>
              <a:t>海南医学院</a:t>
            </a:r>
            <a:endParaRPr lang="zh-CN" altLang="zh-CN" sz="1600" b="1" dirty="0">
              <a:latin typeface="Times New Roman" panose="02020603050405020304"/>
              <a:ea typeface="黑体" panose="02010609060101010101" pitchFamily="49" charset="-122"/>
            </a:endParaRPr>
          </a:p>
        </p:txBody>
      </p:sp>
      <p:grpSp>
        <p:nvGrpSpPr>
          <p:cNvPr id="12" name="组合 11"/>
          <p:cNvGrpSpPr/>
          <p:nvPr/>
        </p:nvGrpSpPr>
        <p:grpSpPr>
          <a:xfrm>
            <a:off x="5289806" y="4330839"/>
            <a:ext cx="384810" cy="370220"/>
            <a:chOff x="4661210" y="4196180"/>
            <a:chExt cx="370220" cy="370220"/>
          </a:xfrm>
        </p:grpSpPr>
        <p:sp>
          <p:nvSpPr>
            <p:cNvPr id="14" name="椭圆 13"/>
            <p:cNvSpPr/>
            <p:nvPr/>
          </p:nvSpPr>
          <p:spPr>
            <a:xfrm>
              <a:off x="4661210" y="4196180"/>
              <a:ext cx="370220" cy="370220"/>
            </a:xfrm>
            <a:prstGeom prst="ellipse">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a:ea typeface="黑体" panose="02010609060101010101" pitchFamily="49" charset="-122"/>
              </a:endParaRPr>
            </a:p>
          </p:txBody>
        </p:sp>
        <p:sp>
          <p:nvSpPr>
            <p:cNvPr id="16" name="Freeform 13"/>
            <p:cNvSpPr>
              <a:spLocks noEditPoints="1"/>
            </p:cNvSpPr>
            <p:nvPr/>
          </p:nvSpPr>
          <p:spPr bwMode="auto">
            <a:xfrm>
              <a:off x="4774882" y="4247300"/>
              <a:ext cx="142875" cy="263129"/>
            </a:xfrm>
            <a:custGeom>
              <a:avLst/>
              <a:gdLst>
                <a:gd name="T0" fmla="*/ 49 w 324"/>
                <a:gd name="T1" fmla="*/ 0 h 597"/>
                <a:gd name="T2" fmla="*/ 274 w 324"/>
                <a:gd name="T3" fmla="*/ 0 h 597"/>
                <a:gd name="T4" fmla="*/ 324 w 324"/>
                <a:gd name="T5" fmla="*/ 50 h 597"/>
                <a:gd name="T6" fmla="*/ 324 w 324"/>
                <a:gd name="T7" fmla="*/ 547 h 597"/>
                <a:gd name="T8" fmla="*/ 274 w 324"/>
                <a:gd name="T9" fmla="*/ 597 h 597"/>
                <a:gd name="T10" fmla="*/ 49 w 324"/>
                <a:gd name="T11" fmla="*/ 597 h 597"/>
                <a:gd name="T12" fmla="*/ 0 w 324"/>
                <a:gd name="T13" fmla="*/ 547 h 597"/>
                <a:gd name="T14" fmla="*/ 0 w 324"/>
                <a:gd name="T15" fmla="*/ 50 h 597"/>
                <a:gd name="T16" fmla="*/ 49 w 324"/>
                <a:gd name="T17" fmla="*/ 0 h 597"/>
                <a:gd name="T18" fmla="*/ 124 w 324"/>
                <a:gd name="T19" fmla="*/ 38 h 597"/>
                <a:gd name="T20" fmla="*/ 200 w 324"/>
                <a:gd name="T21" fmla="*/ 38 h 597"/>
                <a:gd name="T22" fmla="*/ 200 w 324"/>
                <a:gd name="T23" fmla="*/ 49 h 597"/>
                <a:gd name="T24" fmla="*/ 124 w 324"/>
                <a:gd name="T25" fmla="*/ 49 h 597"/>
                <a:gd name="T26" fmla="*/ 124 w 324"/>
                <a:gd name="T27" fmla="*/ 38 h 597"/>
                <a:gd name="T28" fmla="*/ 162 w 324"/>
                <a:gd name="T29" fmla="*/ 523 h 597"/>
                <a:gd name="T30" fmla="*/ 162 w 324"/>
                <a:gd name="T31" fmla="*/ 581 h 597"/>
                <a:gd name="T32" fmla="*/ 162 w 324"/>
                <a:gd name="T33" fmla="*/ 523 h 597"/>
                <a:gd name="T34" fmla="*/ 49 w 324"/>
                <a:gd name="T35" fmla="*/ 89 h 597"/>
                <a:gd name="T36" fmla="*/ 274 w 324"/>
                <a:gd name="T37" fmla="*/ 89 h 597"/>
                <a:gd name="T38" fmla="*/ 297 w 324"/>
                <a:gd name="T39" fmla="*/ 112 h 597"/>
                <a:gd name="T40" fmla="*/ 297 w 324"/>
                <a:gd name="T41" fmla="*/ 485 h 597"/>
                <a:gd name="T42" fmla="*/ 274 w 324"/>
                <a:gd name="T43" fmla="*/ 508 h 597"/>
                <a:gd name="T44" fmla="*/ 49 w 324"/>
                <a:gd name="T45" fmla="*/ 508 h 597"/>
                <a:gd name="T46" fmla="*/ 26 w 324"/>
                <a:gd name="T47" fmla="*/ 485 h 597"/>
                <a:gd name="T48" fmla="*/ 26 w 324"/>
                <a:gd name="T49" fmla="*/ 112 h 597"/>
                <a:gd name="T50" fmla="*/ 49 w 324"/>
                <a:gd name="T51" fmla="*/ 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597">
                  <a:moveTo>
                    <a:pt x="49" y="0"/>
                  </a:moveTo>
                  <a:cubicBezTo>
                    <a:pt x="274" y="0"/>
                    <a:pt x="274" y="0"/>
                    <a:pt x="274" y="0"/>
                  </a:cubicBezTo>
                  <a:cubicBezTo>
                    <a:pt x="313" y="0"/>
                    <a:pt x="324" y="14"/>
                    <a:pt x="324" y="50"/>
                  </a:cubicBezTo>
                  <a:cubicBezTo>
                    <a:pt x="324" y="547"/>
                    <a:pt x="324" y="547"/>
                    <a:pt x="324" y="547"/>
                  </a:cubicBezTo>
                  <a:cubicBezTo>
                    <a:pt x="324" y="582"/>
                    <a:pt x="311" y="597"/>
                    <a:pt x="274" y="597"/>
                  </a:cubicBezTo>
                  <a:cubicBezTo>
                    <a:pt x="49" y="597"/>
                    <a:pt x="49" y="597"/>
                    <a:pt x="49" y="597"/>
                  </a:cubicBezTo>
                  <a:cubicBezTo>
                    <a:pt x="11" y="597"/>
                    <a:pt x="0" y="581"/>
                    <a:pt x="0" y="547"/>
                  </a:cubicBezTo>
                  <a:cubicBezTo>
                    <a:pt x="0" y="50"/>
                    <a:pt x="0" y="50"/>
                    <a:pt x="0" y="50"/>
                  </a:cubicBezTo>
                  <a:cubicBezTo>
                    <a:pt x="0" y="11"/>
                    <a:pt x="11" y="0"/>
                    <a:pt x="49" y="0"/>
                  </a:cubicBezTo>
                  <a:close/>
                  <a:moveTo>
                    <a:pt x="124" y="38"/>
                  </a:moveTo>
                  <a:cubicBezTo>
                    <a:pt x="200" y="38"/>
                    <a:pt x="200" y="38"/>
                    <a:pt x="200" y="38"/>
                  </a:cubicBezTo>
                  <a:cubicBezTo>
                    <a:pt x="212" y="38"/>
                    <a:pt x="212" y="49"/>
                    <a:pt x="200" y="49"/>
                  </a:cubicBezTo>
                  <a:cubicBezTo>
                    <a:pt x="124" y="49"/>
                    <a:pt x="124" y="49"/>
                    <a:pt x="124" y="49"/>
                  </a:cubicBezTo>
                  <a:cubicBezTo>
                    <a:pt x="114" y="49"/>
                    <a:pt x="113" y="38"/>
                    <a:pt x="124" y="38"/>
                  </a:cubicBezTo>
                  <a:close/>
                  <a:moveTo>
                    <a:pt x="162" y="523"/>
                  </a:moveTo>
                  <a:cubicBezTo>
                    <a:pt x="200" y="523"/>
                    <a:pt x="200" y="581"/>
                    <a:pt x="162" y="581"/>
                  </a:cubicBezTo>
                  <a:cubicBezTo>
                    <a:pt x="124" y="581"/>
                    <a:pt x="124" y="523"/>
                    <a:pt x="162" y="523"/>
                  </a:cubicBezTo>
                  <a:close/>
                  <a:moveTo>
                    <a:pt x="49" y="89"/>
                  </a:moveTo>
                  <a:cubicBezTo>
                    <a:pt x="274" y="89"/>
                    <a:pt x="274" y="89"/>
                    <a:pt x="274" y="89"/>
                  </a:cubicBezTo>
                  <a:cubicBezTo>
                    <a:pt x="294" y="89"/>
                    <a:pt x="297" y="94"/>
                    <a:pt x="297" y="112"/>
                  </a:cubicBezTo>
                  <a:cubicBezTo>
                    <a:pt x="297" y="485"/>
                    <a:pt x="297" y="485"/>
                    <a:pt x="297" y="485"/>
                  </a:cubicBezTo>
                  <a:cubicBezTo>
                    <a:pt x="297" y="503"/>
                    <a:pt x="294" y="508"/>
                    <a:pt x="274" y="508"/>
                  </a:cubicBezTo>
                  <a:cubicBezTo>
                    <a:pt x="49" y="508"/>
                    <a:pt x="49" y="508"/>
                    <a:pt x="49" y="508"/>
                  </a:cubicBezTo>
                  <a:cubicBezTo>
                    <a:pt x="29" y="508"/>
                    <a:pt x="26" y="503"/>
                    <a:pt x="26" y="485"/>
                  </a:cubicBezTo>
                  <a:cubicBezTo>
                    <a:pt x="26" y="112"/>
                    <a:pt x="26" y="112"/>
                    <a:pt x="26" y="112"/>
                  </a:cubicBezTo>
                  <a:cubicBezTo>
                    <a:pt x="26" y="95"/>
                    <a:pt x="32" y="89"/>
                    <a:pt x="49" y="89"/>
                  </a:cubicBezTo>
                  <a:close/>
                </a:path>
              </a:pathLst>
            </a:custGeom>
            <a:solidFill>
              <a:schemeClr val="bg1"/>
            </a:solidFill>
            <a:ln>
              <a:noFill/>
            </a:ln>
          </p:spPr>
          <p:txBody>
            <a:bodyPr vert="horz" wrap="square" lIns="91440" tIns="45720" rIns="91440" bIns="45720" numCol="1" anchor="t" anchorCtr="0" compatLnSpc="1"/>
            <a:p>
              <a:endParaRPr lang="zh-CN" altLang="en-US">
                <a:latin typeface="Times New Roman" panose="02020603050405020304"/>
                <a:ea typeface="黑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399415" y="689610"/>
            <a:ext cx="8705850" cy="236855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二、统计调查</a:t>
            </a:r>
            <a:endPar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a:lnSpc>
                <a:spcPct val="150000"/>
              </a:lnSpc>
              <a:spcBef>
                <a:spcPts val="1200"/>
              </a:spcBef>
              <a:defRPr/>
            </a:pPr>
            <a:r>
              <a:rPr lang="zh-CN" altLang="en-US" sz="2000" dirty="0">
                <a:solidFill>
                  <a:prstClr val="black"/>
                </a:solidFill>
                <a:latin typeface="Times New Roman" panose="02020603050405020304" pitchFamily="18" charset="0"/>
                <a:ea typeface="黑体" panose="02010609060101010101" pitchFamily="49" charset="-122"/>
              </a:rPr>
              <a:t>        统计调查是指统计资料的收集，它是根据统计的任务和目的，运用科学的调查方法，有组织地收集资料的全过程。统计调查是整个统计工作的基础。</a:t>
            </a:r>
            <a:endParaRPr lang="zh-CN" altLang="en-US" sz="2000" dirty="0">
              <a:solidFill>
                <a:prstClr val="black"/>
              </a:solidFill>
              <a:latin typeface="Times New Roman" panose="02020603050405020304" pitchFamily="18" charset="0"/>
              <a:ea typeface="黑体" panose="02010609060101010101" pitchFamily="49"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399415" y="435610"/>
            <a:ext cx="8705850" cy="34461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三</a:t>
            </a:r>
            <a:r>
              <a:rPr kumimoji="0" lang="zh-CN" altLang="en-US" sz="28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mn-cs"/>
                <a:sym typeface="Times New Roman" panose="02020603050405020304" pitchFamily="18" charset="0"/>
              </a:rPr>
              <a:t>、统计整理</a:t>
            </a:r>
            <a:endParaRPr kumimoji="0" lang="en-US" altLang="zh-CN" sz="28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mn-cs"/>
              <a:sym typeface="Times New Roman" panose="02020603050405020304" pitchFamily="18" charset="0"/>
            </a:endParaRPr>
          </a:p>
          <a:p>
            <a:pPr>
              <a:lnSpc>
                <a:spcPct val="150000"/>
              </a:lnSpc>
              <a:spcBef>
                <a:spcPts val="1200"/>
              </a:spcBef>
              <a:defRPr/>
            </a:pPr>
            <a:r>
              <a:rPr lang="zh-CN" altLang="en-US" sz="2000" dirty="0">
                <a:solidFill>
                  <a:prstClr val="black"/>
                </a:solidFill>
                <a:latin typeface="Times New Roman" panose="02020603050405020304" pitchFamily="18" charset="0"/>
                <a:ea typeface="黑体" panose="02010609060101010101" pitchFamily="49" charset="-122"/>
              </a:rPr>
              <a:t>　　统计整理是根据研究目的，对统计调查阶段收集的原始资料按照一定标准进行科学的分组和汇总，使之条理化、系统化，将反映各单位个别特征的资料转化为反映总体及各组数量特征的综合资料的工作过程。</a:t>
            </a:r>
            <a:endParaRPr lang="en-US" altLang="zh-CN" sz="2000" dirty="0">
              <a:solidFill>
                <a:prstClr val="black"/>
              </a:solidFill>
              <a:latin typeface="Times New Roman" panose="02020603050405020304" pitchFamily="18" charset="0"/>
              <a:ea typeface="黑体" panose="02010609060101010101" pitchFamily="49" charset="-122"/>
            </a:endParaRPr>
          </a:p>
          <a:p>
            <a:pPr>
              <a:lnSpc>
                <a:spcPct val="150000"/>
              </a:lnSpc>
              <a:spcBef>
                <a:spcPts val="1200"/>
              </a:spcBef>
              <a:defRPr/>
            </a:pPr>
            <a:r>
              <a:rPr lang="zh-CN" altLang="en-US" sz="2000" dirty="0">
                <a:solidFill>
                  <a:prstClr val="black"/>
                </a:solidFill>
                <a:latin typeface="Times New Roman" panose="02020603050405020304" pitchFamily="18" charset="0"/>
                <a:ea typeface="黑体" panose="02010609060101010101" pitchFamily="49" charset="-122"/>
              </a:rPr>
              <a:t>　　统计资料整理的内容主要包括：原始资料审核、统计分组和统计汇总。</a:t>
            </a:r>
            <a:endParaRPr lang="zh-CN" altLang="en-US" sz="2000" dirty="0">
              <a:solidFill>
                <a:prstClr val="black"/>
              </a:solidFill>
              <a:latin typeface="Times New Roman" panose="02020603050405020304" pitchFamily="18" charset="0"/>
              <a:ea typeface="黑体" panose="02010609060101010101" pitchFamily="49"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399415" y="435610"/>
            <a:ext cx="8705850" cy="33534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mn-cs"/>
                <a:sym typeface="Times New Roman" panose="02020603050405020304" pitchFamily="18" charset="0"/>
              </a:rPr>
              <a:t>四、统计分析</a:t>
            </a:r>
            <a:endParaRPr kumimoji="0" lang="en-US" altLang="zh-CN" sz="28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mn-cs"/>
              <a:sym typeface="Times New Roman" panose="02020603050405020304" pitchFamily="18" charset="0"/>
            </a:endParaRPr>
          </a:p>
          <a:p>
            <a:pPr>
              <a:lnSpc>
                <a:spcPct val="150000"/>
              </a:lnSpc>
              <a:spcBef>
                <a:spcPts val="1200"/>
              </a:spcBef>
              <a:defRPr/>
            </a:pPr>
            <a:r>
              <a:rPr lang="zh-CN" altLang="en-US" sz="2000" dirty="0">
                <a:solidFill>
                  <a:prstClr val="black"/>
                </a:solidFill>
                <a:latin typeface="Times New Roman" panose="02020603050405020304" pitchFamily="18" charset="0"/>
                <a:ea typeface="黑体" panose="02010609060101010101" pitchFamily="49" charset="-122"/>
              </a:rPr>
              <a:t>　　统计分析是指对经过整理的统计资料，应用各种统计分析方法，从静态和动态两方面进行的数量分析，是认识和揭示研究对象的本质和规律性，做出科学的结论，提出建议以及进行统计预测活动的全过程。</a:t>
            </a:r>
            <a:endParaRPr lang="en-US" altLang="zh-CN" sz="2000" dirty="0">
              <a:solidFill>
                <a:prstClr val="black"/>
              </a:solidFill>
              <a:latin typeface="Times New Roman" panose="02020603050405020304" pitchFamily="18" charset="0"/>
              <a:ea typeface="黑体" panose="02010609060101010101" pitchFamily="49" charset="-122"/>
            </a:endParaRPr>
          </a:p>
          <a:p>
            <a:pPr>
              <a:lnSpc>
                <a:spcPct val="150000"/>
              </a:lnSpc>
              <a:spcBef>
                <a:spcPts val="1200"/>
              </a:spcBef>
              <a:defRPr/>
            </a:pPr>
            <a:r>
              <a:rPr lang="zh-CN" altLang="en-US" sz="2000" dirty="0">
                <a:solidFill>
                  <a:prstClr val="black"/>
                </a:solidFill>
                <a:latin typeface="Times New Roman" panose="02020603050405020304" pitchFamily="18" charset="0"/>
                <a:ea typeface="黑体" panose="02010609060101010101" pitchFamily="49" charset="-122"/>
              </a:rPr>
              <a:t>　　统计分析是统计工作的最后阶段，也是统计发挥服务、咨询和监督三大职能的关键阶段。</a:t>
            </a:r>
            <a:endPar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2912" y="1498959"/>
            <a:ext cx="1728358"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第三节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2556330" y="2580273"/>
            <a:ext cx="4301178" cy="707886"/>
          </a:xfrm>
          <a:prstGeom prst="rect">
            <a:avLst/>
          </a:prstGeom>
          <a:noFill/>
        </p:spPr>
        <p:txBody>
          <a:bodyPr wrap="none" rtlCol="0">
            <a:spAutoFit/>
          </a:bodyPr>
          <a:lstStyle/>
          <a:p>
            <a:pPr algn="ctr"/>
            <a:r>
              <a:rPr lang="zh-CN" altLang="en-US" sz="4000" b="1" kern="0" dirty="0">
                <a:latin typeface="Times New Roman" panose="02020603050405020304"/>
                <a:ea typeface="黑体" panose="02010609060101010101" pitchFamily="49" charset="-122"/>
                <a:sym typeface="+mn-ea"/>
              </a:rPr>
              <a:t>病案信息统计指标</a:t>
            </a:r>
            <a:endParaRPr lang="en-US" altLang="zh-CN" sz="40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399415" y="642620"/>
            <a:ext cx="8705850" cy="236855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mn-cs"/>
                <a:sym typeface="Times New Roman" panose="02020603050405020304" pitchFamily="18" charset="0"/>
              </a:rPr>
              <a:t>一、门诊业务统计</a:t>
            </a:r>
            <a:endParaRPr kumimoji="0" lang="en-US" altLang="zh-CN" sz="28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1200"/>
              </a:spcBef>
              <a:spcAft>
                <a:spcPts val="0"/>
              </a:spcAft>
              <a:buClrTx/>
              <a:buSzTx/>
              <a:buFontTx/>
              <a:buNone/>
              <a:defRPr/>
            </a:pPr>
            <a:r>
              <a:rPr lang="zh-CN" altLang="en-US" sz="2000" dirty="0">
                <a:solidFill>
                  <a:prstClr val="black"/>
                </a:solidFill>
                <a:latin typeface="Times New Roman" panose="02020603050405020304" pitchFamily="18" charset="0"/>
                <a:ea typeface="黑体" panose="02010609060101010101" pitchFamily="49" charset="-122"/>
              </a:rPr>
              <a:t>　　门诊统计是指收集与门诊医疗服务有关的数据资料，并进行整理和分析，反映门诊医疗服务的数量和质量，为加强门诊科学管理提供依据的活动。</a:t>
            </a:r>
            <a:endParaRPr lang="en-US" altLang="zh-CN" sz="2000" dirty="0">
              <a:solidFill>
                <a:prstClr val="black"/>
              </a:solidFill>
              <a:latin typeface="Times New Roman" panose="02020603050405020304" pitchFamily="18" charset="0"/>
              <a:ea typeface="黑体" panose="02010609060101010101" pitchFamily="49"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385763" y="435610"/>
            <a:ext cx="8820150" cy="13531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mn-cs"/>
                <a:sym typeface="Times New Roman" panose="02020603050405020304" pitchFamily="18" charset="0"/>
              </a:rPr>
              <a:t>一、门诊业务统计</a:t>
            </a:r>
            <a:endParaRPr kumimoji="0" lang="en-US" altLang="zh-CN" sz="28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1200"/>
              </a:spcBef>
              <a:spcAft>
                <a:spcPts val="0"/>
              </a:spcAft>
              <a:buClrTx/>
              <a:buSzTx/>
              <a:buFontTx/>
              <a:buNone/>
              <a:defRPr/>
            </a:pPr>
            <a:r>
              <a:rPr lang="zh-CN" altLang="en-US" sz="2000" dirty="0">
                <a:solidFill>
                  <a:prstClr val="black"/>
                </a:solidFill>
                <a:latin typeface="Times New Roman" panose="02020603050405020304" pitchFamily="18" charset="0"/>
                <a:ea typeface="黑体" panose="02010609060101010101" pitchFamily="49" charset="-122"/>
              </a:rPr>
              <a:t>门诊主要统计指标：</a:t>
            </a:r>
            <a:endParaRPr lang="en-US" altLang="zh-CN" sz="2000" dirty="0">
              <a:solidFill>
                <a:prstClr val="black"/>
              </a:solidFill>
              <a:latin typeface="Times New Roman" panose="02020603050405020304" pitchFamily="18" charset="0"/>
              <a:ea typeface="黑体" panose="02010609060101010101" pitchFamily="49" charset="-122"/>
            </a:endParaRPr>
          </a:p>
        </p:txBody>
      </p:sp>
      <p:sp>
        <p:nvSpPr>
          <p:cNvPr id="5" name="文本框 4"/>
          <p:cNvSpPr txBox="1"/>
          <p:nvPr/>
        </p:nvSpPr>
        <p:spPr>
          <a:xfrm>
            <a:off x="822325" y="1863909"/>
            <a:ext cx="8140700" cy="2130327"/>
          </a:xfrm>
          <a:prstGeom prst="rect">
            <a:avLst/>
          </a:prstGeom>
          <a:solidFill>
            <a:schemeClr val="bg1">
              <a:lumMod val="95000"/>
            </a:schemeClr>
          </a:solidFill>
        </p:spPr>
        <p:txBody>
          <a:bodyPr wrap="square">
            <a:spAutoFit/>
          </a:bodyPr>
          <a:lstStyle/>
          <a:p>
            <a:pPr>
              <a:lnSpc>
                <a:spcPct val="150000"/>
              </a:lnSpc>
              <a:spcBef>
                <a:spcPts val="600"/>
              </a:spcBef>
              <a:defRPr/>
            </a:pPr>
            <a:r>
              <a:rPr lang="en-US" altLang="zh-CN"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zh-CN" altLang="en-US"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门诊总诊疗人次数　　</a:t>
            </a:r>
            <a:r>
              <a:rPr lang="en-US" altLang="zh-CN"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7.</a:t>
            </a:r>
            <a:r>
              <a:rPr lang="zh-CN" altLang="en-US"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其他诊疗人次数</a:t>
            </a:r>
            <a:r>
              <a:rPr lang="zh-CN" altLang="en-US" sz="1500" kern="100" dirty="0">
                <a:latin typeface="Calibri" panose="020F0502020204030204" charset="0"/>
                <a:ea typeface="宋体" panose="02010600030101010101" pitchFamily="2" charset="-122"/>
                <a:cs typeface="Times New Roman" panose="02020603050405020304" pitchFamily="18" charset="0"/>
              </a:rPr>
              <a:t>　　　　　　　　</a:t>
            </a:r>
            <a:r>
              <a:rPr lang="en-US" altLang="zh-CN"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13.</a:t>
            </a:r>
            <a:r>
              <a:rPr lang="zh-CN" altLang="en-US"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门诊患者预约后平均等待时间</a:t>
            </a:r>
            <a:r>
              <a:rPr lang="zh-CN" altLang="en-US" sz="1500" kern="100" dirty="0">
                <a:latin typeface="Calibri" panose="020F0502020204030204" charset="0"/>
                <a:ea typeface="宋体" panose="02010600030101010101" pitchFamily="2" charset="-122"/>
                <a:cs typeface="Times New Roman" panose="02020603050405020304" pitchFamily="18" charset="0"/>
              </a:rPr>
              <a:t>　　　　　　　　　　</a:t>
            </a:r>
            <a:endParaRPr lang="en-US" altLang="zh-CN"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defRPr/>
            </a:pPr>
            <a:r>
              <a:rPr lang="en-US" altLang="zh-CN"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altLang="en-US"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门诊人次数　　　　　</a:t>
            </a:r>
            <a:r>
              <a:rPr lang="en-US" altLang="zh-CN"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8.</a:t>
            </a:r>
            <a:r>
              <a:rPr lang="zh-CN" altLang="en-US"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门急诊下转患者人次数</a:t>
            </a:r>
            <a:r>
              <a:rPr lang="zh-CN" altLang="en-US" sz="1500" kern="100" dirty="0">
                <a:solidFill>
                  <a:srgbClr val="000000"/>
                </a:solidFill>
                <a:latin typeface="Calibri" panose="020F0502020204030204" charset="0"/>
                <a:ea typeface="宋体" panose="02010600030101010101" pitchFamily="2" charset="-122"/>
                <a:cs typeface="Times New Roman" panose="02020603050405020304" pitchFamily="18" charset="0"/>
              </a:rPr>
              <a:t>　　　　    </a:t>
            </a:r>
            <a:r>
              <a:rPr lang="en-US" altLang="zh-CN"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14.</a:t>
            </a:r>
            <a:r>
              <a:rPr lang="zh-CN" altLang="en-US"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急诊率</a:t>
            </a:r>
            <a:r>
              <a:rPr lang="zh-CN" altLang="en-US" sz="1500" kern="100" dirty="0">
                <a:solidFill>
                  <a:srgbClr val="000000"/>
                </a:solidFill>
                <a:latin typeface="Calibri" panose="020F0502020204030204" charset="0"/>
                <a:ea typeface="宋体" panose="02010600030101010101" pitchFamily="2" charset="-122"/>
                <a:cs typeface="Times New Roman" panose="02020603050405020304" pitchFamily="18" charset="0"/>
              </a:rPr>
              <a:t>　　</a:t>
            </a:r>
            <a:endParaRPr lang="zh-CN" altLang="en-US" sz="1500" kern="100" dirty="0">
              <a:effectLst/>
              <a:latin typeface="Calibri" panose="020F0502020204030204" charset="0"/>
              <a:ea typeface="宋体" panose="02010600030101010101" pitchFamily="2" charset="-122"/>
              <a:cs typeface="Times New Roman" panose="02020603050405020304" pitchFamily="18" charset="0"/>
            </a:endParaRPr>
          </a:p>
          <a:p>
            <a:pPr>
              <a:lnSpc>
                <a:spcPct val="150000"/>
              </a:lnSpc>
              <a:defRPr/>
            </a:pPr>
            <a:r>
              <a:rPr lang="en-US" altLang="zh-CN"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a:t>
            </a:r>
            <a:r>
              <a:rPr lang="zh-CN" altLang="en-US"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预约诊疗人次数　　　</a:t>
            </a:r>
            <a:r>
              <a:rPr lang="en-US" altLang="zh-CN"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9.</a:t>
            </a:r>
            <a:r>
              <a:rPr lang="zh-CN" altLang="en-US"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平均每日门（急）诊人次数</a:t>
            </a:r>
            <a:r>
              <a:rPr lang="zh-CN" altLang="en-US" sz="1500" kern="100" dirty="0">
                <a:solidFill>
                  <a:srgbClr val="000000"/>
                </a:solidFill>
                <a:latin typeface="Calibri" panose="020F0502020204030204" charset="0"/>
                <a:ea typeface="宋体" panose="02010600030101010101" pitchFamily="2" charset="-122"/>
                <a:cs typeface="Times New Roman" panose="02020603050405020304" pitchFamily="18" charset="0"/>
              </a:rPr>
              <a:t>　　　</a:t>
            </a:r>
            <a:r>
              <a:rPr lang="en-US" altLang="zh-CN" sz="1500" kern="100" dirty="0">
                <a:effectLst/>
                <a:latin typeface="宋体" panose="02010600030101010101" pitchFamily="2" charset="-122"/>
                <a:ea typeface="宋体" panose="02010600030101010101" pitchFamily="2" charset="-122"/>
                <a:cs typeface="Times New Roman" panose="02020603050405020304" pitchFamily="18" charset="0"/>
              </a:rPr>
              <a:t>15.</a:t>
            </a:r>
            <a:r>
              <a:rPr lang="zh-CN" altLang="en-US" sz="1500" kern="100" dirty="0">
                <a:effectLst/>
                <a:latin typeface="宋体" panose="02010600030101010101" pitchFamily="2" charset="-122"/>
                <a:ea typeface="宋体" panose="02010600030101010101" pitchFamily="2" charset="-122"/>
                <a:cs typeface="Times New Roman" panose="02020603050405020304" pitchFamily="18" charset="0"/>
              </a:rPr>
              <a:t>门诊人次分科构成比</a:t>
            </a:r>
            <a:r>
              <a:rPr lang="zh-CN" altLang="en-US" sz="1500" kern="100" dirty="0">
                <a:solidFill>
                  <a:srgbClr val="000000"/>
                </a:solidFill>
                <a:latin typeface="Calibri" panose="020F0502020204030204" charset="0"/>
                <a:ea typeface="宋体" panose="02010600030101010101" pitchFamily="2" charset="-122"/>
                <a:cs typeface="Times New Roman" panose="02020603050405020304" pitchFamily="18" charset="0"/>
              </a:rPr>
              <a:t>　　　　　　　</a:t>
            </a:r>
            <a:endParaRPr lang="zh-CN" altLang="en-US" sz="1500" kern="100" dirty="0">
              <a:effectLst/>
              <a:latin typeface="Calibri" panose="020F0502020204030204" charset="0"/>
              <a:ea typeface="宋体" panose="02010600030101010101" pitchFamily="2" charset="-122"/>
              <a:cs typeface="Times New Roman" panose="02020603050405020304" pitchFamily="18" charset="0"/>
            </a:endParaRPr>
          </a:p>
          <a:p>
            <a:pPr>
              <a:lnSpc>
                <a:spcPct val="150000"/>
              </a:lnSpc>
              <a:defRPr/>
            </a:pPr>
            <a:r>
              <a:rPr lang="en-US" altLang="zh-CN"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4.</a:t>
            </a:r>
            <a:r>
              <a:rPr lang="zh-CN" altLang="en-US"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互联网诊疗人次数　　</a:t>
            </a:r>
            <a:r>
              <a:rPr lang="en-US" altLang="zh-CN" sz="1500" kern="100" dirty="0">
                <a:solidFill>
                  <a:srgbClr val="000000"/>
                </a:solidFill>
                <a:effectLst/>
                <a:latin typeface="宋体" panose="02010600030101010101" pitchFamily="2" charset="-122"/>
                <a:ea typeface="宋体" panose="02010600030101010101" pitchFamily="2" charset="-122"/>
              </a:rPr>
              <a:t>10.</a:t>
            </a:r>
            <a:r>
              <a:rPr lang="zh-CN" altLang="en-US" sz="1500" kern="100" dirty="0">
                <a:solidFill>
                  <a:srgbClr val="000000"/>
                </a:solidFill>
                <a:effectLst/>
                <a:latin typeface="宋体" panose="02010600030101010101" pitchFamily="2" charset="-122"/>
                <a:ea typeface="宋体" panose="02010600030101010101" pitchFamily="2" charset="-122"/>
              </a:rPr>
              <a:t>平均每医师负担的诊疗人次数</a:t>
            </a:r>
            <a:r>
              <a:rPr lang="zh-CN" altLang="en-US" sz="1500" kern="100" dirty="0">
                <a:solidFill>
                  <a:srgbClr val="000000"/>
                </a:solidFill>
                <a:latin typeface="Times New Roman" panose="02020603050405020304" pitchFamily="18" charset="0"/>
                <a:ea typeface="宋体" panose="02010600030101010101" pitchFamily="2" charset="-122"/>
              </a:rPr>
              <a:t>　  </a:t>
            </a:r>
            <a:r>
              <a:rPr lang="en-US" altLang="zh-CN"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16.</a:t>
            </a:r>
            <a:r>
              <a:rPr lang="zh-CN" altLang="en-US"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门诊诊疗人次计划完成百分率</a:t>
            </a:r>
            <a:r>
              <a:rPr lang="zh-CN" altLang="en-US" sz="1500" kern="100" dirty="0">
                <a:solidFill>
                  <a:srgbClr val="000000"/>
                </a:solidFill>
                <a:latin typeface="Times New Roman" panose="02020603050405020304" pitchFamily="18" charset="0"/>
                <a:ea typeface="宋体" panose="02010600030101010101" pitchFamily="2" charset="-122"/>
              </a:rPr>
              <a:t>　　　</a:t>
            </a:r>
            <a:endParaRPr lang="zh-CN" altLang="en-US" sz="1500" kern="100" dirty="0">
              <a:effectLst/>
              <a:latin typeface="Calibri" panose="020F0502020204030204" charset="0"/>
              <a:ea typeface="宋体" panose="02010600030101010101" pitchFamily="2" charset="-122"/>
              <a:cs typeface="Times New Roman" panose="02020603050405020304" pitchFamily="18" charset="0"/>
            </a:endParaRPr>
          </a:p>
          <a:p>
            <a:pPr>
              <a:lnSpc>
                <a:spcPct val="150000"/>
              </a:lnSpc>
              <a:defRPr/>
            </a:pPr>
            <a:r>
              <a:rPr lang="en-US" altLang="zh-CN"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5.</a:t>
            </a:r>
            <a:r>
              <a:rPr lang="zh-CN" altLang="en-US"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急诊人次数　　　　　</a:t>
            </a:r>
            <a:r>
              <a:rPr lang="en-US" altLang="zh-CN" sz="1500" kern="100" dirty="0">
                <a:solidFill>
                  <a:srgbClr val="000000"/>
                </a:solidFill>
                <a:effectLst/>
                <a:latin typeface="宋体" panose="02010600030101010101" pitchFamily="2" charset="-122"/>
                <a:ea typeface="宋体" panose="02010600030101010101" pitchFamily="2" charset="-122"/>
              </a:rPr>
              <a:t>11.</a:t>
            </a:r>
            <a:r>
              <a:rPr lang="zh-CN" altLang="en-US" sz="1500" kern="100" dirty="0">
                <a:solidFill>
                  <a:srgbClr val="000000"/>
                </a:solidFill>
                <a:effectLst/>
                <a:latin typeface="宋体" panose="02010600030101010101" pitchFamily="2" charset="-122"/>
                <a:ea typeface="宋体" panose="02010600030101010101" pitchFamily="2" charset="-122"/>
              </a:rPr>
              <a:t>平均每医师日均诊疗人次</a:t>
            </a:r>
            <a:r>
              <a:rPr lang="zh-CN" altLang="en-US" sz="1500" kern="100" dirty="0">
                <a:solidFill>
                  <a:srgbClr val="000000"/>
                </a:solidFill>
                <a:latin typeface="Times New Roman" panose="02020603050405020304" pitchFamily="18" charset="0"/>
                <a:ea typeface="宋体" panose="02010600030101010101" pitchFamily="2" charset="-122"/>
              </a:rPr>
              <a:t>　　　  </a:t>
            </a:r>
            <a:r>
              <a:rPr lang="en-US" altLang="zh-CN"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17.</a:t>
            </a:r>
            <a:r>
              <a:rPr lang="zh-CN" altLang="en-US"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门（急）诊住院率</a:t>
            </a:r>
            <a:r>
              <a:rPr lang="zh-CN" altLang="en-US" sz="1500" kern="100" dirty="0">
                <a:solidFill>
                  <a:srgbClr val="000000"/>
                </a:solidFill>
                <a:latin typeface="Times New Roman" panose="02020603050405020304" pitchFamily="18" charset="0"/>
                <a:ea typeface="宋体" panose="02010600030101010101" pitchFamily="2" charset="-122"/>
              </a:rPr>
              <a:t>　</a:t>
            </a:r>
            <a:endParaRPr lang="zh-CN" altLang="en-US" sz="1500" kern="100" dirty="0">
              <a:effectLst/>
              <a:latin typeface="Calibri" panose="020F0502020204030204" charset="0"/>
              <a:ea typeface="宋体" panose="02010600030101010101" pitchFamily="2" charset="-122"/>
              <a:cs typeface="Times New Roman" panose="02020603050405020304" pitchFamily="18" charset="0"/>
            </a:endParaRPr>
          </a:p>
          <a:p>
            <a:pPr>
              <a:lnSpc>
                <a:spcPct val="150000"/>
              </a:lnSpc>
              <a:defRPr/>
            </a:pPr>
            <a:r>
              <a:rPr lang="en-US" altLang="zh-CN"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6.</a:t>
            </a:r>
            <a:r>
              <a:rPr lang="zh-CN" altLang="en-US"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健康检查人次数　　　</a:t>
            </a:r>
            <a:r>
              <a:rPr lang="en-US" altLang="zh-CN" sz="1500" kern="100" dirty="0">
                <a:solidFill>
                  <a:srgbClr val="000000"/>
                </a:solidFill>
                <a:effectLst/>
                <a:latin typeface="宋体" panose="02010600030101010101" pitchFamily="2" charset="-122"/>
                <a:ea typeface="宋体" panose="02010600030101010101" pitchFamily="2" charset="-122"/>
              </a:rPr>
              <a:t>12.</a:t>
            </a:r>
            <a:r>
              <a:rPr lang="zh-CN" altLang="en-US" sz="1500" kern="100" dirty="0">
                <a:solidFill>
                  <a:srgbClr val="000000"/>
                </a:solidFill>
                <a:effectLst/>
                <a:latin typeface="宋体" panose="02010600030101010101" pitchFamily="2" charset="-122"/>
                <a:ea typeface="宋体" panose="02010600030101010101" pitchFamily="2" charset="-122"/>
              </a:rPr>
              <a:t>门诊患者预约挂号率</a:t>
            </a:r>
            <a:r>
              <a:rPr lang="zh-CN" altLang="en-US" sz="1500" kern="100" dirty="0">
                <a:latin typeface="Times New Roman" panose="02020603050405020304" pitchFamily="18" charset="0"/>
                <a:ea typeface="宋体" panose="02010600030101010101" pitchFamily="2" charset="-122"/>
              </a:rPr>
              <a:t>　　　　 </a:t>
            </a:r>
            <a:r>
              <a:rPr lang="zh-CN" altLang="en-US"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r>
              <a:rPr lang="en-US" altLang="zh-CN"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18.</a:t>
            </a:r>
            <a:r>
              <a:rPr lang="zh-CN" altLang="en-US" sz="1500" kern="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门（急）诊转诊率　　　　　　　　　</a:t>
            </a:r>
            <a:endParaRPr lang="zh-CN" altLang="en-US" sz="1500" kern="100" dirty="0">
              <a:effectLst/>
              <a:latin typeface="Calibri" panose="020F050202020403020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342106" y="797878"/>
            <a:ext cx="8820150" cy="227647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200"/>
              </a:spcBef>
              <a:spcAft>
                <a:spcPts val="0"/>
              </a:spcAft>
              <a:buClrTx/>
              <a:buSzTx/>
              <a:buFontTx/>
              <a:buNone/>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二</a:t>
            </a:r>
            <a:r>
              <a:rPr kumimoji="0" lang="zh-CN" altLang="en-US" sz="28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mn-cs"/>
                <a:sym typeface="Times New Roman" panose="02020603050405020304" pitchFamily="18" charset="0"/>
              </a:rPr>
              <a:t>、住院业务统计</a:t>
            </a:r>
            <a:endParaRPr kumimoji="0" lang="en-US" altLang="zh-CN" sz="28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mn-cs"/>
              <a:sym typeface="Times New Roman" panose="02020603050405020304" pitchFamily="18" charset="0"/>
            </a:endParaRPr>
          </a:p>
          <a:p>
            <a:pPr>
              <a:lnSpc>
                <a:spcPct val="150000"/>
              </a:lnSpc>
              <a:spcBef>
                <a:spcPts val="1200"/>
              </a:spcBef>
              <a:defRPr/>
            </a:pPr>
            <a:r>
              <a:rPr lang="zh-CN" altLang="en-US" sz="2000" dirty="0">
                <a:solidFill>
                  <a:prstClr val="black"/>
                </a:solidFill>
                <a:latin typeface="Times New Roman" panose="02020603050405020304" pitchFamily="18" charset="0"/>
                <a:ea typeface="黑体" panose="02010609060101010101" pitchFamily="49" charset="-122"/>
              </a:rPr>
              <a:t>　　住院统计是指收集、整理和分析与住院医疗服务活动有关的数据，反映住院医疗服务的数量和质量，提高住院工作质量和工作效率的活动。</a:t>
            </a:r>
            <a:endParaRPr lang="zh-CN" altLang="en-US" sz="2000" dirty="0">
              <a:solidFill>
                <a:prstClr val="black"/>
              </a:solidFill>
              <a:latin typeface="Times New Roman" panose="02020603050405020304" pitchFamily="18" charset="0"/>
              <a:ea typeface="黑体" panose="02010609060101010101" pitchFamily="49"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2000" dirty="0">
              <a:solidFill>
                <a:prstClr val="black"/>
              </a:solidFill>
              <a:latin typeface="Times New Roman" panose="02020603050405020304" pitchFamily="18" charset="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74345" y="510540"/>
            <a:ext cx="8554085" cy="609600"/>
          </a:xfrm>
        </p:spPr>
        <p:txBody>
          <a:bodyPr/>
          <a:p>
            <a:pPr algn="l"/>
            <a:r>
              <a:rPr lang="zh-CN" altLang="en-US" sz="28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zh-CN" altLang="en-US" sz="2800">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、住院业务统计</a:t>
            </a:r>
            <a:endParaRPr lang="zh-CN" altLang="en-US" sz="2800"/>
          </a:p>
        </p:txBody>
      </p:sp>
      <p:pic>
        <p:nvPicPr>
          <p:cNvPr id="8" name="图片 7"/>
          <p:cNvPicPr>
            <a:picLocks noChangeAspect="1"/>
          </p:cNvPicPr>
          <p:nvPr/>
        </p:nvPicPr>
        <p:blipFill>
          <a:blip r:embed="rId1"/>
          <a:stretch>
            <a:fillRect/>
          </a:stretch>
        </p:blipFill>
        <p:spPr>
          <a:xfrm>
            <a:off x="2342515" y="1404620"/>
            <a:ext cx="4597400" cy="2771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385763" y="435610"/>
            <a:ext cx="8820150" cy="18148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20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mn-cs"/>
                <a:sym typeface="Times New Roman" panose="02020603050405020304" pitchFamily="18" charset="0"/>
              </a:rPr>
              <a:t>三、急救医疗统计</a:t>
            </a:r>
            <a:endParaRPr kumimoji="0" lang="en-US" altLang="zh-CN" sz="28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mn-cs"/>
              <a:sym typeface="Times New Roman" panose="02020603050405020304" pitchFamily="18" charset="0"/>
            </a:endParaRPr>
          </a:p>
          <a:p>
            <a:pPr>
              <a:lnSpc>
                <a:spcPct val="150000"/>
              </a:lnSpc>
              <a:spcBef>
                <a:spcPts val="1200"/>
              </a:spcBef>
              <a:defRPr/>
            </a:pPr>
            <a:r>
              <a:rPr lang="zh-CN" altLang="en-US" sz="2000" dirty="0">
                <a:solidFill>
                  <a:prstClr val="black"/>
                </a:solidFill>
                <a:latin typeface="Times New Roman" panose="02020603050405020304" pitchFamily="18" charset="0"/>
                <a:ea typeface="黑体" panose="02010609060101010101" pitchFamily="49" charset="-122"/>
              </a:rPr>
              <a:t>　　急救医学是医学科学的一门专门学科，急救医疗统计包括急诊统计和住院危重病人抢救统计。</a:t>
            </a:r>
            <a:endParaRPr lang="zh-CN" altLang="en-US" sz="2000" dirty="0">
              <a:solidFill>
                <a:prstClr val="black"/>
              </a:solidFill>
              <a:latin typeface="Times New Roman" panose="02020603050405020304" pitchFamily="18" charset="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385763" y="435610"/>
            <a:ext cx="8820150" cy="258445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四、疾病统计</a:t>
            </a:r>
            <a:endPar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a:lnSpc>
                <a:spcPct val="150000"/>
              </a:lnSpc>
              <a:defRPr/>
            </a:pPr>
            <a:r>
              <a:rPr lang="zh-CN" altLang="en-US" sz="2000" dirty="0">
                <a:solidFill>
                  <a:prstClr val="black"/>
                </a:solidFill>
                <a:latin typeface="Times New Roman" panose="02020603050405020304" pitchFamily="18" charset="0"/>
                <a:ea typeface="黑体" panose="02010609060101010101" pitchFamily="49" charset="-122"/>
              </a:rPr>
              <a:t>　　疾病统计是医院统计重要的内容之一，了解疾病的数量、构成、疗效、费用等，能为配置卫生资源、医院管理、防病治病、医学科研等方面提供重要依据。</a:t>
            </a:r>
            <a:endParaRPr lang="en-US" altLang="zh-CN" sz="2000" dirty="0">
              <a:solidFill>
                <a:prstClr val="black"/>
              </a:solidFill>
              <a:latin typeface="Times New Roman" panose="02020603050405020304" pitchFamily="18" charset="0"/>
              <a:ea typeface="黑体" panose="02010609060101010101" pitchFamily="49" charset="-122"/>
            </a:endParaRPr>
          </a:p>
          <a:p>
            <a:pPr>
              <a:lnSpc>
                <a:spcPct val="150000"/>
              </a:lnSpc>
              <a:defRPr/>
            </a:pPr>
            <a:r>
              <a:rPr lang="zh-CN" altLang="en-US" sz="2000" dirty="0">
                <a:solidFill>
                  <a:prstClr val="black"/>
                </a:solidFill>
                <a:latin typeface="Times New Roman" panose="02020603050405020304" pitchFamily="18" charset="0"/>
                <a:ea typeface="黑体" panose="02010609060101010101" pitchFamily="49" charset="-122"/>
              </a:rPr>
              <a:t>　　</a:t>
            </a:r>
            <a:endParaRPr lang="en-US" altLang="zh-CN" sz="2000" dirty="0">
              <a:solidFill>
                <a:prstClr val="black"/>
              </a:solidFill>
              <a:latin typeface="Times New Roman" panose="02020603050405020304" pitchFamily="18" charset="0"/>
              <a:ea typeface="黑体" panose="02010609060101010101" pitchFamily="49" charset="-122"/>
            </a:endParaRPr>
          </a:p>
        </p:txBody>
      </p:sp>
      <p:graphicFrame>
        <p:nvGraphicFramePr>
          <p:cNvPr id="2" name="图示 1"/>
          <p:cNvGraphicFramePr/>
          <p:nvPr/>
        </p:nvGraphicFramePr>
        <p:xfrm>
          <a:off x="1881188" y="1385888"/>
          <a:ext cx="6039114" cy="395040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3219450" y="1167144"/>
            <a:ext cx="1390649"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第一节 </a:t>
            </a:r>
            <a:endParaRPr lang="zh-CN" altLang="en-US" sz="2400" dirty="0">
              <a:solidFill>
                <a:schemeClr val="bg1"/>
              </a:solidFill>
              <a:latin typeface="Times New Roman" panose="02020603050405020304"/>
              <a:ea typeface="黑体" panose="02010609060101010101" pitchFamily="49" charset="-122"/>
            </a:endParaRPr>
          </a:p>
        </p:txBody>
      </p:sp>
      <p:sp>
        <p:nvSpPr>
          <p:cNvPr id="35" name="PA_矩形 8"/>
          <p:cNvSpPr/>
          <p:nvPr>
            <p:custDataLst>
              <p:tags r:id="rId1"/>
            </p:custDataLst>
          </p:nvPr>
        </p:nvSpPr>
        <p:spPr>
          <a:xfrm>
            <a:off x="4715736" y="1189346"/>
            <a:ext cx="3014922" cy="46037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概  述</a:t>
            </a:r>
            <a:endParaRPr lang="zh-CN" altLang="en-US" sz="2400" b="1" kern="0" dirty="0">
              <a:latin typeface="Times New Roman" panose="02020603050405020304"/>
              <a:ea typeface="黑体" panose="02010609060101010101" pitchFamily="49" charset="-122"/>
            </a:endParaRPr>
          </a:p>
        </p:txBody>
      </p:sp>
      <p:sp>
        <p:nvSpPr>
          <p:cNvPr id="38" name="矩形 37"/>
          <p:cNvSpPr/>
          <p:nvPr/>
        </p:nvSpPr>
        <p:spPr>
          <a:xfrm>
            <a:off x="3219451" y="3414554"/>
            <a:ext cx="1390648" cy="531223"/>
          </a:xfrm>
          <a:prstGeom prst="rect">
            <a:avLst/>
          </a:prstGeom>
          <a:solidFill>
            <a:srgbClr val="52B8DA"/>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第四节 </a:t>
            </a:r>
            <a:endParaRPr lang="zh-CN" altLang="en-US" sz="2400" dirty="0">
              <a:solidFill>
                <a:schemeClr val="bg1"/>
              </a:solidFill>
              <a:latin typeface="Times New Roman" panose="02020603050405020304"/>
              <a:ea typeface="黑体" panose="02010609060101010101" pitchFamily="49" charset="-122"/>
            </a:endParaRPr>
          </a:p>
        </p:txBody>
      </p:sp>
      <p:sp>
        <p:nvSpPr>
          <p:cNvPr id="39" name="PA_矩形 8"/>
          <p:cNvSpPr/>
          <p:nvPr>
            <p:custDataLst>
              <p:tags r:id="rId2"/>
            </p:custDataLst>
          </p:nvPr>
        </p:nvSpPr>
        <p:spPr>
          <a:xfrm>
            <a:off x="4715736" y="3457857"/>
            <a:ext cx="3014922" cy="46037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医疗质量统计指标</a:t>
            </a:r>
            <a:endParaRPr lang="zh-CN" altLang="en-US" sz="2400" b="1" kern="0" dirty="0">
              <a:latin typeface="Times New Roman" panose="02020603050405020304"/>
              <a:ea typeface="黑体" panose="02010609060101010101" pitchFamily="49" charset="-122"/>
            </a:endParaRPr>
          </a:p>
        </p:txBody>
      </p:sp>
      <p:sp>
        <p:nvSpPr>
          <p:cNvPr id="19" name="矩形 18"/>
          <p:cNvSpPr/>
          <p:nvPr/>
        </p:nvSpPr>
        <p:spPr>
          <a:xfrm>
            <a:off x="3219451" y="1885801"/>
            <a:ext cx="1390648" cy="531223"/>
          </a:xfrm>
          <a:prstGeom prst="rect">
            <a:avLst/>
          </a:prstGeom>
          <a:solidFill>
            <a:srgbClr val="52B8DA"/>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第二节 </a:t>
            </a:r>
            <a:endParaRPr lang="zh-CN" altLang="en-US" sz="2400" dirty="0">
              <a:solidFill>
                <a:schemeClr val="bg1"/>
              </a:solidFill>
              <a:latin typeface="Times New Roman" panose="02020603050405020304"/>
              <a:ea typeface="黑体" panose="02010609060101010101" pitchFamily="49" charset="-122"/>
            </a:endParaRPr>
          </a:p>
        </p:txBody>
      </p:sp>
      <p:sp>
        <p:nvSpPr>
          <p:cNvPr id="20" name="PA_矩形 8"/>
          <p:cNvSpPr/>
          <p:nvPr>
            <p:custDataLst>
              <p:tags r:id="rId3"/>
            </p:custDataLst>
          </p:nvPr>
        </p:nvSpPr>
        <p:spPr>
          <a:xfrm>
            <a:off x="4715510" y="1929130"/>
            <a:ext cx="3386455" cy="46037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病案信息统计工作步骤</a:t>
            </a:r>
            <a:endParaRPr lang="zh-CN" altLang="en-US" sz="2400" b="1" kern="0" dirty="0">
              <a:latin typeface="Times New Roman" panose="02020603050405020304"/>
              <a:ea typeface="黑体" panose="02010609060101010101" pitchFamily="49" charset="-122"/>
            </a:endParaRPr>
          </a:p>
        </p:txBody>
      </p:sp>
      <p:sp>
        <p:nvSpPr>
          <p:cNvPr id="23" name="矩形 22"/>
          <p:cNvSpPr/>
          <p:nvPr/>
        </p:nvSpPr>
        <p:spPr>
          <a:xfrm>
            <a:off x="3219451" y="2642558"/>
            <a:ext cx="1390648"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第三节 </a:t>
            </a:r>
            <a:endParaRPr lang="zh-CN" altLang="en-US" sz="2400" dirty="0">
              <a:solidFill>
                <a:schemeClr val="bg1"/>
              </a:solidFill>
              <a:latin typeface="Times New Roman" panose="02020603050405020304"/>
              <a:ea typeface="黑体" panose="02010609060101010101" pitchFamily="49" charset="-122"/>
            </a:endParaRPr>
          </a:p>
        </p:txBody>
      </p:sp>
      <p:sp>
        <p:nvSpPr>
          <p:cNvPr id="24" name="PA_矩形 8"/>
          <p:cNvSpPr/>
          <p:nvPr>
            <p:custDataLst>
              <p:tags r:id="rId4"/>
            </p:custDataLst>
          </p:nvPr>
        </p:nvSpPr>
        <p:spPr>
          <a:xfrm>
            <a:off x="4715736" y="2685861"/>
            <a:ext cx="3014922" cy="46037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病案信息统计指标</a:t>
            </a:r>
            <a:endParaRPr lang="zh-CN" altLang="en-US" sz="2400" b="1" kern="0" dirty="0">
              <a:latin typeface="Times New Roman" panose="02020603050405020304"/>
              <a:ea typeface="黑体" panose="02010609060101010101" pitchFamily="49" charset="-122"/>
            </a:endParaRPr>
          </a:p>
        </p:txBody>
      </p:sp>
      <p:sp>
        <p:nvSpPr>
          <p:cNvPr id="3" name="PA_矩形 8"/>
          <p:cNvSpPr/>
          <p:nvPr>
            <p:custDataLst>
              <p:tags r:id="rId5"/>
            </p:custDataLst>
          </p:nvPr>
        </p:nvSpPr>
        <p:spPr>
          <a:xfrm>
            <a:off x="4715510" y="4168775"/>
            <a:ext cx="3623945" cy="46037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病案信息统计分析方法</a:t>
            </a:r>
            <a:endParaRPr lang="zh-CN" altLang="en-US" sz="2400" b="1" kern="0" dirty="0">
              <a:latin typeface="Times New Roman" panose="02020603050405020304"/>
              <a:ea typeface="黑体" panose="02010609060101010101" pitchFamily="49" charset="-122"/>
            </a:endParaRPr>
          </a:p>
        </p:txBody>
      </p:sp>
      <p:sp>
        <p:nvSpPr>
          <p:cNvPr id="5" name="矩形 4"/>
          <p:cNvSpPr/>
          <p:nvPr/>
        </p:nvSpPr>
        <p:spPr>
          <a:xfrm>
            <a:off x="3219451" y="4117663"/>
            <a:ext cx="1390648"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第五节 </a:t>
            </a:r>
            <a:endParaRPr lang="zh-CN" altLang="en-US" sz="2400" dirty="0">
              <a:solidFill>
                <a:schemeClr val="bg1"/>
              </a:solidFill>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422593" y="728345"/>
            <a:ext cx="8820150" cy="24301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五、手术统计</a:t>
            </a:r>
            <a:r>
              <a:rPr lang="zh-CN" altLang="en-US" sz="2000" dirty="0">
                <a:solidFill>
                  <a:prstClr val="black"/>
                </a:solidFill>
                <a:latin typeface="Times New Roman" panose="02020603050405020304" pitchFamily="18" charset="0"/>
                <a:ea typeface="黑体" panose="02010609060101010101" pitchFamily="49" charset="-122"/>
              </a:rPr>
              <a:t>　　</a:t>
            </a:r>
            <a:endParaRPr lang="en-US" altLang="zh-CN" sz="2000" dirty="0">
              <a:solidFill>
                <a:prstClr val="black"/>
              </a:solidFill>
              <a:latin typeface="Times New Roman" panose="02020603050405020304" pitchFamily="18" charset="0"/>
              <a:ea typeface="黑体" panose="02010609060101010101" pitchFamily="49" charset="-122"/>
            </a:endParaRPr>
          </a:p>
          <a:p>
            <a:pPr>
              <a:lnSpc>
                <a:spcPct val="150000"/>
              </a:lnSpc>
              <a:spcBef>
                <a:spcPts val="1200"/>
              </a:spcBef>
              <a:defRPr/>
            </a:pPr>
            <a:r>
              <a:rPr lang="zh-CN" altLang="en-US" sz="2000" dirty="0">
                <a:solidFill>
                  <a:prstClr val="black"/>
                </a:solidFill>
                <a:latin typeface="Times New Roman" panose="02020603050405020304" pitchFamily="18" charset="0"/>
                <a:ea typeface="黑体" panose="02010609060101010101" pitchFamily="49" charset="-122"/>
              </a:rPr>
              <a:t>　　手术统计是根据手术术种分类、手术切口愈合、麻醉、手术并发症、手术后随访等统计，反映手术工作的质量和效率。</a:t>
            </a:r>
            <a:endParaRPr lang="en-US" altLang="zh-CN" sz="2000" dirty="0">
              <a:solidFill>
                <a:prstClr val="black"/>
              </a:solidFill>
              <a:latin typeface="Times New Roman" panose="02020603050405020304" pitchFamily="18" charset="0"/>
              <a:ea typeface="黑体" panose="02010609060101010101" pitchFamily="49" charset="-122"/>
            </a:endParaRPr>
          </a:p>
          <a:p>
            <a:pPr marL="0" marR="0" lvl="0" indent="0" algn="l" defTabSz="914400" rtl="0" eaLnBrk="1" fontAlgn="auto" latinLnBrk="0" hangingPunct="1">
              <a:lnSpc>
                <a:spcPct val="150000"/>
              </a:lnSpc>
              <a:spcBef>
                <a:spcPts val="1200"/>
              </a:spcBef>
              <a:spcAft>
                <a:spcPts val="0"/>
              </a:spcAft>
              <a:buClrTx/>
              <a:buSzTx/>
              <a:buFontTx/>
              <a:buNone/>
              <a:defRPr/>
            </a:pPr>
            <a:r>
              <a:rPr lang="zh-CN" altLang="en-US" sz="2000" dirty="0">
                <a:solidFill>
                  <a:prstClr val="black"/>
                </a:solidFill>
                <a:latin typeface="Times New Roman" panose="02020603050405020304" pitchFamily="18" charset="0"/>
                <a:ea typeface="黑体" panose="02010609060101010101" pitchFamily="49" charset="-122"/>
              </a:rPr>
              <a:t>　　</a:t>
            </a:r>
            <a:endParaRPr lang="en-US" altLang="zh-CN" sz="2000" dirty="0">
              <a:solidFill>
                <a:prstClr val="black"/>
              </a:solidFill>
              <a:latin typeface="Times New Roman" panose="02020603050405020304" pitchFamily="18" charset="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385763" y="435610"/>
            <a:ext cx="8820150" cy="166052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mn-cs"/>
                <a:sym typeface="Times New Roman" panose="02020603050405020304" pitchFamily="18" charset="0"/>
              </a:rPr>
              <a:t>六、医技科室业务统计</a:t>
            </a:r>
            <a:endParaRPr lang="en-US" altLang="zh-CN" sz="2800" dirty="0">
              <a:solidFill>
                <a:prstClr val="black"/>
              </a:solidFill>
              <a:latin typeface="黑体" panose="02010609060101010101" pitchFamily="49" charset="-122"/>
              <a:ea typeface="黑体" panose="02010609060101010101" pitchFamily="49" charset="-122"/>
            </a:endParaRPr>
          </a:p>
          <a:p>
            <a:pPr>
              <a:lnSpc>
                <a:spcPct val="150000"/>
              </a:lnSpc>
              <a:defRPr/>
            </a:pPr>
            <a:r>
              <a:rPr lang="zh-CN" altLang="en-US" sz="2000" dirty="0">
                <a:solidFill>
                  <a:prstClr val="black"/>
                </a:solidFill>
                <a:latin typeface="Times New Roman" panose="02020603050405020304" pitchFamily="18" charset="0"/>
                <a:ea typeface="黑体" panose="02010609060101010101" pitchFamily="49" charset="-122"/>
              </a:rPr>
              <a:t>　　医技科室业务统计是为评价医技科室工作质量、工作效率以及加强医技科室管理提供统计数据。主要包括工作数量统计和工作质量的统计。</a:t>
            </a:r>
            <a:endParaRPr lang="en-US" altLang="zh-CN" sz="2000" dirty="0">
              <a:solidFill>
                <a:prstClr val="black"/>
              </a:solidFill>
              <a:latin typeface="Times New Roman" panose="02020603050405020304" pitchFamily="18" charset="0"/>
              <a:ea typeface="黑体" panose="02010609060101010101" pitchFamily="49" charset="-122"/>
            </a:endParaRPr>
          </a:p>
        </p:txBody>
      </p:sp>
      <p:sp>
        <p:nvSpPr>
          <p:cNvPr id="5" name="文本框 4"/>
          <p:cNvSpPr txBox="1"/>
          <p:nvPr/>
        </p:nvSpPr>
        <p:spPr>
          <a:xfrm>
            <a:off x="771525" y="2448194"/>
            <a:ext cx="8048626" cy="1661993"/>
          </a:xfrm>
          <a:prstGeom prst="rect">
            <a:avLst/>
          </a:prstGeom>
          <a:solidFill>
            <a:schemeClr val="bg1">
              <a:lumMod val="95000"/>
            </a:schemeClr>
          </a:solidFill>
        </p:spPr>
        <p:txBody>
          <a:bodyPr wrap="square">
            <a:spAutoFit/>
          </a:bodyPr>
          <a:lstStyle/>
          <a:p>
            <a:pPr>
              <a:spcBef>
                <a:spcPts val="1200"/>
              </a:spcBef>
            </a:pPr>
            <a:r>
              <a:rPr lang="en-US" altLang="zh-CN" dirty="0"/>
              <a:t>(</a:t>
            </a:r>
            <a:r>
              <a:rPr lang="zh-CN" altLang="en-US" dirty="0"/>
              <a:t>一</a:t>
            </a:r>
            <a:r>
              <a:rPr lang="en-US" altLang="zh-CN" dirty="0"/>
              <a:t>)</a:t>
            </a:r>
            <a:r>
              <a:rPr lang="zh-CN" altLang="en-US" dirty="0"/>
              <a:t>药剂科常用统计指标　　　　　 </a:t>
            </a:r>
            <a:r>
              <a:rPr lang="en-US" altLang="zh-CN" dirty="0"/>
              <a:t>(</a:t>
            </a:r>
            <a:r>
              <a:rPr lang="zh-CN" altLang="en-US" dirty="0"/>
              <a:t>五</a:t>
            </a:r>
            <a:r>
              <a:rPr lang="en-US" altLang="zh-CN" dirty="0"/>
              <a:t>)</a:t>
            </a:r>
            <a:r>
              <a:rPr lang="zh-CN" altLang="en-US" dirty="0"/>
              <a:t>功能检查及内镜检查常用统计指标　</a:t>
            </a:r>
            <a:endParaRPr lang="zh-CN" altLang="en-US" dirty="0"/>
          </a:p>
          <a:p>
            <a:pPr>
              <a:spcBef>
                <a:spcPts val="1200"/>
              </a:spcBef>
            </a:pPr>
            <a:r>
              <a:rPr lang="en-US" altLang="zh-CN" dirty="0"/>
              <a:t>(</a:t>
            </a:r>
            <a:r>
              <a:rPr lang="zh-CN" altLang="en-US" dirty="0"/>
              <a:t>二</a:t>
            </a:r>
            <a:r>
              <a:rPr lang="en-US" altLang="zh-CN" dirty="0"/>
              <a:t>) </a:t>
            </a:r>
            <a:r>
              <a:rPr lang="zh-CN" altLang="en-US" dirty="0"/>
              <a:t>检验科、输血科常用统计指标　</a:t>
            </a:r>
            <a:r>
              <a:rPr lang="en-US" altLang="zh-CN" dirty="0"/>
              <a:t>(</a:t>
            </a:r>
            <a:r>
              <a:rPr lang="zh-CN" altLang="en-US" dirty="0"/>
              <a:t>六</a:t>
            </a:r>
            <a:r>
              <a:rPr lang="en-US" altLang="zh-CN" dirty="0"/>
              <a:t>)</a:t>
            </a:r>
            <a:r>
              <a:rPr lang="zh-CN" altLang="en-US" dirty="0"/>
              <a:t>病理科常用统计指标</a:t>
            </a:r>
            <a:endParaRPr lang="zh-CN" altLang="en-US" dirty="0"/>
          </a:p>
          <a:p>
            <a:pPr>
              <a:spcBef>
                <a:spcPts val="1200"/>
              </a:spcBef>
            </a:pPr>
            <a:r>
              <a:rPr lang="en-US" altLang="zh-CN" dirty="0"/>
              <a:t>(</a:t>
            </a:r>
            <a:r>
              <a:rPr lang="zh-CN" altLang="en-US" dirty="0"/>
              <a:t>三</a:t>
            </a:r>
            <a:r>
              <a:rPr lang="en-US" altLang="zh-CN" dirty="0"/>
              <a:t>)</a:t>
            </a:r>
            <a:r>
              <a:rPr lang="zh-CN" altLang="en-US" dirty="0"/>
              <a:t>医学影像常用统计指标 　　　　</a:t>
            </a:r>
            <a:r>
              <a:rPr lang="en-US" altLang="zh-CN" dirty="0"/>
              <a:t>(</a:t>
            </a:r>
            <a:r>
              <a:rPr lang="zh-CN" altLang="en-US" dirty="0"/>
              <a:t>七</a:t>
            </a:r>
            <a:r>
              <a:rPr lang="en-US" altLang="zh-CN" dirty="0"/>
              <a:t>)</a:t>
            </a:r>
            <a:r>
              <a:rPr lang="zh-CN" altLang="en-US" dirty="0"/>
              <a:t>理疗、体疗和康复医学常用统计指标</a:t>
            </a:r>
            <a:endParaRPr lang="zh-CN" altLang="en-US" dirty="0"/>
          </a:p>
          <a:p>
            <a:pPr>
              <a:spcBef>
                <a:spcPts val="1200"/>
              </a:spcBef>
            </a:pPr>
            <a:r>
              <a:rPr lang="en-US" altLang="zh-CN" dirty="0"/>
              <a:t>(</a:t>
            </a:r>
            <a:r>
              <a:rPr lang="zh-CN" altLang="en-US" dirty="0"/>
              <a:t>四</a:t>
            </a:r>
            <a:r>
              <a:rPr lang="en-US" altLang="zh-CN" dirty="0"/>
              <a:t>)</a:t>
            </a:r>
            <a:r>
              <a:rPr lang="zh-CN" altLang="en-US" dirty="0"/>
              <a:t>核医学诊疗常用统计指标　　     </a:t>
            </a:r>
            <a:r>
              <a:rPr lang="en-US" altLang="zh-CN" dirty="0"/>
              <a:t>(</a:t>
            </a:r>
            <a:r>
              <a:rPr lang="zh-CN" altLang="en-US" dirty="0"/>
              <a:t>八</a:t>
            </a:r>
            <a:r>
              <a:rPr lang="en-US" altLang="zh-CN" dirty="0"/>
              <a:t>)</a:t>
            </a:r>
            <a:r>
              <a:rPr lang="zh-CN" altLang="en-US" dirty="0"/>
              <a:t>消毒器材供应常用统计指标</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2911" y="1498959"/>
            <a:ext cx="1728358"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第四节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2556329" y="2580273"/>
            <a:ext cx="4301177" cy="707886"/>
          </a:xfrm>
          <a:prstGeom prst="rect">
            <a:avLst/>
          </a:prstGeom>
          <a:noFill/>
        </p:spPr>
        <p:txBody>
          <a:bodyPr wrap="none" rtlCol="0">
            <a:spAutoFit/>
          </a:bodyPr>
          <a:lstStyle/>
          <a:p>
            <a:pPr algn="ctr"/>
            <a:r>
              <a:rPr lang="zh-CN" altLang="en-US" sz="4000" b="1" kern="0" dirty="0">
                <a:latin typeface="Times New Roman" panose="02020603050405020304"/>
                <a:ea typeface="黑体" panose="02010609060101010101" pitchFamily="49" charset="-122"/>
                <a:sym typeface="+mn-ea"/>
              </a:rPr>
              <a:t>医疗质量统计指标</a:t>
            </a:r>
            <a:endParaRPr lang="en-US" altLang="zh-CN" sz="40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385763" y="907100"/>
            <a:ext cx="8820150" cy="342254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304800" algn="just">
              <a:lnSpc>
                <a:spcPct val="150000"/>
              </a:lnSpc>
              <a:spcBef>
                <a:spcPts val="1200"/>
              </a:spcBef>
              <a:spcAft>
                <a:spcPts val="0"/>
              </a:spcAft>
            </a:pPr>
            <a:r>
              <a:rPr lang="zh-CN" altLang="en-US" sz="2000" kern="100" dirty="0">
                <a:solidFill>
                  <a:prstClr val="black"/>
                </a:solidFill>
                <a:effectLst/>
                <a:latin typeface="Times New Roman" panose="02020603050405020304" pitchFamily="18" charset="0"/>
                <a:ea typeface="黑体" panose="02010609060101010101" pitchFamily="49" charset="-122"/>
                <a:cs typeface="Times New Roman" panose="02020603050405020304" pitchFamily="18" charset="0"/>
              </a:rPr>
              <a:t>　医疗质量是医院各方面和各环节工作质量的综合反映，是衡量医院医疗技术水平高低的重要标志之</a:t>
            </a:r>
            <a:r>
              <a:rPr lang="en-US" altLang="zh-CN" sz="2000" kern="100" dirty="0">
                <a:solidFill>
                  <a:prstClr val="black"/>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100" dirty="0">
                <a:solidFill>
                  <a:prstClr val="black"/>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kern="100" dirty="0">
              <a:solidFill>
                <a:prstClr val="black"/>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indent="304800" algn="just">
              <a:lnSpc>
                <a:spcPct val="150000"/>
              </a:lnSpc>
              <a:spcBef>
                <a:spcPts val="1200"/>
              </a:spcBef>
              <a:spcAft>
                <a:spcPts val="0"/>
              </a:spcAft>
            </a:pPr>
            <a:r>
              <a:rPr lang="zh-CN" altLang="en-US" sz="2000" dirty="0">
                <a:solidFill>
                  <a:prstClr val="black"/>
                </a:solidFill>
                <a:latin typeface="Times New Roman" panose="02020603050405020304" pitchFamily="18" charset="0"/>
                <a:ea typeface="黑体" panose="02010609060101010101" pitchFamily="49" charset="-122"/>
              </a:rPr>
              <a:t>　医疗质量统计是指收集医疗质量的各种数据，计算有关统计指标，反映医疗质量水平，分析影响医疗质量的因素，为不断提高医疗质量服务的活动。做好医疗质量统计，分析研究医疗质量问题，对促进医院的建设和发展具有重要意义。</a:t>
            </a:r>
            <a:endParaRPr lang="zh-CN" altLang="en-US" sz="2000" dirty="0">
              <a:solidFill>
                <a:prstClr val="black"/>
              </a:solidFill>
              <a:latin typeface="Times New Roman" panose="02020603050405020304" pitchFamily="18" charset="0"/>
              <a:ea typeface="黑体" panose="02010609060101010101" pitchFamily="49" charset="-122"/>
            </a:endParaRPr>
          </a:p>
          <a:p>
            <a:pPr>
              <a:lnSpc>
                <a:spcPct val="150000"/>
              </a:lnSpc>
              <a:defRPr/>
            </a:pPr>
            <a:endParaRPr lang="en-US" altLang="zh-CN" sz="2000" dirty="0">
              <a:solidFill>
                <a:prstClr val="black"/>
              </a:solidFill>
              <a:latin typeface="Times New Roman" panose="02020603050405020304" pitchFamily="18" charset="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399414" y="435611"/>
            <a:ext cx="8720773" cy="452310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dirty="0">
                <a:solidFill>
                  <a:prstClr val="black"/>
                </a:solidFill>
                <a:latin typeface="黑体" panose="02010609060101010101" pitchFamily="49" charset="-122"/>
                <a:ea typeface="黑体" panose="02010609060101010101" pitchFamily="49" charset="-122"/>
                <a:sym typeface="+mn-ea"/>
              </a:rPr>
              <a:t>一</a:t>
            </a: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a:t>
            </a:r>
            <a:r>
              <a:rPr lang="zh-CN" altLang="en-US" sz="2800" dirty="0">
                <a:solidFill>
                  <a:prstClr val="black"/>
                </a:solidFill>
                <a:latin typeface="黑体" panose="02010609060101010101" pitchFamily="49" charset="-122"/>
                <a:ea typeface="黑体" panose="02010609060101010101" pitchFamily="49" charset="-122"/>
                <a:sym typeface="+mn-ea"/>
              </a:rPr>
              <a:t>医疗质量统计指标</a:t>
            </a:r>
            <a:endParaRPr kumimoji="0" lang="en-US" altLang="zh-CN" sz="28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mn-cs"/>
              <a:sym typeface="Times New Roman" panose="02020603050405020304" pitchFamily="18" charset="0"/>
            </a:endParaRPr>
          </a:p>
          <a:p>
            <a:pPr lvl="0">
              <a:lnSpc>
                <a:spcPct val="1500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400" noProof="1">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r>
              <a:rPr lang="zh-CN" altLang="en-US" sz="2400" noProof="1">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一</a:t>
            </a:r>
            <a:r>
              <a:rPr lang="en-US" altLang="zh-CN" sz="2400" noProof="1">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r>
              <a:rPr lang="zh-CN" altLang="en-US" sz="2400" dirty="0">
                <a:solidFill>
                  <a:prstClr val="black"/>
                </a:solidFill>
                <a:latin typeface="黑体" panose="02010609060101010101" pitchFamily="49" charset="-122"/>
                <a:ea typeface="黑体" panose="02010609060101010101" pitchFamily="49" charset="-122"/>
                <a:cs typeface="黑体" panose="02010609060101010101" pitchFamily="49" charset="-122"/>
              </a:rPr>
              <a:t>医疗质量与安全类指标</a:t>
            </a:r>
            <a:endParaRPr lang="en-US" altLang="zh-CN" sz="2400" dirty="0">
              <a:solidFill>
                <a:prstClr val="black"/>
              </a:solidFill>
              <a:latin typeface="黑体" panose="02010609060101010101" pitchFamily="49" charset="-122"/>
              <a:ea typeface="黑体" panose="02010609060101010101" pitchFamily="49" charset="-122"/>
              <a:cs typeface="黑体" panose="02010609060101010101" pitchFamily="49" charset="-122"/>
            </a:endParaRPr>
          </a:p>
          <a:p>
            <a:pPr marL="1080135" indent="-457200">
              <a:lnSpc>
                <a:spcPct val="150000"/>
              </a:lnSpc>
              <a:spcBef>
                <a:spcPts val="600"/>
              </a:spcBef>
              <a:buFont typeface="+mj-lt"/>
              <a:buAutoNum type="arabicPeriod"/>
              <a:defRPr/>
            </a:pPr>
            <a:r>
              <a:rPr lang="zh-CN" altLang="en-US" sz="2000" dirty="0">
                <a:solidFill>
                  <a:prstClr val="black"/>
                </a:solidFill>
                <a:latin typeface="Times New Roman" panose="02020603050405020304" pitchFamily="18" charset="0"/>
                <a:ea typeface="黑体" panose="02010609060101010101" pitchFamily="49" charset="-122"/>
              </a:rPr>
              <a:t>常见医疗质量指标</a:t>
            </a:r>
            <a:endParaRPr lang="en-US" altLang="zh-CN" sz="2000" dirty="0">
              <a:solidFill>
                <a:prstClr val="black"/>
              </a:solidFill>
              <a:latin typeface="Times New Roman" panose="02020603050405020304" pitchFamily="18" charset="0"/>
              <a:ea typeface="黑体" panose="02010609060101010101" pitchFamily="49" charset="-122"/>
            </a:endParaRPr>
          </a:p>
          <a:p>
            <a:pPr marL="1080135" indent="-457200">
              <a:lnSpc>
                <a:spcPct val="150000"/>
              </a:lnSpc>
              <a:spcBef>
                <a:spcPts val="600"/>
              </a:spcBef>
              <a:buFont typeface="+mj-lt"/>
              <a:buAutoNum type="arabicPeriod"/>
              <a:defRPr/>
            </a:pPr>
            <a:r>
              <a:rPr lang="zh-CN" altLang="en-US" sz="2000" dirty="0">
                <a:solidFill>
                  <a:prstClr val="black"/>
                </a:solidFill>
                <a:latin typeface="Times New Roman" panose="02020603050405020304" pitchFamily="18" charset="0"/>
                <a:ea typeface="黑体" panose="02010609060101010101" pitchFamily="49" charset="-122"/>
              </a:rPr>
              <a:t>用药质量指标</a:t>
            </a:r>
            <a:endParaRPr lang="en-US" altLang="zh-CN" sz="2000" dirty="0">
              <a:solidFill>
                <a:prstClr val="black"/>
              </a:solidFill>
              <a:latin typeface="Times New Roman" panose="02020603050405020304" pitchFamily="18" charset="0"/>
              <a:ea typeface="黑体" panose="02010609060101010101" pitchFamily="49" charset="-122"/>
            </a:endParaRPr>
          </a:p>
          <a:p>
            <a:pPr marL="1080135" indent="-457200">
              <a:lnSpc>
                <a:spcPct val="150000"/>
              </a:lnSpc>
              <a:spcBef>
                <a:spcPts val="600"/>
              </a:spcBef>
              <a:buFont typeface="+mj-lt"/>
              <a:buAutoNum type="arabicPeriod"/>
              <a:defRPr/>
            </a:pPr>
            <a:r>
              <a:rPr lang="zh-CN" altLang="en-US" sz="2000" dirty="0">
                <a:solidFill>
                  <a:prstClr val="black"/>
                </a:solidFill>
                <a:latin typeface="Times New Roman" panose="02020603050405020304" pitchFamily="18" charset="0"/>
                <a:ea typeface="黑体" panose="02010609060101010101" pitchFamily="49" charset="-122"/>
              </a:rPr>
              <a:t>诊断质量统计指标</a:t>
            </a:r>
            <a:endParaRPr lang="en-US" altLang="zh-CN" sz="2000" dirty="0">
              <a:solidFill>
                <a:prstClr val="black"/>
              </a:solidFill>
              <a:latin typeface="Times New Roman" panose="02020603050405020304" pitchFamily="18" charset="0"/>
              <a:ea typeface="黑体" panose="02010609060101010101" pitchFamily="49" charset="-122"/>
            </a:endParaRPr>
          </a:p>
          <a:p>
            <a:pPr marL="1080135" indent="-457200">
              <a:lnSpc>
                <a:spcPct val="150000"/>
              </a:lnSpc>
              <a:spcBef>
                <a:spcPts val="600"/>
              </a:spcBef>
              <a:buFont typeface="+mj-lt"/>
              <a:buAutoNum type="arabicPeriod"/>
              <a:defRPr/>
            </a:pPr>
            <a:r>
              <a:rPr lang="zh-CN" altLang="en-US" sz="2000" dirty="0">
                <a:solidFill>
                  <a:prstClr val="black"/>
                </a:solidFill>
                <a:latin typeface="Times New Roman" panose="02020603050405020304" pitchFamily="18" charset="0"/>
                <a:ea typeface="黑体" panose="02010609060101010101" pitchFamily="49" charset="-122"/>
              </a:rPr>
              <a:t>治疗质量统计指标</a:t>
            </a:r>
            <a:endParaRPr lang="en-US" altLang="zh-CN" sz="2000" dirty="0">
              <a:solidFill>
                <a:prstClr val="black"/>
              </a:solidFill>
              <a:latin typeface="Times New Roman" panose="02020603050405020304" pitchFamily="18" charset="0"/>
              <a:ea typeface="黑体" panose="02010609060101010101" pitchFamily="49" charset="-122"/>
            </a:endParaRPr>
          </a:p>
          <a:p>
            <a:pPr marL="1080135" indent="-457200">
              <a:lnSpc>
                <a:spcPct val="150000"/>
              </a:lnSpc>
              <a:spcBef>
                <a:spcPts val="600"/>
              </a:spcBef>
              <a:buFont typeface="+mj-lt"/>
              <a:buAutoNum type="arabicPeriod"/>
              <a:defRPr/>
            </a:pPr>
            <a:r>
              <a:rPr lang="zh-CN" altLang="en-US" sz="2000" dirty="0">
                <a:solidFill>
                  <a:prstClr val="black"/>
                </a:solidFill>
                <a:latin typeface="Times New Roman" panose="02020603050405020304" pitchFamily="18" charset="0"/>
                <a:ea typeface="黑体" panose="02010609060101010101" pitchFamily="49" charset="-122"/>
              </a:rPr>
              <a:t>手术质量指标</a:t>
            </a:r>
            <a:endParaRPr lang="en-US" altLang="zh-CN" sz="2000" dirty="0">
              <a:solidFill>
                <a:prstClr val="black"/>
              </a:solidFill>
              <a:latin typeface="Times New Roman" panose="02020603050405020304" pitchFamily="18" charset="0"/>
              <a:ea typeface="黑体" panose="02010609060101010101" pitchFamily="49" charset="-122"/>
            </a:endParaRPr>
          </a:p>
          <a:p>
            <a:pPr marL="1080135" indent="-457200">
              <a:lnSpc>
                <a:spcPct val="150000"/>
              </a:lnSpc>
              <a:spcBef>
                <a:spcPts val="600"/>
              </a:spcBef>
              <a:buFont typeface="+mj-lt"/>
              <a:buAutoNum type="arabicPeriod"/>
              <a:defRPr/>
            </a:pPr>
            <a:r>
              <a:rPr lang="zh-CN" altLang="en-US" sz="2000" dirty="0">
                <a:solidFill>
                  <a:prstClr val="black"/>
                </a:solidFill>
                <a:latin typeface="Times New Roman" panose="02020603050405020304" pitchFamily="18" charset="0"/>
                <a:ea typeface="黑体" panose="02010609060101010101" pitchFamily="49" charset="-122"/>
              </a:rPr>
              <a:t>压疮跌倒类指标</a:t>
            </a:r>
            <a:endParaRPr lang="zh-CN" altLang="en-US" sz="2000" dirty="0">
              <a:solidFill>
                <a:prstClr val="black"/>
              </a:solidFill>
              <a:latin typeface="Times New Roman" panose="02020603050405020304" pitchFamily="18" charset="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1133475" y="1177932"/>
            <a:ext cx="8529002" cy="32461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spcBef>
                <a:spcPts val="600"/>
              </a:spcBef>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en-US" altLang="zh-CN" sz="2000" dirty="0">
                <a:solidFill>
                  <a:prstClr val="black"/>
                </a:solidFill>
                <a:latin typeface="Times New Roman" panose="02020603050405020304" pitchFamily="18" charset="0"/>
                <a:ea typeface="黑体" panose="02010609060101010101" pitchFamily="49" charset="-122"/>
              </a:rPr>
              <a:t>ICU</a:t>
            </a:r>
            <a:r>
              <a:rPr lang="zh-CN" altLang="en-US" sz="2000" dirty="0">
                <a:solidFill>
                  <a:prstClr val="black"/>
                </a:solidFill>
                <a:latin typeface="Times New Roman" panose="02020603050405020304" pitchFamily="18" charset="0"/>
                <a:ea typeface="黑体" panose="02010609060101010101" pitchFamily="49" charset="-122"/>
              </a:rPr>
              <a:t>质量监测指标</a:t>
            </a:r>
            <a:endParaRPr lang="en-US" altLang="zh-CN" sz="2000" dirty="0">
              <a:solidFill>
                <a:prstClr val="black"/>
              </a:solidFill>
              <a:latin typeface="Times New Roman" panose="02020603050405020304" pitchFamily="18" charset="0"/>
              <a:ea typeface="黑体" panose="02010609060101010101" pitchFamily="49" charset="-122"/>
            </a:endParaRPr>
          </a:p>
          <a:p>
            <a:pPr>
              <a:lnSpc>
                <a:spcPct val="150000"/>
              </a:lnSpc>
              <a:spcBef>
                <a:spcPts val="600"/>
              </a:spcBef>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（三）医院感染质量监测指标</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spcBef>
                <a:spcPts val="600"/>
              </a:spcBef>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（四）麻醉质量监测指标</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spcBef>
                <a:spcPts val="600"/>
              </a:spcBef>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（五）重点专业质量指标</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spcBef>
                <a:spcPts val="600"/>
              </a:spcBef>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（六）单病种（术种）质量控制指标</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spcBef>
                <a:spcPts val="600"/>
              </a:spcBef>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（七）重点医疗技术临床应用质量控制指标</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487680" y="837572"/>
            <a:ext cx="8529002" cy="219964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spcBef>
                <a:spcPts val="600"/>
              </a:spcBef>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二、医疗质量统计指标资料来源</a:t>
            </a:r>
            <a:endParaRPr lang="en-US" altLang="zh-CN"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lvl="0">
              <a:lnSpc>
                <a:spcPct val="150000"/>
              </a:lnSpc>
              <a:spcBef>
                <a:spcPts val="600"/>
              </a:spcBef>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2011</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年</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12</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月原卫生部颁发了</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2012</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版</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住院病案首页</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，各医疗机构根据各类统计上报的要求，在</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2012</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版</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住院病案首页</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的基础上设计</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住院病案首页附页</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，以达到完成医疗质量统计数据采集的目的。</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2912" y="1498959"/>
            <a:ext cx="1728358"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solidFill>
                <a:effectLst/>
                <a:uLnTx/>
                <a:uFillTx/>
                <a:latin typeface="Times New Roman" panose="02020603050405020304"/>
                <a:ea typeface="黑体" panose="02010609060101010101" pitchFamily="49" charset="-122"/>
                <a:cs typeface="+mn-cs"/>
              </a:rPr>
              <a:t>第五节</a:t>
            </a:r>
            <a:endParaRPr kumimoji="0" lang="en-US" altLang="zh-CN" sz="4000" b="1" i="0" u="none" strike="noStrike" kern="1200" cap="none" spc="0" normalizeH="0" baseline="0" noProof="0" dirty="0">
              <a:ln>
                <a:noFill/>
              </a:ln>
              <a:solidFill>
                <a:prstClr val="black"/>
              </a:solidFill>
              <a:effectLst/>
              <a:uLnTx/>
              <a:uFillTx/>
              <a:latin typeface="Times New Roman" panose="02020603050405020304"/>
              <a:ea typeface="黑体" panose="02010609060101010101" pitchFamily="49" charset="-122"/>
              <a:cs typeface="+mn-cs"/>
            </a:endParaRPr>
          </a:p>
        </p:txBody>
      </p:sp>
      <p:sp>
        <p:nvSpPr>
          <p:cNvPr id="38" name="文本框 9"/>
          <p:cNvSpPr txBox="1"/>
          <p:nvPr/>
        </p:nvSpPr>
        <p:spPr>
          <a:xfrm>
            <a:off x="2062780" y="2580273"/>
            <a:ext cx="5288280" cy="70675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solidFill>
                <a:effectLst/>
                <a:uLnTx/>
                <a:uFillTx/>
                <a:latin typeface="Times New Roman" panose="02020603050405020304"/>
                <a:ea typeface="黑体" panose="02010609060101010101" pitchFamily="49" charset="-122"/>
                <a:cs typeface="+mn-cs"/>
              </a:rPr>
              <a:t>病案信息统计分析方法</a:t>
            </a:r>
            <a:endParaRPr kumimoji="0" lang="zh-CN" altLang="en-US" sz="4000" b="1" i="0" u="none" strike="noStrike" kern="1200" cap="none" spc="0" normalizeH="0" baseline="0" noProof="0" dirty="0">
              <a:ln>
                <a:noFill/>
              </a:ln>
              <a:solidFill>
                <a:prstClr val="black"/>
              </a:solidFill>
              <a:effectLst/>
              <a:uLnTx/>
              <a:uFillTx/>
              <a:latin typeface="Times New Roman" panose="02020603050405020304"/>
              <a:ea typeface="黑体" panose="02010609060101010101"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161925" y="263588"/>
            <a:ext cx="9174889" cy="41541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一、相关分析</a:t>
            </a:r>
            <a:endParaRPr kumimoji="0" lang="en-US" altLang="zh-CN"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（一）概述</a:t>
            </a:r>
            <a:endPar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相关（correlation）是指两种现象或事物之间存在着不严格对应的依存关系。</a:t>
            </a:r>
            <a:endPar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按照相关程度的不同，分为完全相关、不相关和不完全相关。</a:t>
            </a:r>
            <a:endPar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按照相关形式的不同，分为线性相关和非线性相关。</a:t>
            </a:r>
            <a:endPar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按照相关现象变化的方向不同，分为正相关和负相关。</a:t>
            </a:r>
            <a:endPar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按照相关关系涉及变量的多少，分为单相关、复相关和偏相关。</a:t>
            </a:r>
            <a:endPar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161925" y="263588"/>
            <a:ext cx="9174889" cy="276860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一、相关分析</a:t>
            </a:r>
            <a:endParaRPr kumimoji="0" lang="en-US" altLang="zh-CN"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（二）相关关系的识别</a:t>
            </a:r>
            <a:endPar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lang="en-US" altLang="zh-CN"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1.</a:t>
            </a:r>
            <a:r>
              <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绘制散点图</a:t>
            </a:r>
            <a:endPar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lang="en-US" altLang="zh-CN"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2. </a:t>
            </a:r>
            <a:r>
              <a:rPr kumimoji="0" lang="zh-CN" altLang="zh-CN"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计算相关系数</a:t>
            </a:r>
            <a:endParaRPr kumimoji="0" lang="zh-CN" altLang="zh-CN"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3. </a:t>
            </a:r>
            <a:r>
              <a:rPr kumimoji="0" lang="zh-CN" altLang="en-US" sz="20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检验</a:t>
            </a:r>
            <a:r>
              <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相关关系</a:t>
            </a:r>
            <a:r>
              <a:rPr kumimoji="0" lang="en-US" altLang="zh-CN"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endParaRPr kumimoji="0" lang="en-US" altLang="zh-CN"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9841" y="1498959"/>
            <a:ext cx="1714500" cy="706755"/>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第一节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3914440" y="2580273"/>
            <a:ext cx="1584960" cy="706755"/>
          </a:xfrm>
          <a:prstGeom prst="rect">
            <a:avLst/>
          </a:prstGeom>
          <a:noFill/>
        </p:spPr>
        <p:txBody>
          <a:bodyPr wrap="none" rtlCol="0">
            <a:spAutoFit/>
          </a:bodyPr>
          <a:lstStyle/>
          <a:p>
            <a:pPr algn="ctr"/>
            <a:r>
              <a:rPr lang="zh-CN" altLang="en-US" sz="4000" b="1" kern="0" dirty="0">
                <a:latin typeface="Times New Roman" panose="02020603050405020304"/>
                <a:ea typeface="黑体" panose="02010609060101010101" pitchFamily="49" charset="-122"/>
                <a:sym typeface="+mn-ea"/>
              </a:rPr>
              <a:t>概</a:t>
            </a:r>
            <a:r>
              <a:rPr lang="en-US" altLang="zh-CN" sz="4000" b="1" kern="0" dirty="0">
                <a:latin typeface="Times New Roman" panose="02020603050405020304"/>
                <a:ea typeface="黑体" panose="02010609060101010101" pitchFamily="49" charset="-122"/>
                <a:sym typeface="+mn-ea"/>
              </a:rPr>
              <a:t>   </a:t>
            </a:r>
            <a:r>
              <a:rPr lang="zh-CN" altLang="en-US" sz="4000" b="1" kern="0" dirty="0">
                <a:latin typeface="Times New Roman" panose="02020603050405020304"/>
                <a:ea typeface="黑体" panose="02010609060101010101" pitchFamily="49" charset="-122"/>
                <a:sym typeface="+mn-ea"/>
              </a:rPr>
              <a:t>述</a:t>
            </a:r>
            <a:endParaRPr lang="en-US" altLang="zh-CN" sz="40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161925" y="263588"/>
            <a:ext cx="9174889" cy="41541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二、回归分析</a:t>
            </a:r>
            <a:endParaRPr kumimoji="0" lang="en-US" altLang="zh-CN"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（一）概述 </a:t>
            </a:r>
            <a:r>
              <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endPar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回归分析（regression analysis）是描述变量间数量关系的统计方法，确定两</a:t>
            </a:r>
            <a:endPar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种或两种以上变量间相互依赖的定量关系。回归分析侧重于考察变量之间的数量伴随关系，并通过一定的数学表达式将这种关系描述出来，进而确定一个或几个变量（自变量）的变化对另一个特定变量（因变量）的影响程度。</a:t>
            </a:r>
            <a:endPar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根据自变量的多少，可以将回归分析分为一元回归和多元回归</a:t>
            </a:r>
            <a:r>
              <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a:t>
            </a:r>
            <a:endPar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根据回归曲线的不同，可以将回归分析分为线性回归和非线性回归。</a:t>
            </a:r>
            <a:endPar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161925" y="263588"/>
            <a:ext cx="9174889" cy="40614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二、回归分析</a:t>
            </a:r>
            <a:endParaRPr kumimoji="0" lang="en-US" altLang="zh-CN"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（二）简单线性回归（simple linear regression ） </a:t>
            </a:r>
            <a:r>
              <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endPar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1.简单线性回归模型表达式为：</a:t>
            </a:r>
            <a:endPar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Y=β</a:t>
            </a:r>
            <a:r>
              <a:rPr kumimoji="0" sz="2000" b="0" i="0" u="none" strike="noStrike" kern="1200" cap="none" spc="0" normalizeH="0" baseline="-2500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0</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+β</a:t>
            </a:r>
            <a:r>
              <a:rPr kumimoji="0" sz="2000" b="0" i="0" u="none" strike="noStrike" kern="1200" cap="none" spc="0" normalizeH="0" baseline="-2500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1</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X+ε        </a:t>
            </a:r>
            <a:endPar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2.</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基本步骤：绘制散点图，考察两变量是否有线性趋势及可疑的异常值；估计回归系数的截距；对总体回归系数或回归方程进行假设检验；列出回归方程，绘制回归直线；统计应用。  </a:t>
            </a:r>
            <a:endPar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3.</a:t>
            </a:r>
            <a:r>
              <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检验：方程的显著性检验和拟合优度检验。</a:t>
            </a:r>
            <a:endPar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161925" y="263588"/>
            <a:ext cx="9174889" cy="40614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二、回归分析</a:t>
            </a:r>
            <a:endParaRPr kumimoji="0" lang="en-US" altLang="zh-CN"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（三）多元线性回归（multiple linear regression）</a:t>
            </a:r>
            <a:r>
              <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endPar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1.</a:t>
            </a:r>
            <a:r>
              <a:rPr kumimoji="0" sz="2000" b="0" i="0" u="none" strike="noStrike" kern="1200" cap="none" spc="0" normalizeH="0" baseline="0" noProof="0" dirty="0" err="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指一个因变量同两个以及两个以上的自变量之间进行回归，且该因变量与每个自变量之间都为线性关系</a:t>
            </a:r>
            <a:r>
              <a:rPr kumimoji="0" sz="20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endPar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2.</a:t>
            </a:r>
            <a:r>
              <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多元线性</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回归模型表达式为：</a:t>
            </a:r>
            <a:endPar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y=β</a:t>
            </a:r>
            <a:r>
              <a:rPr kumimoji="0" sz="2000" b="0" i="0" u="none" strike="noStrike" kern="1200" cap="none" spc="0" normalizeH="0" baseline="-2500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0</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+β</a:t>
            </a:r>
            <a:r>
              <a:rPr kumimoji="0" sz="2000" b="0" i="0" u="none" strike="noStrike" kern="1200" cap="none" spc="0" normalizeH="0" baseline="-2500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1</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x</a:t>
            </a:r>
            <a:r>
              <a:rPr kumimoji="0" sz="2000" b="0" i="0" u="none" strike="noStrike" kern="1200" cap="none" spc="0" normalizeH="0" baseline="-2500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1</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+β</a:t>
            </a:r>
            <a:r>
              <a:rPr kumimoji="0" sz="2000" b="0" i="0" u="none" strike="noStrike" kern="1200" cap="none" spc="0" normalizeH="0" baseline="-2500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2</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x</a:t>
            </a:r>
            <a:r>
              <a:rPr kumimoji="0" sz="2000" b="0" i="0" u="none" strike="noStrike" kern="1200" cap="none" spc="0" normalizeH="0" baseline="-2500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2</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+…+β</a:t>
            </a:r>
            <a:r>
              <a:rPr kumimoji="0" sz="2000" b="0" i="0" u="none" strike="noStrike" kern="1200" cap="none" spc="0" normalizeH="0" baseline="-2500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k</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x</a:t>
            </a:r>
            <a:r>
              <a:rPr kumimoji="0" sz="2000" b="0" i="0" u="none" strike="noStrike" kern="1200" cap="none" spc="0" normalizeH="0" baseline="-2500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k</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+ε                      </a:t>
            </a:r>
            <a:endPar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3.</a:t>
            </a:r>
            <a:r>
              <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检验：多元回归方程的显著性检验、回归系数检验、拟合优度检验、利用回归方程进行估计与预测。</a:t>
            </a:r>
            <a:endPar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134620" y="163258"/>
            <a:ext cx="9174889" cy="498475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二、回归分析</a:t>
            </a:r>
            <a:endParaRPr kumimoji="0" lang="en-US" altLang="zh-CN"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（四）</a:t>
            </a:r>
            <a:r>
              <a:rPr kumimoji="0"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logistic回归</a:t>
            </a:r>
            <a:endParaRPr kumimoji="0"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1.</a:t>
            </a:r>
            <a:r>
              <a:rPr kumimoji="0" sz="2000" b="0" i="0" u="none" strike="noStrike" kern="1200" cap="none" spc="0" normalizeH="0" baseline="0" noProof="0" dirty="0" err="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利用logistic回归模型研究因变量与自变量（影响因素）之间关系的一种多重回归分析方法，属于非线性回归</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a:t>
            </a:r>
            <a:r>
              <a:rPr kumimoji="0" sz="20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按是否对研究对象进行配对或匹配设计，分为非条件logistic回归与条件logistic回归；按因变量分类情况，分为二分类logistic回归与多分类logistic回归。</a:t>
            </a:r>
            <a:endParaRPr kumimoji="0" sz="20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2.</a:t>
            </a:r>
            <a:r>
              <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多元线性</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回归模型表达式为：</a:t>
            </a:r>
            <a:endPar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y=β</a:t>
            </a:r>
            <a:r>
              <a:rPr kumimoji="0" sz="2000" b="0" i="0" u="none" strike="noStrike" kern="1200" cap="none" spc="0" normalizeH="0" baseline="-2500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0</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+β</a:t>
            </a:r>
            <a:r>
              <a:rPr kumimoji="0" sz="2000" b="0" i="0" u="none" strike="noStrike" kern="1200" cap="none" spc="0" normalizeH="0" baseline="-2500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1</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x</a:t>
            </a:r>
            <a:r>
              <a:rPr kumimoji="0" sz="2000" b="0" i="0" u="none" strike="noStrike" kern="1200" cap="none" spc="0" normalizeH="0" baseline="-2500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1</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+β</a:t>
            </a:r>
            <a:r>
              <a:rPr kumimoji="0" sz="2000" b="0" i="0" u="none" strike="noStrike" kern="1200" cap="none" spc="0" normalizeH="0" baseline="-2500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2</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x</a:t>
            </a:r>
            <a:r>
              <a:rPr kumimoji="0" sz="2000" b="0" i="0" u="none" strike="noStrike" kern="1200" cap="none" spc="0" normalizeH="0" baseline="-2500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2</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+…+β</a:t>
            </a:r>
            <a:r>
              <a:rPr kumimoji="0" sz="2000" b="0" i="0" u="none" strike="noStrike" kern="1200" cap="none" spc="0" normalizeH="0" baseline="-2500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k</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x</a:t>
            </a:r>
            <a:r>
              <a:rPr kumimoji="0" sz="2000" b="0" i="0" u="none" strike="noStrike" kern="1200" cap="none" spc="0" normalizeH="0" baseline="-2500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k</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+ε</a:t>
            </a:r>
            <a:endPar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3.</a:t>
            </a:r>
            <a:r>
              <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检验：多元回归方程的显著性检验、回归系数检验、拟合优度检验、利用回归方程进行估计与预测。</a:t>
            </a:r>
            <a:endParaRPr kumimoji="0" lang="zh-CN" alt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134620" y="163258"/>
            <a:ext cx="9174889" cy="31381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三、主成分分析</a:t>
            </a:r>
            <a:endParaRPr kumimoji="0" lang="en-US" altLang="zh-CN"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（一）概念</a:t>
            </a:r>
            <a:endParaRPr kumimoji="0"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主成分分析（principal component analysis,PCA）是从多个定量变量之间的相互关系入手，利用降维的思想，通过线性变换的方式把多个相关变量综合成一个或少数几个相互独立的综合变量，以提取多个原来变量的主要信息成分的一种多元统计分析方法。</a:t>
            </a:r>
            <a:endPar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134620" y="163258"/>
            <a:ext cx="9174889" cy="31381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三、主成分分析</a:t>
            </a:r>
            <a:endParaRPr kumimoji="0" lang="en-US" altLang="zh-CN"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（二）基本原理</a:t>
            </a:r>
            <a:endParaRPr kumimoji="0"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将原来p个变量作线性组合，成为新的综合变量；从中找到第一个线性组合C1，使其方差Var（C1）达到最大，称之为第一主成分；如果第一主成分不足以代表原来p个变量的信息，再从与C1不相关的所有线性组合中找到C2，使得Cov（C1，C2）=0，Var（C2）达到最大，称之为第二主成分；依此类推</a:t>
            </a:r>
            <a:r>
              <a:rPr kumimoji="0" sz="2000" b="0" i="0" u="none" strike="noStrike" kern="1200" cap="none" spc="0" normalizeH="0" baseline="0" noProof="1">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sym typeface="Times New Roman" panose="02020603050405020304" pitchFamily="18" charset="0"/>
              </a:rPr>
              <a:t>……</a:t>
            </a:r>
            <a:endParaRPr kumimoji="0" sz="2000" b="0" i="0" u="none" strike="noStrike" kern="1200" cap="none" spc="0" normalizeH="0" baseline="0" noProof="1">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134620" y="163258"/>
            <a:ext cx="9174889" cy="31381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三、主成分分析</a:t>
            </a:r>
            <a:endParaRPr kumimoji="0" lang="en-US" altLang="zh-CN"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（三）基本步骤</a:t>
            </a:r>
            <a:endPar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r>
              <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1.</a:t>
            </a: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a:t>
            </a:r>
            <a:r>
              <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将原指标进行标准化变换；  </a:t>
            </a:r>
            <a:endPar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2.</a:t>
            </a: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a:t>
            </a:r>
            <a:r>
              <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计算标准化变量间的相关矩阵R（=rij）；</a:t>
            </a:r>
            <a:endPar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3.</a:t>
            </a: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a:t>
            </a:r>
            <a:r>
              <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求相关矩阵R的特征根λ1≧λ2≧…λm；</a:t>
            </a:r>
            <a:endPar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4.</a:t>
            </a: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a:t>
            </a:r>
            <a:r>
              <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求相关矩阵R关于λm的满足正规条件的特征向量Li</a:t>
            </a:r>
            <a:r>
              <a:rPr kumimoji="0" lang="zh-CN"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a:t>
            </a:r>
            <a:r>
              <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得到第i主成分。</a:t>
            </a:r>
            <a:endPar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134620" y="275653"/>
            <a:ext cx="9174889" cy="452310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四、聚类分析</a:t>
            </a:r>
            <a:endParaRPr kumimoji="0" lang="en-US" altLang="zh-CN"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（一）概念</a:t>
            </a:r>
            <a:endPar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a:t>
            </a:r>
            <a:r>
              <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聚类分析（cluster analysis）又称集群分析，是一种探索性统计分析方法。基于“物以类聚”的思想对样品或变量进行归类的一种多元统计方法。根据聚类目的可分为样品聚类（sample clustering）和变量聚类（variable clustering）两大类。</a:t>
            </a:r>
            <a:endPar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a:t>
            </a: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a:t>
            </a:r>
            <a:r>
              <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样品聚类又称Q型聚类，是将n个样品归类的方法，它根据被观测样品的特征，将特征相似的样品归为一类，其目的是找出样品间的共性。</a:t>
            </a:r>
            <a:endPar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a:t>
            </a:r>
            <a:r>
              <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变量聚类又称R聚类，是根据m个变量之间的相似性，将特征相似的变量归为一类，目的是将变量降维，选择有代表性的变量。</a:t>
            </a:r>
            <a:endPar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134620" y="275653"/>
            <a:ext cx="9174889" cy="359981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四、聚类分析</a:t>
            </a:r>
            <a:endParaRPr kumimoji="0" lang="en-US" altLang="zh-CN"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（二）聚类分析的种类</a:t>
            </a: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a:t>
            </a:r>
            <a:endPar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a:t>
            </a:r>
            <a:r>
              <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1. 系统聚类（hierarchical clustering analysis）：先将每个被聚对象各自视为一类，然后计算各类间的距离，将类间距离最近的两类合并成一新类；接着计算新类与其他类间的距离，再将其中最接近的两类合并，……，如此循环，每一次合并便减少一类，逐步合并至所有的被聚对象都合并为一类。</a:t>
            </a:r>
            <a:endParaRPr kumimoji="0"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a:t>
            </a:r>
            <a:endPar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134620" y="275653"/>
            <a:ext cx="9174889" cy="359981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四、聚类分析</a:t>
            </a:r>
            <a:endParaRPr kumimoji="0" lang="en-US" altLang="zh-CN"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（二）聚类分析的种类</a:t>
            </a: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a:t>
            </a:r>
            <a:endPar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2. k均值聚类（k-means clustering）：先将指定需要划分簇的个数k值，然后按照某种原则选择原始数据中的k个样品作为初始凝聚点；基于样品间距离，对除初始凝聚点外的所有样品进行逐个归类，将每个样品归入离初始凝聚点最近的那个类中，该类新的凝聚点更新为该类的均值，此后重复上述步骤进行第二次的归类调整，……，如此循环，直至所有样品或变量不再调整归类时为止。</a:t>
            </a:r>
            <a:endPar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sym typeface="+mn-ea"/>
              </a:rPr>
              <a:t>病案信息学（第</a:t>
            </a:r>
            <a:r>
              <a:rPr lang="en-US" altLang="zh-CN" sz="1600" dirty="0">
                <a:latin typeface="楷体" panose="02010609060101010101" pitchFamily="49" charset="-122"/>
                <a:ea typeface="楷体" panose="02010609060101010101" pitchFamily="49" charset="-122"/>
                <a:sym typeface="+mn-ea"/>
              </a:rPr>
              <a:t>3</a:t>
            </a:r>
            <a:r>
              <a:rPr lang="zh-CN" altLang="en-US" sz="1600" dirty="0">
                <a:latin typeface="楷体" panose="02010609060101010101" pitchFamily="49" charset="-122"/>
                <a:ea typeface="楷体" panose="02010609060101010101" pitchFamily="49" charset="-122"/>
                <a:sym typeface="+mn-ea"/>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288290" y="1120140"/>
            <a:ext cx="8927465" cy="20916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spcBef>
                <a:spcPts val="1200"/>
              </a:spcBef>
              <a:defRPr/>
            </a:pPr>
            <a:r>
              <a:rPr lang="zh-CN" altLang="en-US" sz="1800" dirty="0">
                <a:solidFill>
                  <a:prstClr val="black"/>
                </a:solidFill>
                <a:latin typeface="Times New Roman" panose="02020603050405020304" pitchFamily="18" charset="0"/>
                <a:ea typeface="黑体" panose="02010609060101010101" pitchFamily="49" charset="-122"/>
              </a:rPr>
              <a:t>　　</a:t>
            </a:r>
            <a:r>
              <a:rPr lang="zh-CN" altLang="en-US" sz="2000" dirty="0">
                <a:solidFill>
                  <a:prstClr val="black"/>
                </a:solidFill>
                <a:latin typeface="Times New Roman" panose="02020603050405020304" pitchFamily="18" charset="0"/>
                <a:ea typeface="黑体" panose="02010609060101010101" pitchFamily="49" charset="-122"/>
              </a:rPr>
              <a:t>病案信息统计是医院统计的重要组成部分，是指运用统计学的原理和方法，对来源于住院病案首页及病案中反映医疗活动的数据进行收集、整理、加工和分析的统计活动。</a:t>
            </a:r>
            <a:endParaRPr lang="zh-CN" altLang="en-US" sz="2000" dirty="0">
              <a:solidFill>
                <a:prstClr val="black"/>
              </a:solidFill>
              <a:latin typeface="Times New Roman" panose="02020603050405020304" pitchFamily="18" charset="0"/>
              <a:ea typeface="黑体" panose="02010609060101010101" pitchFamily="49" charset="-122"/>
            </a:endParaRPr>
          </a:p>
          <a:p>
            <a:pPr algn="l">
              <a:lnSpc>
                <a:spcPct val="150000"/>
              </a:lnSpc>
              <a:spcBef>
                <a:spcPts val="1200"/>
              </a:spcBef>
              <a:defRPr/>
            </a:pPr>
            <a:r>
              <a:rPr lang="zh-CN" altLang="en-US" sz="2000" dirty="0">
                <a:solidFill>
                  <a:srgbClr val="FF0000"/>
                </a:solidFill>
                <a:latin typeface="Times New Roman" panose="02020603050405020304"/>
                <a:ea typeface="微软雅黑" panose="020B0503020204020204" charset="-122"/>
              </a:rPr>
              <a:t>　　</a:t>
            </a:r>
            <a:r>
              <a:rPr lang="zh-CN" altLang="en-US" sz="2000" dirty="0">
                <a:solidFill>
                  <a:prstClr val="black"/>
                </a:solidFill>
                <a:latin typeface="Times New Roman" panose="02020603050405020304" pitchFamily="18" charset="0"/>
                <a:ea typeface="黑体" panose="02010609060101010101" pitchFamily="49" charset="-122"/>
              </a:rPr>
              <a:t>病案信息统计属于医疗业务统计范畴，也是医院综合统计工作的重要内容。</a:t>
            </a:r>
            <a:endParaRPr lang="zh-CN" altLang="en-US" sz="2000" dirty="0">
              <a:solidFill>
                <a:prstClr val="black"/>
              </a:solidFill>
              <a:latin typeface="Times New Roman" panose="02020603050405020304" pitchFamily="18" charset="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134620" y="275653"/>
            <a:ext cx="9174889" cy="267652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四、聚类分析</a:t>
            </a:r>
            <a:endParaRPr kumimoji="0" lang="en-US" altLang="zh-CN"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（三）聚类分析的过程</a:t>
            </a: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a:t>
            </a:r>
            <a:endPar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1. 标准化原始数据</a:t>
            </a:r>
            <a:endPar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2. 选取聚类统计量</a:t>
            </a:r>
            <a:endPar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3. 选择聚类方法</a:t>
            </a:r>
            <a:endPar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134620" y="435673"/>
            <a:ext cx="9174889" cy="31381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五、时间序列分析</a:t>
            </a:r>
            <a:endPar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a:t>
            </a:r>
            <a:r>
              <a:rPr kumimoji="0" lang="en-US" altLang="zh-CN"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a:t>
            </a: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时间序列分析（time series analysis）是根据预测对象时间序列的变化特征，来研究事物自身的发展规律和探讨未来发展趋势。</a:t>
            </a:r>
            <a:endPar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（一）长期趋势分析</a:t>
            </a: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a:t>
            </a:r>
            <a:endPar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1. 移动平均法（moving average method）</a:t>
            </a:r>
            <a:endPar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2. 指数平滑法（exponential smoothing,ES）     </a:t>
            </a:r>
            <a:endPar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134620" y="435673"/>
            <a:ext cx="9174889" cy="221488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五、时间序列分析</a:t>
            </a:r>
            <a:endPar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（二）季节变动分析</a:t>
            </a: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a:t>
            </a:r>
            <a:endPar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1. 按月（季）平均法——不包含长期趋势的时间序列    </a:t>
            </a:r>
            <a:endPar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rPr>
              <a:t>      2. 趋势剔除法——包含长期趋势的时间序列     </a:t>
            </a:r>
            <a:endParaRPr kumimoji="0" lang="en-US" sz="2000" b="0" i="0" u="none" strike="noStrike" kern="1200" cap="none" spc="0" normalizeH="0" baseline="0" noProof="1">
              <a:ln>
                <a:noFill/>
              </a:ln>
              <a:solidFill>
                <a:prstClr val="black"/>
              </a:solidFill>
              <a:effectLst/>
              <a:uLnTx/>
              <a:uFillTx/>
              <a:latin typeface="Calibri" panose="020F0502020204030204"/>
              <a:ea typeface="黑体" panose="02010609060101010101" pitchFamily="49" charset="-122"/>
              <a:cs typeface="+mn-cs"/>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9"/>
          <p:cNvSpPr txBox="1"/>
          <p:nvPr/>
        </p:nvSpPr>
        <p:spPr>
          <a:xfrm>
            <a:off x="3419540" y="2580274"/>
            <a:ext cx="2544586" cy="76944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B/>
          </a:sp3d>
        </p:spPr>
        <p:txBody>
          <a:bodyPr wrap="none" rtlCol="0">
            <a:spAutoFit/>
          </a:bodyPr>
          <a:lstStyle/>
          <a:p>
            <a:pPr algn="ctr"/>
            <a:r>
              <a:rPr lang="zh-CN" altLang="en-US" sz="4400" b="1" dirty="0">
                <a:latin typeface="Times New Roman" panose="02020603050405020304"/>
                <a:ea typeface="黑体" panose="02010609060101010101" pitchFamily="49" charset="-122"/>
              </a:rPr>
              <a:t>谢谢观看</a:t>
            </a:r>
            <a:endParaRPr lang="en-US" altLang="zh-CN" sz="44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sym typeface="+mn-ea"/>
              </a:rPr>
              <a:t>病案信息学（第</a:t>
            </a:r>
            <a:r>
              <a:rPr lang="en-US" altLang="zh-CN" sz="1600" dirty="0">
                <a:latin typeface="楷体" panose="02010609060101010101" pitchFamily="49" charset="-122"/>
                <a:ea typeface="楷体" panose="02010609060101010101" pitchFamily="49" charset="-122"/>
                <a:sym typeface="+mn-ea"/>
              </a:rPr>
              <a:t>3</a:t>
            </a:r>
            <a:r>
              <a:rPr lang="zh-CN" altLang="en-US" sz="1600" dirty="0">
                <a:latin typeface="楷体" panose="02010609060101010101" pitchFamily="49" charset="-122"/>
                <a:ea typeface="楷体" panose="02010609060101010101" pitchFamily="49" charset="-122"/>
                <a:sym typeface="+mn-ea"/>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399415" y="507055"/>
            <a:ext cx="8705850" cy="39693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一、病案信息统计的任务</a:t>
            </a:r>
            <a:endParaRPr lang="en-US" altLang="zh-CN"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lvl="1">
              <a:lnSpc>
                <a:spcPct val="150000"/>
              </a:lnSpc>
              <a:defRPr/>
            </a:pPr>
            <a:r>
              <a:rPr lang="en-US" altLang="zh-CN" sz="2000" dirty="0">
                <a:solidFill>
                  <a:prstClr val="black"/>
                </a:solidFill>
                <a:latin typeface="Times New Roman" panose="02020603050405020304" pitchFamily="18" charset="0"/>
                <a:ea typeface="黑体" panose="02010609060101010101" pitchFamily="49" charset="-122"/>
              </a:rPr>
              <a:t>1. </a:t>
            </a:r>
            <a:r>
              <a:rPr lang="zh-CN" altLang="en-US" sz="2000" dirty="0">
                <a:solidFill>
                  <a:prstClr val="black"/>
                </a:solidFill>
                <a:latin typeface="Times New Roman" panose="02020603050405020304" pitchFamily="18" charset="0"/>
                <a:ea typeface="黑体" panose="02010609060101010101" pitchFamily="49" charset="-122"/>
              </a:rPr>
              <a:t>为上级卫生行政部门服务  </a:t>
            </a:r>
            <a:endParaRPr lang="zh-CN" altLang="en-US" sz="2000" dirty="0">
              <a:solidFill>
                <a:prstClr val="black"/>
              </a:solidFill>
              <a:latin typeface="Times New Roman" panose="02020603050405020304" pitchFamily="18" charset="0"/>
              <a:ea typeface="黑体" panose="02010609060101010101" pitchFamily="49" charset="-122"/>
            </a:endParaRPr>
          </a:p>
          <a:p>
            <a:pPr lvl="1">
              <a:lnSpc>
                <a:spcPct val="150000"/>
              </a:lnSpc>
              <a:defRPr/>
            </a:pPr>
            <a:r>
              <a:rPr lang="en-US" altLang="zh-CN" sz="2000" dirty="0">
                <a:solidFill>
                  <a:prstClr val="black"/>
                </a:solidFill>
                <a:latin typeface="Times New Roman" panose="02020603050405020304" pitchFamily="18" charset="0"/>
                <a:ea typeface="黑体" panose="02010609060101010101" pitchFamily="49" charset="-122"/>
              </a:rPr>
              <a:t>2. </a:t>
            </a:r>
            <a:r>
              <a:rPr lang="zh-CN" altLang="en-US" sz="2000" dirty="0">
                <a:solidFill>
                  <a:prstClr val="black"/>
                </a:solidFill>
                <a:latin typeface="Times New Roman" panose="02020603050405020304" pitchFamily="18" charset="0"/>
                <a:ea typeface="黑体" panose="02010609060101010101" pitchFamily="49" charset="-122"/>
              </a:rPr>
              <a:t>严格执行卫生统计工作制度和卫生统计报表制度 </a:t>
            </a:r>
            <a:endParaRPr lang="zh-CN" altLang="en-US" sz="2000" dirty="0">
              <a:solidFill>
                <a:prstClr val="black"/>
              </a:solidFill>
              <a:latin typeface="Times New Roman" panose="02020603050405020304" pitchFamily="18" charset="0"/>
              <a:ea typeface="黑体" panose="02010609060101010101" pitchFamily="49" charset="-122"/>
            </a:endParaRPr>
          </a:p>
          <a:p>
            <a:pPr lvl="1">
              <a:lnSpc>
                <a:spcPct val="150000"/>
              </a:lnSpc>
              <a:defRPr/>
            </a:pPr>
            <a:r>
              <a:rPr lang="en-US" altLang="zh-CN" sz="2000" dirty="0">
                <a:solidFill>
                  <a:prstClr val="black"/>
                </a:solidFill>
                <a:latin typeface="Times New Roman" panose="02020603050405020304" pitchFamily="18" charset="0"/>
                <a:ea typeface="黑体" panose="02010609060101010101" pitchFamily="49" charset="-122"/>
              </a:rPr>
              <a:t>3. </a:t>
            </a:r>
            <a:r>
              <a:rPr lang="zh-CN" altLang="en-US" sz="2000" dirty="0">
                <a:solidFill>
                  <a:prstClr val="black"/>
                </a:solidFill>
                <a:latin typeface="Times New Roman" panose="02020603050405020304" pitchFamily="18" charset="0"/>
                <a:ea typeface="黑体" panose="02010609060101010101" pitchFamily="49" charset="-122"/>
              </a:rPr>
              <a:t>为科学编制医院工作计划服务</a:t>
            </a:r>
            <a:endParaRPr lang="zh-CN" altLang="en-US" sz="2000" dirty="0">
              <a:solidFill>
                <a:prstClr val="black"/>
              </a:solidFill>
              <a:latin typeface="Times New Roman" panose="02020603050405020304" pitchFamily="18" charset="0"/>
              <a:ea typeface="黑体" panose="02010609060101010101" pitchFamily="49" charset="-122"/>
            </a:endParaRPr>
          </a:p>
          <a:p>
            <a:pPr lvl="1">
              <a:lnSpc>
                <a:spcPct val="150000"/>
              </a:lnSpc>
              <a:defRPr/>
            </a:pPr>
            <a:r>
              <a:rPr lang="en-US" altLang="zh-CN" sz="2000" dirty="0">
                <a:solidFill>
                  <a:prstClr val="black"/>
                </a:solidFill>
                <a:latin typeface="Times New Roman" panose="02020603050405020304" pitchFamily="18" charset="0"/>
                <a:ea typeface="黑体" panose="02010609060101010101" pitchFamily="49" charset="-122"/>
              </a:rPr>
              <a:t>4. </a:t>
            </a:r>
            <a:r>
              <a:rPr lang="zh-CN" altLang="en-US" sz="2000" dirty="0">
                <a:solidFill>
                  <a:prstClr val="black"/>
                </a:solidFill>
                <a:latin typeface="Times New Roman" panose="02020603050405020304" pitchFamily="18" charset="0"/>
                <a:ea typeface="黑体" panose="02010609060101010101" pitchFamily="49" charset="-122"/>
              </a:rPr>
              <a:t>为医院科学管理服务  </a:t>
            </a:r>
            <a:endParaRPr lang="zh-CN" altLang="en-US" sz="2000" dirty="0">
              <a:solidFill>
                <a:prstClr val="black"/>
              </a:solidFill>
              <a:latin typeface="Times New Roman" panose="02020603050405020304" pitchFamily="18" charset="0"/>
              <a:ea typeface="黑体" panose="02010609060101010101" pitchFamily="49" charset="-122"/>
            </a:endParaRPr>
          </a:p>
          <a:p>
            <a:pPr lvl="1">
              <a:lnSpc>
                <a:spcPct val="150000"/>
              </a:lnSpc>
              <a:defRPr/>
            </a:pPr>
            <a:r>
              <a:rPr lang="en-US" altLang="zh-CN" sz="2000" dirty="0">
                <a:solidFill>
                  <a:prstClr val="black"/>
                </a:solidFill>
                <a:latin typeface="Times New Roman" panose="02020603050405020304" pitchFamily="18" charset="0"/>
                <a:ea typeface="黑体" panose="02010609060101010101" pitchFamily="49" charset="-122"/>
              </a:rPr>
              <a:t>5. </a:t>
            </a:r>
            <a:r>
              <a:rPr lang="zh-CN" altLang="en-US" sz="2000" dirty="0">
                <a:solidFill>
                  <a:prstClr val="black"/>
                </a:solidFill>
                <a:latin typeface="Times New Roman" panose="02020603050405020304" pitchFamily="18" charset="0"/>
                <a:ea typeface="黑体" panose="02010609060101010101" pitchFamily="49" charset="-122"/>
              </a:rPr>
              <a:t>为临床科室提供统计信息 </a:t>
            </a:r>
            <a:endParaRPr lang="en-US" altLang="zh-CN" sz="2000" dirty="0">
              <a:solidFill>
                <a:prstClr val="black"/>
              </a:solidFill>
              <a:latin typeface="Times New Roman" panose="02020603050405020304" pitchFamily="18" charset="0"/>
              <a:ea typeface="黑体" panose="02010609060101010101" pitchFamily="49" charset="-122"/>
            </a:endParaRPr>
          </a:p>
          <a:p>
            <a:pPr lvl="1">
              <a:lnSpc>
                <a:spcPct val="150000"/>
              </a:lnSpc>
              <a:defRPr/>
            </a:pPr>
            <a:r>
              <a:rPr lang="en-US" altLang="zh-CN" sz="2000" dirty="0">
                <a:solidFill>
                  <a:prstClr val="black"/>
                </a:solidFill>
                <a:latin typeface="Times New Roman" panose="02020603050405020304" pitchFamily="18" charset="0"/>
                <a:ea typeface="黑体" panose="02010609060101010101" pitchFamily="49" charset="-122"/>
              </a:rPr>
              <a:t>6. </a:t>
            </a:r>
            <a:r>
              <a:rPr lang="zh-CN" altLang="en-US" sz="2000" dirty="0">
                <a:solidFill>
                  <a:prstClr val="black"/>
                </a:solidFill>
                <a:latin typeface="Times New Roman" panose="02020603050405020304" pitchFamily="18" charset="0"/>
                <a:ea typeface="黑体" panose="02010609060101010101" pitchFamily="49" charset="-122"/>
              </a:rPr>
              <a:t>为医疗、教学、科研、疾病预防等提供服务</a:t>
            </a:r>
            <a:endParaRPr lang="zh-CN" altLang="en-US" sz="2000" dirty="0">
              <a:solidFill>
                <a:prstClr val="black"/>
              </a:solidFill>
              <a:latin typeface="Times New Roman" panose="02020603050405020304" pitchFamily="18" charset="0"/>
              <a:ea typeface="黑体" panose="02010609060101010101" pitchFamily="49" charset="-122"/>
            </a:endParaRPr>
          </a:p>
          <a:p>
            <a:pPr lvl="1">
              <a:lnSpc>
                <a:spcPct val="150000"/>
              </a:lnSpc>
              <a:defRPr/>
            </a:pPr>
            <a:r>
              <a:rPr lang="en-US" altLang="zh-CN" sz="2000" dirty="0">
                <a:solidFill>
                  <a:prstClr val="black"/>
                </a:solidFill>
                <a:latin typeface="Times New Roman" panose="02020603050405020304" pitchFamily="18" charset="0"/>
                <a:ea typeface="黑体" panose="02010609060101010101" pitchFamily="49" charset="-122"/>
              </a:rPr>
              <a:t>7. </a:t>
            </a:r>
            <a:r>
              <a:rPr lang="zh-CN" altLang="en-US" sz="2000" dirty="0">
                <a:solidFill>
                  <a:prstClr val="black"/>
                </a:solidFill>
                <a:latin typeface="Times New Roman" panose="02020603050405020304" pitchFamily="18" charset="0"/>
                <a:ea typeface="黑体" panose="02010609060101010101" pitchFamily="49" charset="-122"/>
              </a:rPr>
              <a:t>预测分析</a:t>
            </a:r>
            <a:endParaRPr lang="zh-CN" altLang="en-US" sz="2000" dirty="0">
              <a:solidFill>
                <a:prstClr val="black"/>
              </a:solidFill>
              <a:latin typeface="Times New Roman" panose="02020603050405020304" pitchFamily="18" charset="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sym typeface="+mn-ea"/>
              </a:rPr>
              <a:t>病案信息学（第</a:t>
            </a:r>
            <a:r>
              <a:rPr lang="en-US" altLang="zh-CN" sz="1600" dirty="0">
                <a:latin typeface="楷体" panose="02010609060101010101" pitchFamily="49" charset="-122"/>
                <a:ea typeface="楷体" panose="02010609060101010101" pitchFamily="49" charset="-122"/>
                <a:sym typeface="+mn-ea"/>
              </a:rPr>
              <a:t>3</a:t>
            </a:r>
            <a:r>
              <a:rPr lang="zh-CN" altLang="en-US" sz="1600" dirty="0">
                <a:latin typeface="楷体" panose="02010609060101010101" pitchFamily="49" charset="-122"/>
                <a:ea typeface="楷体" panose="02010609060101010101" pitchFamily="49" charset="-122"/>
                <a:sym typeface="+mn-ea"/>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399415" y="435610"/>
            <a:ext cx="5315585"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二、病案信息统计的特点</a:t>
            </a:r>
            <a:endPar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4" name="Freeform 5" descr="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
          <p:cNvSpPr/>
          <p:nvPr/>
        </p:nvSpPr>
        <p:spPr bwMode="auto">
          <a:xfrm flipV="1">
            <a:off x="1163540" y="1764019"/>
            <a:ext cx="2106273" cy="2325223"/>
          </a:xfrm>
          <a:custGeom>
            <a:avLst/>
            <a:gdLst>
              <a:gd name="T0" fmla="*/ 590 w 590"/>
              <a:gd name="T1" fmla="*/ 169 h 677"/>
              <a:gd name="T2" fmla="*/ 294 w 590"/>
              <a:gd name="T3" fmla="*/ 0 h 677"/>
              <a:gd name="T4" fmla="*/ 0 w 590"/>
              <a:gd name="T5" fmla="*/ 169 h 677"/>
              <a:gd name="T6" fmla="*/ 0 w 590"/>
              <a:gd name="T7" fmla="*/ 508 h 677"/>
              <a:gd name="T8" fmla="*/ 294 w 590"/>
              <a:gd name="T9" fmla="*/ 677 h 677"/>
              <a:gd name="T10" fmla="*/ 590 w 590"/>
              <a:gd name="T11" fmla="*/ 508 h 677"/>
              <a:gd name="T12" fmla="*/ 590 w 590"/>
              <a:gd name="T13" fmla="*/ 169 h 677"/>
            </a:gdLst>
            <a:ahLst/>
            <a:cxnLst>
              <a:cxn ang="0">
                <a:pos x="T0" y="T1"/>
              </a:cxn>
              <a:cxn ang="0">
                <a:pos x="T2" y="T3"/>
              </a:cxn>
              <a:cxn ang="0">
                <a:pos x="T4" y="T5"/>
              </a:cxn>
              <a:cxn ang="0">
                <a:pos x="T6" y="T7"/>
              </a:cxn>
              <a:cxn ang="0">
                <a:pos x="T8" y="T9"/>
              </a:cxn>
              <a:cxn ang="0">
                <a:pos x="T10" y="T11"/>
              </a:cxn>
              <a:cxn ang="0">
                <a:pos x="T12" y="T13"/>
              </a:cxn>
            </a:cxnLst>
            <a:rect l="0" t="0" r="r" b="b"/>
            <a:pathLst>
              <a:path w="590" h="677">
                <a:moveTo>
                  <a:pt x="590" y="169"/>
                </a:moveTo>
                <a:lnTo>
                  <a:pt x="294" y="0"/>
                </a:lnTo>
                <a:lnTo>
                  <a:pt x="0" y="169"/>
                </a:lnTo>
                <a:lnTo>
                  <a:pt x="0" y="508"/>
                </a:lnTo>
                <a:lnTo>
                  <a:pt x="294" y="677"/>
                </a:lnTo>
                <a:lnTo>
                  <a:pt x="590" y="508"/>
                </a:lnTo>
                <a:lnTo>
                  <a:pt x="590" y="169"/>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5" name="文本框 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666132" y="2351612"/>
            <a:ext cx="1101090" cy="460375"/>
          </a:xfrm>
          <a:prstGeom prst="rect">
            <a:avLst/>
          </a:prstGeom>
          <a:noFill/>
        </p:spPr>
        <p:txBody>
          <a:bodyPr wrap="none" rtlCol="0">
            <a:spAutoFit/>
          </a:bodyPr>
          <a:lstStyle/>
          <a:p>
            <a:pPr lvl="0" algn="ctr">
              <a:defRPr/>
            </a:pPr>
            <a:r>
              <a:rPr lang="zh-CN" altLang="en-US" sz="2400" b="1" dirty="0">
                <a:solidFill>
                  <a:schemeClr val="bg1"/>
                </a:solidFill>
                <a:latin typeface="黑体" panose="02010609060101010101" pitchFamily="49" charset="-122"/>
                <a:ea typeface="黑体" panose="02010609060101010101" pitchFamily="49" charset="-122"/>
              </a:rPr>
              <a:t>综合性</a:t>
            </a:r>
            <a:endParaRPr lang="zh-CN" altLang="en-US" sz="2400" b="1" dirty="0">
              <a:solidFill>
                <a:schemeClr val="bg1"/>
              </a:solidFill>
              <a:latin typeface="黑体" panose="02010609060101010101" pitchFamily="49" charset="-122"/>
              <a:ea typeface="黑体" panose="02010609060101010101" pitchFamily="49" charset="-122"/>
            </a:endParaRPr>
          </a:p>
        </p:txBody>
      </p:sp>
      <p:sp>
        <p:nvSpPr>
          <p:cNvPr id="6" name="矩形 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239224" y="2818775"/>
            <a:ext cx="1993009" cy="1060450"/>
          </a:xfrm>
          <a:prstGeom prst="rect">
            <a:avLst/>
          </a:prstGeom>
        </p:spPr>
        <p:txBody>
          <a:bodyPr wrap="square">
            <a:spAutoFit/>
          </a:bodyPr>
          <a:lstStyle/>
          <a:p>
            <a:pPr algn="ctr" fontAlgn="base">
              <a:lnSpc>
                <a:spcPct val="150000"/>
              </a:lnSpc>
              <a:spcBef>
                <a:spcPct val="0"/>
              </a:spcBef>
              <a:spcAft>
                <a:spcPct val="0"/>
              </a:spcAft>
              <a:defRPr/>
            </a:pPr>
            <a:r>
              <a:rPr kumimoji="0" lang="zh-CN" altLang="en-US" sz="1400" b="0"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Arial" panose="020B0604020202020204" pitchFamily="34" charset="0"/>
                <a:sym typeface="Calibri" panose="020F0502020204030204" charset="0"/>
              </a:rPr>
              <a:t>通过统计指标体系全面、系统地描述和评价医院活动的全过程</a:t>
            </a:r>
            <a:endParaRPr kumimoji="0" lang="zh-CN" altLang="en-US" sz="1400" b="0"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Arial" panose="020B0604020202020204" pitchFamily="34" charset="0"/>
              <a:sym typeface="Calibri" panose="020F0502020204030204" charset="0"/>
            </a:endParaRPr>
          </a:p>
        </p:txBody>
      </p:sp>
      <p:sp>
        <p:nvSpPr>
          <p:cNvPr id="7" name="Freeform 5" descr="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
          <p:cNvSpPr/>
          <p:nvPr/>
        </p:nvSpPr>
        <p:spPr bwMode="auto">
          <a:xfrm flipV="1">
            <a:off x="3527851" y="1766250"/>
            <a:ext cx="2106273" cy="2325223"/>
          </a:xfrm>
          <a:custGeom>
            <a:avLst/>
            <a:gdLst>
              <a:gd name="T0" fmla="*/ 590 w 590"/>
              <a:gd name="T1" fmla="*/ 169 h 677"/>
              <a:gd name="T2" fmla="*/ 294 w 590"/>
              <a:gd name="T3" fmla="*/ 0 h 677"/>
              <a:gd name="T4" fmla="*/ 0 w 590"/>
              <a:gd name="T5" fmla="*/ 169 h 677"/>
              <a:gd name="T6" fmla="*/ 0 w 590"/>
              <a:gd name="T7" fmla="*/ 508 h 677"/>
              <a:gd name="T8" fmla="*/ 294 w 590"/>
              <a:gd name="T9" fmla="*/ 677 h 677"/>
              <a:gd name="T10" fmla="*/ 590 w 590"/>
              <a:gd name="T11" fmla="*/ 508 h 677"/>
              <a:gd name="T12" fmla="*/ 590 w 590"/>
              <a:gd name="T13" fmla="*/ 169 h 677"/>
            </a:gdLst>
            <a:ahLst/>
            <a:cxnLst>
              <a:cxn ang="0">
                <a:pos x="T0" y="T1"/>
              </a:cxn>
              <a:cxn ang="0">
                <a:pos x="T2" y="T3"/>
              </a:cxn>
              <a:cxn ang="0">
                <a:pos x="T4" y="T5"/>
              </a:cxn>
              <a:cxn ang="0">
                <a:pos x="T6" y="T7"/>
              </a:cxn>
              <a:cxn ang="0">
                <a:pos x="T8" y="T9"/>
              </a:cxn>
              <a:cxn ang="0">
                <a:pos x="T10" y="T11"/>
              </a:cxn>
              <a:cxn ang="0">
                <a:pos x="T12" y="T13"/>
              </a:cxn>
            </a:cxnLst>
            <a:rect l="0" t="0" r="r" b="b"/>
            <a:pathLst>
              <a:path w="590" h="677">
                <a:moveTo>
                  <a:pt x="590" y="169"/>
                </a:moveTo>
                <a:lnTo>
                  <a:pt x="294" y="0"/>
                </a:lnTo>
                <a:lnTo>
                  <a:pt x="0" y="169"/>
                </a:lnTo>
                <a:lnTo>
                  <a:pt x="0" y="508"/>
                </a:lnTo>
                <a:lnTo>
                  <a:pt x="294" y="677"/>
                </a:lnTo>
                <a:lnTo>
                  <a:pt x="590" y="508"/>
                </a:lnTo>
                <a:lnTo>
                  <a:pt x="590" y="169"/>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8" name="文本框 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4030444" y="2320505"/>
            <a:ext cx="1101090" cy="460375"/>
          </a:xfrm>
          <a:prstGeom prst="rect">
            <a:avLst/>
          </a:prstGeom>
          <a:noFill/>
        </p:spPr>
        <p:txBody>
          <a:bodyPr wrap="none" rtlCol="0">
            <a:spAutoFit/>
          </a:bodyPr>
          <a:lstStyle/>
          <a:p>
            <a:pPr lvl="0" algn="ctr">
              <a:defRPr/>
            </a:pPr>
            <a:r>
              <a:rPr lang="zh-CN" altLang="en-US" sz="2400" b="1" dirty="0">
                <a:solidFill>
                  <a:schemeClr val="bg1"/>
                </a:solidFill>
                <a:latin typeface="黑体" panose="02010609060101010101" pitchFamily="49" charset="-122"/>
                <a:ea typeface="黑体" panose="02010609060101010101" pitchFamily="49" charset="-122"/>
              </a:rPr>
              <a:t>多维性</a:t>
            </a:r>
            <a:endParaRPr lang="zh-CN" altLang="en-US" sz="2400" b="1" dirty="0">
              <a:solidFill>
                <a:schemeClr val="bg1"/>
              </a:solidFill>
              <a:latin typeface="黑体" panose="02010609060101010101" pitchFamily="49" charset="-122"/>
              <a:ea typeface="黑体" panose="02010609060101010101" pitchFamily="49" charset="-122"/>
            </a:endParaRPr>
          </a:p>
        </p:txBody>
      </p:sp>
      <p:sp>
        <p:nvSpPr>
          <p:cNvPr id="9" name="矩形 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3638550" y="2818775"/>
            <a:ext cx="1995573" cy="953135"/>
          </a:xfrm>
          <a:prstGeom prst="rect">
            <a:avLst/>
          </a:prstGeom>
        </p:spPr>
        <p:txBody>
          <a:bodyPr wrap="square">
            <a:spAutoFit/>
          </a:bodyPr>
          <a:lstStyle/>
          <a:p>
            <a:pPr marL="0" marR="0" algn="ctr">
              <a:spcBef>
                <a:spcPts val="0"/>
              </a:spcBef>
              <a:spcAft>
                <a:spcPts val="0"/>
              </a:spcAft>
            </a:pPr>
            <a:r>
              <a:rPr lang="zh-CN" altLang="en-US" sz="1400" dirty="0">
                <a:solidFill>
                  <a:schemeClr val="bg1"/>
                </a:solidFill>
                <a:latin typeface="黑体" panose="02010609060101010101" pitchFamily="49" charset="-122"/>
                <a:ea typeface="黑体" panose="02010609060101010101" pitchFamily="49" charset="-122"/>
                <a:cs typeface="Arial" panose="020B0604020202020204" pitchFamily="34" charset="0"/>
              </a:rPr>
              <a:t>医院科室、专业、疾病种类多且动态变化，病案信息统计数据的处理较为复杂</a:t>
            </a:r>
            <a:endParaRPr lang="zh-CN" altLang="en-US" sz="1400" dirty="0">
              <a:solidFill>
                <a:schemeClr val="bg1"/>
              </a:solidFill>
              <a:latin typeface="黑体" panose="02010609060101010101" pitchFamily="49" charset="-122"/>
              <a:ea typeface="黑体" panose="02010609060101010101" pitchFamily="49" charset="-122"/>
              <a:cs typeface="Arial" panose="020B0604020202020204" pitchFamily="34" charset="0"/>
            </a:endParaRPr>
          </a:p>
        </p:txBody>
      </p:sp>
      <p:sp>
        <p:nvSpPr>
          <p:cNvPr id="10" name="Freeform 5" descr="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
          <p:cNvSpPr/>
          <p:nvPr/>
        </p:nvSpPr>
        <p:spPr bwMode="auto">
          <a:xfrm flipV="1">
            <a:off x="5950184" y="1764019"/>
            <a:ext cx="2106273" cy="2325223"/>
          </a:xfrm>
          <a:custGeom>
            <a:avLst/>
            <a:gdLst>
              <a:gd name="T0" fmla="*/ 590 w 590"/>
              <a:gd name="T1" fmla="*/ 169 h 677"/>
              <a:gd name="T2" fmla="*/ 294 w 590"/>
              <a:gd name="T3" fmla="*/ 0 h 677"/>
              <a:gd name="T4" fmla="*/ 0 w 590"/>
              <a:gd name="T5" fmla="*/ 169 h 677"/>
              <a:gd name="T6" fmla="*/ 0 w 590"/>
              <a:gd name="T7" fmla="*/ 508 h 677"/>
              <a:gd name="T8" fmla="*/ 294 w 590"/>
              <a:gd name="T9" fmla="*/ 677 h 677"/>
              <a:gd name="T10" fmla="*/ 590 w 590"/>
              <a:gd name="T11" fmla="*/ 508 h 677"/>
              <a:gd name="T12" fmla="*/ 590 w 590"/>
              <a:gd name="T13" fmla="*/ 169 h 677"/>
            </a:gdLst>
            <a:ahLst/>
            <a:cxnLst>
              <a:cxn ang="0">
                <a:pos x="T0" y="T1"/>
              </a:cxn>
              <a:cxn ang="0">
                <a:pos x="T2" y="T3"/>
              </a:cxn>
              <a:cxn ang="0">
                <a:pos x="T4" y="T5"/>
              </a:cxn>
              <a:cxn ang="0">
                <a:pos x="T6" y="T7"/>
              </a:cxn>
              <a:cxn ang="0">
                <a:pos x="T8" y="T9"/>
              </a:cxn>
              <a:cxn ang="0">
                <a:pos x="T10" y="T11"/>
              </a:cxn>
              <a:cxn ang="0">
                <a:pos x="T12" y="T13"/>
              </a:cxn>
            </a:cxnLst>
            <a:rect l="0" t="0" r="r" b="b"/>
            <a:pathLst>
              <a:path w="590" h="677">
                <a:moveTo>
                  <a:pt x="590" y="169"/>
                </a:moveTo>
                <a:lnTo>
                  <a:pt x="294" y="0"/>
                </a:lnTo>
                <a:lnTo>
                  <a:pt x="0" y="169"/>
                </a:lnTo>
                <a:lnTo>
                  <a:pt x="0" y="508"/>
                </a:lnTo>
                <a:lnTo>
                  <a:pt x="294" y="677"/>
                </a:lnTo>
                <a:lnTo>
                  <a:pt x="590" y="508"/>
                </a:lnTo>
                <a:lnTo>
                  <a:pt x="590" y="169"/>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11" name="文本框 1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6452777" y="2303981"/>
            <a:ext cx="1101090" cy="460375"/>
          </a:xfrm>
          <a:prstGeom prst="rect">
            <a:avLst/>
          </a:prstGeom>
          <a:noFill/>
        </p:spPr>
        <p:txBody>
          <a:bodyPr wrap="none" rtlCol="0">
            <a:spAutoFit/>
          </a:bodyPr>
          <a:lstStyle/>
          <a:p>
            <a:pPr lvl="0" algn="ctr">
              <a:defRPr/>
            </a:pPr>
            <a:r>
              <a:rPr lang="zh-CN" altLang="en-US" sz="2400" b="1" dirty="0">
                <a:solidFill>
                  <a:schemeClr val="bg1"/>
                </a:solidFill>
                <a:latin typeface="黑体" panose="02010609060101010101" pitchFamily="49" charset="-122"/>
                <a:ea typeface="黑体" panose="02010609060101010101" pitchFamily="49" charset="-122"/>
              </a:rPr>
              <a:t>专业性</a:t>
            </a:r>
            <a:endParaRPr lang="zh-CN" altLang="en-US" sz="2400" b="1" dirty="0">
              <a:solidFill>
                <a:schemeClr val="bg1"/>
              </a:solidFill>
              <a:latin typeface="黑体" panose="02010609060101010101" pitchFamily="49" charset="-122"/>
              <a:ea typeface="黑体" panose="02010609060101010101" pitchFamily="49" charset="-122"/>
            </a:endParaRPr>
          </a:p>
        </p:txBody>
      </p:sp>
      <p:sp>
        <p:nvSpPr>
          <p:cNvPr id="12" name="矩形 1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006816" y="2809236"/>
            <a:ext cx="2049641" cy="953135"/>
          </a:xfrm>
          <a:prstGeom prst="rect">
            <a:avLst/>
          </a:prstGeom>
        </p:spPr>
        <p:txBody>
          <a:bodyPr wrap="square">
            <a:spAutoFit/>
          </a:bodyPr>
          <a:lstStyle/>
          <a:p>
            <a:pPr algn="ctr" fontAlgn="base">
              <a:defRPr/>
            </a:pPr>
            <a:r>
              <a:rPr lang="zh-CN" altLang="en-US" sz="1400" dirty="0">
                <a:solidFill>
                  <a:schemeClr val="bg1"/>
                </a:solidFill>
                <a:latin typeface="黑体" panose="02010609060101010101" pitchFamily="49" charset="-122"/>
                <a:ea typeface="黑体" panose="02010609060101010101" pitchFamily="49" charset="-122"/>
                <a:cs typeface="Arial" panose="020B0604020202020204" pitchFamily="34" charset="0"/>
                <a:sym typeface="Calibri" panose="020F0502020204030204" charset="0"/>
              </a:rPr>
              <a:t>科学地描述、分析和评价医疗服务，需要有科学的病案信息统计处理方法和技术</a:t>
            </a:r>
            <a:endParaRPr lang="zh-CN" altLang="en-US" sz="1400" dirty="0">
              <a:solidFill>
                <a:schemeClr val="bg1"/>
              </a:solidFill>
              <a:latin typeface="黑体" panose="02010609060101010101" pitchFamily="49" charset="-122"/>
              <a:ea typeface="黑体" panose="02010609060101010101" pitchFamily="49" charset="-122"/>
              <a:cs typeface="Arial" panose="020B0604020202020204" pitchFamily="34" charset="0"/>
              <a:sym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399415" y="435610"/>
            <a:ext cx="870585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三、病案信息统计的基本要求</a:t>
            </a:r>
            <a:endPar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graphicFrame>
        <p:nvGraphicFramePr>
          <p:cNvPr id="2" name="图示 1"/>
          <p:cNvGraphicFramePr/>
          <p:nvPr/>
        </p:nvGraphicFramePr>
        <p:xfrm>
          <a:off x="2009775" y="1171575"/>
          <a:ext cx="5611495" cy="324739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2912" y="1498959"/>
            <a:ext cx="1728358"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第二节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2041767" y="2580273"/>
            <a:ext cx="5330305" cy="707886"/>
          </a:xfrm>
          <a:prstGeom prst="rect">
            <a:avLst/>
          </a:prstGeom>
          <a:noFill/>
        </p:spPr>
        <p:txBody>
          <a:bodyPr wrap="none" rtlCol="0">
            <a:spAutoFit/>
          </a:bodyPr>
          <a:lstStyle/>
          <a:p>
            <a:pPr algn="ctr"/>
            <a:r>
              <a:rPr lang="zh-CN" altLang="en-US" sz="4000" b="1" kern="0" dirty="0">
                <a:latin typeface="Times New Roman" panose="02020603050405020304"/>
                <a:ea typeface="黑体" panose="02010609060101010101" pitchFamily="49" charset="-122"/>
                <a:sym typeface="+mn-ea"/>
              </a:rPr>
              <a:t>病案信息统计工作步骤</a:t>
            </a:r>
            <a:endParaRPr lang="en-US" altLang="zh-CN" sz="40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mn-ea"/>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399415" y="435610"/>
            <a:ext cx="8705850" cy="39077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mn-cs"/>
                <a:sym typeface="Times New Roman" panose="02020603050405020304" pitchFamily="18" charset="0"/>
              </a:rPr>
              <a:t>一、统计设计</a:t>
            </a:r>
            <a:endParaRPr lang="en-US" altLang="zh-CN"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marL="0" marR="0" lvl="0" indent="0" algn="l" defTabSz="914400" rtl="0" eaLnBrk="1" fontAlgn="auto" latinLnBrk="0" hangingPunct="1">
              <a:lnSpc>
                <a:spcPct val="150000"/>
              </a:lnSpc>
              <a:spcBef>
                <a:spcPts val="1200"/>
              </a:spcBef>
              <a:spcAft>
                <a:spcPts val="0"/>
              </a:spcAft>
              <a:buClrTx/>
              <a:buSzTx/>
              <a:buFontTx/>
              <a:buNone/>
              <a:defRPr/>
            </a:pP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dirty="0">
                <a:solidFill>
                  <a:prstClr val="black"/>
                </a:solidFill>
                <a:latin typeface="Times New Roman" panose="02020603050405020304" pitchFamily="18" charset="0"/>
                <a:ea typeface="黑体" panose="02010609060101010101" pitchFamily="49" charset="-122"/>
              </a:rPr>
              <a:t>统计设计是指根据病案信息统计研究对象的性质和研究目的，对病案信息统计的各方面和各个环节进行总体考虑和安排。统计设计是做</a:t>
            </a:r>
            <a:r>
              <a:rPr lang="zh-CN" altLang="en-US" sz="2000" dirty="0">
                <a:solidFill>
                  <a:prstClr val="black"/>
                </a:solidFill>
                <a:latin typeface="Times New Roman" panose="02020603050405020304" pitchFamily="18" charset="0"/>
                <a:ea typeface="黑体" panose="02010609060101010101" pitchFamily="49" charset="-122"/>
              </a:rPr>
              <a:t>好统计工作的前提。</a:t>
            </a:r>
            <a:endParaRPr lang="en-US" altLang="zh-CN" sz="2000" dirty="0">
              <a:solidFill>
                <a:prstClr val="black"/>
              </a:solidFill>
              <a:latin typeface="Times New Roman" panose="02020603050405020304" pitchFamily="18" charset="0"/>
              <a:ea typeface="黑体" panose="02010609060101010101" pitchFamily="49" charset="-122"/>
            </a:endParaRPr>
          </a:p>
          <a:p>
            <a:pPr marL="0" marR="0" lvl="0" indent="0" algn="l" defTabSz="914400" rtl="0" eaLnBrk="1" fontAlgn="auto" latinLnBrk="0" hangingPunct="1">
              <a:lnSpc>
                <a:spcPct val="150000"/>
              </a:lnSpc>
              <a:spcBef>
                <a:spcPts val="1200"/>
              </a:spcBef>
              <a:spcAft>
                <a:spcPts val="0"/>
              </a:spcAft>
              <a:buClrTx/>
              <a:buSzTx/>
              <a:buFontTx/>
              <a:buNone/>
              <a:defRPr/>
            </a:pPr>
            <a:r>
              <a:rPr lang="zh-CN" altLang="en-US" sz="2000" dirty="0">
                <a:solidFill>
                  <a:prstClr val="black"/>
                </a:solidFill>
                <a:latin typeface="Times New Roman" panose="02020603050405020304" pitchFamily="18" charset="0"/>
                <a:ea typeface="黑体" panose="02010609060101010101" pitchFamily="49" charset="-122"/>
              </a:rPr>
              <a:t>　　统计设计的主要内容包括统计指标和统计指标体系设计，统计分类和分组设计，统计表格设计，原始资料收集方法设计，统计工作各部门和各阶段的协调和联系，统计力量组织、培训和任务安排等。</a:t>
            </a:r>
            <a:endParaRPr lang="zh-CN" altLang="en-US" sz="2000" dirty="0">
              <a:solidFill>
                <a:prstClr val="black"/>
              </a:solidFill>
              <a:latin typeface="Times New Roman" panose="02020603050405020304" pitchFamily="18" charset="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tags/tag1.xml><?xml version="1.0" encoding="utf-8"?>
<p:tagLst xmlns:p="http://schemas.openxmlformats.org/presentationml/2006/main">
  <p:tag name="PA" val="v4.1.3"/>
</p:tagLst>
</file>

<file path=ppt/tags/tag2.xml><?xml version="1.0" encoding="utf-8"?>
<p:tagLst xmlns:p="http://schemas.openxmlformats.org/presentationml/2006/main">
  <p:tag name="PA" val="v4.1.3"/>
</p:tagLst>
</file>

<file path=ppt/tags/tag3.xml><?xml version="1.0" encoding="utf-8"?>
<p:tagLst xmlns:p="http://schemas.openxmlformats.org/presentationml/2006/main">
  <p:tag name="PA" val="v4.1.3"/>
</p:tagLst>
</file>

<file path=ppt/tags/tag4.xml><?xml version="1.0" encoding="utf-8"?>
<p:tagLst xmlns:p="http://schemas.openxmlformats.org/presentationml/2006/main">
  <p:tag name="PA" val="v4.1.3"/>
</p:tagLst>
</file>

<file path=ppt/tags/tag5.xml><?xml version="1.0" encoding="utf-8"?>
<p:tagLst xmlns:p="http://schemas.openxmlformats.org/presentationml/2006/main">
  <p:tag name="PA" val="v4.1.3"/>
</p:tagLst>
</file>

<file path=ppt/tags/tag6.xml><?xml version="1.0" encoding="utf-8"?>
<p:tagLst xmlns:p="http://schemas.openxmlformats.org/presentationml/2006/main">
  <p:tag name="COMMONDATA" val="eyJoZGlkIjoiNzE0ZTkyOTc5YjhjZmYwZmRkYjU4YWJlYWExMGEwYjY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5270</Words>
  <Application>WPS 演示</Application>
  <PresentationFormat>自定义</PresentationFormat>
  <Paragraphs>319</Paragraphs>
  <Slides>43</Slides>
  <Notes>43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43</vt:i4>
      </vt:variant>
    </vt:vector>
  </HeadingPairs>
  <TitlesOfParts>
    <vt:vector size="56" baseType="lpstr">
      <vt:lpstr>Arial</vt:lpstr>
      <vt:lpstr>宋体</vt:lpstr>
      <vt:lpstr>Wingdings</vt:lpstr>
      <vt:lpstr>Times New Roman</vt:lpstr>
      <vt:lpstr>黑体</vt:lpstr>
      <vt:lpstr>Times New Roman</vt:lpstr>
      <vt:lpstr>楷体</vt:lpstr>
      <vt:lpstr>微软雅黑</vt:lpstr>
      <vt:lpstr>Calibri</vt:lpstr>
      <vt:lpstr>等线</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二、住院业务统计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Pandada</dc:creator>
  <cp:lastModifiedBy>19930027</cp:lastModifiedBy>
  <cp:revision>50</cp:revision>
  <dcterms:created xsi:type="dcterms:W3CDTF">2019-06-21T02:16:00Z</dcterms:created>
  <dcterms:modified xsi:type="dcterms:W3CDTF">2022-08-21T03:25:50Z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0D81767D1D3F4DEA89F1BEFAE81B307D</vt:lpwstr>
  </property>
  <property fmtid="{D5CDD505-2E9C-101B-9397-08002B2CF9AE}" pid="3" name="KSOProductBuildVer">
    <vt:lpwstr>2052-11.1.0.11115</vt:lpwstr>
  </property>
</Properties>
</file>