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1"/>
  </p:notesMasterIdLst>
  <p:handoutMasterIdLst>
    <p:handoutMasterId r:id="rId42"/>
  </p:handoutMasterIdLst>
  <p:sldIdLst>
    <p:sldId id="623" r:id="rId2"/>
    <p:sldId id="654" r:id="rId3"/>
    <p:sldId id="684" r:id="rId4"/>
    <p:sldId id="725" r:id="rId5"/>
    <p:sldId id="898" r:id="rId6"/>
    <p:sldId id="715" r:id="rId7"/>
    <p:sldId id="730" r:id="rId8"/>
    <p:sldId id="970" r:id="rId9"/>
    <p:sldId id="890" r:id="rId10"/>
    <p:sldId id="972" r:id="rId11"/>
    <p:sldId id="971" r:id="rId12"/>
    <p:sldId id="973" r:id="rId13"/>
    <p:sldId id="974" r:id="rId14"/>
    <p:sldId id="975" r:id="rId15"/>
    <p:sldId id="976" r:id="rId16"/>
    <p:sldId id="977" r:id="rId17"/>
    <p:sldId id="978" r:id="rId18"/>
    <p:sldId id="979" r:id="rId19"/>
    <p:sldId id="980" r:id="rId20"/>
    <p:sldId id="981" r:id="rId21"/>
    <p:sldId id="1041" r:id="rId22"/>
    <p:sldId id="1042" r:id="rId23"/>
    <p:sldId id="1043" r:id="rId24"/>
    <p:sldId id="782" r:id="rId25"/>
    <p:sldId id="1044" r:id="rId26"/>
    <p:sldId id="1045" r:id="rId27"/>
    <p:sldId id="1047" r:id="rId28"/>
    <p:sldId id="1048" r:id="rId29"/>
    <p:sldId id="1049" r:id="rId30"/>
    <p:sldId id="1050" r:id="rId31"/>
    <p:sldId id="1051" r:id="rId32"/>
    <p:sldId id="1052" r:id="rId33"/>
    <p:sldId id="1076" r:id="rId34"/>
    <p:sldId id="1077" r:id="rId35"/>
    <p:sldId id="1078" r:id="rId36"/>
    <p:sldId id="1079" r:id="rId37"/>
    <p:sldId id="1080" r:id="rId38"/>
    <p:sldId id="1081" r:id="rId39"/>
    <p:sldId id="714" r:id="rId40"/>
  </p:sldIdLst>
  <p:sldSz cx="9504363" cy="5143500"/>
  <p:notesSz cx="6858000" cy="9144000"/>
  <p:custDataLst>
    <p:tags r:id="rId4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15">
          <p15:clr>
            <a:srgbClr val="A4A3A4"/>
          </p15:clr>
        </p15:guide>
        <p15:guide id="2" pos="297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11AE"/>
    <a:srgbClr val="296FA5"/>
    <a:srgbClr val="235196"/>
    <a:srgbClr val="401BC0"/>
    <a:srgbClr val="52B8DA"/>
    <a:srgbClr val="E7EDF4"/>
    <a:srgbClr val="D1DDE8"/>
    <a:srgbClr val="4DD0E1"/>
    <a:srgbClr val="74B49A"/>
    <a:srgbClr val="A7D6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48" autoAdjust="0"/>
    <p:restoredTop sz="95226" autoAdjust="0"/>
  </p:normalViewPr>
  <p:slideViewPr>
    <p:cSldViewPr snapToGrid="0" showGuides="1">
      <p:cViewPr varScale="1">
        <p:scale>
          <a:sx n="113" d="100"/>
          <a:sy n="113" d="100"/>
        </p:scale>
        <p:origin x="360" y="102"/>
      </p:cViewPr>
      <p:guideLst>
        <p:guide orient="horz" pos="3215"/>
        <p:guide pos="2974"/>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5" d="100"/>
          <a:sy n="65" d="100"/>
        </p:scale>
        <p:origin x="2299"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CE59116-8487-4D3B-921F-0E41E65F4555}" type="datetimeFigureOut">
              <a:rPr lang="zh-CN" altLang="en-US" smtClean="0"/>
              <a:t>2022-08-25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F2A5C0-3CFB-4282-AD2D-2FF4823B029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0DFCB8-7EF4-48C1-8984-7222E239D7EE}" type="datetimeFigureOut">
              <a:rPr lang="zh-CN" altLang="en-US" smtClean="0"/>
              <a:t>2022-08-25</a:t>
            </a:fld>
            <a:endParaRPr lang="zh-CN" altLang="en-US"/>
          </a:p>
        </p:txBody>
      </p:sp>
      <p:sp>
        <p:nvSpPr>
          <p:cNvPr id="4" name="幻灯片图像占位符 3"/>
          <p:cNvSpPr>
            <a:spLocks noGrp="1" noRot="1" noChangeAspect="1"/>
          </p:cNvSpPr>
          <p:nvPr>
            <p:ph type="sldImg" idx="2"/>
          </p:nvPr>
        </p:nvSpPr>
        <p:spPr>
          <a:xfrm>
            <a:off x="577850" y="1143000"/>
            <a:ext cx="57023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A3BA41-6BA2-47AC-9C1D-5ECEA0A6E28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A3BA41-6BA2-47AC-9C1D-5ECEA0A6E282}"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A3BA41-6BA2-47AC-9C1D-5ECEA0A6E282}"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A3BA41-6BA2-47AC-9C1D-5ECEA0A6E282}"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r>
              <a:rPr lang="zh-CN" altLang="en-US">
                <a:sym typeface="+mn-ea"/>
              </a:rPr>
              <a:t>此处仅简单介绍</a:t>
            </a:r>
            <a:endParaRPr lang="zh-CN" altLang="en-US"/>
          </a:p>
          <a:p>
            <a:endParaRPr lang="zh-CN" altLang="en-US"/>
          </a:p>
          <a:p>
            <a:r>
              <a:rPr lang="zh-CN" altLang="en-US">
                <a:sym typeface="+mn-ea"/>
              </a:rPr>
              <a:t>详细内容，见第三章</a:t>
            </a:r>
            <a:endParaRPr lang="zh-CN" altLang="en-US"/>
          </a:p>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A3BA41-6BA2-47AC-9C1D-5ECEA0A6E282}"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r>
              <a:rPr lang="zh-CN" altLang="en-US">
                <a:sym typeface="+mn-ea"/>
              </a:rPr>
              <a:t>此处仅简单介绍</a:t>
            </a:r>
            <a:endParaRPr lang="zh-CN" altLang="en-US"/>
          </a:p>
          <a:p>
            <a:endParaRPr lang="zh-CN" altLang="en-US"/>
          </a:p>
          <a:p>
            <a:r>
              <a:rPr lang="zh-CN" altLang="en-US">
                <a:sym typeface="+mn-ea"/>
              </a:rPr>
              <a:t>详细内容，如编码见第五章和第六章；质量控制见第七章；信息统计见第八章；决策服务见第十一章；安全与隐私保护见第四章和第十二章</a:t>
            </a:r>
            <a:endParaRPr lang="zh-CN" altLang="en-US"/>
          </a:p>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A3BA41-6BA2-47AC-9C1D-5ECEA0A6E282}"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A3BA41-6BA2-47AC-9C1D-5ECEA0A6E282}" type="slidenum">
              <a:rPr lang="zh-CN" altLang="en-US" smtClean="0"/>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A3BA41-6BA2-47AC-9C1D-5ECEA0A6E282}" type="slidenum">
              <a:rPr lang="zh-CN" altLang="en-US" smtClean="0"/>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12827" y="1597822"/>
            <a:ext cx="8078709" cy="1102519"/>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425655" y="2914650"/>
            <a:ext cx="6653054"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475218" y="4767264"/>
            <a:ext cx="2217685" cy="273844"/>
          </a:xfrm>
          <a:prstGeom prst="rect">
            <a:avLst/>
          </a:prstGeom>
        </p:spPr>
        <p:txBody>
          <a:bodyPr/>
          <a:lstStyle/>
          <a:p>
            <a:fld id="{D669989D-4831-4E99-B76E-9A53CB0F3A88}" type="datetimeFigureOut">
              <a:rPr lang="zh-CN" altLang="en-US" smtClean="0"/>
              <a:t>2022-08-25</a:t>
            </a:fld>
            <a:endParaRPr lang="zh-CN" altLang="en-US"/>
          </a:p>
        </p:txBody>
      </p:sp>
      <p:sp>
        <p:nvSpPr>
          <p:cNvPr id="5" name="页脚占位符 4"/>
          <p:cNvSpPr>
            <a:spLocks noGrp="1"/>
          </p:cNvSpPr>
          <p:nvPr>
            <p:ph type="ftr" sz="quarter" idx="11"/>
          </p:nvPr>
        </p:nvSpPr>
        <p:spPr>
          <a:xfrm>
            <a:off x="3247324" y="4767264"/>
            <a:ext cx="3009715"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811460" y="4767264"/>
            <a:ext cx="2217685" cy="273844"/>
          </a:xfrm>
          <a:prstGeom prst="rect">
            <a:avLst/>
          </a:prstGeom>
        </p:spPr>
        <p:txBody>
          <a:bodyPr/>
          <a:lstStyle/>
          <a:p>
            <a:fld id="{EE3F9CDB-1F21-4789-A81E-8FEA25CE194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75218" y="205978"/>
            <a:ext cx="8553927" cy="85725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75218" y="1200151"/>
            <a:ext cx="8553927" cy="339447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75218" y="4767264"/>
            <a:ext cx="2217685" cy="273844"/>
          </a:xfrm>
          <a:prstGeom prst="rect">
            <a:avLst/>
          </a:prstGeom>
        </p:spPr>
        <p:txBody>
          <a:bodyPr/>
          <a:lstStyle/>
          <a:p>
            <a:fld id="{D669989D-4831-4E99-B76E-9A53CB0F3A88}" type="datetimeFigureOut">
              <a:rPr lang="zh-CN" altLang="en-US" smtClean="0"/>
              <a:t>2022-08-25</a:t>
            </a:fld>
            <a:endParaRPr lang="zh-CN" altLang="en-US"/>
          </a:p>
        </p:txBody>
      </p:sp>
      <p:sp>
        <p:nvSpPr>
          <p:cNvPr id="5" name="页脚占位符 4"/>
          <p:cNvSpPr>
            <a:spLocks noGrp="1"/>
          </p:cNvSpPr>
          <p:nvPr>
            <p:ph type="ftr" sz="quarter" idx="11"/>
          </p:nvPr>
        </p:nvSpPr>
        <p:spPr>
          <a:xfrm>
            <a:off x="3247324" y="4767264"/>
            <a:ext cx="3009715"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811460" y="4767264"/>
            <a:ext cx="2217685" cy="273844"/>
          </a:xfrm>
          <a:prstGeom prst="rect">
            <a:avLst/>
          </a:prstGeom>
        </p:spPr>
        <p:txBody>
          <a:bodyPr/>
          <a:lstStyle/>
          <a:p>
            <a:fld id="{EE3F9CDB-1F21-4789-A81E-8FEA25CE194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90663" y="154781"/>
            <a:ext cx="2138482" cy="329088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75218" y="154781"/>
            <a:ext cx="6257039" cy="329088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75218" y="4767264"/>
            <a:ext cx="2217685" cy="273844"/>
          </a:xfrm>
          <a:prstGeom prst="rect">
            <a:avLst/>
          </a:prstGeom>
        </p:spPr>
        <p:txBody>
          <a:bodyPr/>
          <a:lstStyle/>
          <a:p>
            <a:fld id="{D669989D-4831-4E99-B76E-9A53CB0F3A88}" type="datetimeFigureOut">
              <a:rPr lang="zh-CN" altLang="en-US" smtClean="0"/>
              <a:t>2022-08-25</a:t>
            </a:fld>
            <a:endParaRPr lang="zh-CN" altLang="en-US"/>
          </a:p>
        </p:txBody>
      </p:sp>
      <p:sp>
        <p:nvSpPr>
          <p:cNvPr id="5" name="页脚占位符 4"/>
          <p:cNvSpPr>
            <a:spLocks noGrp="1"/>
          </p:cNvSpPr>
          <p:nvPr>
            <p:ph type="ftr" sz="quarter" idx="11"/>
          </p:nvPr>
        </p:nvSpPr>
        <p:spPr>
          <a:xfrm>
            <a:off x="3247324" y="4767264"/>
            <a:ext cx="3009715"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811460" y="4767264"/>
            <a:ext cx="2217685" cy="273844"/>
          </a:xfrm>
          <a:prstGeom prst="rect">
            <a:avLst/>
          </a:prstGeom>
        </p:spPr>
        <p:txBody>
          <a:bodyPr/>
          <a:lstStyle/>
          <a:p>
            <a:fld id="{EE3F9CDB-1F21-4789-A81E-8FEA25CE194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 y="0"/>
            <a:ext cx="9502158" cy="5143500"/>
          </a:xfrm>
          <a:prstGeom prst="rect">
            <a:avLst/>
          </a:prstGeom>
          <a:effectLst>
            <a:glow>
              <a:schemeClr val="accent1"/>
            </a:glow>
          </a:effectLst>
        </p:spPr>
      </p:pic>
      <p:pic>
        <p:nvPicPr>
          <p:cNvPr id="11" name="图片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86551" y="412311"/>
            <a:ext cx="1075626" cy="1034842"/>
          </a:xfrm>
          <a:prstGeom prst="rect">
            <a:avLst/>
          </a:prstGeom>
        </p:spPr>
      </p:pic>
      <p:pic>
        <p:nvPicPr>
          <p:cNvPr id="12" name="图片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42866" y="4711917"/>
            <a:ext cx="2309147" cy="4443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4_标题幻灯片">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504363" cy="5143500"/>
          </a:xfrm>
          <a:prstGeom prst="rect">
            <a:avLst/>
          </a:prstGeom>
          <a:effectLst/>
        </p:spPr>
      </p:pic>
      <p:sp>
        <p:nvSpPr>
          <p:cNvPr id="21" name="文本框 29"/>
          <p:cNvSpPr txBox="1"/>
          <p:nvPr userDrawn="1"/>
        </p:nvSpPr>
        <p:spPr>
          <a:xfrm>
            <a:off x="681138" y="2631928"/>
            <a:ext cx="1638185" cy="923330"/>
          </a:xfrm>
          <a:prstGeom prst="rect">
            <a:avLst/>
          </a:prstGeom>
          <a:noFill/>
        </p:spPr>
        <p:txBody>
          <a:bodyPr wrap="none" rtlCol="0">
            <a:spAutoFit/>
          </a:bodyPr>
          <a:lstStyle/>
          <a:p>
            <a:r>
              <a:rPr lang="zh-CN" altLang="en-US" sz="5400" b="1" dirty="0">
                <a:ln w="12700">
                  <a:noFill/>
                </a:ln>
                <a:latin typeface="黑体" panose="02010609060101010101" pitchFamily="49" charset="-122"/>
                <a:ea typeface="黑体" panose="02010609060101010101" pitchFamily="49" charset="-122"/>
              </a:rPr>
              <a:t>目录</a:t>
            </a:r>
            <a:endParaRPr lang="en-US" altLang="zh-CN" sz="5400" b="1" dirty="0">
              <a:ln w="12700">
                <a:noFill/>
              </a:ln>
              <a:latin typeface="黑体" panose="02010609060101010101" pitchFamily="49" charset="-122"/>
              <a:ea typeface="黑体" panose="02010609060101010101" pitchFamily="49" charset="-122"/>
            </a:endParaRPr>
          </a:p>
        </p:txBody>
      </p:sp>
      <p:pic>
        <p:nvPicPr>
          <p:cNvPr id="22" name="图片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5657" y="3710432"/>
            <a:ext cx="2309147" cy="4443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_标题幻灯片">
    <p:spTree>
      <p:nvGrpSpPr>
        <p:cNvPr id="1" name=""/>
        <p:cNvGrpSpPr/>
        <p:nvPr/>
      </p:nvGrpSpPr>
      <p:grpSpPr>
        <a:xfrm>
          <a:off x="0" y="0"/>
          <a:ext cx="0" cy="0"/>
          <a:chOff x="0" y="0"/>
          <a:chExt cx="0" cy="0"/>
        </a:xfrm>
      </p:grpSpPr>
      <p:pic>
        <p:nvPicPr>
          <p:cNvPr id="15" name="图片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94339"/>
            <a:ext cx="9504363" cy="2800350"/>
          </a:xfrm>
          <a:prstGeom prst="rect">
            <a:avLst/>
          </a:prstGeom>
          <a:effectLst>
            <a:reflection blurRad="6350" endPos="90000" dir="5400000" sy="-100000" algn="bl" rotWithShape="0"/>
          </a:effectLst>
        </p:spPr>
      </p:pic>
      <p:pic>
        <p:nvPicPr>
          <p:cNvPr id="16" name="图片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42866" y="4711917"/>
            <a:ext cx="2309147" cy="4443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1_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504363" cy="5143500"/>
          </a:xfrm>
          <a:prstGeom prst="rect">
            <a:avLst/>
          </a:prstGeom>
        </p:spPr>
      </p:pic>
      <p:sp>
        <p:nvSpPr>
          <p:cNvPr id="5" name="矩形 4"/>
          <p:cNvSpPr/>
          <p:nvPr userDrawn="1"/>
        </p:nvSpPr>
        <p:spPr>
          <a:xfrm>
            <a:off x="0" y="221706"/>
            <a:ext cx="9504363" cy="46841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userDrawn="1"/>
        </p:nvSpPr>
        <p:spPr>
          <a:xfrm>
            <a:off x="0" y="1"/>
            <a:ext cx="2323289" cy="246221"/>
          </a:xfrm>
          <a:prstGeom prst="rect">
            <a:avLst/>
          </a:prstGeom>
          <a:noFill/>
        </p:spPr>
        <p:txBody>
          <a:bodyPr wrap="square" rtlCol="0">
            <a:spAutoFit/>
          </a:bodyPr>
          <a:lstStyle/>
          <a:p>
            <a:r>
              <a:rPr lang="en-US" altLang="zh-CN" sz="1000" b="1" dirty="0">
                <a:solidFill>
                  <a:schemeClr val="bg1"/>
                </a:solidFill>
                <a:latin typeface="Times New Roman" panose="02020603050405020304" pitchFamily="18" charset="0"/>
                <a:cs typeface="Times New Roman" panose="02020603050405020304" pitchFamily="18" charset="0"/>
              </a:rPr>
              <a:t>1000000101000011101010101010001</a:t>
            </a:r>
            <a:endParaRPr lang="zh-CN" altLang="en-US" sz="1000" b="1" dirty="0">
              <a:solidFill>
                <a:schemeClr val="bg1"/>
              </a:solidFill>
              <a:latin typeface="Times New Roman" panose="02020603050405020304" pitchFamily="18" charset="0"/>
              <a:cs typeface="Times New Roman" panose="02020603050405020304" pitchFamily="18" charset="0"/>
            </a:endParaRPr>
          </a:p>
        </p:txBody>
      </p:sp>
      <p:sp>
        <p:nvSpPr>
          <p:cNvPr id="18" name="TextBox 17"/>
          <p:cNvSpPr txBox="1"/>
          <p:nvPr userDrawn="1"/>
        </p:nvSpPr>
        <p:spPr>
          <a:xfrm>
            <a:off x="7256504" y="4912565"/>
            <a:ext cx="2323289" cy="246221"/>
          </a:xfrm>
          <a:prstGeom prst="rect">
            <a:avLst/>
          </a:prstGeom>
          <a:noFill/>
        </p:spPr>
        <p:txBody>
          <a:bodyPr wrap="square" rtlCol="0">
            <a:spAutoFit/>
          </a:bodyPr>
          <a:lstStyle/>
          <a:p>
            <a:r>
              <a:rPr lang="en-US" altLang="zh-CN" sz="1000" b="1" dirty="0">
                <a:solidFill>
                  <a:schemeClr val="accent1">
                    <a:lumMod val="75000"/>
                  </a:schemeClr>
                </a:solidFill>
                <a:latin typeface="Times New Roman" panose="02020603050405020304" pitchFamily="18" charset="0"/>
                <a:cs typeface="Times New Roman" panose="02020603050405020304" pitchFamily="18" charset="0"/>
              </a:rPr>
              <a:t>1000000101000011101010101010001</a:t>
            </a:r>
            <a:endParaRPr lang="zh-CN" altLang="en-US" sz="10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3" name="矩形 22"/>
          <p:cNvSpPr/>
          <p:nvPr userDrawn="1"/>
        </p:nvSpPr>
        <p:spPr>
          <a:xfrm>
            <a:off x="3248025" y="4629150"/>
            <a:ext cx="2743200" cy="5201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46748" y="4711917"/>
            <a:ext cx="2309147" cy="444319"/>
          </a:xfrm>
          <a:prstGeom prst="rect">
            <a:avLst/>
          </a:prstGeom>
        </p:spPr>
      </p:pic>
      <p:sp>
        <p:nvSpPr>
          <p:cNvPr id="25" name="圆角矩形 24"/>
          <p:cNvSpPr/>
          <p:nvPr userDrawn="1"/>
        </p:nvSpPr>
        <p:spPr>
          <a:xfrm>
            <a:off x="766834" y="352425"/>
            <a:ext cx="8262865" cy="4171950"/>
          </a:xfrm>
          <a:prstGeom prst="roundRect">
            <a:avLst/>
          </a:prstGeom>
          <a:noFill/>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9"/>
          <p:cNvSpPr txBox="1"/>
          <p:nvPr userDrawn="1"/>
        </p:nvSpPr>
        <p:spPr>
          <a:xfrm>
            <a:off x="357289" y="422128"/>
            <a:ext cx="819092" cy="2800767"/>
          </a:xfrm>
          <a:prstGeom prst="rect">
            <a:avLst/>
          </a:prstGeom>
          <a:solidFill>
            <a:schemeClr val="bg1"/>
          </a:solidFill>
        </p:spPr>
        <p:txBody>
          <a:bodyPr wrap="square" rtlCol="0">
            <a:spAutoFit/>
          </a:bodyPr>
          <a:lstStyle/>
          <a:p>
            <a:r>
              <a:rPr lang="zh-CN" altLang="en-US" sz="4400" b="1" dirty="0">
                <a:ln w="12700">
                  <a:noFill/>
                </a:ln>
                <a:latin typeface="宋体" panose="02010600030101010101" pitchFamily="2" charset="-122"/>
                <a:ea typeface="宋体" panose="02010600030101010101" pitchFamily="2" charset="-122"/>
              </a:rPr>
              <a:t>导入案例</a:t>
            </a:r>
            <a:endParaRPr lang="en-US" altLang="zh-CN" sz="4400" b="1" dirty="0">
              <a:ln w="12700">
                <a:noFill/>
              </a:ln>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2_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504363" cy="5143500"/>
          </a:xfrm>
          <a:prstGeom prst="rect">
            <a:avLst/>
          </a:prstGeom>
        </p:spPr>
      </p:pic>
      <p:sp>
        <p:nvSpPr>
          <p:cNvPr id="5" name="矩形 4"/>
          <p:cNvSpPr/>
          <p:nvPr userDrawn="1"/>
        </p:nvSpPr>
        <p:spPr>
          <a:xfrm>
            <a:off x="0" y="221706"/>
            <a:ext cx="9504363" cy="46841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userDrawn="1"/>
        </p:nvSpPr>
        <p:spPr>
          <a:xfrm>
            <a:off x="0" y="1"/>
            <a:ext cx="2323289" cy="246221"/>
          </a:xfrm>
          <a:prstGeom prst="rect">
            <a:avLst/>
          </a:prstGeom>
          <a:noFill/>
        </p:spPr>
        <p:txBody>
          <a:bodyPr wrap="square" rtlCol="0">
            <a:spAutoFit/>
          </a:bodyPr>
          <a:lstStyle/>
          <a:p>
            <a:r>
              <a:rPr lang="en-US" altLang="zh-CN" sz="1000" b="1" dirty="0">
                <a:solidFill>
                  <a:schemeClr val="bg1"/>
                </a:solidFill>
                <a:latin typeface="Times New Roman" panose="02020603050405020304" pitchFamily="18" charset="0"/>
                <a:cs typeface="Times New Roman" panose="02020603050405020304" pitchFamily="18" charset="0"/>
              </a:rPr>
              <a:t>1000000101000011101010101010001</a:t>
            </a:r>
            <a:endParaRPr lang="zh-CN" altLang="en-US" sz="1000" b="1" dirty="0">
              <a:solidFill>
                <a:schemeClr val="bg1"/>
              </a:solidFill>
              <a:latin typeface="Times New Roman" panose="02020603050405020304" pitchFamily="18" charset="0"/>
              <a:cs typeface="Times New Roman" panose="02020603050405020304" pitchFamily="18" charset="0"/>
            </a:endParaRPr>
          </a:p>
        </p:txBody>
      </p:sp>
      <p:sp>
        <p:nvSpPr>
          <p:cNvPr id="18" name="TextBox 17"/>
          <p:cNvSpPr txBox="1"/>
          <p:nvPr userDrawn="1"/>
        </p:nvSpPr>
        <p:spPr>
          <a:xfrm>
            <a:off x="7256504" y="4912565"/>
            <a:ext cx="2323289" cy="246221"/>
          </a:xfrm>
          <a:prstGeom prst="rect">
            <a:avLst/>
          </a:prstGeom>
          <a:noFill/>
        </p:spPr>
        <p:txBody>
          <a:bodyPr wrap="square" rtlCol="0">
            <a:spAutoFit/>
          </a:bodyPr>
          <a:lstStyle/>
          <a:p>
            <a:r>
              <a:rPr lang="en-US" altLang="zh-CN" sz="1000" b="1" dirty="0">
                <a:solidFill>
                  <a:schemeClr val="accent1">
                    <a:lumMod val="75000"/>
                  </a:schemeClr>
                </a:solidFill>
                <a:latin typeface="Times New Roman" panose="02020603050405020304" pitchFamily="18" charset="0"/>
                <a:cs typeface="Times New Roman" panose="02020603050405020304" pitchFamily="18" charset="0"/>
              </a:rPr>
              <a:t>1000000101000011101010101010001</a:t>
            </a:r>
            <a:endParaRPr lang="zh-CN" altLang="en-US" sz="10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3" name="矩形 22"/>
          <p:cNvSpPr/>
          <p:nvPr userDrawn="1"/>
        </p:nvSpPr>
        <p:spPr>
          <a:xfrm>
            <a:off x="3248025" y="4629150"/>
            <a:ext cx="2743200" cy="5201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46748" y="4711917"/>
            <a:ext cx="2309147" cy="444319"/>
          </a:xfrm>
          <a:prstGeom prst="rect">
            <a:avLst/>
          </a:prstGeom>
        </p:spPr>
      </p:pic>
      <p:sp>
        <p:nvSpPr>
          <p:cNvPr id="25" name="圆角矩形 24"/>
          <p:cNvSpPr/>
          <p:nvPr userDrawn="1"/>
        </p:nvSpPr>
        <p:spPr>
          <a:xfrm>
            <a:off x="438150" y="352425"/>
            <a:ext cx="8420100" cy="4171950"/>
          </a:xfrm>
          <a:prstGeom prst="roundRect">
            <a:avLst/>
          </a:prstGeom>
          <a:noFill/>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9"/>
          <p:cNvSpPr txBox="1"/>
          <p:nvPr userDrawn="1"/>
        </p:nvSpPr>
        <p:spPr>
          <a:xfrm>
            <a:off x="8297962" y="3182600"/>
            <a:ext cx="968275" cy="1446550"/>
          </a:xfrm>
          <a:prstGeom prst="rect">
            <a:avLst/>
          </a:prstGeom>
          <a:solidFill>
            <a:schemeClr val="bg1"/>
          </a:solidFill>
        </p:spPr>
        <p:txBody>
          <a:bodyPr wrap="square" rtlCol="0">
            <a:spAutoFit/>
          </a:bodyPr>
          <a:lstStyle/>
          <a:p>
            <a:r>
              <a:rPr lang="zh-CN" altLang="en-US" sz="4400" b="1" dirty="0">
                <a:ln w="12700">
                  <a:noFill/>
                </a:ln>
                <a:latin typeface="宋体" panose="02010600030101010101" pitchFamily="2" charset="-122"/>
                <a:ea typeface="宋体" panose="02010600030101010101" pitchFamily="2" charset="-122"/>
              </a:rPr>
              <a:t>小结</a:t>
            </a:r>
            <a:endParaRPr lang="en-US" altLang="zh-CN" sz="4400" b="1" dirty="0">
              <a:ln w="12700">
                <a:noFill/>
              </a:ln>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75218" y="205978"/>
            <a:ext cx="8553927" cy="85725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75218" y="1200151"/>
            <a:ext cx="8553927" cy="339447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75218" y="4767264"/>
            <a:ext cx="2217685" cy="273844"/>
          </a:xfrm>
          <a:prstGeom prst="rect">
            <a:avLst/>
          </a:prstGeom>
        </p:spPr>
        <p:txBody>
          <a:bodyPr/>
          <a:lstStyle/>
          <a:p>
            <a:fld id="{D669989D-4831-4E99-B76E-9A53CB0F3A88}" type="datetimeFigureOut">
              <a:rPr lang="zh-CN" altLang="en-US" smtClean="0"/>
              <a:t>2022-08-25</a:t>
            </a:fld>
            <a:endParaRPr lang="zh-CN" altLang="en-US"/>
          </a:p>
        </p:txBody>
      </p:sp>
      <p:sp>
        <p:nvSpPr>
          <p:cNvPr id="5" name="页脚占位符 4"/>
          <p:cNvSpPr>
            <a:spLocks noGrp="1"/>
          </p:cNvSpPr>
          <p:nvPr>
            <p:ph type="ftr" sz="quarter" idx="11"/>
          </p:nvPr>
        </p:nvSpPr>
        <p:spPr>
          <a:xfrm>
            <a:off x="3247324" y="4767264"/>
            <a:ext cx="3009715"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811460" y="4767264"/>
            <a:ext cx="2217685" cy="273844"/>
          </a:xfrm>
          <a:prstGeom prst="rect">
            <a:avLst/>
          </a:prstGeom>
        </p:spPr>
        <p:txBody>
          <a:bodyPr/>
          <a:lstStyle/>
          <a:p>
            <a:fld id="{EE3F9CDB-1F21-4789-A81E-8FEA25CE194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50779" y="3305176"/>
            <a:ext cx="8078709" cy="1021556"/>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50779" y="2180035"/>
            <a:ext cx="8078709"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475218" y="4767264"/>
            <a:ext cx="2217685" cy="273844"/>
          </a:xfrm>
          <a:prstGeom prst="rect">
            <a:avLst/>
          </a:prstGeom>
        </p:spPr>
        <p:txBody>
          <a:bodyPr/>
          <a:lstStyle/>
          <a:p>
            <a:fld id="{D669989D-4831-4E99-B76E-9A53CB0F3A88}" type="datetimeFigureOut">
              <a:rPr lang="zh-CN" altLang="en-US" smtClean="0"/>
              <a:t>2022-08-25</a:t>
            </a:fld>
            <a:endParaRPr lang="zh-CN" altLang="en-US"/>
          </a:p>
        </p:txBody>
      </p:sp>
      <p:sp>
        <p:nvSpPr>
          <p:cNvPr id="5" name="页脚占位符 4"/>
          <p:cNvSpPr>
            <a:spLocks noGrp="1"/>
          </p:cNvSpPr>
          <p:nvPr>
            <p:ph type="ftr" sz="quarter" idx="11"/>
          </p:nvPr>
        </p:nvSpPr>
        <p:spPr>
          <a:xfrm>
            <a:off x="3247324" y="4767264"/>
            <a:ext cx="3009715"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811460" y="4767264"/>
            <a:ext cx="2217685" cy="273844"/>
          </a:xfrm>
          <a:prstGeom prst="rect">
            <a:avLst/>
          </a:prstGeom>
        </p:spPr>
        <p:txBody>
          <a:bodyPr/>
          <a:lstStyle/>
          <a:p>
            <a:fld id="{EE3F9CDB-1F21-4789-A81E-8FEA25CE194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75218" y="205978"/>
            <a:ext cx="8553927" cy="85725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75218" y="900114"/>
            <a:ext cx="419776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831385" y="900114"/>
            <a:ext cx="419776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475218" y="4767264"/>
            <a:ext cx="2217685" cy="273844"/>
          </a:xfrm>
          <a:prstGeom prst="rect">
            <a:avLst/>
          </a:prstGeom>
        </p:spPr>
        <p:txBody>
          <a:bodyPr/>
          <a:lstStyle/>
          <a:p>
            <a:fld id="{D669989D-4831-4E99-B76E-9A53CB0F3A88}" type="datetimeFigureOut">
              <a:rPr lang="zh-CN" altLang="en-US" smtClean="0"/>
              <a:t>2022-08-25</a:t>
            </a:fld>
            <a:endParaRPr lang="zh-CN" altLang="en-US"/>
          </a:p>
        </p:txBody>
      </p:sp>
      <p:sp>
        <p:nvSpPr>
          <p:cNvPr id="6" name="页脚占位符 5"/>
          <p:cNvSpPr>
            <a:spLocks noGrp="1"/>
          </p:cNvSpPr>
          <p:nvPr>
            <p:ph type="ftr" sz="quarter" idx="11"/>
          </p:nvPr>
        </p:nvSpPr>
        <p:spPr>
          <a:xfrm>
            <a:off x="3247324" y="4767264"/>
            <a:ext cx="3009715"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811460" y="4767264"/>
            <a:ext cx="2217685" cy="273844"/>
          </a:xfrm>
          <a:prstGeom prst="rect">
            <a:avLst/>
          </a:prstGeom>
        </p:spPr>
        <p:txBody>
          <a:bodyPr/>
          <a:lstStyle/>
          <a:p>
            <a:fld id="{EE3F9CDB-1F21-4789-A81E-8FEA25CE194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75218" y="205978"/>
            <a:ext cx="8553927" cy="85725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75218" y="1151335"/>
            <a:ext cx="4199411"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75218" y="1631156"/>
            <a:ext cx="4199411"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828092" y="1151335"/>
            <a:ext cx="4201060"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828092" y="1631156"/>
            <a:ext cx="4201060"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475218" y="4767264"/>
            <a:ext cx="2217685" cy="273844"/>
          </a:xfrm>
          <a:prstGeom prst="rect">
            <a:avLst/>
          </a:prstGeom>
        </p:spPr>
        <p:txBody>
          <a:bodyPr/>
          <a:lstStyle/>
          <a:p>
            <a:fld id="{D669989D-4831-4E99-B76E-9A53CB0F3A88}" type="datetimeFigureOut">
              <a:rPr lang="zh-CN" altLang="en-US" smtClean="0"/>
              <a:t>2022-08-25</a:t>
            </a:fld>
            <a:endParaRPr lang="zh-CN" altLang="en-US"/>
          </a:p>
        </p:txBody>
      </p:sp>
      <p:sp>
        <p:nvSpPr>
          <p:cNvPr id="8" name="页脚占位符 7"/>
          <p:cNvSpPr>
            <a:spLocks noGrp="1"/>
          </p:cNvSpPr>
          <p:nvPr>
            <p:ph type="ftr" sz="quarter" idx="11"/>
          </p:nvPr>
        </p:nvSpPr>
        <p:spPr>
          <a:xfrm>
            <a:off x="3247324" y="4767264"/>
            <a:ext cx="3009715" cy="273844"/>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811460" y="4767264"/>
            <a:ext cx="2217685" cy="273844"/>
          </a:xfrm>
          <a:prstGeom prst="rect">
            <a:avLst/>
          </a:prstGeom>
        </p:spPr>
        <p:txBody>
          <a:bodyPr/>
          <a:lstStyle/>
          <a:p>
            <a:fld id="{EE3F9CDB-1F21-4789-A81E-8FEA25CE194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75218" y="205978"/>
            <a:ext cx="8553927" cy="85725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475218" y="4767264"/>
            <a:ext cx="2217685" cy="273844"/>
          </a:xfrm>
          <a:prstGeom prst="rect">
            <a:avLst/>
          </a:prstGeom>
        </p:spPr>
        <p:txBody>
          <a:bodyPr/>
          <a:lstStyle/>
          <a:p>
            <a:fld id="{D669989D-4831-4E99-B76E-9A53CB0F3A88}" type="datetimeFigureOut">
              <a:rPr lang="zh-CN" altLang="en-US" smtClean="0"/>
              <a:t>2022-08-25</a:t>
            </a:fld>
            <a:endParaRPr lang="zh-CN" altLang="en-US"/>
          </a:p>
        </p:txBody>
      </p:sp>
      <p:sp>
        <p:nvSpPr>
          <p:cNvPr id="4" name="页脚占位符 3"/>
          <p:cNvSpPr>
            <a:spLocks noGrp="1"/>
          </p:cNvSpPr>
          <p:nvPr>
            <p:ph type="ftr" sz="quarter" idx="11"/>
          </p:nvPr>
        </p:nvSpPr>
        <p:spPr>
          <a:xfrm>
            <a:off x="3247324" y="4767264"/>
            <a:ext cx="3009715" cy="273844"/>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811460" y="4767264"/>
            <a:ext cx="2217685" cy="273844"/>
          </a:xfrm>
          <a:prstGeom prst="rect">
            <a:avLst/>
          </a:prstGeom>
        </p:spPr>
        <p:txBody>
          <a:bodyPr/>
          <a:lstStyle/>
          <a:p>
            <a:fld id="{EE3F9CDB-1F21-4789-A81E-8FEA25CE194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5218" y="4767264"/>
            <a:ext cx="2217685" cy="273844"/>
          </a:xfrm>
          <a:prstGeom prst="rect">
            <a:avLst/>
          </a:prstGeom>
        </p:spPr>
        <p:txBody>
          <a:bodyPr/>
          <a:lstStyle/>
          <a:p>
            <a:fld id="{D669989D-4831-4E99-B76E-9A53CB0F3A88}" type="datetimeFigureOut">
              <a:rPr lang="zh-CN" altLang="en-US" smtClean="0"/>
              <a:t>2022-08-25</a:t>
            </a:fld>
            <a:endParaRPr lang="zh-CN" altLang="en-US"/>
          </a:p>
        </p:txBody>
      </p:sp>
      <p:sp>
        <p:nvSpPr>
          <p:cNvPr id="3" name="页脚占位符 2"/>
          <p:cNvSpPr>
            <a:spLocks noGrp="1"/>
          </p:cNvSpPr>
          <p:nvPr>
            <p:ph type="ftr" sz="quarter" idx="11"/>
          </p:nvPr>
        </p:nvSpPr>
        <p:spPr>
          <a:xfrm>
            <a:off x="3247324" y="4767264"/>
            <a:ext cx="3009715" cy="273844"/>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811460" y="4767264"/>
            <a:ext cx="2217685" cy="273844"/>
          </a:xfrm>
          <a:prstGeom prst="rect">
            <a:avLst/>
          </a:prstGeom>
        </p:spPr>
        <p:txBody>
          <a:bodyPr/>
          <a:lstStyle/>
          <a:p>
            <a:fld id="{EE3F9CDB-1F21-4789-A81E-8FEA25CE194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5221" y="204787"/>
            <a:ext cx="3126870" cy="871538"/>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715942" y="204792"/>
            <a:ext cx="5313203"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75221" y="1076328"/>
            <a:ext cx="3126870"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75218" y="4767264"/>
            <a:ext cx="2217685" cy="273844"/>
          </a:xfrm>
          <a:prstGeom prst="rect">
            <a:avLst/>
          </a:prstGeom>
        </p:spPr>
        <p:txBody>
          <a:bodyPr/>
          <a:lstStyle/>
          <a:p>
            <a:fld id="{D669989D-4831-4E99-B76E-9A53CB0F3A88}" type="datetimeFigureOut">
              <a:rPr lang="zh-CN" altLang="en-US" smtClean="0"/>
              <a:t>2022-08-25</a:t>
            </a:fld>
            <a:endParaRPr lang="zh-CN" altLang="en-US"/>
          </a:p>
        </p:txBody>
      </p:sp>
      <p:sp>
        <p:nvSpPr>
          <p:cNvPr id="6" name="页脚占位符 5"/>
          <p:cNvSpPr>
            <a:spLocks noGrp="1"/>
          </p:cNvSpPr>
          <p:nvPr>
            <p:ph type="ftr" sz="quarter" idx="11"/>
          </p:nvPr>
        </p:nvSpPr>
        <p:spPr>
          <a:xfrm>
            <a:off x="3247324" y="4767264"/>
            <a:ext cx="3009715"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811460" y="4767264"/>
            <a:ext cx="2217685" cy="273844"/>
          </a:xfrm>
          <a:prstGeom prst="rect">
            <a:avLst/>
          </a:prstGeom>
        </p:spPr>
        <p:txBody>
          <a:bodyPr/>
          <a:lstStyle/>
          <a:p>
            <a:fld id="{EE3F9CDB-1F21-4789-A81E-8FEA25CE194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862922" y="3600451"/>
            <a:ext cx="5702618" cy="425054"/>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862922" y="459581"/>
            <a:ext cx="5702618"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862922" y="4025507"/>
            <a:ext cx="5702618"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75218" y="4767264"/>
            <a:ext cx="2217685" cy="273844"/>
          </a:xfrm>
          <a:prstGeom prst="rect">
            <a:avLst/>
          </a:prstGeom>
        </p:spPr>
        <p:txBody>
          <a:bodyPr/>
          <a:lstStyle/>
          <a:p>
            <a:fld id="{D669989D-4831-4E99-B76E-9A53CB0F3A88}" type="datetimeFigureOut">
              <a:rPr lang="zh-CN" altLang="en-US" smtClean="0"/>
              <a:t>2022-08-25</a:t>
            </a:fld>
            <a:endParaRPr lang="zh-CN" altLang="en-US"/>
          </a:p>
        </p:txBody>
      </p:sp>
      <p:sp>
        <p:nvSpPr>
          <p:cNvPr id="6" name="页脚占位符 5"/>
          <p:cNvSpPr>
            <a:spLocks noGrp="1"/>
          </p:cNvSpPr>
          <p:nvPr>
            <p:ph type="ftr" sz="quarter" idx="11"/>
          </p:nvPr>
        </p:nvSpPr>
        <p:spPr>
          <a:xfrm>
            <a:off x="3247324" y="4767264"/>
            <a:ext cx="3009715"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811460" y="4767264"/>
            <a:ext cx="2217685" cy="273844"/>
          </a:xfrm>
          <a:prstGeom prst="rect">
            <a:avLst/>
          </a:prstGeom>
        </p:spPr>
        <p:txBody>
          <a:bodyPr/>
          <a:lstStyle/>
          <a:p>
            <a:fld id="{EE3F9CDB-1F21-4789-A81E-8FEA25CE194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6758658" y="0"/>
            <a:ext cx="2745705" cy="5143500"/>
          </a:xfrm>
          <a:prstGeom prst="rect">
            <a:avLst/>
          </a:prstGeom>
        </p:spPr>
      </p:pic>
      <p:pic>
        <p:nvPicPr>
          <p:cNvPr id="8" name="图片 7"/>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0"/>
            <a:ext cx="2685360" cy="5143500"/>
          </a:xfrm>
          <a:prstGeom prst="rect">
            <a:avLst/>
          </a:prstGeom>
        </p:spPr>
      </p:pic>
      <p:sp>
        <p:nvSpPr>
          <p:cNvPr id="9" name="矩形 8"/>
          <p:cNvSpPr/>
          <p:nvPr userDrawn="1"/>
        </p:nvSpPr>
        <p:spPr>
          <a:xfrm>
            <a:off x="0" y="221706"/>
            <a:ext cx="9504363" cy="46841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userDrawn="1"/>
        </p:nvSpPr>
        <p:spPr>
          <a:xfrm>
            <a:off x="0" y="1"/>
            <a:ext cx="2323289" cy="246221"/>
          </a:xfrm>
          <a:prstGeom prst="rect">
            <a:avLst/>
          </a:prstGeom>
          <a:noFill/>
        </p:spPr>
        <p:txBody>
          <a:bodyPr wrap="square" rtlCol="0">
            <a:spAutoFit/>
          </a:bodyPr>
          <a:lstStyle/>
          <a:p>
            <a:r>
              <a:rPr lang="en-US" altLang="zh-CN" sz="1000" b="1" dirty="0">
                <a:solidFill>
                  <a:schemeClr val="bg1"/>
                </a:solidFill>
                <a:latin typeface="Times New Roman" panose="02020603050405020304" pitchFamily="18" charset="0"/>
                <a:cs typeface="Times New Roman" panose="02020603050405020304" pitchFamily="18" charset="0"/>
              </a:rPr>
              <a:t>1000000101000011101010101010001</a:t>
            </a:r>
            <a:endParaRPr lang="zh-CN" altLang="en-US" sz="1000" b="1" dirty="0">
              <a:solidFill>
                <a:schemeClr val="bg1"/>
              </a:solidFill>
              <a:latin typeface="Times New Roman" panose="02020603050405020304" pitchFamily="18" charset="0"/>
              <a:cs typeface="Times New Roman" panose="02020603050405020304" pitchFamily="18" charset="0"/>
            </a:endParaRPr>
          </a:p>
        </p:txBody>
      </p:sp>
      <p:sp>
        <p:nvSpPr>
          <p:cNvPr id="11" name="TextBox 10"/>
          <p:cNvSpPr txBox="1"/>
          <p:nvPr userDrawn="1"/>
        </p:nvSpPr>
        <p:spPr>
          <a:xfrm>
            <a:off x="7256504" y="4912565"/>
            <a:ext cx="2323289" cy="246221"/>
          </a:xfrm>
          <a:prstGeom prst="rect">
            <a:avLst/>
          </a:prstGeom>
          <a:noFill/>
        </p:spPr>
        <p:txBody>
          <a:bodyPr wrap="square" rtlCol="0">
            <a:spAutoFit/>
          </a:bodyPr>
          <a:lstStyle/>
          <a:p>
            <a:r>
              <a:rPr lang="en-US" altLang="zh-CN" sz="1000" b="1" dirty="0">
                <a:solidFill>
                  <a:schemeClr val="accent1">
                    <a:lumMod val="75000"/>
                  </a:schemeClr>
                </a:solidFill>
                <a:latin typeface="Times New Roman" panose="02020603050405020304" pitchFamily="18" charset="0"/>
                <a:cs typeface="Times New Roman" panose="02020603050405020304" pitchFamily="18" charset="0"/>
              </a:rPr>
              <a:t>1000000101000011101010101010001</a:t>
            </a:r>
            <a:endParaRPr lang="zh-CN" altLang="en-US" sz="1000" b="1"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12" name="图片 11"/>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446748" y="4711917"/>
            <a:ext cx="2309147" cy="44431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notesSlide" Target="../notesSlides/notesSlide2.xml"/><Relationship Id="rId4"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3792365" y="1498960"/>
            <a:ext cx="1859280" cy="768350"/>
          </a:xfrm>
          <a:prstGeom prst="rect">
            <a:avLst/>
          </a:prstGeom>
          <a:noFill/>
        </p:spPr>
        <p:txBody>
          <a:bodyPr wrap="none" rtlCol="0">
            <a:spAutoFit/>
          </a:bodyPr>
          <a:lstStyle/>
          <a:p>
            <a:pPr algn="ctr"/>
            <a:r>
              <a:rPr lang="zh-CN" altLang="en-US" sz="4400" b="1" dirty="0">
                <a:latin typeface="微软雅黑" panose="020B0503020204020204" charset="-122"/>
                <a:ea typeface="微软雅黑" panose="020B0503020204020204" charset="-122"/>
              </a:rPr>
              <a:t>第一章</a:t>
            </a:r>
          </a:p>
        </p:txBody>
      </p:sp>
      <p:grpSp>
        <p:nvGrpSpPr>
          <p:cNvPr id="2" name="组合 1"/>
          <p:cNvGrpSpPr/>
          <p:nvPr/>
        </p:nvGrpSpPr>
        <p:grpSpPr>
          <a:xfrm>
            <a:off x="2661864" y="3827270"/>
            <a:ext cx="384810" cy="370220"/>
            <a:chOff x="4112570" y="4196180"/>
            <a:chExt cx="370220" cy="370220"/>
          </a:xfrm>
        </p:grpSpPr>
        <p:sp>
          <p:nvSpPr>
            <p:cNvPr id="13" name="椭圆 12"/>
            <p:cNvSpPr/>
            <p:nvPr/>
          </p:nvSpPr>
          <p:spPr>
            <a:xfrm>
              <a:off x="4112570" y="4196180"/>
              <a:ext cx="370220" cy="370220"/>
            </a:xfrm>
            <a:prstGeom prst="ellipse">
              <a:avLst/>
            </a:prstGeom>
            <a:solidFill>
              <a:srgbClr val="52B8D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a:ea typeface="黑体" panose="02010609060101010101" pitchFamily="49" charset="-122"/>
              </a:endParaRPr>
            </a:p>
          </p:txBody>
        </p:sp>
        <p:grpSp>
          <p:nvGrpSpPr>
            <p:cNvPr id="38" name="Group 234"/>
            <p:cNvGrpSpPr/>
            <p:nvPr/>
          </p:nvGrpSpPr>
          <p:grpSpPr>
            <a:xfrm>
              <a:off x="4217972" y="4293958"/>
              <a:ext cx="159416" cy="174665"/>
              <a:chOff x="1693862" y="4675188"/>
              <a:chExt cx="365125" cy="400050"/>
            </a:xfrm>
            <a:solidFill>
              <a:schemeClr val="bg1"/>
            </a:solidFill>
          </p:grpSpPr>
          <p:sp>
            <p:nvSpPr>
              <p:cNvPr id="39" name="Freeform 335"/>
              <p:cNvSpPr/>
              <p:nvPr/>
            </p:nvSpPr>
            <p:spPr bwMode="auto">
              <a:xfrm>
                <a:off x="1811337" y="4675188"/>
                <a:ext cx="130175" cy="130175"/>
              </a:xfrm>
              <a:custGeom>
                <a:avLst/>
                <a:gdLst>
                  <a:gd name="T0" fmla="*/ 92 w 174"/>
                  <a:gd name="T1" fmla="*/ 171 h 173"/>
                  <a:gd name="T2" fmla="*/ 171 w 174"/>
                  <a:gd name="T3" fmla="*/ 82 h 173"/>
                  <a:gd name="T4" fmla="*/ 82 w 174"/>
                  <a:gd name="T5" fmla="*/ 3 h 173"/>
                  <a:gd name="T6" fmla="*/ 3 w 174"/>
                  <a:gd name="T7" fmla="*/ 92 h 173"/>
                  <a:gd name="T8" fmla="*/ 92 w 174"/>
                  <a:gd name="T9" fmla="*/ 171 h 173"/>
                </a:gdLst>
                <a:ahLst/>
                <a:cxnLst>
                  <a:cxn ang="0">
                    <a:pos x="T0" y="T1"/>
                  </a:cxn>
                  <a:cxn ang="0">
                    <a:pos x="T2" y="T3"/>
                  </a:cxn>
                  <a:cxn ang="0">
                    <a:pos x="T4" y="T5"/>
                  </a:cxn>
                  <a:cxn ang="0">
                    <a:pos x="T6" y="T7"/>
                  </a:cxn>
                  <a:cxn ang="0">
                    <a:pos x="T8" y="T9"/>
                  </a:cxn>
                </a:cxnLst>
                <a:rect l="0" t="0" r="r" b="b"/>
                <a:pathLst>
                  <a:path w="174" h="173">
                    <a:moveTo>
                      <a:pt x="92" y="171"/>
                    </a:moveTo>
                    <a:cubicBezTo>
                      <a:pt x="138" y="168"/>
                      <a:pt x="174" y="128"/>
                      <a:pt x="171" y="82"/>
                    </a:cubicBezTo>
                    <a:cubicBezTo>
                      <a:pt x="168" y="36"/>
                      <a:pt x="128" y="0"/>
                      <a:pt x="82" y="3"/>
                    </a:cubicBezTo>
                    <a:cubicBezTo>
                      <a:pt x="36" y="6"/>
                      <a:pt x="0" y="46"/>
                      <a:pt x="3" y="92"/>
                    </a:cubicBezTo>
                    <a:cubicBezTo>
                      <a:pt x="6" y="138"/>
                      <a:pt x="46" y="173"/>
                      <a:pt x="92" y="171"/>
                    </a:cubicBezTo>
                    <a:close/>
                  </a:path>
                </a:pathLst>
              </a:custGeom>
              <a:grpFill/>
              <a:ln w="38100">
                <a:solidFill>
                  <a:schemeClr val="tx1"/>
                </a:solidFill>
              </a:ln>
            </p:spPr>
            <p:txBody>
              <a:bodyPr/>
              <a:lstStyle/>
              <a:p>
                <a:pPr defTabSz="914400">
                  <a:defRPr/>
                </a:pPr>
                <a:endParaRPr lang="en-AU" kern="0">
                  <a:solidFill>
                    <a:srgbClr val="000000"/>
                  </a:solidFill>
                  <a:latin typeface="Times New Roman" panose="02020603050405020304"/>
                  <a:ea typeface="黑体" panose="02010609060101010101" pitchFamily="49" charset="-122"/>
                </a:endParaRPr>
              </a:p>
            </p:txBody>
          </p:sp>
          <p:sp>
            <p:nvSpPr>
              <p:cNvPr id="40" name="Freeform 336"/>
              <p:cNvSpPr/>
              <p:nvPr/>
            </p:nvSpPr>
            <p:spPr bwMode="auto">
              <a:xfrm>
                <a:off x="1693862" y="4826000"/>
                <a:ext cx="365125" cy="249238"/>
              </a:xfrm>
              <a:custGeom>
                <a:avLst/>
                <a:gdLst>
                  <a:gd name="T0" fmla="*/ 457 w 486"/>
                  <a:gd name="T1" fmla="*/ 129 h 331"/>
                  <a:gd name="T2" fmla="*/ 254 w 486"/>
                  <a:gd name="T3" fmla="*/ 0 h 331"/>
                  <a:gd name="T4" fmla="*/ 254 w 486"/>
                  <a:gd name="T5" fmla="*/ 106 h 331"/>
                  <a:gd name="T6" fmla="*/ 254 w 486"/>
                  <a:gd name="T7" fmla="*/ 107 h 331"/>
                  <a:gd name="T8" fmla="*/ 257 w 486"/>
                  <a:gd name="T9" fmla="*/ 108 h 331"/>
                  <a:gd name="T10" fmla="*/ 263 w 486"/>
                  <a:gd name="T11" fmla="*/ 110 h 331"/>
                  <a:gd name="T12" fmla="*/ 276 w 486"/>
                  <a:gd name="T13" fmla="*/ 66 h 331"/>
                  <a:gd name="T14" fmla="*/ 346 w 486"/>
                  <a:gd name="T15" fmla="*/ 234 h 331"/>
                  <a:gd name="T16" fmla="*/ 279 w 486"/>
                  <a:gd name="T17" fmla="*/ 212 h 331"/>
                  <a:gd name="T18" fmla="*/ 267 w 486"/>
                  <a:gd name="T19" fmla="*/ 185 h 331"/>
                  <a:gd name="T20" fmla="*/ 264 w 486"/>
                  <a:gd name="T21" fmla="*/ 137 h 331"/>
                  <a:gd name="T22" fmla="*/ 262 w 486"/>
                  <a:gd name="T23" fmla="*/ 136 h 331"/>
                  <a:gd name="T24" fmla="*/ 222 w 486"/>
                  <a:gd name="T25" fmla="*/ 136 h 331"/>
                  <a:gd name="T26" fmla="*/ 219 w 486"/>
                  <a:gd name="T27" fmla="*/ 185 h 331"/>
                  <a:gd name="T28" fmla="*/ 207 w 486"/>
                  <a:gd name="T29" fmla="*/ 212 h 331"/>
                  <a:gd name="T30" fmla="*/ 140 w 486"/>
                  <a:gd name="T31" fmla="*/ 234 h 331"/>
                  <a:gd name="T32" fmla="*/ 210 w 486"/>
                  <a:gd name="T33" fmla="*/ 66 h 331"/>
                  <a:gd name="T34" fmla="*/ 223 w 486"/>
                  <a:gd name="T35" fmla="*/ 110 h 331"/>
                  <a:gd name="T36" fmla="*/ 229 w 486"/>
                  <a:gd name="T37" fmla="*/ 108 h 331"/>
                  <a:gd name="T38" fmla="*/ 231 w 486"/>
                  <a:gd name="T39" fmla="*/ 107 h 331"/>
                  <a:gd name="T40" fmla="*/ 231 w 486"/>
                  <a:gd name="T41" fmla="*/ 106 h 331"/>
                  <a:gd name="T42" fmla="*/ 231 w 486"/>
                  <a:gd name="T43" fmla="*/ 104 h 331"/>
                  <a:gd name="T44" fmla="*/ 231 w 486"/>
                  <a:gd name="T45" fmla="*/ 0 h 331"/>
                  <a:gd name="T46" fmla="*/ 29 w 486"/>
                  <a:gd name="T47" fmla="*/ 129 h 331"/>
                  <a:gd name="T48" fmla="*/ 0 w 486"/>
                  <a:gd name="T49" fmla="*/ 331 h 331"/>
                  <a:gd name="T50" fmla="*/ 69 w 486"/>
                  <a:gd name="T51" fmla="*/ 331 h 331"/>
                  <a:gd name="T52" fmla="*/ 100 w 486"/>
                  <a:gd name="T53" fmla="*/ 159 h 331"/>
                  <a:gd name="T54" fmla="*/ 110 w 486"/>
                  <a:gd name="T55" fmla="*/ 151 h 331"/>
                  <a:gd name="T56" fmla="*/ 117 w 486"/>
                  <a:gd name="T57" fmla="*/ 160 h 331"/>
                  <a:gd name="T58" fmla="*/ 109 w 486"/>
                  <a:gd name="T59" fmla="*/ 331 h 331"/>
                  <a:gd name="T60" fmla="*/ 218 w 486"/>
                  <a:gd name="T61" fmla="*/ 331 h 331"/>
                  <a:gd name="T62" fmla="*/ 242 w 486"/>
                  <a:gd name="T63" fmla="*/ 331 h 331"/>
                  <a:gd name="T64" fmla="*/ 377 w 486"/>
                  <a:gd name="T65" fmla="*/ 331 h 331"/>
                  <a:gd name="T66" fmla="*/ 369 w 486"/>
                  <a:gd name="T67" fmla="*/ 160 h 331"/>
                  <a:gd name="T68" fmla="*/ 376 w 486"/>
                  <a:gd name="T69" fmla="*/ 151 h 331"/>
                  <a:gd name="T70" fmla="*/ 386 w 486"/>
                  <a:gd name="T71" fmla="*/ 159 h 331"/>
                  <a:gd name="T72" fmla="*/ 417 w 486"/>
                  <a:gd name="T73" fmla="*/ 331 h 331"/>
                  <a:gd name="T74" fmla="*/ 486 w 486"/>
                  <a:gd name="T75" fmla="*/ 331 h 331"/>
                  <a:gd name="T76" fmla="*/ 457 w 486"/>
                  <a:gd name="T77" fmla="*/ 129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6" h="331">
                    <a:moveTo>
                      <a:pt x="457" y="129"/>
                    </a:moveTo>
                    <a:cubicBezTo>
                      <a:pt x="432" y="23"/>
                      <a:pt x="349" y="1"/>
                      <a:pt x="254" y="0"/>
                    </a:cubicBezTo>
                    <a:cubicBezTo>
                      <a:pt x="254" y="106"/>
                      <a:pt x="254" y="106"/>
                      <a:pt x="254" y="106"/>
                    </a:cubicBezTo>
                    <a:cubicBezTo>
                      <a:pt x="254" y="106"/>
                      <a:pt x="254" y="107"/>
                      <a:pt x="254" y="107"/>
                    </a:cubicBezTo>
                    <a:cubicBezTo>
                      <a:pt x="255" y="108"/>
                      <a:pt x="256" y="108"/>
                      <a:pt x="257" y="108"/>
                    </a:cubicBezTo>
                    <a:cubicBezTo>
                      <a:pt x="259" y="109"/>
                      <a:pt x="261" y="109"/>
                      <a:pt x="263" y="110"/>
                    </a:cubicBezTo>
                    <a:cubicBezTo>
                      <a:pt x="264" y="86"/>
                      <a:pt x="267" y="67"/>
                      <a:pt x="276" y="66"/>
                    </a:cubicBezTo>
                    <a:cubicBezTo>
                      <a:pt x="342" y="62"/>
                      <a:pt x="372" y="222"/>
                      <a:pt x="346" y="234"/>
                    </a:cubicBezTo>
                    <a:cubicBezTo>
                      <a:pt x="326" y="243"/>
                      <a:pt x="297" y="226"/>
                      <a:pt x="279" y="212"/>
                    </a:cubicBezTo>
                    <a:cubicBezTo>
                      <a:pt x="269" y="205"/>
                      <a:pt x="268" y="195"/>
                      <a:pt x="267" y="185"/>
                    </a:cubicBezTo>
                    <a:cubicBezTo>
                      <a:pt x="266" y="173"/>
                      <a:pt x="264" y="155"/>
                      <a:pt x="264" y="137"/>
                    </a:cubicBezTo>
                    <a:cubicBezTo>
                      <a:pt x="263" y="137"/>
                      <a:pt x="263" y="136"/>
                      <a:pt x="262" y="136"/>
                    </a:cubicBezTo>
                    <a:cubicBezTo>
                      <a:pt x="249" y="131"/>
                      <a:pt x="235" y="131"/>
                      <a:pt x="222" y="136"/>
                    </a:cubicBezTo>
                    <a:cubicBezTo>
                      <a:pt x="222" y="154"/>
                      <a:pt x="220" y="173"/>
                      <a:pt x="219" y="185"/>
                    </a:cubicBezTo>
                    <a:cubicBezTo>
                      <a:pt x="218" y="195"/>
                      <a:pt x="217" y="205"/>
                      <a:pt x="207" y="212"/>
                    </a:cubicBezTo>
                    <a:cubicBezTo>
                      <a:pt x="189" y="226"/>
                      <a:pt x="160" y="243"/>
                      <a:pt x="140" y="234"/>
                    </a:cubicBezTo>
                    <a:cubicBezTo>
                      <a:pt x="114" y="222"/>
                      <a:pt x="144" y="62"/>
                      <a:pt x="210" y="66"/>
                    </a:cubicBezTo>
                    <a:cubicBezTo>
                      <a:pt x="219" y="67"/>
                      <a:pt x="222" y="86"/>
                      <a:pt x="223" y="110"/>
                    </a:cubicBezTo>
                    <a:cubicBezTo>
                      <a:pt x="225" y="109"/>
                      <a:pt x="227" y="108"/>
                      <a:pt x="229" y="108"/>
                    </a:cubicBezTo>
                    <a:cubicBezTo>
                      <a:pt x="230" y="108"/>
                      <a:pt x="231" y="108"/>
                      <a:pt x="231" y="107"/>
                    </a:cubicBezTo>
                    <a:cubicBezTo>
                      <a:pt x="231" y="107"/>
                      <a:pt x="231" y="106"/>
                      <a:pt x="231" y="106"/>
                    </a:cubicBezTo>
                    <a:cubicBezTo>
                      <a:pt x="231" y="104"/>
                      <a:pt x="231" y="104"/>
                      <a:pt x="231" y="104"/>
                    </a:cubicBezTo>
                    <a:cubicBezTo>
                      <a:pt x="231" y="0"/>
                      <a:pt x="231" y="0"/>
                      <a:pt x="231" y="0"/>
                    </a:cubicBezTo>
                    <a:cubicBezTo>
                      <a:pt x="136" y="1"/>
                      <a:pt x="54" y="23"/>
                      <a:pt x="29" y="129"/>
                    </a:cubicBezTo>
                    <a:cubicBezTo>
                      <a:pt x="0" y="331"/>
                      <a:pt x="0" y="331"/>
                      <a:pt x="0" y="331"/>
                    </a:cubicBezTo>
                    <a:cubicBezTo>
                      <a:pt x="69" y="331"/>
                      <a:pt x="69" y="331"/>
                      <a:pt x="69" y="331"/>
                    </a:cubicBezTo>
                    <a:cubicBezTo>
                      <a:pt x="100" y="159"/>
                      <a:pt x="100" y="159"/>
                      <a:pt x="100" y="159"/>
                    </a:cubicBezTo>
                    <a:cubicBezTo>
                      <a:pt x="102" y="154"/>
                      <a:pt x="105" y="151"/>
                      <a:pt x="110" y="151"/>
                    </a:cubicBezTo>
                    <a:cubicBezTo>
                      <a:pt x="114" y="152"/>
                      <a:pt x="118" y="154"/>
                      <a:pt x="117" y="160"/>
                    </a:cubicBezTo>
                    <a:cubicBezTo>
                      <a:pt x="109" y="331"/>
                      <a:pt x="109" y="331"/>
                      <a:pt x="109" y="331"/>
                    </a:cubicBezTo>
                    <a:cubicBezTo>
                      <a:pt x="218" y="331"/>
                      <a:pt x="218" y="331"/>
                      <a:pt x="218" y="331"/>
                    </a:cubicBezTo>
                    <a:cubicBezTo>
                      <a:pt x="242" y="331"/>
                      <a:pt x="242" y="331"/>
                      <a:pt x="242" y="331"/>
                    </a:cubicBezTo>
                    <a:cubicBezTo>
                      <a:pt x="377" y="331"/>
                      <a:pt x="377" y="331"/>
                      <a:pt x="377" y="331"/>
                    </a:cubicBezTo>
                    <a:cubicBezTo>
                      <a:pt x="369" y="160"/>
                      <a:pt x="369" y="160"/>
                      <a:pt x="369" y="160"/>
                    </a:cubicBezTo>
                    <a:cubicBezTo>
                      <a:pt x="368" y="154"/>
                      <a:pt x="372" y="152"/>
                      <a:pt x="376" y="151"/>
                    </a:cubicBezTo>
                    <a:cubicBezTo>
                      <a:pt x="381" y="151"/>
                      <a:pt x="384" y="154"/>
                      <a:pt x="386" y="159"/>
                    </a:cubicBezTo>
                    <a:cubicBezTo>
                      <a:pt x="417" y="331"/>
                      <a:pt x="417" y="331"/>
                      <a:pt x="417" y="331"/>
                    </a:cubicBezTo>
                    <a:cubicBezTo>
                      <a:pt x="486" y="331"/>
                      <a:pt x="486" y="331"/>
                      <a:pt x="486" y="331"/>
                    </a:cubicBezTo>
                    <a:lnTo>
                      <a:pt x="457" y="129"/>
                    </a:lnTo>
                    <a:close/>
                  </a:path>
                </a:pathLst>
              </a:custGeom>
              <a:grpFill/>
              <a:ln w="38100">
                <a:solidFill>
                  <a:schemeClr val="tx1"/>
                </a:solidFill>
              </a:ln>
            </p:spPr>
            <p:txBody>
              <a:bodyPr/>
              <a:lstStyle/>
              <a:p>
                <a:pPr defTabSz="914400">
                  <a:defRPr/>
                </a:pPr>
                <a:endParaRPr lang="en-AU" kern="0">
                  <a:solidFill>
                    <a:srgbClr val="000000"/>
                  </a:solidFill>
                  <a:latin typeface="Times New Roman" panose="02020603050405020304"/>
                  <a:ea typeface="黑体" panose="02010609060101010101" pitchFamily="49" charset="-122"/>
                </a:endParaRPr>
              </a:p>
            </p:txBody>
          </p:sp>
        </p:grpSp>
      </p:grpSp>
      <p:sp>
        <p:nvSpPr>
          <p:cNvPr id="41" name="文本框 40"/>
          <p:cNvSpPr txBox="1"/>
          <p:nvPr/>
        </p:nvSpPr>
        <p:spPr>
          <a:xfrm>
            <a:off x="3107022" y="3824608"/>
            <a:ext cx="1280168" cy="337185"/>
          </a:xfrm>
          <a:prstGeom prst="rect">
            <a:avLst/>
          </a:prstGeom>
          <a:noFill/>
        </p:spPr>
        <p:txBody>
          <a:bodyPr wrap="square" rtlCol="0">
            <a:spAutoFit/>
          </a:bodyPr>
          <a:lstStyle/>
          <a:p>
            <a:r>
              <a:rPr lang="zh-CN" altLang="en-US" sz="1600" b="1" dirty="0">
                <a:latin typeface="微软雅黑" panose="020B0503020204020204" charset="-122"/>
                <a:ea typeface="微软雅黑" panose="020B0503020204020204" charset="-122"/>
              </a:rPr>
              <a:t>刘爱民</a:t>
            </a:r>
          </a:p>
        </p:txBody>
      </p:sp>
      <p:grpSp>
        <p:nvGrpSpPr>
          <p:cNvPr id="5" name="组合 4"/>
          <p:cNvGrpSpPr/>
          <p:nvPr/>
        </p:nvGrpSpPr>
        <p:grpSpPr>
          <a:xfrm>
            <a:off x="2653286" y="4249559"/>
            <a:ext cx="384810" cy="370220"/>
            <a:chOff x="4661210" y="4196180"/>
            <a:chExt cx="370220" cy="370220"/>
          </a:xfrm>
        </p:grpSpPr>
        <p:sp>
          <p:nvSpPr>
            <p:cNvPr id="15" name="椭圆 14"/>
            <p:cNvSpPr/>
            <p:nvPr/>
          </p:nvSpPr>
          <p:spPr>
            <a:xfrm>
              <a:off x="4661210" y="4196180"/>
              <a:ext cx="370220" cy="370220"/>
            </a:xfrm>
            <a:prstGeom prst="ellipse">
              <a:avLst/>
            </a:prstGeom>
            <a:solidFill>
              <a:srgbClr val="296F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a:ea typeface="黑体" panose="02010609060101010101" pitchFamily="49" charset="-122"/>
              </a:endParaRPr>
            </a:p>
          </p:txBody>
        </p:sp>
        <p:sp>
          <p:nvSpPr>
            <p:cNvPr id="42" name="Freeform 13"/>
            <p:cNvSpPr>
              <a:spLocks noEditPoints="1"/>
            </p:cNvSpPr>
            <p:nvPr/>
          </p:nvSpPr>
          <p:spPr bwMode="auto">
            <a:xfrm>
              <a:off x="4774882" y="4247300"/>
              <a:ext cx="142875" cy="263129"/>
            </a:xfrm>
            <a:custGeom>
              <a:avLst/>
              <a:gdLst>
                <a:gd name="T0" fmla="*/ 49 w 324"/>
                <a:gd name="T1" fmla="*/ 0 h 597"/>
                <a:gd name="T2" fmla="*/ 274 w 324"/>
                <a:gd name="T3" fmla="*/ 0 h 597"/>
                <a:gd name="T4" fmla="*/ 324 w 324"/>
                <a:gd name="T5" fmla="*/ 50 h 597"/>
                <a:gd name="T6" fmla="*/ 324 w 324"/>
                <a:gd name="T7" fmla="*/ 547 h 597"/>
                <a:gd name="T8" fmla="*/ 274 w 324"/>
                <a:gd name="T9" fmla="*/ 597 h 597"/>
                <a:gd name="T10" fmla="*/ 49 w 324"/>
                <a:gd name="T11" fmla="*/ 597 h 597"/>
                <a:gd name="T12" fmla="*/ 0 w 324"/>
                <a:gd name="T13" fmla="*/ 547 h 597"/>
                <a:gd name="T14" fmla="*/ 0 w 324"/>
                <a:gd name="T15" fmla="*/ 50 h 597"/>
                <a:gd name="T16" fmla="*/ 49 w 324"/>
                <a:gd name="T17" fmla="*/ 0 h 597"/>
                <a:gd name="T18" fmla="*/ 124 w 324"/>
                <a:gd name="T19" fmla="*/ 38 h 597"/>
                <a:gd name="T20" fmla="*/ 200 w 324"/>
                <a:gd name="T21" fmla="*/ 38 h 597"/>
                <a:gd name="T22" fmla="*/ 200 w 324"/>
                <a:gd name="T23" fmla="*/ 49 h 597"/>
                <a:gd name="T24" fmla="*/ 124 w 324"/>
                <a:gd name="T25" fmla="*/ 49 h 597"/>
                <a:gd name="T26" fmla="*/ 124 w 324"/>
                <a:gd name="T27" fmla="*/ 38 h 597"/>
                <a:gd name="T28" fmla="*/ 162 w 324"/>
                <a:gd name="T29" fmla="*/ 523 h 597"/>
                <a:gd name="T30" fmla="*/ 162 w 324"/>
                <a:gd name="T31" fmla="*/ 581 h 597"/>
                <a:gd name="T32" fmla="*/ 162 w 324"/>
                <a:gd name="T33" fmla="*/ 523 h 597"/>
                <a:gd name="T34" fmla="*/ 49 w 324"/>
                <a:gd name="T35" fmla="*/ 89 h 597"/>
                <a:gd name="T36" fmla="*/ 274 w 324"/>
                <a:gd name="T37" fmla="*/ 89 h 597"/>
                <a:gd name="T38" fmla="*/ 297 w 324"/>
                <a:gd name="T39" fmla="*/ 112 h 597"/>
                <a:gd name="T40" fmla="*/ 297 w 324"/>
                <a:gd name="T41" fmla="*/ 485 h 597"/>
                <a:gd name="T42" fmla="*/ 274 w 324"/>
                <a:gd name="T43" fmla="*/ 508 h 597"/>
                <a:gd name="T44" fmla="*/ 49 w 324"/>
                <a:gd name="T45" fmla="*/ 508 h 597"/>
                <a:gd name="T46" fmla="*/ 26 w 324"/>
                <a:gd name="T47" fmla="*/ 485 h 597"/>
                <a:gd name="T48" fmla="*/ 26 w 324"/>
                <a:gd name="T49" fmla="*/ 112 h 597"/>
                <a:gd name="T50" fmla="*/ 49 w 324"/>
                <a:gd name="T51" fmla="*/ 89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4" h="597">
                  <a:moveTo>
                    <a:pt x="49" y="0"/>
                  </a:moveTo>
                  <a:cubicBezTo>
                    <a:pt x="274" y="0"/>
                    <a:pt x="274" y="0"/>
                    <a:pt x="274" y="0"/>
                  </a:cubicBezTo>
                  <a:cubicBezTo>
                    <a:pt x="313" y="0"/>
                    <a:pt x="324" y="14"/>
                    <a:pt x="324" y="50"/>
                  </a:cubicBezTo>
                  <a:cubicBezTo>
                    <a:pt x="324" y="547"/>
                    <a:pt x="324" y="547"/>
                    <a:pt x="324" y="547"/>
                  </a:cubicBezTo>
                  <a:cubicBezTo>
                    <a:pt x="324" y="582"/>
                    <a:pt x="311" y="597"/>
                    <a:pt x="274" y="597"/>
                  </a:cubicBezTo>
                  <a:cubicBezTo>
                    <a:pt x="49" y="597"/>
                    <a:pt x="49" y="597"/>
                    <a:pt x="49" y="597"/>
                  </a:cubicBezTo>
                  <a:cubicBezTo>
                    <a:pt x="11" y="597"/>
                    <a:pt x="0" y="581"/>
                    <a:pt x="0" y="547"/>
                  </a:cubicBezTo>
                  <a:cubicBezTo>
                    <a:pt x="0" y="50"/>
                    <a:pt x="0" y="50"/>
                    <a:pt x="0" y="50"/>
                  </a:cubicBezTo>
                  <a:cubicBezTo>
                    <a:pt x="0" y="11"/>
                    <a:pt x="11" y="0"/>
                    <a:pt x="49" y="0"/>
                  </a:cubicBezTo>
                  <a:close/>
                  <a:moveTo>
                    <a:pt x="124" y="38"/>
                  </a:moveTo>
                  <a:cubicBezTo>
                    <a:pt x="200" y="38"/>
                    <a:pt x="200" y="38"/>
                    <a:pt x="200" y="38"/>
                  </a:cubicBezTo>
                  <a:cubicBezTo>
                    <a:pt x="212" y="38"/>
                    <a:pt x="212" y="49"/>
                    <a:pt x="200" y="49"/>
                  </a:cubicBezTo>
                  <a:cubicBezTo>
                    <a:pt x="124" y="49"/>
                    <a:pt x="124" y="49"/>
                    <a:pt x="124" y="49"/>
                  </a:cubicBezTo>
                  <a:cubicBezTo>
                    <a:pt x="114" y="49"/>
                    <a:pt x="113" y="38"/>
                    <a:pt x="124" y="38"/>
                  </a:cubicBezTo>
                  <a:close/>
                  <a:moveTo>
                    <a:pt x="162" y="523"/>
                  </a:moveTo>
                  <a:cubicBezTo>
                    <a:pt x="200" y="523"/>
                    <a:pt x="200" y="581"/>
                    <a:pt x="162" y="581"/>
                  </a:cubicBezTo>
                  <a:cubicBezTo>
                    <a:pt x="124" y="581"/>
                    <a:pt x="124" y="523"/>
                    <a:pt x="162" y="523"/>
                  </a:cubicBezTo>
                  <a:close/>
                  <a:moveTo>
                    <a:pt x="49" y="89"/>
                  </a:moveTo>
                  <a:cubicBezTo>
                    <a:pt x="274" y="89"/>
                    <a:pt x="274" y="89"/>
                    <a:pt x="274" y="89"/>
                  </a:cubicBezTo>
                  <a:cubicBezTo>
                    <a:pt x="294" y="89"/>
                    <a:pt x="297" y="94"/>
                    <a:pt x="297" y="112"/>
                  </a:cubicBezTo>
                  <a:cubicBezTo>
                    <a:pt x="297" y="485"/>
                    <a:pt x="297" y="485"/>
                    <a:pt x="297" y="485"/>
                  </a:cubicBezTo>
                  <a:cubicBezTo>
                    <a:pt x="297" y="503"/>
                    <a:pt x="294" y="508"/>
                    <a:pt x="274" y="508"/>
                  </a:cubicBezTo>
                  <a:cubicBezTo>
                    <a:pt x="49" y="508"/>
                    <a:pt x="49" y="508"/>
                    <a:pt x="49" y="508"/>
                  </a:cubicBezTo>
                  <a:cubicBezTo>
                    <a:pt x="29" y="508"/>
                    <a:pt x="26" y="503"/>
                    <a:pt x="26" y="485"/>
                  </a:cubicBezTo>
                  <a:cubicBezTo>
                    <a:pt x="26" y="112"/>
                    <a:pt x="26" y="112"/>
                    <a:pt x="26" y="112"/>
                  </a:cubicBezTo>
                  <a:cubicBezTo>
                    <a:pt x="26" y="95"/>
                    <a:pt x="32" y="89"/>
                    <a:pt x="49" y="89"/>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Times New Roman" panose="02020603050405020304"/>
                <a:ea typeface="黑体" panose="02010609060101010101" pitchFamily="49" charset="-122"/>
              </a:endParaRPr>
            </a:p>
          </p:txBody>
        </p:sp>
      </p:grpSp>
      <p:sp>
        <p:nvSpPr>
          <p:cNvPr id="44" name="文本框 9"/>
          <p:cNvSpPr txBox="1"/>
          <p:nvPr/>
        </p:nvSpPr>
        <p:spPr>
          <a:xfrm>
            <a:off x="4035241" y="2580274"/>
            <a:ext cx="1313180" cy="769441"/>
          </a:xfrm>
          <a:prstGeom prst="rect">
            <a:avLst/>
          </a:prstGeom>
          <a:noFill/>
        </p:spPr>
        <p:txBody>
          <a:bodyPr wrap="none" rtlCol="0">
            <a:spAutoFit/>
          </a:bodyPr>
          <a:lstStyle/>
          <a:p>
            <a:pPr algn="ctr"/>
            <a:r>
              <a:rPr lang="zh-CN" altLang="en-US" sz="4400" b="1">
                <a:latin typeface="微软雅黑" panose="020B0503020204020204" charset="-122"/>
                <a:ea typeface="微软雅黑" panose="020B0503020204020204" charset="-122"/>
              </a:rPr>
              <a:t>绪论</a:t>
            </a:r>
            <a:endParaRPr lang="en-US" altLang="zh-CN" sz="4400" b="1" dirty="0">
              <a:latin typeface="微软雅黑" panose="020B0503020204020204" charset="-122"/>
              <a:ea typeface="微软雅黑" panose="020B0503020204020204" charset="-122"/>
            </a:endParaRPr>
          </a:p>
        </p:txBody>
      </p:sp>
      <p:grpSp>
        <p:nvGrpSpPr>
          <p:cNvPr id="3" name="组合 2"/>
          <p:cNvGrpSpPr/>
          <p:nvPr/>
        </p:nvGrpSpPr>
        <p:grpSpPr>
          <a:xfrm>
            <a:off x="5334579" y="3846320"/>
            <a:ext cx="384810" cy="370220"/>
            <a:chOff x="4112570" y="4196180"/>
            <a:chExt cx="370220" cy="370220"/>
          </a:xfrm>
        </p:grpSpPr>
        <p:sp>
          <p:nvSpPr>
            <p:cNvPr id="4" name="椭圆 3"/>
            <p:cNvSpPr/>
            <p:nvPr/>
          </p:nvSpPr>
          <p:spPr>
            <a:xfrm>
              <a:off x="4112570" y="4196180"/>
              <a:ext cx="370220" cy="370220"/>
            </a:xfrm>
            <a:prstGeom prst="ellipse">
              <a:avLst/>
            </a:prstGeom>
            <a:solidFill>
              <a:srgbClr val="52B8D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a:ea typeface="黑体" panose="02010609060101010101" pitchFamily="49" charset="-122"/>
              </a:endParaRPr>
            </a:p>
          </p:txBody>
        </p:sp>
        <p:grpSp>
          <p:nvGrpSpPr>
            <p:cNvPr id="6" name="Group 234"/>
            <p:cNvGrpSpPr/>
            <p:nvPr/>
          </p:nvGrpSpPr>
          <p:grpSpPr>
            <a:xfrm>
              <a:off x="4217972" y="4293958"/>
              <a:ext cx="159416" cy="174665"/>
              <a:chOff x="1693862" y="4675188"/>
              <a:chExt cx="365125" cy="400050"/>
            </a:xfrm>
            <a:solidFill>
              <a:schemeClr val="bg1"/>
            </a:solidFill>
          </p:grpSpPr>
          <p:sp>
            <p:nvSpPr>
              <p:cNvPr id="7" name="Freeform 335"/>
              <p:cNvSpPr/>
              <p:nvPr/>
            </p:nvSpPr>
            <p:spPr bwMode="auto">
              <a:xfrm>
                <a:off x="1811337" y="4675188"/>
                <a:ext cx="130175" cy="130175"/>
              </a:xfrm>
              <a:custGeom>
                <a:avLst/>
                <a:gdLst>
                  <a:gd name="T0" fmla="*/ 92 w 174"/>
                  <a:gd name="T1" fmla="*/ 171 h 173"/>
                  <a:gd name="T2" fmla="*/ 171 w 174"/>
                  <a:gd name="T3" fmla="*/ 82 h 173"/>
                  <a:gd name="T4" fmla="*/ 82 w 174"/>
                  <a:gd name="T5" fmla="*/ 3 h 173"/>
                  <a:gd name="T6" fmla="*/ 3 w 174"/>
                  <a:gd name="T7" fmla="*/ 92 h 173"/>
                  <a:gd name="T8" fmla="*/ 92 w 174"/>
                  <a:gd name="T9" fmla="*/ 171 h 173"/>
                </a:gdLst>
                <a:ahLst/>
                <a:cxnLst>
                  <a:cxn ang="0">
                    <a:pos x="T0" y="T1"/>
                  </a:cxn>
                  <a:cxn ang="0">
                    <a:pos x="T2" y="T3"/>
                  </a:cxn>
                  <a:cxn ang="0">
                    <a:pos x="T4" y="T5"/>
                  </a:cxn>
                  <a:cxn ang="0">
                    <a:pos x="T6" y="T7"/>
                  </a:cxn>
                  <a:cxn ang="0">
                    <a:pos x="T8" y="T9"/>
                  </a:cxn>
                </a:cxnLst>
                <a:rect l="0" t="0" r="r" b="b"/>
                <a:pathLst>
                  <a:path w="174" h="173">
                    <a:moveTo>
                      <a:pt x="92" y="171"/>
                    </a:moveTo>
                    <a:cubicBezTo>
                      <a:pt x="138" y="168"/>
                      <a:pt x="174" y="128"/>
                      <a:pt x="171" y="82"/>
                    </a:cubicBezTo>
                    <a:cubicBezTo>
                      <a:pt x="168" y="36"/>
                      <a:pt x="128" y="0"/>
                      <a:pt x="82" y="3"/>
                    </a:cubicBezTo>
                    <a:cubicBezTo>
                      <a:pt x="36" y="6"/>
                      <a:pt x="0" y="46"/>
                      <a:pt x="3" y="92"/>
                    </a:cubicBezTo>
                    <a:cubicBezTo>
                      <a:pt x="6" y="138"/>
                      <a:pt x="46" y="173"/>
                      <a:pt x="92" y="171"/>
                    </a:cubicBezTo>
                    <a:close/>
                  </a:path>
                </a:pathLst>
              </a:custGeom>
              <a:grpFill/>
              <a:ln w="38100">
                <a:solidFill>
                  <a:schemeClr val="tx1"/>
                </a:solidFill>
              </a:ln>
            </p:spPr>
            <p:txBody>
              <a:bodyPr/>
              <a:lstStyle/>
              <a:p>
                <a:pPr defTabSz="914400">
                  <a:defRPr/>
                </a:pPr>
                <a:endParaRPr lang="en-AU" kern="0">
                  <a:solidFill>
                    <a:srgbClr val="000000"/>
                  </a:solidFill>
                  <a:latin typeface="Times New Roman" panose="02020603050405020304"/>
                  <a:ea typeface="黑体" panose="02010609060101010101" pitchFamily="49" charset="-122"/>
                </a:endParaRPr>
              </a:p>
            </p:txBody>
          </p:sp>
          <p:sp>
            <p:nvSpPr>
              <p:cNvPr id="8" name="Freeform 336"/>
              <p:cNvSpPr/>
              <p:nvPr/>
            </p:nvSpPr>
            <p:spPr bwMode="auto">
              <a:xfrm>
                <a:off x="1693862" y="4826000"/>
                <a:ext cx="365125" cy="249238"/>
              </a:xfrm>
              <a:custGeom>
                <a:avLst/>
                <a:gdLst>
                  <a:gd name="T0" fmla="*/ 457 w 486"/>
                  <a:gd name="T1" fmla="*/ 129 h 331"/>
                  <a:gd name="T2" fmla="*/ 254 w 486"/>
                  <a:gd name="T3" fmla="*/ 0 h 331"/>
                  <a:gd name="T4" fmla="*/ 254 w 486"/>
                  <a:gd name="T5" fmla="*/ 106 h 331"/>
                  <a:gd name="T6" fmla="*/ 254 w 486"/>
                  <a:gd name="T7" fmla="*/ 107 h 331"/>
                  <a:gd name="T8" fmla="*/ 257 w 486"/>
                  <a:gd name="T9" fmla="*/ 108 h 331"/>
                  <a:gd name="T10" fmla="*/ 263 w 486"/>
                  <a:gd name="T11" fmla="*/ 110 h 331"/>
                  <a:gd name="T12" fmla="*/ 276 w 486"/>
                  <a:gd name="T13" fmla="*/ 66 h 331"/>
                  <a:gd name="T14" fmla="*/ 346 w 486"/>
                  <a:gd name="T15" fmla="*/ 234 h 331"/>
                  <a:gd name="T16" fmla="*/ 279 w 486"/>
                  <a:gd name="T17" fmla="*/ 212 h 331"/>
                  <a:gd name="T18" fmla="*/ 267 w 486"/>
                  <a:gd name="T19" fmla="*/ 185 h 331"/>
                  <a:gd name="T20" fmla="*/ 264 w 486"/>
                  <a:gd name="T21" fmla="*/ 137 h 331"/>
                  <a:gd name="T22" fmla="*/ 262 w 486"/>
                  <a:gd name="T23" fmla="*/ 136 h 331"/>
                  <a:gd name="T24" fmla="*/ 222 w 486"/>
                  <a:gd name="T25" fmla="*/ 136 h 331"/>
                  <a:gd name="T26" fmla="*/ 219 w 486"/>
                  <a:gd name="T27" fmla="*/ 185 h 331"/>
                  <a:gd name="T28" fmla="*/ 207 w 486"/>
                  <a:gd name="T29" fmla="*/ 212 h 331"/>
                  <a:gd name="T30" fmla="*/ 140 w 486"/>
                  <a:gd name="T31" fmla="*/ 234 h 331"/>
                  <a:gd name="T32" fmla="*/ 210 w 486"/>
                  <a:gd name="T33" fmla="*/ 66 h 331"/>
                  <a:gd name="T34" fmla="*/ 223 w 486"/>
                  <a:gd name="T35" fmla="*/ 110 h 331"/>
                  <a:gd name="T36" fmla="*/ 229 w 486"/>
                  <a:gd name="T37" fmla="*/ 108 h 331"/>
                  <a:gd name="T38" fmla="*/ 231 w 486"/>
                  <a:gd name="T39" fmla="*/ 107 h 331"/>
                  <a:gd name="T40" fmla="*/ 231 w 486"/>
                  <a:gd name="T41" fmla="*/ 106 h 331"/>
                  <a:gd name="T42" fmla="*/ 231 w 486"/>
                  <a:gd name="T43" fmla="*/ 104 h 331"/>
                  <a:gd name="T44" fmla="*/ 231 w 486"/>
                  <a:gd name="T45" fmla="*/ 0 h 331"/>
                  <a:gd name="T46" fmla="*/ 29 w 486"/>
                  <a:gd name="T47" fmla="*/ 129 h 331"/>
                  <a:gd name="T48" fmla="*/ 0 w 486"/>
                  <a:gd name="T49" fmla="*/ 331 h 331"/>
                  <a:gd name="T50" fmla="*/ 69 w 486"/>
                  <a:gd name="T51" fmla="*/ 331 h 331"/>
                  <a:gd name="T52" fmla="*/ 100 w 486"/>
                  <a:gd name="T53" fmla="*/ 159 h 331"/>
                  <a:gd name="T54" fmla="*/ 110 w 486"/>
                  <a:gd name="T55" fmla="*/ 151 h 331"/>
                  <a:gd name="T56" fmla="*/ 117 w 486"/>
                  <a:gd name="T57" fmla="*/ 160 h 331"/>
                  <a:gd name="T58" fmla="*/ 109 w 486"/>
                  <a:gd name="T59" fmla="*/ 331 h 331"/>
                  <a:gd name="T60" fmla="*/ 218 w 486"/>
                  <a:gd name="T61" fmla="*/ 331 h 331"/>
                  <a:gd name="T62" fmla="*/ 242 w 486"/>
                  <a:gd name="T63" fmla="*/ 331 h 331"/>
                  <a:gd name="T64" fmla="*/ 377 w 486"/>
                  <a:gd name="T65" fmla="*/ 331 h 331"/>
                  <a:gd name="T66" fmla="*/ 369 w 486"/>
                  <a:gd name="T67" fmla="*/ 160 h 331"/>
                  <a:gd name="T68" fmla="*/ 376 w 486"/>
                  <a:gd name="T69" fmla="*/ 151 h 331"/>
                  <a:gd name="T70" fmla="*/ 386 w 486"/>
                  <a:gd name="T71" fmla="*/ 159 h 331"/>
                  <a:gd name="T72" fmla="*/ 417 w 486"/>
                  <a:gd name="T73" fmla="*/ 331 h 331"/>
                  <a:gd name="T74" fmla="*/ 486 w 486"/>
                  <a:gd name="T75" fmla="*/ 331 h 331"/>
                  <a:gd name="T76" fmla="*/ 457 w 486"/>
                  <a:gd name="T77" fmla="*/ 129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6" h="331">
                    <a:moveTo>
                      <a:pt x="457" y="129"/>
                    </a:moveTo>
                    <a:cubicBezTo>
                      <a:pt x="432" y="23"/>
                      <a:pt x="349" y="1"/>
                      <a:pt x="254" y="0"/>
                    </a:cubicBezTo>
                    <a:cubicBezTo>
                      <a:pt x="254" y="106"/>
                      <a:pt x="254" y="106"/>
                      <a:pt x="254" y="106"/>
                    </a:cubicBezTo>
                    <a:cubicBezTo>
                      <a:pt x="254" y="106"/>
                      <a:pt x="254" y="107"/>
                      <a:pt x="254" y="107"/>
                    </a:cubicBezTo>
                    <a:cubicBezTo>
                      <a:pt x="255" y="108"/>
                      <a:pt x="256" y="108"/>
                      <a:pt x="257" y="108"/>
                    </a:cubicBezTo>
                    <a:cubicBezTo>
                      <a:pt x="259" y="109"/>
                      <a:pt x="261" y="109"/>
                      <a:pt x="263" y="110"/>
                    </a:cubicBezTo>
                    <a:cubicBezTo>
                      <a:pt x="264" y="86"/>
                      <a:pt x="267" y="67"/>
                      <a:pt x="276" y="66"/>
                    </a:cubicBezTo>
                    <a:cubicBezTo>
                      <a:pt x="342" y="62"/>
                      <a:pt x="372" y="222"/>
                      <a:pt x="346" y="234"/>
                    </a:cubicBezTo>
                    <a:cubicBezTo>
                      <a:pt x="326" y="243"/>
                      <a:pt x="297" y="226"/>
                      <a:pt x="279" y="212"/>
                    </a:cubicBezTo>
                    <a:cubicBezTo>
                      <a:pt x="269" y="205"/>
                      <a:pt x="268" y="195"/>
                      <a:pt x="267" y="185"/>
                    </a:cubicBezTo>
                    <a:cubicBezTo>
                      <a:pt x="266" y="173"/>
                      <a:pt x="264" y="155"/>
                      <a:pt x="264" y="137"/>
                    </a:cubicBezTo>
                    <a:cubicBezTo>
                      <a:pt x="263" y="137"/>
                      <a:pt x="263" y="136"/>
                      <a:pt x="262" y="136"/>
                    </a:cubicBezTo>
                    <a:cubicBezTo>
                      <a:pt x="249" y="131"/>
                      <a:pt x="235" y="131"/>
                      <a:pt x="222" y="136"/>
                    </a:cubicBezTo>
                    <a:cubicBezTo>
                      <a:pt x="222" y="154"/>
                      <a:pt x="220" y="173"/>
                      <a:pt x="219" y="185"/>
                    </a:cubicBezTo>
                    <a:cubicBezTo>
                      <a:pt x="218" y="195"/>
                      <a:pt x="217" y="205"/>
                      <a:pt x="207" y="212"/>
                    </a:cubicBezTo>
                    <a:cubicBezTo>
                      <a:pt x="189" y="226"/>
                      <a:pt x="160" y="243"/>
                      <a:pt x="140" y="234"/>
                    </a:cubicBezTo>
                    <a:cubicBezTo>
                      <a:pt x="114" y="222"/>
                      <a:pt x="144" y="62"/>
                      <a:pt x="210" y="66"/>
                    </a:cubicBezTo>
                    <a:cubicBezTo>
                      <a:pt x="219" y="67"/>
                      <a:pt x="222" y="86"/>
                      <a:pt x="223" y="110"/>
                    </a:cubicBezTo>
                    <a:cubicBezTo>
                      <a:pt x="225" y="109"/>
                      <a:pt x="227" y="108"/>
                      <a:pt x="229" y="108"/>
                    </a:cubicBezTo>
                    <a:cubicBezTo>
                      <a:pt x="230" y="108"/>
                      <a:pt x="231" y="108"/>
                      <a:pt x="231" y="107"/>
                    </a:cubicBezTo>
                    <a:cubicBezTo>
                      <a:pt x="231" y="107"/>
                      <a:pt x="231" y="106"/>
                      <a:pt x="231" y="106"/>
                    </a:cubicBezTo>
                    <a:cubicBezTo>
                      <a:pt x="231" y="104"/>
                      <a:pt x="231" y="104"/>
                      <a:pt x="231" y="104"/>
                    </a:cubicBezTo>
                    <a:cubicBezTo>
                      <a:pt x="231" y="0"/>
                      <a:pt x="231" y="0"/>
                      <a:pt x="231" y="0"/>
                    </a:cubicBezTo>
                    <a:cubicBezTo>
                      <a:pt x="136" y="1"/>
                      <a:pt x="54" y="23"/>
                      <a:pt x="29" y="129"/>
                    </a:cubicBezTo>
                    <a:cubicBezTo>
                      <a:pt x="0" y="331"/>
                      <a:pt x="0" y="331"/>
                      <a:pt x="0" y="331"/>
                    </a:cubicBezTo>
                    <a:cubicBezTo>
                      <a:pt x="69" y="331"/>
                      <a:pt x="69" y="331"/>
                      <a:pt x="69" y="331"/>
                    </a:cubicBezTo>
                    <a:cubicBezTo>
                      <a:pt x="100" y="159"/>
                      <a:pt x="100" y="159"/>
                      <a:pt x="100" y="159"/>
                    </a:cubicBezTo>
                    <a:cubicBezTo>
                      <a:pt x="102" y="154"/>
                      <a:pt x="105" y="151"/>
                      <a:pt x="110" y="151"/>
                    </a:cubicBezTo>
                    <a:cubicBezTo>
                      <a:pt x="114" y="152"/>
                      <a:pt x="118" y="154"/>
                      <a:pt x="117" y="160"/>
                    </a:cubicBezTo>
                    <a:cubicBezTo>
                      <a:pt x="109" y="331"/>
                      <a:pt x="109" y="331"/>
                      <a:pt x="109" y="331"/>
                    </a:cubicBezTo>
                    <a:cubicBezTo>
                      <a:pt x="218" y="331"/>
                      <a:pt x="218" y="331"/>
                      <a:pt x="218" y="331"/>
                    </a:cubicBezTo>
                    <a:cubicBezTo>
                      <a:pt x="242" y="331"/>
                      <a:pt x="242" y="331"/>
                      <a:pt x="242" y="331"/>
                    </a:cubicBezTo>
                    <a:cubicBezTo>
                      <a:pt x="377" y="331"/>
                      <a:pt x="377" y="331"/>
                      <a:pt x="377" y="331"/>
                    </a:cubicBezTo>
                    <a:cubicBezTo>
                      <a:pt x="369" y="160"/>
                      <a:pt x="369" y="160"/>
                      <a:pt x="369" y="160"/>
                    </a:cubicBezTo>
                    <a:cubicBezTo>
                      <a:pt x="368" y="154"/>
                      <a:pt x="372" y="152"/>
                      <a:pt x="376" y="151"/>
                    </a:cubicBezTo>
                    <a:cubicBezTo>
                      <a:pt x="381" y="151"/>
                      <a:pt x="384" y="154"/>
                      <a:pt x="386" y="159"/>
                    </a:cubicBezTo>
                    <a:cubicBezTo>
                      <a:pt x="417" y="331"/>
                      <a:pt x="417" y="331"/>
                      <a:pt x="417" y="331"/>
                    </a:cubicBezTo>
                    <a:cubicBezTo>
                      <a:pt x="486" y="331"/>
                      <a:pt x="486" y="331"/>
                      <a:pt x="486" y="331"/>
                    </a:cubicBezTo>
                    <a:lnTo>
                      <a:pt x="457" y="129"/>
                    </a:lnTo>
                    <a:close/>
                  </a:path>
                </a:pathLst>
              </a:custGeom>
              <a:grpFill/>
              <a:ln w="38100">
                <a:solidFill>
                  <a:schemeClr val="tx1"/>
                </a:solidFill>
              </a:ln>
            </p:spPr>
            <p:txBody>
              <a:bodyPr/>
              <a:lstStyle/>
              <a:p>
                <a:pPr defTabSz="914400">
                  <a:defRPr/>
                </a:pPr>
                <a:endParaRPr lang="en-AU" kern="0">
                  <a:solidFill>
                    <a:srgbClr val="000000"/>
                  </a:solidFill>
                  <a:latin typeface="Times New Roman" panose="02020603050405020304"/>
                  <a:ea typeface="黑体" panose="02010609060101010101" pitchFamily="49" charset="-122"/>
                </a:endParaRPr>
              </a:p>
            </p:txBody>
          </p:sp>
        </p:grpSp>
      </p:grpSp>
      <p:sp>
        <p:nvSpPr>
          <p:cNvPr id="9" name="文本框 8"/>
          <p:cNvSpPr txBox="1"/>
          <p:nvPr/>
        </p:nvSpPr>
        <p:spPr>
          <a:xfrm>
            <a:off x="5761990" y="3851275"/>
            <a:ext cx="1762125" cy="337185"/>
          </a:xfrm>
          <a:prstGeom prst="rect">
            <a:avLst/>
          </a:prstGeom>
          <a:noFill/>
        </p:spPr>
        <p:txBody>
          <a:bodyPr wrap="square" rtlCol="0">
            <a:spAutoFit/>
          </a:bodyPr>
          <a:lstStyle/>
          <a:p>
            <a:r>
              <a:rPr lang="zh-CN" altLang="en-US" sz="1600" b="1" dirty="0">
                <a:latin typeface="微软雅黑" panose="020B0503020204020204" charset="-122"/>
                <a:ea typeface="微软雅黑" panose="020B0503020204020204" charset="-122"/>
                <a:sym typeface="+mn-ea"/>
              </a:rPr>
              <a:t>北京协和医院</a:t>
            </a:r>
          </a:p>
        </p:txBody>
      </p:sp>
      <p:grpSp>
        <p:nvGrpSpPr>
          <p:cNvPr id="20" name="组合 19"/>
          <p:cNvGrpSpPr/>
          <p:nvPr/>
        </p:nvGrpSpPr>
        <p:grpSpPr>
          <a:xfrm>
            <a:off x="5346321" y="4260989"/>
            <a:ext cx="384810" cy="370220"/>
            <a:chOff x="4661210" y="4196180"/>
            <a:chExt cx="370220" cy="370220"/>
          </a:xfrm>
        </p:grpSpPr>
        <p:sp>
          <p:nvSpPr>
            <p:cNvPr id="21" name="椭圆 20"/>
            <p:cNvSpPr/>
            <p:nvPr/>
          </p:nvSpPr>
          <p:spPr>
            <a:xfrm>
              <a:off x="4661210" y="4196180"/>
              <a:ext cx="370220" cy="370220"/>
            </a:xfrm>
            <a:prstGeom prst="ellipse">
              <a:avLst/>
            </a:prstGeom>
            <a:solidFill>
              <a:srgbClr val="296F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a:ea typeface="黑体" panose="02010609060101010101" pitchFamily="49" charset="-122"/>
              </a:endParaRPr>
            </a:p>
          </p:txBody>
        </p:sp>
        <p:sp>
          <p:nvSpPr>
            <p:cNvPr id="22" name="Freeform 13"/>
            <p:cNvSpPr>
              <a:spLocks noEditPoints="1"/>
            </p:cNvSpPr>
            <p:nvPr/>
          </p:nvSpPr>
          <p:spPr bwMode="auto">
            <a:xfrm>
              <a:off x="4774882" y="4247300"/>
              <a:ext cx="142875" cy="263129"/>
            </a:xfrm>
            <a:custGeom>
              <a:avLst/>
              <a:gdLst>
                <a:gd name="T0" fmla="*/ 49 w 324"/>
                <a:gd name="T1" fmla="*/ 0 h 597"/>
                <a:gd name="T2" fmla="*/ 274 w 324"/>
                <a:gd name="T3" fmla="*/ 0 h 597"/>
                <a:gd name="T4" fmla="*/ 324 w 324"/>
                <a:gd name="T5" fmla="*/ 50 h 597"/>
                <a:gd name="T6" fmla="*/ 324 w 324"/>
                <a:gd name="T7" fmla="*/ 547 h 597"/>
                <a:gd name="T8" fmla="*/ 274 w 324"/>
                <a:gd name="T9" fmla="*/ 597 h 597"/>
                <a:gd name="T10" fmla="*/ 49 w 324"/>
                <a:gd name="T11" fmla="*/ 597 h 597"/>
                <a:gd name="T12" fmla="*/ 0 w 324"/>
                <a:gd name="T13" fmla="*/ 547 h 597"/>
                <a:gd name="T14" fmla="*/ 0 w 324"/>
                <a:gd name="T15" fmla="*/ 50 h 597"/>
                <a:gd name="T16" fmla="*/ 49 w 324"/>
                <a:gd name="T17" fmla="*/ 0 h 597"/>
                <a:gd name="T18" fmla="*/ 124 w 324"/>
                <a:gd name="T19" fmla="*/ 38 h 597"/>
                <a:gd name="T20" fmla="*/ 200 w 324"/>
                <a:gd name="T21" fmla="*/ 38 h 597"/>
                <a:gd name="T22" fmla="*/ 200 w 324"/>
                <a:gd name="T23" fmla="*/ 49 h 597"/>
                <a:gd name="T24" fmla="*/ 124 w 324"/>
                <a:gd name="T25" fmla="*/ 49 h 597"/>
                <a:gd name="T26" fmla="*/ 124 w 324"/>
                <a:gd name="T27" fmla="*/ 38 h 597"/>
                <a:gd name="T28" fmla="*/ 162 w 324"/>
                <a:gd name="T29" fmla="*/ 523 h 597"/>
                <a:gd name="T30" fmla="*/ 162 w 324"/>
                <a:gd name="T31" fmla="*/ 581 h 597"/>
                <a:gd name="T32" fmla="*/ 162 w 324"/>
                <a:gd name="T33" fmla="*/ 523 h 597"/>
                <a:gd name="T34" fmla="*/ 49 w 324"/>
                <a:gd name="T35" fmla="*/ 89 h 597"/>
                <a:gd name="T36" fmla="*/ 274 w 324"/>
                <a:gd name="T37" fmla="*/ 89 h 597"/>
                <a:gd name="T38" fmla="*/ 297 w 324"/>
                <a:gd name="T39" fmla="*/ 112 h 597"/>
                <a:gd name="T40" fmla="*/ 297 w 324"/>
                <a:gd name="T41" fmla="*/ 485 h 597"/>
                <a:gd name="T42" fmla="*/ 274 w 324"/>
                <a:gd name="T43" fmla="*/ 508 h 597"/>
                <a:gd name="T44" fmla="*/ 49 w 324"/>
                <a:gd name="T45" fmla="*/ 508 h 597"/>
                <a:gd name="T46" fmla="*/ 26 w 324"/>
                <a:gd name="T47" fmla="*/ 485 h 597"/>
                <a:gd name="T48" fmla="*/ 26 w 324"/>
                <a:gd name="T49" fmla="*/ 112 h 597"/>
                <a:gd name="T50" fmla="*/ 49 w 324"/>
                <a:gd name="T51" fmla="*/ 89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4" h="597">
                  <a:moveTo>
                    <a:pt x="49" y="0"/>
                  </a:moveTo>
                  <a:cubicBezTo>
                    <a:pt x="274" y="0"/>
                    <a:pt x="274" y="0"/>
                    <a:pt x="274" y="0"/>
                  </a:cubicBezTo>
                  <a:cubicBezTo>
                    <a:pt x="313" y="0"/>
                    <a:pt x="324" y="14"/>
                    <a:pt x="324" y="50"/>
                  </a:cubicBezTo>
                  <a:cubicBezTo>
                    <a:pt x="324" y="547"/>
                    <a:pt x="324" y="547"/>
                    <a:pt x="324" y="547"/>
                  </a:cubicBezTo>
                  <a:cubicBezTo>
                    <a:pt x="324" y="582"/>
                    <a:pt x="311" y="597"/>
                    <a:pt x="274" y="597"/>
                  </a:cubicBezTo>
                  <a:cubicBezTo>
                    <a:pt x="49" y="597"/>
                    <a:pt x="49" y="597"/>
                    <a:pt x="49" y="597"/>
                  </a:cubicBezTo>
                  <a:cubicBezTo>
                    <a:pt x="11" y="597"/>
                    <a:pt x="0" y="581"/>
                    <a:pt x="0" y="547"/>
                  </a:cubicBezTo>
                  <a:cubicBezTo>
                    <a:pt x="0" y="50"/>
                    <a:pt x="0" y="50"/>
                    <a:pt x="0" y="50"/>
                  </a:cubicBezTo>
                  <a:cubicBezTo>
                    <a:pt x="0" y="11"/>
                    <a:pt x="11" y="0"/>
                    <a:pt x="49" y="0"/>
                  </a:cubicBezTo>
                  <a:close/>
                  <a:moveTo>
                    <a:pt x="124" y="38"/>
                  </a:moveTo>
                  <a:cubicBezTo>
                    <a:pt x="200" y="38"/>
                    <a:pt x="200" y="38"/>
                    <a:pt x="200" y="38"/>
                  </a:cubicBezTo>
                  <a:cubicBezTo>
                    <a:pt x="212" y="38"/>
                    <a:pt x="212" y="49"/>
                    <a:pt x="200" y="49"/>
                  </a:cubicBezTo>
                  <a:cubicBezTo>
                    <a:pt x="124" y="49"/>
                    <a:pt x="124" y="49"/>
                    <a:pt x="124" y="49"/>
                  </a:cubicBezTo>
                  <a:cubicBezTo>
                    <a:pt x="114" y="49"/>
                    <a:pt x="113" y="38"/>
                    <a:pt x="124" y="38"/>
                  </a:cubicBezTo>
                  <a:close/>
                  <a:moveTo>
                    <a:pt x="162" y="523"/>
                  </a:moveTo>
                  <a:cubicBezTo>
                    <a:pt x="200" y="523"/>
                    <a:pt x="200" y="581"/>
                    <a:pt x="162" y="581"/>
                  </a:cubicBezTo>
                  <a:cubicBezTo>
                    <a:pt x="124" y="581"/>
                    <a:pt x="124" y="523"/>
                    <a:pt x="162" y="523"/>
                  </a:cubicBezTo>
                  <a:close/>
                  <a:moveTo>
                    <a:pt x="49" y="89"/>
                  </a:moveTo>
                  <a:cubicBezTo>
                    <a:pt x="274" y="89"/>
                    <a:pt x="274" y="89"/>
                    <a:pt x="274" y="89"/>
                  </a:cubicBezTo>
                  <a:cubicBezTo>
                    <a:pt x="294" y="89"/>
                    <a:pt x="297" y="94"/>
                    <a:pt x="297" y="112"/>
                  </a:cubicBezTo>
                  <a:cubicBezTo>
                    <a:pt x="297" y="485"/>
                    <a:pt x="297" y="485"/>
                    <a:pt x="297" y="485"/>
                  </a:cubicBezTo>
                  <a:cubicBezTo>
                    <a:pt x="297" y="503"/>
                    <a:pt x="294" y="508"/>
                    <a:pt x="274" y="508"/>
                  </a:cubicBezTo>
                  <a:cubicBezTo>
                    <a:pt x="49" y="508"/>
                    <a:pt x="49" y="508"/>
                    <a:pt x="49" y="508"/>
                  </a:cubicBezTo>
                  <a:cubicBezTo>
                    <a:pt x="29" y="508"/>
                    <a:pt x="26" y="503"/>
                    <a:pt x="26" y="485"/>
                  </a:cubicBezTo>
                  <a:cubicBezTo>
                    <a:pt x="26" y="112"/>
                    <a:pt x="26" y="112"/>
                    <a:pt x="26" y="112"/>
                  </a:cubicBezTo>
                  <a:cubicBezTo>
                    <a:pt x="26" y="95"/>
                    <a:pt x="32" y="89"/>
                    <a:pt x="49" y="89"/>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Times New Roman" panose="02020603050405020304"/>
                <a:ea typeface="黑体" panose="02010609060101010101" pitchFamily="49" charset="-122"/>
              </a:endParaRPr>
            </a:p>
          </p:txBody>
        </p:sp>
      </p:grpSp>
      <p:sp>
        <p:nvSpPr>
          <p:cNvPr id="23" name="文本框 40"/>
          <p:cNvSpPr txBox="1"/>
          <p:nvPr/>
        </p:nvSpPr>
        <p:spPr>
          <a:xfrm>
            <a:off x="5765421" y="4242497"/>
            <a:ext cx="4126695" cy="338554"/>
          </a:xfrm>
          <a:prstGeom prst="rect">
            <a:avLst/>
          </a:prstGeom>
          <a:noFill/>
        </p:spPr>
        <p:txBody>
          <a:bodyPr wrap="square" rtlCol="0">
            <a:spAutoFit/>
          </a:bodyPr>
          <a:lstStyle/>
          <a:p>
            <a:r>
              <a:rPr lang="zh-CN" altLang="en-US" sz="1600" b="1" dirty="0">
                <a:latin typeface="微软雅黑" panose="020B0503020204020204" charset="-122"/>
                <a:ea typeface="微软雅黑" panose="020B0503020204020204" charset="-122"/>
              </a:rPr>
              <a:t>中南大学</a:t>
            </a:r>
          </a:p>
        </p:txBody>
      </p:sp>
      <p:sp>
        <p:nvSpPr>
          <p:cNvPr id="12" name="文本框 11"/>
          <p:cNvSpPr txBox="1"/>
          <p:nvPr/>
        </p:nvSpPr>
        <p:spPr>
          <a:xfrm>
            <a:off x="3120357" y="4232278"/>
            <a:ext cx="1280168" cy="337185"/>
          </a:xfrm>
          <a:prstGeom prst="rect">
            <a:avLst/>
          </a:prstGeom>
          <a:noFill/>
        </p:spPr>
        <p:txBody>
          <a:bodyPr wrap="square" rtlCol="0">
            <a:spAutoFit/>
          </a:bodyPr>
          <a:lstStyle/>
          <a:p>
            <a:r>
              <a:rPr lang="zh-CN" altLang="en-US" sz="1600" b="1" dirty="0">
                <a:latin typeface="微软雅黑" panose="020B0503020204020204" charset="-122"/>
                <a:ea typeface="微软雅黑" panose="020B0503020204020204" charset="-122"/>
              </a:rPr>
              <a:t>李忠民</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6"/>
          <p:cNvSpPr txBox="1"/>
          <p:nvPr/>
        </p:nvSpPr>
        <p:spPr>
          <a:xfrm>
            <a:off x="316813" y="301689"/>
            <a:ext cx="9036690" cy="73723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b="1"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三、病案的内容及作用</a:t>
            </a:r>
            <a:endParaRPr lang="zh-CN" altLang="en-US" sz="2400" b="1"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p:txBody>
      </p:sp>
      <p:sp>
        <p:nvSpPr>
          <p:cNvPr id="5"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p>
        </p:txBody>
      </p:sp>
      <p:sp>
        <p:nvSpPr>
          <p:cNvPr id="4" name="文本框 6"/>
          <p:cNvSpPr txBox="1"/>
          <p:nvPr/>
        </p:nvSpPr>
        <p:spPr>
          <a:xfrm>
            <a:off x="394970" y="1092263"/>
            <a:ext cx="9174889" cy="64516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lnSpc>
                <a:spcPct val="150000"/>
              </a:lnSpc>
              <a:buClrTx/>
              <a:buSzTx/>
              <a:buFontTx/>
              <a:defRPr/>
            </a:pPr>
            <a:r>
              <a:rPr lang="zh-CN" altLang="en-US" sz="2400" b="1">
                <a:latin typeface="微软雅黑" panose="020B0503020204020204" charset="-122"/>
                <a:ea typeface="微软雅黑" panose="020B0503020204020204" charset="-122"/>
                <a:cs typeface="微软雅黑" panose="020B0503020204020204" charset="-122"/>
                <a:sym typeface="Times New Roman" panose="02020603050405020304" pitchFamily="18" charset="0"/>
              </a:rPr>
              <a:t>病案的内容</a:t>
            </a:r>
          </a:p>
        </p:txBody>
      </p:sp>
      <p:sp>
        <p:nvSpPr>
          <p:cNvPr id="2" name="TextBox 4"/>
          <p:cNvSpPr txBox="1"/>
          <p:nvPr/>
        </p:nvSpPr>
        <p:spPr>
          <a:xfrm>
            <a:off x="441593" y="1860550"/>
            <a:ext cx="8788400" cy="2625090"/>
          </a:xfrm>
          <a:prstGeom prst="rect">
            <a:avLst/>
          </a:prstGeom>
          <a:noFill/>
          <a:ln w="9525">
            <a:noFill/>
          </a:ln>
        </p:spPr>
        <p:txBody>
          <a:bodyPr wrap="square">
            <a:spAutoFit/>
          </a:bodyPr>
          <a:lstStyle/>
          <a:p>
            <a:pPr marL="342900" indent="-342900">
              <a:lnSpc>
                <a:spcPts val="4000"/>
              </a:lnSpc>
              <a:spcBef>
                <a:spcPts val="1200"/>
              </a:spcBef>
              <a:spcAft>
                <a:spcPts val="1200"/>
              </a:spcAft>
              <a:buFont typeface="Wingdings" panose="05000000000000000000" charset="0"/>
              <a:buChar char="Ø"/>
            </a:pPr>
            <a:r>
              <a:rPr lang="zh-CN" altLang="en-US" sz="2000" noProof="1">
                <a:solidFill>
                  <a:srgbClr val="0A11AE"/>
                </a:solidFill>
                <a:latin typeface="微软雅黑" panose="020B0503020204020204" charset="-122"/>
                <a:ea typeface="微软雅黑" panose="020B0503020204020204" charset="-122"/>
                <a:cs typeface="微软雅黑" panose="020B0503020204020204" charset="-122"/>
              </a:rPr>
              <a:t>医疗记录</a:t>
            </a:r>
            <a:endParaRPr lang="zh-CN" altLang="zh-CN" sz="2000" noProof="1">
              <a:latin typeface="微软雅黑" panose="020B0503020204020204" charset="-122"/>
              <a:ea typeface="微软雅黑" panose="020B0503020204020204" charset="-122"/>
              <a:cs typeface="微软雅黑" panose="020B0503020204020204" charset="-122"/>
            </a:endParaRPr>
          </a:p>
          <a:p>
            <a:pPr marL="342900" indent="-342900">
              <a:lnSpc>
                <a:spcPct val="130000"/>
              </a:lnSpc>
              <a:spcBef>
                <a:spcPts val="0"/>
              </a:spcBef>
              <a:spcAft>
                <a:spcPts val="0"/>
              </a:spcAft>
              <a:buFont typeface="Arial" panose="020B0604020202020204" pitchFamily="34" charset="0"/>
              <a:buChar char="•"/>
            </a:pPr>
            <a:r>
              <a:rPr lang="zh-CN" altLang="zh-CN" sz="2000" noProof="1">
                <a:latin typeface="微软雅黑" panose="020B0503020204020204" charset="-122"/>
                <a:ea typeface="微软雅黑" panose="020B0503020204020204" charset="-122"/>
                <a:cs typeface="微软雅黑" panose="020B0503020204020204" charset="-122"/>
              </a:rPr>
              <a:t>由</a:t>
            </a:r>
            <a:r>
              <a:rPr lang="zh-CN" altLang="zh-CN" sz="2000" noProof="1">
                <a:solidFill>
                  <a:srgbClr val="0A11AE"/>
                </a:solidFill>
                <a:latin typeface="微软雅黑" panose="020B0503020204020204" charset="-122"/>
                <a:ea typeface="微软雅黑" panose="020B0503020204020204" charset="-122"/>
                <a:cs typeface="微软雅黑" panose="020B0503020204020204" charset="-122"/>
              </a:rPr>
              <a:t>医生</a:t>
            </a:r>
            <a:r>
              <a:rPr lang="zh-CN" altLang="zh-CN" sz="2000" noProof="1">
                <a:latin typeface="微软雅黑" panose="020B0503020204020204" charset="-122"/>
                <a:ea typeface="微软雅黑" panose="020B0503020204020204" charset="-122"/>
                <a:cs typeface="微软雅黑" panose="020B0503020204020204" charset="-122"/>
              </a:rPr>
              <a:t>书写完成；</a:t>
            </a:r>
          </a:p>
          <a:p>
            <a:pPr marL="342900" indent="-342900">
              <a:lnSpc>
                <a:spcPct val="130000"/>
              </a:lnSpc>
              <a:spcBef>
                <a:spcPts val="0"/>
              </a:spcBef>
              <a:spcAft>
                <a:spcPts val="0"/>
              </a:spcAft>
              <a:buFont typeface="Arial" panose="020B0604020202020204" pitchFamily="34" charset="0"/>
              <a:buChar char="•"/>
            </a:pPr>
            <a:r>
              <a:rPr lang="zh-CN" altLang="zh-CN" sz="2000" noProof="1">
                <a:latin typeface="微软雅黑" panose="020B0503020204020204" charset="-122"/>
                <a:ea typeface="微软雅黑" panose="020B0503020204020204" charset="-122"/>
                <a:cs typeface="微软雅黑" panose="020B0503020204020204" charset="-122"/>
              </a:rPr>
              <a:t>患者自入院到出院期间接受的所有诊疗的文档记录；</a:t>
            </a:r>
          </a:p>
          <a:p>
            <a:pPr marL="342900" indent="-342900">
              <a:lnSpc>
                <a:spcPct val="130000"/>
              </a:lnSpc>
              <a:spcBef>
                <a:spcPts val="0"/>
              </a:spcBef>
              <a:spcAft>
                <a:spcPts val="0"/>
              </a:spcAft>
              <a:buFont typeface="Arial" panose="020B0604020202020204" pitchFamily="34" charset="0"/>
              <a:buChar char="•"/>
            </a:pPr>
            <a:r>
              <a:rPr lang="zh-CN" altLang="zh-CN" sz="2000" noProof="1">
                <a:latin typeface="微软雅黑" panose="020B0503020204020204" charset="-122"/>
                <a:ea typeface="微软雅黑" panose="020B0503020204020204" charset="-122"/>
                <a:cs typeface="微软雅黑" panose="020B0503020204020204" charset="-122"/>
              </a:rPr>
              <a:t>包括</a:t>
            </a:r>
            <a:r>
              <a:rPr lang="zh-CN" altLang="zh-CN" sz="2000" noProof="1">
                <a:solidFill>
                  <a:srgbClr val="FF0000"/>
                </a:solidFill>
                <a:latin typeface="微软雅黑" panose="020B0503020204020204" charset="-122"/>
                <a:ea typeface="微软雅黑" panose="020B0503020204020204" charset="-122"/>
                <a:cs typeface="微软雅黑" panose="020B0503020204020204" charset="-122"/>
              </a:rPr>
              <a:t>入院记录</a:t>
            </a:r>
            <a:r>
              <a:rPr lang="zh-CN" altLang="zh-CN" sz="2000" noProof="1">
                <a:latin typeface="微软雅黑" panose="020B0503020204020204" charset="-122"/>
                <a:ea typeface="微软雅黑" panose="020B0503020204020204" charset="-122"/>
                <a:cs typeface="微软雅黑" panose="020B0503020204020204" charset="-122"/>
              </a:rPr>
              <a:t>、</a:t>
            </a:r>
            <a:r>
              <a:rPr lang="zh-CN" altLang="zh-CN" sz="2000" noProof="1">
                <a:solidFill>
                  <a:srgbClr val="FF0000"/>
                </a:solidFill>
                <a:latin typeface="微软雅黑" panose="020B0503020204020204" charset="-122"/>
                <a:ea typeface="微软雅黑" panose="020B0503020204020204" charset="-122"/>
                <a:cs typeface="微软雅黑" panose="020B0503020204020204" charset="-122"/>
              </a:rPr>
              <a:t>病程记录</a:t>
            </a:r>
            <a:r>
              <a:rPr lang="zh-CN" altLang="zh-CN" sz="2000" noProof="1">
                <a:latin typeface="微软雅黑" panose="020B0503020204020204" charset="-122"/>
                <a:ea typeface="微软雅黑" panose="020B0503020204020204" charset="-122"/>
                <a:cs typeface="微软雅黑" panose="020B0503020204020204" charset="-122"/>
              </a:rPr>
              <a:t>、</a:t>
            </a:r>
            <a:r>
              <a:rPr lang="zh-CN" altLang="zh-CN" sz="2000" noProof="1">
                <a:solidFill>
                  <a:srgbClr val="FF0000"/>
                </a:solidFill>
                <a:latin typeface="微软雅黑" panose="020B0503020204020204" charset="-122"/>
                <a:ea typeface="微软雅黑" panose="020B0503020204020204" charset="-122"/>
                <a:cs typeface="微软雅黑" panose="020B0503020204020204" charset="-122"/>
              </a:rPr>
              <a:t>出院记录</a:t>
            </a:r>
            <a:r>
              <a:rPr lang="zh-CN" altLang="zh-CN" sz="2000" noProof="1">
                <a:latin typeface="微软雅黑" panose="020B0503020204020204" charset="-122"/>
                <a:ea typeface="微软雅黑" panose="020B0503020204020204" charset="-122"/>
                <a:cs typeface="微软雅黑" panose="020B0503020204020204" charset="-122"/>
              </a:rPr>
              <a:t>或者</a:t>
            </a:r>
            <a:r>
              <a:rPr lang="zh-CN" altLang="zh-CN" sz="2000" noProof="1">
                <a:solidFill>
                  <a:srgbClr val="FF0000"/>
                </a:solidFill>
                <a:latin typeface="微软雅黑" panose="020B0503020204020204" charset="-122"/>
                <a:ea typeface="微软雅黑" panose="020B0503020204020204" charset="-122"/>
                <a:cs typeface="微软雅黑" panose="020B0503020204020204" charset="-122"/>
              </a:rPr>
              <a:t>死亡记录</a:t>
            </a:r>
            <a:r>
              <a:rPr lang="zh-CN" altLang="zh-CN" sz="2000" noProof="1">
                <a:latin typeface="微软雅黑" panose="020B0503020204020204" charset="-122"/>
                <a:ea typeface="微软雅黑" panose="020B0503020204020204" charset="-122"/>
                <a:cs typeface="微软雅黑" panose="020B0503020204020204" charset="-122"/>
              </a:rPr>
              <a:t>。</a:t>
            </a:r>
          </a:p>
          <a:p>
            <a:pPr marL="342900" indent="-342900">
              <a:lnSpc>
                <a:spcPts val="4000"/>
              </a:lnSpc>
              <a:spcBef>
                <a:spcPts val="1200"/>
              </a:spcBef>
              <a:spcAft>
                <a:spcPts val="1200"/>
              </a:spcAft>
            </a:pPr>
            <a:endParaRPr lang="zh-CN" altLang="zh-CN" sz="2000" noProof="1">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2" grpId="0"/>
      <p:bldP spid="2"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6"/>
          <p:cNvSpPr txBox="1"/>
          <p:nvPr/>
        </p:nvSpPr>
        <p:spPr>
          <a:xfrm>
            <a:off x="316813" y="301689"/>
            <a:ext cx="9036690" cy="73723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b="1"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三</a:t>
            </a:r>
            <a:r>
              <a:rPr lang="en-US" altLang="zh-CN" sz="2800" b="1"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 </a:t>
            </a:r>
            <a:r>
              <a:rPr lang="zh-CN" altLang="en-US" sz="2800" b="1"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病案的内容及作用</a:t>
            </a:r>
            <a:endParaRPr lang="zh-CN" altLang="en-US" sz="2400" b="1"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p:txBody>
      </p:sp>
      <p:sp>
        <p:nvSpPr>
          <p:cNvPr id="5"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p>
        </p:txBody>
      </p:sp>
      <p:sp>
        <p:nvSpPr>
          <p:cNvPr id="4" name="文本框 6"/>
          <p:cNvSpPr txBox="1"/>
          <p:nvPr/>
        </p:nvSpPr>
        <p:spPr>
          <a:xfrm>
            <a:off x="394970" y="1092263"/>
            <a:ext cx="9174889" cy="64516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lnSpc>
                <a:spcPct val="150000"/>
              </a:lnSpc>
              <a:buClrTx/>
              <a:buSzTx/>
              <a:buFontTx/>
              <a:defRPr/>
            </a:pPr>
            <a:r>
              <a:rPr lang="zh-CN" altLang="en-US" sz="2400" b="1">
                <a:latin typeface="微软雅黑" panose="020B0503020204020204" charset="-122"/>
                <a:ea typeface="微软雅黑" panose="020B0503020204020204" charset="-122"/>
                <a:cs typeface="微软雅黑" panose="020B0503020204020204" charset="-122"/>
                <a:sym typeface="Times New Roman" panose="02020603050405020304" pitchFamily="18" charset="0"/>
              </a:rPr>
              <a:t>病案的内容</a:t>
            </a:r>
          </a:p>
        </p:txBody>
      </p:sp>
      <p:sp>
        <p:nvSpPr>
          <p:cNvPr id="3" name="TextBox 4"/>
          <p:cNvSpPr txBox="1"/>
          <p:nvPr/>
        </p:nvSpPr>
        <p:spPr>
          <a:xfrm>
            <a:off x="396508" y="1847850"/>
            <a:ext cx="8788400" cy="1958340"/>
          </a:xfrm>
          <a:prstGeom prst="rect">
            <a:avLst/>
          </a:prstGeom>
          <a:noFill/>
          <a:ln w="9525">
            <a:noFill/>
          </a:ln>
        </p:spPr>
        <p:txBody>
          <a:bodyPr wrap="square">
            <a:spAutoFit/>
          </a:bodyPr>
          <a:lstStyle/>
          <a:p>
            <a:pPr marL="342900" indent="-342900">
              <a:lnSpc>
                <a:spcPts val="4000"/>
              </a:lnSpc>
              <a:spcBef>
                <a:spcPts val="1200"/>
              </a:spcBef>
              <a:spcAft>
                <a:spcPts val="1200"/>
              </a:spcAft>
              <a:buFont typeface="Wingdings" panose="05000000000000000000" charset="0"/>
              <a:buChar char="Ø"/>
            </a:pPr>
            <a:r>
              <a:rPr lang="zh-CN" altLang="en-US" sz="2000" noProof="1">
                <a:solidFill>
                  <a:srgbClr val="0A11AE"/>
                </a:solidFill>
                <a:latin typeface="微软雅黑" panose="020B0503020204020204" charset="-122"/>
                <a:ea typeface="微软雅黑" panose="020B0503020204020204" charset="-122"/>
                <a:cs typeface="微软雅黑" panose="020B0503020204020204" charset="-122"/>
              </a:rPr>
              <a:t>护理记录</a:t>
            </a:r>
            <a:endParaRPr lang="zh-CN" altLang="zh-CN" sz="2000" noProof="1">
              <a:latin typeface="微软雅黑" panose="020B0503020204020204" charset="-122"/>
              <a:ea typeface="微软雅黑" panose="020B0503020204020204" charset="-122"/>
              <a:cs typeface="微软雅黑" panose="020B0503020204020204" charset="-122"/>
            </a:endParaRPr>
          </a:p>
          <a:p>
            <a:pPr marL="342900" indent="-342900">
              <a:lnSpc>
                <a:spcPct val="130000"/>
              </a:lnSpc>
              <a:spcBef>
                <a:spcPts val="0"/>
              </a:spcBef>
              <a:spcAft>
                <a:spcPts val="0"/>
              </a:spcAft>
              <a:buFont typeface="Arial" panose="020B0604020202020204" pitchFamily="34" charset="0"/>
              <a:buChar char="•"/>
            </a:pPr>
            <a:r>
              <a:rPr lang="zh-CN" altLang="zh-CN" sz="2000" noProof="1">
                <a:latin typeface="微软雅黑" panose="020B0503020204020204" charset="-122"/>
                <a:ea typeface="微软雅黑" panose="020B0503020204020204" charset="-122"/>
                <a:cs typeface="微软雅黑" panose="020B0503020204020204" charset="-122"/>
              </a:rPr>
              <a:t>由</a:t>
            </a:r>
            <a:r>
              <a:rPr lang="zh-CN" altLang="zh-CN" sz="2000" noProof="1">
                <a:solidFill>
                  <a:srgbClr val="0A11AE"/>
                </a:solidFill>
                <a:latin typeface="微软雅黑" panose="020B0503020204020204" charset="-122"/>
                <a:ea typeface="微软雅黑" panose="020B0503020204020204" charset="-122"/>
                <a:cs typeface="微软雅黑" panose="020B0503020204020204" charset="-122"/>
              </a:rPr>
              <a:t>护士</a:t>
            </a:r>
            <a:r>
              <a:rPr lang="zh-CN" altLang="zh-CN" sz="2000" noProof="1">
                <a:latin typeface="微软雅黑" panose="020B0503020204020204" charset="-122"/>
                <a:ea typeface="微软雅黑" panose="020B0503020204020204" charset="-122"/>
                <a:cs typeface="微软雅黑" panose="020B0503020204020204" charset="-122"/>
              </a:rPr>
              <a:t>书写完成；</a:t>
            </a:r>
          </a:p>
          <a:p>
            <a:pPr marL="342900" indent="-342900">
              <a:lnSpc>
                <a:spcPct val="130000"/>
              </a:lnSpc>
              <a:spcBef>
                <a:spcPts val="0"/>
              </a:spcBef>
              <a:spcAft>
                <a:spcPts val="0"/>
              </a:spcAft>
              <a:buFont typeface="Arial" panose="020B0604020202020204" pitchFamily="34" charset="0"/>
              <a:buChar char="•"/>
            </a:pPr>
            <a:r>
              <a:rPr lang="zh-CN" altLang="zh-CN" sz="2000" noProof="1">
                <a:latin typeface="微软雅黑" panose="020B0503020204020204" charset="-122"/>
                <a:ea typeface="微软雅黑" panose="020B0503020204020204" charset="-122"/>
                <a:cs typeface="微软雅黑" panose="020B0503020204020204" charset="-122"/>
              </a:rPr>
              <a:t>患者自入院到出院期间根据医生书面医嘱接受的所有护理的客观文档记录；</a:t>
            </a:r>
          </a:p>
          <a:p>
            <a:pPr marL="342900" indent="-342900">
              <a:lnSpc>
                <a:spcPct val="130000"/>
              </a:lnSpc>
              <a:spcBef>
                <a:spcPts val="0"/>
              </a:spcBef>
              <a:spcAft>
                <a:spcPts val="0"/>
              </a:spcAft>
              <a:buFont typeface="Arial" panose="020B0604020202020204" pitchFamily="34" charset="0"/>
              <a:buChar char="•"/>
            </a:pPr>
            <a:r>
              <a:rPr lang="zh-CN" altLang="zh-CN" sz="2000">
                <a:latin typeface="微软雅黑" panose="020B0503020204020204" charset="-122"/>
                <a:ea typeface="微软雅黑" panose="020B0503020204020204" charset="-122"/>
                <a:cs typeface="微软雅黑" panose="020B0503020204020204" charset="-122"/>
                <a:sym typeface="+mn-ea"/>
              </a:rPr>
              <a:t>包括</a:t>
            </a:r>
            <a:r>
              <a:rPr lang="zh-CN" altLang="zh-CN" sz="2000">
                <a:solidFill>
                  <a:srgbClr val="FF0000"/>
                </a:solidFill>
                <a:latin typeface="微软雅黑" panose="020B0503020204020204" charset="-122"/>
                <a:ea typeface="微软雅黑" panose="020B0503020204020204" charset="-122"/>
                <a:cs typeface="微软雅黑" panose="020B0503020204020204" charset="-122"/>
                <a:sym typeface="+mn-ea"/>
              </a:rPr>
              <a:t>反应病情变化指标的测量结果</a:t>
            </a:r>
            <a:r>
              <a:rPr lang="zh-CN" altLang="zh-CN" sz="2000">
                <a:latin typeface="微软雅黑" panose="020B0503020204020204" charset="-122"/>
                <a:ea typeface="微软雅黑" panose="020B0503020204020204" charset="-122"/>
                <a:cs typeface="微软雅黑" panose="020B0503020204020204" charset="-122"/>
                <a:sym typeface="+mn-ea"/>
              </a:rPr>
              <a:t>、</a:t>
            </a:r>
            <a:r>
              <a:rPr lang="zh-CN" altLang="zh-CN" sz="2000">
                <a:solidFill>
                  <a:srgbClr val="FF0000"/>
                </a:solidFill>
                <a:latin typeface="微软雅黑" panose="020B0503020204020204" charset="-122"/>
                <a:ea typeface="微软雅黑" panose="020B0503020204020204" charset="-122"/>
                <a:cs typeface="微软雅黑" panose="020B0503020204020204" charset="-122"/>
                <a:sym typeface="+mn-ea"/>
              </a:rPr>
              <a:t>医嘱执行情况的记录</a:t>
            </a:r>
            <a:r>
              <a:rPr lang="zh-CN" altLang="zh-CN" sz="2000">
                <a:latin typeface="微软雅黑" panose="020B0503020204020204" charset="-122"/>
                <a:ea typeface="微软雅黑" panose="020B0503020204020204" charset="-122"/>
                <a:cs typeface="微软雅黑" panose="020B0503020204020204" charset="-122"/>
                <a:sym typeface="+mn-ea"/>
              </a:rPr>
              <a:t>。</a:t>
            </a:r>
            <a:endParaRPr lang="zh-CN" altLang="zh-CN" sz="2000" noProof="1">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3" grpId="0"/>
      <p:bldP spid="3"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6"/>
          <p:cNvSpPr txBox="1"/>
          <p:nvPr/>
        </p:nvSpPr>
        <p:spPr>
          <a:xfrm>
            <a:off x="316813" y="301689"/>
            <a:ext cx="9036690" cy="73723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b="1"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三、病案的内容及作用</a:t>
            </a:r>
            <a:endParaRPr lang="zh-CN" altLang="en-US" sz="2400" b="1"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p:txBody>
      </p:sp>
      <p:sp>
        <p:nvSpPr>
          <p:cNvPr id="5"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p>
        </p:txBody>
      </p:sp>
      <p:sp>
        <p:nvSpPr>
          <p:cNvPr id="4" name="文本框 6"/>
          <p:cNvSpPr txBox="1"/>
          <p:nvPr/>
        </p:nvSpPr>
        <p:spPr>
          <a:xfrm>
            <a:off x="394970" y="1092263"/>
            <a:ext cx="9174889" cy="64516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lnSpc>
                <a:spcPct val="150000"/>
              </a:lnSpc>
              <a:buClrTx/>
              <a:buSzTx/>
              <a:buFontTx/>
              <a:defRPr/>
            </a:pPr>
            <a:r>
              <a:rPr lang="zh-CN" altLang="en-US" sz="2400" b="1">
                <a:latin typeface="微软雅黑" panose="020B0503020204020204" charset="-122"/>
                <a:ea typeface="微软雅黑" panose="020B0503020204020204" charset="-122"/>
                <a:cs typeface="微软雅黑" panose="020B0503020204020204" charset="-122"/>
                <a:sym typeface="Times New Roman" panose="02020603050405020304" pitchFamily="18" charset="0"/>
              </a:rPr>
              <a:t>病案的内容</a:t>
            </a:r>
          </a:p>
        </p:txBody>
      </p:sp>
      <p:sp>
        <p:nvSpPr>
          <p:cNvPr id="6" name="TextBox 4"/>
          <p:cNvSpPr txBox="1"/>
          <p:nvPr/>
        </p:nvSpPr>
        <p:spPr>
          <a:xfrm>
            <a:off x="472708" y="1892300"/>
            <a:ext cx="8788400" cy="3025140"/>
          </a:xfrm>
          <a:prstGeom prst="rect">
            <a:avLst/>
          </a:prstGeom>
          <a:noFill/>
          <a:ln w="9525">
            <a:noFill/>
          </a:ln>
        </p:spPr>
        <p:txBody>
          <a:bodyPr wrap="square">
            <a:spAutoFit/>
          </a:bodyPr>
          <a:lstStyle/>
          <a:p>
            <a:pPr marL="342900" indent="-342900">
              <a:lnSpc>
                <a:spcPts val="4000"/>
              </a:lnSpc>
              <a:spcBef>
                <a:spcPts val="1200"/>
              </a:spcBef>
              <a:spcAft>
                <a:spcPts val="1200"/>
              </a:spcAft>
              <a:buFont typeface="Wingdings" panose="05000000000000000000" charset="0"/>
              <a:buChar char="Ø"/>
            </a:pPr>
            <a:r>
              <a:rPr lang="zh-CN" altLang="en-US" sz="2000" noProof="1">
                <a:solidFill>
                  <a:srgbClr val="0A11AE"/>
                </a:solidFill>
                <a:latin typeface="微软雅黑" panose="020B0503020204020204" charset="-122"/>
                <a:ea typeface="微软雅黑" panose="020B0503020204020204" charset="-122"/>
                <a:cs typeface="微软雅黑" panose="020B0503020204020204" charset="-122"/>
              </a:rPr>
              <a:t>医嘱单</a:t>
            </a:r>
            <a:endParaRPr lang="zh-CN" altLang="zh-CN" sz="2000" noProof="1">
              <a:latin typeface="微软雅黑" panose="020B0503020204020204" charset="-122"/>
              <a:ea typeface="微软雅黑" panose="020B0503020204020204" charset="-122"/>
              <a:cs typeface="微软雅黑" panose="020B0503020204020204" charset="-122"/>
            </a:endParaRPr>
          </a:p>
          <a:p>
            <a:pPr marL="342900" indent="-342900">
              <a:lnSpc>
                <a:spcPct val="130000"/>
              </a:lnSpc>
              <a:spcBef>
                <a:spcPts val="0"/>
              </a:spcBef>
              <a:spcAft>
                <a:spcPts val="0"/>
              </a:spcAft>
              <a:buFont typeface="Arial" panose="020B0604020202020204" pitchFamily="34" charset="0"/>
              <a:buChar char="•"/>
            </a:pPr>
            <a:r>
              <a:rPr lang="zh-CN" altLang="zh-CN" sz="2000" noProof="1">
                <a:latin typeface="微软雅黑" panose="020B0503020204020204" charset="-122"/>
                <a:ea typeface="微软雅黑" panose="020B0503020204020204" charset="-122"/>
                <a:cs typeface="微软雅黑" panose="020B0503020204020204" charset="-122"/>
              </a:rPr>
              <a:t>是</a:t>
            </a:r>
            <a:r>
              <a:rPr lang="zh-CN" altLang="zh-CN" sz="2000" noProof="1">
                <a:solidFill>
                  <a:srgbClr val="0A11AE"/>
                </a:solidFill>
                <a:latin typeface="微软雅黑" panose="020B0503020204020204" charset="-122"/>
                <a:ea typeface="微软雅黑" panose="020B0503020204020204" charset="-122"/>
                <a:cs typeface="微软雅黑" panose="020B0503020204020204" charset="-122"/>
              </a:rPr>
              <a:t>医师</a:t>
            </a:r>
            <a:r>
              <a:rPr lang="zh-CN" altLang="zh-CN" sz="2000" noProof="1">
                <a:latin typeface="微软雅黑" panose="020B0503020204020204" charset="-122"/>
                <a:ea typeface="微软雅黑" panose="020B0503020204020204" charset="-122"/>
                <a:cs typeface="微软雅黑" panose="020B0503020204020204" charset="-122"/>
              </a:rPr>
              <a:t>在医疗活动中下达医学指令的文档记录；</a:t>
            </a:r>
          </a:p>
          <a:p>
            <a:pPr marL="342900" indent="-342900">
              <a:lnSpc>
                <a:spcPct val="130000"/>
              </a:lnSpc>
              <a:spcBef>
                <a:spcPts val="0"/>
              </a:spcBef>
              <a:spcAft>
                <a:spcPts val="0"/>
              </a:spcAft>
              <a:buFont typeface="Arial" panose="020B0604020202020204" pitchFamily="34" charset="0"/>
              <a:buChar char="•"/>
            </a:pPr>
            <a:r>
              <a:rPr lang="zh-CN" altLang="zh-CN" sz="2000" noProof="1">
                <a:latin typeface="微软雅黑" panose="020B0503020204020204" charset="-122"/>
                <a:ea typeface="微软雅黑" panose="020B0503020204020204" charset="-122"/>
                <a:cs typeface="微软雅黑" panose="020B0503020204020204" charset="-122"/>
              </a:rPr>
              <a:t>有</a:t>
            </a:r>
            <a:r>
              <a:rPr lang="zh-CN" altLang="zh-CN" sz="2000" noProof="1">
                <a:solidFill>
                  <a:srgbClr val="0A11AE"/>
                </a:solidFill>
                <a:latin typeface="微软雅黑" panose="020B0503020204020204" charset="-122"/>
                <a:ea typeface="微软雅黑" panose="020B0503020204020204" charset="-122"/>
                <a:cs typeface="微软雅黑" panose="020B0503020204020204" charset="-122"/>
              </a:rPr>
              <a:t>临时医嘱</a:t>
            </a:r>
            <a:r>
              <a:rPr lang="zh-CN" altLang="zh-CN" sz="2000" noProof="1">
                <a:latin typeface="微软雅黑" panose="020B0503020204020204" charset="-122"/>
                <a:ea typeface="微软雅黑" panose="020B0503020204020204" charset="-122"/>
                <a:cs typeface="微软雅黑" panose="020B0503020204020204" charset="-122"/>
              </a:rPr>
              <a:t>和</a:t>
            </a:r>
            <a:r>
              <a:rPr lang="zh-CN" altLang="zh-CN" sz="2000" noProof="1">
                <a:solidFill>
                  <a:srgbClr val="0A11AE"/>
                </a:solidFill>
                <a:latin typeface="微软雅黑" panose="020B0503020204020204" charset="-122"/>
                <a:ea typeface="微软雅黑" panose="020B0503020204020204" charset="-122"/>
                <a:cs typeface="微软雅黑" panose="020B0503020204020204" charset="-122"/>
              </a:rPr>
              <a:t>长期医嘱</a:t>
            </a:r>
            <a:r>
              <a:rPr lang="zh-CN" altLang="zh-CN" sz="2000" noProof="1">
                <a:latin typeface="微软雅黑" panose="020B0503020204020204" charset="-122"/>
                <a:ea typeface="微软雅黑" panose="020B0503020204020204" charset="-122"/>
                <a:cs typeface="微软雅黑" panose="020B0503020204020204" charset="-122"/>
              </a:rPr>
              <a:t>两种类型；</a:t>
            </a:r>
          </a:p>
          <a:p>
            <a:pPr marL="342900" indent="-342900">
              <a:lnSpc>
                <a:spcPct val="130000"/>
              </a:lnSpc>
              <a:spcBef>
                <a:spcPts val="0"/>
              </a:spcBef>
              <a:spcAft>
                <a:spcPts val="0"/>
              </a:spcAft>
              <a:buFont typeface="Arial" panose="020B0604020202020204" pitchFamily="34" charset="0"/>
              <a:buChar char="•"/>
            </a:pPr>
            <a:r>
              <a:rPr lang="zh-CN" altLang="zh-CN" sz="2000" noProof="1">
                <a:latin typeface="微软雅黑" panose="020B0503020204020204" charset="-122"/>
                <a:ea typeface="微软雅黑" panose="020B0503020204020204" charset="-122"/>
                <a:cs typeface="微软雅黑" panose="020B0503020204020204" charset="-122"/>
              </a:rPr>
              <a:t>每项医嘱必须有明确的</a:t>
            </a:r>
            <a:r>
              <a:rPr lang="zh-CN" altLang="zh-CN" sz="2000" noProof="1">
                <a:solidFill>
                  <a:srgbClr val="FF0000"/>
                </a:solidFill>
                <a:latin typeface="微软雅黑" panose="020B0503020204020204" charset="-122"/>
                <a:ea typeface="微软雅黑" panose="020B0503020204020204" charset="-122"/>
                <a:cs typeface="微软雅黑" panose="020B0503020204020204" charset="-122"/>
              </a:rPr>
              <a:t>执行起止时间</a:t>
            </a:r>
            <a:r>
              <a:rPr lang="zh-CN" altLang="zh-CN" sz="2000" noProof="1">
                <a:latin typeface="微软雅黑" panose="020B0503020204020204" charset="-122"/>
                <a:ea typeface="微软雅黑" panose="020B0503020204020204" charset="-122"/>
                <a:cs typeface="微软雅黑" panose="020B0503020204020204" charset="-122"/>
              </a:rPr>
              <a:t>、开出医嘱的</a:t>
            </a:r>
            <a:r>
              <a:rPr lang="zh-CN" altLang="zh-CN" sz="2000" noProof="1">
                <a:solidFill>
                  <a:srgbClr val="FF0000"/>
                </a:solidFill>
                <a:latin typeface="微软雅黑" panose="020B0503020204020204" charset="-122"/>
                <a:ea typeface="微软雅黑" panose="020B0503020204020204" charset="-122"/>
                <a:cs typeface="微软雅黑" panose="020B0503020204020204" charset="-122"/>
              </a:rPr>
              <a:t>医生亲笔签名</a:t>
            </a:r>
            <a:r>
              <a:rPr lang="zh-CN" altLang="zh-CN" sz="2000" noProof="1">
                <a:latin typeface="微软雅黑" panose="020B0503020204020204" charset="-122"/>
                <a:ea typeface="微软雅黑" panose="020B0503020204020204" charset="-122"/>
                <a:cs typeface="微软雅黑" panose="020B0503020204020204" charset="-122"/>
              </a:rPr>
              <a:t>、执行医嘱的</a:t>
            </a:r>
            <a:r>
              <a:rPr lang="zh-CN" altLang="zh-CN" sz="2000" noProof="1">
                <a:solidFill>
                  <a:srgbClr val="FF0000"/>
                </a:solidFill>
                <a:latin typeface="微软雅黑" panose="020B0503020204020204" charset="-122"/>
                <a:ea typeface="微软雅黑" panose="020B0503020204020204" charset="-122"/>
                <a:cs typeface="微软雅黑" panose="020B0503020204020204" charset="-122"/>
              </a:rPr>
              <a:t>护士亲笔签名</a:t>
            </a:r>
            <a:r>
              <a:rPr lang="zh-CN" altLang="zh-CN" sz="2000" noProof="1">
                <a:latin typeface="微软雅黑" panose="020B0503020204020204" charset="-122"/>
                <a:ea typeface="微软雅黑" panose="020B0503020204020204" charset="-122"/>
                <a:cs typeface="微软雅黑" panose="020B0503020204020204" charset="-122"/>
              </a:rPr>
              <a:t>。</a:t>
            </a:r>
          </a:p>
          <a:p>
            <a:pPr>
              <a:lnSpc>
                <a:spcPts val="4000"/>
              </a:lnSpc>
              <a:spcBef>
                <a:spcPts val="1200"/>
              </a:spcBef>
              <a:spcAft>
                <a:spcPts val="1200"/>
              </a:spcAft>
            </a:pPr>
            <a:endParaRPr lang="zh-CN" altLang="zh-CN" sz="2000" noProof="1">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6" grpId="0"/>
      <p:bldP spid="6"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6"/>
          <p:cNvSpPr txBox="1"/>
          <p:nvPr/>
        </p:nvSpPr>
        <p:spPr>
          <a:xfrm>
            <a:off x="316813" y="301689"/>
            <a:ext cx="9036690" cy="73723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b="1"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三、病案的内容及作用</a:t>
            </a:r>
            <a:endParaRPr lang="zh-CN" altLang="en-US" sz="2400" b="1"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p:txBody>
      </p:sp>
      <p:sp>
        <p:nvSpPr>
          <p:cNvPr id="5"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p>
        </p:txBody>
      </p:sp>
      <p:sp>
        <p:nvSpPr>
          <p:cNvPr id="4" name="文本框 6"/>
          <p:cNvSpPr txBox="1"/>
          <p:nvPr/>
        </p:nvSpPr>
        <p:spPr>
          <a:xfrm>
            <a:off x="394970" y="1092263"/>
            <a:ext cx="9174889" cy="64516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lnSpc>
                <a:spcPct val="150000"/>
              </a:lnSpc>
              <a:buClrTx/>
              <a:buSzTx/>
              <a:buFontTx/>
              <a:defRPr/>
            </a:pPr>
            <a:r>
              <a:rPr lang="zh-CN" altLang="en-US" sz="2400" b="1">
                <a:latin typeface="微软雅黑" panose="020B0503020204020204" charset="-122"/>
                <a:ea typeface="微软雅黑" panose="020B0503020204020204" charset="-122"/>
                <a:cs typeface="微软雅黑" panose="020B0503020204020204" charset="-122"/>
                <a:sym typeface="Times New Roman" panose="02020603050405020304" pitchFamily="18" charset="0"/>
              </a:rPr>
              <a:t>病案的内容</a:t>
            </a:r>
          </a:p>
        </p:txBody>
      </p:sp>
      <p:sp>
        <p:nvSpPr>
          <p:cNvPr id="2" name="TextBox 4"/>
          <p:cNvSpPr txBox="1"/>
          <p:nvPr/>
        </p:nvSpPr>
        <p:spPr>
          <a:xfrm>
            <a:off x="383808" y="1784350"/>
            <a:ext cx="8788400" cy="2758440"/>
          </a:xfrm>
          <a:prstGeom prst="rect">
            <a:avLst/>
          </a:prstGeom>
          <a:noFill/>
          <a:ln w="9525">
            <a:noFill/>
          </a:ln>
        </p:spPr>
        <p:txBody>
          <a:bodyPr wrap="square">
            <a:spAutoFit/>
          </a:bodyPr>
          <a:lstStyle/>
          <a:p>
            <a:pPr marL="342900" indent="-342900">
              <a:lnSpc>
                <a:spcPts val="4000"/>
              </a:lnSpc>
              <a:spcBef>
                <a:spcPts val="1200"/>
              </a:spcBef>
              <a:spcAft>
                <a:spcPts val="1200"/>
              </a:spcAft>
              <a:buFont typeface="Wingdings" panose="05000000000000000000" charset="0"/>
              <a:buChar char="Ø"/>
            </a:pPr>
            <a:r>
              <a:rPr lang="zh-CN" altLang="en-US" sz="2000" noProof="1">
                <a:solidFill>
                  <a:srgbClr val="0A11AE"/>
                </a:solidFill>
                <a:latin typeface="微软雅黑" panose="020B0503020204020204" charset="-122"/>
                <a:ea typeface="微软雅黑" panose="020B0503020204020204" charset="-122"/>
                <a:cs typeface="微软雅黑" panose="020B0503020204020204" charset="-122"/>
              </a:rPr>
              <a:t>知情同意书</a:t>
            </a:r>
            <a:endParaRPr lang="zh-CN" altLang="zh-CN" sz="2000" noProof="1">
              <a:latin typeface="微软雅黑" panose="020B0503020204020204" charset="-122"/>
              <a:ea typeface="微软雅黑" panose="020B0503020204020204" charset="-122"/>
              <a:cs typeface="微软雅黑" panose="020B0503020204020204" charset="-122"/>
            </a:endParaRPr>
          </a:p>
          <a:p>
            <a:pPr marL="342900" indent="-342900">
              <a:lnSpc>
                <a:spcPct val="130000"/>
              </a:lnSpc>
              <a:spcBef>
                <a:spcPts val="0"/>
              </a:spcBef>
              <a:spcAft>
                <a:spcPts val="0"/>
              </a:spcAft>
              <a:buFont typeface="Arial" panose="020B0604020202020204" pitchFamily="34" charset="0"/>
              <a:buChar char="•"/>
            </a:pPr>
            <a:r>
              <a:rPr lang="zh-CN" altLang="zh-CN" sz="2000" noProof="1">
                <a:latin typeface="微软雅黑" panose="020B0503020204020204" charset="-122"/>
                <a:ea typeface="微软雅黑" panose="020B0503020204020204" charset="-122"/>
                <a:cs typeface="微软雅黑" panose="020B0503020204020204" charset="-122"/>
              </a:rPr>
              <a:t>由</a:t>
            </a:r>
            <a:r>
              <a:rPr lang="zh-CN" altLang="zh-CN" sz="2000" noProof="1">
                <a:solidFill>
                  <a:srgbClr val="0A11AE"/>
                </a:solidFill>
                <a:latin typeface="微软雅黑" panose="020B0503020204020204" charset="-122"/>
                <a:ea typeface="微软雅黑" panose="020B0503020204020204" charset="-122"/>
                <a:cs typeface="微软雅黑" panose="020B0503020204020204" charset="-122"/>
              </a:rPr>
              <a:t>医患双方</a:t>
            </a:r>
            <a:r>
              <a:rPr lang="zh-CN" altLang="zh-CN" sz="2000" noProof="1">
                <a:latin typeface="微软雅黑" panose="020B0503020204020204" charset="-122"/>
                <a:ea typeface="微软雅黑" panose="020B0503020204020204" charset="-122"/>
                <a:cs typeface="微软雅黑" panose="020B0503020204020204" charset="-122"/>
              </a:rPr>
              <a:t>签名的有关诊疗活动</a:t>
            </a:r>
            <a:r>
              <a:rPr lang="zh-CN" altLang="zh-CN" sz="2000" noProof="1">
                <a:solidFill>
                  <a:srgbClr val="0A11AE"/>
                </a:solidFill>
                <a:latin typeface="微软雅黑" panose="020B0503020204020204" charset="-122"/>
                <a:ea typeface="微软雅黑" panose="020B0503020204020204" charset="-122"/>
                <a:cs typeface="微软雅黑" panose="020B0503020204020204" charset="-122"/>
              </a:rPr>
              <a:t>可能存在的风险</a:t>
            </a:r>
            <a:r>
              <a:rPr lang="zh-CN" altLang="zh-CN" sz="2000" noProof="1">
                <a:latin typeface="微软雅黑" panose="020B0503020204020204" charset="-122"/>
                <a:ea typeface="微软雅黑" panose="020B0503020204020204" charset="-122"/>
                <a:cs typeface="微软雅黑" panose="020B0503020204020204" charset="-122"/>
              </a:rPr>
              <a:t>、</a:t>
            </a:r>
            <a:r>
              <a:rPr lang="zh-CN" altLang="zh-CN" sz="2000" noProof="1">
                <a:solidFill>
                  <a:srgbClr val="0A11AE"/>
                </a:solidFill>
                <a:latin typeface="微软雅黑" panose="020B0503020204020204" charset="-122"/>
                <a:ea typeface="微软雅黑" panose="020B0503020204020204" charset="-122"/>
                <a:cs typeface="微软雅黑" panose="020B0503020204020204" charset="-122"/>
              </a:rPr>
              <a:t>不良后果</a:t>
            </a:r>
            <a:r>
              <a:rPr lang="zh-CN" altLang="zh-CN" sz="2000" noProof="1">
                <a:latin typeface="微软雅黑" panose="020B0503020204020204" charset="-122"/>
                <a:ea typeface="微软雅黑" panose="020B0503020204020204" charset="-122"/>
                <a:cs typeface="微软雅黑" panose="020B0503020204020204" charset="-122"/>
              </a:rPr>
              <a:t>及</a:t>
            </a:r>
            <a:r>
              <a:rPr lang="zh-CN" altLang="zh-CN" sz="2000" noProof="1">
                <a:solidFill>
                  <a:srgbClr val="0A11AE"/>
                </a:solidFill>
                <a:latin typeface="微软雅黑" panose="020B0503020204020204" charset="-122"/>
                <a:ea typeface="微软雅黑" panose="020B0503020204020204" charset="-122"/>
                <a:cs typeface="微软雅黑" panose="020B0503020204020204" charset="-122"/>
              </a:rPr>
              <a:t>替代方案</a:t>
            </a:r>
            <a:r>
              <a:rPr lang="zh-CN" altLang="zh-CN" sz="2000" noProof="1">
                <a:latin typeface="微软雅黑" panose="020B0503020204020204" charset="-122"/>
                <a:ea typeface="微软雅黑" panose="020B0503020204020204" charset="-122"/>
                <a:cs typeface="微软雅黑" panose="020B0503020204020204" charset="-122"/>
              </a:rPr>
              <a:t>等内容的书面文档记录；</a:t>
            </a:r>
          </a:p>
          <a:p>
            <a:pPr marL="342900" indent="-342900">
              <a:lnSpc>
                <a:spcPct val="130000"/>
              </a:lnSpc>
              <a:spcBef>
                <a:spcPts val="0"/>
              </a:spcBef>
              <a:spcAft>
                <a:spcPts val="0"/>
              </a:spcAft>
              <a:buFont typeface="Arial" panose="020B0604020202020204" pitchFamily="34" charset="0"/>
              <a:buChar char="•"/>
            </a:pPr>
            <a:r>
              <a:rPr lang="zh-CN" altLang="zh-CN" sz="2000">
                <a:latin typeface="微软雅黑" panose="020B0503020204020204" charset="-122"/>
                <a:ea typeface="微软雅黑" panose="020B0503020204020204" charset="-122"/>
                <a:cs typeface="微软雅黑" panose="020B0503020204020204" charset="-122"/>
                <a:sym typeface="+mn-ea"/>
              </a:rPr>
              <a:t>具有</a:t>
            </a:r>
            <a:r>
              <a:rPr lang="zh-CN" altLang="zh-CN" sz="2000">
                <a:solidFill>
                  <a:srgbClr val="0A11AE"/>
                </a:solidFill>
                <a:latin typeface="微软雅黑" panose="020B0503020204020204" charset="-122"/>
                <a:ea typeface="微软雅黑" panose="020B0503020204020204" charset="-122"/>
                <a:cs typeface="微软雅黑" panose="020B0503020204020204" charset="-122"/>
                <a:sym typeface="+mn-ea"/>
              </a:rPr>
              <a:t>法律效力，</a:t>
            </a:r>
            <a:r>
              <a:rPr lang="zh-CN" altLang="zh-CN" sz="2000">
                <a:latin typeface="微软雅黑" panose="020B0503020204020204" charset="-122"/>
                <a:ea typeface="微软雅黑" panose="020B0503020204020204" charset="-122"/>
                <a:cs typeface="微软雅黑" panose="020B0503020204020204" charset="-122"/>
                <a:sym typeface="+mn-ea"/>
              </a:rPr>
              <a:t>是对患者权利的尊重，也是医院自我保护的一种措施</a:t>
            </a:r>
            <a:r>
              <a:rPr lang="zh-CN" altLang="zh-CN" sz="2000">
                <a:solidFill>
                  <a:srgbClr val="0A11AE"/>
                </a:solidFill>
                <a:latin typeface="微软雅黑" panose="020B0503020204020204" charset="-122"/>
                <a:ea typeface="微软雅黑" panose="020B0503020204020204" charset="-122"/>
                <a:cs typeface="微软雅黑" panose="020B0503020204020204" charset="-122"/>
                <a:sym typeface="+mn-ea"/>
              </a:rPr>
              <a:t>。</a:t>
            </a:r>
          </a:p>
          <a:p>
            <a:pPr marL="342900" indent="-342900">
              <a:lnSpc>
                <a:spcPct val="130000"/>
              </a:lnSpc>
              <a:spcBef>
                <a:spcPts val="0"/>
              </a:spcBef>
              <a:spcAft>
                <a:spcPts val="0"/>
              </a:spcAft>
              <a:buFont typeface="Arial" panose="020B0604020202020204" pitchFamily="34" charset="0"/>
              <a:buChar char="•"/>
            </a:pPr>
            <a:r>
              <a:rPr lang="zh-CN" altLang="zh-CN" sz="2000" noProof="1">
                <a:latin typeface="微软雅黑" panose="020B0503020204020204" charset="-122"/>
                <a:ea typeface="微软雅黑" panose="020B0503020204020204" charset="-122"/>
                <a:cs typeface="微软雅黑" panose="020B0503020204020204" charset="-122"/>
              </a:rPr>
              <a:t>包括</a:t>
            </a:r>
            <a:r>
              <a:rPr lang="zh-CN" altLang="zh-CN" sz="2000" noProof="1">
                <a:solidFill>
                  <a:srgbClr val="FF0000"/>
                </a:solidFill>
                <a:latin typeface="微软雅黑" panose="020B0503020204020204" charset="-122"/>
                <a:ea typeface="微软雅黑" panose="020B0503020204020204" charset="-122"/>
                <a:cs typeface="微软雅黑" panose="020B0503020204020204" charset="-122"/>
              </a:rPr>
              <a:t>手术</a:t>
            </a:r>
            <a:r>
              <a:rPr lang="zh-CN" altLang="zh-CN" sz="2000" noProof="1">
                <a:latin typeface="微软雅黑" panose="020B0503020204020204" charset="-122"/>
                <a:ea typeface="微软雅黑" panose="020B0503020204020204" charset="-122"/>
                <a:cs typeface="微软雅黑" panose="020B0503020204020204" charset="-122"/>
              </a:rPr>
              <a:t>、</a:t>
            </a:r>
            <a:r>
              <a:rPr lang="zh-CN" altLang="zh-CN" sz="2000" noProof="1">
                <a:solidFill>
                  <a:srgbClr val="FF0000"/>
                </a:solidFill>
                <a:latin typeface="微软雅黑" panose="020B0503020204020204" charset="-122"/>
                <a:ea typeface="微软雅黑" panose="020B0503020204020204" charset="-122"/>
                <a:cs typeface="微软雅黑" panose="020B0503020204020204" charset="-122"/>
              </a:rPr>
              <a:t>麻醉</a:t>
            </a:r>
            <a:r>
              <a:rPr lang="zh-CN" altLang="zh-CN" sz="2000" noProof="1">
                <a:latin typeface="微软雅黑" panose="020B0503020204020204" charset="-122"/>
                <a:ea typeface="微软雅黑" panose="020B0503020204020204" charset="-122"/>
                <a:cs typeface="微软雅黑" panose="020B0503020204020204" charset="-122"/>
              </a:rPr>
              <a:t>、</a:t>
            </a:r>
            <a:r>
              <a:rPr lang="zh-CN" altLang="zh-CN" sz="2000" noProof="1">
                <a:solidFill>
                  <a:srgbClr val="FF0000"/>
                </a:solidFill>
                <a:latin typeface="微软雅黑" panose="020B0503020204020204" charset="-122"/>
                <a:ea typeface="微软雅黑" panose="020B0503020204020204" charset="-122"/>
                <a:cs typeface="微软雅黑" panose="020B0503020204020204" charset="-122"/>
              </a:rPr>
              <a:t>输血</a:t>
            </a:r>
            <a:r>
              <a:rPr lang="zh-CN" altLang="zh-CN" sz="2000" noProof="1">
                <a:latin typeface="微软雅黑" panose="020B0503020204020204" charset="-122"/>
                <a:ea typeface="微软雅黑" panose="020B0503020204020204" charset="-122"/>
                <a:cs typeface="微软雅黑" panose="020B0503020204020204" charset="-122"/>
              </a:rPr>
              <a:t>、</a:t>
            </a:r>
            <a:r>
              <a:rPr lang="zh-CN" altLang="zh-CN" sz="2000" noProof="1">
                <a:solidFill>
                  <a:srgbClr val="FF0000"/>
                </a:solidFill>
                <a:latin typeface="微软雅黑" panose="020B0503020204020204" charset="-122"/>
                <a:ea typeface="微软雅黑" panose="020B0503020204020204" charset="-122"/>
                <a:cs typeface="微软雅黑" panose="020B0503020204020204" charset="-122"/>
              </a:rPr>
              <a:t>特殊检查</a:t>
            </a:r>
            <a:r>
              <a:rPr lang="zh-CN" altLang="zh-CN" sz="2000" noProof="1">
                <a:latin typeface="微软雅黑" panose="020B0503020204020204" charset="-122"/>
                <a:ea typeface="微软雅黑" panose="020B0503020204020204" charset="-122"/>
                <a:cs typeface="微软雅黑" panose="020B0503020204020204" charset="-122"/>
              </a:rPr>
              <a:t>/</a:t>
            </a:r>
            <a:r>
              <a:rPr lang="zh-CN" altLang="zh-CN" sz="2000" noProof="1">
                <a:solidFill>
                  <a:srgbClr val="FF0000"/>
                </a:solidFill>
                <a:latin typeface="微软雅黑" panose="020B0503020204020204" charset="-122"/>
                <a:ea typeface="微软雅黑" panose="020B0503020204020204" charset="-122"/>
                <a:cs typeface="微软雅黑" panose="020B0503020204020204" charset="-122"/>
              </a:rPr>
              <a:t>特殊治疗</a:t>
            </a:r>
            <a:r>
              <a:rPr lang="zh-CN" altLang="zh-CN" sz="2000" noProof="1">
                <a:latin typeface="微软雅黑" panose="020B0503020204020204" charset="-122"/>
                <a:ea typeface="微软雅黑" panose="020B0503020204020204" charset="-122"/>
                <a:cs typeface="微软雅黑" panose="020B0503020204020204" charset="-122"/>
              </a:rPr>
              <a:t>、</a:t>
            </a:r>
            <a:r>
              <a:rPr lang="zh-CN" altLang="zh-CN" sz="2000" noProof="1">
                <a:solidFill>
                  <a:srgbClr val="FF0000"/>
                </a:solidFill>
                <a:latin typeface="微软雅黑" panose="020B0503020204020204" charset="-122"/>
                <a:ea typeface="微软雅黑" panose="020B0503020204020204" charset="-122"/>
                <a:cs typeface="微软雅黑" panose="020B0503020204020204" charset="-122"/>
              </a:rPr>
              <a:t>病危</a:t>
            </a:r>
            <a:r>
              <a:rPr lang="zh-CN" altLang="zh-CN" sz="2000" noProof="1">
                <a:latin typeface="微软雅黑" panose="020B0503020204020204" charset="-122"/>
                <a:ea typeface="微软雅黑" panose="020B0503020204020204" charset="-122"/>
                <a:cs typeface="微软雅黑" panose="020B0503020204020204" charset="-122"/>
              </a:rPr>
              <a:t>/</a:t>
            </a:r>
            <a:r>
              <a:rPr lang="zh-CN" altLang="zh-CN" sz="2000" noProof="1">
                <a:solidFill>
                  <a:srgbClr val="FF0000"/>
                </a:solidFill>
                <a:latin typeface="微软雅黑" panose="020B0503020204020204" charset="-122"/>
                <a:ea typeface="微软雅黑" panose="020B0503020204020204" charset="-122"/>
                <a:cs typeface="微软雅黑" panose="020B0503020204020204" charset="-122"/>
              </a:rPr>
              <a:t>病重</a:t>
            </a:r>
            <a:r>
              <a:rPr lang="zh-CN" altLang="zh-CN" sz="2000" noProof="1">
                <a:latin typeface="微软雅黑" panose="020B0503020204020204" charset="-122"/>
                <a:ea typeface="微软雅黑" panose="020B0503020204020204" charset="-122"/>
                <a:cs typeface="微软雅黑" panose="020B0503020204020204" charset="-122"/>
              </a:rPr>
              <a:t>等知情同意书</a:t>
            </a:r>
          </a:p>
          <a:p>
            <a:pPr marL="342900" indent="-342900">
              <a:lnSpc>
                <a:spcPct val="130000"/>
              </a:lnSpc>
              <a:spcBef>
                <a:spcPts val="0"/>
              </a:spcBef>
              <a:spcAft>
                <a:spcPts val="0"/>
              </a:spcAft>
              <a:buFont typeface="Arial" panose="020B0604020202020204" pitchFamily="34" charset="0"/>
              <a:buChar char="•"/>
            </a:pPr>
            <a:endParaRPr lang="zh-CN" altLang="zh-CN" sz="2000" noProof="1">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2" grpId="0"/>
      <p:bldP spid="2"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6"/>
          <p:cNvSpPr txBox="1"/>
          <p:nvPr/>
        </p:nvSpPr>
        <p:spPr>
          <a:xfrm>
            <a:off x="316813" y="301689"/>
            <a:ext cx="9036690" cy="73723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b="1"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三、病案的内容及作用</a:t>
            </a:r>
            <a:endParaRPr lang="zh-CN" altLang="en-US" sz="2400" b="1"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p:txBody>
      </p:sp>
      <p:sp>
        <p:nvSpPr>
          <p:cNvPr id="5"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p>
        </p:txBody>
      </p:sp>
      <p:sp>
        <p:nvSpPr>
          <p:cNvPr id="4" name="文本框 6"/>
          <p:cNvSpPr txBox="1"/>
          <p:nvPr/>
        </p:nvSpPr>
        <p:spPr>
          <a:xfrm>
            <a:off x="394970" y="1092263"/>
            <a:ext cx="9174889" cy="64516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lnSpc>
                <a:spcPct val="150000"/>
              </a:lnSpc>
              <a:buClrTx/>
              <a:buSzTx/>
              <a:buFontTx/>
              <a:defRPr/>
            </a:pPr>
            <a:r>
              <a:rPr lang="zh-CN" altLang="en-US" sz="2400" b="1">
                <a:latin typeface="微软雅黑" panose="020B0503020204020204" charset="-122"/>
                <a:ea typeface="微软雅黑" panose="020B0503020204020204" charset="-122"/>
                <a:cs typeface="微软雅黑" panose="020B0503020204020204" charset="-122"/>
                <a:sym typeface="Times New Roman" panose="02020603050405020304" pitchFamily="18" charset="0"/>
              </a:rPr>
              <a:t>病案的内容</a:t>
            </a:r>
          </a:p>
        </p:txBody>
      </p:sp>
      <p:sp>
        <p:nvSpPr>
          <p:cNvPr id="6" name="TextBox 4"/>
          <p:cNvSpPr txBox="1"/>
          <p:nvPr/>
        </p:nvSpPr>
        <p:spPr>
          <a:xfrm>
            <a:off x="383808" y="1873250"/>
            <a:ext cx="8788400" cy="1958340"/>
          </a:xfrm>
          <a:prstGeom prst="rect">
            <a:avLst/>
          </a:prstGeom>
          <a:noFill/>
          <a:ln w="9525">
            <a:noFill/>
          </a:ln>
        </p:spPr>
        <p:txBody>
          <a:bodyPr wrap="square">
            <a:spAutoFit/>
          </a:bodyPr>
          <a:lstStyle/>
          <a:p>
            <a:pPr marL="342900" indent="-342900">
              <a:lnSpc>
                <a:spcPts val="4000"/>
              </a:lnSpc>
              <a:spcBef>
                <a:spcPts val="1200"/>
              </a:spcBef>
              <a:spcAft>
                <a:spcPts val="1200"/>
              </a:spcAft>
              <a:buFont typeface="Wingdings" panose="05000000000000000000" charset="0"/>
              <a:buChar char="Ø"/>
            </a:pPr>
            <a:r>
              <a:rPr lang="zh-CN" altLang="en-US" sz="2000" noProof="1">
                <a:solidFill>
                  <a:srgbClr val="0A11AE"/>
                </a:solidFill>
                <a:latin typeface="微软雅黑" panose="020B0503020204020204" charset="-122"/>
                <a:ea typeface="微软雅黑" panose="020B0503020204020204" charset="-122"/>
                <a:cs typeface="微软雅黑" panose="020B0503020204020204" charset="-122"/>
              </a:rPr>
              <a:t>检验/检查报告单</a:t>
            </a:r>
            <a:endParaRPr lang="zh-CN" altLang="zh-CN" sz="2000" noProof="1">
              <a:latin typeface="微软雅黑" panose="020B0503020204020204" charset="-122"/>
              <a:ea typeface="微软雅黑" panose="020B0503020204020204" charset="-122"/>
              <a:cs typeface="微软雅黑" panose="020B0503020204020204" charset="-122"/>
            </a:endParaRPr>
          </a:p>
          <a:p>
            <a:pPr marL="342900" indent="-342900">
              <a:lnSpc>
                <a:spcPct val="130000"/>
              </a:lnSpc>
              <a:spcBef>
                <a:spcPts val="0"/>
              </a:spcBef>
              <a:spcAft>
                <a:spcPts val="0"/>
              </a:spcAft>
              <a:buFont typeface="Arial" panose="020B0604020202020204" pitchFamily="34" charset="0"/>
              <a:buChar char="•"/>
            </a:pPr>
            <a:r>
              <a:rPr lang="zh-CN" altLang="zh-CN" sz="2000" noProof="1">
                <a:latin typeface="微软雅黑" panose="020B0503020204020204" charset="-122"/>
                <a:ea typeface="微软雅黑" panose="020B0503020204020204" charset="-122"/>
                <a:cs typeface="微软雅黑" panose="020B0503020204020204" charset="-122"/>
              </a:rPr>
              <a:t>由</a:t>
            </a:r>
            <a:r>
              <a:rPr lang="zh-CN" altLang="zh-CN" sz="2000" noProof="1">
                <a:solidFill>
                  <a:srgbClr val="0A11AE"/>
                </a:solidFill>
                <a:latin typeface="微软雅黑" panose="020B0503020204020204" charset="-122"/>
                <a:ea typeface="微软雅黑" panose="020B0503020204020204" charset="-122"/>
                <a:cs typeface="微软雅黑" panose="020B0503020204020204" charset="-122"/>
              </a:rPr>
              <a:t>医技人员</a:t>
            </a:r>
            <a:r>
              <a:rPr lang="zh-CN" altLang="zh-CN" sz="2000" noProof="1">
                <a:latin typeface="微软雅黑" panose="020B0503020204020204" charset="-122"/>
                <a:ea typeface="微软雅黑" panose="020B0503020204020204" charset="-122"/>
                <a:cs typeface="微软雅黑" panose="020B0503020204020204" charset="-122"/>
              </a:rPr>
              <a:t>书写完成；</a:t>
            </a:r>
          </a:p>
          <a:p>
            <a:pPr marL="342900" indent="-342900">
              <a:lnSpc>
                <a:spcPct val="130000"/>
              </a:lnSpc>
              <a:spcBef>
                <a:spcPts val="0"/>
              </a:spcBef>
              <a:spcAft>
                <a:spcPts val="0"/>
              </a:spcAft>
              <a:buFont typeface="Arial" panose="020B0604020202020204" pitchFamily="34" charset="0"/>
              <a:buChar char="•"/>
            </a:pPr>
            <a:r>
              <a:rPr lang="zh-CN" altLang="zh-CN" sz="2000" noProof="1">
                <a:latin typeface="微软雅黑" panose="020B0503020204020204" charset="-122"/>
                <a:ea typeface="微软雅黑" panose="020B0503020204020204" charset="-122"/>
                <a:cs typeface="微软雅黑" panose="020B0503020204020204" charset="-122"/>
              </a:rPr>
              <a:t>患者自入院到出院期间根据医嘱接受的所有检验和检查的客观文档记录；</a:t>
            </a:r>
          </a:p>
          <a:p>
            <a:pPr marL="342900" indent="-342900">
              <a:lnSpc>
                <a:spcPct val="130000"/>
              </a:lnSpc>
              <a:spcBef>
                <a:spcPts val="0"/>
              </a:spcBef>
              <a:spcAft>
                <a:spcPts val="0"/>
              </a:spcAft>
              <a:buFont typeface="Arial" panose="020B0604020202020204" pitchFamily="34" charset="0"/>
              <a:buChar char="•"/>
            </a:pPr>
            <a:r>
              <a:rPr lang="zh-CN" altLang="zh-CN" sz="2000" noProof="1">
                <a:latin typeface="微软雅黑" panose="020B0503020204020204" charset="-122"/>
                <a:ea typeface="微软雅黑" panose="020B0503020204020204" charset="-122"/>
                <a:cs typeface="微软雅黑" panose="020B0503020204020204" charset="-122"/>
              </a:rPr>
              <a:t>包括各种</a:t>
            </a:r>
            <a:r>
              <a:rPr lang="zh-CN" altLang="zh-CN" sz="2000" noProof="1">
                <a:solidFill>
                  <a:schemeClr val="tx1"/>
                </a:solidFill>
                <a:latin typeface="微软雅黑" panose="020B0503020204020204" charset="-122"/>
                <a:ea typeface="微软雅黑" panose="020B0503020204020204" charset="-122"/>
                <a:cs typeface="微软雅黑" panose="020B0503020204020204" charset="-122"/>
              </a:rPr>
              <a:t>检验检查项目</a:t>
            </a:r>
            <a:r>
              <a:rPr lang="zh-CN" altLang="zh-CN" sz="2000" noProof="1">
                <a:latin typeface="微软雅黑" panose="020B0503020204020204" charset="-122"/>
                <a:ea typeface="微软雅黑" panose="020B0503020204020204" charset="-122"/>
                <a:cs typeface="微软雅黑" panose="020B0503020204020204" charset="-122"/>
              </a:rPr>
              <a:t>的</a:t>
            </a:r>
            <a:r>
              <a:rPr lang="zh-CN" altLang="zh-CN" sz="2000" noProof="1">
                <a:solidFill>
                  <a:srgbClr val="FF0000"/>
                </a:solidFill>
                <a:latin typeface="微软雅黑" panose="020B0503020204020204" charset="-122"/>
                <a:ea typeface="微软雅黑" panose="020B0503020204020204" charset="-122"/>
                <a:cs typeface="微软雅黑" panose="020B0503020204020204" charset="-122"/>
              </a:rPr>
              <a:t>结果报告文档</a:t>
            </a:r>
            <a:r>
              <a:rPr lang="zh-CN" altLang="zh-CN" sz="2000" noProof="1">
                <a:latin typeface="微软雅黑" panose="020B0503020204020204" charset="-122"/>
                <a:ea typeface="微软雅黑" panose="020B0503020204020204" charset="-122"/>
                <a:cs typeface="微软雅黑" panose="020B0503020204020204" charset="-122"/>
              </a:rPr>
              <a:t>。</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6" grpId="0"/>
      <p:bldP spid="6"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6"/>
          <p:cNvSpPr txBox="1"/>
          <p:nvPr/>
        </p:nvSpPr>
        <p:spPr>
          <a:xfrm>
            <a:off x="316813" y="301689"/>
            <a:ext cx="9036690" cy="73723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b="1"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三、病案的内容及作用</a:t>
            </a:r>
            <a:endParaRPr lang="zh-CN" altLang="en-US" sz="2400" b="1"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p:txBody>
      </p:sp>
      <p:sp>
        <p:nvSpPr>
          <p:cNvPr id="5"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p>
        </p:txBody>
      </p:sp>
      <p:sp>
        <p:nvSpPr>
          <p:cNvPr id="4" name="文本框 6"/>
          <p:cNvSpPr txBox="1"/>
          <p:nvPr/>
        </p:nvSpPr>
        <p:spPr>
          <a:xfrm>
            <a:off x="394970" y="1092263"/>
            <a:ext cx="9174889" cy="64516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lnSpc>
                <a:spcPct val="150000"/>
              </a:lnSpc>
              <a:buClrTx/>
              <a:buSzTx/>
              <a:buFontTx/>
              <a:defRPr/>
            </a:pPr>
            <a:r>
              <a:rPr lang="zh-CN" altLang="en-US" sz="2400" b="1">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病案的内容</a:t>
            </a:r>
          </a:p>
        </p:txBody>
      </p:sp>
      <p:sp>
        <p:nvSpPr>
          <p:cNvPr id="2" name="TextBox 4"/>
          <p:cNvSpPr txBox="1"/>
          <p:nvPr/>
        </p:nvSpPr>
        <p:spPr>
          <a:xfrm>
            <a:off x="383808" y="1873250"/>
            <a:ext cx="8788400" cy="2358390"/>
          </a:xfrm>
          <a:prstGeom prst="rect">
            <a:avLst/>
          </a:prstGeom>
          <a:noFill/>
          <a:ln w="9525">
            <a:noFill/>
          </a:ln>
        </p:spPr>
        <p:txBody>
          <a:bodyPr wrap="square">
            <a:spAutoFit/>
          </a:bodyPr>
          <a:lstStyle/>
          <a:p>
            <a:pPr marL="342900" indent="-342900">
              <a:lnSpc>
                <a:spcPts val="4000"/>
              </a:lnSpc>
              <a:spcBef>
                <a:spcPts val="1200"/>
              </a:spcBef>
              <a:spcAft>
                <a:spcPts val="1200"/>
              </a:spcAft>
              <a:buFont typeface="Wingdings" panose="05000000000000000000" charset="0"/>
              <a:buChar char="Ø"/>
            </a:pPr>
            <a:r>
              <a:rPr lang="zh-CN" altLang="en-US" sz="2000" noProof="1">
                <a:solidFill>
                  <a:srgbClr val="0A11AE"/>
                </a:solidFill>
                <a:latin typeface="微软雅黑" panose="020B0503020204020204" charset="-122"/>
                <a:ea typeface="微软雅黑" panose="020B0503020204020204" charset="-122"/>
                <a:cs typeface="微软雅黑" panose="020B0503020204020204" charset="-122"/>
              </a:rPr>
              <a:t>医疗费用</a:t>
            </a:r>
            <a:endParaRPr lang="zh-CN" altLang="zh-CN" sz="2000" noProof="1">
              <a:latin typeface="微软雅黑" panose="020B0503020204020204" charset="-122"/>
              <a:ea typeface="微软雅黑" panose="020B0503020204020204" charset="-122"/>
              <a:cs typeface="微软雅黑" panose="020B0503020204020204" charset="-122"/>
            </a:endParaRPr>
          </a:p>
          <a:p>
            <a:pPr marL="342900" indent="-342900" algn="l">
              <a:lnSpc>
                <a:spcPct val="130000"/>
              </a:lnSpc>
              <a:spcBef>
                <a:spcPts val="0"/>
              </a:spcBef>
              <a:spcAft>
                <a:spcPts val="0"/>
              </a:spcAft>
              <a:buClrTx/>
              <a:buSzTx/>
              <a:buFont typeface="Arial" panose="020B0604020202020204" pitchFamily="34" charset="0"/>
              <a:buChar char="•"/>
            </a:pPr>
            <a:r>
              <a:rPr lang="zh-CN" altLang="zh-CN" sz="2000" noProof="1">
                <a:latin typeface="微软雅黑" panose="020B0503020204020204" charset="-122"/>
                <a:ea typeface="微软雅黑" panose="020B0503020204020204" charset="-122"/>
                <a:cs typeface="微软雅黑" panose="020B0503020204020204" charset="-122"/>
              </a:rPr>
              <a:t>患者在住院期间产生的所有费用总和；</a:t>
            </a:r>
          </a:p>
          <a:p>
            <a:pPr marL="342900" indent="-342900" algn="l">
              <a:lnSpc>
                <a:spcPct val="130000"/>
              </a:lnSpc>
              <a:spcBef>
                <a:spcPts val="0"/>
              </a:spcBef>
              <a:spcAft>
                <a:spcPts val="0"/>
              </a:spcAft>
              <a:buClrTx/>
              <a:buSzTx/>
              <a:buFont typeface="Arial" panose="020B0604020202020204" pitchFamily="34" charset="0"/>
              <a:buChar char="•"/>
            </a:pPr>
            <a:r>
              <a:rPr lang="zh-CN" altLang="zh-CN" sz="2000">
                <a:latin typeface="微软雅黑" panose="020B0503020204020204" charset="-122"/>
                <a:ea typeface="微软雅黑" panose="020B0503020204020204" charset="-122"/>
                <a:cs typeface="微软雅黑" panose="020B0503020204020204" charset="-122"/>
                <a:sym typeface="+mn-ea"/>
              </a:rPr>
              <a:t>通常可以由HIS直接导出至病案首页；</a:t>
            </a:r>
          </a:p>
          <a:p>
            <a:pPr marL="342900" indent="-342900" algn="l">
              <a:lnSpc>
                <a:spcPct val="130000"/>
              </a:lnSpc>
              <a:spcBef>
                <a:spcPts val="0"/>
              </a:spcBef>
              <a:spcAft>
                <a:spcPts val="0"/>
              </a:spcAft>
              <a:buClrTx/>
              <a:buSzTx/>
              <a:buFont typeface="Arial" panose="020B0604020202020204" pitchFamily="34" charset="0"/>
              <a:buChar char="•"/>
            </a:pPr>
            <a:r>
              <a:rPr lang="zh-CN" altLang="zh-CN" sz="2000" noProof="1">
                <a:latin typeface="微软雅黑" panose="020B0503020204020204" charset="-122"/>
                <a:ea typeface="微软雅黑" panose="020B0503020204020204" charset="-122"/>
                <a:cs typeface="微软雅黑" panose="020B0503020204020204" charset="-122"/>
              </a:rPr>
              <a:t>包括</a:t>
            </a:r>
            <a:r>
              <a:rPr lang="zh-CN" altLang="zh-CN" sz="2000" noProof="1">
                <a:solidFill>
                  <a:srgbClr val="FF0000"/>
                </a:solidFill>
                <a:latin typeface="微软雅黑" panose="020B0503020204020204" charset="-122"/>
                <a:ea typeface="微软雅黑" panose="020B0503020204020204" charset="-122"/>
                <a:cs typeface="微软雅黑" panose="020B0503020204020204" charset="-122"/>
              </a:rPr>
              <a:t>诊断</a:t>
            </a:r>
            <a:r>
              <a:rPr lang="zh-CN" altLang="zh-CN" sz="2000" noProof="1">
                <a:latin typeface="微软雅黑" panose="020B0503020204020204" charset="-122"/>
                <a:ea typeface="微软雅黑" panose="020B0503020204020204" charset="-122"/>
                <a:cs typeface="微软雅黑" panose="020B0503020204020204" charset="-122"/>
              </a:rPr>
              <a:t>、</a:t>
            </a:r>
            <a:r>
              <a:rPr lang="zh-CN" altLang="zh-CN" sz="2000" noProof="1">
                <a:solidFill>
                  <a:srgbClr val="FF0000"/>
                </a:solidFill>
                <a:latin typeface="微软雅黑" panose="020B0503020204020204" charset="-122"/>
                <a:ea typeface="微软雅黑" panose="020B0503020204020204" charset="-122"/>
                <a:cs typeface="微软雅黑" panose="020B0503020204020204" charset="-122"/>
              </a:rPr>
              <a:t>治疗</a:t>
            </a:r>
            <a:r>
              <a:rPr lang="zh-CN" altLang="zh-CN" sz="2000" noProof="1">
                <a:latin typeface="微软雅黑" panose="020B0503020204020204" charset="-122"/>
                <a:ea typeface="微软雅黑" panose="020B0503020204020204" charset="-122"/>
                <a:cs typeface="微软雅黑" panose="020B0503020204020204" charset="-122"/>
              </a:rPr>
              <a:t>、</a:t>
            </a:r>
            <a:r>
              <a:rPr lang="zh-CN" altLang="zh-CN" sz="2000" noProof="1">
                <a:solidFill>
                  <a:srgbClr val="FF0000"/>
                </a:solidFill>
                <a:latin typeface="微软雅黑" panose="020B0503020204020204" charset="-122"/>
                <a:ea typeface="微软雅黑" panose="020B0503020204020204" charset="-122"/>
                <a:cs typeface="微软雅黑" panose="020B0503020204020204" charset="-122"/>
              </a:rPr>
              <a:t>康复</a:t>
            </a:r>
            <a:r>
              <a:rPr lang="zh-CN" altLang="zh-CN" sz="2000" noProof="1">
                <a:latin typeface="微软雅黑" panose="020B0503020204020204" charset="-122"/>
                <a:ea typeface="微软雅黑" panose="020B0503020204020204" charset="-122"/>
                <a:cs typeface="微软雅黑" panose="020B0503020204020204" charset="-122"/>
              </a:rPr>
              <a:t>、</a:t>
            </a:r>
            <a:r>
              <a:rPr lang="zh-CN" altLang="zh-CN" sz="2000" noProof="1">
                <a:solidFill>
                  <a:srgbClr val="FF0000"/>
                </a:solidFill>
                <a:latin typeface="微软雅黑" panose="020B0503020204020204" charset="-122"/>
                <a:ea typeface="微软雅黑" panose="020B0503020204020204" charset="-122"/>
                <a:cs typeface="微软雅黑" panose="020B0503020204020204" charset="-122"/>
              </a:rPr>
              <a:t>中药</a:t>
            </a:r>
            <a:r>
              <a:rPr lang="zh-CN" altLang="zh-CN" sz="2000" noProof="1">
                <a:latin typeface="微软雅黑" panose="020B0503020204020204" charset="-122"/>
                <a:ea typeface="微软雅黑" panose="020B0503020204020204" charset="-122"/>
                <a:cs typeface="微软雅黑" panose="020B0503020204020204" charset="-122"/>
              </a:rPr>
              <a:t>、</a:t>
            </a:r>
            <a:r>
              <a:rPr lang="zh-CN" altLang="zh-CN" sz="2000" noProof="1">
                <a:solidFill>
                  <a:srgbClr val="FF0000"/>
                </a:solidFill>
                <a:latin typeface="微软雅黑" panose="020B0503020204020204" charset="-122"/>
                <a:ea typeface="微软雅黑" panose="020B0503020204020204" charset="-122"/>
                <a:cs typeface="微软雅黑" panose="020B0503020204020204" charset="-122"/>
              </a:rPr>
              <a:t>西药</a:t>
            </a:r>
            <a:r>
              <a:rPr lang="zh-CN" altLang="zh-CN" sz="2000" noProof="1">
                <a:latin typeface="微软雅黑" panose="020B0503020204020204" charset="-122"/>
                <a:ea typeface="微软雅黑" panose="020B0503020204020204" charset="-122"/>
                <a:cs typeface="微软雅黑" panose="020B0503020204020204" charset="-122"/>
              </a:rPr>
              <a:t>、</a:t>
            </a:r>
            <a:r>
              <a:rPr lang="zh-CN" altLang="zh-CN" sz="2000" noProof="1">
                <a:solidFill>
                  <a:srgbClr val="FF0000"/>
                </a:solidFill>
                <a:latin typeface="微软雅黑" panose="020B0503020204020204" charset="-122"/>
                <a:ea typeface="微软雅黑" panose="020B0503020204020204" charset="-122"/>
                <a:cs typeface="微软雅黑" panose="020B0503020204020204" charset="-122"/>
              </a:rPr>
              <a:t>中医</a:t>
            </a:r>
            <a:r>
              <a:rPr lang="zh-CN" altLang="zh-CN" sz="2000" noProof="1">
                <a:latin typeface="微软雅黑" panose="020B0503020204020204" charset="-122"/>
                <a:ea typeface="微软雅黑" panose="020B0503020204020204" charset="-122"/>
                <a:cs typeface="微软雅黑" panose="020B0503020204020204" charset="-122"/>
              </a:rPr>
              <a:t>、</a:t>
            </a:r>
            <a:r>
              <a:rPr lang="zh-CN" altLang="zh-CN" sz="2000" noProof="1">
                <a:solidFill>
                  <a:srgbClr val="FF0000"/>
                </a:solidFill>
                <a:latin typeface="微软雅黑" panose="020B0503020204020204" charset="-122"/>
                <a:ea typeface="微软雅黑" panose="020B0503020204020204" charset="-122"/>
                <a:cs typeface="微软雅黑" panose="020B0503020204020204" charset="-122"/>
              </a:rPr>
              <a:t>血液制品</a:t>
            </a:r>
            <a:r>
              <a:rPr lang="zh-CN" altLang="zh-CN" sz="2000" noProof="1">
                <a:latin typeface="微软雅黑" panose="020B0503020204020204" charset="-122"/>
                <a:ea typeface="微软雅黑" panose="020B0503020204020204" charset="-122"/>
                <a:cs typeface="微软雅黑" panose="020B0503020204020204" charset="-122"/>
              </a:rPr>
              <a:t>、</a:t>
            </a:r>
            <a:r>
              <a:rPr lang="zh-CN" altLang="zh-CN" sz="2000" noProof="1">
                <a:solidFill>
                  <a:srgbClr val="FF0000"/>
                </a:solidFill>
                <a:latin typeface="微软雅黑" panose="020B0503020204020204" charset="-122"/>
                <a:ea typeface="微软雅黑" panose="020B0503020204020204" charset="-122"/>
                <a:cs typeface="微软雅黑" panose="020B0503020204020204" charset="-122"/>
              </a:rPr>
              <a:t>耗材</a:t>
            </a:r>
            <a:r>
              <a:rPr lang="zh-CN" altLang="zh-CN" sz="2000" noProof="1">
                <a:latin typeface="微软雅黑" panose="020B0503020204020204" charset="-122"/>
                <a:ea typeface="微软雅黑" panose="020B0503020204020204" charset="-122"/>
                <a:cs typeface="微软雅黑" panose="020B0503020204020204" charset="-122"/>
              </a:rPr>
              <a:t>、</a:t>
            </a:r>
            <a:r>
              <a:rPr lang="zh-CN" altLang="zh-CN" sz="2000" noProof="1">
                <a:solidFill>
                  <a:srgbClr val="FF0000"/>
                </a:solidFill>
                <a:latin typeface="微软雅黑" panose="020B0503020204020204" charset="-122"/>
                <a:ea typeface="微软雅黑" panose="020B0503020204020204" charset="-122"/>
                <a:cs typeface="微软雅黑" panose="020B0503020204020204" charset="-122"/>
              </a:rPr>
              <a:t>综合医疗服务</a:t>
            </a:r>
            <a:r>
              <a:rPr lang="zh-CN" altLang="zh-CN" sz="2000" noProof="1">
                <a:latin typeface="微软雅黑" panose="020B0503020204020204" charset="-122"/>
                <a:ea typeface="微软雅黑" panose="020B0503020204020204" charset="-122"/>
                <a:cs typeface="微软雅黑" panose="020B0503020204020204" charset="-122"/>
              </a:rPr>
              <a:t>、</a:t>
            </a:r>
            <a:r>
              <a:rPr lang="zh-CN" altLang="zh-CN" sz="2000" noProof="1">
                <a:solidFill>
                  <a:srgbClr val="FF0000"/>
                </a:solidFill>
                <a:latin typeface="微软雅黑" panose="020B0503020204020204" charset="-122"/>
                <a:ea typeface="微软雅黑" panose="020B0503020204020204" charset="-122"/>
                <a:cs typeface="微软雅黑" panose="020B0503020204020204" charset="-122"/>
              </a:rPr>
              <a:t>其他</a:t>
            </a:r>
            <a:r>
              <a:rPr lang="zh-CN" altLang="zh-CN" sz="2000" noProof="1">
                <a:latin typeface="微软雅黑" panose="020B0503020204020204" charset="-122"/>
                <a:ea typeface="微软雅黑" panose="020B0503020204020204" charset="-122"/>
                <a:cs typeface="微软雅黑" panose="020B0503020204020204" charset="-122"/>
              </a:rPr>
              <a:t>等10大类合计24项。</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2" grpId="0"/>
      <p:bldP spid="2"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6"/>
          <p:cNvSpPr txBox="1"/>
          <p:nvPr/>
        </p:nvSpPr>
        <p:spPr>
          <a:xfrm>
            <a:off x="584835" y="301625"/>
            <a:ext cx="8768715" cy="73723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b="1"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三、病案的内容及作用</a:t>
            </a:r>
            <a:endParaRPr lang="zh-CN" altLang="en-US" sz="2400" b="1"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p:txBody>
      </p:sp>
      <p:sp>
        <p:nvSpPr>
          <p:cNvPr id="5"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p>
        </p:txBody>
      </p:sp>
      <p:sp>
        <p:nvSpPr>
          <p:cNvPr id="6" name="TextBox 4"/>
          <p:cNvSpPr txBox="1"/>
          <p:nvPr/>
        </p:nvSpPr>
        <p:spPr>
          <a:xfrm>
            <a:off x="4562475" y="1189990"/>
            <a:ext cx="3423285" cy="2891790"/>
          </a:xfrm>
          <a:prstGeom prst="rect">
            <a:avLst/>
          </a:prstGeom>
          <a:noFill/>
          <a:ln w="9525">
            <a:noFill/>
          </a:ln>
        </p:spPr>
        <p:txBody>
          <a:bodyPr wrap="square">
            <a:spAutoFit/>
          </a:bodyPr>
          <a:lstStyle/>
          <a:p>
            <a:pPr indent="0" fontAlgn="auto">
              <a:lnSpc>
                <a:spcPct val="130000"/>
              </a:lnSpc>
              <a:spcBef>
                <a:spcPts val="0"/>
              </a:spcBef>
              <a:spcAft>
                <a:spcPts val="0"/>
              </a:spcAft>
              <a:buNone/>
            </a:pPr>
            <a:r>
              <a:rPr lang="zh-CN" altLang="zh-CN" sz="2000" noProof="1">
                <a:latin typeface="微软雅黑" panose="020B0503020204020204" charset="-122"/>
                <a:ea typeface="微软雅黑" panose="020B0503020204020204" charset="-122"/>
                <a:cs typeface="微软雅黑" panose="020B0503020204020204" charset="-122"/>
              </a:rPr>
              <a:t>医疗作用</a:t>
            </a:r>
          </a:p>
          <a:p>
            <a:pPr indent="0" fontAlgn="auto">
              <a:lnSpc>
                <a:spcPct val="130000"/>
              </a:lnSpc>
              <a:spcBef>
                <a:spcPts val="0"/>
              </a:spcBef>
              <a:spcAft>
                <a:spcPts val="0"/>
              </a:spcAft>
              <a:buNone/>
            </a:pPr>
            <a:r>
              <a:rPr lang="zh-CN" altLang="zh-CN" sz="2000" noProof="1">
                <a:latin typeface="微软雅黑" panose="020B0503020204020204" charset="-122"/>
                <a:ea typeface="微软雅黑" panose="020B0503020204020204" charset="-122"/>
                <a:cs typeface="微软雅黑" panose="020B0503020204020204" charset="-122"/>
              </a:rPr>
              <a:t>研究作用</a:t>
            </a:r>
          </a:p>
          <a:p>
            <a:pPr indent="0" fontAlgn="auto">
              <a:lnSpc>
                <a:spcPct val="130000"/>
              </a:lnSpc>
              <a:spcBef>
                <a:spcPts val="0"/>
              </a:spcBef>
              <a:spcAft>
                <a:spcPts val="0"/>
              </a:spcAft>
              <a:buNone/>
            </a:pPr>
            <a:r>
              <a:rPr lang="zh-CN" altLang="zh-CN" sz="2000" noProof="1">
                <a:latin typeface="微软雅黑" panose="020B0503020204020204" charset="-122"/>
                <a:ea typeface="微软雅黑" panose="020B0503020204020204" charset="-122"/>
                <a:cs typeface="微软雅黑" panose="020B0503020204020204" charset="-122"/>
              </a:rPr>
              <a:t>教学作用</a:t>
            </a:r>
          </a:p>
          <a:p>
            <a:pPr indent="0" fontAlgn="auto">
              <a:lnSpc>
                <a:spcPct val="130000"/>
              </a:lnSpc>
              <a:spcBef>
                <a:spcPts val="0"/>
              </a:spcBef>
              <a:spcAft>
                <a:spcPts val="0"/>
              </a:spcAft>
              <a:buNone/>
            </a:pPr>
            <a:r>
              <a:rPr lang="zh-CN" altLang="zh-CN" sz="2000" noProof="1">
                <a:latin typeface="微软雅黑" panose="020B0503020204020204" charset="-122"/>
                <a:ea typeface="微软雅黑" panose="020B0503020204020204" charset="-122"/>
                <a:cs typeface="微软雅黑" panose="020B0503020204020204" charset="-122"/>
              </a:rPr>
              <a:t>管理作用</a:t>
            </a:r>
          </a:p>
          <a:p>
            <a:pPr indent="0" fontAlgn="auto">
              <a:lnSpc>
                <a:spcPct val="130000"/>
              </a:lnSpc>
              <a:spcBef>
                <a:spcPts val="0"/>
              </a:spcBef>
              <a:spcAft>
                <a:spcPts val="0"/>
              </a:spcAft>
              <a:buNone/>
            </a:pPr>
            <a:r>
              <a:rPr lang="zh-CN" altLang="zh-CN" sz="2000" noProof="1">
                <a:latin typeface="微软雅黑" panose="020B0503020204020204" charset="-122"/>
                <a:ea typeface="微软雅黑" panose="020B0503020204020204" charset="-122"/>
                <a:cs typeface="微软雅黑" panose="020B0503020204020204" charset="-122"/>
              </a:rPr>
              <a:t>医疗付款作用</a:t>
            </a:r>
          </a:p>
          <a:p>
            <a:pPr indent="0" fontAlgn="auto">
              <a:lnSpc>
                <a:spcPct val="130000"/>
              </a:lnSpc>
              <a:spcBef>
                <a:spcPts val="0"/>
              </a:spcBef>
              <a:spcAft>
                <a:spcPts val="0"/>
              </a:spcAft>
              <a:buNone/>
            </a:pPr>
            <a:r>
              <a:rPr lang="zh-CN" altLang="zh-CN" sz="2000" noProof="1">
                <a:latin typeface="微软雅黑" panose="020B0503020204020204" charset="-122"/>
                <a:ea typeface="微软雅黑" panose="020B0503020204020204" charset="-122"/>
                <a:cs typeface="微软雅黑" panose="020B0503020204020204" charset="-122"/>
              </a:rPr>
              <a:t>法律依据作用</a:t>
            </a:r>
          </a:p>
          <a:p>
            <a:pPr indent="0" fontAlgn="auto">
              <a:lnSpc>
                <a:spcPct val="130000"/>
              </a:lnSpc>
              <a:spcBef>
                <a:spcPts val="0"/>
              </a:spcBef>
              <a:spcAft>
                <a:spcPts val="0"/>
              </a:spcAft>
              <a:buNone/>
            </a:pPr>
            <a:r>
              <a:rPr lang="zh-CN" altLang="zh-CN" sz="2000" noProof="1">
                <a:latin typeface="微软雅黑" panose="020B0503020204020204" charset="-122"/>
                <a:ea typeface="微软雅黑" panose="020B0503020204020204" charset="-122"/>
                <a:cs typeface="微软雅黑" panose="020B0503020204020204" charset="-122"/>
              </a:rPr>
              <a:t>历史作用</a:t>
            </a:r>
          </a:p>
        </p:txBody>
      </p:sp>
      <p:sp>
        <p:nvSpPr>
          <p:cNvPr id="4" name="文本框 6"/>
          <p:cNvSpPr txBox="1"/>
          <p:nvPr/>
        </p:nvSpPr>
        <p:spPr>
          <a:xfrm>
            <a:off x="2574925" y="2294890"/>
            <a:ext cx="1722755" cy="55308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lnSpc>
                <a:spcPct val="150000"/>
              </a:lnSpc>
              <a:buClrTx/>
              <a:buSzTx/>
              <a:buFontTx/>
              <a:defRPr/>
            </a:pPr>
            <a:r>
              <a:rPr lang="zh-CN" altLang="en-US" sz="2000" b="1">
                <a:solidFill>
                  <a:srgbClr val="0A11AE"/>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病案的作用</a:t>
            </a:r>
          </a:p>
        </p:txBody>
      </p:sp>
      <p:sp>
        <p:nvSpPr>
          <p:cNvPr id="2" name="左大括号 1"/>
          <p:cNvSpPr/>
          <p:nvPr/>
        </p:nvSpPr>
        <p:spPr>
          <a:xfrm>
            <a:off x="4113530" y="1405255"/>
            <a:ext cx="387985" cy="2477135"/>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4" grpId="0"/>
      <p:bldP spid="4" grpId="1"/>
      <p:bldP spid="2" grpId="0" bldLvl="0" animBg="1"/>
      <p:bldP spid="2"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6"/>
          <p:cNvSpPr txBox="1"/>
          <p:nvPr/>
        </p:nvSpPr>
        <p:spPr>
          <a:xfrm>
            <a:off x="316813" y="301689"/>
            <a:ext cx="9036690" cy="73723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b="1"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三、病案的内容及作用</a:t>
            </a:r>
            <a:endParaRPr lang="zh-CN" altLang="en-US" sz="2400" b="1"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p:txBody>
      </p:sp>
      <p:sp>
        <p:nvSpPr>
          <p:cNvPr id="5"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p>
        </p:txBody>
      </p:sp>
      <p:sp>
        <p:nvSpPr>
          <p:cNvPr id="4" name="文本框 6"/>
          <p:cNvSpPr txBox="1"/>
          <p:nvPr/>
        </p:nvSpPr>
        <p:spPr>
          <a:xfrm>
            <a:off x="394970" y="1092263"/>
            <a:ext cx="9174889" cy="64516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lnSpc>
                <a:spcPct val="150000"/>
              </a:lnSpc>
              <a:buClrTx/>
              <a:buSzTx/>
              <a:buFontTx/>
              <a:defRPr/>
            </a:pPr>
            <a:r>
              <a:rPr lang="zh-CN" altLang="en-US" sz="2400" b="1">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病案的作用</a:t>
            </a:r>
          </a:p>
        </p:txBody>
      </p:sp>
      <p:sp>
        <p:nvSpPr>
          <p:cNvPr id="6" name="TextBox 4"/>
          <p:cNvSpPr txBox="1"/>
          <p:nvPr/>
        </p:nvSpPr>
        <p:spPr>
          <a:xfrm>
            <a:off x="383540" y="1733550"/>
            <a:ext cx="9081135" cy="2754630"/>
          </a:xfrm>
          <a:prstGeom prst="rect">
            <a:avLst/>
          </a:prstGeom>
          <a:noFill/>
          <a:ln w="9525">
            <a:noFill/>
          </a:ln>
        </p:spPr>
        <p:txBody>
          <a:bodyPr wrap="square">
            <a:spAutoFit/>
          </a:bodyPr>
          <a:lstStyle/>
          <a:p>
            <a:pPr marL="342900" indent="-342900">
              <a:lnSpc>
                <a:spcPts val="4000"/>
              </a:lnSpc>
              <a:spcBef>
                <a:spcPts val="1200"/>
              </a:spcBef>
              <a:spcAft>
                <a:spcPts val="1200"/>
              </a:spcAft>
              <a:buFont typeface="Wingdings" panose="05000000000000000000" charset="0"/>
              <a:buChar char="Ø"/>
            </a:pPr>
            <a:r>
              <a:rPr lang="zh-CN" altLang="en-US" sz="2000" noProof="1">
                <a:solidFill>
                  <a:srgbClr val="0A11AE"/>
                </a:solidFill>
                <a:latin typeface="微软雅黑" panose="020B0503020204020204" charset="-122"/>
                <a:ea typeface="微软雅黑" panose="020B0503020204020204" charset="-122"/>
                <a:cs typeface="微软雅黑" panose="020B0503020204020204" charset="-122"/>
              </a:rPr>
              <a:t>医疗作用</a:t>
            </a:r>
            <a:endParaRPr lang="zh-CN" altLang="zh-CN" sz="2000" noProof="1">
              <a:latin typeface="微软雅黑" panose="020B0503020204020204" charset="-122"/>
              <a:ea typeface="微软雅黑" panose="020B0503020204020204" charset="-122"/>
              <a:cs typeface="微软雅黑" panose="020B0503020204020204" charset="-122"/>
            </a:endParaRPr>
          </a:p>
          <a:p>
            <a:pPr marL="342900" indent="-342900" fontAlgn="auto">
              <a:lnSpc>
                <a:spcPct val="130000"/>
              </a:lnSpc>
              <a:spcBef>
                <a:spcPts val="0"/>
              </a:spcBef>
              <a:spcAft>
                <a:spcPts val="600"/>
              </a:spcAft>
              <a:buFont typeface="Arial" panose="020B0604020202020204" pitchFamily="34" charset="0"/>
              <a:buChar char="•"/>
            </a:pPr>
            <a:r>
              <a:rPr lang="zh-CN" altLang="zh-CN" sz="2000" noProof="1">
                <a:latin typeface="微软雅黑" panose="020B0503020204020204" charset="-122"/>
                <a:ea typeface="微软雅黑" panose="020B0503020204020204" charset="-122"/>
                <a:cs typeface="微软雅黑" panose="020B0503020204020204" charset="-122"/>
              </a:rPr>
              <a:t>维系医疗团队成员间的信息传递，</a:t>
            </a:r>
            <a:r>
              <a:rPr lang="zh-CN" altLang="zh-CN" sz="2000">
                <a:latin typeface="微软雅黑" panose="020B0503020204020204" charset="-122"/>
                <a:ea typeface="微软雅黑" panose="020B0503020204020204" charset="-122"/>
                <a:cs typeface="微软雅黑" panose="020B0503020204020204" charset="-122"/>
                <a:sym typeface="+mn-ea"/>
              </a:rPr>
              <a:t>制定正确诊疗计划、减少过度及错误医疗</a:t>
            </a:r>
          </a:p>
          <a:p>
            <a:pPr marL="179705" indent="0" fontAlgn="auto">
              <a:lnSpc>
                <a:spcPct val="130000"/>
              </a:lnSpc>
              <a:spcBef>
                <a:spcPts val="0"/>
              </a:spcBef>
              <a:spcAft>
                <a:spcPts val="0"/>
              </a:spcAft>
              <a:buFont typeface="Arial" panose="020B0604020202020204" pitchFamily="34" charset="0"/>
              <a:buNone/>
            </a:pPr>
            <a:r>
              <a:rPr lang="en-US" altLang="zh-CN" sz="2000" noProof="1">
                <a:latin typeface="微软雅黑" panose="020B0503020204020204" charset="-122"/>
                <a:ea typeface="微软雅黑" panose="020B0503020204020204" charset="-122"/>
                <a:cs typeface="微软雅黑" panose="020B0503020204020204" charset="-122"/>
              </a:rPr>
              <a:t>    </a:t>
            </a:r>
            <a:r>
              <a:rPr lang="en-US" altLang="zh-CN" sz="1800" noProof="1">
                <a:solidFill>
                  <a:srgbClr val="FF0000"/>
                </a:solidFill>
                <a:latin typeface="微软雅黑" panose="020B0503020204020204" charset="-122"/>
                <a:ea typeface="微软雅黑" panose="020B0503020204020204" charset="-122"/>
                <a:cs typeface="微软雅黑" panose="020B0503020204020204" charset="-122"/>
              </a:rPr>
              <a:t>患者</a:t>
            </a:r>
            <a:r>
              <a:rPr lang="zh-CN" altLang="en-US" sz="1800" noProof="1">
                <a:latin typeface="微软雅黑" panose="020B0503020204020204" charset="-122"/>
                <a:ea typeface="微软雅黑" panose="020B0503020204020204" charset="-122"/>
                <a:cs typeface="微软雅黑" panose="020B0503020204020204" charset="-122"/>
              </a:rPr>
              <a:t>：</a:t>
            </a:r>
            <a:r>
              <a:rPr lang="en-US" altLang="zh-CN" sz="1800" noProof="1">
                <a:latin typeface="微软雅黑" panose="020B0503020204020204" charset="-122"/>
                <a:ea typeface="微软雅黑" panose="020B0503020204020204" charset="-122"/>
                <a:cs typeface="微软雅黑" panose="020B0503020204020204" charset="-122"/>
              </a:rPr>
              <a:t>一次或多次住院 </a:t>
            </a:r>
          </a:p>
          <a:p>
            <a:pPr marL="179705" indent="0" fontAlgn="auto">
              <a:lnSpc>
                <a:spcPct val="130000"/>
              </a:lnSpc>
              <a:spcBef>
                <a:spcPts val="0"/>
              </a:spcBef>
              <a:spcAft>
                <a:spcPts val="0"/>
              </a:spcAft>
              <a:buFont typeface="Arial" panose="020B0604020202020204" pitchFamily="34" charset="0"/>
              <a:buNone/>
            </a:pPr>
            <a:r>
              <a:rPr lang="en-US" altLang="zh-CN" sz="1800" noProof="1">
                <a:latin typeface="微软雅黑" panose="020B0503020204020204" charset="-122"/>
                <a:ea typeface="微软雅黑" panose="020B0503020204020204" charset="-122"/>
                <a:cs typeface="微软雅黑" panose="020B0503020204020204" charset="-122"/>
              </a:rPr>
              <a:t>    </a:t>
            </a:r>
            <a:r>
              <a:rPr lang="en-US" altLang="zh-CN" sz="1800">
                <a:solidFill>
                  <a:srgbClr val="FF0000"/>
                </a:solidFill>
                <a:latin typeface="微软雅黑" panose="020B0503020204020204" charset="-122"/>
                <a:ea typeface="微软雅黑" panose="020B0503020204020204" charset="-122"/>
                <a:cs typeface="微软雅黑" panose="020B0503020204020204" charset="-122"/>
                <a:sym typeface="+mn-ea"/>
              </a:rPr>
              <a:t>患者信息</a:t>
            </a:r>
            <a:r>
              <a:rPr lang="zh-CN" altLang="en-US" sz="1800">
                <a:latin typeface="微软雅黑" panose="020B0503020204020204" charset="-122"/>
                <a:ea typeface="微软雅黑" panose="020B0503020204020204" charset="-122"/>
                <a:cs typeface="微软雅黑" panose="020B0503020204020204" charset="-122"/>
                <a:sym typeface="+mn-ea"/>
              </a:rPr>
              <a:t>：</a:t>
            </a:r>
            <a:r>
              <a:rPr lang="en-US" altLang="zh-CN" sz="1800">
                <a:latin typeface="微软雅黑" panose="020B0503020204020204" charset="-122"/>
                <a:ea typeface="微软雅黑" panose="020B0503020204020204" charset="-122"/>
                <a:cs typeface="微软雅黑" panose="020B0503020204020204" charset="-122"/>
                <a:sym typeface="+mn-ea"/>
              </a:rPr>
              <a:t>既往病史、近期用药史、药物过敏史</a:t>
            </a:r>
            <a:r>
              <a:rPr lang="zh-CN" altLang="en-US" sz="1800">
                <a:latin typeface="微软雅黑" panose="020B0503020204020204" charset="-122"/>
                <a:ea typeface="微软雅黑" panose="020B0503020204020204" charset="-122"/>
                <a:cs typeface="微软雅黑" panose="020B0503020204020204" charset="-122"/>
                <a:sym typeface="+mn-ea"/>
              </a:rPr>
              <a:t>、</a:t>
            </a:r>
            <a:r>
              <a:rPr lang="en-US" altLang="zh-CN">
                <a:latin typeface="微软雅黑" panose="020B0503020204020204" charset="-122"/>
                <a:ea typeface="微软雅黑" panose="020B0503020204020204" charset="-122"/>
                <a:cs typeface="微软雅黑" panose="020B0503020204020204" charset="-122"/>
                <a:sym typeface="+mn-ea"/>
              </a:rPr>
              <a:t>家族史、</a:t>
            </a:r>
            <a:r>
              <a:rPr lang="en-US" altLang="zh-CN" sz="1800">
                <a:latin typeface="微软雅黑" panose="020B0503020204020204" charset="-122"/>
                <a:ea typeface="微软雅黑" panose="020B0503020204020204" charset="-122"/>
                <a:cs typeface="微软雅黑" panose="020B0503020204020204" charset="-122"/>
                <a:sym typeface="+mn-ea"/>
              </a:rPr>
              <a:t>重要的检验/检查结果等</a:t>
            </a:r>
          </a:p>
          <a:p>
            <a:pPr marL="179705" indent="0" fontAlgn="auto">
              <a:lnSpc>
                <a:spcPct val="130000"/>
              </a:lnSpc>
              <a:spcBef>
                <a:spcPts val="0"/>
              </a:spcBef>
              <a:spcAft>
                <a:spcPts val="0"/>
              </a:spcAft>
              <a:buFont typeface="Arial" panose="020B0604020202020204" pitchFamily="34" charset="0"/>
              <a:buNone/>
            </a:pPr>
            <a:r>
              <a:rPr lang="en-US" altLang="zh-CN" sz="1800">
                <a:latin typeface="微软雅黑" panose="020B0503020204020204" charset="-122"/>
                <a:ea typeface="微软雅黑" panose="020B0503020204020204" charset="-122"/>
                <a:cs typeface="微软雅黑" panose="020B0503020204020204" charset="-122"/>
                <a:sym typeface="+mn-ea"/>
              </a:rPr>
              <a:t>    </a:t>
            </a:r>
            <a:r>
              <a:rPr lang="en-US" altLang="zh-CN">
                <a:solidFill>
                  <a:srgbClr val="FF0000"/>
                </a:solidFill>
                <a:latin typeface="微软雅黑" panose="020B0503020204020204" charset="-122"/>
                <a:ea typeface="微软雅黑" panose="020B0503020204020204" charset="-122"/>
                <a:cs typeface="微软雅黑" panose="020B0503020204020204" charset="-122"/>
                <a:sym typeface="+mn-ea"/>
              </a:rPr>
              <a:t>医务人员</a:t>
            </a:r>
            <a:r>
              <a:rPr lang="zh-CN" altLang="en-US">
                <a:latin typeface="微软雅黑" panose="020B0503020204020204" charset="-122"/>
                <a:ea typeface="微软雅黑" panose="020B0503020204020204" charset="-122"/>
                <a:cs typeface="微软雅黑" panose="020B0503020204020204" charset="-122"/>
                <a:sym typeface="+mn-ea"/>
              </a:rPr>
              <a:t>：</a:t>
            </a:r>
            <a:r>
              <a:rPr lang="en-US" altLang="zh-CN">
                <a:latin typeface="微软雅黑" panose="020B0503020204020204" charset="-122"/>
                <a:ea typeface="微软雅黑" panose="020B0503020204020204" charset="-122"/>
                <a:cs typeface="微软雅黑" panose="020B0503020204020204" charset="-122"/>
                <a:sym typeface="+mn-ea"/>
              </a:rPr>
              <a:t>不同级别</a:t>
            </a:r>
            <a:r>
              <a:rPr lang="zh-CN" altLang="en-US">
                <a:latin typeface="微软雅黑" panose="020B0503020204020204" charset="-122"/>
                <a:ea typeface="微软雅黑" panose="020B0503020204020204" charset="-122"/>
                <a:cs typeface="微软雅黑" panose="020B0503020204020204" charset="-122"/>
                <a:sym typeface="+mn-ea"/>
              </a:rPr>
              <a:t>的医生、护士、医技人员</a:t>
            </a:r>
            <a:r>
              <a:rPr lang="en-US" altLang="zh-CN">
                <a:latin typeface="微软雅黑" panose="020B0503020204020204" charset="-122"/>
                <a:ea typeface="微软雅黑" panose="020B0503020204020204" charset="-122"/>
                <a:cs typeface="微软雅黑" panose="020B0503020204020204" charset="-122"/>
                <a:sym typeface="+mn-ea"/>
              </a:rPr>
              <a:t>      </a:t>
            </a:r>
            <a:endParaRPr lang="en-US" altLang="zh-CN" sz="1800" noProof="1">
              <a:latin typeface="微软雅黑" panose="020B0503020204020204" charset="-122"/>
              <a:ea typeface="微软雅黑" panose="020B0503020204020204" charset="-122"/>
              <a:cs typeface="微软雅黑" panose="020B0503020204020204" charset="-122"/>
            </a:endParaRPr>
          </a:p>
          <a:p>
            <a:pPr indent="0">
              <a:lnSpc>
                <a:spcPct val="130000"/>
              </a:lnSpc>
              <a:spcBef>
                <a:spcPts val="0"/>
              </a:spcBef>
              <a:spcAft>
                <a:spcPts val="0"/>
              </a:spcAft>
              <a:buFont typeface="Arial" panose="020B0604020202020204" pitchFamily="34" charset="0"/>
              <a:buNone/>
            </a:pPr>
            <a:endParaRPr lang="zh-CN" altLang="zh-CN" sz="2000" noProof="1">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6" grpId="0"/>
      <p:bldP spid="6"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6"/>
          <p:cNvSpPr txBox="1"/>
          <p:nvPr/>
        </p:nvSpPr>
        <p:spPr>
          <a:xfrm>
            <a:off x="316813" y="301689"/>
            <a:ext cx="9036690" cy="73723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b="1"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三、病案的内容及作用</a:t>
            </a:r>
            <a:endParaRPr lang="zh-CN" altLang="en-US" sz="2400" b="1"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p:txBody>
      </p:sp>
      <p:sp>
        <p:nvSpPr>
          <p:cNvPr id="5"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p>
        </p:txBody>
      </p:sp>
      <p:sp>
        <p:nvSpPr>
          <p:cNvPr id="4" name="文本框 6"/>
          <p:cNvSpPr txBox="1"/>
          <p:nvPr/>
        </p:nvSpPr>
        <p:spPr>
          <a:xfrm>
            <a:off x="394970" y="1092263"/>
            <a:ext cx="9174889" cy="64516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lnSpc>
                <a:spcPct val="150000"/>
              </a:lnSpc>
              <a:buClrTx/>
              <a:buSzTx/>
              <a:buFontTx/>
              <a:defRPr/>
            </a:pPr>
            <a:r>
              <a:rPr lang="zh-CN" altLang="en-US" sz="2400" b="1">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病案的作用</a:t>
            </a:r>
          </a:p>
        </p:txBody>
      </p:sp>
      <p:sp>
        <p:nvSpPr>
          <p:cNvPr id="6" name="TextBox 4"/>
          <p:cNvSpPr txBox="1"/>
          <p:nvPr/>
        </p:nvSpPr>
        <p:spPr>
          <a:xfrm>
            <a:off x="383808" y="1733550"/>
            <a:ext cx="8788400" cy="2718435"/>
          </a:xfrm>
          <a:prstGeom prst="rect">
            <a:avLst/>
          </a:prstGeom>
          <a:noFill/>
          <a:ln w="9525">
            <a:noFill/>
          </a:ln>
        </p:spPr>
        <p:txBody>
          <a:bodyPr wrap="square">
            <a:spAutoFit/>
          </a:bodyPr>
          <a:lstStyle/>
          <a:p>
            <a:pPr marL="342900" indent="-342900">
              <a:lnSpc>
                <a:spcPts val="4000"/>
              </a:lnSpc>
              <a:spcBef>
                <a:spcPts val="1200"/>
              </a:spcBef>
              <a:spcAft>
                <a:spcPts val="1200"/>
              </a:spcAft>
              <a:buFont typeface="Wingdings" panose="05000000000000000000" charset="0"/>
              <a:buChar char="Ø"/>
            </a:pPr>
            <a:r>
              <a:rPr lang="zh-CN" altLang="en-US" sz="2000" noProof="1">
                <a:solidFill>
                  <a:srgbClr val="0A11AE"/>
                </a:solidFill>
                <a:latin typeface="微软雅黑" panose="020B0503020204020204" charset="-122"/>
                <a:ea typeface="微软雅黑" panose="020B0503020204020204" charset="-122"/>
                <a:cs typeface="微软雅黑" panose="020B0503020204020204" charset="-122"/>
              </a:rPr>
              <a:t>研究作用</a:t>
            </a:r>
            <a:endParaRPr lang="zh-CN" altLang="zh-CN" sz="2000" noProof="1">
              <a:latin typeface="微软雅黑" panose="020B0503020204020204" charset="-122"/>
              <a:ea typeface="微软雅黑" panose="020B0503020204020204" charset="-122"/>
              <a:cs typeface="微软雅黑" panose="020B0503020204020204" charset="-122"/>
            </a:endParaRPr>
          </a:p>
          <a:p>
            <a:pPr marL="342900" indent="-342900" algn="l" fontAlgn="auto">
              <a:lnSpc>
                <a:spcPct val="130000"/>
              </a:lnSpc>
              <a:spcBef>
                <a:spcPts val="0"/>
              </a:spcBef>
              <a:spcAft>
                <a:spcPts val="0"/>
              </a:spcAft>
              <a:buClrTx/>
              <a:buSzTx/>
              <a:buFont typeface="Arial" panose="020B0604020202020204" pitchFamily="34" charset="0"/>
              <a:buChar char="•"/>
            </a:pPr>
            <a:r>
              <a:rPr lang="zh-CN" altLang="zh-CN" sz="2000" noProof="1">
                <a:latin typeface="微软雅黑" panose="020B0503020204020204" charset="-122"/>
                <a:ea typeface="微软雅黑" panose="020B0503020204020204" charset="-122"/>
                <a:cs typeface="微软雅黑" panose="020B0503020204020204" charset="-122"/>
              </a:rPr>
              <a:t>临床案例研究：患者个案，</a:t>
            </a:r>
            <a:r>
              <a:rPr lang="zh-CN" altLang="zh-CN" sz="2000">
                <a:latin typeface="微软雅黑" panose="020B0503020204020204" charset="-122"/>
                <a:ea typeface="微软雅黑" panose="020B0503020204020204" charset="-122"/>
                <a:cs typeface="微软雅黑" panose="020B0503020204020204" charset="-122"/>
                <a:sym typeface="+mn-ea"/>
              </a:rPr>
              <a:t>case report</a:t>
            </a:r>
            <a:endParaRPr lang="zh-CN" altLang="zh-CN" sz="2000" noProof="1">
              <a:latin typeface="微软雅黑" panose="020B0503020204020204" charset="-122"/>
              <a:ea typeface="微软雅黑" panose="020B0503020204020204" charset="-122"/>
              <a:cs typeface="微软雅黑" panose="020B0503020204020204" charset="-122"/>
            </a:endParaRPr>
          </a:p>
          <a:p>
            <a:pPr marL="342900" indent="-342900" algn="l" fontAlgn="auto">
              <a:lnSpc>
                <a:spcPct val="130000"/>
              </a:lnSpc>
              <a:spcBef>
                <a:spcPts val="0"/>
              </a:spcBef>
              <a:spcAft>
                <a:spcPts val="0"/>
              </a:spcAft>
              <a:buClrTx/>
              <a:buSzTx/>
              <a:buFont typeface="Arial" panose="020B0604020202020204" pitchFamily="34" charset="0"/>
              <a:buChar char="•"/>
            </a:pPr>
            <a:r>
              <a:rPr lang="zh-CN" altLang="zh-CN" sz="2000">
                <a:latin typeface="微软雅黑" panose="020B0503020204020204" charset="-122"/>
                <a:ea typeface="微软雅黑" panose="020B0503020204020204" charset="-122"/>
                <a:cs typeface="微软雅黑" panose="020B0503020204020204" charset="-122"/>
                <a:sym typeface="+mn-ea"/>
              </a:rPr>
              <a:t>临床流行病学：患者群体，疾病的时间、空间、人间分布规律</a:t>
            </a:r>
          </a:p>
          <a:p>
            <a:pPr marL="342900" indent="-342900" algn="l" fontAlgn="auto">
              <a:lnSpc>
                <a:spcPct val="130000"/>
              </a:lnSpc>
              <a:spcBef>
                <a:spcPts val="0"/>
              </a:spcBef>
              <a:spcAft>
                <a:spcPts val="0"/>
              </a:spcAft>
              <a:buClrTx/>
              <a:buSzTx/>
              <a:buFont typeface="Arial" panose="020B0604020202020204" pitchFamily="34" charset="0"/>
              <a:buChar char="•"/>
            </a:pPr>
            <a:r>
              <a:rPr lang="zh-CN" altLang="zh-CN" sz="2000">
                <a:latin typeface="微软雅黑" panose="020B0503020204020204" charset="-122"/>
                <a:ea typeface="微软雅黑" panose="020B0503020204020204" charset="-122"/>
                <a:cs typeface="微软雅黑" panose="020B0503020204020204" charset="-122"/>
                <a:sym typeface="+mn-ea"/>
              </a:rPr>
              <a:t>临床路径研究：临床路径的制定</a:t>
            </a:r>
            <a:endParaRPr lang="zh-CN" altLang="zh-CN" sz="2000" b="1">
              <a:latin typeface="微软雅黑" panose="020B0503020204020204" charset="-122"/>
              <a:ea typeface="微软雅黑" panose="020B0503020204020204" charset="-122"/>
              <a:cs typeface="微软雅黑" panose="020B0503020204020204" charset="-122"/>
              <a:sym typeface="+mn-ea"/>
            </a:endParaRPr>
          </a:p>
          <a:p>
            <a:pPr marL="342900" indent="-342900" algn="l" fontAlgn="auto">
              <a:lnSpc>
                <a:spcPct val="130000"/>
              </a:lnSpc>
              <a:spcBef>
                <a:spcPts val="0"/>
              </a:spcBef>
              <a:spcAft>
                <a:spcPts val="0"/>
              </a:spcAft>
              <a:buClrTx/>
              <a:buSzTx/>
              <a:buFont typeface="Arial" panose="020B0604020202020204" pitchFamily="34" charset="0"/>
              <a:buChar char="•"/>
            </a:pPr>
            <a:endParaRPr lang="zh-CN" altLang="zh-CN" sz="2000" b="1">
              <a:latin typeface="微软雅黑" panose="020B0503020204020204" charset="-122"/>
              <a:ea typeface="微软雅黑" panose="020B0503020204020204" charset="-122"/>
              <a:cs typeface="微软雅黑" panose="020B0503020204020204" charset="-122"/>
              <a:sym typeface="+mn-ea"/>
            </a:endParaRPr>
          </a:p>
          <a:p>
            <a:pPr indent="0" fontAlgn="auto">
              <a:lnSpc>
                <a:spcPct val="130000"/>
              </a:lnSpc>
              <a:spcBef>
                <a:spcPts val="0"/>
              </a:spcBef>
              <a:spcAft>
                <a:spcPts val="0"/>
              </a:spcAft>
              <a:buFont typeface="Arial" panose="020B0604020202020204" pitchFamily="34" charset="0"/>
              <a:buNone/>
            </a:pPr>
            <a:r>
              <a:rPr lang="en-US" altLang="zh-CN" sz="1800" b="1">
                <a:latin typeface="微软雅黑" panose="020B0503020204020204" charset="-122"/>
                <a:ea typeface="微软雅黑" panose="020B0503020204020204" charset="-122"/>
                <a:cs typeface="微软雅黑" panose="020B0503020204020204" charset="-122"/>
                <a:sym typeface="+mn-ea"/>
              </a:rPr>
              <a:t>             </a:t>
            </a:r>
            <a:endParaRPr lang="zh-CN" altLang="zh-CN" sz="2000" b="1" noProof="1">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6" grpId="0"/>
      <p:bldP spid="6"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6"/>
          <p:cNvSpPr txBox="1"/>
          <p:nvPr/>
        </p:nvSpPr>
        <p:spPr>
          <a:xfrm>
            <a:off x="316813" y="301689"/>
            <a:ext cx="9036690" cy="73723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b="1"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三、病案的内容及作用</a:t>
            </a:r>
            <a:endParaRPr lang="zh-CN" altLang="en-US" sz="2400" b="1"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p:txBody>
      </p:sp>
      <p:sp>
        <p:nvSpPr>
          <p:cNvPr id="5"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p>
        </p:txBody>
      </p:sp>
      <p:sp>
        <p:nvSpPr>
          <p:cNvPr id="4" name="文本框 6"/>
          <p:cNvSpPr txBox="1"/>
          <p:nvPr/>
        </p:nvSpPr>
        <p:spPr>
          <a:xfrm>
            <a:off x="394970" y="1092263"/>
            <a:ext cx="9174889" cy="64516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lnSpc>
                <a:spcPct val="150000"/>
              </a:lnSpc>
              <a:buClrTx/>
              <a:buSzTx/>
              <a:buFontTx/>
              <a:defRPr/>
            </a:pPr>
            <a:r>
              <a:rPr lang="zh-CN" altLang="en-US" sz="2400" b="1">
                <a:latin typeface="微软雅黑" panose="020B0503020204020204" charset="-122"/>
                <a:ea typeface="微软雅黑" panose="020B0503020204020204" charset="-122"/>
                <a:cs typeface="微软雅黑" panose="020B0503020204020204" charset="-122"/>
                <a:sym typeface="Times New Roman" panose="02020603050405020304" pitchFamily="18" charset="0"/>
              </a:rPr>
              <a:t>病案的作用</a:t>
            </a:r>
          </a:p>
        </p:txBody>
      </p:sp>
      <p:sp>
        <p:nvSpPr>
          <p:cNvPr id="6" name="TextBox 4"/>
          <p:cNvSpPr txBox="1"/>
          <p:nvPr/>
        </p:nvSpPr>
        <p:spPr>
          <a:xfrm>
            <a:off x="383808" y="1733550"/>
            <a:ext cx="8788400" cy="2318385"/>
          </a:xfrm>
          <a:prstGeom prst="rect">
            <a:avLst/>
          </a:prstGeom>
          <a:noFill/>
          <a:ln w="9525">
            <a:noFill/>
          </a:ln>
        </p:spPr>
        <p:txBody>
          <a:bodyPr wrap="square">
            <a:spAutoFit/>
          </a:bodyPr>
          <a:lstStyle/>
          <a:p>
            <a:pPr marL="342900" indent="-342900">
              <a:lnSpc>
                <a:spcPts val="4000"/>
              </a:lnSpc>
              <a:spcBef>
                <a:spcPts val="1200"/>
              </a:spcBef>
              <a:spcAft>
                <a:spcPts val="1200"/>
              </a:spcAft>
              <a:buFont typeface="Wingdings" panose="05000000000000000000" charset="0"/>
              <a:buChar char="Ø"/>
            </a:pPr>
            <a:r>
              <a:rPr lang="zh-CN" altLang="en-US" sz="2000" noProof="1">
                <a:solidFill>
                  <a:srgbClr val="0A11AE"/>
                </a:solidFill>
                <a:latin typeface="微软雅黑" panose="020B0503020204020204" charset="-122"/>
                <a:ea typeface="微软雅黑" panose="020B0503020204020204" charset="-122"/>
                <a:cs typeface="微软雅黑" panose="020B0503020204020204" charset="-122"/>
              </a:rPr>
              <a:t>教学作用</a:t>
            </a:r>
            <a:endParaRPr lang="zh-CN" altLang="zh-CN" sz="2000" noProof="1">
              <a:latin typeface="微软雅黑" panose="020B0503020204020204" charset="-122"/>
              <a:ea typeface="微软雅黑" panose="020B0503020204020204" charset="-122"/>
              <a:cs typeface="微软雅黑" panose="020B0503020204020204" charset="-122"/>
            </a:endParaRPr>
          </a:p>
          <a:p>
            <a:pPr marL="342900" indent="-342900" algn="l" fontAlgn="auto">
              <a:lnSpc>
                <a:spcPct val="130000"/>
              </a:lnSpc>
              <a:spcBef>
                <a:spcPts val="0"/>
              </a:spcBef>
              <a:spcAft>
                <a:spcPts val="0"/>
              </a:spcAft>
              <a:buClrTx/>
              <a:buSzTx/>
              <a:buFont typeface="Arial" panose="020B0604020202020204" pitchFamily="34" charset="0"/>
              <a:buChar char="•"/>
            </a:pPr>
            <a:r>
              <a:rPr lang="zh-CN" altLang="zh-CN" sz="2000" noProof="1">
                <a:latin typeface="微软雅黑" panose="020B0503020204020204" charset="-122"/>
                <a:ea typeface="微软雅黑" panose="020B0503020204020204" charset="-122"/>
                <a:cs typeface="微软雅黑" panose="020B0503020204020204" charset="-122"/>
              </a:rPr>
              <a:t>病案是</a:t>
            </a:r>
            <a:r>
              <a:rPr lang="en-US" altLang="zh-CN" sz="2000" noProof="1">
                <a:latin typeface="微软雅黑" panose="020B0503020204020204" charset="-122"/>
                <a:ea typeface="微软雅黑" panose="020B0503020204020204" charset="-122"/>
                <a:cs typeface="微软雅黑" panose="020B0503020204020204" charset="-122"/>
              </a:rPr>
              <a:t>“</a:t>
            </a:r>
            <a:r>
              <a:rPr lang="zh-CN" altLang="en-US" sz="2000" noProof="1">
                <a:latin typeface="微软雅黑" panose="020B0503020204020204" charset="-122"/>
                <a:ea typeface="微软雅黑" panose="020B0503020204020204" charset="-122"/>
                <a:cs typeface="微软雅黑" panose="020B0503020204020204" charset="-122"/>
              </a:rPr>
              <a:t>活教材</a:t>
            </a:r>
            <a:r>
              <a:rPr lang="en-US" altLang="zh-CN" sz="2000" noProof="1">
                <a:latin typeface="微软雅黑" panose="020B0503020204020204" charset="-122"/>
                <a:ea typeface="微软雅黑" panose="020B0503020204020204" charset="-122"/>
                <a:cs typeface="微软雅黑" panose="020B0503020204020204" charset="-122"/>
              </a:rPr>
              <a:t>”</a:t>
            </a:r>
            <a:r>
              <a:rPr lang="zh-CN" altLang="en-US" sz="2000" noProof="1">
                <a:latin typeface="微软雅黑" panose="020B0503020204020204" charset="-122"/>
                <a:ea typeface="微软雅黑" panose="020B0503020204020204" charset="-122"/>
                <a:cs typeface="微软雅黑" panose="020B0503020204020204" charset="-122"/>
              </a:rPr>
              <a:t>，呈现</a:t>
            </a:r>
            <a:r>
              <a:rPr lang="en-US" altLang="zh-CN" sz="2000" noProof="1">
                <a:latin typeface="微软雅黑" panose="020B0503020204020204" charset="-122"/>
                <a:ea typeface="微软雅黑" panose="020B0503020204020204" charset="-122"/>
                <a:cs typeface="微软雅黑" panose="020B0503020204020204" charset="-122"/>
              </a:rPr>
              <a:t> </a:t>
            </a:r>
            <a:r>
              <a:rPr lang="zh-CN" altLang="en-US" sz="2000" noProof="1">
                <a:latin typeface="微软雅黑" panose="020B0503020204020204" charset="-122"/>
                <a:ea typeface="微软雅黑" panose="020B0503020204020204" charset="-122"/>
                <a:cs typeface="微软雅黑" panose="020B0503020204020204" charset="-122"/>
              </a:rPr>
              <a:t>典型病例</a:t>
            </a:r>
            <a:r>
              <a:rPr lang="en-US" altLang="zh-CN" sz="2000" noProof="1">
                <a:latin typeface="微软雅黑" panose="020B0503020204020204" charset="-122"/>
                <a:ea typeface="微软雅黑" panose="020B0503020204020204" charset="-122"/>
                <a:cs typeface="微软雅黑" panose="020B0503020204020204" charset="-122"/>
              </a:rPr>
              <a:t> + </a:t>
            </a:r>
            <a:r>
              <a:rPr lang="zh-CN" altLang="en-US" sz="2000" noProof="1">
                <a:latin typeface="微软雅黑" panose="020B0503020204020204" charset="-122"/>
                <a:ea typeface="微软雅黑" panose="020B0503020204020204" charset="-122"/>
                <a:cs typeface="微软雅黑" panose="020B0503020204020204" charset="-122"/>
              </a:rPr>
              <a:t>非典型病例；</a:t>
            </a:r>
            <a:endParaRPr lang="zh-CN" altLang="zh-CN" sz="2000" noProof="1">
              <a:latin typeface="微软雅黑" panose="020B0503020204020204" charset="-122"/>
              <a:ea typeface="微软雅黑" panose="020B0503020204020204" charset="-122"/>
              <a:cs typeface="微软雅黑" panose="020B0503020204020204" charset="-122"/>
            </a:endParaRPr>
          </a:p>
          <a:p>
            <a:pPr marL="342900" indent="-342900" algn="l" fontAlgn="auto">
              <a:lnSpc>
                <a:spcPct val="130000"/>
              </a:lnSpc>
              <a:spcBef>
                <a:spcPts val="0"/>
              </a:spcBef>
              <a:spcAft>
                <a:spcPts val="0"/>
              </a:spcAft>
              <a:buClrTx/>
              <a:buSzTx/>
              <a:buFont typeface="Arial" panose="020B0604020202020204" pitchFamily="34" charset="0"/>
              <a:buChar char="•"/>
            </a:pPr>
            <a:r>
              <a:rPr lang="zh-CN" altLang="zh-CN" sz="2000">
                <a:latin typeface="微软雅黑" panose="020B0503020204020204" charset="-122"/>
                <a:ea typeface="微软雅黑" panose="020B0503020204020204" charset="-122"/>
                <a:cs typeface="微软雅黑" panose="020B0503020204020204" charset="-122"/>
                <a:sym typeface="+mn-ea"/>
              </a:rPr>
              <a:t>案例教学，激发学生兴趣、加深知识点的理解和记忆；</a:t>
            </a:r>
          </a:p>
          <a:p>
            <a:pPr marL="342900" indent="-342900" algn="l" fontAlgn="auto">
              <a:lnSpc>
                <a:spcPct val="130000"/>
              </a:lnSpc>
              <a:spcBef>
                <a:spcPts val="0"/>
              </a:spcBef>
              <a:spcAft>
                <a:spcPts val="0"/>
              </a:spcAft>
              <a:buClrTx/>
              <a:buSzTx/>
              <a:buFont typeface="Arial" panose="020B0604020202020204" pitchFamily="34" charset="0"/>
              <a:buChar char="•"/>
            </a:pPr>
            <a:r>
              <a:rPr lang="zh-CN" altLang="zh-CN" sz="2000">
                <a:latin typeface="微软雅黑" panose="020B0503020204020204" charset="-122"/>
                <a:ea typeface="微软雅黑" panose="020B0503020204020204" charset="-122"/>
                <a:cs typeface="微软雅黑" panose="020B0503020204020204" charset="-122"/>
                <a:sym typeface="+mn-ea"/>
              </a:rPr>
              <a:t>训练学生的临床思辨能力，培养学生的人文关怀素养。</a:t>
            </a:r>
            <a:endParaRPr lang="zh-CN" altLang="zh-CN" sz="2000" b="1">
              <a:latin typeface="微软雅黑" panose="020B0503020204020204" charset="-122"/>
              <a:ea typeface="微软雅黑" panose="020B0503020204020204" charset="-122"/>
              <a:cs typeface="微软雅黑" panose="020B0503020204020204" charset="-122"/>
              <a:sym typeface="+mn-ea"/>
            </a:endParaRPr>
          </a:p>
          <a:p>
            <a:pPr indent="0" fontAlgn="auto">
              <a:lnSpc>
                <a:spcPct val="130000"/>
              </a:lnSpc>
              <a:spcBef>
                <a:spcPts val="0"/>
              </a:spcBef>
              <a:spcAft>
                <a:spcPts val="0"/>
              </a:spcAft>
              <a:buFont typeface="Arial" panose="020B0604020202020204" pitchFamily="34" charset="0"/>
              <a:buNone/>
            </a:pPr>
            <a:r>
              <a:rPr lang="en-US" altLang="zh-CN" sz="1800" b="1">
                <a:latin typeface="微软雅黑" panose="020B0503020204020204" charset="-122"/>
                <a:ea typeface="微软雅黑" panose="020B0503020204020204" charset="-122"/>
                <a:cs typeface="微软雅黑" panose="020B0503020204020204" charset="-122"/>
                <a:sym typeface="+mn-ea"/>
              </a:rPr>
              <a:t>             </a:t>
            </a:r>
            <a:endParaRPr lang="zh-CN" altLang="zh-CN" sz="2000" b="1" noProof="1">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6" grpId="0"/>
      <p:bldP spid="6"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3219450" y="1357644"/>
            <a:ext cx="1390649" cy="531223"/>
          </a:xfrm>
          <a:prstGeom prst="rect">
            <a:avLst/>
          </a:prstGeom>
          <a:solidFill>
            <a:srgbClr val="296FA5"/>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400" b="1" dirty="0">
                <a:solidFill>
                  <a:schemeClr val="bg1"/>
                </a:solidFill>
                <a:latin typeface="微软雅黑" panose="020B0503020204020204" charset="-122"/>
                <a:ea typeface="微软雅黑" panose="020B0503020204020204" charset="-122"/>
                <a:cs typeface="微软雅黑" panose="020B0503020204020204" charset="-122"/>
              </a:rPr>
              <a:t>第一节 </a:t>
            </a:r>
          </a:p>
        </p:txBody>
      </p:sp>
      <p:sp>
        <p:nvSpPr>
          <p:cNvPr id="35" name="PA_矩形 8"/>
          <p:cNvSpPr/>
          <p:nvPr>
            <p:custDataLst>
              <p:tags r:id="rId1"/>
            </p:custDataLst>
          </p:nvPr>
        </p:nvSpPr>
        <p:spPr>
          <a:xfrm>
            <a:off x="4715736" y="1393181"/>
            <a:ext cx="3014922" cy="460375"/>
          </a:xfrm>
          <a:prstGeom prst="rect">
            <a:avLst/>
          </a:prstGeom>
        </p:spPr>
        <p:txBody>
          <a:bodyPr wrap="square">
            <a:spAutoFit/>
          </a:bodyPr>
          <a:lstStyle/>
          <a:p>
            <a:pPr defTabSz="685800"/>
            <a:r>
              <a:rPr lang="zh-CN" altLang="en-US" sz="2400" b="1" kern="0" dirty="0">
                <a:latin typeface="微软雅黑" panose="020B0503020204020204" charset="-122"/>
                <a:ea typeface="微软雅黑" panose="020B0503020204020204" charset="-122"/>
              </a:rPr>
              <a:t>病案概述</a:t>
            </a:r>
            <a:endParaRPr lang="en-US" altLang="zh-CN" sz="2400" b="1" kern="0" dirty="0">
              <a:latin typeface="微软雅黑" panose="020B0503020204020204" charset="-122"/>
              <a:ea typeface="微软雅黑" panose="020B0503020204020204" charset="-122"/>
            </a:endParaRPr>
          </a:p>
        </p:txBody>
      </p:sp>
      <p:sp>
        <p:nvSpPr>
          <p:cNvPr id="19" name="矩形 18"/>
          <p:cNvSpPr/>
          <p:nvPr/>
        </p:nvSpPr>
        <p:spPr>
          <a:xfrm>
            <a:off x="3219451" y="2236321"/>
            <a:ext cx="1390648" cy="531223"/>
          </a:xfrm>
          <a:prstGeom prst="rect">
            <a:avLst/>
          </a:prstGeom>
          <a:solidFill>
            <a:srgbClr val="52B8DA"/>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400" b="1" dirty="0">
                <a:solidFill>
                  <a:schemeClr val="bg1"/>
                </a:solidFill>
                <a:latin typeface="微软雅黑" panose="020B0503020204020204" charset="-122"/>
                <a:ea typeface="微软雅黑" panose="020B0503020204020204" charset="-122"/>
                <a:cs typeface="微软雅黑" panose="020B0503020204020204" charset="-122"/>
              </a:rPr>
              <a:t>第二节 </a:t>
            </a:r>
          </a:p>
        </p:txBody>
      </p:sp>
      <p:sp>
        <p:nvSpPr>
          <p:cNvPr id="20" name="PA_矩形 8"/>
          <p:cNvSpPr/>
          <p:nvPr>
            <p:custDataLst>
              <p:tags r:id="rId2"/>
            </p:custDataLst>
          </p:nvPr>
        </p:nvSpPr>
        <p:spPr>
          <a:xfrm>
            <a:off x="4715510" y="2272030"/>
            <a:ext cx="3877945" cy="460375"/>
          </a:xfrm>
          <a:prstGeom prst="rect">
            <a:avLst/>
          </a:prstGeom>
        </p:spPr>
        <p:txBody>
          <a:bodyPr wrap="square">
            <a:spAutoFit/>
          </a:bodyPr>
          <a:lstStyle/>
          <a:p>
            <a:pPr defTabSz="685800"/>
            <a:r>
              <a:rPr lang="zh-CN" altLang="en-US" sz="2400" b="1" kern="0" dirty="0">
                <a:latin typeface="微软雅黑" panose="020B0503020204020204" charset="-122"/>
                <a:ea typeface="微软雅黑" panose="020B0503020204020204" charset="-122"/>
              </a:rPr>
              <a:t>病案管理与病案信息管理</a:t>
            </a:r>
          </a:p>
        </p:txBody>
      </p:sp>
      <p:sp>
        <p:nvSpPr>
          <p:cNvPr id="23" name="矩形 22"/>
          <p:cNvSpPr/>
          <p:nvPr/>
        </p:nvSpPr>
        <p:spPr>
          <a:xfrm>
            <a:off x="3219451" y="3114998"/>
            <a:ext cx="1390648" cy="531223"/>
          </a:xfrm>
          <a:prstGeom prst="rect">
            <a:avLst/>
          </a:prstGeom>
          <a:solidFill>
            <a:srgbClr val="296FA5"/>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400" b="1" dirty="0">
                <a:solidFill>
                  <a:schemeClr val="bg1"/>
                </a:solidFill>
                <a:latin typeface="微软雅黑" panose="020B0503020204020204" charset="-122"/>
                <a:ea typeface="微软雅黑" panose="020B0503020204020204" charset="-122"/>
                <a:cs typeface="微软雅黑" panose="020B0503020204020204" charset="-122"/>
              </a:rPr>
              <a:t>第三节 </a:t>
            </a:r>
          </a:p>
        </p:txBody>
      </p:sp>
      <p:sp>
        <p:nvSpPr>
          <p:cNvPr id="24" name="PA_矩形 8"/>
          <p:cNvSpPr/>
          <p:nvPr>
            <p:custDataLst>
              <p:tags r:id="rId3"/>
            </p:custDataLst>
          </p:nvPr>
        </p:nvSpPr>
        <p:spPr>
          <a:xfrm>
            <a:off x="4715736" y="3150681"/>
            <a:ext cx="3014922" cy="460375"/>
          </a:xfrm>
          <a:prstGeom prst="rect">
            <a:avLst/>
          </a:prstGeom>
        </p:spPr>
        <p:txBody>
          <a:bodyPr wrap="square">
            <a:spAutoFit/>
          </a:bodyPr>
          <a:lstStyle/>
          <a:p>
            <a:pPr defTabSz="685800"/>
            <a:r>
              <a:rPr lang="zh-CN" altLang="en-US" sz="2400" b="1" kern="0" dirty="0">
                <a:latin typeface="微软雅黑" panose="020B0503020204020204" charset="-122"/>
                <a:ea typeface="微软雅黑" panose="020B0503020204020204" charset="-122"/>
              </a:rPr>
              <a:t>病案信息管理学</a:t>
            </a:r>
            <a:endParaRPr lang="en-US" altLang="zh-CN" sz="2400" b="1" kern="0" dirty="0">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6"/>
          <p:cNvSpPr txBox="1"/>
          <p:nvPr/>
        </p:nvSpPr>
        <p:spPr>
          <a:xfrm>
            <a:off x="316813" y="301689"/>
            <a:ext cx="9036690" cy="73723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b="1"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三、病案的内容及作用</a:t>
            </a:r>
            <a:endParaRPr lang="zh-CN" altLang="en-US" sz="2400" b="1"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p:txBody>
      </p:sp>
      <p:sp>
        <p:nvSpPr>
          <p:cNvPr id="5"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p>
        </p:txBody>
      </p:sp>
      <p:sp>
        <p:nvSpPr>
          <p:cNvPr id="4" name="文本框 6"/>
          <p:cNvSpPr txBox="1"/>
          <p:nvPr/>
        </p:nvSpPr>
        <p:spPr>
          <a:xfrm>
            <a:off x="394970" y="1092263"/>
            <a:ext cx="9174889" cy="64516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lnSpc>
                <a:spcPct val="150000"/>
              </a:lnSpc>
              <a:buClrTx/>
              <a:buSzTx/>
              <a:buFontTx/>
              <a:defRPr/>
            </a:pPr>
            <a:r>
              <a:rPr lang="zh-CN" altLang="en-US" sz="2400" b="1">
                <a:latin typeface="微软雅黑" panose="020B0503020204020204" charset="-122"/>
                <a:ea typeface="微软雅黑" panose="020B0503020204020204" charset="-122"/>
                <a:cs typeface="微软雅黑" panose="020B0503020204020204" charset="-122"/>
                <a:sym typeface="Times New Roman" panose="02020603050405020304" pitchFamily="18" charset="0"/>
              </a:rPr>
              <a:t>病案的作用</a:t>
            </a:r>
          </a:p>
        </p:txBody>
      </p:sp>
      <p:sp>
        <p:nvSpPr>
          <p:cNvPr id="6" name="TextBox 4"/>
          <p:cNvSpPr txBox="1"/>
          <p:nvPr/>
        </p:nvSpPr>
        <p:spPr>
          <a:xfrm>
            <a:off x="383808" y="1733550"/>
            <a:ext cx="8788400" cy="1958340"/>
          </a:xfrm>
          <a:prstGeom prst="rect">
            <a:avLst/>
          </a:prstGeom>
          <a:noFill/>
          <a:ln w="9525">
            <a:noFill/>
          </a:ln>
        </p:spPr>
        <p:txBody>
          <a:bodyPr wrap="square">
            <a:spAutoFit/>
          </a:bodyPr>
          <a:lstStyle/>
          <a:p>
            <a:pPr marL="342900" indent="-342900">
              <a:lnSpc>
                <a:spcPts val="4000"/>
              </a:lnSpc>
              <a:spcBef>
                <a:spcPts val="1200"/>
              </a:spcBef>
              <a:spcAft>
                <a:spcPts val="1200"/>
              </a:spcAft>
              <a:buFont typeface="Wingdings" panose="05000000000000000000" charset="0"/>
              <a:buChar char="Ø"/>
            </a:pPr>
            <a:r>
              <a:rPr lang="zh-CN" altLang="en-US" sz="2000" noProof="1">
                <a:solidFill>
                  <a:srgbClr val="0A11AE"/>
                </a:solidFill>
                <a:latin typeface="微软雅黑" panose="020B0503020204020204" charset="-122"/>
                <a:ea typeface="微软雅黑" panose="020B0503020204020204" charset="-122"/>
                <a:cs typeface="微软雅黑" panose="020B0503020204020204" charset="-122"/>
              </a:rPr>
              <a:t>管理作用</a:t>
            </a:r>
          </a:p>
          <a:p>
            <a:pPr marL="342900" indent="-342900" algn="l" fontAlgn="auto">
              <a:lnSpc>
                <a:spcPct val="130000"/>
              </a:lnSpc>
              <a:spcBef>
                <a:spcPts val="0"/>
              </a:spcBef>
              <a:spcAft>
                <a:spcPts val="0"/>
              </a:spcAft>
              <a:buClrTx/>
              <a:buSzTx/>
              <a:buFont typeface="Arial" panose="020B0604020202020204" pitchFamily="34" charset="0"/>
              <a:buChar char="•"/>
            </a:pPr>
            <a:r>
              <a:rPr lang="zh-CN" altLang="zh-CN" sz="2000">
                <a:latin typeface="微软雅黑" panose="020B0503020204020204" charset="-122"/>
                <a:ea typeface="微软雅黑" panose="020B0503020204020204" charset="-122"/>
                <a:cs typeface="微软雅黑" panose="020B0503020204020204" charset="-122"/>
                <a:sym typeface="+mn-ea"/>
              </a:rPr>
              <a:t>医院绩效考核和评审：医疗质量、医疗安全、医疗效率；</a:t>
            </a:r>
            <a:endParaRPr lang="zh-CN" altLang="zh-CN" sz="2000" noProof="1">
              <a:latin typeface="微软雅黑" panose="020B0503020204020204" charset="-122"/>
              <a:ea typeface="微软雅黑" panose="020B0503020204020204" charset="-122"/>
              <a:cs typeface="微软雅黑" panose="020B0503020204020204" charset="-122"/>
            </a:endParaRPr>
          </a:p>
          <a:p>
            <a:pPr marL="342900" indent="-342900" algn="l" fontAlgn="auto">
              <a:lnSpc>
                <a:spcPct val="130000"/>
              </a:lnSpc>
              <a:spcBef>
                <a:spcPts val="0"/>
              </a:spcBef>
              <a:spcAft>
                <a:spcPts val="0"/>
              </a:spcAft>
              <a:buClrTx/>
              <a:buSzTx/>
              <a:buFont typeface="Arial" panose="020B0604020202020204" pitchFamily="34" charset="0"/>
              <a:buChar char="•"/>
            </a:pPr>
            <a:r>
              <a:rPr lang="zh-CN" altLang="zh-CN" sz="2000">
                <a:latin typeface="微软雅黑" panose="020B0503020204020204" charset="-122"/>
                <a:ea typeface="微软雅黑" panose="020B0503020204020204" charset="-122"/>
                <a:cs typeface="微软雅黑" panose="020B0503020204020204" charset="-122"/>
                <a:sym typeface="+mn-ea"/>
              </a:rPr>
              <a:t>医院经营管理的决策：科室的设置、仪器采购、资源配置；</a:t>
            </a:r>
            <a:endParaRPr lang="zh-CN" altLang="zh-CN" sz="2000" noProof="1">
              <a:latin typeface="微软雅黑" panose="020B0503020204020204" charset="-122"/>
              <a:ea typeface="微软雅黑" panose="020B0503020204020204" charset="-122"/>
              <a:cs typeface="微软雅黑" panose="020B0503020204020204" charset="-122"/>
            </a:endParaRPr>
          </a:p>
          <a:p>
            <a:pPr marL="342900" indent="-342900" algn="l" fontAlgn="auto">
              <a:lnSpc>
                <a:spcPct val="130000"/>
              </a:lnSpc>
              <a:spcBef>
                <a:spcPts val="0"/>
              </a:spcBef>
              <a:spcAft>
                <a:spcPts val="0"/>
              </a:spcAft>
              <a:buClrTx/>
              <a:buSzTx/>
              <a:buFont typeface="Arial" panose="020B0604020202020204" pitchFamily="34" charset="0"/>
              <a:buChar char="•"/>
            </a:pPr>
            <a:r>
              <a:rPr lang="zh-CN" altLang="zh-CN" sz="2000">
                <a:latin typeface="微软雅黑" panose="020B0503020204020204" charset="-122"/>
                <a:ea typeface="微软雅黑" panose="020B0503020204020204" charset="-122"/>
                <a:cs typeface="微软雅黑" panose="020B0503020204020204" charset="-122"/>
                <a:sym typeface="+mn-ea"/>
              </a:rPr>
              <a:t>临床路径的实施和评估：流程优化、成本控制、疗效提高。  </a:t>
            </a:r>
            <a:r>
              <a:rPr lang="en-US" altLang="zh-CN" sz="1800">
                <a:latin typeface="微软雅黑" panose="020B0503020204020204" charset="-122"/>
                <a:ea typeface="微软雅黑" panose="020B0503020204020204" charset="-122"/>
                <a:cs typeface="微软雅黑" panose="020B0503020204020204" charset="-122"/>
                <a:sym typeface="+mn-ea"/>
              </a:rPr>
              <a:t>   </a:t>
            </a:r>
            <a:r>
              <a:rPr lang="en-US" altLang="zh-CN" sz="1800" b="1">
                <a:latin typeface="微软雅黑" panose="020B0503020204020204" charset="-122"/>
                <a:ea typeface="微软雅黑" panose="020B0503020204020204" charset="-122"/>
                <a:cs typeface="微软雅黑" panose="020B0503020204020204" charset="-122"/>
                <a:sym typeface="+mn-ea"/>
              </a:rPr>
              <a:t>       </a:t>
            </a:r>
            <a:endParaRPr lang="zh-CN" altLang="zh-CN" sz="2000" b="1" noProof="1">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6" grpId="0"/>
      <p:bldP spid="6"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6"/>
          <p:cNvSpPr txBox="1"/>
          <p:nvPr/>
        </p:nvSpPr>
        <p:spPr>
          <a:xfrm>
            <a:off x="316813" y="301689"/>
            <a:ext cx="9036690" cy="73723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b="1"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三、病案的内容及作用</a:t>
            </a:r>
            <a:endParaRPr lang="zh-CN" altLang="en-US" sz="2400" b="1"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p:txBody>
      </p:sp>
      <p:sp>
        <p:nvSpPr>
          <p:cNvPr id="5"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p>
        </p:txBody>
      </p:sp>
      <p:sp>
        <p:nvSpPr>
          <p:cNvPr id="4" name="文本框 6"/>
          <p:cNvSpPr txBox="1"/>
          <p:nvPr/>
        </p:nvSpPr>
        <p:spPr>
          <a:xfrm>
            <a:off x="394970" y="1092263"/>
            <a:ext cx="9174889" cy="64516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lnSpc>
                <a:spcPct val="150000"/>
              </a:lnSpc>
              <a:buClrTx/>
              <a:buSzTx/>
              <a:buFontTx/>
              <a:defRPr/>
            </a:pPr>
            <a:r>
              <a:rPr lang="zh-CN" altLang="en-US" sz="2400" b="1">
                <a:latin typeface="微软雅黑" panose="020B0503020204020204" charset="-122"/>
                <a:ea typeface="微软雅黑" panose="020B0503020204020204" charset="-122"/>
                <a:cs typeface="微软雅黑" panose="020B0503020204020204" charset="-122"/>
                <a:sym typeface="Times New Roman" panose="02020603050405020304" pitchFamily="18" charset="0"/>
              </a:rPr>
              <a:t>病案的作用</a:t>
            </a:r>
          </a:p>
        </p:txBody>
      </p:sp>
      <p:sp>
        <p:nvSpPr>
          <p:cNvPr id="6" name="TextBox 4"/>
          <p:cNvSpPr txBox="1"/>
          <p:nvPr/>
        </p:nvSpPr>
        <p:spPr>
          <a:xfrm>
            <a:off x="383808" y="1733550"/>
            <a:ext cx="8788400" cy="2327910"/>
          </a:xfrm>
          <a:prstGeom prst="rect">
            <a:avLst/>
          </a:prstGeom>
          <a:noFill/>
          <a:ln w="9525">
            <a:noFill/>
          </a:ln>
        </p:spPr>
        <p:txBody>
          <a:bodyPr wrap="square">
            <a:spAutoFit/>
          </a:bodyPr>
          <a:lstStyle/>
          <a:p>
            <a:pPr marL="342900" indent="-342900">
              <a:lnSpc>
                <a:spcPts val="4000"/>
              </a:lnSpc>
              <a:spcBef>
                <a:spcPts val="1200"/>
              </a:spcBef>
              <a:spcAft>
                <a:spcPts val="1200"/>
              </a:spcAft>
              <a:buFont typeface="Wingdings" panose="05000000000000000000" charset="0"/>
              <a:buChar char="Ø"/>
            </a:pPr>
            <a:r>
              <a:rPr lang="zh-CN" altLang="en-US" sz="2000">
                <a:solidFill>
                  <a:srgbClr val="0A11AE"/>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医疗付款</a:t>
            </a:r>
            <a:r>
              <a:rPr lang="zh-CN" altLang="en-US" sz="2000" noProof="1">
                <a:solidFill>
                  <a:srgbClr val="0A11AE"/>
                </a:solidFill>
                <a:latin typeface="微软雅黑" panose="020B0503020204020204" charset="-122"/>
                <a:ea typeface="微软雅黑" panose="020B0503020204020204" charset="-122"/>
                <a:cs typeface="微软雅黑" panose="020B0503020204020204" charset="-122"/>
              </a:rPr>
              <a:t>作用</a:t>
            </a:r>
            <a:endParaRPr lang="zh-CN" altLang="zh-CN" sz="2000" noProof="1">
              <a:latin typeface="微软雅黑" panose="020B0503020204020204" charset="-122"/>
              <a:ea typeface="微软雅黑" panose="020B0503020204020204" charset="-122"/>
              <a:cs typeface="微软雅黑" panose="020B0503020204020204" charset="-122"/>
            </a:endParaRPr>
          </a:p>
          <a:p>
            <a:pPr marL="342900" indent="-342900">
              <a:lnSpc>
                <a:spcPct val="120000"/>
              </a:lnSpc>
              <a:buFont typeface="Arial" panose="020B0604020202020204" pitchFamily="34" charset="0"/>
              <a:buChar char="•"/>
            </a:pPr>
            <a:r>
              <a:rPr lang="zh-CN" altLang="en-US" sz="2000" dirty="0">
                <a:latin typeface="微软雅黑" panose="020B0503020204020204" charset="-122"/>
                <a:ea typeface="微软雅黑" panose="020B0503020204020204" charset="-122"/>
                <a:sym typeface="+mn-ea"/>
              </a:rPr>
              <a:t>医疗费用支付方式改变：保险介入，后</a:t>
            </a:r>
            <a:r>
              <a:rPr lang="zh-CN" altLang="zh-CN" sz="2000" dirty="0">
                <a:latin typeface="微软雅黑" panose="020B0503020204020204" charset="-122"/>
                <a:ea typeface="微软雅黑" panose="020B0503020204020204" charset="-122"/>
                <a:sym typeface="+mn-ea"/>
              </a:rPr>
              <a:t>付费</a:t>
            </a:r>
            <a:r>
              <a:rPr lang="en-US" altLang="zh-CN" sz="2000" dirty="0">
                <a:latin typeface="微软雅黑" panose="020B0503020204020204" charset="-122"/>
                <a:ea typeface="微软雅黑" panose="020B0503020204020204" charset="-122"/>
                <a:sym typeface="+mn-ea"/>
              </a:rPr>
              <a:t> — </a:t>
            </a:r>
            <a:r>
              <a:rPr lang="zh-CN" altLang="en-US" sz="2000" dirty="0">
                <a:latin typeface="微软雅黑" panose="020B0503020204020204" charset="-122"/>
                <a:ea typeface="微软雅黑" panose="020B0503020204020204" charset="-122"/>
                <a:sym typeface="+mn-ea"/>
              </a:rPr>
              <a:t>预先支付</a:t>
            </a:r>
            <a:endParaRPr lang="zh-CN" altLang="zh-CN" sz="2000" noProof="1">
              <a:latin typeface="微软雅黑" panose="020B0503020204020204" charset="-122"/>
              <a:ea typeface="微软雅黑" panose="020B0503020204020204" charset="-122"/>
              <a:cs typeface="微软雅黑" panose="020B0503020204020204" charset="-122"/>
            </a:endParaRPr>
          </a:p>
          <a:p>
            <a:pPr marL="342900" indent="-342900" algn="l" fontAlgn="auto">
              <a:lnSpc>
                <a:spcPct val="130000"/>
              </a:lnSpc>
              <a:spcBef>
                <a:spcPts val="0"/>
              </a:spcBef>
              <a:spcAft>
                <a:spcPts val="0"/>
              </a:spcAft>
              <a:buClrTx/>
              <a:buSzTx/>
              <a:buFont typeface="Arial" panose="020B0604020202020204" pitchFamily="34" charset="0"/>
              <a:buChar char="•"/>
            </a:pPr>
            <a:r>
              <a:rPr lang="zh-CN" altLang="zh-CN" sz="2000">
                <a:latin typeface="微软雅黑" panose="020B0503020204020204" charset="-122"/>
                <a:ea typeface="微软雅黑" panose="020B0503020204020204" charset="-122"/>
                <a:cs typeface="微软雅黑" panose="020B0503020204020204" charset="-122"/>
                <a:sym typeface="+mn-ea"/>
              </a:rPr>
              <a:t>保险机构依据病案对患者进行前期核保和后期理赔；</a:t>
            </a:r>
            <a:endParaRPr lang="zh-CN" altLang="zh-CN" sz="2000" noProof="1">
              <a:latin typeface="微软雅黑" panose="020B0503020204020204" charset="-122"/>
              <a:ea typeface="微软雅黑" panose="020B0503020204020204" charset="-122"/>
              <a:cs typeface="微软雅黑" panose="020B0503020204020204" charset="-122"/>
            </a:endParaRPr>
          </a:p>
          <a:p>
            <a:pPr algn="l" fontAlgn="auto">
              <a:lnSpc>
                <a:spcPct val="130000"/>
              </a:lnSpc>
              <a:spcBef>
                <a:spcPts val="0"/>
              </a:spcBef>
              <a:spcAft>
                <a:spcPts val="0"/>
              </a:spcAft>
              <a:buClrTx/>
              <a:buSzTx/>
              <a:buFont typeface="Arial" panose="020B0604020202020204" pitchFamily="34" charset="0"/>
            </a:pPr>
            <a:r>
              <a:rPr lang="en-US" altLang="zh-CN" sz="2000" dirty="0">
                <a:latin typeface="微软雅黑" panose="020B0503020204020204" charset="-122"/>
                <a:ea typeface="微软雅黑" panose="020B0503020204020204" charset="-122"/>
                <a:sym typeface="+mn-ea"/>
              </a:rPr>
              <a:t>           </a:t>
            </a:r>
            <a:r>
              <a:rPr lang="zh-CN" altLang="zh-CN" dirty="0">
                <a:latin typeface="微软雅黑" panose="020B0503020204020204" charset="-122"/>
                <a:ea typeface="微软雅黑" panose="020B0503020204020204" charset="-122"/>
                <a:sym typeface="+mn-ea"/>
              </a:rPr>
              <a:t>检查费用——检查报告；抢救费用——抢救记录</a:t>
            </a:r>
            <a:endParaRPr lang="zh-CN" altLang="zh-CN" sz="2000" noProof="1">
              <a:latin typeface="微软雅黑" panose="020B0503020204020204" charset="-122"/>
              <a:ea typeface="微软雅黑" panose="020B0503020204020204" charset="-122"/>
              <a:cs typeface="微软雅黑" panose="020B0503020204020204" charset="-122"/>
            </a:endParaRPr>
          </a:p>
          <a:p>
            <a:pPr marL="342900" indent="-342900" algn="l" fontAlgn="auto">
              <a:lnSpc>
                <a:spcPct val="130000"/>
              </a:lnSpc>
              <a:spcBef>
                <a:spcPts val="0"/>
              </a:spcBef>
              <a:spcAft>
                <a:spcPts val="0"/>
              </a:spcAft>
              <a:buClrTx/>
              <a:buSzTx/>
              <a:buFont typeface="Arial" panose="020B0604020202020204" pitchFamily="34" charset="0"/>
              <a:buChar char="•"/>
            </a:pPr>
            <a:r>
              <a:rPr lang="zh-CN" altLang="zh-CN" sz="2000">
                <a:latin typeface="微软雅黑" panose="020B0503020204020204" charset="-122"/>
                <a:ea typeface="微软雅黑" panose="020B0503020204020204" charset="-122"/>
                <a:cs typeface="微软雅黑" panose="020B0503020204020204" charset="-122"/>
                <a:sym typeface="+mn-ea"/>
              </a:rPr>
              <a:t>逐步实行以</a:t>
            </a:r>
            <a:r>
              <a:rPr lang="zh-CN" altLang="zh-CN" sz="2000" dirty="0">
                <a:latin typeface="微软雅黑" panose="020B0503020204020204" charset="-122"/>
                <a:ea typeface="微软雅黑" panose="020B0503020204020204" charset="-122"/>
                <a:sym typeface="+mn-ea"/>
              </a:rPr>
              <a:t>临床过程同质、资源消耗相近分组为支付原则的</a:t>
            </a:r>
            <a:r>
              <a:rPr lang="zh-CN" altLang="zh-CN" sz="2000">
                <a:latin typeface="微软雅黑" panose="020B0503020204020204" charset="-122"/>
                <a:ea typeface="微软雅黑" panose="020B0503020204020204" charset="-122"/>
                <a:cs typeface="微软雅黑" panose="020B0503020204020204" charset="-122"/>
                <a:sym typeface="+mn-ea"/>
              </a:rPr>
              <a:t>DRG付费。</a:t>
            </a:r>
            <a:endParaRPr lang="zh-CN" altLang="zh-CN" sz="2000" noProof="1">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6" grpId="0"/>
      <p:bldP spid="6"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6"/>
          <p:cNvSpPr txBox="1"/>
          <p:nvPr/>
        </p:nvSpPr>
        <p:spPr>
          <a:xfrm>
            <a:off x="316813" y="301689"/>
            <a:ext cx="9036690" cy="73723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b="1"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三、病案的内容及作用</a:t>
            </a:r>
            <a:endParaRPr lang="zh-CN" altLang="en-US" sz="2400" b="1"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p:txBody>
      </p:sp>
      <p:sp>
        <p:nvSpPr>
          <p:cNvPr id="5"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p>
        </p:txBody>
      </p:sp>
      <p:sp>
        <p:nvSpPr>
          <p:cNvPr id="4" name="文本框 6"/>
          <p:cNvSpPr txBox="1"/>
          <p:nvPr/>
        </p:nvSpPr>
        <p:spPr>
          <a:xfrm>
            <a:off x="394970" y="1092263"/>
            <a:ext cx="9174889" cy="64516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lnSpc>
                <a:spcPct val="150000"/>
              </a:lnSpc>
              <a:buClrTx/>
              <a:buSzTx/>
              <a:buFontTx/>
              <a:defRPr/>
            </a:pPr>
            <a:r>
              <a:rPr lang="zh-CN" altLang="en-US" sz="2400" b="1">
                <a:latin typeface="微软雅黑" panose="020B0503020204020204" charset="-122"/>
                <a:ea typeface="微软雅黑" panose="020B0503020204020204" charset="-122"/>
                <a:cs typeface="微软雅黑" panose="020B0503020204020204" charset="-122"/>
                <a:sym typeface="Times New Roman" panose="02020603050405020304" pitchFamily="18" charset="0"/>
              </a:rPr>
              <a:t>病案的作用</a:t>
            </a:r>
          </a:p>
        </p:txBody>
      </p:sp>
      <p:sp>
        <p:nvSpPr>
          <p:cNvPr id="6" name="TextBox 4"/>
          <p:cNvSpPr txBox="1"/>
          <p:nvPr/>
        </p:nvSpPr>
        <p:spPr>
          <a:xfrm>
            <a:off x="1275715" y="1964690"/>
            <a:ext cx="7118985" cy="2318385"/>
          </a:xfrm>
          <a:prstGeom prst="rect">
            <a:avLst/>
          </a:prstGeom>
          <a:noFill/>
          <a:ln w="9525">
            <a:noFill/>
          </a:ln>
        </p:spPr>
        <p:txBody>
          <a:bodyPr wrap="square">
            <a:spAutoFit/>
          </a:bodyPr>
          <a:lstStyle/>
          <a:p>
            <a:pPr marL="342900" indent="-342900">
              <a:lnSpc>
                <a:spcPts val="4000"/>
              </a:lnSpc>
              <a:spcBef>
                <a:spcPts val="1200"/>
              </a:spcBef>
              <a:spcAft>
                <a:spcPts val="1200"/>
              </a:spcAft>
              <a:buFont typeface="Wingdings" panose="05000000000000000000" charset="0"/>
              <a:buChar char="Ø"/>
            </a:pPr>
            <a:r>
              <a:rPr lang="zh-CN" altLang="en-US" sz="2000" noProof="1">
                <a:solidFill>
                  <a:srgbClr val="0A11AE"/>
                </a:solidFill>
                <a:latin typeface="微软雅黑" panose="020B0503020204020204" charset="-122"/>
                <a:ea typeface="微软雅黑" panose="020B0503020204020204" charset="-122"/>
                <a:cs typeface="微软雅黑" panose="020B0503020204020204" charset="-122"/>
              </a:rPr>
              <a:t>法律依据作用</a:t>
            </a:r>
            <a:endParaRPr lang="zh-CN" altLang="zh-CN" sz="2000" noProof="1">
              <a:latin typeface="微软雅黑" panose="020B0503020204020204" charset="-122"/>
              <a:ea typeface="微软雅黑" panose="020B0503020204020204" charset="-122"/>
              <a:cs typeface="微软雅黑" panose="020B0503020204020204" charset="-122"/>
            </a:endParaRPr>
          </a:p>
          <a:p>
            <a:pPr marL="342900" indent="-342900" fontAlgn="auto">
              <a:lnSpc>
                <a:spcPct val="130000"/>
              </a:lnSpc>
              <a:buFont typeface="Arial" panose="020B0604020202020204" pitchFamily="34" charset="0"/>
              <a:buChar char="•"/>
            </a:pPr>
            <a:r>
              <a:rPr sz="2000" dirty="0">
                <a:latin typeface="微软雅黑" panose="020B0503020204020204" charset="-122"/>
                <a:ea typeface="微软雅黑" panose="020B0503020204020204" charset="-122"/>
                <a:sym typeface="+mn-ea"/>
              </a:rPr>
              <a:t>医疗纠纷调查</a:t>
            </a:r>
          </a:p>
          <a:p>
            <a:pPr marL="342900" indent="-342900" fontAlgn="auto">
              <a:lnSpc>
                <a:spcPct val="130000"/>
              </a:lnSpc>
              <a:buFont typeface="Arial" panose="020B0604020202020204" pitchFamily="34" charset="0"/>
              <a:buChar char="•"/>
            </a:pPr>
            <a:r>
              <a:rPr sz="2000" dirty="0">
                <a:latin typeface="微软雅黑" panose="020B0503020204020204" charset="-122"/>
                <a:ea typeface="微软雅黑" panose="020B0503020204020204" charset="-122"/>
                <a:sym typeface="+mn-ea"/>
              </a:rPr>
              <a:t>医疗事故鉴定</a:t>
            </a:r>
          </a:p>
          <a:p>
            <a:pPr marL="342900" indent="-342900" fontAlgn="auto">
              <a:lnSpc>
                <a:spcPct val="130000"/>
              </a:lnSpc>
              <a:buFont typeface="Arial" panose="020B0604020202020204" pitchFamily="34" charset="0"/>
              <a:buChar char="•"/>
            </a:pPr>
            <a:r>
              <a:rPr sz="2000" dirty="0">
                <a:latin typeface="微软雅黑" panose="020B0503020204020204" charset="-122"/>
                <a:ea typeface="微软雅黑" panose="020B0503020204020204" charset="-122"/>
                <a:sym typeface="+mn-ea"/>
              </a:rPr>
              <a:t>医疗保险赔付</a:t>
            </a:r>
          </a:p>
          <a:p>
            <a:pPr indent="0" fontAlgn="auto">
              <a:lnSpc>
                <a:spcPct val="130000"/>
              </a:lnSpc>
              <a:spcBef>
                <a:spcPts val="0"/>
              </a:spcBef>
              <a:spcAft>
                <a:spcPts val="0"/>
              </a:spcAft>
              <a:buFont typeface="Arial" panose="020B0604020202020204" pitchFamily="34" charset="0"/>
              <a:buNone/>
            </a:pPr>
            <a:r>
              <a:rPr lang="en-US" altLang="zh-CN" sz="1800" b="1">
                <a:latin typeface="微软雅黑" panose="020B0503020204020204" charset="-122"/>
                <a:ea typeface="微软雅黑" panose="020B0503020204020204" charset="-122"/>
                <a:cs typeface="微软雅黑" panose="020B0503020204020204" charset="-122"/>
                <a:sym typeface="+mn-ea"/>
              </a:rPr>
              <a:t>             </a:t>
            </a:r>
            <a:endParaRPr lang="zh-CN" altLang="zh-CN" sz="2000" b="1" noProof="1">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6" grpId="0"/>
      <p:bldP spid="6"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6"/>
          <p:cNvSpPr txBox="1"/>
          <p:nvPr/>
        </p:nvSpPr>
        <p:spPr>
          <a:xfrm>
            <a:off x="316813" y="301689"/>
            <a:ext cx="9036690" cy="73723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b="1"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三、病案的内容及作用</a:t>
            </a:r>
            <a:endParaRPr lang="zh-CN" altLang="en-US" sz="2400" b="1"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p:txBody>
      </p:sp>
      <p:sp>
        <p:nvSpPr>
          <p:cNvPr id="5"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p>
        </p:txBody>
      </p:sp>
      <p:sp>
        <p:nvSpPr>
          <p:cNvPr id="4" name="文本框 6"/>
          <p:cNvSpPr txBox="1"/>
          <p:nvPr/>
        </p:nvSpPr>
        <p:spPr>
          <a:xfrm>
            <a:off x="394970" y="1092263"/>
            <a:ext cx="9174889" cy="64516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lnSpc>
                <a:spcPct val="150000"/>
              </a:lnSpc>
              <a:buClrTx/>
              <a:buSzTx/>
              <a:buFontTx/>
              <a:defRPr/>
            </a:pPr>
            <a:r>
              <a:rPr lang="zh-CN" altLang="en-US" sz="2400" b="1">
                <a:latin typeface="微软雅黑" panose="020B0503020204020204" charset="-122"/>
                <a:ea typeface="微软雅黑" panose="020B0503020204020204" charset="-122"/>
                <a:cs typeface="微软雅黑" panose="020B0503020204020204" charset="-122"/>
                <a:sym typeface="Times New Roman" panose="02020603050405020304" pitchFamily="18" charset="0"/>
              </a:rPr>
              <a:t>病案的作用</a:t>
            </a:r>
          </a:p>
        </p:txBody>
      </p:sp>
      <p:sp>
        <p:nvSpPr>
          <p:cNvPr id="6" name="TextBox 4"/>
          <p:cNvSpPr txBox="1"/>
          <p:nvPr/>
        </p:nvSpPr>
        <p:spPr>
          <a:xfrm>
            <a:off x="383540" y="1733550"/>
            <a:ext cx="8074025" cy="1917700"/>
          </a:xfrm>
          <a:prstGeom prst="rect">
            <a:avLst/>
          </a:prstGeom>
          <a:noFill/>
          <a:ln w="9525">
            <a:noFill/>
          </a:ln>
        </p:spPr>
        <p:txBody>
          <a:bodyPr wrap="square">
            <a:spAutoFit/>
          </a:bodyPr>
          <a:lstStyle/>
          <a:p>
            <a:pPr marL="342900" indent="-342900">
              <a:lnSpc>
                <a:spcPts val="4000"/>
              </a:lnSpc>
              <a:spcBef>
                <a:spcPts val="1200"/>
              </a:spcBef>
              <a:spcAft>
                <a:spcPts val="1200"/>
              </a:spcAft>
              <a:buFont typeface="Wingdings" panose="05000000000000000000" charset="0"/>
              <a:buChar char="Ø"/>
            </a:pPr>
            <a:r>
              <a:rPr lang="zh-CN" altLang="en-US" sz="2000" noProof="1">
                <a:solidFill>
                  <a:srgbClr val="0A11AE"/>
                </a:solidFill>
                <a:latin typeface="微软雅黑" panose="020B0503020204020204" charset="-122"/>
                <a:ea typeface="微软雅黑" panose="020B0503020204020204" charset="-122"/>
                <a:cs typeface="微软雅黑" panose="020B0503020204020204" charset="-122"/>
              </a:rPr>
              <a:t>历史作用</a:t>
            </a:r>
            <a:endParaRPr lang="zh-CN" altLang="zh-CN" sz="2000" noProof="1">
              <a:latin typeface="微软雅黑" panose="020B0503020204020204" charset="-122"/>
              <a:ea typeface="微软雅黑" panose="020B0503020204020204" charset="-122"/>
              <a:cs typeface="微软雅黑" panose="020B0503020204020204" charset="-122"/>
            </a:endParaRPr>
          </a:p>
          <a:p>
            <a:pPr marL="342900" indent="-342900" fontAlgn="auto">
              <a:lnSpc>
                <a:spcPct val="130000"/>
              </a:lnSpc>
              <a:buFont typeface="Arial" panose="020B0604020202020204" pitchFamily="34" charset="0"/>
              <a:buChar char="•"/>
            </a:pPr>
            <a:r>
              <a:rPr sz="2000" dirty="0">
                <a:latin typeface="微软雅黑" panose="020B0503020204020204" charset="-122"/>
                <a:ea typeface="微软雅黑" panose="020B0503020204020204" charset="-122"/>
                <a:sym typeface="+mn-ea"/>
              </a:rPr>
              <a:t>协和</a:t>
            </a:r>
            <a:r>
              <a:rPr lang="zh-CN" sz="2000" dirty="0">
                <a:latin typeface="微软雅黑" panose="020B0503020204020204" charset="-122"/>
                <a:ea typeface="微软雅黑" panose="020B0503020204020204" charset="-122"/>
                <a:sym typeface="+mn-ea"/>
              </a:rPr>
              <a:t>传家</a:t>
            </a:r>
            <a:r>
              <a:rPr sz="2000" dirty="0">
                <a:latin typeface="微软雅黑" panose="020B0503020204020204" charset="-122"/>
                <a:ea typeface="微软雅黑" panose="020B0503020204020204" charset="-122"/>
                <a:sym typeface="+mn-ea"/>
              </a:rPr>
              <a:t>宝</a:t>
            </a:r>
            <a:r>
              <a:rPr lang="zh-CN" sz="2000" dirty="0">
                <a:latin typeface="微软雅黑" panose="020B0503020204020204" charset="-122"/>
                <a:ea typeface="微软雅黑" panose="020B0503020204020204" charset="-122"/>
                <a:sym typeface="+mn-ea"/>
              </a:rPr>
              <a:t>：疑难罕见病、历史人物、名医成长、悬疑谜案</a:t>
            </a:r>
          </a:p>
          <a:p>
            <a:pPr marL="342900" indent="-342900" fontAlgn="auto">
              <a:lnSpc>
                <a:spcPct val="130000"/>
              </a:lnSpc>
              <a:buFont typeface="Arial" panose="020B0604020202020204" pitchFamily="34" charset="0"/>
              <a:buChar char="•"/>
            </a:pPr>
            <a:r>
              <a:rPr lang="zh-CN" sz="2000" dirty="0">
                <a:latin typeface="微软雅黑" panose="020B0503020204020204" charset="-122"/>
                <a:ea typeface="微软雅黑" panose="020B0503020204020204" charset="-122"/>
                <a:sym typeface="+mn-ea"/>
              </a:rPr>
              <a:t>历史事件</a:t>
            </a:r>
            <a:r>
              <a:rPr lang="zh-CN" altLang="zh-CN" sz="2000" dirty="0">
                <a:latin typeface="微软雅黑" panose="020B0503020204020204" charset="-122"/>
                <a:ea typeface="微软雅黑" panose="020B0503020204020204" charset="-122"/>
                <a:sym typeface="+mn-ea"/>
              </a:rPr>
              <a:t>的佐证：日本侵华（霍乱）、新冠疫情</a:t>
            </a:r>
          </a:p>
          <a:p>
            <a:pPr indent="0" fontAlgn="auto">
              <a:lnSpc>
                <a:spcPct val="130000"/>
              </a:lnSpc>
              <a:spcBef>
                <a:spcPts val="0"/>
              </a:spcBef>
              <a:spcAft>
                <a:spcPts val="0"/>
              </a:spcAft>
              <a:buFont typeface="Arial" panose="020B0604020202020204" pitchFamily="34" charset="0"/>
              <a:buNone/>
            </a:pPr>
            <a:r>
              <a:rPr lang="en-US" altLang="zh-CN" sz="1800" b="1">
                <a:latin typeface="微软雅黑" panose="020B0503020204020204" charset="-122"/>
                <a:ea typeface="微软雅黑" panose="020B0503020204020204" charset="-122"/>
                <a:cs typeface="微软雅黑" panose="020B0503020204020204" charset="-122"/>
                <a:sym typeface="+mn-ea"/>
              </a:rPr>
              <a:t>             </a:t>
            </a:r>
            <a:endParaRPr lang="zh-CN" altLang="zh-CN" sz="2000" b="1" noProof="1">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6" grpId="0"/>
      <p:bldP spid="6"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6"/>
          <p:cNvSpPr txBox="1"/>
          <p:nvPr/>
        </p:nvSpPr>
        <p:spPr>
          <a:xfrm>
            <a:off x="316813" y="349949"/>
            <a:ext cx="9036690" cy="73723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lnSpc>
                <a:spcPct val="150000"/>
              </a:lnSpc>
              <a:buClrTx/>
              <a:buSzTx/>
              <a:buFontTx/>
              <a:defRPr/>
            </a:pPr>
            <a:r>
              <a:rPr lang="zh-CN" altLang="en-US" sz="2800" b="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四、与病案有关的人员及职责</a:t>
            </a:r>
          </a:p>
        </p:txBody>
      </p:sp>
      <p:sp>
        <p:nvSpPr>
          <p:cNvPr id="5"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p>
        </p:txBody>
      </p:sp>
      <p:sp>
        <p:nvSpPr>
          <p:cNvPr id="2" name="Rectangle 3"/>
          <p:cNvSpPr txBox="1">
            <a:spLocks noChangeArrowheads="1"/>
          </p:cNvSpPr>
          <p:nvPr/>
        </p:nvSpPr>
        <p:spPr bwMode="auto">
          <a:xfrm>
            <a:off x="434975" y="1391920"/>
            <a:ext cx="8709025" cy="311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FF0000"/>
              </a:buClr>
              <a:buSzPct val="70000"/>
              <a:buFont typeface="Wingdings" panose="05000000000000000000" pitchFamily="2" charset="2"/>
              <a:buChar char="n"/>
              <a:defRPr sz="3000" b="1">
                <a:solidFill>
                  <a:srgbClr val="FF0000"/>
                </a:solidFill>
                <a:latin typeface="Times New Roman" panose="02020603050405020304" pitchFamily="18" charset="0"/>
                <a:ea typeface="+mn-ea"/>
                <a:cs typeface="+mn-cs"/>
              </a:defRPr>
            </a:lvl1pPr>
            <a:lvl2pPr marL="692150" indent="-347980" algn="l" rtl="0" eaLnBrk="0" fontAlgn="base" hangingPunct="0">
              <a:spcBef>
                <a:spcPct val="20000"/>
              </a:spcBef>
              <a:spcAft>
                <a:spcPct val="0"/>
              </a:spcAft>
              <a:buClr>
                <a:srgbClr val="0000FF"/>
              </a:buClr>
              <a:buSzPct val="70000"/>
              <a:buFont typeface="Wingdings" panose="05000000000000000000" pitchFamily="2" charset="2"/>
              <a:buChar char="Ø"/>
              <a:defRPr sz="2600" b="1">
                <a:solidFill>
                  <a:srgbClr val="0000FF"/>
                </a:solidFill>
                <a:latin typeface="Times New Roman" panose="02020603050405020304" pitchFamily="18" charset="0"/>
                <a:ea typeface="+mn-ea"/>
              </a:defRPr>
            </a:lvl2pPr>
            <a:lvl3pPr marL="987425" indent="-294005" algn="l" rtl="0" eaLnBrk="0" fontAlgn="base" hangingPunct="0">
              <a:spcBef>
                <a:spcPct val="20000"/>
              </a:spcBef>
              <a:spcAft>
                <a:spcPct val="0"/>
              </a:spcAft>
              <a:buClr>
                <a:schemeClr val="accent1"/>
              </a:buClr>
              <a:buSzPct val="70000"/>
              <a:buFont typeface="Wingdings" panose="05000000000000000000" pitchFamily="2" charset="2"/>
              <a:buChar char="ü"/>
              <a:defRPr sz="2300">
                <a:solidFill>
                  <a:schemeClr val="tx1"/>
                </a:solidFill>
                <a:latin typeface="Times New Roman" panose="02020603050405020304" pitchFamily="18" charset="0"/>
                <a:ea typeface="+mn-ea"/>
              </a:defRPr>
            </a:lvl3pPr>
            <a:lvl4pPr marL="1281430"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Times New Roman" panose="02020603050405020304" pitchFamily="18" charset="0"/>
                <a:ea typeface="+mn-ea"/>
              </a:defRPr>
            </a:lvl4pPr>
            <a:lvl5pPr marL="1598930" indent="-316230"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Times New Roman" panose="02020603050405020304" pitchFamily="18" charset="0"/>
                <a:ea typeface="+mn-ea"/>
              </a:defRPr>
            </a:lvl5pPr>
            <a:lvl6pPr marL="2056130" indent="-316230" algn="l" rtl="0" fontAlgn="base">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ea typeface="+mn-ea"/>
              </a:defRPr>
            </a:lvl6pPr>
            <a:lvl7pPr marL="2513330" indent="-316230" algn="l" rtl="0" fontAlgn="base">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ea typeface="+mn-ea"/>
              </a:defRPr>
            </a:lvl7pPr>
            <a:lvl8pPr marL="2970530" indent="-316230" algn="l" rtl="0" fontAlgn="base">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ea typeface="+mn-ea"/>
              </a:defRPr>
            </a:lvl8pPr>
            <a:lvl9pPr marL="3427730" indent="-316230" algn="l" rtl="0" fontAlgn="base">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ea typeface="+mn-ea"/>
              </a:defRPr>
            </a:lvl9pPr>
          </a:lstStyle>
          <a:p>
            <a:pPr marR="0" lvl="0" algn="l" defTabSz="914400" rtl="0">
              <a:lnSpc>
                <a:spcPct val="130000"/>
              </a:lnSpc>
              <a:spcBef>
                <a:spcPts val="0"/>
              </a:spcBef>
              <a:spcAft>
                <a:spcPts val="0"/>
              </a:spcAft>
              <a:buClrTx/>
              <a:buSzPct val="70000"/>
              <a:buFont typeface="Wingdings" panose="05000000000000000000" charset="0"/>
              <a:buChar char="Ø"/>
              <a:defRPr/>
            </a:pPr>
            <a:r>
              <a:rPr kumimoji="0" lang="zh-CN" altLang="zh-CN" sz="2000" b="0" i="0" u="none" strike="noStrike" kern="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rPr>
              <a:t>患者及其家属</a:t>
            </a:r>
            <a:r>
              <a:rPr kumimoji="0" lang="zh-CN" altLang="en-US" sz="2000"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a:t>
            </a:r>
            <a:r>
              <a:rPr kumimoji="0" lang="zh-CN" altLang="zh-CN" sz="2000"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病案内容的</a:t>
            </a:r>
            <a:r>
              <a:rPr kumimoji="0" lang="zh-CN" altLang="en-US" sz="2000"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主体；提供</a:t>
            </a:r>
            <a:r>
              <a:rPr lang="zh-CN" altLang="en-US" sz="2000" b="0" kern="0" noProof="0" dirty="0">
                <a:ln>
                  <a:noFill/>
                </a:ln>
                <a:solidFill>
                  <a:schemeClr val="tx1"/>
                </a:solidFill>
                <a:effectLst/>
                <a:uLnTx/>
                <a:uFillTx/>
                <a:latin typeface="微软雅黑" panose="020B0503020204020204" charset="-122"/>
                <a:ea typeface="微软雅黑" panose="020B0503020204020204" charset="-122"/>
                <a:sym typeface="+mn-ea"/>
              </a:rPr>
              <a:t>真实可靠</a:t>
            </a:r>
            <a:r>
              <a:rPr kumimoji="0" lang="zh-CN" altLang="en-US" sz="2000"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的信息；</a:t>
            </a:r>
            <a:r>
              <a:rPr kumimoji="0" lang="zh-CN" altLang="zh-CN" sz="2000"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mn-ea"/>
              </a:rPr>
              <a:t>可复印使用病案</a:t>
            </a:r>
            <a:endParaRPr kumimoji="0" lang="en-US" altLang="zh-CN" sz="2000"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R="0" lvl="0" algn="l" defTabSz="914400" rtl="0">
              <a:lnSpc>
                <a:spcPct val="130000"/>
              </a:lnSpc>
              <a:spcBef>
                <a:spcPts val="0"/>
              </a:spcBef>
              <a:spcAft>
                <a:spcPts val="0"/>
              </a:spcAft>
              <a:buClrTx/>
              <a:buSzPct val="70000"/>
              <a:buFont typeface="Wingdings" panose="05000000000000000000" charset="0"/>
              <a:buChar char="Ø"/>
              <a:defRPr/>
            </a:pPr>
            <a:r>
              <a:rPr kumimoji="0" lang="zh-CN" altLang="zh-CN" sz="2000" b="0" i="0" u="none" strike="noStrike" kern="0" cap="none" spc="0" normalizeH="0" baseline="0" noProof="0" dirty="0">
                <a:ln>
                  <a:noFill/>
                </a:ln>
                <a:effectLst/>
                <a:uLnTx/>
                <a:uFillTx/>
                <a:latin typeface="微软雅黑" panose="020B0503020204020204" charset="-122"/>
                <a:ea typeface="微软雅黑" panose="020B0503020204020204" charset="-122"/>
                <a:cs typeface="+mn-cs"/>
              </a:rPr>
              <a:t>医生护士医技</a:t>
            </a:r>
            <a:r>
              <a:rPr kumimoji="0" lang="zh-CN" altLang="zh-CN" sz="2000"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：病案内容的创建</a:t>
            </a:r>
            <a:r>
              <a:rPr kumimoji="0" lang="zh-CN" altLang="en-US" sz="2000"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者、记录者、利用</a:t>
            </a:r>
            <a:r>
              <a:rPr kumimoji="0" lang="zh-CN" altLang="zh-CN" sz="2000"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者</a:t>
            </a:r>
          </a:p>
          <a:p>
            <a:pPr marR="0" lvl="0" algn="l" defTabSz="914400" rtl="0">
              <a:lnSpc>
                <a:spcPct val="130000"/>
              </a:lnSpc>
              <a:spcBef>
                <a:spcPts val="0"/>
              </a:spcBef>
              <a:spcAft>
                <a:spcPts val="0"/>
              </a:spcAft>
              <a:buClrTx/>
              <a:buSzPct val="70000"/>
              <a:buFont typeface="Wingdings" panose="05000000000000000000" charset="0"/>
              <a:buChar char="Ø"/>
              <a:defRPr/>
            </a:pPr>
            <a:r>
              <a:rPr kumimoji="0" lang="zh-CN" altLang="zh-CN" sz="2000" b="0" i="0" u="none" strike="noStrike" kern="0" cap="none" spc="0" normalizeH="0" baseline="0" noProof="0" dirty="0">
                <a:ln>
                  <a:noFill/>
                </a:ln>
                <a:effectLst/>
                <a:uLnTx/>
                <a:uFillTx/>
                <a:latin typeface="微软雅黑" panose="020B0503020204020204" charset="-122"/>
                <a:ea typeface="微软雅黑" panose="020B0503020204020204" charset="-122"/>
                <a:cs typeface="+mn-cs"/>
              </a:rPr>
              <a:t>病案管理人员</a:t>
            </a:r>
            <a:r>
              <a:rPr kumimoji="0" lang="zh-CN" altLang="en-US" sz="2000"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a:t>
            </a:r>
            <a:r>
              <a:rPr kumimoji="0" lang="zh-CN" altLang="zh-CN" sz="2000"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sym typeface="+mn-ea"/>
              </a:rPr>
              <a:t>管理</a:t>
            </a:r>
            <a:r>
              <a:rPr kumimoji="0" lang="zh-CN" altLang="zh-CN" sz="2000"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病案、分析信息，提供服务</a:t>
            </a:r>
            <a:endParaRPr kumimoji="0" lang="en-US" altLang="zh-CN" sz="2000"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R="0" lvl="0" algn="l" defTabSz="914400" rtl="0">
              <a:lnSpc>
                <a:spcPct val="130000"/>
              </a:lnSpc>
              <a:spcBef>
                <a:spcPts val="0"/>
              </a:spcBef>
              <a:spcAft>
                <a:spcPts val="0"/>
              </a:spcAft>
              <a:buClrTx/>
              <a:buSzPct val="70000"/>
              <a:buFont typeface="Wingdings" panose="05000000000000000000" charset="0"/>
              <a:buChar char="Ø"/>
              <a:defRPr/>
            </a:pPr>
            <a:r>
              <a:rPr kumimoji="0" lang="zh-CN" altLang="zh-CN" sz="2000" b="0" i="0" u="none" strike="noStrike" kern="0" cap="none" spc="0" normalizeH="0" baseline="0" noProof="0" dirty="0">
                <a:ln>
                  <a:noFill/>
                </a:ln>
                <a:effectLst/>
                <a:uLnTx/>
                <a:uFillTx/>
                <a:latin typeface="微软雅黑" panose="020B0503020204020204" charset="-122"/>
                <a:ea typeface="微软雅黑" panose="020B0503020204020204" charset="-122"/>
                <a:cs typeface="+mn-cs"/>
              </a:rPr>
              <a:t>医院管理人员</a:t>
            </a:r>
            <a:r>
              <a:rPr kumimoji="0" lang="zh-CN" altLang="en-US" sz="2000"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a:t>
            </a:r>
            <a:r>
              <a:rPr kumimoji="0" lang="zh-CN" altLang="zh-CN" sz="2000"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利用病案信息决策</a:t>
            </a:r>
          </a:p>
          <a:p>
            <a:pPr marR="0" lvl="0" algn="l" defTabSz="914400" rtl="0">
              <a:lnSpc>
                <a:spcPct val="130000"/>
              </a:lnSpc>
              <a:spcBef>
                <a:spcPts val="0"/>
              </a:spcBef>
              <a:spcAft>
                <a:spcPts val="0"/>
              </a:spcAft>
              <a:buClrTx/>
              <a:buSzPct val="70000"/>
              <a:buFont typeface="Wingdings" panose="05000000000000000000" charset="0"/>
              <a:buChar char="Ø"/>
              <a:defRPr/>
            </a:pPr>
            <a:r>
              <a:rPr kumimoji="0" lang="zh-CN" altLang="zh-CN" sz="2000" b="0" i="0" u="none" strike="noStrike" kern="0" cap="none" spc="0" normalizeH="0" baseline="0" noProof="0" dirty="0">
                <a:ln>
                  <a:noFill/>
                </a:ln>
                <a:effectLst/>
                <a:uLnTx/>
                <a:uFillTx/>
                <a:latin typeface="微软雅黑" panose="020B0503020204020204" charset="-122"/>
                <a:ea typeface="微软雅黑" panose="020B0503020204020204" charset="-122"/>
                <a:cs typeface="+mn-cs"/>
              </a:rPr>
              <a:t>医保工作人员</a:t>
            </a:r>
            <a:r>
              <a:rPr kumimoji="0" lang="zh-CN" altLang="en-US" sz="2000"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a:t>
            </a:r>
            <a:r>
              <a:rPr kumimoji="0" lang="zh-CN" altLang="zh-CN" sz="2000"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院内费用结算；院外核查参保资格</a:t>
            </a:r>
            <a:r>
              <a:rPr kumimoji="0" lang="en-US" altLang="zh-CN" sz="2000"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a:t>
            </a:r>
            <a:r>
              <a:rPr kumimoji="0" lang="zh-CN" altLang="zh-CN" sz="2000"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理赔支付费用</a:t>
            </a:r>
          </a:p>
          <a:p>
            <a:pPr marR="0" lvl="0" algn="l" defTabSz="914400" rtl="0">
              <a:lnSpc>
                <a:spcPct val="130000"/>
              </a:lnSpc>
              <a:spcBef>
                <a:spcPts val="0"/>
              </a:spcBef>
              <a:spcAft>
                <a:spcPts val="0"/>
              </a:spcAft>
              <a:buClrTx/>
              <a:buSzPct val="70000"/>
              <a:buFont typeface="Wingdings" panose="05000000000000000000" charset="0"/>
              <a:buChar char="Ø"/>
              <a:defRPr/>
            </a:pPr>
            <a:r>
              <a:rPr kumimoji="0" lang="zh-CN" altLang="zh-CN" sz="2000" b="0" i="0" u="none" strike="noStrike" kern="0" cap="none" spc="0" normalizeH="0" baseline="0" noProof="0" dirty="0">
                <a:ln>
                  <a:noFill/>
                </a:ln>
                <a:effectLst/>
                <a:uLnTx/>
                <a:uFillTx/>
                <a:latin typeface="微软雅黑" panose="020B0503020204020204" charset="-122"/>
                <a:ea typeface="微软雅黑" panose="020B0503020204020204" charset="-122"/>
                <a:cs typeface="+mn-cs"/>
              </a:rPr>
              <a:t>公检法相关人员</a:t>
            </a:r>
            <a:r>
              <a:rPr kumimoji="0" lang="zh-CN" altLang="en-US" sz="2000"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a:t>
            </a:r>
            <a:r>
              <a:rPr kumimoji="0" lang="zh-CN" altLang="zh-CN" sz="2000"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诉讼取证</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9"/>
          <p:cNvSpPr txBox="1"/>
          <p:nvPr/>
        </p:nvSpPr>
        <p:spPr>
          <a:xfrm>
            <a:off x="1524000" y="665480"/>
            <a:ext cx="6694170" cy="645160"/>
          </a:xfrm>
          <a:prstGeom prst="rect">
            <a:avLst/>
          </a:prstGeom>
          <a:noFill/>
        </p:spPr>
        <p:txBody>
          <a:bodyPr wrap="square" rtlCol="0">
            <a:spAutoFit/>
          </a:bodyPr>
          <a:lstStyle/>
          <a:p>
            <a:pPr algn="ctr"/>
            <a:r>
              <a:rPr lang="zh-CN" altLang="en-US" sz="3600" b="1" dirty="0">
                <a:latin typeface="微软雅黑" panose="020B0503020204020204" charset="-122"/>
                <a:ea typeface="微软雅黑" panose="020B0503020204020204" charset="-122"/>
              </a:rPr>
              <a:t>第二节</a:t>
            </a:r>
            <a:r>
              <a:rPr lang="en-US" altLang="zh-CN" sz="3600" b="1" dirty="0">
                <a:latin typeface="微软雅黑" panose="020B0503020204020204" charset="-122"/>
                <a:ea typeface="微软雅黑" panose="020B0503020204020204" charset="-122"/>
              </a:rPr>
              <a:t>    </a:t>
            </a:r>
            <a:r>
              <a:rPr lang="zh-CN" altLang="en-US" sz="3600" b="1" dirty="0">
                <a:latin typeface="微软雅黑" panose="020B0503020204020204" charset="-122"/>
                <a:ea typeface="微软雅黑" panose="020B0503020204020204" charset="-122"/>
                <a:sym typeface="+mn-ea"/>
              </a:rPr>
              <a:t>病案（信息）管理</a:t>
            </a:r>
            <a:r>
              <a:rPr lang="en-US" altLang="zh-CN" sz="3600" b="1" dirty="0">
                <a:latin typeface="微软雅黑" panose="020B0503020204020204" charset="-122"/>
                <a:ea typeface="微软雅黑" panose="020B0503020204020204" charset="-122"/>
              </a:rPr>
              <a:t> </a:t>
            </a:r>
          </a:p>
        </p:txBody>
      </p:sp>
      <p:sp>
        <p:nvSpPr>
          <p:cNvPr id="38" name="文本框 9"/>
          <p:cNvSpPr txBox="1"/>
          <p:nvPr/>
        </p:nvSpPr>
        <p:spPr>
          <a:xfrm>
            <a:off x="2380279" y="1665873"/>
            <a:ext cx="3840480" cy="2330450"/>
          </a:xfrm>
          <a:prstGeom prst="rect">
            <a:avLst/>
          </a:prstGeom>
          <a:noFill/>
        </p:spPr>
        <p:txBody>
          <a:bodyPr wrap="none" rtlCol="0">
            <a:spAutoFit/>
          </a:bodyPr>
          <a:lstStyle/>
          <a:p>
            <a:pPr marL="457200" indent="-457200" algn="l" fontAlgn="auto">
              <a:lnSpc>
                <a:spcPct val="130000"/>
              </a:lnSpc>
              <a:buFont typeface="Wingdings" panose="05000000000000000000" charset="0"/>
              <a:buChar char="p"/>
            </a:pPr>
            <a:r>
              <a:rPr lang="zh-CN" altLang="en-US" sz="2800" b="1" dirty="0">
                <a:latin typeface="微软雅黑" panose="020B0503020204020204" charset="-122"/>
                <a:ea typeface="微软雅黑" panose="020B0503020204020204" charset="-122"/>
              </a:rPr>
              <a:t>病案的历史演变</a:t>
            </a:r>
          </a:p>
          <a:p>
            <a:pPr marL="457200" indent="-457200" algn="l" fontAlgn="auto">
              <a:lnSpc>
                <a:spcPct val="130000"/>
              </a:lnSpc>
              <a:buFont typeface="Wingdings" panose="05000000000000000000" charset="0"/>
              <a:buChar char="p"/>
            </a:pPr>
            <a:r>
              <a:rPr lang="zh-CN" altLang="en-US" sz="2800" b="1" dirty="0">
                <a:latin typeface="微软雅黑" panose="020B0503020204020204" charset="-122"/>
                <a:ea typeface="微软雅黑" panose="020B0503020204020204" charset="-122"/>
              </a:rPr>
              <a:t>医院</a:t>
            </a:r>
            <a:r>
              <a:rPr lang="en-US" altLang="zh-CN" sz="2800" b="1" dirty="0">
                <a:latin typeface="微软雅黑" panose="020B0503020204020204" charset="-122"/>
                <a:ea typeface="微软雅黑" panose="020B0503020204020204" charset="-122"/>
              </a:rPr>
              <a:t>病案</a:t>
            </a:r>
            <a:r>
              <a:rPr lang="zh-CN" altLang="en-US" sz="2800" b="1" dirty="0">
                <a:latin typeface="微软雅黑" panose="020B0503020204020204" charset="-122"/>
                <a:ea typeface="微软雅黑" panose="020B0503020204020204" charset="-122"/>
              </a:rPr>
              <a:t>管理</a:t>
            </a:r>
            <a:r>
              <a:rPr lang="en-US" altLang="zh-CN" sz="2800" b="1" dirty="0">
                <a:latin typeface="微软雅黑" panose="020B0503020204020204" charset="-122"/>
                <a:ea typeface="微软雅黑" panose="020B0503020204020204" charset="-122"/>
              </a:rPr>
              <a:t>的</a:t>
            </a:r>
            <a:r>
              <a:rPr lang="zh-CN" altLang="en-US" sz="2800" b="1" dirty="0">
                <a:latin typeface="微软雅黑" panose="020B0503020204020204" charset="-122"/>
                <a:ea typeface="微软雅黑" panose="020B0503020204020204" charset="-122"/>
              </a:rPr>
              <a:t>起源</a:t>
            </a:r>
            <a:endParaRPr lang="en-US" altLang="zh-CN" sz="2800" b="1" dirty="0">
              <a:latin typeface="微软雅黑" panose="020B0503020204020204" charset="-122"/>
              <a:ea typeface="微软雅黑" panose="020B0503020204020204" charset="-122"/>
            </a:endParaRPr>
          </a:p>
          <a:p>
            <a:pPr marL="457200" indent="-457200" algn="l" fontAlgn="auto">
              <a:lnSpc>
                <a:spcPct val="130000"/>
              </a:lnSpc>
              <a:buFont typeface="Wingdings" panose="05000000000000000000" charset="0"/>
              <a:buChar char="p"/>
            </a:pPr>
            <a:r>
              <a:rPr lang="en-US" altLang="zh-CN" sz="2800" b="1" dirty="0">
                <a:latin typeface="微软雅黑" panose="020B0503020204020204" charset="-122"/>
                <a:ea typeface="微软雅黑" panose="020B0503020204020204" charset="-122"/>
              </a:rPr>
              <a:t>病案</a:t>
            </a:r>
            <a:r>
              <a:rPr lang="zh-CN" altLang="en-US" sz="2800" b="1" dirty="0">
                <a:latin typeface="微软雅黑" panose="020B0503020204020204" charset="-122"/>
                <a:ea typeface="微软雅黑" panose="020B0503020204020204" charset="-122"/>
              </a:rPr>
              <a:t>管理的内涵</a:t>
            </a:r>
            <a:endParaRPr lang="en-US" altLang="zh-CN" sz="2800" b="1" dirty="0">
              <a:latin typeface="微软雅黑" panose="020B0503020204020204" charset="-122"/>
              <a:ea typeface="微软雅黑" panose="020B0503020204020204" charset="-122"/>
            </a:endParaRPr>
          </a:p>
          <a:p>
            <a:pPr marL="457200" indent="-457200" algn="l" fontAlgn="auto">
              <a:lnSpc>
                <a:spcPct val="130000"/>
              </a:lnSpc>
              <a:buFont typeface="Wingdings" panose="05000000000000000000" charset="0"/>
              <a:buChar char="p"/>
            </a:pPr>
            <a:r>
              <a:rPr lang="en-US" altLang="zh-CN" sz="2800" b="1" dirty="0">
                <a:latin typeface="微软雅黑" panose="020B0503020204020204" charset="-122"/>
                <a:ea typeface="微软雅黑" panose="020B0503020204020204" charset="-122"/>
              </a:rPr>
              <a:t>病案</a:t>
            </a:r>
            <a:r>
              <a:rPr lang="zh-CN" altLang="en-US" sz="2800" b="1" dirty="0">
                <a:latin typeface="微软雅黑" panose="020B0503020204020204" charset="-122"/>
                <a:ea typeface="微软雅黑" panose="020B0503020204020204" charset="-122"/>
              </a:rPr>
              <a:t>信息管理</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p>
        </p:txBody>
      </p:sp>
      <p:sp>
        <p:nvSpPr>
          <p:cNvPr id="41" name="文本框 6"/>
          <p:cNvSpPr txBox="1"/>
          <p:nvPr/>
        </p:nvSpPr>
        <p:spPr>
          <a:xfrm>
            <a:off x="161925" y="263588"/>
            <a:ext cx="9174889" cy="73723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lnSpc>
                <a:spcPct val="150000"/>
              </a:lnSpc>
              <a:buClrTx/>
              <a:buSzTx/>
              <a:buFontTx/>
              <a:defRPr/>
            </a:pPr>
            <a:r>
              <a:rPr lang="zh-CN" altLang="en-US" sz="2800" b="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一、病案的历史演变</a:t>
            </a:r>
          </a:p>
        </p:txBody>
      </p:sp>
      <p:sp>
        <p:nvSpPr>
          <p:cNvPr id="6" name="文本框 6"/>
          <p:cNvSpPr txBox="1"/>
          <p:nvPr/>
        </p:nvSpPr>
        <p:spPr>
          <a:xfrm>
            <a:off x="741045" y="1186815"/>
            <a:ext cx="7961630" cy="55308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lnSpc>
                <a:spcPct val="150000"/>
              </a:lnSpc>
              <a:buClrTx/>
              <a:buSzTx/>
              <a:buFontTx/>
              <a:defRPr/>
            </a:pPr>
            <a:r>
              <a:rPr lang="zh-CN" altLang="en-US" sz="2000">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病案的历史紧随医学发展的历史而演变。</a:t>
            </a:r>
          </a:p>
        </p:txBody>
      </p:sp>
      <p:sp>
        <p:nvSpPr>
          <p:cNvPr id="13" name="TextBox 4"/>
          <p:cNvSpPr txBox="1"/>
          <p:nvPr/>
        </p:nvSpPr>
        <p:spPr>
          <a:xfrm>
            <a:off x="2136140" y="1925955"/>
            <a:ext cx="6518910" cy="1291590"/>
          </a:xfrm>
          <a:prstGeom prst="rect">
            <a:avLst/>
          </a:prstGeom>
          <a:noFill/>
          <a:ln w="9525">
            <a:noFill/>
          </a:ln>
        </p:spPr>
        <p:txBody>
          <a:bodyPr wrap="square">
            <a:spAutoFit/>
          </a:bodyPr>
          <a:lstStyle/>
          <a:p>
            <a:pPr marL="342900" indent="-342900" fontAlgn="auto">
              <a:lnSpc>
                <a:spcPct val="130000"/>
              </a:lnSpc>
              <a:buFont typeface="Arial" panose="020B0604020202020204" pitchFamily="34" charset="0"/>
              <a:buChar char="•"/>
            </a:pPr>
            <a:r>
              <a:rPr lang="zh-CN" sz="2000" dirty="0">
                <a:latin typeface="微软雅黑" panose="020B0503020204020204" charset="-122"/>
                <a:ea typeface="微软雅黑" panose="020B0503020204020204" charset="-122"/>
                <a:sym typeface="+mn-ea"/>
              </a:rPr>
              <a:t>国外考古发现</a:t>
            </a:r>
            <a:endParaRPr sz="2000" dirty="0">
              <a:latin typeface="微软雅黑" panose="020B0503020204020204" charset="-122"/>
              <a:ea typeface="微软雅黑" panose="020B0503020204020204" charset="-122"/>
              <a:sym typeface="+mn-ea"/>
            </a:endParaRPr>
          </a:p>
          <a:p>
            <a:pPr marL="342900" indent="-342900" fontAlgn="auto">
              <a:lnSpc>
                <a:spcPct val="130000"/>
              </a:lnSpc>
              <a:buFont typeface="Arial" panose="020B0604020202020204" pitchFamily="34" charset="0"/>
              <a:buChar char="•"/>
            </a:pPr>
            <a:r>
              <a:rPr lang="zh-CN" sz="2000" dirty="0">
                <a:latin typeface="微软雅黑" panose="020B0503020204020204" charset="-122"/>
                <a:ea typeface="微软雅黑" panose="020B0503020204020204" charset="-122"/>
                <a:sym typeface="+mn-ea"/>
              </a:rPr>
              <a:t>国内考古发现</a:t>
            </a:r>
          </a:p>
          <a:p>
            <a:pPr marL="342900" indent="-342900" fontAlgn="auto">
              <a:lnSpc>
                <a:spcPct val="130000"/>
              </a:lnSpc>
              <a:buFont typeface="Arial" panose="020B0604020202020204" pitchFamily="34" charset="0"/>
              <a:buChar char="•"/>
            </a:pPr>
            <a:r>
              <a:rPr lang="zh-CN" sz="2000" dirty="0">
                <a:latin typeface="微软雅黑" panose="020B0503020204020204" charset="-122"/>
                <a:ea typeface="微软雅黑" panose="020B0503020204020204" charset="-122"/>
                <a:sym typeface="+mn-ea"/>
              </a:rPr>
              <a:t>历代中医医案</a:t>
            </a:r>
            <a:r>
              <a:rPr lang="en-US" altLang="zh-CN" sz="1800">
                <a:latin typeface="微软雅黑" panose="020B0503020204020204" charset="-122"/>
                <a:ea typeface="微软雅黑" panose="020B0503020204020204" charset="-122"/>
                <a:cs typeface="微软雅黑" panose="020B0503020204020204" charset="-122"/>
                <a:sym typeface="+mn-ea"/>
              </a:rPr>
              <a:t>     </a:t>
            </a:r>
            <a:r>
              <a:rPr lang="en-US" altLang="zh-CN" sz="1800" b="1">
                <a:latin typeface="微软雅黑" panose="020B0503020204020204" charset="-122"/>
                <a:ea typeface="微软雅黑" panose="020B0503020204020204" charset="-122"/>
                <a:cs typeface="微软雅黑" panose="020B0503020204020204" charset="-122"/>
                <a:sym typeface="+mn-ea"/>
              </a:rPr>
              <a:t>        </a:t>
            </a:r>
            <a:endParaRPr lang="zh-CN" altLang="zh-CN" sz="2000" b="1" noProof="1">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3" grpId="0"/>
      <p:bldP spid="13"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p>
        </p:txBody>
      </p:sp>
      <p:sp>
        <p:nvSpPr>
          <p:cNvPr id="41" name="文本框 6"/>
          <p:cNvSpPr txBox="1"/>
          <p:nvPr/>
        </p:nvSpPr>
        <p:spPr>
          <a:xfrm>
            <a:off x="436245" y="323850"/>
            <a:ext cx="8900795" cy="73723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lnSpc>
                <a:spcPct val="150000"/>
              </a:lnSpc>
              <a:buClrTx/>
              <a:buSzTx/>
              <a:buFontTx/>
              <a:defRPr/>
            </a:pPr>
            <a:r>
              <a:rPr lang="zh-CN" altLang="en-US" sz="2800" b="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二、医院病案管理的起源</a:t>
            </a:r>
          </a:p>
        </p:txBody>
      </p:sp>
      <p:sp>
        <p:nvSpPr>
          <p:cNvPr id="5" name="TextBox 1"/>
          <p:cNvSpPr txBox="1"/>
          <p:nvPr/>
        </p:nvSpPr>
        <p:spPr>
          <a:xfrm>
            <a:off x="2465705" y="1532890"/>
            <a:ext cx="7552690" cy="1476375"/>
          </a:xfrm>
          <a:prstGeom prst="rect">
            <a:avLst/>
          </a:prstGeom>
          <a:noFill/>
        </p:spPr>
        <p:txBody>
          <a:bodyPr wrap="square" rtlCol="0">
            <a:spAutoFit/>
          </a:bodyPr>
          <a:lstStyle/>
          <a:p>
            <a:pPr indent="0" algn="l">
              <a:lnSpc>
                <a:spcPct val="150000"/>
              </a:lnSpc>
              <a:buFont typeface="Wingdings" panose="05000000000000000000" charset="0"/>
              <a:buNone/>
              <a:defRPr/>
            </a:pPr>
            <a:r>
              <a:rPr lang="zh-CN" sz="2000" noProof="1">
                <a:solidFill>
                  <a:srgbClr val="0A11AE"/>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国外：</a:t>
            </a:r>
            <a:r>
              <a:rPr sz="2000" noProof="1">
                <a:solidFill>
                  <a:srgbClr val="FF0000"/>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美国波士顿马萨诸塞州总医院</a:t>
            </a:r>
          </a:p>
          <a:p>
            <a:pPr indent="0" algn="l">
              <a:lnSpc>
                <a:spcPct val="150000"/>
              </a:lnSpc>
              <a:buFont typeface="Wingdings" panose="05000000000000000000" charset="0"/>
              <a:buNone/>
              <a:defRPr/>
            </a:pPr>
            <a:r>
              <a:rPr lang="en-US" sz="2000" noProof="1">
                <a:latin typeface="微软雅黑" panose="020B0503020204020204" charset="-122"/>
                <a:ea typeface="微软雅黑" panose="020B0503020204020204" charset="-122"/>
                <a:cs typeface="微软雅黑" panose="020B0503020204020204" charset="-122"/>
                <a:sym typeface="Times New Roman" panose="02020603050405020304" pitchFamily="18" charset="0"/>
              </a:rPr>
              <a:t>          </a:t>
            </a:r>
            <a:r>
              <a:rPr sz="2000" noProof="1">
                <a:latin typeface="微软雅黑" panose="020B0503020204020204" charset="-122"/>
                <a:ea typeface="微软雅黑" panose="020B0503020204020204" charset="-122"/>
                <a:cs typeface="微软雅黑" panose="020B0503020204020204" charset="-122"/>
                <a:sym typeface="Times New Roman" panose="02020603050405020304" pitchFamily="18" charset="0"/>
              </a:rPr>
              <a:t>Massachusetts General Hospital, Boston, USA</a:t>
            </a:r>
          </a:p>
          <a:p>
            <a:pPr indent="0" algn="l">
              <a:lnSpc>
                <a:spcPct val="150000"/>
              </a:lnSpc>
              <a:buFont typeface="Wingdings" panose="05000000000000000000" charset="0"/>
              <a:buNone/>
              <a:defRPr/>
            </a:pPr>
            <a:endParaRPr lang="zh-CN" altLang="en-US" sz="2000" noProof="1">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p:txBody>
      </p:sp>
      <p:sp>
        <p:nvSpPr>
          <p:cNvPr id="2" name="文本框 6"/>
          <p:cNvSpPr txBox="1"/>
          <p:nvPr/>
        </p:nvSpPr>
        <p:spPr>
          <a:xfrm>
            <a:off x="436245" y="2295525"/>
            <a:ext cx="1623695" cy="55308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lnSpc>
                <a:spcPct val="150000"/>
              </a:lnSpc>
              <a:buClrTx/>
              <a:buSzTx/>
              <a:buFontTx/>
              <a:defRPr/>
            </a:pPr>
            <a:r>
              <a:rPr lang="zh-CN" altLang="en-US" sz="2000" b="1">
                <a:solidFill>
                  <a:srgbClr val="0A11AE"/>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国内外医院</a:t>
            </a:r>
          </a:p>
        </p:txBody>
      </p:sp>
      <p:sp>
        <p:nvSpPr>
          <p:cNvPr id="7" name="左大括号 6"/>
          <p:cNvSpPr/>
          <p:nvPr/>
        </p:nvSpPr>
        <p:spPr>
          <a:xfrm>
            <a:off x="1974215" y="1902460"/>
            <a:ext cx="387985" cy="1588770"/>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TextBox 1"/>
          <p:cNvSpPr txBox="1"/>
          <p:nvPr/>
        </p:nvSpPr>
        <p:spPr>
          <a:xfrm>
            <a:off x="2465705" y="3079750"/>
            <a:ext cx="6109970" cy="553085"/>
          </a:xfrm>
          <a:prstGeom prst="rect">
            <a:avLst/>
          </a:prstGeom>
          <a:noFill/>
        </p:spPr>
        <p:txBody>
          <a:bodyPr wrap="square" rtlCol="0">
            <a:spAutoFit/>
          </a:bodyPr>
          <a:lstStyle/>
          <a:p>
            <a:pPr indent="0" algn="l">
              <a:lnSpc>
                <a:spcPct val="150000"/>
              </a:lnSpc>
              <a:buFont typeface="Wingdings" panose="05000000000000000000" charset="0"/>
              <a:buNone/>
              <a:defRPr/>
            </a:pPr>
            <a:r>
              <a:rPr lang="zh-CN" sz="2000" noProof="1">
                <a:solidFill>
                  <a:srgbClr val="0A11AE"/>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国内：</a:t>
            </a:r>
            <a:r>
              <a:rPr sz="2000" noProof="1">
                <a:solidFill>
                  <a:srgbClr val="FF0000"/>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北京协和医院</a:t>
            </a:r>
            <a:r>
              <a:rPr sz="2000" b="1" noProof="1">
                <a:solidFill>
                  <a:srgbClr val="FF0000"/>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 </a:t>
            </a:r>
            <a:endParaRPr sz="2000" b="1" noProof="1">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2" grpId="0"/>
      <p:bldP spid="2" grpId="1"/>
      <p:bldP spid="7" grpId="0" animBg="1"/>
      <p:bldP spid="7" grpId="1" animBg="1"/>
      <p:bldP spid="8" grpId="0"/>
      <p:bldP spid="8"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p>
        </p:txBody>
      </p:sp>
      <p:sp>
        <p:nvSpPr>
          <p:cNvPr id="41" name="文本框 6"/>
          <p:cNvSpPr txBox="1"/>
          <p:nvPr/>
        </p:nvSpPr>
        <p:spPr>
          <a:xfrm>
            <a:off x="161925" y="263588"/>
            <a:ext cx="9174889" cy="73723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lnSpc>
                <a:spcPct val="150000"/>
              </a:lnSpc>
              <a:buClrTx/>
              <a:buSzTx/>
              <a:buFontTx/>
              <a:defRPr/>
            </a:pPr>
            <a:r>
              <a:rPr lang="zh-CN" altLang="en-US" sz="2800" b="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三、病案管理的内涵</a:t>
            </a:r>
          </a:p>
        </p:txBody>
      </p:sp>
      <p:sp>
        <p:nvSpPr>
          <p:cNvPr id="6" name="文本框 6"/>
          <p:cNvSpPr txBox="1"/>
          <p:nvPr/>
        </p:nvSpPr>
        <p:spPr>
          <a:xfrm>
            <a:off x="409575" y="4026535"/>
            <a:ext cx="7961630" cy="55308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lnSpc>
                <a:spcPct val="150000"/>
              </a:lnSpc>
              <a:buClrTx/>
              <a:buSzTx/>
              <a:buFontTx/>
              <a:defRPr/>
            </a:pPr>
            <a:r>
              <a:rPr lang="zh-CN" sz="2000" dirty="0">
                <a:solidFill>
                  <a:schemeClr val="tx1"/>
                </a:solidFill>
                <a:latin typeface="微软雅黑" panose="020B0503020204020204" charset="-122"/>
                <a:ea typeface="微软雅黑" panose="020B0503020204020204" charset="-122"/>
                <a:sym typeface="Times New Roman" panose="02020603050405020304" pitchFamily="18" charset="0"/>
              </a:rPr>
              <a:t>纸质病案的建立、回收、整理、归档、保管、示踪和提供等工作程序。</a:t>
            </a:r>
            <a:endParaRPr lang="zh-CN" altLang="en-US" sz="2000" dirty="0">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p:txBody>
      </p:sp>
      <p:sp>
        <p:nvSpPr>
          <p:cNvPr id="3" name="文本框 6"/>
          <p:cNvSpPr txBox="1"/>
          <p:nvPr/>
        </p:nvSpPr>
        <p:spPr>
          <a:xfrm>
            <a:off x="394970" y="1092263"/>
            <a:ext cx="9174889" cy="64516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lnSpc>
                <a:spcPct val="150000"/>
              </a:lnSpc>
              <a:buClrTx/>
              <a:buSzTx/>
              <a:buFontTx/>
              <a:defRPr/>
            </a:pPr>
            <a:r>
              <a:rPr lang="zh-CN" altLang="en-US" sz="2400" b="1">
                <a:solidFill>
                  <a:srgbClr val="0A11AE"/>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病案管理的定义</a:t>
            </a:r>
          </a:p>
        </p:txBody>
      </p:sp>
      <p:pic>
        <p:nvPicPr>
          <p:cNvPr id="2" name="图片 2"/>
          <p:cNvPicPr>
            <a:picLocks noChangeAspect="1"/>
          </p:cNvPicPr>
          <p:nvPr/>
        </p:nvPicPr>
        <p:blipFill>
          <a:blip r:embed="rId3"/>
          <a:stretch>
            <a:fillRect/>
          </a:stretch>
        </p:blipFill>
        <p:spPr>
          <a:xfrm>
            <a:off x="2753677" y="1072833"/>
            <a:ext cx="5274310" cy="28009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3" grpId="0"/>
      <p:bldP spid="3"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p>
        </p:txBody>
      </p:sp>
      <p:sp>
        <p:nvSpPr>
          <p:cNvPr id="41" name="文本框 6"/>
          <p:cNvSpPr txBox="1"/>
          <p:nvPr/>
        </p:nvSpPr>
        <p:spPr>
          <a:xfrm>
            <a:off x="161925" y="263588"/>
            <a:ext cx="9174889" cy="73723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lnSpc>
                <a:spcPct val="150000"/>
              </a:lnSpc>
              <a:buClrTx/>
              <a:buSzTx/>
              <a:buFontTx/>
              <a:defRPr/>
            </a:pPr>
            <a:r>
              <a:rPr lang="zh-CN" altLang="en-US" sz="2800" b="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三、病案管理的内涵</a:t>
            </a:r>
          </a:p>
        </p:txBody>
      </p:sp>
      <p:sp>
        <p:nvSpPr>
          <p:cNvPr id="3" name="文本框 6"/>
          <p:cNvSpPr txBox="1"/>
          <p:nvPr/>
        </p:nvSpPr>
        <p:spPr>
          <a:xfrm>
            <a:off x="328930" y="1000823"/>
            <a:ext cx="9174889" cy="64516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lnSpc>
                <a:spcPct val="150000"/>
              </a:lnSpc>
              <a:buClrTx/>
              <a:buSzTx/>
              <a:buFontTx/>
              <a:defRPr/>
            </a:pPr>
            <a:r>
              <a:rPr lang="zh-CN" altLang="en-US" sz="2400" b="1">
                <a:solidFill>
                  <a:srgbClr val="0A11AE"/>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病案管理的流程</a:t>
            </a:r>
          </a:p>
        </p:txBody>
      </p:sp>
      <p:sp>
        <p:nvSpPr>
          <p:cNvPr id="99330" name="Rectangle 1"/>
          <p:cNvSpPr/>
          <p:nvPr/>
        </p:nvSpPr>
        <p:spPr>
          <a:xfrm>
            <a:off x="1515110" y="1646080"/>
            <a:ext cx="8709025" cy="2891790"/>
          </a:xfrm>
          <a:prstGeom prst="rect">
            <a:avLst/>
          </a:prstGeom>
          <a:noFill/>
          <a:ln w="9525">
            <a:noFill/>
          </a:ln>
        </p:spPr>
        <p:txBody>
          <a:bodyPr wrap="square" anchor="ctr" anchorCtr="0">
            <a:spAutoFit/>
          </a:bodyPr>
          <a:lstStyle/>
          <a:p>
            <a:pPr marL="457200" indent="-457200" defTabSz="457200" eaLnBrk="0" fontAlgn="auto" hangingPunct="0">
              <a:lnSpc>
                <a:spcPct val="130000"/>
              </a:lnSpc>
              <a:spcBef>
                <a:spcPts val="0"/>
              </a:spcBef>
              <a:buFont typeface="Arial" panose="020B0604020202020204" pitchFamily="34" charset="0"/>
              <a:buChar char="•"/>
              <a:tabLst>
                <a:tab pos="457200" algn="l"/>
              </a:tabLst>
            </a:pPr>
            <a:r>
              <a:rPr lang="zh-CN" altLang="en-US" sz="2000">
                <a:solidFill>
                  <a:srgbClr val="0A11AE"/>
                </a:solidFill>
                <a:latin typeface="微软雅黑" panose="020B0503020204020204" charset="-122"/>
                <a:ea typeface="微软雅黑" panose="020B0503020204020204" charset="-122"/>
                <a:cs typeface="微软雅黑" panose="020B0503020204020204" charset="-122"/>
              </a:rPr>
              <a:t>建立</a:t>
            </a:r>
            <a:r>
              <a:rPr lang="zh-CN" altLang="en-US" sz="2000" dirty="0">
                <a:solidFill>
                  <a:srgbClr val="0000FF"/>
                </a:solidFill>
                <a:latin typeface="微软雅黑" panose="020B0503020204020204" charset="-122"/>
                <a:ea typeface="微软雅黑" panose="020B0503020204020204" charset="-122"/>
              </a:rPr>
              <a:t>：</a:t>
            </a:r>
            <a:r>
              <a:rPr lang="zh-CN" altLang="en-US" sz="2000" dirty="0">
                <a:latin typeface="微软雅黑" panose="020B0503020204020204" charset="-122"/>
                <a:ea typeface="微软雅黑" panose="020B0503020204020204" charset="-122"/>
              </a:rPr>
              <a:t>分配病案号、采集信息、建立患者索引</a:t>
            </a:r>
          </a:p>
          <a:p>
            <a:pPr marL="457200" indent="-457200" defTabSz="457200" eaLnBrk="0" fontAlgn="auto" hangingPunct="0">
              <a:lnSpc>
                <a:spcPct val="130000"/>
              </a:lnSpc>
              <a:spcBef>
                <a:spcPts val="0"/>
              </a:spcBef>
              <a:buFont typeface="Arial" panose="020B0604020202020204" pitchFamily="34" charset="0"/>
              <a:buChar char="•"/>
              <a:tabLst>
                <a:tab pos="457200" algn="l"/>
              </a:tabLst>
            </a:pPr>
            <a:r>
              <a:rPr lang="zh-CN" altLang="en-US" sz="2000">
                <a:solidFill>
                  <a:srgbClr val="0A11AE"/>
                </a:solidFill>
                <a:latin typeface="微软雅黑" panose="020B0503020204020204" charset="-122"/>
                <a:ea typeface="微软雅黑" panose="020B0503020204020204" charset="-122"/>
                <a:cs typeface="微软雅黑" panose="020B0503020204020204" charset="-122"/>
              </a:rPr>
              <a:t>回收：</a:t>
            </a:r>
            <a:r>
              <a:rPr lang="zh-CN" altLang="en-US" sz="2000" dirty="0">
                <a:latin typeface="微软雅黑" panose="020B0503020204020204" charset="-122"/>
                <a:ea typeface="微软雅黑" panose="020B0503020204020204" charset="-122"/>
              </a:rPr>
              <a:t>诊疗科室转移到病案科室</a:t>
            </a:r>
            <a:endParaRPr lang="en-US" altLang="zh-CN" sz="2000" dirty="0">
              <a:solidFill>
                <a:srgbClr val="0000FF"/>
              </a:solidFill>
              <a:latin typeface="微软雅黑" panose="020B0503020204020204" charset="-122"/>
              <a:ea typeface="微软雅黑" panose="020B0503020204020204" charset="-122"/>
            </a:endParaRPr>
          </a:p>
          <a:p>
            <a:pPr marL="457200" indent="-457200" defTabSz="457200" eaLnBrk="0" fontAlgn="auto" hangingPunct="0">
              <a:lnSpc>
                <a:spcPct val="130000"/>
              </a:lnSpc>
              <a:spcBef>
                <a:spcPts val="0"/>
              </a:spcBef>
              <a:buFont typeface="Arial" panose="020B0604020202020204" pitchFamily="34" charset="0"/>
              <a:buChar char="•"/>
              <a:tabLst>
                <a:tab pos="457200" algn="l"/>
              </a:tabLst>
            </a:pPr>
            <a:r>
              <a:rPr lang="zh-CN" altLang="en-US" sz="2000">
                <a:solidFill>
                  <a:srgbClr val="0A11AE"/>
                </a:solidFill>
                <a:latin typeface="微软雅黑" panose="020B0503020204020204" charset="-122"/>
                <a:ea typeface="微软雅黑" panose="020B0503020204020204" charset="-122"/>
                <a:cs typeface="微软雅黑" panose="020B0503020204020204" charset="-122"/>
              </a:rPr>
              <a:t>整理：</a:t>
            </a:r>
            <a:r>
              <a:rPr lang="zh-CN" altLang="en-US" sz="2000" dirty="0">
                <a:latin typeface="微软雅黑" panose="020B0503020204020204" charset="-122"/>
                <a:ea typeface="微软雅黑" panose="020B0503020204020204" charset="-122"/>
              </a:rPr>
              <a:t>某患者单次的病案资料整理排序形成卷宗</a:t>
            </a:r>
            <a:endParaRPr lang="zh-CN" altLang="zh-CN" sz="2000" dirty="0">
              <a:latin typeface="微软雅黑" panose="020B0503020204020204" charset="-122"/>
              <a:ea typeface="微软雅黑" panose="020B0503020204020204" charset="-122"/>
            </a:endParaRPr>
          </a:p>
          <a:p>
            <a:pPr marL="457200" indent="-457200" defTabSz="457200" eaLnBrk="0" fontAlgn="auto" hangingPunct="0">
              <a:lnSpc>
                <a:spcPct val="130000"/>
              </a:lnSpc>
              <a:spcBef>
                <a:spcPts val="0"/>
              </a:spcBef>
              <a:buFont typeface="Arial" panose="020B0604020202020204" pitchFamily="34" charset="0"/>
              <a:buChar char="•"/>
              <a:tabLst>
                <a:tab pos="457200" algn="l"/>
              </a:tabLst>
            </a:pPr>
            <a:r>
              <a:rPr lang="zh-CN" altLang="en-US" sz="2000">
                <a:solidFill>
                  <a:srgbClr val="0A11AE"/>
                </a:solidFill>
                <a:latin typeface="微软雅黑" panose="020B0503020204020204" charset="-122"/>
                <a:ea typeface="微软雅黑" panose="020B0503020204020204" charset="-122"/>
                <a:cs typeface="微软雅黑" panose="020B0503020204020204" charset="-122"/>
              </a:rPr>
              <a:t>归档：</a:t>
            </a:r>
            <a:r>
              <a:rPr lang="zh-CN" altLang="en-US" sz="2000" dirty="0">
                <a:latin typeface="微软雅黑" panose="020B0503020204020204" charset="-122"/>
                <a:ea typeface="微软雅黑" panose="020B0503020204020204" charset="-122"/>
              </a:rPr>
              <a:t>装订后的病案卷宗放置在病案架上</a:t>
            </a:r>
            <a:endParaRPr lang="en-US" altLang="zh-CN" sz="2000" dirty="0">
              <a:latin typeface="微软雅黑" panose="020B0503020204020204" charset="-122"/>
              <a:ea typeface="微软雅黑" panose="020B0503020204020204" charset="-122"/>
            </a:endParaRPr>
          </a:p>
          <a:p>
            <a:pPr marL="457200" indent="-457200" defTabSz="457200" eaLnBrk="0" fontAlgn="auto" hangingPunct="0">
              <a:lnSpc>
                <a:spcPct val="130000"/>
              </a:lnSpc>
              <a:spcBef>
                <a:spcPts val="0"/>
              </a:spcBef>
              <a:buFont typeface="Arial" panose="020B0604020202020204" pitchFamily="34" charset="0"/>
              <a:buChar char="•"/>
              <a:tabLst>
                <a:tab pos="457200" algn="l"/>
              </a:tabLst>
            </a:pPr>
            <a:r>
              <a:rPr lang="zh-CN" altLang="en-US" sz="2000">
                <a:solidFill>
                  <a:srgbClr val="0A11AE"/>
                </a:solidFill>
                <a:latin typeface="微软雅黑" panose="020B0503020204020204" charset="-122"/>
                <a:ea typeface="微软雅黑" panose="020B0503020204020204" charset="-122"/>
                <a:cs typeface="微软雅黑" panose="020B0503020204020204" charset="-122"/>
              </a:rPr>
              <a:t>示踪：</a:t>
            </a:r>
            <a:r>
              <a:rPr lang="zh-CN" altLang="en-US" sz="2000" dirty="0">
                <a:latin typeface="微软雅黑" panose="020B0503020204020204" charset="-122"/>
                <a:ea typeface="微软雅黑" panose="020B0503020204020204" charset="-122"/>
              </a:rPr>
              <a:t>快速定位</a:t>
            </a:r>
            <a:r>
              <a:rPr lang="zh-CN" altLang="en-US" sz="2000" dirty="0">
                <a:latin typeface="微软雅黑" panose="020B0503020204020204" charset="-122"/>
                <a:ea typeface="微软雅黑" panose="020B0503020204020204" charset="-122"/>
                <a:sym typeface="宋体" panose="02010600030101010101" pitchFamily="2" charset="-122"/>
              </a:rPr>
              <a:t>病案的位置</a:t>
            </a:r>
            <a:endParaRPr lang="en-US" altLang="zh-CN" sz="2000" dirty="0">
              <a:latin typeface="微软雅黑" panose="020B0503020204020204" charset="-122"/>
              <a:ea typeface="微软雅黑" panose="020B0503020204020204" charset="-122"/>
            </a:endParaRPr>
          </a:p>
          <a:p>
            <a:pPr marL="457200" indent="-457200" defTabSz="457200" eaLnBrk="0" fontAlgn="auto" hangingPunct="0">
              <a:lnSpc>
                <a:spcPct val="130000"/>
              </a:lnSpc>
              <a:spcBef>
                <a:spcPts val="0"/>
              </a:spcBef>
              <a:buFont typeface="Arial" panose="020B0604020202020204" pitchFamily="34" charset="0"/>
              <a:buChar char="•"/>
              <a:tabLst>
                <a:tab pos="457200" algn="l"/>
              </a:tabLst>
            </a:pPr>
            <a:r>
              <a:rPr lang="zh-CN" altLang="en-US" sz="2000">
                <a:solidFill>
                  <a:srgbClr val="0A11AE"/>
                </a:solidFill>
                <a:latin typeface="微软雅黑" panose="020B0503020204020204" charset="-122"/>
                <a:ea typeface="微软雅黑" panose="020B0503020204020204" charset="-122"/>
                <a:cs typeface="微软雅黑" panose="020B0503020204020204" charset="-122"/>
              </a:rPr>
              <a:t>保管：</a:t>
            </a:r>
            <a:r>
              <a:rPr lang="zh-CN" altLang="en-US" sz="2000" dirty="0">
                <a:latin typeface="微软雅黑" panose="020B0503020204020204" charset="-122"/>
                <a:ea typeface="微软雅黑" panose="020B0503020204020204" charset="-122"/>
              </a:rPr>
              <a:t>病案保存地点、时间、形式的要求</a:t>
            </a:r>
            <a:endParaRPr lang="en-US" altLang="zh-CN" sz="2000" dirty="0">
              <a:latin typeface="微软雅黑" panose="020B0503020204020204" charset="-122"/>
              <a:ea typeface="微软雅黑" panose="020B0503020204020204" charset="-122"/>
            </a:endParaRPr>
          </a:p>
          <a:p>
            <a:pPr marL="457200" indent="-457200" defTabSz="457200" eaLnBrk="0" fontAlgn="auto" hangingPunct="0">
              <a:lnSpc>
                <a:spcPct val="130000"/>
              </a:lnSpc>
              <a:spcBef>
                <a:spcPts val="0"/>
              </a:spcBef>
              <a:buFont typeface="Arial" panose="020B0604020202020204" pitchFamily="34" charset="0"/>
              <a:buChar char="•"/>
              <a:tabLst>
                <a:tab pos="457200" algn="l"/>
              </a:tabLst>
            </a:pPr>
            <a:r>
              <a:rPr lang="zh-CN" altLang="en-US" sz="2000">
                <a:solidFill>
                  <a:srgbClr val="0A11AE"/>
                </a:solidFill>
                <a:latin typeface="微软雅黑" panose="020B0503020204020204" charset="-122"/>
                <a:ea typeface="微软雅黑" panose="020B0503020204020204" charset="-122"/>
                <a:cs typeface="微软雅黑" panose="020B0503020204020204" charset="-122"/>
              </a:rPr>
              <a:t>供应：</a:t>
            </a:r>
            <a:r>
              <a:rPr lang="zh-CN" altLang="en-US" sz="2000" dirty="0">
                <a:latin typeface="微软雅黑" panose="020B0503020204020204" charset="-122"/>
                <a:ea typeface="微软雅黑" panose="020B0503020204020204" charset="-122"/>
              </a:rPr>
              <a:t>患者复印和医生借阅病案</a:t>
            </a:r>
            <a:endParaRPr lang="zh-CN" altLang="en-US" sz="2000" dirty="0">
              <a:solidFill>
                <a:srgbClr val="0000FF"/>
              </a:solidFill>
              <a:latin typeface="微软雅黑" panose="020B0503020204020204" charset="-122"/>
              <a:ea typeface="微软雅黑" panose="020B0503020204020204" charset="-122"/>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9330"/>
                                        </p:tgtEl>
                                        <p:attrNameLst>
                                          <p:attrName>style.visibility</p:attrName>
                                        </p:attrNameLst>
                                      </p:cBhvr>
                                      <p:to>
                                        <p:strVal val="visible"/>
                                      </p:to>
                                    </p:set>
                                    <p:anim calcmode="lin" valueType="num">
                                      <p:cBhvr additive="base">
                                        <p:cTn id="13" dur="500" fill="hold"/>
                                        <p:tgtEl>
                                          <p:spTgt spid="99330"/>
                                        </p:tgtEl>
                                        <p:attrNameLst>
                                          <p:attrName>ppt_x</p:attrName>
                                        </p:attrNameLst>
                                      </p:cBhvr>
                                      <p:tavLst>
                                        <p:tav tm="0">
                                          <p:val>
                                            <p:strVal val="#ppt_x"/>
                                          </p:val>
                                        </p:tav>
                                        <p:tav tm="100000">
                                          <p:val>
                                            <p:strVal val="#ppt_x"/>
                                          </p:val>
                                        </p:tav>
                                      </p:tavLst>
                                    </p:anim>
                                    <p:anim calcmode="lin" valueType="num">
                                      <p:cBhvr additive="base">
                                        <p:cTn id="14" dur="500" fill="hold"/>
                                        <p:tgtEl>
                                          <p:spTgt spid="993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99330" grpId="0"/>
      <p:bldP spid="9933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9"/>
          <p:cNvSpPr txBox="1"/>
          <p:nvPr/>
        </p:nvSpPr>
        <p:spPr>
          <a:xfrm>
            <a:off x="2328545" y="643890"/>
            <a:ext cx="5217795" cy="645160"/>
          </a:xfrm>
          <a:prstGeom prst="rect">
            <a:avLst/>
          </a:prstGeom>
          <a:noFill/>
        </p:spPr>
        <p:txBody>
          <a:bodyPr wrap="square" rtlCol="0">
            <a:spAutoFit/>
          </a:bodyPr>
          <a:lstStyle/>
          <a:p>
            <a:pPr algn="ctr"/>
            <a:r>
              <a:rPr lang="zh-CN" altLang="en-US" sz="3600" b="1" dirty="0">
                <a:latin typeface="微软雅黑" panose="020B0503020204020204" charset="-122"/>
                <a:ea typeface="微软雅黑" panose="020B0503020204020204" charset="-122"/>
              </a:rPr>
              <a:t>第一节</a:t>
            </a:r>
            <a:r>
              <a:rPr lang="en-US" altLang="zh-CN" sz="3600" b="1" dirty="0">
                <a:latin typeface="微软雅黑" panose="020B0503020204020204" charset="-122"/>
                <a:ea typeface="微软雅黑" panose="020B0503020204020204" charset="-122"/>
              </a:rPr>
              <a:t>    </a:t>
            </a:r>
            <a:r>
              <a:rPr lang="zh-CN" altLang="en-US" sz="3600" b="1" dirty="0">
                <a:latin typeface="微软雅黑" panose="020B0503020204020204" charset="-122"/>
                <a:ea typeface="微软雅黑" panose="020B0503020204020204" charset="-122"/>
                <a:sym typeface="+mn-ea"/>
              </a:rPr>
              <a:t>病案概述</a:t>
            </a:r>
            <a:r>
              <a:rPr lang="en-US" altLang="zh-CN" sz="3600" b="1" dirty="0">
                <a:latin typeface="微软雅黑" panose="020B0503020204020204" charset="-122"/>
                <a:ea typeface="微软雅黑" panose="020B0503020204020204" charset="-122"/>
              </a:rPr>
              <a:t> </a:t>
            </a:r>
          </a:p>
        </p:txBody>
      </p:sp>
      <p:sp>
        <p:nvSpPr>
          <p:cNvPr id="38" name="文本框 9"/>
          <p:cNvSpPr txBox="1"/>
          <p:nvPr/>
        </p:nvSpPr>
        <p:spPr>
          <a:xfrm>
            <a:off x="2380279" y="1665873"/>
            <a:ext cx="4551680" cy="2330450"/>
          </a:xfrm>
          <a:prstGeom prst="rect">
            <a:avLst/>
          </a:prstGeom>
          <a:noFill/>
        </p:spPr>
        <p:txBody>
          <a:bodyPr wrap="none" rtlCol="0">
            <a:spAutoFit/>
          </a:bodyPr>
          <a:lstStyle/>
          <a:p>
            <a:pPr marL="457200" indent="-457200" algn="l" fontAlgn="auto">
              <a:lnSpc>
                <a:spcPct val="130000"/>
              </a:lnSpc>
              <a:buFont typeface="Wingdings" panose="05000000000000000000" charset="0"/>
              <a:buChar char="p"/>
            </a:pPr>
            <a:r>
              <a:rPr lang="zh-CN" altLang="en-US" sz="2800" b="1" dirty="0">
                <a:latin typeface="微软雅黑" panose="020B0503020204020204" charset="-122"/>
                <a:ea typeface="微软雅黑" panose="020B0503020204020204" charset="-122"/>
              </a:rPr>
              <a:t>病案的定义及类型</a:t>
            </a:r>
          </a:p>
          <a:p>
            <a:pPr marL="457200" indent="-457200" algn="l" fontAlgn="auto">
              <a:lnSpc>
                <a:spcPct val="130000"/>
              </a:lnSpc>
              <a:buFont typeface="Wingdings" panose="05000000000000000000" charset="0"/>
              <a:buChar char="p"/>
            </a:pPr>
            <a:r>
              <a:rPr lang="en-US" altLang="zh-CN" sz="2800" b="1" dirty="0">
                <a:latin typeface="微软雅黑" panose="020B0503020204020204" charset="-122"/>
                <a:ea typeface="微软雅黑" panose="020B0503020204020204" charset="-122"/>
              </a:rPr>
              <a:t>合格病案的标准</a:t>
            </a:r>
          </a:p>
          <a:p>
            <a:pPr marL="457200" indent="-457200" algn="l" fontAlgn="auto">
              <a:lnSpc>
                <a:spcPct val="130000"/>
              </a:lnSpc>
              <a:buFont typeface="Wingdings" panose="05000000000000000000" charset="0"/>
              <a:buChar char="p"/>
            </a:pPr>
            <a:r>
              <a:rPr lang="en-US" altLang="zh-CN" sz="2800" b="1" dirty="0">
                <a:latin typeface="微软雅黑" panose="020B0503020204020204" charset="-122"/>
                <a:ea typeface="微软雅黑" panose="020B0503020204020204" charset="-122"/>
              </a:rPr>
              <a:t>病案的内容及作用</a:t>
            </a:r>
          </a:p>
          <a:p>
            <a:pPr marL="457200" indent="-457200" algn="l" fontAlgn="auto">
              <a:lnSpc>
                <a:spcPct val="130000"/>
              </a:lnSpc>
              <a:buFont typeface="Wingdings" panose="05000000000000000000" charset="0"/>
              <a:buChar char="p"/>
            </a:pPr>
            <a:r>
              <a:rPr lang="en-US" altLang="zh-CN" sz="2800" b="1" dirty="0">
                <a:latin typeface="微软雅黑" panose="020B0503020204020204" charset="-122"/>
                <a:ea typeface="微软雅黑" panose="020B0503020204020204" charset="-122"/>
              </a:rPr>
              <a:t>与病案有关的人员及职责</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p>
        </p:txBody>
      </p:sp>
      <p:sp>
        <p:nvSpPr>
          <p:cNvPr id="41" name="文本框 6"/>
          <p:cNvSpPr txBox="1"/>
          <p:nvPr/>
        </p:nvSpPr>
        <p:spPr>
          <a:xfrm>
            <a:off x="161925" y="263588"/>
            <a:ext cx="9174889" cy="73723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lnSpc>
                <a:spcPct val="150000"/>
              </a:lnSpc>
              <a:buClrTx/>
              <a:buSzTx/>
              <a:buFontTx/>
              <a:defRPr/>
            </a:pPr>
            <a:r>
              <a:rPr lang="zh-CN" altLang="en-US" sz="2800" b="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四、病案信息管理</a:t>
            </a:r>
          </a:p>
        </p:txBody>
      </p:sp>
      <p:sp>
        <p:nvSpPr>
          <p:cNvPr id="6" name="文本框 6"/>
          <p:cNvSpPr txBox="1"/>
          <p:nvPr/>
        </p:nvSpPr>
        <p:spPr>
          <a:xfrm>
            <a:off x="217805" y="3898265"/>
            <a:ext cx="9285605" cy="82994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fontAlgn="auto">
              <a:lnSpc>
                <a:spcPct val="120000"/>
              </a:lnSpc>
              <a:buClrTx/>
              <a:buSzTx/>
              <a:buFontTx/>
              <a:defRPr/>
            </a:pPr>
            <a:r>
              <a:rPr lang="zh-CN" sz="2000" dirty="0">
                <a:latin typeface="微软雅黑" panose="020B0503020204020204" charset="-122"/>
                <a:ea typeface="微软雅黑" panose="020B0503020204020204" charset="-122"/>
                <a:sym typeface="+mn-ea"/>
              </a:rPr>
              <a:t>纸质</a:t>
            </a:r>
            <a:r>
              <a:rPr lang="en-US" altLang="zh-CN" sz="2000" dirty="0">
                <a:latin typeface="微软雅黑" panose="020B0503020204020204" charset="-122"/>
                <a:ea typeface="微软雅黑" panose="020B0503020204020204" charset="-122"/>
                <a:sym typeface="+mn-ea"/>
              </a:rPr>
              <a:t>/</a:t>
            </a:r>
            <a:r>
              <a:rPr lang="zh-CN" altLang="en-US" sz="2000" dirty="0">
                <a:latin typeface="微软雅黑" panose="020B0503020204020204" charset="-122"/>
                <a:ea typeface="微软雅黑" panose="020B0503020204020204" charset="-122"/>
                <a:sym typeface="+mn-ea"/>
              </a:rPr>
              <a:t>电子</a:t>
            </a:r>
            <a:r>
              <a:rPr lang="zh-CN" sz="2000" dirty="0">
                <a:latin typeface="微软雅黑" panose="020B0503020204020204" charset="-122"/>
                <a:ea typeface="微软雅黑" panose="020B0503020204020204" charset="-122"/>
                <a:sym typeface="+mn-ea"/>
              </a:rPr>
              <a:t>病案的流程性管理以及病案信息内容的</a:t>
            </a:r>
            <a:r>
              <a:rPr lang="zh-CN" sz="2000" dirty="0">
                <a:solidFill>
                  <a:srgbClr val="FF0000"/>
                </a:solidFill>
                <a:latin typeface="微软雅黑" panose="020B0503020204020204" charset="-122"/>
                <a:ea typeface="微软雅黑" panose="020B0503020204020204" charset="-122"/>
                <a:sym typeface="+mn-ea"/>
              </a:rPr>
              <a:t>深度加工</a:t>
            </a:r>
            <a:r>
              <a:rPr lang="zh-CN" sz="2000" dirty="0">
                <a:latin typeface="微软雅黑" panose="020B0503020204020204" charset="-122"/>
                <a:ea typeface="微软雅黑" panose="020B0503020204020204" charset="-122"/>
                <a:sym typeface="+mn-ea"/>
              </a:rPr>
              <a:t>、</a:t>
            </a:r>
            <a:r>
              <a:rPr lang="zh-CN" sz="2000" dirty="0">
                <a:solidFill>
                  <a:srgbClr val="FF0000"/>
                </a:solidFill>
                <a:latin typeface="微软雅黑" panose="020B0503020204020204" charset="-122"/>
                <a:ea typeface="微软雅黑" panose="020B0503020204020204" charset="-122"/>
                <a:sym typeface="+mn-ea"/>
              </a:rPr>
              <a:t>质量控制</a:t>
            </a:r>
            <a:r>
              <a:rPr lang="zh-CN" sz="2000" dirty="0">
                <a:latin typeface="微软雅黑" panose="020B0503020204020204" charset="-122"/>
                <a:ea typeface="微软雅黑" panose="020B0503020204020204" charset="-122"/>
                <a:sym typeface="+mn-ea"/>
              </a:rPr>
              <a:t>、</a:t>
            </a:r>
            <a:r>
              <a:rPr lang="zh-CN" sz="2000" dirty="0">
                <a:solidFill>
                  <a:srgbClr val="FF0000"/>
                </a:solidFill>
                <a:latin typeface="微软雅黑" panose="020B0503020204020204" charset="-122"/>
                <a:ea typeface="微软雅黑" panose="020B0503020204020204" charset="-122"/>
                <a:sym typeface="+mn-ea"/>
              </a:rPr>
              <a:t>安全保护</a:t>
            </a:r>
            <a:r>
              <a:rPr lang="zh-CN" sz="2000" dirty="0">
                <a:latin typeface="微软雅黑" panose="020B0503020204020204" charset="-122"/>
                <a:ea typeface="微软雅黑" panose="020B0503020204020204" charset="-122"/>
                <a:sym typeface="+mn-ea"/>
              </a:rPr>
              <a:t>和</a:t>
            </a:r>
            <a:r>
              <a:rPr lang="zh-CN" sz="2000" dirty="0">
                <a:solidFill>
                  <a:srgbClr val="FF0000"/>
                </a:solidFill>
                <a:latin typeface="微软雅黑" panose="020B0503020204020204" charset="-122"/>
                <a:ea typeface="微软雅黑" panose="020B0503020204020204" charset="-122"/>
                <a:sym typeface="+mn-ea"/>
              </a:rPr>
              <a:t>主动提供决策服务</a:t>
            </a:r>
            <a:r>
              <a:rPr lang="zh-CN" sz="2000" dirty="0">
                <a:latin typeface="微软雅黑" panose="020B0503020204020204" charset="-122"/>
                <a:ea typeface="微软雅黑" panose="020B0503020204020204" charset="-122"/>
                <a:sym typeface="+mn-ea"/>
              </a:rPr>
              <a:t>等</a:t>
            </a:r>
            <a:r>
              <a:rPr lang="zh-CN" altLang="zh-CN" sz="2000" dirty="0">
                <a:latin typeface="微软雅黑" panose="020B0503020204020204" charset="-122"/>
                <a:ea typeface="微软雅黑" panose="020B0503020204020204" charset="-122"/>
                <a:sym typeface="+mn-ea"/>
              </a:rPr>
              <a:t>。是病案管理的拓展和提升。</a:t>
            </a:r>
            <a:endParaRPr lang="zh-CN" altLang="en-US" sz="2000" dirty="0">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p:txBody>
      </p:sp>
      <p:sp>
        <p:nvSpPr>
          <p:cNvPr id="3" name="文本框 6"/>
          <p:cNvSpPr txBox="1"/>
          <p:nvPr/>
        </p:nvSpPr>
        <p:spPr>
          <a:xfrm>
            <a:off x="394970" y="1092263"/>
            <a:ext cx="9174889" cy="64516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lnSpc>
                <a:spcPct val="150000"/>
              </a:lnSpc>
              <a:buClrTx/>
              <a:buSzTx/>
              <a:buFontTx/>
              <a:defRPr/>
            </a:pPr>
            <a:r>
              <a:rPr lang="zh-CN" altLang="en-US" sz="2400" b="1">
                <a:solidFill>
                  <a:srgbClr val="0A11AE"/>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病案信息管理的定义</a:t>
            </a:r>
          </a:p>
        </p:txBody>
      </p:sp>
      <p:pic>
        <p:nvPicPr>
          <p:cNvPr id="17" name="图片 17"/>
          <p:cNvPicPr>
            <a:picLocks noChangeAspect="1"/>
          </p:cNvPicPr>
          <p:nvPr/>
        </p:nvPicPr>
        <p:blipFill>
          <a:blip r:embed="rId3"/>
          <a:stretch>
            <a:fillRect/>
          </a:stretch>
        </p:blipFill>
        <p:spPr>
          <a:xfrm>
            <a:off x="3434080" y="1220470"/>
            <a:ext cx="5779770" cy="25234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3" grpId="0"/>
      <p:bldP spid="3"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p>
        </p:txBody>
      </p:sp>
      <p:sp>
        <p:nvSpPr>
          <p:cNvPr id="41" name="文本框 6"/>
          <p:cNvSpPr txBox="1"/>
          <p:nvPr/>
        </p:nvSpPr>
        <p:spPr>
          <a:xfrm>
            <a:off x="161925" y="263588"/>
            <a:ext cx="9174889" cy="73723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lnSpc>
                <a:spcPct val="150000"/>
              </a:lnSpc>
              <a:buClrTx/>
              <a:buSzTx/>
              <a:buFontTx/>
              <a:defRPr/>
            </a:pPr>
            <a:r>
              <a:rPr lang="zh-CN" altLang="en-US" sz="2800" b="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四、病案信息管理</a:t>
            </a:r>
          </a:p>
        </p:txBody>
      </p:sp>
      <p:sp>
        <p:nvSpPr>
          <p:cNvPr id="3" name="文本框 6"/>
          <p:cNvSpPr txBox="1"/>
          <p:nvPr/>
        </p:nvSpPr>
        <p:spPr>
          <a:xfrm>
            <a:off x="394970" y="1092263"/>
            <a:ext cx="9174889" cy="64516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lnSpc>
                <a:spcPct val="150000"/>
              </a:lnSpc>
              <a:buClrTx/>
              <a:buSzTx/>
              <a:buFontTx/>
              <a:defRPr/>
            </a:pPr>
            <a:r>
              <a:rPr lang="zh-CN" altLang="en-US" sz="2400" b="1">
                <a:solidFill>
                  <a:srgbClr val="0A11AE"/>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病案信息管理的产生</a:t>
            </a:r>
          </a:p>
        </p:txBody>
      </p:sp>
      <p:sp>
        <p:nvSpPr>
          <p:cNvPr id="4" name="TextBox 1"/>
          <p:cNvSpPr txBox="1"/>
          <p:nvPr/>
        </p:nvSpPr>
        <p:spPr>
          <a:xfrm>
            <a:off x="946150" y="2094230"/>
            <a:ext cx="7552690" cy="1322070"/>
          </a:xfrm>
          <a:prstGeom prst="rect">
            <a:avLst/>
          </a:prstGeom>
          <a:noFill/>
        </p:spPr>
        <p:txBody>
          <a:bodyPr wrap="square" rtlCol="0">
            <a:spAutoFit/>
          </a:bodyPr>
          <a:lstStyle/>
          <a:p>
            <a:pPr marL="342900" indent="-342900" fontAlgn="auto">
              <a:lnSpc>
                <a:spcPct val="150000"/>
              </a:lnSpc>
              <a:buFont typeface="Arial" panose="020B0604020202020204" pitchFamily="34" charset="0"/>
              <a:buChar char="•"/>
              <a:defRPr/>
            </a:pPr>
            <a:r>
              <a:rPr lang="zh-CN" altLang="en-US" sz="2000">
                <a:latin typeface="微软雅黑" panose="020B0503020204020204" charset="-122"/>
                <a:ea typeface="微软雅黑" panose="020B0503020204020204" charset="-122"/>
                <a:cs typeface="微软雅黑" panose="020B0503020204020204" charset="-122"/>
                <a:sym typeface="Times New Roman" panose="02020603050405020304" pitchFamily="18" charset="0"/>
              </a:rPr>
              <a:t>内驱力：对病案深层次信息的渴求</a:t>
            </a:r>
            <a:r>
              <a:rPr lang="zh-CN" altLang="en-US" sz="200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a:t>
            </a:r>
          </a:p>
          <a:p>
            <a:pPr marL="342900" indent="-342900" fontAlgn="auto">
              <a:lnSpc>
                <a:spcPct val="150000"/>
              </a:lnSpc>
              <a:buFont typeface="Arial" panose="020B0604020202020204" pitchFamily="34" charset="0"/>
              <a:buChar char="•"/>
              <a:defRPr/>
            </a:pPr>
            <a:r>
              <a:rPr lang="zh-CN" altLang="en-US" sz="2000">
                <a:latin typeface="微软雅黑" panose="020B0503020204020204" charset="-122"/>
                <a:ea typeface="微软雅黑" panose="020B0503020204020204" charset="-122"/>
                <a:cs typeface="微软雅黑" panose="020B0503020204020204" charset="-122"/>
                <a:sym typeface="Times New Roman" panose="02020603050405020304" pitchFamily="18" charset="0"/>
              </a:rPr>
              <a:t>支撑力：社会信息技术的快速发展</a:t>
            </a:r>
            <a:r>
              <a:rPr lang="zh-CN" altLang="en-US" sz="200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a:t>
            </a:r>
          </a:p>
          <a:p>
            <a:pPr marL="342900" indent="-342900"/>
            <a:endParaRPr lang="zh-CN" altLang="en-US" sz="2000" noProof="1">
              <a:solidFill>
                <a:srgbClr val="401BC0"/>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p>
        </p:txBody>
      </p:sp>
      <p:sp>
        <p:nvSpPr>
          <p:cNvPr id="41" name="文本框 6"/>
          <p:cNvSpPr txBox="1"/>
          <p:nvPr/>
        </p:nvSpPr>
        <p:spPr>
          <a:xfrm>
            <a:off x="161925" y="263588"/>
            <a:ext cx="9174889" cy="73723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lnSpc>
                <a:spcPct val="150000"/>
              </a:lnSpc>
              <a:buClrTx/>
              <a:buSzTx/>
              <a:buFontTx/>
              <a:defRPr/>
            </a:pPr>
            <a:r>
              <a:rPr lang="zh-CN" altLang="en-US" sz="2800" b="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四、病案信息管理</a:t>
            </a:r>
          </a:p>
        </p:txBody>
      </p:sp>
      <p:sp>
        <p:nvSpPr>
          <p:cNvPr id="3" name="文本框 6"/>
          <p:cNvSpPr txBox="1"/>
          <p:nvPr/>
        </p:nvSpPr>
        <p:spPr>
          <a:xfrm>
            <a:off x="394970" y="1092263"/>
            <a:ext cx="9174889" cy="64516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lnSpc>
                <a:spcPct val="150000"/>
              </a:lnSpc>
              <a:buClrTx/>
              <a:buSzTx/>
              <a:buFontTx/>
              <a:defRPr/>
            </a:pPr>
            <a:r>
              <a:rPr lang="zh-CN" altLang="en-US" sz="2400" b="1">
                <a:solidFill>
                  <a:srgbClr val="0A11AE"/>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病案信息管理的挑战</a:t>
            </a:r>
          </a:p>
        </p:txBody>
      </p:sp>
      <p:sp>
        <p:nvSpPr>
          <p:cNvPr id="4" name="TextBox 1"/>
          <p:cNvSpPr txBox="1"/>
          <p:nvPr/>
        </p:nvSpPr>
        <p:spPr>
          <a:xfrm>
            <a:off x="1456690" y="1964690"/>
            <a:ext cx="7552690" cy="1999615"/>
          </a:xfrm>
          <a:prstGeom prst="rect">
            <a:avLst/>
          </a:prstGeom>
          <a:noFill/>
        </p:spPr>
        <p:txBody>
          <a:bodyPr wrap="square" rtlCol="0">
            <a:spAutoFit/>
          </a:bodyPr>
          <a:lstStyle/>
          <a:p>
            <a:pPr marL="342900" indent="-342900" fontAlgn="auto">
              <a:lnSpc>
                <a:spcPct val="130000"/>
              </a:lnSpc>
              <a:buFont typeface="Arial" panose="020B0604020202020204" pitchFamily="34" charset="0"/>
              <a:buChar char="•"/>
            </a:pPr>
            <a:r>
              <a:rPr lang="zh-CN" sz="2000">
                <a:latin typeface="微软雅黑" panose="020B0503020204020204" charset="-122"/>
                <a:ea typeface="微软雅黑" panose="020B0503020204020204" charset="-122"/>
                <a:sym typeface="+mn-ea"/>
              </a:rPr>
              <a:t>病案信息管理在不同地域的发展态势不均衡；</a:t>
            </a:r>
          </a:p>
          <a:p>
            <a:pPr marL="342900" indent="-342900" fontAlgn="auto">
              <a:lnSpc>
                <a:spcPct val="130000"/>
              </a:lnSpc>
              <a:buFont typeface="Arial" panose="020B0604020202020204" pitchFamily="34" charset="0"/>
              <a:buChar char="•"/>
            </a:pPr>
            <a:r>
              <a:rPr lang="zh-CN" altLang="en-US" sz="2000">
                <a:latin typeface="微软雅黑" panose="020B0503020204020204" charset="-122"/>
                <a:ea typeface="微软雅黑" panose="020B0503020204020204" charset="-122"/>
                <a:sym typeface="+mn-ea"/>
              </a:rPr>
              <a:t>病案信息管理的机制与新的变化形势不匹配；</a:t>
            </a:r>
            <a:endParaRPr lang="zh-CN" altLang="en-US" sz="2000">
              <a:latin typeface="微软雅黑" panose="020B0503020204020204" charset="-122"/>
              <a:ea typeface="微软雅黑" panose="020B0503020204020204" charset="-122"/>
            </a:endParaRPr>
          </a:p>
          <a:p>
            <a:pPr marL="342900" indent="-342900" fontAlgn="auto">
              <a:lnSpc>
                <a:spcPct val="130000"/>
              </a:lnSpc>
              <a:buFont typeface="Arial" panose="020B0604020202020204" pitchFamily="34" charset="0"/>
              <a:buChar char="•"/>
            </a:pPr>
            <a:r>
              <a:rPr lang="zh-CN" altLang="en-US" sz="2000">
                <a:latin typeface="微软雅黑" panose="020B0503020204020204" charset="-122"/>
                <a:ea typeface="微软雅黑" panose="020B0503020204020204" charset="-122"/>
                <a:sym typeface="+mn-ea"/>
              </a:rPr>
              <a:t>病案信息的内容质控和挖掘利用效果不显著；</a:t>
            </a:r>
            <a:endParaRPr lang="zh-CN" altLang="en-US" sz="200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a:p>
            <a:pPr marL="342900" indent="-342900" fontAlgn="auto">
              <a:lnSpc>
                <a:spcPct val="130000"/>
              </a:lnSpc>
              <a:buFont typeface="Arial" panose="020B0604020202020204" pitchFamily="34" charset="0"/>
              <a:buChar char="•"/>
              <a:defRPr/>
            </a:pPr>
            <a:r>
              <a:rPr lang="zh-CN" altLang="en-US" sz="2000">
                <a:latin typeface="微软雅黑" panose="020B0503020204020204" charset="-122"/>
                <a:ea typeface="微软雅黑" panose="020B0503020204020204" charset="-122"/>
                <a:sym typeface="+mn-ea"/>
              </a:rPr>
              <a:t>病案信息的安全防护和隐私保护力度不充分</a:t>
            </a:r>
            <a:r>
              <a:rPr lang="zh-CN" altLang="en-US" sz="200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a:t>
            </a:r>
          </a:p>
          <a:p>
            <a:pPr marL="342900" indent="-342900"/>
            <a:endParaRPr lang="zh-CN" altLang="en-US" sz="2000" noProof="1">
              <a:solidFill>
                <a:srgbClr val="401BC0"/>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p>
        </p:txBody>
      </p:sp>
      <p:sp>
        <p:nvSpPr>
          <p:cNvPr id="41" name="文本框 6"/>
          <p:cNvSpPr txBox="1"/>
          <p:nvPr/>
        </p:nvSpPr>
        <p:spPr>
          <a:xfrm>
            <a:off x="161925" y="263588"/>
            <a:ext cx="9174889" cy="73723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lnSpc>
                <a:spcPct val="150000"/>
              </a:lnSpc>
              <a:buClrTx/>
              <a:buSzTx/>
              <a:buFontTx/>
              <a:defRPr/>
            </a:pPr>
            <a:r>
              <a:rPr lang="zh-CN" altLang="en-US" sz="2800" b="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四、病案信息管理</a:t>
            </a:r>
          </a:p>
        </p:txBody>
      </p:sp>
      <p:sp>
        <p:nvSpPr>
          <p:cNvPr id="3" name="文本框 6"/>
          <p:cNvSpPr txBox="1"/>
          <p:nvPr/>
        </p:nvSpPr>
        <p:spPr>
          <a:xfrm>
            <a:off x="394970" y="1092263"/>
            <a:ext cx="9174889" cy="64516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lnSpc>
                <a:spcPct val="150000"/>
              </a:lnSpc>
              <a:buClrTx/>
              <a:buSzTx/>
              <a:buFontTx/>
              <a:defRPr/>
            </a:pPr>
            <a:r>
              <a:rPr lang="zh-CN" altLang="en-US" sz="2400" b="1">
                <a:solidFill>
                  <a:srgbClr val="0A11AE"/>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病案信息管理的发展趋势</a:t>
            </a:r>
          </a:p>
        </p:txBody>
      </p:sp>
      <p:sp>
        <p:nvSpPr>
          <p:cNvPr id="4" name="TextBox 1"/>
          <p:cNvSpPr txBox="1"/>
          <p:nvPr/>
        </p:nvSpPr>
        <p:spPr>
          <a:xfrm>
            <a:off x="1597660" y="2047240"/>
            <a:ext cx="7552690" cy="1999615"/>
          </a:xfrm>
          <a:prstGeom prst="rect">
            <a:avLst/>
          </a:prstGeom>
          <a:noFill/>
        </p:spPr>
        <p:txBody>
          <a:bodyPr wrap="square" rtlCol="0">
            <a:spAutoFit/>
          </a:bodyPr>
          <a:lstStyle/>
          <a:p>
            <a:pPr marL="342900" indent="-342900" fontAlgn="auto">
              <a:lnSpc>
                <a:spcPct val="130000"/>
              </a:lnSpc>
              <a:buFont typeface="Arial" panose="020B0604020202020204" pitchFamily="34" charset="0"/>
              <a:buChar char="•"/>
            </a:pPr>
            <a:r>
              <a:rPr lang="zh-CN" sz="2000">
                <a:latin typeface="微软雅黑" panose="020B0503020204020204" charset="-122"/>
                <a:ea typeface="微软雅黑" panose="020B0503020204020204" charset="-122"/>
                <a:sym typeface="+mn-ea"/>
              </a:rPr>
              <a:t>医院内各系统中诊疗信息的融合；</a:t>
            </a:r>
          </a:p>
          <a:p>
            <a:pPr marL="342900" indent="-342900" fontAlgn="auto">
              <a:lnSpc>
                <a:spcPct val="130000"/>
              </a:lnSpc>
              <a:buFont typeface="Arial" panose="020B0604020202020204" pitchFamily="34" charset="0"/>
              <a:buChar char="•"/>
            </a:pPr>
            <a:r>
              <a:rPr lang="zh-CN" altLang="en-US" sz="2000">
                <a:latin typeface="微软雅黑" panose="020B0503020204020204" charset="-122"/>
                <a:ea typeface="微软雅黑" panose="020B0503020204020204" charset="-122"/>
                <a:sym typeface="+mn-ea"/>
              </a:rPr>
              <a:t>与医院外健康档案系统</a:t>
            </a:r>
            <a:r>
              <a:rPr lang="zh-CN" sz="2000">
                <a:latin typeface="微软雅黑" panose="020B0503020204020204" charset="-122"/>
                <a:ea typeface="微软雅黑" panose="020B0503020204020204" charset="-122"/>
                <a:sym typeface="+mn-ea"/>
              </a:rPr>
              <a:t>互联互通；</a:t>
            </a:r>
            <a:endParaRPr lang="zh-CN" altLang="en-US" sz="2000">
              <a:latin typeface="微软雅黑" panose="020B0503020204020204" charset="-122"/>
              <a:ea typeface="微软雅黑" panose="020B0503020204020204" charset="-122"/>
            </a:endParaRPr>
          </a:p>
          <a:p>
            <a:pPr marL="342900" indent="-342900" fontAlgn="auto">
              <a:lnSpc>
                <a:spcPct val="130000"/>
              </a:lnSpc>
              <a:buFont typeface="Arial" panose="020B0604020202020204" pitchFamily="34" charset="0"/>
              <a:buChar char="•"/>
            </a:pPr>
            <a:r>
              <a:rPr lang="zh-CN" altLang="en-US" sz="2000">
                <a:latin typeface="微软雅黑" panose="020B0503020204020204" charset="-122"/>
                <a:ea typeface="微软雅黑" panose="020B0503020204020204" charset="-122"/>
                <a:sym typeface="+mn-ea"/>
              </a:rPr>
              <a:t>病案科室整合到医院大数据平台；</a:t>
            </a:r>
            <a:endParaRPr lang="zh-CN" altLang="en-US" sz="200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a:p>
            <a:pPr marL="342900" indent="-342900" fontAlgn="auto">
              <a:lnSpc>
                <a:spcPct val="130000"/>
              </a:lnSpc>
              <a:buFont typeface="Arial" panose="020B0604020202020204" pitchFamily="34" charset="0"/>
              <a:buChar char="•"/>
              <a:defRPr/>
            </a:pPr>
            <a:r>
              <a:rPr lang="zh-CN" altLang="en-US" sz="2000">
                <a:latin typeface="微软雅黑" panose="020B0503020204020204" charset="-122"/>
                <a:ea typeface="微软雅黑" panose="020B0503020204020204" charset="-122"/>
                <a:sym typeface="+mn-ea"/>
              </a:rPr>
              <a:t>病案信息管理工作人员知识更新</a:t>
            </a:r>
            <a:r>
              <a:rPr lang="zh-CN" altLang="en-US" sz="200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a:t>
            </a:r>
            <a:endParaRPr lang="zh-CN" altLang="en-US" sz="2000" b="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a:p>
            <a:pPr marL="342900" indent="-342900"/>
            <a:endParaRPr lang="zh-CN" altLang="en-US" sz="2000" b="1" noProof="1">
              <a:solidFill>
                <a:srgbClr val="401BC0"/>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9"/>
          <p:cNvSpPr txBox="1"/>
          <p:nvPr/>
        </p:nvSpPr>
        <p:spPr>
          <a:xfrm>
            <a:off x="1404620" y="620395"/>
            <a:ext cx="6694170" cy="645160"/>
          </a:xfrm>
          <a:prstGeom prst="rect">
            <a:avLst/>
          </a:prstGeom>
          <a:noFill/>
        </p:spPr>
        <p:txBody>
          <a:bodyPr wrap="square" rtlCol="0">
            <a:spAutoFit/>
          </a:bodyPr>
          <a:lstStyle/>
          <a:p>
            <a:pPr algn="ctr"/>
            <a:r>
              <a:rPr lang="zh-CN" altLang="en-US" sz="3600" b="1" dirty="0">
                <a:latin typeface="微软雅黑" panose="020B0503020204020204" charset="-122"/>
                <a:ea typeface="微软雅黑" panose="020B0503020204020204" charset="-122"/>
              </a:rPr>
              <a:t>第三节</a:t>
            </a:r>
            <a:r>
              <a:rPr lang="en-US" altLang="zh-CN" sz="3600" b="1" dirty="0">
                <a:latin typeface="微软雅黑" panose="020B0503020204020204" charset="-122"/>
                <a:ea typeface="微软雅黑" panose="020B0503020204020204" charset="-122"/>
              </a:rPr>
              <a:t>    </a:t>
            </a:r>
            <a:r>
              <a:rPr lang="zh-CN" altLang="en-US" sz="3600" b="1" dirty="0">
                <a:latin typeface="微软雅黑" panose="020B0503020204020204" charset="-122"/>
                <a:ea typeface="微软雅黑" panose="020B0503020204020204" charset="-122"/>
                <a:sym typeface="+mn-ea"/>
              </a:rPr>
              <a:t>病案信息管理学</a:t>
            </a:r>
            <a:r>
              <a:rPr lang="en-US" altLang="zh-CN" sz="3600" b="1" dirty="0">
                <a:latin typeface="微软雅黑" panose="020B0503020204020204" charset="-122"/>
                <a:ea typeface="微软雅黑" panose="020B0503020204020204" charset="-122"/>
              </a:rPr>
              <a:t> </a:t>
            </a:r>
          </a:p>
        </p:txBody>
      </p:sp>
      <p:sp>
        <p:nvSpPr>
          <p:cNvPr id="38" name="文本框 9"/>
          <p:cNvSpPr txBox="1"/>
          <p:nvPr/>
        </p:nvSpPr>
        <p:spPr>
          <a:xfrm>
            <a:off x="2380279" y="1665873"/>
            <a:ext cx="3840480" cy="1770380"/>
          </a:xfrm>
          <a:prstGeom prst="rect">
            <a:avLst/>
          </a:prstGeom>
          <a:noFill/>
        </p:spPr>
        <p:txBody>
          <a:bodyPr wrap="none" rtlCol="0">
            <a:spAutoFit/>
          </a:bodyPr>
          <a:lstStyle/>
          <a:p>
            <a:pPr marL="457200" indent="-457200" algn="l" fontAlgn="auto">
              <a:lnSpc>
                <a:spcPct val="130000"/>
              </a:lnSpc>
              <a:buFont typeface="Wingdings" panose="05000000000000000000" charset="0"/>
              <a:buChar char="p"/>
            </a:pPr>
            <a:r>
              <a:rPr lang="zh-CN" altLang="en-US" sz="2800" b="1" dirty="0">
                <a:latin typeface="微软雅黑" panose="020B0503020204020204" charset="-122"/>
                <a:ea typeface="微软雅黑" panose="020B0503020204020204" charset="-122"/>
              </a:rPr>
              <a:t>学科专业的性质</a:t>
            </a:r>
          </a:p>
          <a:p>
            <a:pPr marL="457200" indent="-457200" algn="l" fontAlgn="auto">
              <a:lnSpc>
                <a:spcPct val="130000"/>
              </a:lnSpc>
              <a:buFont typeface="Wingdings" panose="05000000000000000000" charset="0"/>
              <a:buChar char="p"/>
            </a:pPr>
            <a:r>
              <a:rPr lang="zh-CN" sz="2800" b="1" dirty="0">
                <a:latin typeface="微软雅黑" panose="020B0503020204020204" charset="-122"/>
                <a:ea typeface="微软雅黑" panose="020B0503020204020204" charset="-122"/>
              </a:rPr>
              <a:t>专业教育与人才培养</a:t>
            </a:r>
            <a:endParaRPr lang="en-US" altLang="zh-CN" sz="2800" b="1" dirty="0">
              <a:latin typeface="微软雅黑" panose="020B0503020204020204" charset="-122"/>
              <a:ea typeface="微软雅黑" panose="020B0503020204020204" charset="-122"/>
            </a:endParaRPr>
          </a:p>
          <a:p>
            <a:pPr marL="457200" indent="-457200" algn="l" fontAlgn="auto">
              <a:lnSpc>
                <a:spcPct val="130000"/>
              </a:lnSpc>
              <a:buFont typeface="Wingdings" panose="05000000000000000000" charset="0"/>
              <a:buChar char="p"/>
            </a:pPr>
            <a:r>
              <a:rPr lang="zh-CN" sz="2800" b="1" dirty="0">
                <a:latin typeface="微软雅黑" panose="020B0503020204020204" charset="-122"/>
                <a:ea typeface="微软雅黑" panose="020B0503020204020204" charset="-122"/>
              </a:rPr>
              <a:t>学术组织与学术刊物</a:t>
            </a:r>
            <a:endParaRPr lang="zh-CN" altLang="en-US" sz="2800" b="1" dirty="0">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p>
        </p:txBody>
      </p:sp>
      <p:sp>
        <p:nvSpPr>
          <p:cNvPr id="41" name="文本框 6"/>
          <p:cNvSpPr txBox="1"/>
          <p:nvPr/>
        </p:nvSpPr>
        <p:spPr>
          <a:xfrm>
            <a:off x="161925" y="263588"/>
            <a:ext cx="9174889" cy="73723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lnSpc>
                <a:spcPct val="150000"/>
              </a:lnSpc>
              <a:buClrTx/>
              <a:buSzTx/>
              <a:buFontTx/>
              <a:defRPr/>
            </a:pPr>
            <a:r>
              <a:rPr lang="zh-CN" altLang="en-US" sz="2800" b="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一、病案信息管理学的学科性质</a:t>
            </a:r>
          </a:p>
        </p:txBody>
      </p:sp>
      <p:pic>
        <p:nvPicPr>
          <p:cNvPr id="2" name="图片 4"/>
          <p:cNvPicPr>
            <a:picLocks noChangeAspect="1"/>
          </p:cNvPicPr>
          <p:nvPr/>
        </p:nvPicPr>
        <p:blipFill>
          <a:blip r:embed="rId3"/>
          <a:stretch>
            <a:fillRect/>
          </a:stretch>
        </p:blipFill>
        <p:spPr>
          <a:xfrm>
            <a:off x="556260" y="1885315"/>
            <a:ext cx="6863080" cy="2590165"/>
          </a:xfrm>
          <a:prstGeom prst="rect">
            <a:avLst/>
          </a:prstGeom>
          <a:noFill/>
          <a:ln>
            <a:noFill/>
          </a:ln>
        </p:spPr>
      </p:pic>
      <p:sp>
        <p:nvSpPr>
          <p:cNvPr id="152578" name="TextBox 3"/>
          <p:cNvSpPr txBox="1"/>
          <p:nvPr/>
        </p:nvSpPr>
        <p:spPr>
          <a:xfrm>
            <a:off x="552450" y="1114425"/>
            <a:ext cx="8529638" cy="491490"/>
          </a:xfrm>
          <a:prstGeom prst="rect">
            <a:avLst/>
          </a:prstGeom>
          <a:noFill/>
          <a:ln w="9525">
            <a:noFill/>
          </a:ln>
        </p:spPr>
        <p:txBody>
          <a:bodyPr wrap="square" anchor="t" anchorCtr="0">
            <a:spAutoFit/>
          </a:bodyPr>
          <a:lstStyle/>
          <a:p>
            <a:pPr algn="ctr" fontAlgn="auto">
              <a:lnSpc>
                <a:spcPct val="130000"/>
              </a:lnSpc>
            </a:pPr>
            <a:r>
              <a:rPr lang="zh-CN" altLang="zh-CN" sz="2000" dirty="0">
                <a:latin typeface="微软雅黑" panose="020B0503020204020204" charset="-122"/>
                <a:ea typeface="微软雅黑" panose="020B0503020204020204" charset="-122"/>
                <a:sym typeface="+mn-ea"/>
              </a:rPr>
              <a:t>指导</a:t>
            </a:r>
            <a:r>
              <a:rPr lang="zh-CN" altLang="zh-CN" sz="2000" dirty="0">
                <a:latin typeface="微软雅黑" panose="020B0503020204020204" charset="-122"/>
                <a:ea typeface="微软雅黑" panose="020B0503020204020204" charset="-122"/>
              </a:rPr>
              <a:t>病案信息管理和利用的</a:t>
            </a:r>
            <a:r>
              <a:rPr lang="zh-CN" altLang="zh-CN" sz="2000" dirty="0">
                <a:solidFill>
                  <a:srgbClr val="FF0000"/>
                </a:solidFill>
                <a:latin typeface="微软雅黑" panose="020B0503020204020204" charset="-122"/>
                <a:ea typeface="微软雅黑" panose="020B0503020204020204" charset="-122"/>
                <a:sym typeface="+mn-ea"/>
              </a:rPr>
              <a:t>实用性、</a:t>
            </a:r>
            <a:r>
              <a:rPr lang="zh-CN" altLang="en-US" sz="2000" dirty="0">
                <a:solidFill>
                  <a:srgbClr val="FF0000"/>
                </a:solidFill>
                <a:latin typeface="微软雅黑" panose="020B0503020204020204" charset="-122"/>
                <a:ea typeface="微软雅黑" panose="020B0503020204020204" charset="-122"/>
                <a:sym typeface="+mn-ea"/>
              </a:rPr>
              <a:t>交叉性</a:t>
            </a:r>
            <a:r>
              <a:rPr lang="zh-CN" altLang="zh-CN" sz="2000" dirty="0">
                <a:solidFill>
                  <a:srgbClr val="FF0000"/>
                </a:solidFill>
                <a:latin typeface="微软雅黑" panose="020B0503020204020204" charset="-122"/>
                <a:ea typeface="微软雅黑" panose="020B0503020204020204" charset="-122"/>
                <a:sym typeface="+mn-ea"/>
              </a:rPr>
              <a:t>学科。</a:t>
            </a:r>
            <a:endParaRPr lang="zh-CN" altLang="zh-CN" sz="2000" dirty="0">
              <a:latin typeface="微软雅黑" panose="020B0503020204020204" charset="-122"/>
              <a:ea typeface="微软雅黑" panose="020B0503020204020204" charset="-122"/>
            </a:endParaRPr>
          </a:p>
        </p:txBody>
      </p:sp>
      <p:sp>
        <p:nvSpPr>
          <p:cNvPr id="152580" name="TextBox 4"/>
          <p:cNvSpPr txBox="1"/>
          <p:nvPr/>
        </p:nvSpPr>
        <p:spPr>
          <a:xfrm>
            <a:off x="7844790" y="2351405"/>
            <a:ext cx="1492250" cy="1938020"/>
          </a:xfrm>
          <a:prstGeom prst="rect">
            <a:avLst/>
          </a:prstGeom>
          <a:noFill/>
          <a:ln w="9525">
            <a:noFill/>
          </a:ln>
        </p:spPr>
        <p:txBody>
          <a:bodyPr wrap="square" anchor="t" anchorCtr="0">
            <a:spAutoFit/>
          </a:bodyPr>
          <a:lstStyle/>
          <a:p>
            <a:pPr algn="ctr" fontAlgn="auto">
              <a:lnSpc>
                <a:spcPct val="150000"/>
              </a:lnSpc>
            </a:pPr>
            <a:r>
              <a:rPr lang="zh-CN" altLang="en-US" sz="2000" b="1" dirty="0">
                <a:solidFill>
                  <a:srgbClr val="0000FF"/>
                </a:solidFill>
                <a:latin typeface="微软雅黑" panose="020B0503020204020204" charset="-122"/>
                <a:ea typeface="微软雅黑" panose="020B0503020204020204" charset="-122"/>
                <a:cs typeface="微软雅黑" panose="020B0503020204020204" charset="-122"/>
              </a:rPr>
              <a:t>懂医学</a:t>
            </a:r>
          </a:p>
          <a:p>
            <a:pPr algn="ctr" fontAlgn="auto">
              <a:lnSpc>
                <a:spcPct val="150000"/>
              </a:lnSpc>
            </a:pPr>
            <a:r>
              <a:rPr lang="zh-CN" altLang="en-US" sz="2000" b="1" dirty="0">
                <a:solidFill>
                  <a:srgbClr val="0000FF"/>
                </a:solidFill>
                <a:latin typeface="微软雅黑" panose="020B0503020204020204" charset="-122"/>
                <a:ea typeface="微软雅黑" panose="020B0503020204020204" charset="-122"/>
                <a:cs typeface="微软雅黑" panose="020B0503020204020204" charset="-122"/>
              </a:rPr>
              <a:t>通病案</a:t>
            </a:r>
          </a:p>
          <a:p>
            <a:pPr algn="ctr" fontAlgn="auto">
              <a:lnSpc>
                <a:spcPct val="150000"/>
              </a:lnSpc>
            </a:pPr>
            <a:r>
              <a:rPr lang="zh-CN" altLang="en-US" sz="2000" b="1" dirty="0">
                <a:solidFill>
                  <a:srgbClr val="0000FF"/>
                </a:solidFill>
                <a:latin typeface="微软雅黑" panose="020B0503020204020204" charset="-122"/>
                <a:ea typeface="微软雅黑" panose="020B0503020204020204" charset="-122"/>
                <a:cs typeface="微软雅黑" panose="020B0503020204020204" charset="-122"/>
              </a:rPr>
              <a:t>精技术</a:t>
            </a:r>
          </a:p>
          <a:p>
            <a:pPr algn="ctr" fontAlgn="auto">
              <a:lnSpc>
                <a:spcPct val="150000"/>
              </a:lnSpc>
            </a:pPr>
            <a:r>
              <a:rPr lang="zh-CN" altLang="en-US" sz="2000" b="1" dirty="0">
                <a:solidFill>
                  <a:srgbClr val="0000FF"/>
                </a:solidFill>
                <a:latin typeface="微软雅黑" panose="020B0503020204020204" charset="-122"/>
                <a:ea typeface="微软雅黑" panose="020B0503020204020204" charset="-122"/>
                <a:cs typeface="微软雅黑" panose="020B0503020204020204" charset="-122"/>
              </a:rPr>
              <a:t>会管理</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2578"/>
                                        </p:tgtEl>
                                        <p:attrNameLst>
                                          <p:attrName>style.visibility</p:attrName>
                                        </p:attrNameLst>
                                      </p:cBhvr>
                                      <p:to>
                                        <p:strVal val="visible"/>
                                      </p:to>
                                    </p:set>
                                    <p:anim calcmode="lin" valueType="num">
                                      <p:cBhvr additive="base">
                                        <p:cTn id="7" dur="500" fill="hold"/>
                                        <p:tgtEl>
                                          <p:spTgt spid="152578"/>
                                        </p:tgtEl>
                                        <p:attrNameLst>
                                          <p:attrName>ppt_x</p:attrName>
                                        </p:attrNameLst>
                                      </p:cBhvr>
                                      <p:tavLst>
                                        <p:tav tm="0">
                                          <p:val>
                                            <p:strVal val="#ppt_x"/>
                                          </p:val>
                                        </p:tav>
                                        <p:tav tm="100000">
                                          <p:val>
                                            <p:strVal val="#ppt_x"/>
                                          </p:val>
                                        </p:tav>
                                      </p:tavLst>
                                    </p:anim>
                                    <p:anim calcmode="lin" valueType="num">
                                      <p:cBhvr additive="base">
                                        <p:cTn id="8" dur="500" fill="hold"/>
                                        <p:tgtEl>
                                          <p:spTgt spid="15257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2580"/>
                                        </p:tgtEl>
                                        <p:attrNameLst>
                                          <p:attrName>style.visibility</p:attrName>
                                        </p:attrNameLst>
                                      </p:cBhvr>
                                      <p:to>
                                        <p:strVal val="visible"/>
                                      </p:to>
                                    </p:set>
                                    <p:anim calcmode="lin" valueType="num">
                                      <p:cBhvr additive="base">
                                        <p:cTn id="19" dur="500" fill="hold"/>
                                        <p:tgtEl>
                                          <p:spTgt spid="152580"/>
                                        </p:tgtEl>
                                        <p:attrNameLst>
                                          <p:attrName>ppt_x</p:attrName>
                                        </p:attrNameLst>
                                      </p:cBhvr>
                                      <p:tavLst>
                                        <p:tav tm="0">
                                          <p:val>
                                            <p:strVal val="#ppt_x"/>
                                          </p:val>
                                        </p:tav>
                                        <p:tav tm="100000">
                                          <p:val>
                                            <p:strVal val="#ppt_x"/>
                                          </p:val>
                                        </p:tav>
                                      </p:tavLst>
                                    </p:anim>
                                    <p:anim calcmode="lin" valueType="num">
                                      <p:cBhvr additive="base">
                                        <p:cTn id="20" dur="500" fill="hold"/>
                                        <p:tgtEl>
                                          <p:spTgt spid="1525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8" grpId="0"/>
      <p:bldP spid="152578" grpId="1"/>
      <p:bldP spid="152580" grpId="0"/>
      <p:bldP spid="152580"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p>
        </p:txBody>
      </p:sp>
      <p:sp>
        <p:nvSpPr>
          <p:cNvPr id="41" name="文本框 6"/>
          <p:cNvSpPr txBox="1"/>
          <p:nvPr/>
        </p:nvSpPr>
        <p:spPr>
          <a:xfrm>
            <a:off x="321945" y="263525"/>
            <a:ext cx="8775700" cy="73723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lnSpc>
                <a:spcPct val="150000"/>
              </a:lnSpc>
              <a:buClrTx/>
              <a:buSzTx/>
              <a:buFontTx/>
              <a:defRPr/>
            </a:pPr>
            <a:r>
              <a:rPr lang="zh-CN" altLang="en-US" sz="2800" b="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二、专业教育与人才培养</a:t>
            </a:r>
          </a:p>
        </p:txBody>
      </p:sp>
      <p:sp>
        <p:nvSpPr>
          <p:cNvPr id="5" name="TextBox 1"/>
          <p:cNvSpPr txBox="1"/>
          <p:nvPr/>
        </p:nvSpPr>
        <p:spPr>
          <a:xfrm>
            <a:off x="2484755" y="1342390"/>
            <a:ext cx="7552690" cy="553085"/>
          </a:xfrm>
          <a:prstGeom prst="rect">
            <a:avLst/>
          </a:prstGeom>
          <a:noFill/>
        </p:spPr>
        <p:txBody>
          <a:bodyPr wrap="square" rtlCol="0">
            <a:spAutoFit/>
          </a:bodyPr>
          <a:lstStyle/>
          <a:p>
            <a:pPr indent="0" algn="l">
              <a:lnSpc>
                <a:spcPct val="150000"/>
              </a:lnSpc>
              <a:buFont typeface="Wingdings" panose="05000000000000000000" charset="0"/>
              <a:buNone/>
              <a:defRPr/>
            </a:pPr>
            <a:r>
              <a:rPr lang="zh-CN" sz="2000" noProof="1">
                <a:solidFill>
                  <a:srgbClr val="0A11AE"/>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学校教育：</a:t>
            </a:r>
            <a:r>
              <a:rPr lang="zh-CN" sz="2000" noProof="1">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中专</a:t>
            </a:r>
            <a:r>
              <a:rPr lang="en-US" altLang="zh-CN" sz="2000" noProof="1">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a:t>
            </a:r>
            <a:r>
              <a:rPr lang="zh-CN" altLang="en-US" sz="2000" noProof="1">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大专</a:t>
            </a:r>
            <a:r>
              <a:rPr lang="en-US" altLang="zh-CN" sz="2000" noProof="1">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a:t>
            </a:r>
            <a:r>
              <a:rPr lang="zh-CN" altLang="en-US" sz="2000" noProof="1">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本科</a:t>
            </a:r>
            <a:r>
              <a:rPr lang="en-US" altLang="zh-CN" sz="2000" noProof="1">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a:t>
            </a:r>
            <a:r>
              <a:rPr lang="zh-CN" altLang="en-US" sz="2000" noProof="1">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研究生</a:t>
            </a:r>
            <a:r>
              <a:rPr lang="en-US" sz="2000" noProof="1">
                <a:solidFill>
                  <a:srgbClr val="FF0000"/>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   </a:t>
            </a:r>
            <a:r>
              <a:rPr lang="en-US" sz="2000" noProof="1">
                <a:latin typeface="微软雅黑" panose="020B0503020204020204" charset="-122"/>
                <a:ea typeface="微软雅黑" panose="020B0503020204020204" charset="-122"/>
                <a:cs typeface="微软雅黑" panose="020B0503020204020204" charset="-122"/>
                <a:sym typeface="Times New Roman" panose="02020603050405020304" pitchFamily="18" charset="0"/>
              </a:rPr>
              <a:t>        </a:t>
            </a:r>
            <a:endParaRPr lang="zh-CN" altLang="en-US" sz="2400" noProof="1">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p:txBody>
      </p:sp>
      <p:sp>
        <p:nvSpPr>
          <p:cNvPr id="2" name="文本框 6"/>
          <p:cNvSpPr txBox="1"/>
          <p:nvPr/>
        </p:nvSpPr>
        <p:spPr>
          <a:xfrm>
            <a:off x="713740" y="1816735"/>
            <a:ext cx="1201420" cy="55308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lnSpc>
                <a:spcPct val="150000"/>
              </a:lnSpc>
              <a:buClrTx/>
              <a:buSzTx/>
              <a:buFontTx/>
              <a:defRPr/>
            </a:pPr>
            <a:r>
              <a:rPr lang="zh-CN" altLang="en-US" sz="2000" b="1">
                <a:solidFill>
                  <a:srgbClr val="0A11AE"/>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国内教育</a:t>
            </a:r>
          </a:p>
        </p:txBody>
      </p:sp>
      <p:sp>
        <p:nvSpPr>
          <p:cNvPr id="7" name="左大括号 6"/>
          <p:cNvSpPr/>
          <p:nvPr/>
        </p:nvSpPr>
        <p:spPr>
          <a:xfrm>
            <a:off x="1993265" y="1708150"/>
            <a:ext cx="127635" cy="954405"/>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TextBox 1"/>
          <p:cNvSpPr txBox="1"/>
          <p:nvPr/>
        </p:nvSpPr>
        <p:spPr>
          <a:xfrm>
            <a:off x="2478405" y="2165350"/>
            <a:ext cx="6868795" cy="645160"/>
          </a:xfrm>
          <a:prstGeom prst="rect">
            <a:avLst/>
          </a:prstGeom>
          <a:noFill/>
        </p:spPr>
        <p:txBody>
          <a:bodyPr wrap="square" rtlCol="0">
            <a:spAutoFit/>
          </a:bodyPr>
          <a:lstStyle/>
          <a:p>
            <a:pPr indent="0" algn="l">
              <a:lnSpc>
                <a:spcPct val="150000"/>
              </a:lnSpc>
              <a:buFont typeface="Wingdings" panose="05000000000000000000" charset="0"/>
              <a:buNone/>
              <a:defRPr/>
            </a:pPr>
            <a:r>
              <a:rPr lang="zh-CN" sz="2000" noProof="1">
                <a:solidFill>
                  <a:srgbClr val="0A11AE"/>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在职教育：</a:t>
            </a:r>
            <a:r>
              <a:rPr lang="zh-CN" sz="2000" noProof="1">
                <a:latin typeface="微软雅黑" panose="020B0503020204020204" charset="-122"/>
                <a:ea typeface="微软雅黑" panose="020B0503020204020204" charset="-122"/>
                <a:cs typeface="微软雅黑" panose="020B0503020204020204" charset="-122"/>
                <a:sym typeface="Times New Roman" panose="02020603050405020304" pitchFamily="18" charset="0"/>
              </a:rPr>
              <a:t>各级病案管理专委会、病案质控中心</a:t>
            </a:r>
            <a:r>
              <a:rPr sz="2400" noProof="1">
                <a:solidFill>
                  <a:srgbClr val="FF0000"/>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 </a:t>
            </a:r>
            <a:endParaRPr sz="2400" noProof="1">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p:txBody>
      </p:sp>
      <p:sp>
        <p:nvSpPr>
          <p:cNvPr id="10" name="TextBox 1"/>
          <p:cNvSpPr txBox="1"/>
          <p:nvPr/>
        </p:nvSpPr>
        <p:spPr>
          <a:xfrm>
            <a:off x="2459355" y="2974340"/>
            <a:ext cx="7552690" cy="553085"/>
          </a:xfrm>
          <a:prstGeom prst="rect">
            <a:avLst/>
          </a:prstGeom>
          <a:noFill/>
        </p:spPr>
        <p:txBody>
          <a:bodyPr wrap="square" rtlCol="0">
            <a:spAutoFit/>
          </a:bodyPr>
          <a:lstStyle/>
          <a:p>
            <a:pPr indent="0" algn="l">
              <a:lnSpc>
                <a:spcPct val="150000"/>
              </a:lnSpc>
              <a:buFont typeface="Wingdings" panose="05000000000000000000" charset="0"/>
              <a:buNone/>
              <a:defRPr/>
            </a:pPr>
            <a:r>
              <a:rPr lang="zh-CN" sz="2000" noProof="1">
                <a:solidFill>
                  <a:srgbClr val="0A11AE"/>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美国</a:t>
            </a:r>
            <a:r>
              <a:rPr lang="en-US" altLang="zh-CN" sz="2000" noProof="1">
                <a:solidFill>
                  <a:srgbClr val="0A11AE"/>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       </a:t>
            </a:r>
            <a:r>
              <a:rPr lang="zh-CN" sz="2000" noProof="1">
                <a:solidFill>
                  <a:srgbClr val="0A11AE"/>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a:t>
            </a:r>
            <a:r>
              <a:rPr lang="zh-CN" altLang="en-US" sz="2000" noProof="1">
                <a:solidFill>
                  <a:srgbClr val="FF0000"/>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硕士</a:t>
            </a:r>
            <a:r>
              <a:rPr lang="zh-CN" sz="2000" noProof="1">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为起点</a:t>
            </a:r>
            <a:r>
              <a:rPr lang="zh-CN" sz="2000" noProof="1">
                <a:latin typeface="微软雅黑" panose="020B0503020204020204" charset="-122"/>
                <a:ea typeface="微软雅黑" panose="020B0503020204020204" charset="-122"/>
                <a:cs typeface="微软雅黑" panose="020B0503020204020204" charset="-122"/>
                <a:sym typeface="Times New Roman" panose="02020603050405020304" pitchFamily="18" charset="0"/>
              </a:rPr>
              <a:t>；提供</a:t>
            </a:r>
            <a:r>
              <a:rPr lang="zh-CN" altLang="en-US" sz="2000" noProof="1">
                <a:solidFill>
                  <a:srgbClr val="FF0000"/>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远程</a:t>
            </a:r>
            <a:r>
              <a:rPr lang="zh-CN" sz="2000" noProof="1">
                <a:latin typeface="微软雅黑" panose="020B0503020204020204" charset="-122"/>
                <a:ea typeface="微软雅黑" panose="020B0503020204020204" charset="-122"/>
                <a:cs typeface="微软雅黑" panose="020B0503020204020204" charset="-122"/>
                <a:sym typeface="Times New Roman" panose="02020603050405020304" pitchFamily="18" charset="0"/>
              </a:rPr>
              <a:t>学位和在职</a:t>
            </a:r>
            <a:r>
              <a:rPr lang="zh-CN" altLang="en-US" sz="2000" noProof="1">
                <a:solidFill>
                  <a:srgbClr val="FF0000"/>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教育</a:t>
            </a:r>
            <a:r>
              <a:rPr lang="en-US" sz="2000" noProof="1">
                <a:solidFill>
                  <a:srgbClr val="FF0000"/>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   </a:t>
            </a:r>
            <a:r>
              <a:rPr lang="en-US" sz="2000" noProof="1">
                <a:latin typeface="微软雅黑" panose="020B0503020204020204" charset="-122"/>
                <a:ea typeface="微软雅黑" panose="020B0503020204020204" charset="-122"/>
                <a:cs typeface="微软雅黑" panose="020B0503020204020204" charset="-122"/>
                <a:sym typeface="Times New Roman" panose="02020603050405020304" pitchFamily="18" charset="0"/>
              </a:rPr>
              <a:t>        </a:t>
            </a:r>
            <a:endParaRPr lang="zh-CN" altLang="en-US" sz="2400" noProof="1">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p:txBody>
      </p:sp>
      <p:sp>
        <p:nvSpPr>
          <p:cNvPr id="11" name="文本框 6"/>
          <p:cNvSpPr txBox="1"/>
          <p:nvPr/>
        </p:nvSpPr>
        <p:spPr>
          <a:xfrm>
            <a:off x="722630" y="3368675"/>
            <a:ext cx="1391285" cy="55308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lnSpc>
                <a:spcPct val="150000"/>
              </a:lnSpc>
              <a:buClrTx/>
              <a:buSzTx/>
              <a:buFontTx/>
              <a:defRPr/>
            </a:pPr>
            <a:r>
              <a:rPr lang="zh-CN" altLang="en-US" sz="2000" b="1">
                <a:solidFill>
                  <a:srgbClr val="0A11AE"/>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国外教育</a:t>
            </a:r>
          </a:p>
        </p:txBody>
      </p:sp>
      <p:sp>
        <p:nvSpPr>
          <p:cNvPr id="12" name="TextBox 1"/>
          <p:cNvSpPr txBox="1"/>
          <p:nvPr/>
        </p:nvSpPr>
        <p:spPr>
          <a:xfrm>
            <a:off x="2453005" y="3797300"/>
            <a:ext cx="6868795" cy="553085"/>
          </a:xfrm>
          <a:prstGeom prst="rect">
            <a:avLst/>
          </a:prstGeom>
          <a:noFill/>
        </p:spPr>
        <p:txBody>
          <a:bodyPr wrap="square" rtlCol="0">
            <a:spAutoFit/>
          </a:bodyPr>
          <a:lstStyle/>
          <a:p>
            <a:pPr indent="0" algn="l">
              <a:lnSpc>
                <a:spcPct val="150000"/>
              </a:lnSpc>
              <a:buFont typeface="Wingdings" panose="05000000000000000000" charset="0"/>
              <a:buNone/>
              <a:defRPr/>
            </a:pPr>
            <a:r>
              <a:rPr lang="zh-CN" sz="2000" noProof="1">
                <a:solidFill>
                  <a:srgbClr val="0A11AE"/>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澳大利亚：</a:t>
            </a:r>
            <a:r>
              <a:rPr lang="zh-CN" sz="2000" noProof="1">
                <a:latin typeface="微软雅黑" panose="020B0503020204020204" charset="-122"/>
                <a:ea typeface="微软雅黑" panose="020B0503020204020204" charset="-122"/>
                <a:cs typeface="微软雅黑" panose="020B0503020204020204" charset="-122"/>
                <a:sym typeface="Times New Roman" panose="02020603050405020304" pitchFamily="18" charset="0"/>
              </a:rPr>
              <a:t>深受美国影响，与美国教育体系趋同 </a:t>
            </a:r>
            <a:endParaRPr lang="zh-CN" sz="2000" noProof="1">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p:txBody>
      </p:sp>
      <p:sp>
        <p:nvSpPr>
          <p:cNvPr id="13" name="左大括号 12"/>
          <p:cNvSpPr/>
          <p:nvPr/>
        </p:nvSpPr>
        <p:spPr>
          <a:xfrm>
            <a:off x="1993265" y="3260090"/>
            <a:ext cx="127635" cy="954405"/>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2" grpId="0"/>
      <p:bldP spid="2" grpId="1"/>
      <p:bldP spid="7" grpId="0" animBg="1"/>
      <p:bldP spid="7" grpId="1" animBg="1"/>
      <p:bldP spid="8" grpId="0"/>
      <p:bldP spid="8" grpId="1"/>
      <p:bldP spid="10" grpId="0"/>
      <p:bldP spid="10" grpId="1"/>
      <p:bldP spid="11" grpId="0"/>
      <p:bldP spid="11" grpId="1"/>
      <p:bldP spid="12" grpId="0"/>
      <p:bldP spid="12" grpId="1"/>
      <p:bldP spid="13" grpId="0" animBg="1"/>
      <p:bldP spid="13"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p>
        </p:txBody>
      </p:sp>
      <p:sp>
        <p:nvSpPr>
          <p:cNvPr id="41" name="文本框 6"/>
          <p:cNvSpPr txBox="1"/>
          <p:nvPr/>
        </p:nvSpPr>
        <p:spPr>
          <a:xfrm>
            <a:off x="539115" y="263588"/>
            <a:ext cx="9174889" cy="73723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lnSpc>
                <a:spcPct val="150000"/>
              </a:lnSpc>
              <a:buClrTx/>
              <a:buSzTx/>
              <a:buFontTx/>
              <a:defRPr/>
            </a:pPr>
            <a:r>
              <a:rPr lang="zh-CN" altLang="en-US" sz="2800" b="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三、学术组织与学术刊物</a:t>
            </a:r>
          </a:p>
        </p:txBody>
      </p:sp>
      <p:sp>
        <p:nvSpPr>
          <p:cNvPr id="5" name="TextBox 1"/>
          <p:cNvSpPr txBox="1"/>
          <p:nvPr/>
        </p:nvSpPr>
        <p:spPr>
          <a:xfrm>
            <a:off x="1898015" y="1342390"/>
            <a:ext cx="7552690" cy="553085"/>
          </a:xfrm>
          <a:prstGeom prst="rect">
            <a:avLst/>
          </a:prstGeom>
          <a:noFill/>
        </p:spPr>
        <p:txBody>
          <a:bodyPr wrap="square" rtlCol="0">
            <a:spAutoFit/>
          </a:bodyPr>
          <a:lstStyle/>
          <a:p>
            <a:pPr indent="0" algn="l">
              <a:lnSpc>
                <a:spcPct val="150000"/>
              </a:lnSpc>
              <a:buFont typeface="Wingdings" panose="05000000000000000000" charset="0"/>
              <a:buNone/>
              <a:defRPr/>
            </a:pPr>
            <a:r>
              <a:rPr lang="zh-CN" sz="2000" noProof="1">
                <a:solidFill>
                  <a:srgbClr val="0A11AE"/>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学术组织：</a:t>
            </a:r>
            <a:r>
              <a:rPr sz="2000" noProof="1">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中国医院协会病案管理专业委员会</a:t>
            </a:r>
            <a:r>
              <a:rPr lang="en-US" sz="2000" noProof="1">
                <a:solidFill>
                  <a:srgbClr val="FF0000"/>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   </a:t>
            </a:r>
            <a:r>
              <a:rPr lang="en-US" sz="2000" noProof="1">
                <a:latin typeface="微软雅黑" panose="020B0503020204020204" charset="-122"/>
                <a:ea typeface="微软雅黑" panose="020B0503020204020204" charset="-122"/>
                <a:cs typeface="微软雅黑" panose="020B0503020204020204" charset="-122"/>
                <a:sym typeface="Times New Roman" panose="02020603050405020304" pitchFamily="18" charset="0"/>
              </a:rPr>
              <a:t>        </a:t>
            </a:r>
            <a:endParaRPr lang="zh-CN" altLang="en-US" sz="2400" noProof="1">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p:txBody>
      </p:sp>
      <p:sp>
        <p:nvSpPr>
          <p:cNvPr id="2" name="文本框 6"/>
          <p:cNvSpPr txBox="1"/>
          <p:nvPr/>
        </p:nvSpPr>
        <p:spPr>
          <a:xfrm>
            <a:off x="770890" y="1816735"/>
            <a:ext cx="742950" cy="55308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lnSpc>
                <a:spcPct val="150000"/>
              </a:lnSpc>
              <a:buClrTx/>
              <a:buSzTx/>
              <a:buFontTx/>
              <a:defRPr/>
            </a:pPr>
            <a:r>
              <a:rPr lang="zh-CN" altLang="en-US" sz="2000" b="1">
                <a:solidFill>
                  <a:srgbClr val="0A11AE"/>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国内</a:t>
            </a:r>
          </a:p>
        </p:txBody>
      </p:sp>
      <p:sp>
        <p:nvSpPr>
          <p:cNvPr id="7" name="左大括号 6"/>
          <p:cNvSpPr/>
          <p:nvPr/>
        </p:nvSpPr>
        <p:spPr>
          <a:xfrm>
            <a:off x="1497965" y="1708150"/>
            <a:ext cx="127635" cy="954405"/>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TextBox 1"/>
          <p:cNvSpPr txBox="1"/>
          <p:nvPr/>
        </p:nvSpPr>
        <p:spPr>
          <a:xfrm>
            <a:off x="1925955" y="2165350"/>
            <a:ext cx="6868795" cy="645160"/>
          </a:xfrm>
          <a:prstGeom prst="rect">
            <a:avLst/>
          </a:prstGeom>
          <a:noFill/>
        </p:spPr>
        <p:txBody>
          <a:bodyPr wrap="square" rtlCol="0">
            <a:spAutoFit/>
          </a:bodyPr>
          <a:lstStyle/>
          <a:p>
            <a:pPr indent="0" algn="l">
              <a:lnSpc>
                <a:spcPct val="150000"/>
              </a:lnSpc>
              <a:buFont typeface="Wingdings" panose="05000000000000000000" charset="0"/>
              <a:buNone/>
              <a:defRPr/>
            </a:pPr>
            <a:r>
              <a:rPr lang="zh-CN" sz="2000" noProof="1">
                <a:solidFill>
                  <a:srgbClr val="0A11AE"/>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学术刊物：</a:t>
            </a:r>
            <a:r>
              <a:rPr sz="2000">
                <a:latin typeface="微软雅黑" panose="020B0503020204020204" charset="-122"/>
                <a:ea typeface="微软雅黑" panose="020B0503020204020204" charset="-122"/>
                <a:cs typeface="微软雅黑" panose="020B0503020204020204" charset="-122"/>
                <a:sym typeface="Times New Roman" panose="02020603050405020304" pitchFamily="18" charset="0"/>
              </a:rPr>
              <a:t>中国</a:t>
            </a:r>
            <a:r>
              <a:rPr lang="zh-CN" sz="2000" noProof="1">
                <a:latin typeface="微软雅黑" panose="020B0503020204020204" charset="-122"/>
                <a:ea typeface="微软雅黑" panose="020B0503020204020204" charset="-122"/>
                <a:cs typeface="微软雅黑" panose="020B0503020204020204" charset="-122"/>
                <a:sym typeface="Times New Roman" panose="02020603050405020304" pitchFamily="18" charset="0"/>
              </a:rPr>
              <a:t>病案</a:t>
            </a:r>
            <a:r>
              <a:rPr sz="2400" noProof="1">
                <a:solidFill>
                  <a:srgbClr val="FF0000"/>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 </a:t>
            </a:r>
            <a:endParaRPr sz="2400" noProof="1">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p:txBody>
      </p:sp>
      <p:sp>
        <p:nvSpPr>
          <p:cNvPr id="10" name="TextBox 1"/>
          <p:cNvSpPr txBox="1"/>
          <p:nvPr/>
        </p:nvSpPr>
        <p:spPr>
          <a:xfrm>
            <a:off x="1863725" y="2974340"/>
            <a:ext cx="7552690" cy="553085"/>
          </a:xfrm>
          <a:prstGeom prst="rect">
            <a:avLst/>
          </a:prstGeom>
          <a:noFill/>
        </p:spPr>
        <p:txBody>
          <a:bodyPr wrap="square" rtlCol="0">
            <a:spAutoFit/>
          </a:bodyPr>
          <a:lstStyle/>
          <a:p>
            <a:pPr indent="0" algn="l">
              <a:lnSpc>
                <a:spcPct val="150000"/>
              </a:lnSpc>
              <a:buFont typeface="Wingdings" panose="05000000000000000000" charset="0"/>
              <a:buNone/>
              <a:defRPr/>
            </a:pPr>
            <a:r>
              <a:rPr lang="en-US" sz="2000" noProof="1">
                <a:solidFill>
                  <a:srgbClr val="FF0000"/>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 </a:t>
            </a:r>
            <a:r>
              <a:rPr lang="zh-CN" sz="2000">
                <a:solidFill>
                  <a:srgbClr val="0A11AE"/>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学术组织：</a:t>
            </a:r>
            <a:r>
              <a:rPr lang="zh-CN" sz="2000">
                <a:latin typeface="微软雅黑" panose="020B0503020204020204" charset="-122"/>
                <a:ea typeface="微软雅黑" panose="020B0503020204020204" charset="-122"/>
                <a:cs typeface="微软雅黑" panose="020B0503020204020204" charset="-122"/>
                <a:sym typeface="Times New Roman" panose="02020603050405020304" pitchFamily="18" charset="0"/>
              </a:rPr>
              <a:t>IFHIMA；AHIMA； HIMAA</a:t>
            </a:r>
            <a:r>
              <a:rPr lang="en-US" sz="2000">
                <a:solidFill>
                  <a:srgbClr val="FF0000"/>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 </a:t>
            </a:r>
            <a:r>
              <a:rPr lang="en-US" sz="2000" noProof="1">
                <a:solidFill>
                  <a:srgbClr val="FF0000"/>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 </a:t>
            </a:r>
            <a:r>
              <a:rPr lang="en-US" sz="2000" noProof="1">
                <a:latin typeface="微软雅黑" panose="020B0503020204020204" charset="-122"/>
                <a:ea typeface="微软雅黑" panose="020B0503020204020204" charset="-122"/>
                <a:cs typeface="微软雅黑" panose="020B0503020204020204" charset="-122"/>
                <a:sym typeface="Times New Roman" panose="02020603050405020304" pitchFamily="18" charset="0"/>
              </a:rPr>
              <a:t>        </a:t>
            </a:r>
            <a:endParaRPr lang="zh-CN" altLang="en-US" sz="2400" noProof="1">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p:txBody>
      </p:sp>
      <p:sp>
        <p:nvSpPr>
          <p:cNvPr id="11" name="文本框 6"/>
          <p:cNvSpPr txBox="1"/>
          <p:nvPr/>
        </p:nvSpPr>
        <p:spPr>
          <a:xfrm>
            <a:off x="770890" y="3369945"/>
            <a:ext cx="742950" cy="55308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lnSpc>
                <a:spcPct val="150000"/>
              </a:lnSpc>
              <a:buClrTx/>
              <a:buSzTx/>
              <a:buFontTx/>
              <a:defRPr/>
            </a:pPr>
            <a:r>
              <a:rPr lang="zh-CN" altLang="en-US" sz="2000" b="1">
                <a:solidFill>
                  <a:srgbClr val="0A11AE"/>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国外</a:t>
            </a:r>
          </a:p>
        </p:txBody>
      </p:sp>
      <p:sp>
        <p:nvSpPr>
          <p:cNvPr id="12" name="TextBox 1"/>
          <p:cNvSpPr txBox="1"/>
          <p:nvPr/>
        </p:nvSpPr>
        <p:spPr>
          <a:xfrm>
            <a:off x="1957705" y="3797300"/>
            <a:ext cx="8147050" cy="553085"/>
          </a:xfrm>
          <a:prstGeom prst="rect">
            <a:avLst/>
          </a:prstGeom>
          <a:noFill/>
        </p:spPr>
        <p:txBody>
          <a:bodyPr wrap="square" rtlCol="0">
            <a:spAutoFit/>
          </a:bodyPr>
          <a:lstStyle/>
          <a:p>
            <a:pPr indent="0" algn="l">
              <a:lnSpc>
                <a:spcPct val="150000"/>
              </a:lnSpc>
              <a:buFont typeface="Wingdings" panose="05000000000000000000" charset="0"/>
              <a:buNone/>
              <a:defRPr/>
            </a:pPr>
            <a:r>
              <a:rPr lang="zh-CN" sz="2000">
                <a:solidFill>
                  <a:srgbClr val="0A11AE"/>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学术刊物</a:t>
            </a:r>
            <a:r>
              <a:rPr lang="zh-CN" sz="2000" noProof="1">
                <a:solidFill>
                  <a:srgbClr val="0A11AE"/>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a:t>
            </a:r>
            <a:r>
              <a:rPr lang="zh-CN" sz="2000" noProof="1">
                <a:latin typeface="微软雅黑" panose="020B0503020204020204" charset="-122"/>
                <a:ea typeface="微软雅黑" panose="020B0503020204020204" charset="-122"/>
                <a:cs typeface="微软雅黑" panose="020B0503020204020204" charset="-122"/>
                <a:sym typeface="Times New Roman" panose="02020603050405020304" pitchFamily="18" charset="0"/>
              </a:rPr>
              <a:t>Health Information Management Journal </a:t>
            </a:r>
            <a:endParaRPr lang="zh-CN" sz="2000" noProof="1">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p:txBody>
      </p:sp>
      <p:sp>
        <p:nvSpPr>
          <p:cNvPr id="13" name="左大括号 12"/>
          <p:cNvSpPr/>
          <p:nvPr/>
        </p:nvSpPr>
        <p:spPr>
          <a:xfrm>
            <a:off x="1497965" y="3260090"/>
            <a:ext cx="127635" cy="954405"/>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2" grpId="0"/>
      <p:bldP spid="2" grpId="1"/>
      <p:bldP spid="7" grpId="0" bldLvl="0" animBg="1"/>
      <p:bldP spid="7" grpId="1" animBg="1"/>
      <p:bldP spid="8" grpId="0"/>
      <p:bldP spid="8" grpId="1"/>
      <p:bldP spid="10" grpId="0"/>
      <p:bldP spid="10" grpId="1"/>
      <p:bldP spid="11" grpId="0"/>
      <p:bldP spid="11" grpId="1"/>
      <p:bldP spid="12" grpId="0"/>
      <p:bldP spid="12" grpId="1"/>
      <p:bldP spid="13" grpId="0" bldLvl="0" animBg="1"/>
      <p:bldP spid="13"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9"/>
          <p:cNvSpPr txBox="1"/>
          <p:nvPr/>
        </p:nvSpPr>
        <p:spPr>
          <a:xfrm>
            <a:off x="975995" y="643890"/>
            <a:ext cx="6694170" cy="645160"/>
          </a:xfrm>
          <a:prstGeom prst="rect">
            <a:avLst/>
          </a:prstGeom>
          <a:noFill/>
        </p:spPr>
        <p:txBody>
          <a:bodyPr wrap="square" rtlCol="0">
            <a:spAutoFit/>
          </a:bodyPr>
          <a:lstStyle/>
          <a:p>
            <a:pPr algn="ctr"/>
            <a:r>
              <a:rPr lang="zh-CN" altLang="en-US" sz="2800" b="1" dirty="0">
                <a:latin typeface="微软雅黑" panose="020B0503020204020204" charset="-122"/>
                <a:ea typeface="微软雅黑" panose="020B0503020204020204" charset="-122"/>
              </a:rPr>
              <a:t>课后思考题</a:t>
            </a:r>
            <a:r>
              <a:rPr lang="en-US" altLang="zh-CN" sz="3600" b="1" dirty="0">
                <a:latin typeface="微软雅黑" panose="020B0503020204020204" charset="-122"/>
                <a:ea typeface="微软雅黑" panose="020B0503020204020204" charset="-122"/>
              </a:rPr>
              <a:t> </a:t>
            </a:r>
          </a:p>
        </p:txBody>
      </p:sp>
      <p:sp>
        <p:nvSpPr>
          <p:cNvPr id="38" name="文本框 9"/>
          <p:cNvSpPr txBox="1"/>
          <p:nvPr/>
        </p:nvSpPr>
        <p:spPr>
          <a:xfrm>
            <a:off x="2012614" y="1647458"/>
            <a:ext cx="5269230" cy="1691640"/>
          </a:xfrm>
          <a:prstGeom prst="rect">
            <a:avLst/>
          </a:prstGeom>
          <a:noFill/>
        </p:spPr>
        <p:txBody>
          <a:bodyPr wrap="none" rtlCol="0">
            <a:spAutoFit/>
          </a:bodyPr>
          <a:lstStyle/>
          <a:p>
            <a:pPr marL="514350" indent="-514350" algn="l" fontAlgn="auto">
              <a:lnSpc>
                <a:spcPct val="130000"/>
              </a:lnSpc>
              <a:buFont typeface="+mj-lt"/>
              <a:buAutoNum type="arabicPeriod"/>
            </a:pPr>
            <a:r>
              <a:rPr lang="zh-CN" altLang="en-US" sz="2000" dirty="0">
                <a:latin typeface="微软雅黑" panose="020B0503020204020204" charset="-122"/>
                <a:ea typeface="微软雅黑" panose="020B0503020204020204" charset="-122"/>
              </a:rPr>
              <a:t>一份完整的住院病案包括哪些内容？</a:t>
            </a:r>
          </a:p>
          <a:p>
            <a:pPr marL="514350" indent="-514350" algn="l" fontAlgn="auto">
              <a:lnSpc>
                <a:spcPct val="130000"/>
              </a:lnSpc>
              <a:buFont typeface="+mj-lt"/>
              <a:buAutoNum type="arabicPeriod"/>
            </a:pPr>
            <a:r>
              <a:rPr lang="zh-CN" altLang="en-US" sz="2000" dirty="0">
                <a:latin typeface="微软雅黑" panose="020B0503020204020204" charset="-122"/>
                <a:ea typeface="微软雅黑" panose="020B0503020204020204" charset="-122"/>
              </a:rPr>
              <a:t>病案的作用有哪些？请举例说明。</a:t>
            </a:r>
          </a:p>
          <a:p>
            <a:pPr marL="514350" indent="-514350" algn="l" fontAlgn="auto">
              <a:lnSpc>
                <a:spcPct val="130000"/>
              </a:lnSpc>
              <a:buFont typeface="+mj-lt"/>
              <a:buAutoNum type="arabicPeriod"/>
            </a:pPr>
            <a:r>
              <a:rPr lang="zh-CN" altLang="en-US" sz="2000" dirty="0">
                <a:latin typeface="微软雅黑" panose="020B0503020204020204" charset="-122"/>
                <a:ea typeface="微软雅黑" panose="020B0503020204020204" charset="-122"/>
              </a:rPr>
              <a:t>病案信息管理的内涵是什么？</a:t>
            </a:r>
          </a:p>
          <a:p>
            <a:pPr marL="514350" indent="-514350" algn="l" fontAlgn="auto">
              <a:lnSpc>
                <a:spcPct val="130000"/>
              </a:lnSpc>
              <a:buFont typeface="+mj-lt"/>
              <a:buAutoNum type="arabicPeriod"/>
            </a:pPr>
            <a:r>
              <a:rPr lang="zh-CN" altLang="en-US" sz="2000" dirty="0">
                <a:latin typeface="微软雅黑" panose="020B0503020204020204" charset="-122"/>
                <a:ea typeface="微软雅黑" panose="020B0503020204020204" charset="-122"/>
              </a:rPr>
              <a:t>如何获取国内外最新病案信息管理资讯？</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文本框 9"/>
          <p:cNvSpPr txBox="1"/>
          <p:nvPr/>
        </p:nvSpPr>
        <p:spPr>
          <a:xfrm>
            <a:off x="3482793" y="1913524"/>
            <a:ext cx="2418080" cy="768350"/>
          </a:xfrm>
          <a:prstGeom prst="rect">
            <a:avLst/>
          </a:prstGeom>
          <a:noFill/>
          <a:effectLst>
            <a:outerShdw blurRad="50800" dist="38100" dir="2700000" algn="tl" rotWithShape="0">
              <a:prstClr val="black">
                <a:alpha val="40000"/>
              </a:prstClr>
            </a:outerShdw>
          </a:effectLst>
          <a:scene3d>
            <a:camera prst="orthographicFront"/>
            <a:lightRig rig="threePt" dir="t"/>
          </a:scene3d>
          <a:sp3d>
            <a:bevelB/>
          </a:sp3d>
        </p:spPr>
        <p:txBody>
          <a:bodyPr wrap="none" rtlCol="0">
            <a:spAutoFit/>
          </a:bodyPr>
          <a:lstStyle/>
          <a:p>
            <a:pPr algn="ctr"/>
            <a:r>
              <a:rPr lang="zh-CN" altLang="en-US" sz="4400" b="1" dirty="0">
                <a:latin typeface="微软雅黑" panose="020B0503020204020204" charset="-122"/>
                <a:ea typeface="微软雅黑" panose="020B0503020204020204" charset="-122"/>
              </a:rPr>
              <a:t>谢谢观看</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p>
        </p:txBody>
      </p:sp>
      <p:sp>
        <p:nvSpPr>
          <p:cNvPr id="41" name="文本框 6"/>
          <p:cNvSpPr txBox="1"/>
          <p:nvPr/>
        </p:nvSpPr>
        <p:spPr>
          <a:xfrm>
            <a:off x="161925" y="263588"/>
            <a:ext cx="9174889" cy="73723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lnSpc>
                <a:spcPct val="150000"/>
              </a:lnSpc>
              <a:buClrTx/>
              <a:buSzTx/>
              <a:buFontTx/>
              <a:defRPr/>
            </a:pPr>
            <a:r>
              <a:rPr lang="zh-CN" altLang="en-US" sz="2800" b="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一、病案的定义及类型</a:t>
            </a:r>
          </a:p>
        </p:txBody>
      </p:sp>
      <p:sp>
        <p:nvSpPr>
          <p:cNvPr id="2" name="TextBox 1"/>
          <p:cNvSpPr txBox="1"/>
          <p:nvPr/>
        </p:nvSpPr>
        <p:spPr>
          <a:xfrm>
            <a:off x="945515" y="1846580"/>
            <a:ext cx="7552690" cy="553085"/>
          </a:xfrm>
          <a:prstGeom prst="rect">
            <a:avLst/>
          </a:prstGeom>
          <a:noFill/>
        </p:spPr>
        <p:txBody>
          <a:bodyPr wrap="square" rtlCol="0">
            <a:spAutoFit/>
          </a:bodyPr>
          <a:lstStyle/>
          <a:p>
            <a:pPr>
              <a:lnSpc>
                <a:spcPct val="150000"/>
              </a:lnSpc>
              <a:defRPr/>
            </a:pPr>
            <a:r>
              <a:rPr lang="zh-CN" altLang="en-US" sz="200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是医院内记载患者健康诊疗情况的文档资料。</a:t>
            </a:r>
            <a:endParaRPr lang="zh-CN" altLang="en-US" sz="2000" noProof="1">
              <a:solidFill>
                <a:srgbClr val="401BC0"/>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p:txBody>
      </p:sp>
      <p:sp>
        <p:nvSpPr>
          <p:cNvPr id="3" name="文本框 6"/>
          <p:cNvSpPr txBox="1"/>
          <p:nvPr/>
        </p:nvSpPr>
        <p:spPr>
          <a:xfrm>
            <a:off x="394970" y="1092263"/>
            <a:ext cx="9174889" cy="64516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lnSpc>
                <a:spcPct val="150000"/>
              </a:lnSpc>
              <a:buClrTx/>
              <a:buSzTx/>
              <a:buFontTx/>
              <a:defRPr/>
            </a:pPr>
            <a:r>
              <a:rPr lang="zh-CN" altLang="en-US" sz="2400" b="1">
                <a:solidFill>
                  <a:srgbClr val="0A11AE"/>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病案的定义</a:t>
            </a:r>
          </a:p>
        </p:txBody>
      </p:sp>
      <p:sp>
        <p:nvSpPr>
          <p:cNvPr id="4" name="TextBox 1"/>
          <p:cNvSpPr txBox="1"/>
          <p:nvPr/>
        </p:nvSpPr>
        <p:spPr>
          <a:xfrm>
            <a:off x="866775" y="2509520"/>
            <a:ext cx="7552690" cy="1999615"/>
          </a:xfrm>
          <a:prstGeom prst="rect">
            <a:avLst/>
          </a:prstGeom>
          <a:noFill/>
        </p:spPr>
        <p:txBody>
          <a:bodyPr wrap="square" rtlCol="0">
            <a:spAutoFit/>
          </a:bodyPr>
          <a:lstStyle/>
          <a:p>
            <a:pPr marL="342900" indent="-342900" fontAlgn="auto">
              <a:lnSpc>
                <a:spcPct val="130000"/>
              </a:lnSpc>
              <a:buFont typeface="Arial" panose="020B0604020202020204" pitchFamily="34" charset="0"/>
              <a:buChar char="•"/>
              <a:defRPr/>
            </a:pPr>
            <a:r>
              <a:rPr lang="zh-CN" altLang="en-US" sz="200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患者本人或他人</a:t>
            </a:r>
            <a:r>
              <a:rPr lang="zh-CN" altLang="en-US" sz="2000">
                <a:solidFill>
                  <a:srgbClr val="FF0000"/>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对病情的主观描述</a:t>
            </a:r>
            <a:r>
              <a:rPr lang="zh-CN" altLang="en-US" sz="200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a:t>
            </a:r>
          </a:p>
          <a:p>
            <a:pPr marL="342900" indent="-342900" fontAlgn="auto">
              <a:lnSpc>
                <a:spcPct val="130000"/>
              </a:lnSpc>
              <a:buFont typeface="Arial" panose="020B0604020202020204" pitchFamily="34" charset="0"/>
              <a:buChar char="•"/>
              <a:defRPr/>
            </a:pPr>
            <a:r>
              <a:rPr lang="zh-CN" altLang="en-US" sz="200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医务人员对患者的</a:t>
            </a:r>
            <a:r>
              <a:rPr lang="zh-CN" altLang="en-US" sz="2000">
                <a:solidFill>
                  <a:srgbClr val="FF0000"/>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客观检查结果</a:t>
            </a:r>
            <a:r>
              <a:rPr lang="zh-CN" altLang="en-US" sz="2000">
                <a:latin typeface="微软雅黑" panose="020B0503020204020204" charset="-122"/>
                <a:ea typeface="微软雅黑" panose="020B0503020204020204" charset="-122"/>
                <a:cs typeface="微软雅黑" panose="020B0503020204020204" charset="-122"/>
                <a:sym typeface="Times New Roman" panose="02020603050405020304" pitchFamily="18" charset="0"/>
              </a:rPr>
              <a:t>和</a:t>
            </a:r>
            <a:r>
              <a:rPr lang="zh-CN" altLang="en-US" sz="2000">
                <a:solidFill>
                  <a:srgbClr val="FF0000"/>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主观病情分析</a:t>
            </a:r>
            <a:r>
              <a:rPr lang="zh-CN" altLang="en-US" sz="200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a:t>
            </a:r>
          </a:p>
          <a:p>
            <a:pPr marL="342900" indent="-342900" fontAlgn="auto">
              <a:lnSpc>
                <a:spcPct val="130000"/>
              </a:lnSpc>
              <a:buFont typeface="Arial" panose="020B0604020202020204" pitchFamily="34" charset="0"/>
              <a:buChar char="•"/>
              <a:defRPr/>
            </a:pPr>
            <a:r>
              <a:rPr lang="zh-CN" altLang="en-US" sz="2000">
                <a:solidFill>
                  <a:srgbClr val="FF0000"/>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疾病诊疗经过</a:t>
            </a:r>
            <a:r>
              <a:rPr lang="zh-CN" altLang="en-US" sz="2000">
                <a:latin typeface="微软雅黑" panose="020B0503020204020204" charset="-122"/>
                <a:ea typeface="微软雅黑" panose="020B0503020204020204" charset="-122"/>
                <a:cs typeface="微软雅黑" panose="020B0503020204020204" charset="-122"/>
                <a:sym typeface="Times New Roman" panose="02020603050405020304" pitchFamily="18" charset="0"/>
              </a:rPr>
              <a:t>和</a:t>
            </a:r>
            <a:r>
              <a:rPr lang="zh-CN" altLang="en-US" sz="2000">
                <a:solidFill>
                  <a:srgbClr val="FF0000"/>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患者病情转归</a:t>
            </a:r>
            <a:r>
              <a:rPr lang="zh-CN" altLang="en-US" sz="2000">
                <a:latin typeface="微软雅黑" panose="020B0503020204020204" charset="-122"/>
                <a:ea typeface="微软雅黑" panose="020B0503020204020204" charset="-122"/>
                <a:cs typeface="微软雅黑" panose="020B0503020204020204" charset="-122"/>
                <a:sym typeface="Times New Roman" panose="02020603050405020304" pitchFamily="18" charset="0"/>
              </a:rPr>
              <a:t>；</a:t>
            </a:r>
          </a:p>
          <a:p>
            <a:pPr marL="342900" indent="-342900" fontAlgn="auto">
              <a:lnSpc>
                <a:spcPct val="130000"/>
              </a:lnSpc>
              <a:buFont typeface="Arial" panose="020B0604020202020204" pitchFamily="34" charset="0"/>
              <a:buChar char="•"/>
              <a:defRPr/>
            </a:pPr>
            <a:r>
              <a:rPr lang="zh-CN" altLang="en-US" sz="2000">
                <a:latin typeface="微软雅黑" panose="020B0503020204020204" charset="-122"/>
                <a:ea typeface="微软雅黑" panose="020B0503020204020204" charset="-122"/>
                <a:cs typeface="微软雅黑" panose="020B0503020204020204" charset="-122"/>
                <a:sym typeface="Times New Roman" panose="02020603050405020304" pitchFamily="18" charset="0"/>
              </a:rPr>
              <a:t>与诊疗活动相关的</a:t>
            </a:r>
            <a:r>
              <a:rPr lang="zh-CN" altLang="en-US" sz="2000">
                <a:solidFill>
                  <a:srgbClr val="FF0000"/>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法律文书</a:t>
            </a:r>
            <a:r>
              <a:rPr lang="zh-CN" altLang="en-US" sz="2000">
                <a:latin typeface="微软雅黑" panose="020B0503020204020204" charset="-122"/>
                <a:ea typeface="微软雅黑" panose="020B0503020204020204" charset="-122"/>
                <a:cs typeface="微软雅黑" panose="020B0503020204020204" charset="-122"/>
                <a:sym typeface="Times New Roman" panose="02020603050405020304" pitchFamily="18" charset="0"/>
              </a:rPr>
              <a:t>和</a:t>
            </a:r>
            <a:r>
              <a:rPr lang="zh-CN" altLang="en-US" sz="2000">
                <a:solidFill>
                  <a:srgbClr val="FF0000"/>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费用支付单据</a:t>
            </a:r>
            <a:r>
              <a:rPr lang="zh-CN" altLang="en-US" sz="2000">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a:t>
            </a:r>
          </a:p>
          <a:p>
            <a:pPr marL="342900" indent="-342900"/>
            <a:endParaRPr lang="zh-CN" altLang="en-US" sz="2000" noProof="1">
              <a:solidFill>
                <a:srgbClr val="401BC0"/>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p:bldP spid="4"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p>
        </p:txBody>
      </p:sp>
      <p:sp>
        <p:nvSpPr>
          <p:cNvPr id="41" name="文本框 6"/>
          <p:cNvSpPr txBox="1"/>
          <p:nvPr/>
        </p:nvSpPr>
        <p:spPr>
          <a:xfrm>
            <a:off x="164465" y="341058"/>
            <a:ext cx="9174889" cy="73723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b="1"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一、病案的定义及类型</a:t>
            </a:r>
            <a:endParaRPr lang="zh-CN" altLang="en-US" sz="2400" b="1" noProof="1">
              <a:solidFill>
                <a:prstClr val="black"/>
              </a:solidFill>
              <a:latin typeface="微软雅黑" panose="020B0503020204020204" charset="-122"/>
              <a:ea typeface="微软雅黑" panose="020B0503020204020204" charset="-122"/>
              <a:sym typeface="Times New Roman" panose="02020603050405020304" pitchFamily="18" charset="0"/>
            </a:endParaRPr>
          </a:p>
        </p:txBody>
      </p:sp>
      <p:sp>
        <p:nvSpPr>
          <p:cNvPr id="2" name="TextBox 1"/>
          <p:cNvSpPr txBox="1"/>
          <p:nvPr/>
        </p:nvSpPr>
        <p:spPr>
          <a:xfrm>
            <a:off x="2453640" y="1543050"/>
            <a:ext cx="7552690" cy="1014730"/>
          </a:xfrm>
          <a:prstGeom prst="rect">
            <a:avLst/>
          </a:prstGeom>
          <a:noFill/>
        </p:spPr>
        <p:txBody>
          <a:bodyPr wrap="square" rtlCol="0">
            <a:spAutoFit/>
          </a:bodyPr>
          <a:lstStyle/>
          <a:p>
            <a:pPr indent="0" algn="l">
              <a:lnSpc>
                <a:spcPct val="150000"/>
              </a:lnSpc>
              <a:buFont typeface="Wingdings" panose="05000000000000000000" charset="0"/>
              <a:buNone/>
              <a:defRPr/>
            </a:pPr>
            <a:r>
              <a:rPr lang="zh-CN" altLang="en-US" sz="2000" noProof="1">
                <a:solidFill>
                  <a:srgbClr val="0A11AE"/>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载体形式</a:t>
            </a:r>
            <a:r>
              <a:rPr lang="en-US" altLang="zh-CN" sz="2000" noProof="1">
                <a:solidFill>
                  <a:srgbClr val="0A11AE"/>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   </a:t>
            </a:r>
            <a:r>
              <a:rPr lang="zh-CN" altLang="en-US" sz="2000" noProof="1">
                <a:solidFill>
                  <a:srgbClr val="FF0000"/>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纸质病案</a:t>
            </a:r>
            <a:r>
              <a:rPr lang="zh-CN" altLang="en-US" sz="2000" noProof="1">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a:t>
            </a:r>
            <a:r>
              <a:rPr lang="zh-CN" altLang="en-US" sz="2000" noProof="1">
                <a:solidFill>
                  <a:srgbClr val="FF0000"/>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影像病案</a:t>
            </a:r>
            <a:r>
              <a:rPr lang="zh-CN" altLang="en-US" sz="2000" noProof="1">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a:t>
            </a:r>
            <a:r>
              <a:rPr lang="zh-CN" altLang="en-US" sz="2000" noProof="1">
                <a:solidFill>
                  <a:srgbClr val="FF0000"/>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电子病案</a:t>
            </a:r>
            <a:endParaRPr lang="zh-CN" altLang="en-US" sz="2000" b="1" noProof="1">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a:p>
            <a:pPr indent="0" algn="l">
              <a:lnSpc>
                <a:spcPct val="150000"/>
              </a:lnSpc>
              <a:buFont typeface="Wingdings" panose="05000000000000000000" charset="0"/>
              <a:buNone/>
              <a:defRPr/>
            </a:pPr>
            <a:endParaRPr lang="zh-CN" altLang="en-US" sz="2000" b="1" noProof="1">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p:txBody>
      </p:sp>
      <p:sp>
        <p:nvSpPr>
          <p:cNvPr id="3" name="文本框 6"/>
          <p:cNvSpPr txBox="1"/>
          <p:nvPr/>
        </p:nvSpPr>
        <p:spPr>
          <a:xfrm>
            <a:off x="477520" y="2355850"/>
            <a:ext cx="1486535" cy="55308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lnSpc>
                <a:spcPct val="150000"/>
              </a:lnSpc>
              <a:buClrTx/>
              <a:buSzTx/>
              <a:buFontTx/>
              <a:defRPr/>
            </a:pPr>
            <a:r>
              <a:rPr lang="zh-CN" altLang="en-US" sz="2000" b="1">
                <a:solidFill>
                  <a:srgbClr val="0A11AE"/>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病案的类型</a:t>
            </a:r>
          </a:p>
        </p:txBody>
      </p:sp>
      <p:sp>
        <p:nvSpPr>
          <p:cNvPr id="5" name="左大括号 4"/>
          <p:cNvSpPr/>
          <p:nvPr/>
        </p:nvSpPr>
        <p:spPr>
          <a:xfrm>
            <a:off x="1974215" y="1902460"/>
            <a:ext cx="387985" cy="1588770"/>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TextBox 1"/>
          <p:cNvSpPr txBox="1"/>
          <p:nvPr/>
        </p:nvSpPr>
        <p:spPr>
          <a:xfrm>
            <a:off x="2453640" y="3143885"/>
            <a:ext cx="6109970" cy="553085"/>
          </a:xfrm>
          <a:prstGeom prst="rect">
            <a:avLst/>
          </a:prstGeom>
          <a:noFill/>
        </p:spPr>
        <p:txBody>
          <a:bodyPr wrap="square" rtlCol="0">
            <a:spAutoFit/>
          </a:bodyPr>
          <a:lstStyle/>
          <a:p>
            <a:pPr indent="0" algn="l">
              <a:lnSpc>
                <a:spcPct val="150000"/>
              </a:lnSpc>
              <a:buFont typeface="Wingdings" panose="05000000000000000000" charset="0"/>
              <a:buNone/>
              <a:defRPr/>
            </a:pPr>
            <a:r>
              <a:rPr sz="2000" noProof="1">
                <a:solidFill>
                  <a:srgbClr val="0A11AE"/>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医疗场景</a:t>
            </a:r>
            <a:r>
              <a:rPr lang="en-US" sz="2000" noProof="1">
                <a:solidFill>
                  <a:srgbClr val="0A11AE"/>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   </a:t>
            </a:r>
            <a:r>
              <a:rPr sz="2000" noProof="1">
                <a:solidFill>
                  <a:srgbClr val="FF0000"/>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门（急）诊病案</a:t>
            </a:r>
            <a:r>
              <a:rPr lang="zh-CN" altLang="en-US" sz="2000" noProof="1">
                <a:latin typeface="微软雅黑" panose="020B0503020204020204" charset="-122"/>
                <a:ea typeface="微软雅黑" panose="020B0503020204020204" charset="-122"/>
                <a:cs typeface="微软雅黑" panose="020B0503020204020204" charset="-122"/>
                <a:sym typeface="Times New Roman" panose="02020603050405020304" pitchFamily="18" charset="0"/>
              </a:rPr>
              <a:t>、</a:t>
            </a:r>
            <a:r>
              <a:rPr sz="2000" noProof="1">
                <a:solidFill>
                  <a:srgbClr val="FF0000"/>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住院病案</a:t>
            </a:r>
            <a:endParaRPr sz="2000" noProof="1">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5" grpId="0" animBg="1"/>
      <p:bldP spid="5" grpId="1" animBg="1"/>
      <p:bldP spid="6" grpId="0"/>
      <p:bldP spid="6"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6"/>
          <p:cNvSpPr txBox="1"/>
          <p:nvPr/>
        </p:nvSpPr>
        <p:spPr>
          <a:xfrm>
            <a:off x="200025" y="301689"/>
            <a:ext cx="9153478" cy="73723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b="1"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二、</a:t>
            </a:r>
            <a:r>
              <a:rPr lang="en-US" altLang="zh-CN" sz="2800" b="1"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 </a:t>
            </a:r>
            <a:r>
              <a:rPr lang="zh-CN" altLang="en-US" sz="2800" b="1"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合格病案的标准</a:t>
            </a:r>
            <a:endParaRPr lang="zh-CN" altLang="en-US" sz="2400" b="1" noProof="1">
              <a:solidFill>
                <a:prstClr val="black"/>
              </a:solidFill>
              <a:latin typeface="微软雅黑" panose="020B0503020204020204" charset="-122"/>
              <a:ea typeface="微软雅黑" panose="020B0503020204020204" charset="-122"/>
              <a:sym typeface="Times New Roman" panose="02020603050405020304" pitchFamily="18" charset="0"/>
            </a:endParaRPr>
          </a:p>
        </p:txBody>
      </p:sp>
      <p:sp>
        <p:nvSpPr>
          <p:cNvPr id="5"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p>
        </p:txBody>
      </p:sp>
      <p:sp>
        <p:nvSpPr>
          <p:cNvPr id="2" name="TextBox 1"/>
          <p:cNvSpPr txBox="1"/>
          <p:nvPr/>
        </p:nvSpPr>
        <p:spPr>
          <a:xfrm>
            <a:off x="1584325" y="2055996"/>
            <a:ext cx="4972050" cy="1291590"/>
          </a:xfrm>
          <a:prstGeom prst="rect">
            <a:avLst/>
          </a:prstGeom>
          <a:noFill/>
        </p:spPr>
        <p:txBody>
          <a:bodyPr wrap="square" rtlCol="0">
            <a:spAutoFit/>
          </a:bodyPr>
          <a:lstStyle/>
          <a:p>
            <a:pPr marL="342900" indent="-342900" fontAlgn="auto">
              <a:lnSpc>
                <a:spcPct val="130000"/>
              </a:lnSpc>
              <a:buFont typeface="Arial" panose="020B0604020202020204" pitchFamily="34" charset="0"/>
              <a:buChar char="•"/>
              <a:defRPr/>
            </a:pPr>
            <a:r>
              <a:rPr lang="zh-CN" altLang="en-US" sz="2000"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完整性                        </a:t>
            </a:r>
          </a:p>
          <a:p>
            <a:pPr marL="342900" indent="-342900" fontAlgn="auto">
              <a:lnSpc>
                <a:spcPct val="130000"/>
              </a:lnSpc>
              <a:buFont typeface="Arial" panose="020B0604020202020204" pitchFamily="34" charset="0"/>
              <a:buChar char="•"/>
              <a:defRPr/>
            </a:pPr>
            <a:r>
              <a:rPr lang="zh-CN" altLang="en-US" sz="2000"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及时性</a:t>
            </a:r>
          </a:p>
          <a:p>
            <a:pPr marL="342900" indent="-342900" fontAlgn="auto">
              <a:lnSpc>
                <a:spcPct val="130000"/>
              </a:lnSpc>
              <a:buFont typeface="Arial" panose="020B0604020202020204" pitchFamily="34" charset="0"/>
              <a:buChar char="•"/>
              <a:defRPr/>
            </a:pPr>
            <a:r>
              <a:rPr lang="zh-CN" altLang="en-US" sz="2000"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准确性</a:t>
            </a:r>
            <a:endParaRPr lang="en-US" altLang="zh-CN" sz="2000"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p:txBody>
      </p:sp>
      <p:sp>
        <p:nvSpPr>
          <p:cNvPr id="3" name="TextBox 2"/>
          <p:cNvSpPr txBox="1"/>
          <p:nvPr/>
        </p:nvSpPr>
        <p:spPr>
          <a:xfrm>
            <a:off x="879475" y="3723005"/>
            <a:ext cx="7654925" cy="706755"/>
          </a:xfrm>
          <a:prstGeom prst="rect">
            <a:avLst/>
          </a:prstGeom>
          <a:noFill/>
        </p:spPr>
        <p:txBody>
          <a:bodyPr wrap="square" rtlCol="0">
            <a:spAutoFit/>
          </a:bodyPr>
          <a:lstStyle/>
          <a:p>
            <a:r>
              <a:rPr lang="zh-CN" altLang="en-US" sz="2000" dirty="0">
                <a:solidFill>
                  <a:srgbClr val="FF0000"/>
                </a:solidFill>
                <a:latin typeface="微软雅黑" panose="020B0503020204020204" charset="-122"/>
                <a:ea typeface="微软雅黑" panose="020B0503020204020204" charset="-122"/>
                <a:cs typeface="微软雅黑" panose="020B0503020204020204" charset="-122"/>
              </a:rPr>
              <a:t>病案管理违反“三性” ，后果很严重    （</a:t>
            </a:r>
            <a:r>
              <a:rPr lang="zh-CN" altLang="en-US" sz="2000" dirty="0">
                <a:solidFill>
                  <a:srgbClr val="FF0000"/>
                </a:solidFill>
                <a:latin typeface="微软雅黑" panose="020B0503020204020204" charset="-122"/>
                <a:ea typeface="微软雅黑" panose="020B0503020204020204" charset="-122"/>
                <a:cs typeface="微软雅黑" panose="020B0503020204020204" charset="-122"/>
                <a:sym typeface="+mn-ea"/>
              </a:rPr>
              <a:t>案例说明</a:t>
            </a:r>
            <a:r>
              <a:rPr lang="zh-CN" altLang="en-US" sz="2000" dirty="0">
                <a:solidFill>
                  <a:srgbClr val="FF0000"/>
                </a:solidFill>
                <a:latin typeface="微软雅黑" panose="020B0503020204020204" charset="-122"/>
                <a:ea typeface="微软雅黑" panose="020B0503020204020204" charset="-122"/>
                <a:cs typeface="微软雅黑" panose="020B0503020204020204" charset="-122"/>
              </a:rPr>
              <a:t>）</a:t>
            </a:r>
            <a:endParaRPr lang="en-US" altLang="zh-CN" sz="2000" b="1" dirty="0">
              <a:solidFill>
                <a:srgbClr val="FF0000"/>
              </a:solidFill>
              <a:latin typeface="微软雅黑" panose="020B0503020204020204" charset="-122"/>
              <a:ea typeface="微软雅黑" panose="020B0503020204020204" charset="-122"/>
              <a:cs typeface="微软雅黑" panose="020B0503020204020204" charset="-122"/>
            </a:endParaRPr>
          </a:p>
          <a:p>
            <a:endParaRPr lang="en-US" altLang="zh-CN" sz="2000" b="1" dirty="0">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4" name="文本框 6"/>
          <p:cNvSpPr txBox="1"/>
          <p:nvPr/>
        </p:nvSpPr>
        <p:spPr>
          <a:xfrm>
            <a:off x="1080770" y="1389443"/>
            <a:ext cx="9174889" cy="64516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lnSpc>
                <a:spcPct val="150000"/>
              </a:lnSpc>
              <a:buClrTx/>
              <a:buSzTx/>
              <a:buFontTx/>
              <a:defRPr/>
            </a:pPr>
            <a:r>
              <a:rPr lang="zh-CN" altLang="en-US" sz="2400" b="1">
                <a:solidFill>
                  <a:srgbClr val="0A11AE"/>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病案记录的标准</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p:bldP spid="4"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6"/>
          <p:cNvSpPr txBox="1"/>
          <p:nvPr/>
        </p:nvSpPr>
        <p:spPr>
          <a:xfrm>
            <a:off x="200025" y="308039"/>
            <a:ext cx="9153478" cy="73723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b="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二、合格病案的标准</a:t>
            </a:r>
            <a:endParaRPr lang="zh-CN" altLang="en-US" sz="2400" b="1"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p:txBody>
      </p:sp>
      <p:sp>
        <p:nvSpPr>
          <p:cNvPr id="5"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p>
        </p:txBody>
      </p:sp>
      <p:sp>
        <p:nvSpPr>
          <p:cNvPr id="2" name="TextBox 1"/>
          <p:cNvSpPr txBox="1"/>
          <p:nvPr/>
        </p:nvSpPr>
        <p:spPr>
          <a:xfrm>
            <a:off x="1260475" y="2089651"/>
            <a:ext cx="4972050" cy="491490"/>
          </a:xfrm>
          <a:prstGeom prst="rect">
            <a:avLst/>
          </a:prstGeom>
          <a:noFill/>
        </p:spPr>
        <p:txBody>
          <a:bodyPr wrap="square" rtlCol="0">
            <a:spAutoFit/>
          </a:bodyPr>
          <a:lstStyle/>
          <a:p>
            <a:pPr marL="342900" indent="-342900" fontAlgn="auto">
              <a:lnSpc>
                <a:spcPct val="130000"/>
              </a:lnSpc>
              <a:buFont typeface="Arial" panose="020B0604020202020204" pitchFamily="34" charset="0"/>
              <a:buChar char="•"/>
              <a:defRPr/>
            </a:pPr>
            <a:r>
              <a:rPr lang="zh-CN" altLang="en-US" sz="2000" noProof="1">
                <a:solidFill>
                  <a:schemeClr val="tx1"/>
                </a:solidFill>
                <a:latin typeface="微软雅黑" panose="020B0503020204020204" charset="-122"/>
                <a:ea typeface="微软雅黑" panose="020B0503020204020204" charset="-122"/>
                <a:sym typeface="Times New Roman" panose="02020603050405020304" pitchFamily="18" charset="0"/>
              </a:rPr>
              <a:t>支持并证实医生医疗行为的合理性</a:t>
            </a:r>
          </a:p>
        </p:txBody>
      </p:sp>
      <p:sp>
        <p:nvSpPr>
          <p:cNvPr id="3" name="TextBox 2"/>
          <p:cNvSpPr txBox="1"/>
          <p:nvPr/>
        </p:nvSpPr>
        <p:spPr>
          <a:xfrm>
            <a:off x="1285557" y="2809240"/>
            <a:ext cx="6983413" cy="891540"/>
          </a:xfrm>
          <a:prstGeom prst="rect">
            <a:avLst/>
          </a:prstGeom>
          <a:noFill/>
        </p:spPr>
        <p:txBody>
          <a:bodyPr wrap="square" rtlCol="0">
            <a:spAutoFit/>
          </a:bodyPr>
          <a:lstStyle/>
          <a:p>
            <a:pPr marL="342900" indent="-342900" fontAlgn="auto">
              <a:lnSpc>
                <a:spcPct val="130000"/>
              </a:lnSpc>
              <a:buFont typeface="Arial" panose="020B0604020202020204" pitchFamily="34" charset="0"/>
              <a:buChar char="•"/>
            </a:pPr>
            <a:r>
              <a:rPr lang="zh-CN" altLang="en-US" sz="2000" dirty="0">
                <a:solidFill>
                  <a:schemeClr val="tx1"/>
                </a:solidFill>
                <a:latin typeface="微软雅黑" panose="020B0503020204020204" charset="-122"/>
                <a:ea typeface="微软雅黑" panose="020B0503020204020204" charset="-122"/>
                <a:cs typeface="微软雅黑" panose="020B0503020204020204" charset="-122"/>
              </a:rPr>
              <a:t>能回答</a:t>
            </a:r>
            <a:r>
              <a:rPr lang="en-US" altLang="zh-CN" sz="2000" dirty="0">
                <a:solidFill>
                  <a:schemeClr val="tx1"/>
                </a:solidFill>
                <a:latin typeface="微软雅黑" panose="020B0503020204020204" charset="-122"/>
                <a:ea typeface="微软雅黑" panose="020B0503020204020204" charset="-122"/>
                <a:cs typeface="微软雅黑" panose="020B0503020204020204" charset="-122"/>
              </a:rPr>
              <a:t>5W1H</a:t>
            </a:r>
            <a:r>
              <a:rPr lang="zh-CN" altLang="en-US" sz="2000" dirty="0">
                <a:solidFill>
                  <a:schemeClr val="tx1"/>
                </a:solidFill>
                <a:latin typeface="微软雅黑" panose="020B0503020204020204" charset="-122"/>
                <a:ea typeface="微软雅黑" panose="020B0503020204020204" charset="-122"/>
                <a:cs typeface="微软雅黑" panose="020B0503020204020204" charset="-122"/>
              </a:rPr>
              <a:t>：</a:t>
            </a:r>
          </a:p>
          <a:p>
            <a:pPr indent="0" fontAlgn="auto">
              <a:lnSpc>
                <a:spcPct val="130000"/>
              </a:lnSpc>
              <a:buFont typeface="Arial" panose="020B0604020202020204" pitchFamily="34" charset="0"/>
              <a:buNone/>
            </a:pPr>
            <a:r>
              <a:rPr lang="en-US" altLang="zh-CN" sz="2000" dirty="0">
                <a:solidFill>
                  <a:schemeClr val="tx1"/>
                </a:solidFill>
                <a:latin typeface="微软雅黑" panose="020B0503020204020204" charset="-122"/>
                <a:ea typeface="微软雅黑" panose="020B0503020204020204" charset="-122"/>
                <a:cs typeface="微软雅黑" panose="020B0503020204020204" charset="-122"/>
              </a:rPr>
              <a:t>    Who  </a:t>
            </a:r>
            <a:r>
              <a:rPr lang="zh-CN" altLang="en-US" sz="200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2000" dirty="0">
                <a:solidFill>
                  <a:schemeClr val="tx1"/>
                </a:solidFill>
                <a:latin typeface="微软雅黑" panose="020B0503020204020204" charset="-122"/>
                <a:ea typeface="微软雅黑" panose="020B0503020204020204" charset="-122"/>
                <a:cs typeface="微软雅黑" panose="020B0503020204020204" charset="-122"/>
              </a:rPr>
              <a:t>What    Why    </a:t>
            </a:r>
            <a:r>
              <a:rPr lang="zh-CN" altLang="en-US" sz="200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2000" dirty="0">
                <a:solidFill>
                  <a:schemeClr val="tx1"/>
                </a:solidFill>
                <a:latin typeface="微软雅黑" panose="020B0503020204020204" charset="-122"/>
                <a:ea typeface="微软雅黑" panose="020B0503020204020204" charset="-122"/>
                <a:cs typeface="微软雅黑" panose="020B0503020204020204" charset="-122"/>
              </a:rPr>
              <a:t>When    </a:t>
            </a:r>
            <a:r>
              <a:rPr lang="zh-CN" altLang="en-US" sz="200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2000" dirty="0">
                <a:solidFill>
                  <a:schemeClr val="tx1"/>
                </a:solidFill>
                <a:latin typeface="微软雅黑" panose="020B0503020204020204" charset="-122"/>
                <a:ea typeface="微软雅黑" panose="020B0503020204020204" charset="-122"/>
                <a:cs typeface="微软雅黑" panose="020B0503020204020204" charset="-122"/>
              </a:rPr>
              <a:t>Where    How</a:t>
            </a:r>
            <a:r>
              <a:rPr lang="zh-CN" altLang="en-US" sz="2000" dirty="0">
                <a:solidFill>
                  <a:schemeClr val="tx1"/>
                </a:solidFill>
                <a:latin typeface="微软雅黑" panose="020B0503020204020204" charset="-122"/>
                <a:ea typeface="微软雅黑" panose="020B0503020204020204" charset="-122"/>
                <a:cs typeface="微软雅黑" panose="020B0503020204020204" charset="-122"/>
              </a:rPr>
              <a:t>  </a:t>
            </a:r>
          </a:p>
        </p:txBody>
      </p:sp>
      <p:sp>
        <p:nvSpPr>
          <p:cNvPr id="4" name="文本框 6"/>
          <p:cNvSpPr txBox="1"/>
          <p:nvPr/>
        </p:nvSpPr>
        <p:spPr>
          <a:xfrm>
            <a:off x="394970" y="1092263"/>
            <a:ext cx="9174889" cy="64516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lnSpc>
                <a:spcPct val="150000"/>
              </a:lnSpc>
              <a:buClrTx/>
              <a:buSzTx/>
              <a:buFontTx/>
              <a:defRPr/>
            </a:pPr>
            <a:r>
              <a:rPr lang="zh-CN" altLang="en-US" sz="2400" b="1">
                <a:solidFill>
                  <a:srgbClr val="0A11AE"/>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病案内容的标准</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p:bldP spid="4"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6"/>
          <p:cNvSpPr txBox="1"/>
          <p:nvPr/>
        </p:nvSpPr>
        <p:spPr>
          <a:xfrm>
            <a:off x="316813" y="301689"/>
            <a:ext cx="9036690" cy="73723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b="1"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三、病案的内容及作用</a:t>
            </a:r>
            <a:endParaRPr lang="zh-CN" altLang="en-US" sz="2400" b="1"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p:txBody>
      </p:sp>
      <p:sp>
        <p:nvSpPr>
          <p:cNvPr id="5"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p>
        </p:txBody>
      </p:sp>
      <p:sp>
        <p:nvSpPr>
          <p:cNvPr id="6" name="TextBox 4"/>
          <p:cNvSpPr txBox="1"/>
          <p:nvPr/>
        </p:nvSpPr>
        <p:spPr>
          <a:xfrm>
            <a:off x="4140200" y="1189990"/>
            <a:ext cx="3423285" cy="2891790"/>
          </a:xfrm>
          <a:prstGeom prst="rect">
            <a:avLst/>
          </a:prstGeom>
          <a:noFill/>
          <a:ln w="9525">
            <a:noFill/>
          </a:ln>
        </p:spPr>
        <p:txBody>
          <a:bodyPr wrap="square">
            <a:spAutoFit/>
          </a:bodyPr>
          <a:lstStyle/>
          <a:p>
            <a:pPr indent="0" fontAlgn="auto">
              <a:lnSpc>
                <a:spcPct val="130000"/>
              </a:lnSpc>
              <a:spcBef>
                <a:spcPts val="0"/>
              </a:spcBef>
              <a:spcAft>
                <a:spcPts val="0"/>
              </a:spcAft>
              <a:buNone/>
            </a:pPr>
            <a:r>
              <a:rPr lang="zh-CN" altLang="zh-CN" sz="2000" noProof="1">
                <a:latin typeface="微软雅黑" panose="020B0503020204020204" charset="-122"/>
                <a:ea typeface="微软雅黑" panose="020B0503020204020204" charset="-122"/>
                <a:cs typeface="微软雅黑" panose="020B0503020204020204" charset="-122"/>
              </a:rPr>
              <a:t>病案首页</a:t>
            </a:r>
          </a:p>
          <a:p>
            <a:pPr indent="0" fontAlgn="auto">
              <a:lnSpc>
                <a:spcPct val="130000"/>
              </a:lnSpc>
              <a:spcBef>
                <a:spcPts val="0"/>
              </a:spcBef>
              <a:spcAft>
                <a:spcPts val="0"/>
              </a:spcAft>
              <a:buNone/>
            </a:pPr>
            <a:r>
              <a:rPr lang="zh-CN" altLang="zh-CN" sz="2000" noProof="1">
                <a:latin typeface="微软雅黑" panose="020B0503020204020204" charset="-122"/>
                <a:ea typeface="微软雅黑" panose="020B0503020204020204" charset="-122"/>
                <a:cs typeface="微软雅黑" panose="020B0503020204020204" charset="-122"/>
              </a:rPr>
              <a:t>医疗记录</a:t>
            </a:r>
          </a:p>
          <a:p>
            <a:pPr indent="0" fontAlgn="auto">
              <a:lnSpc>
                <a:spcPct val="130000"/>
              </a:lnSpc>
              <a:spcBef>
                <a:spcPts val="0"/>
              </a:spcBef>
              <a:spcAft>
                <a:spcPts val="0"/>
              </a:spcAft>
              <a:buNone/>
            </a:pPr>
            <a:r>
              <a:rPr lang="zh-CN" altLang="zh-CN" sz="2000" noProof="1">
                <a:latin typeface="微软雅黑" panose="020B0503020204020204" charset="-122"/>
                <a:ea typeface="微软雅黑" panose="020B0503020204020204" charset="-122"/>
                <a:cs typeface="微软雅黑" panose="020B0503020204020204" charset="-122"/>
              </a:rPr>
              <a:t>护理记录</a:t>
            </a:r>
          </a:p>
          <a:p>
            <a:pPr indent="0" fontAlgn="auto">
              <a:lnSpc>
                <a:spcPct val="130000"/>
              </a:lnSpc>
              <a:spcBef>
                <a:spcPts val="0"/>
              </a:spcBef>
              <a:spcAft>
                <a:spcPts val="0"/>
              </a:spcAft>
              <a:buNone/>
            </a:pPr>
            <a:r>
              <a:rPr lang="zh-CN" altLang="zh-CN" sz="2000" noProof="1">
                <a:latin typeface="微软雅黑" panose="020B0503020204020204" charset="-122"/>
                <a:ea typeface="微软雅黑" panose="020B0503020204020204" charset="-122"/>
                <a:cs typeface="微软雅黑" panose="020B0503020204020204" charset="-122"/>
              </a:rPr>
              <a:t>医嘱单</a:t>
            </a:r>
          </a:p>
          <a:p>
            <a:pPr indent="0" fontAlgn="auto">
              <a:lnSpc>
                <a:spcPct val="130000"/>
              </a:lnSpc>
              <a:spcBef>
                <a:spcPts val="0"/>
              </a:spcBef>
              <a:spcAft>
                <a:spcPts val="0"/>
              </a:spcAft>
              <a:buNone/>
            </a:pPr>
            <a:r>
              <a:rPr lang="zh-CN" altLang="zh-CN" sz="2000" noProof="1">
                <a:latin typeface="微软雅黑" panose="020B0503020204020204" charset="-122"/>
                <a:ea typeface="微软雅黑" panose="020B0503020204020204" charset="-122"/>
                <a:cs typeface="微软雅黑" panose="020B0503020204020204" charset="-122"/>
              </a:rPr>
              <a:t>知情同意书</a:t>
            </a:r>
          </a:p>
          <a:p>
            <a:pPr indent="0" fontAlgn="auto">
              <a:lnSpc>
                <a:spcPct val="130000"/>
              </a:lnSpc>
              <a:spcBef>
                <a:spcPts val="0"/>
              </a:spcBef>
              <a:spcAft>
                <a:spcPts val="0"/>
              </a:spcAft>
              <a:buNone/>
            </a:pPr>
            <a:r>
              <a:rPr lang="zh-CN" altLang="zh-CN" sz="2000" noProof="1">
                <a:latin typeface="微软雅黑" panose="020B0503020204020204" charset="-122"/>
                <a:ea typeface="微软雅黑" panose="020B0503020204020204" charset="-122"/>
                <a:cs typeface="微软雅黑" panose="020B0503020204020204" charset="-122"/>
              </a:rPr>
              <a:t>检验/检查报告单</a:t>
            </a:r>
          </a:p>
          <a:p>
            <a:pPr indent="0" fontAlgn="auto">
              <a:lnSpc>
                <a:spcPct val="130000"/>
              </a:lnSpc>
              <a:spcBef>
                <a:spcPts val="0"/>
              </a:spcBef>
              <a:spcAft>
                <a:spcPts val="0"/>
              </a:spcAft>
              <a:buNone/>
            </a:pPr>
            <a:r>
              <a:rPr lang="zh-CN" altLang="zh-CN" sz="2000" noProof="1">
                <a:latin typeface="微软雅黑" panose="020B0503020204020204" charset="-122"/>
                <a:ea typeface="微软雅黑" panose="020B0503020204020204" charset="-122"/>
                <a:cs typeface="微软雅黑" panose="020B0503020204020204" charset="-122"/>
              </a:rPr>
              <a:t>医疗费用</a:t>
            </a:r>
          </a:p>
        </p:txBody>
      </p:sp>
      <p:sp>
        <p:nvSpPr>
          <p:cNvPr id="4" name="文本框 6"/>
          <p:cNvSpPr txBox="1"/>
          <p:nvPr/>
        </p:nvSpPr>
        <p:spPr>
          <a:xfrm>
            <a:off x="1854835" y="2249170"/>
            <a:ext cx="1722755" cy="64516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lnSpc>
                <a:spcPct val="150000"/>
              </a:lnSpc>
              <a:buClrTx/>
              <a:buSzTx/>
              <a:buFontTx/>
              <a:defRPr/>
            </a:pPr>
            <a:r>
              <a:rPr lang="zh-CN" altLang="en-US" sz="2400" b="1">
                <a:solidFill>
                  <a:srgbClr val="0A11AE"/>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病案的内容</a:t>
            </a:r>
            <a:endParaRPr lang="en-US" altLang="zh-CN" sz="2400" b="1">
              <a:solidFill>
                <a:srgbClr val="0A11AE"/>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p:txBody>
      </p:sp>
      <p:sp>
        <p:nvSpPr>
          <p:cNvPr id="2" name="左大括号 1"/>
          <p:cNvSpPr/>
          <p:nvPr/>
        </p:nvSpPr>
        <p:spPr>
          <a:xfrm>
            <a:off x="3606800" y="1405255"/>
            <a:ext cx="387985" cy="2477135"/>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4" grpId="0"/>
      <p:bldP spid="4" grpId="1"/>
      <p:bldP spid="2" grpId="0" bldLvl="0" animBg="1"/>
      <p:bldP spid="2"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6"/>
          <p:cNvSpPr txBox="1"/>
          <p:nvPr/>
        </p:nvSpPr>
        <p:spPr>
          <a:xfrm>
            <a:off x="316813" y="301689"/>
            <a:ext cx="9036690" cy="73723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b="1"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三、病案的内容及作用</a:t>
            </a:r>
            <a:endParaRPr lang="zh-CN" altLang="en-US" sz="2400" b="1" noProof="1">
              <a:solidFill>
                <a:prstClr val="black"/>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p:txBody>
      </p:sp>
      <p:sp>
        <p:nvSpPr>
          <p:cNvPr id="5"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p>
        </p:txBody>
      </p:sp>
      <p:sp>
        <p:nvSpPr>
          <p:cNvPr id="6" name="TextBox 4"/>
          <p:cNvSpPr txBox="1"/>
          <p:nvPr/>
        </p:nvSpPr>
        <p:spPr>
          <a:xfrm>
            <a:off x="383808" y="1873250"/>
            <a:ext cx="8788400" cy="2625090"/>
          </a:xfrm>
          <a:prstGeom prst="rect">
            <a:avLst/>
          </a:prstGeom>
          <a:noFill/>
          <a:ln w="9525">
            <a:noFill/>
          </a:ln>
        </p:spPr>
        <p:txBody>
          <a:bodyPr wrap="square">
            <a:spAutoFit/>
          </a:bodyPr>
          <a:lstStyle/>
          <a:p>
            <a:pPr marL="342900" indent="-342900">
              <a:lnSpc>
                <a:spcPts val="4000"/>
              </a:lnSpc>
              <a:spcBef>
                <a:spcPts val="1200"/>
              </a:spcBef>
              <a:spcAft>
                <a:spcPts val="1200"/>
              </a:spcAft>
              <a:buFont typeface="Wingdings" panose="05000000000000000000" charset="0"/>
              <a:buChar char="Ø"/>
            </a:pPr>
            <a:r>
              <a:rPr lang="zh-CN" altLang="en-US" sz="2000" noProof="1">
                <a:solidFill>
                  <a:srgbClr val="0A11AE"/>
                </a:solidFill>
                <a:latin typeface="微软雅黑" panose="020B0503020204020204" charset="-122"/>
                <a:ea typeface="微软雅黑" panose="020B0503020204020204" charset="-122"/>
                <a:cs typeface="微软雅黑" panose="020B0503020204020204" charset="-122"/>
              </a:rPr>
              <a:t>病案首页</a:t>
            </a:r>
            <a:endParaRPr lang="zh-CN" altLang="zh-CN" sz="2000" noProof="1">
              <a:latin typeface="微软雅黑" panose="020B0503020204020204" charset="-122"/>
              <a:ea typeface="微软雅黑" panose="020B0503020204020204" charset="-122"/>
              <a:cs typeface="微软雅黑" panose="020B0503020204020204" charset="-122"/>
            </a:endParaRPr>
          </a:p>
          <a:p>
            <a:pPr marL="342900" indent="-342900" fontAlgn="auto">
              <a:lnSpc>
                <a:spcPct val="130000"/>
              </a:lnSpc>
              <a:spcBef>
                <a:spcPts val="0"/>
              </a:spcBef>
              <a:spcAft>
                <a:spcPts val="0"/>
              </a:spcAft>
              <a:buFont typeface="Arial" panose="020B0604020202020204" pitchFamily="34" charset="0"/>
              <a:buChar char="•"/>
            </a:pPr>
            <a:r>
              <a:rPr lang="zh-CN" altLang="zh-CN" sz="2000">
                <a:latin typeface="微软雅黑" panose="020B0503020204020204" charset="-122"/>
                <a:ea typeface="微软雅黑" panose="020B0503020204020204" charset="-122"/>
                <a:cs typeface="微软雅黑" panose="020B0503020204020204" charset="-122"/>
                <a:sym typeface="+mn-ea"/>
              </a:rPr>
              <a:t>是浓缩整份病案记录的结构化文档；</a:t>
            </a:r>
            <a:endParaRPr lang="zh-CN" altLang="zh-CN" sz="2000" noProof="1">
              <a:latin typeface="微软雅黑" panose="020B0503020204020204" charset="-122"/>
              <a:ea typeface="微软雅黑" panose="020B0503020204020204" charset="-122"/>
              <a:cs typeface="微软雅黑" panose="020B0503020204020204" charset="-122"/>
              <a:sym typeface="+mn-ea"/>
            </a:endParaRPr>
          </a:p>
          <a:p>
            <a:pPr marL="342900" indent="-342900" fontAlgn="auto">
              <a:lnSpc>
                <a:spcPct val="130000"/>
              </a:lnSpc>
              <a:spcBef>
                <a:spcPts val="0"/>
              </a:spcBef>
              <a:spcAft>
                <a:spcPts val="0"/>
              </a:spcAft>
              <a:buFont typeface="Arial" panose="020B0604020202020204" pitchFamily="34" charset="0"/>
              <a:buChar char="•"/>
            </a:pPr>
            <a:r>
              <a:rPr lang="zh-CN" altLang="zh-CN" sz="2000" noProof="1">
                <a:latin typeface="微软雅黑" panose="020B0503020204020204" charset="-122"/>
                <a:ea typeface="微软雅黑" panose="020B0503020204020204" charset="-122"/>
                <a:cs typeface="微软雅黑" panose="020B0503020204020204" charset="-122"/>
              </a:rPr>
              <a:t>由</a:t>
            </a:r>
            <a:r>
              <a:rPr lang="zh-CN" altLang="zh-CN" sz="2000" noProof="1">
                <a:solidFill>
                  <a:srgbClr val="FF0000"/>
                </a:solidFill>
                <a:latin typeface="微软雅黑" panose="020B0503020204020204" charset="-122"/>
                <a:ea typeface="微软雅黑" panose="020B0503020204020204" charset="-122"/>
                <a:cs typeface="微软雅黑" panose="020B0503020204020204" charset="-122"/>
              </a:rPr>
              <a:t>患者基本信息</a:t>
            </a:r>
            <a:r>
              <a:rPr lang="zh-CN" altLang="zh-CN" sz="2000" noProof="1">
                <a:latin typeface="微软雅黑" panose="020B0503020204020204" charset="-122"/>
                <a:ea typeface="微软雅黑" panose="020B0503020204020204" charset="-122"/>
                <a:cs typeface="微软雅黑" panose="020B0503020204020204" charset="-122"/>
              </a:rPr>
              <a:t>、</a:t>
            </a:r>
            <a:r>
              <a:rPr lang="zh-CN" altLang="zh-CN" sz="2000" noProof="1">
                <a:solidFill>
                  <a:srgbClr val="FF0000"/>
                </a:solidFill>
                <a:latin typeface="微软雅黑" panose="020B0503020204020204" charset="-122"/>
                <a:ea typeface="微软雅黑" panose="020B0503020204020204" charset="-122"/>
                <a:cs typeface="微软雅黑" panose="020B0503020204020204" charset="-122"/>
              </a:rPr>
              <a:t>医疗信息</a:t>
            </a:r>
            <a:r>
              <a:rPr lang="zh-CN" altLang="zh-CN" sz="2000" noProof="1">
                <a:latin typeface="微软雅黑" panose="020B0503020204020204" charset="-122"/>
                <a:ea typeface="微软雅黑" panose="020B0503020204020204" charset="-122"/>
                <a:cs typeface="微软雅黑" panose="020B0503020204020204" charset="-122"/>
              </a:rPr>
              <a:t>、</a:t>
            </a:r>
            <a:r>
              <a:rPr lang="zh-CN" altLang="zh-CN" sz="2000" noProof="1">
                <a:solidFill>
                  <a:srgbClr val="FF0000"/>
                </a:solidFill>
                <a:latin typeface="微软雅黑" panose="020B0503020204020204" charset="-122"/>
                <a:ea typeface="微软雅黑" panose="020B0503020204020204" charset="-122"/>
                <a:cs typeface="微软雅黑" panose="020B0503020204020204" charset="-122"/>
              </a:rPr>
              <a:t>费用信息</a:t>
            </a:r>
            <a:r>
              <a:rPr lang="zh-CN" altLang="zh-CN" sz="2000" noProof="1">
                <a:latin typeface="微软雅黑" panose="020B0503020204020204" charset="-122"/>
                <a:ea typeface="微软雅黑" panose="020B0503020204020204" charset="-122"/>
                <a:cs typeface="微软雅黑" panose="020B0503020204020204" charset="-122"/>
              </a:rPr>
              <a:t>和</a:t>
            </a:r>
            <a:r>
              <a:rPr lang="zh-CN" altLang="zh-CN" sz="2000" noProof="1">
                <a:solidFill>
                  <a:srgbClr val="FF0000"/>
                </a:solidFill>
                <a:latin typeface="微软雅黑" panose="020B0503020204020204" charset="-122"/>
                <a:ea typeface="微软雅黑" panose="020B0503020204020204" charset="-122"/>
                <a:cs typeface="微软雅黑" panose="020B0503020204020204" charset="-122"/>
              </a:rPr>
              <a:t>统计管理信息</a:t>
            </a:r>
            <a:r>
              <a:rPr lang="zh-CN" altLang="zh-CN" sz="2000" noProof="1">
                <a:latin typeface="微软雅黑" panose="020B0503020204020204" charset="-122"/>
                <a:ea typeface="微软雅黑" panose="020B0503020204020204" charset="-122"/>
                <a:cs typeface="微软雅黑" panose="020B0503020204020204" charset="-122"/>
              </a:rPr>
              <a:t>组成；</a:t>
            </a:r>
          </a:p>
          <a:p>
            <a:pPr marL="342900" indent="-342900" fontAlgn="auto">
              <a:lnSpc>
                <a:spcPct val="130000"/>
              </a:lnSpc>
              <a:spcBef>
                <a:spcPts val="0"/>
              </a:spcBef>
              <a:spcAft>
                <a:spcPts val="0"/>
              </a:spcAft>
              <a:buFont typeface="Arial" panose="020B0604020202020204" pitchFamily="34" charset="0"/>
              <a:buChar char="•"/>
            </a:pPr>
            <a:r>
              <a:rPr lang="zh-CN" altLang="zh-CN" sz="2000" noProof="1">
                <a:latin typeface="微软雅黑" panose="020B0503020204020204" charset="-122"/>
                <a:ea typeface="微软雅黑" panose="020B0503020204020204" charset="-122"/>
                <a:cs typeface="微软雅黑" panose="020B0503020204020204" charset="-122"/>
              </a:rPr>
              <a:t>是</a:t>
            </a:r>
            <a:r>
              <a:rPr lang="zh-CN" altLang="zh-CN" sz="2000" noProof="1">
                <a:solidFill>
                  <a:srgbClr val="0A11AE"/>
                </a:solidFill>
                <a:latin typeface="微软雅黑" panose="020B0503020204020204" charset="-122"/>
                <a:ea typeface="微软雅黑" panose="020B0503020204020204" charset="-122"/>
                <a:cs typeface="微软雅黑" panose="020B0503020204020204" charset="-122"/>
              </a:rPr>
              <a:t>国家卫生统计信息</a:t>
            </a:r>
            <a:r>
              <a:rPr lang="zh-CN" altLang="zh-CN" sz="2000" noProof="1">
                <a:latin typeface="微软雅黑" panose="020B0503020204020204" charset="-122"/>
                <a:ea typeface="微软雅黑" panose="020B0503020204020204" charset="-122"/>
                <a:cs typeface="微软雅黑" panose="020B0503020204020204" charset="-122"/>
              </a:rPr>
              <a:t>、</a:t>
            </a:r>
            <a:r>
              <a:rPr lang="zh-CN" altLang="zh-CN" sz="2000" noProof="1">
                <a:solidFill>
                  <a:srgbClr val="0A11AE"/>
                </a:solidFill>
                <a:latin typeface="微软雅黑" panose="020B0503020204020204" charset="-122"/>
                <a:ea typeface="微软雅黑" panose="020B0503020204020204" charset="-122"/>
                <a:cs typeface="微软雅黑" panose="020B0503020204020204" charset="-122"/>
              </a:rPr>
              <a:t>医院医疗质量评价</a:t>
            </a:r>
            <a:r>
              <a:rPr lang="zh-CN" altLang="zh-CN" sz="2000" noProof="1">
                <a:latin typeface="微软雅黑" panose="020B0503020204020204" charset="-122"/>
                <a:ea typeface="微软雅黑" panose="020B0503020204020204" charset="-122"/>
                <a:cs typeface="微软雅黑" panose="020B0503020204020204" charset="-122"/>
              </a:rPr>
              <a:t>、</a:t>
            </a:r>
            <a:r>
              <a:rPr lang="zh-CN" altLang="zh-CN" sz="2000" noProof="1">
                <a:solidFill>
                  <a:srgbClr val="0A11AE"/>
                </a:solidFill>
                <a:latin typeface="微软雅黑" panose="020B0503020204020204" charset="-122"/>
                <a:ea typeface="微软雅黑" panose="020B0503020204020204" charset="-122"/>
                <a:cs typeface="微软雅黑" panose="020B0503020204020204" charset="-122"/>
              </a:rPr>
              <a:t>医保费用支付</a:t>
            </a:r>
            <a:r>
              <a:rPr lang="zh-CN" altLang="zh-CN" sz="2000" noProof="1">
                <a:latin typeface="微软雅黑" panose="020B0503020204020204" charset="-122"/>
                <a:ea typeface="微软雅黑" panose="020B0503020204020204" charset="-122"/>
                <a:cs typeface="微软雅黑" panose="020B0503020204020204" charset="-122"/>
              </a:rPr>
              <a:t>的重要依据。</a:t>
            </a:r>
          </a:p>
          <a:p>
            <a:pPr marL="342900" indent="-342900">
              <a:lnSpc>
                <a:spcPts val="4000"/>
              </a:lnSpc>
              <a:spcBef>
                <a:spcPts val="1200"/>
              </a:spcBef>
              <a:spcAft>
                <a:spcPts val="1200"/>
              </a:spcAft>
            </a:pPr>
            <a:endParaRPr lang="zh-CN" altLang="zh-CN" sz="2000" noProof="1">
              <a:latin typeface="微软雅黑" panose="020B0503020204020204" charset="-122"/>
              <a:ea typeface="微软雅黑" panose="020B0503020204020204" charset="-122"/>
              <a:cs typeface="微软雅黑" panose="020B0503020204020204" charset="-122"/>
            </a:endParaRPr>
          </a:p>
        </p:txBody>
      </p:sp>
      <p:sp>
        <p:nvSpPr>
          <p:cNvPr id="4" name="文本框 6"/>
          <p:cNvSpPr txBox="1"/>
          <p:nvPr/>
        </p:nvSpPr>
        <p:spPr>
          <a:xfrm>
            <a:off x="394970" y="1092263"/>
            <a:ext cx="9174889" cy="64516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lnSpc>
                <a:spcPct val="150000"/>
              </a:lnSpc>
              <a:buClrTx/>
              <a:buSzTx/>
              <a:buFontTx/>
              <a:defRPr/>
            </a:pPr>
            <a:r>
              <a:rPr lang="zh-CN" altLang="en-US" sz="2400" b="1">
                <a:solidFill>
                  <a:schemeClr val="tx1"/>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病案的内容</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4" grpId="0"/>
      <p:bldP spid="4" grpId="1"/>
    </p:bld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MWE1M2U0MDhmZTYzNDliNTIyMWFmZmMxZjRiZDBhOGIifQ=="/>
</p:tagLst>
</file>

<file path=ppt/tags/tag2.xml><?xml version="1.0" encoding="utf-8"?>
<p:tagLst xmlns:a="http://schemas.openxmlformats.org/drawingml/2006/main" xmlns:r="http://schemas.openxmlformats.org/officeDocument/2006/relationships" xmlns:p="http://schemas.openxmlformats.org/presentationml/2006/main">
  <p:tag name="PA" val="v4.1.3"/>
</p:tagLst>
</file>

<file path=ppt/tags/tag3.xml><?xml version="1.0" encoding="utf-8"?>
<p:tagLst xmlns:a="http://schemas.openxmlformats.org/drawingml/2006/main" xmlns:r="http://schemas.openxmlformats.org/officeDocument/2006/relationships" xmlns:p="http://schemas.openxmlformats.org/presentationml/2006/main">
  <p:tag name="PA" val="v4.1.3"/>
</p:tagLst>
</file>

<file path=ppt/tags/tag4.xml><?xml version="1.0" encoding="utf-8"?>
<p:tagLst xmlns:a="http://schemas.openxmlformats.org/drawingml/2006/main" xmlns:r="http://schemas.openxmlformats.org/officeDocument/2006/relationships" xmlns:p="http://schemas.openxmlformats.org/presentationml/2006/main">
  <p:tag name="PA" val="v4.1.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1928</Words>
  <Application>Microsoft Office PowerPoint</Application>
  <PresentationFormat>自定义</PresentationFormat>
  <Paragraphs>307</Paragraphs>
  <Slides>39</Slides>
  <Notes>39</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39</vt:i4>
      </vt:variant>
    </vt:vector>
  </HeadingPairs>
  <TitlesOfParts>
    <vt:vector size="49" baseType="lpstr">
      <vt:lpstr>等线</vt:lpstr>
      <vt:lpstr>黑体</vt:lpstr>
      <vt:lpstr>楷体</vt:lpstr>
      <vt:lpstr>宋体</vt:lpstr>
      <vt:lpstr>微软雅黑</vt:lpstr>
      <vt:lpstr>Arial</vt:lpstr>
      <vt:lpstr>Calibri</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Pandada</dc:creator>
  <cp:lastModifiedBy>DYT</cp:lastModifiedBy>
  <cp:revision>88</cp:revision>
  <dcterms:created xsi:type="dcterms:W3CDTF">2019-06-21T02:16:00Z</dcterms:created>
  <dcterms:modified xsi:type="dcterms:W3CDTF">2022-08-25T03:05:47Z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3BADB14967FD4E839E98B87AA00E580A</vt:lpwstr>
  </property>
  <property fmtid="{D5CDD505-2E9C-101B-9397-08002B2CF9AE}" pid="3" name="KSOProductBuildVer">
    <vt:lpwstr>2052-11.1.0.11115</vt:lpwstr>
  </property>
</Properties>
</file>