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6.xml" ContentType="application/vnd.openxmlformats-officedocument.presentationml.tags+xml"/>
  <Override PartName="/ppt/notesSlides/notesSlide31.xml" ContentType="application/vnd.openxmlformats-officedocument.presentationml.notesSlide+xml"/>
  <Override PartName="/ppt/tags/tag7.xml" ContentType="application/vnd.openxmlformats-officedocument.presentationml.tags+xml"/>
  <Override PartName="/ppt/notesSlides/notesSlide32.xml" ContentType="application/vnd.openxmlformats-officedocument.presentationml.notesSlide+xml"/>
  <Override PartName="/ppt/tags/tag8.xml" ContentType="application/vnd.openxmlformats-officedocument.presentationml.tags+xml"/>
  <Override PartName="/ppt/notesSlides/notesSlide33.xml" ContentType="application/vnd.openxmlformats-officedocument.presentationml.notesSlide+xml"/>
  <Override PartName="/ppt/tags/tag9.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handoutMasterIdLst>
    <p:handoutMasterId r:id="rId48"/>
  </p:handoutMasterIdLst>
  <p:sldIdLst>
    <p:sldId id="623" r:id="rId2"/>
    <p:sldId id="654" r:id="rId3"/>
    <p:sldId id="777" r:id="rId4"/>
    <p:sldId id="778" r:id="rId5"/>
    <p:sldId id="780" r:id="rId6"/>
    <p:sldId id="781" r:id="rId7"/>
    <p:sldId id="783" r:id="rId8"/>
    <p:sldId id="782" r:id="rId9"/>
    <p:sldId id="784" r:id="rId10"/>
    <p:sldId id="785" r:id="rId11"/>
    <p:sldId id="684" r:id="rId12"/>
    <p:sldId id="724" r:id="rId13"/>
    <p:sldId id="715" r:id="rId14"/>
    <p:sldId id="716" r:id="rId15"/>
    <p:sldId id="742" r:id="rId16"/>
    <p:sldId id="743" r:id="rId17"/>
    <p:sldId id="744" r:id="rId18"/>
    <p:sldId id="725" r:id="rId19"/>
    <p:sldId id="745" r:id="rId20"/>
    <p:sldId id="779" r:id="rId21"/>
    <p:sldId id="728" r:id="rId22"/>
    <p:sldId id="747" r:id="rId23"/>
    <p:sldId id="748" r:id="rId24"/>
    <p:sldId id="750" r:id="rId25"/>
    <p:sldId id="822" r:id="rId26"/>
    <p:sldId id="749" r:id="rId27"/>
    <p:sldId id="729" r:id="rId28"/>
    <p:sldId id="751" r:id="rId29"/>
    <p:sldId id="757" r:id="rId30"/>
    <p:sldId id="758" r:id="rId31"/>
    <p:sldId id="759" r:id="rId32"/>
    <p:sldId id="762" r:id="rId33"/>
    <p:sldId id="763" r:id="rId34"/>
    <p:sldId id="760" r:id="rId35"/>
    <p:sldId id="766" r:id="rId36"/>
    <p:sldId id="843" r:id="rId37"/>
    <p:sldId id="768" r:id="rId38"/>
    <p:sldId id="769" r:id="rId39"/>
    <p:sldId id="770" r:id="rId40"/>
    <p:sldId id="771" r:id="rId41"/>
    <p:sldId id="772" r:id="rId42"/>
    <p:sldId id="773" r:id="rId43"/>
    <p:sldId id="774" r:id="rId44"/>
    <p:sldId id="775" r:id="rId45"/>
    <p:sldId id="714" r:id="rId46"/>
  </p:sldIdLst>
  <p:sldSz cx="9504363"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4">
          <p15:clr>
            <a:srgbClr val="A4A3A4"/>
          </p15:clr>
        </p15:guide>
        <p15:guide id="2" pos="2919">
          <p15:clr>
            <a:srgbClr val="A4A3A4"/>
          </p15:clr>
        </p15:guide>
        <p15:guide id="3" pos="299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6FA5"/>
    <a:srgbClr val="3498DB"/>
    <a:srgbClr val="52B8DA"/>
    <a:srgbClr val="45B4BA"/>
    <a:srgbClr val="69A35B"/>
    <a:srgbClr val="1F74AD"/>
    <a:srgbClr val="1AA3AA"/>
    <a:srgbClr val="235196"/>
    <a:srgbClr val="E7EDF4"/>
    <a:srgbClr val="D1D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55" autoAdjust="0"/>
    <p:restoredTop sz="95226" autoAdjust="0"/>
  </p:normalViewPr>
  <p:slideViewPr>
    <p:cSldViewPr snapToGrid="0" showGuides="1">
      <p:cViewPr varScale="1">
        <p:scale>
          <a:sx n="135" d="100"/>
          <a:sy n="135" d="100"/>
        </p:scale>
        <p:origin x="496" y="168"/>
      </p:cViewPr>
      <p:guideLst>
        <p:guide orient="horz" pos="3154"/>
        <p:guide pos="2919"/>
        <p:guide pos="2993"/>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CE1ED4A-9EFF-4F79-82CA-736E9F268669}" type="doc">
      <dgm:prSet loTypeId="urn:microsoft.com/office/officeart/2005/8/layout/bProcess3#1" loCatId="process" qsTypeId="urn:microsoft.com/office/officeart/2005/8/quickstyle/simple1#2" qsCatId="simple" csTypeId="urn:microsoft.com/office/officeart/2005/8/colors/accent1_1#1" csCatId="accent1" phldr="1"/>
      <dgm:spPr/>
      <dgm:t>
        <a:bodyPr/>
        <a:lstStyle/>
        <a:p>
          <a:endParaRPr lang="zh-CN" altLang="en-US"/>
        </a:p>
      </dgm:t>
    </dgm:pt>
    <dgm:pt modelId="{2E410F24-19D0-427A-AB8F-7327A4471551}">
      <dgm:prSet phldrT="[文本]" custT="1"/>
      <dgm:spPr/>
      <dgm:t>
        <a:bodyPr/>
        <a:lstStyle/>
        <a:p>
          <a:r>
            <a:rPr lang="zh-CN" altLang="en-US" sz="2000" dirty="0">
              <a:latin typeface="黑体" panose="02010609060101010101" pitchFamily="49" charset="-122"/>
              <a:ea typeface="黑体" panose="02010609060101010101" pitchFamily="49" charset="-122"/>
            </a:rPr>
            <a:t>入院登记</a:t>
          </a:r>
        </a:p>
      </dgm:t>
    </dgm:pt>
    <dgm:pt modelId="{8504416A-5452-4BE1-AB5A-286813E7827B}" type="parTrans" cxnId="{CD2A5A12-03D1-42CB-BA73-AE2F9B23CAF5}">
      <dgm:prSet/>
      <dgm:spPr/>
      <dgm:t>
        <a:bodyPr/>
        <a:lstStyle/>
        <a:p>
          <a:endParaRPr lang="zh-CN" altLang="en-US"/>
        </a:p>
      </dgm:t>
    </dgm:pt>
    <dgm:pt modelId="{4FC36681-3A05-411C-AD94-FC21D59FE009}" type="sibTrans" cxnId="{CD2A5A12-03D1-42CB-BA73-AE2F9B23CAF5}">
      <dgm:prSet/>
      <dgm:spPr/>
      <dgm:t>
        <a:bodyPr/>
        <a:lstStyle/>
        <a:p>
          <a:endParaRPr lang="zh-CN" altLang="en-US"/>
        </a:p>
      </dgm:t>
    </dgm:pt>
    <dgm:pt modelId="{A681208A-0182-435D-B9C0-F91E42C379FF}">
      <dgm:prSet phldrT="[文本]" custT="1"/>
      <dgm:spPr/>
      <dgm:t>
        <a:bodyPr/>
        <a:lstStyle/>
        <a:p>
          <a:r>
            <a:rPr lang="zh-CN" altLang="en-US" sz="2000" dirty="0">
              <a:latin typeface="黑体" panose="02010609060101010101" pitchFamily="49" charset="-122"/>
              <a:ea typeface="黑体" panose="02010609060101010101" pitchFamily="49" charset="-122"/>
            </a:rPr>
            <a:t>出院病案整理</a:t>
          </a:r>
        </a:p>
      </dgm:t>
    </dgm:pt>
    <dgm:pt modelId="{A8FC0F6D-747E-4DC0-A61A-E5671CAAD6D5}" type="parTrans" cxnId="{59FB7939-1D14-4EE9-8CCD-EBBBD1E517C0}">
      <dgm:prSet/>
      <dgm:spPr/>
      <dgm:t>
        <a:bodyPr/>
        <a:lstStyle/>
        <a:p>
          <a:endParaRPr lang="zh-CN" altLang="en-US"/>
        </a:p>
      </dgm:t>
    </dgm:pt>
    <dgm:pt modelId="{1AA79BE5-CB66-43B3-B287-FD9D0A8E54E2}" type="sibTrans" cxnId="{59FB7939-1D14-4EE9-8CCD-EBBBD1E517C0}">
      <dgm:prSet/>
      <dgm:spPr/>
      <dgm:t>
        <a:bodyPr/>
        <a:lstStyle/>
        <a:p>
          <a:endParaRPr lang="zh-CN" altLang="en-US"/>
        </a:p>
      </dgm:t>
    </dgm:pt>
    <dgm:pt modelId="{F5895942-5731-4575-AF53-CE5A5594EE3E}">
      <dgm:prSet phldrT="[文本]" custT="1"/>
      <dgm:spPr/>
      <dgm:t>
        <a:bodyPr/>
        <a:lstStyle/>
        <a:p>
          <a:r>
            <a:rPr lang="zh-CN" altLang="en-US" sz="2000" dirty="0">
              <a:latin typeface="黑体" panose="02010609060101010101" pitchFamily="49" charset="-122"/>
              <a:ea typeface="黑体" panose="02010609060101010101" pitchFamily="49" charset="-122"/>
            </a:rPr>
            <a:t>编目</a:t>
          </a:r>
        </a:p>
      </dgm:t>
    </dgm:pt>
    <dgm:pt modelId="{B90F881C-C975-4BA2-8E29-FD550A87C0E8}" type="parTrans" cxnId="{AFB76264-1CA1-4CD2-8DC8-90D324D2E173}">
      <dgm:prSet/>
      <dgm:spPr/>
      <dgm:t>
        <a:bodyPr/>
        <a:lstStyle/>
        <a:p>
          <a:endParaRPr lang="zh-CN" altLang="en-US"/>
        </a:p>
      </dgm:t>
    </dgm:pt>
    <dgm:pt modelId="{D423F8EB-8A91-4F87-A27D-49EE28C6D3D3}" type="sibTrans" cxnId="{AFB76264-1CA1-4CD2-8DC8-90D324D2E173}">
      <dgm:prSet/>
      <dgm:spPr/>
      <dgm:t>
        <a:bodyPr/>
        <a:lstStyle/>
        <a:p>
          <a:endParaRPr lang="zh-CN" altLang="en-US"/>
        </a:p>
      </dgm:t>
    </dgm:pt>
    <dgm:pt modelId="{93A937A1-FFC4-408F-8915-61FF49DA49B4}">
      <dgm:prSet phldrT="[文本]" custT="1"/>
      <dgm:spPr/>
      <dgm:t>
        <a:bodyPr/>
        <a:lstStyle/>
        <a:p>
          <a:r>
            <a:rPr lang="zh-CN" altLang="en-US" sz="2000" dirty="0">
              <a:latin typeface="黑体" panose="02010609060101010101" pitchFamily="49" charset="-122"/>
              <a:ea typeface="黑体" panose="02010609060101010101" pitchFamily="49" charset="-122"/>
            </a:rPr>
            <a:t>病案归档</a:t>
          </a:r>
        </a:p>
      </dgm:t>
    </dgm:pt>
    <dgm:pt modelId="{708ABD8F-0523-4FA4-924A-F0AE9DD5D1F7}" type="parTrans" cxnId="{D2C06036-8C38-4424-9FAE-5BDD4ABFC52A}">
      <dgm:prSet/>
      <dgm:spPr/>
      <dgm:t>
        <a:bodyPr/>
        <a:lstStyle/>
        <a:p>
          <a:endParaRPr lang="zh-CN" altLang="en-US"/>
        </a:p>
      </dgm:t>
    </dgm:pt>
    <dgm:pt modelId="{9ABA81DC-3CD2-48CC-8607-B151A3C9C842}" type="sibTrans" cxnId="{D2C06036-8C38-4424-9FAE-5BDD4ABFC52A}">
      <dgm:prSet/>
      <dgm:spPr/>
      <dgm:t>
        <a:bodyPr/>
        <a:lstStyle/>
        <a:p>
          <a:endParaRPr lang="zh-CN" altLang="en-US"/>
        </a:p>
      </dgm:t>
    </dgm:pt>
    <dgm:pt modelId="{5CFD2A65-6FB5-44C2-B0C5-B9CE5D914D2F}">
      <dgm:prSet phldrT="[文本]" custT="1"/>
      <dgm:spPr/>
      <dgm:t>
        <a:bodyPr/>
        <a:lstStyle/>
        <a:p>
          <a:r>
            <a:rPr lang="zh-CN" altLang="en-US" sz="2000" dirty="0">
              <a:latin typeface="黑体" panose="02010609060101010101" pitchFamily="49" charset="-122"/>
              <a:ea typeface="黑体" panose="02010609060101010101" pitchFamily="49" charset="-122"/>
            </a:rPr>
            <a:t>病案供应</a:t>
          </a:r>
        </a:p>
      </dgm:t>
    </dgm:pt>
    <dgm:pt modelId="{88FB7755-3A34-464E-9C9C-C357B2456E5C}" type="parTrans" cxnId="{8318EB49-3C86-4EE0-A2E1-6D0E383FFA40}">
      <dgm:prSet/>
      <dgm:spPr/>
      <dgm:t>
        <a:bodyPr/>
        <a:lstStyle/>
        <a:p>
          <a:endParaRPr lang="zh-CN" altLang="en-US"/>
        </a:p>
      </dgm:t>
    </dgm:pt>
    <dgm:pt modelId="{E4BE4E76-FB3A-4E46-994E-9558547A611A}" type="sibTrans" cxnId="{8318EB49-3C86-4EE0-A2E1-6D0E383FFA40}">
      <dgm:prSet/>
      <dgm:spPr/>
      <dgm:t>
        <a:bodyPr/>
        <a:lstStyle/>
        <a:p>
          <a:endParaRPr lang="zh-CN" altLang="en-US"/>
        </a:p>
      </dgm:t>
    </dgm:pt>
    <dgm:pt modelId="{8AE402B5-DBEF-47FC-9255-D59CDBEC7B4B}">
      <dgm:prSet phldrT="[文本]" custT="1"/>
      <dgm:spPr/>
      <dgm:t>
        <a:bodyPr/>
        <a:lstStyle/>
        <a:p>
          <a:r>
            <a:rPr lang="zh-CN" altLang="en-US" sz="2000" dirty="0">
              <a:latin typeface="黑体" panose="02010609060101010101" pitchFamily="49" charset="-122"/>
              <a:ea typeface="黑体" panose="02010609060101010101" pitchFamily="49" charset="-122"/>
            </a:rPr>
            <a:t>病案示踪系统</a:t>
          </a:r>
        </a:p>
      </dgm:t>
    </dgm:pt>
    <dgm:pt modelId="{C208FA5D-86A6-4F7F-964C-9C0ACDD64748}" type="parTrans" cxnId="{109A672B-3632-4FDD-9E6F-37BE95071DE7}">
      <dgm:prSet/>
      <dgm:spPr/>
      <dgm:t>
        <a:bodyPr/>
        <a:lstStyle/>
        <a:p>
          <a:endParaRPr lang="zh-CN" altLang="en-US"/>
        </a:p>
      </dgm:t>
    </dgm:pt>
    <dgm:pt modelId="{C86A008E-1648-4A62-88D1-C1B6046A631F}" type="sibTrans" cxnId="{109A672B-3632-4FDD-9E6F-37BE95071DE7}">
      <dgm:prSet/>
      <dgm:spPr/>
      <dgm:t>
        <a:bodyPr/>
        <a:lstStyle/>
        <a:p>
          <a:endParaRPr lang="zh-CN" altLang="en-US"/>
        </a:p>
      </dgm:t>
    </dgm:pt>
    <dgm:pt modelId="{E7ED8B17-FF7B-4D88-8500-DC3517FF3900}">
      <dgm:prSet phldrT="[文本]" custT="1"/>
      <dgm:spPr/>
      <dgm:t>
        <a:bodyPr/>
        <a:lstStyle/>
        <a:p>
          <a:r>
            <a:rPr lang="zh-CN" altLang="en-US" sz="2000" dirty="0">
              <a:latin typeface="黑体" panose="02010609060101010101" pitchFamily="49" charset="-122"/>
              <a:ea typeface="黑体" panose="02010609060101010101" pitchFamily="49" charset="-122"/>
            </a:rPr>
            <a:t>病案扫描（翻拍）</a:t>
          </a:r>
        </a:p>
      </dgm:t>
    </dgm:pt>
    <dgm:pt modelId="{567D4858-53A3-4E80-8458-EE3BD4804EBD}" type="parTrans" cxnId="{69ADDFDF-8DC5-4527-9427-580821AA5722}">
      <dgm:prSet/>
      <dgm:spPr/>
      <dgm:t>
        <a:bodyPr/>
        <a:lstStyle/>
        <a:p>
          <a:endParaRPr lang="zh-CN" altLang="en-US"/>
        </a:p>
      </dgm:t>
    </dgm:pt>
    <dgm:pt modelId="{60B50D42-41BC-4EB9-BB8C-3099CEF7DF84}" type="sibTrans" cxnId="{69ADDFDF-8DC5-4527-9427-580821AA5722}">
      <dgm:prSet/>
      <dgm:spPr/>
      <dgm:t>
        <a:bodyPr/>
        <a:lstStyle/>
        <a:p>
          <a:endParaRPr lang="zh-CN" altLang="en-US"/>
        </a:p>
      </dgm:t>
    </dgm:pt>
    <dgm:pt modelId="{9339C6AC-50E7-4F3A-A0AA-1C9CE13BF051}">
      <dgm:prSet phldrT="[文本]" custT="1"/>
      <dgm:spPr/>
      <dgm:t>
        <a:bodyPr/>
        <a:lstStyle/>
        <a:p>
          <a:r>
            <a:rPr lang="zh-CN" altLang="en-US" sz="2000" dirty="0">
              <a:latin typeface="黑体" panose="02010609060101010101" pitchFamily="49" charset="-122"/>
              <a:ea typeface="黑体" panose="02010609060101010101" pitchFamily="49" charset="-122"/>
            </a:rPr>
            <a:t>病案复印</a:t>
          </a:r>
        </a:p>
      </dgm:t>
    </dgm:pt>
    <dgm:pt modelId="{3DD7E5CB-7A43-4442-9C49-C83A1A9650CB}" type="parTrans" cxnId="{466D8715-CAF1-4DBF-9BA2-4320F0D39D4F}">
      <dgm:prSet/>
      <dgm:spPr/>
      <dgm:t>
        <a:bodyPr/>
        <a:lstStyle/>
        <a:p>
          <a:endParaRPr lang="zh-CN" altLang="en-US"/>
        </a:p>
      </dgm:t>
    </dgm:pt>
    <dgm:pt modelId="{1665C259-AC62-42B0-B2C6-3619CB2A976E}" type="sibTrans" cxnId="{466D8715-CAF1-4DBF-9BA2-4320F0D39D4F}">
      <dgm:prSet/>
      <dgm:spPr/>
      <dgm:t>
        <a:bodyPr/>
        <a:lstStyle/>
        <a:p>
          <a:endParaRPr lang="zh-CN" altLang="en-US"/>
        </a:p>
      </dgm:t>
    </dgm:pt>
    <dgm:pt modelId="{91479F77-3FE2-4946-8316-E744511DB275}">
      <dgm:prSet phldrT="[文本]" custT="1"/>
      <dgm:spPr/>
      <dgm:t>
        <a:bodyPr/>
        <a:lstStyle/>
        <a:p>
          <a:r>
            <a:rPr lang="zh-CN" altLang="en-US" sz="2000" dirty="0">
              <a:latin typeface="黑体" panose="02010609060101010101" pitchFamily="49" charset="-122"/>
              <a:ea typeface="黑体" panose="02010609060101010101" pitchFamily="49" charset="-122"/>
            </a:rPr>
            <a:t>医疗统计</a:t>
          </a:r>
        </a:p>
      </dgm:t>
    </dgm:pt>
    <dgm:pt modelId="{8132C646-FA29-4B7F-8629-0A8A2362368E}" type="parTrans" cxnId="{274CCB2C-1D6C-40CE-94EE-1EBAEB7C8D07}">
      <dgm:prSet/>
      <dgm:spPr/>
      <dgm:t>
        <a:bodyPr/>
        <a:lstStyle/>
        <a:p>
          <a:endParaRPr lang="zh-CN" altLang="en-US"/>
        </a:p>
      </dgm:t>
    </dgm:pt>
    <dgm:pt modelId="{7B4B3718-F1D1-41D5-BA9D-4AFC1C130EED}" type="sibTrans" cxnId="{274CCB2C-1D6C-40CE-94EE-1EBAEB7C8D07}">
      <dgm:prSet/>
      <dgm:spPr/>
      <dgm:t>
        <a:bodyPr/>
        <a:lstStyle/>
        <a:p>
          <a:endParaRPr lang="zh-CN" altLang="en-US"/>
        </a:p>
      </dgm:t>
    </dgm:pt>
    <dgm:pt modelId="{17980547-96BA-0E45-BBBB-C378A68EDED5}">
      <dgm:prSet phldrT="[文本]" custT="1"/>
      <dgm:spPr/>
      <dgm:t>
        <a:bodyPr/>
        <a:lstStyle/>
        <a:p>
          <a:r>
            <a:rPr lang="zh-CN" altLang="en-US" sz="2000">
              <a:latin typeface="黑体" panose="02010609060101010101" pitchFamily="49" charset="-122"/>
              <a:ea typeface="黑体" panose="02010609060101010101" pitchFamily="49" charset="-122"/>
            </a:rPr>
            <a:t>病历质控</a:t>
          </a:r>
          <a:endParaRPr lang="zh-CN" altLang="en-US" sz="2000" dirty="0">
            <a:latin typeface="黑体" panose="02010609060101010101" pitchFamily="49" charset="-122"/>
            <a:ea typeface="黑体" panose="02010609060101010101" pitchFamily="49" charset="-122"/>
          </a:endParaRPr>
        </a:p>
      </dgm:t>
    </dgm:pt>
    <dgm:pt modelId="{6C890797-4E8A-4E43-A461-F30F5664004E}" type="parTrans" cxnId="{4468FFCD-85F3-0C4C-B136-EDD071B93E56}">
      <dgm:prSet/>
      <dgm:spPr/>
      <dgm:t>
        <a:bodyPr/>
        <a:lstStyle/>
        <a:p>
          <a:endParaRPr lang="zh-CN" altLang="en-US"/>
        </a:p>
      </dgm:t>
    </dgm:pt>
    <dgm:pt modelId="{D1504C21-1EEF-A248-867C-BB972B372033}" type="sibTrans" cxnId="{4468FFCD-85F3-0C4C-B136-EDD071B93E56}">
      <dgm:prSet/>
      <dgm:spPr/>
      <dgm:t>
        <a:bodyPr/>
        <a:lstStyle/>
        <a:p>
          <a:endParaRPr lang="zh-CN" altLang="en-US"/>
        </a:p>
      </dgm:t>
    </dgm:pt>
    <dgm:pt modelId="{3BAACCCB-CE82-415B-BCAC-00DAA4A09A5F}" type="pres">
      <dgm:prSet presAssocID="{6CE1ED4A-9EFF-4F79-82CA-736E9F268669}" presName="Name0" presStyleCnt="0">
        <dgm:presLayoutVars>
          <dgm:dir/>
          <dgm:resizeHandles val="exact"/>
        </dgm:presLayoutVars>
      </dgm:prSet>
      <dgm:spPr/>
    </dgm:pt>
    <dgm:pt modelId="{59E73C6A-6897-41DD-B8AF-3837FA8D2B78}" type="pres">
      <dgm:prSet presAssocID="{2E410F24-19D0-427A-AB8F-7327A4471551}" presName="node" presStyleLbl="node1" presStyleIdx="0" presStyleCnt="10">
        <dgm:presLayoutVars>
          <dgm:bulletEnabled val="1"/>
        </dgm:presLayoutVars>
      </dgm:prSet>
      <dgm:spPr/>
    </dgm:pt>
    <dgm:pt modelId="{8F7DBFF0-1284-43C6-8C1C-3EAF578FB2B8}" type="pres">
      <dgm:prSet presAssocID="{4FC36681-3A05-411C-AD94-FC21D59FE009}" presName="sibTrans" presStyleLbl="sibTrans1D1" presStyleIdx="0" presStyleCnt="9"/>
      <dgm:spPr/>
    </dgm:pt>
    <dgm:pt modelId="{40B46735-CBFC-4756-A864-7FC7959059F2}" type="pres">
      <dgm:prSet presAssocID="{4FC36681-3A05-411C-AD94-FC21D59FE009}" presName="connectorText" presStyleLbl="sibTrans1D1" presStyleIdx="0" presStyleCnt="9"/>
      <dgm:spPr/>
    </dgm:pt>
    <dgm:pt modelId="{DA882A88-8D2E-4069-8956-56BCA601D43F}" type="pres">
      <dgm:prSet presAssocID="{A681208A-0182-435D-B9C0-F91E42C379FF}" presName="node" presStyleLbl="node1" presStyleIdx="1" presStyleCnt="10">
        <dgm:presLayoutVars>
          <dgm:bulletEnabled val="1"/>
        </dgm:presLayoutVars>
      </dgm:prSet>
      <dgm:spPr/>
    </dgm:pt>
    <dgm:pt modelId="{1B1F53EE-B74C-44F3-8363-88B3916A01A0}" type="pres">
      <dgm:prSet presAssocID="{1AA79BE5-CB66-43B3-B287-FD9D0A8E54E2}" presName="sibTrans" presStyleLbl="sibTrans1D1" presStyleIdx="1" presStyleCnt="9"/>
      <dgm:spPr/>
    </dgm:pt>
    <dgm:pt modelId="{9CF860A5-CD73-45EA-8885-4B2DD0859661}" type="pres">
      <dgm:prSet presAssocID="{1AA79BE5-CB66-43B3-B287-FD9D0A8E54E2}" presName="connectorText" presStyleLbl="sibTrans1D1" presStyleIdx="1" presStyleCnt="9"/>
      <dgm:spPr/>
    </dgm:pt>
    <dgm:pt modelId="{6A0D8CB9-4CBA-400F-B3BD-46A7F85D319F}" type="pres">
      <dgm:prSet presAssocID="{F5895942-5731-4575-AF53-CE5A5594EE3E}" presName="node" presStyleLbl="node1" presStyleIdx="2" presStyleCnt="10">
        <dgm:presLayoutVars>
          <dgm:bulletEnabled val="1"/>
        </dgm:presLayoutVars>
      </dgm:prSet>
      <dgm:spPr/>
    </dgm:pt>
    <dgm:pt modelId="{24D3E693-704C-4C13-8F77-D94BF0E487D2}" type="pres">
      <dgm:prSet presAssocID="{D423F8EB-8A91-4F87-A27D-49EE28C6D3D3}" presName="sibTrans" presStyleLbl="sibTrans1D1" presStyleIdx="2" presStyleCnt="9"/>
      <dgm:spPr/>
    </dgm:pt>
    <dgm:pt modelId="{3828EBA4-B283-417D-91DB-4F4D3C04149F}" type="pres">
      <dgm:prSet presAssocID="{D423F8EB-8A91-4F87-A27D-49EE28C6D3D3}" presName="connectorText" presStyleLbl="sibTrans1D1" presStyleIdx="2" presStyleCnt="9"/>
      <dgm:spPr/>
    </dgm:pt>
    <dgm:pt modelId="{757622DA-6D06-D443-BB76-45EA0F426A0B}" type="pres">
      <dgm:prSet presAssocID="{17980547-96BA-0E45-BBBB-C378A68EDED5}" presName="node" presStyleLbl="node1" presStyleIdx="3" presStyleCnt="10">
        <dgm:presLayoutVars>
          <dgm:bulletEnabled val="1"/>
        </dgm:presLayoutVars>
      </dgm:prSet>
      <dgm:spPr/>
    </dgm:pt>
    <dgm:pt modelId="{3C7FD7B3-9743-EE46-BBBA-014ABEDCB0D4}" type="pres">
      <dgm:prSet presAssocID="{D1504C21-1EEF-A248-867C-BB972B372033}" presName="sibTrans" presStyleLbl="sibTrans1D1" presStyleIdx="3" presStyleCnt="9"/>
      <dgm:spPr/>
    </dgm:pt>
    <dgm:pt modelId="{BC49DB6C-A435-9C45-8167-05BE7B153C7D}" type="pres">
      <dgm:prSet presAssocID="{D1504C21-1EEF-A248-867C-BB972B372033}" presName="connectorText" presStyleLbl="sibTrans1D1" presStyleIdx="3" presStyleCnt="9"/>
      <dgm:spPr/>
    </dgm:pt>
    <dgm:pt modelId="{474089C2-0F2F-498F-BCC3-17CDCF43661B}" type="pres">
      <dgm:prSet presAssocID="{93A937A1-FFC4-408F-8915-61FF49DA49B4}" presName="node" presStyleLbl="node1" presStyleIdx="4" presStyleCnt="10">
        <dgm:presLayoutVars>
          <dgm:bulletEnabled val="1"/>
        </dgm:presLayoutVars>
      </dgm:prSet>
      <dgm:spPr/>
    </dgm:pt>
    <dgm:pt modelId="{92A1CCF7-DBE6-479E-9F64-65585F1B57BF}" type="pres">
      <dgm:prSet presAssocID="{9ABA81DC-3CD2-48CC-8607-B151A3C9C842}" presName="sibTrans" presStyleLbl="sibTrans1D1" presStyleIdx="4" presStyleCnt="9"/>
      <dgm:spPr/>
    </dgm:pt>
    <dgm:pt modelId="{3E76B029-1A7A-4B0E-B021-BD603D700BE6}" type="pres">
      <dgm:prSet presAssocID="{9ABA81DC-3CD2-48CC-8607-B151A3C9C842}" presName="connectorText" presStyleLbl="sibTrans1D1" presStyleIdx="4" presStyleCnt="9"/>
      <dgm:spPr/>
    </dgm:pt>
    <dgm:pt modelId="{B48D5030-4167-40AB-8AA6-1B923AF023EE}" type="pres">
      <dgm:prSet presAssocID="{5CFD2A65-6FB5-44C2-B0C5-B9CE5D914D2F}" presName="node" presStyleLbl="node1" presStyleIdx="5" presStyleCnt="10">
        <dgm:presLayoutVars>
          <dgm:bulletEnabled val="1"/>
        </dgm:presLayoutVars>
      </dgm:prSet>
      <dgm:spPr/>
    </dgm:pt>
    <dgm:pt modelId="{78125070-5B6C-4E79-9741-6A3A385CCCBD}" type="pres">
      <dgm:prSet presAssocID="{E4BE4E76-FB3A-4E46-994E-9558547A611A}" presName="sibTrans" presStyleLbl="sibTrans1D1" presStyleIdx="5" presStyleCnt="9"/>
      <dgm:spPr/>
    </dgm:pt>
    <dgm:pt modelId="{3DF8D499-8E7D-43CB-AA66-4A4E6CE8AA64}" type="pres">
      <dgm:prSet presAssocID="{E4BE4E76-FB3A-4E46-994E-9558547A611A}" presName="connectorText" presStyleLbl="sibTrans1D1" presStyleIdx="5" presStyleCnt="9"/>
      <dgm:spPr/>
    </dgm:pt>
    <dgm:pt modelId="{C994034B-DF62-419E-A3A1-81F7D0912E63}" type="pres">
      <dgm:prSet presAssocID="{8AE402B5-DBEF-47FC-9255-D59CDBEC7B4B}" presName="node" presStyleLbl="node1" presStyleIdx="6" presStyleCnt="10">
        <dgm:presLayoutVars>
          <dgm:bulletEnabled val="1"/>
        </dgm:presLayoutVars>
      </dgm:prSet>
      <dgm:spPr/>
    </dgm:pt>
    <dgm:pt modelId="{BFFC763A-7599-4461-91B7-DF007F59632E}" type="pres">
      <dgm:prSet presAssocID="{C86A008E-1648-4A62-88D1-C1B6046A631F}" presName="sibTrans" presStyleLbl="sibTrans1D1" presStyleIdx="6" presStyleCnt="9"/>
      <dgm:spPr/>
    </dgm:pt>
    <dgm:pt modelId="{F52BA64F-9451-4F91-A400-C7EA3137322B}" type="pres">
      <dgm:prSet presAssocID="{C86A008E-1648-4A62-88D1-C1B6046A631F}" presName="connectorText" presStyleLbl="sibTrans1D1" presStyleIdx="6" presStyleCnt="9"/>
      <dgm:spPr/>
    </dgm:pt>
    <dgm:pt modelId="{82E2889E-9AFE-45C5-8715-B80E5895AFF0}" type="pres">
      <dgm:prSet presAssocID="{E7ED8B17-FF7B-4D88-8500-DC3517FF3900}" presName="node" presStyleLbl="node1" presStyleIdx="7" presStyleCnt="10">
        <dgm:presLayoutVars>
          <dgm:bulletEnabled val="1"/>
        </dgm:presLayoutVars>
      </dgm:prSet>
      <dgm:spPr/>
    </dgm:pt>
    <dgm:pt modelId="{343FAF1F-8908-42D3-967F-064B1562ACCC}" type="pres">
      <dgm:prSet presAssocID="{60B50D42-41BC-4EB9-BB8C-3099CEF7DF84}" presName="sibTrans" presStyleLbl="sibTrans1D1" presStyleIdx="7" presStyleCnt="9"/>
      <dgm:spPr/>
    </dgm:pt>
    <dgm:pt modelId="{A7E4D525-592A-42C0-A05C-6D00BEF5BDF0}" type="pres">
      <dgm:prSet presAssocID="{60B50D42-41BC-4EB9-BB8C-3099CEF7DF84}" presName="connectorText" presStyleLbl="sibTrans1D1" presStyleIdx="7" presStyleCnt="9"/>
      <dgm:spPr/>
    </dgm:pt>
    <dgm:pt modelId="{CBB44E1B-BD63-4E12-A8A0-97F95D267138}" type="pres">
      <dgm:prSet presAssocID="{9339C6AC-50E7-4F3A-A0AA-1C9CE13BF051}" presName="node" presStyleLbl="node1" presStyleIdx="8" presStyleCnt="10">
        <dgm:presLayoutVars>
          <dgm:bulletEnabled val="1"/>
        </dgm:presLayoutVars>
      </dgm:prSet>
      <dgm:spPr/>
    </dgm:pt>
    <dgm:pt modelId="{14E5DF94-2547-4025-A08D-F38682D150B8}" type="pres">
      <dgm:prSet presAssocID="{1665C259-AC62-42B0-B2C6-3619CB2A976E}" presName="sibTrans" presStyleLbl="sibTrans1D1" presStyleIdx="8" presStyleCnt="9"/>
      <dgm:spPr/>
    </dgm:pt>
    <dgm:pt modelId="{C1DD7AEB-3892-4CBF-AFC2-A290DA6A28AE}" type="pres">
      <dgm:prSet presAssocID="{1665C259-AC62-42B0-B2C6-3619CB2A976E}" presName="connectorText" presStyleLbl="sibTrans1D1" presStyleIdx="8" presStyleCnt="9"/>
      <dgm:spPr/>
    </dgm:pt>
    <dgm:pt modelId="{DE2AA0FF-D062-4DEB-937A-366D5678B4F4}" type="pres">
      <dgm:prSet presAssocID="{91479F77-3FE2-4946-8316-E744511DB275}" presName="node" presStyleLbl="node1" presStyleIdx="9" presStyleCnt="10">
        <dgm:presLayoutVars>
          <dgm:bulletEnabled val="1"/>
        </dgm:presLayoutVars>
      </dgm:prSet>
      <dgm:spPr/>
    </dgm:pt>
  </dgm:ptLst>
  <dgm:cxnLst>
    <dgm:cxn modelId="{07394E02-C173-41CA-83FD-5B49F637F895}" type="presOf" srcId="{2E410F24-19D0-427A-AB8F-7327A4471551}" destId="{59E73C6A-6897-41DD-B8AF-3837FA8D2B78}" srcOrd="0" destOrd="0" presId="urn:microsoft.com/office/officeart/2005/8/layout/bProcess3#1"/>
    <dgm:cxn modelId="{25DCDB05-983A-4B0D-ACDB-6D9F5B16F9A7}" type="presOf" srcId="{E4BE4E76-FB3A-4E46-994E-9558547A611A}" destId="{78125070-5B6C-4E79-9741-6A3A385CCCBD}" srcOrd="0" destOrd="0" presId="urn:microsoft.com/office/officeart/2005/8/layout/bProcess3#1"/>
    <dgm:cxn modelId="{9E967207-9D58-49A2-8E54-C79180CF91F7}" type="presOf" srcId="{D423F8EB-8A91-4F87-A27D-49EE28C6D3D3}" destId="{24D3E693-704C-4C13-8F77-D94BF0E487D2}" srcOrd="0" destOrd="0" presId="urn:microsoft.com/office/officeart/2005/8/layout/bProcess3#1"/>
    <dgm:cxn modelId="{9952050B-1789-44FB-AC6E-1F325E975FBA}" type="presOf" srcId="{E7ED8B17-FF7B-4D88-8500-DC3517FF3900}" destId="{82E2889E-9AFE-45C5-8715-B80E5895AFF0}" srcOrd="0" destOrd="0" presId="urn:microsoft.com/office/officeart/2005/8/layout/bProcess3#1"/>
    <dgm:cxn modelId="{2A7DE00B-2CA7-437E-9A0B-9DDB98D9AD8C}" type="presOf" srcId="{C86A008E-1648-4A62-88D1-C1B6046A631F}" destId="{BFFC763A-7599-4461-91B7-DF007F59632E}" srcOrd="0" destOrd="0" presId="urn:microsoft.com/office/officeart/2005/8/layout/bProcess3#1"/>
    <dgm:cxn modelId="{0F0C630F-E78E-4848-8542-CEA09AD3D703}" type="presOf" srcId="{1AA79BE5-CB66-43B3-B287-FD9D0A8E54E2}" destId="{9CF860A5-CD73-45EA-8885-4B2DD0859661}" srcOrd="1" destOrd="0" presId="urn:microsoft.com/office/officeart/2005/8/layout/bProcess3#1"/>
    <dgm:cxn modelId="{CD2A5A12-03D1-42CB-BA73-AE2F9B23CAF5}" srcId="{6CE1ED4A-9EFF-4F79-82CA-736E9F268669}" destId="{2E410F24-19D0-427A-AB8F-7327A4471551}" srcOrd="0" destOrd="0" parTransId="{8504416A-5452-4BE1-AB5A-286813E7827B}" sibTransId="{4FC36681-3A05-411C-AD94-FC21D59FE009}"/>
    <dgm:cxn modelId="{9601D514-08A5-4E13-AFA6-59905D0EFFBA}" type="presOf" srcId="{8AE402B5-DBEF-47FC-9255-D59CDBEC7B4B}" destId="{C994034B-DF62-419E-A3A1-81F7D0912E63}" srcOrd="0" destOrd="0" presId="urn:microsoft.com/office/officeart/2005/8/layout/bProcess3#1"/>
    <dgm:cxn modelId="{466D8715-CAF1-4DBF-9BA2-4320F0D39D4F}" srcId="{6CE1ED4A-9EFF-4F79-82CA-736E9F268669}" destId="{9339C6AC-50E7-4F3A-A0AA-1C9CE13BF051}" srcOrd="8" destOrd="0" parTransId="{3DD7E5CB-7A43-4442-9C49-C83A1A9650CB}" sibTransId="{1665C259-AC62-42B0-B2C6-3619CB2A976E}"/>
    <dgm:cxn modelId="{309EC21A-9DE4-4129-9B09-234D7F709803}" type="presOf" srcId="{60B50D42-41BC-4EB9-BB8C-3099CEF7DF84}" destId="{A7E4D525-592A-42C0-A05C-6D00BEF5BDF0}" srcOrd="1" destOrd="0" presId="urn:microsoft.com/office/officeart/2005/8/layout/bProcess3#1"/>
    <dgm:cxn modelId="{ACA63E1B-56E2-437B-93E8-9FF7004BB590}" type="presOf" srcId="{A681208A-0182-435D-B9C0-F91E42C379FF}" destId="{DA882A88-8D2E-4069-8956-56BCA601D43F}" srcOrd="0" destOrd="0" presId="urn:microsoft.com/office/officeart/2005/8/layout/bProcess3#1"/>
    <dgm:cxn modelId="{20B23E20-E2D7-4342-9C48-75CCCE938777}" type="presOf" srcId="{60B50D42-41BC-4EB9-BB8C-3099CEF7DF84}" destId="{343FAF1F-8908-42D3-967F-064B1562ACCC}" srcOrd="0" destOrd="0" presId="urn:microsoft.com/office/officeart/2005/8/layout/bProcess3#1"/>
    <dgm:cxn modelId="{0567D224-D18D-4A35-92F8-5D40AD289DC9}" type="presOf" srcId="{1665C259-AC62-42B0-B2C6-3619CB2A976E}" destId="{14E5DF94-2547-4025-A08D-F38682D150B8}" srcOrd="0" destOrd="0" presId="urn:microsoft.com/office/officeart/2005/8/layout/bProcess3#1"/>
    <dgm:cxn modelId="{109A672B-3632-4FDD-9E6F-37BE95071DE7}" srcId="{6CE1ED4A-9EFF-4F79-82CA-736E9F268669}" destId="{8AE402B5-DBEF-47FC-9255-D59CDBEC7B4B}" srcOrd="6" destOrd="0" parTransId="{C208FA5D-86A6-4F7F-964C-9C0ACDD64748}" sibTransId="{C86A008E-1648-4A62-88D1-C1B6046A631F}"/>
    <dgm:cxn modelId="{274CCB2C-1D6C-40CE-94EE-1EBAEB7C8D07}" srcId="{6CE1ED4A-9EFF-4F79-82CA-736E9F268669}" destId="{91479F77-3FE2-4946-8316-E744511DB275}" srcOrd="9" destOrd="0" parTransId="{8132C646-FA29-4B7F-8629-0A8A2362368E}" sibTransId="{7B4B3718-F1D1-41D5-BA9D-4AFC1C130EED}"/>
    <dgm:cxn modelId="{F5CDD832-D935-4B60-9B7B-A8D0828A07FD}" type="presOf" srcId="{1AA79BE5-CB66-43B3-B287-FD9D0A8E54E2}" destId="{1B1F53EE-B74C-44F3-8363-88B3916A01A0}" srcOrd="0" destOrd="0" presId="urn:microsoft.com/office/officeart/2005/8/layout/bProcess3#1"/>
    <dgm:cxn modelId="{BBD7F732-05A2-4E9D-AC57-C1586ECB7936}" type="presOf" srcId="{9339C6AC-50E7-4F3A-A0AA-1C9CE13BF051}" destId="{CBB44E1B-BD63-4E12-A8A0-97F95D267138}" srcOrd="0" destOrd="0" presId="urn:microsoft.com/office/officeart/2005/8/layout/bProcess3#1"/>
    <dgm:cxn modelId="{D2C06036-8C38-4424-9FAE-5BDD4ABFC52A}" srcId="{6CE1ED4A-9EFF-4F79-82CA-736E9F268669}" destId="{93A937A1-FFC4-408F-8915-61FF49DA49B4}" srcOrd="4" destOrd="0" parTransId="{708ABD8F-0523-4FA4-924A-F0AE9DD5D1F7}" sibTransId="{9ABA81DC-3CD2-48CC-8607-B151A3C9C842}"/>
    <dgm:cxn modelId="{3EECBB37-CABA-4D16-ACE4-D104E68CEC8D}" type="presOf" srcId="{1665C259-AC62-42B0-B2C6-3619CB2A976E}" destId="{C1DD7AEB-3892-4CBF-AFC2-A290DA6A28AE}" srcOrd="1" destOrd="0" presId="urn:microsoft.com/office/officeart/2005/8/layout/bProcess3#1"/>
    <dgm:cxn modelId="{59FB7939-1D14-4EE9-8CCD-EBBBD1E517C0}" srcId="{6CE1ED4A-9EFF-4F79-82CA-736E9F268669}" destId="{A681208A-0182-435D-B9C0-F91E42C379FF}" srcOrd="1" destOrd="0" parTransId="{A8FC0F6D-747E-4DC0-A61A-E5671CAAD6D5}" sibTransId="{1AA79BE5-CB66-43B3-B287-FD9D0A8E54E2}"/>
    <dgm:cxn modelId="{8F89DE39-0D1B-4B8F-89F8-1DB538B44746}" type="presOf" srcId="{93A937A1-FFC4-408F-8915-61FF49DA49B4}" destId="{474089C2-0F2F-498F-BCC3-17CDCF43661B}" srcOrd="0" destOrd="0" presId="urn:microsoft.com/office/officeart/2005/8/layout/bProcess3#1"/>
    <dgm:cxn modelId="{7FF3F939-04F1-43D5-8342-E018AFD00B63}" type="presOf" srcId="{9ABA81DC-3CD2-48CC-8607-B151A3C9C842}" destId="{3E76B029-1A7A-4B0E-B021-BD603D700BE6}" srcOrd="1" destOrd="0" presId="urn:microsoft.com/office/officeart/2005/8/layout/bProcess3#1"/>
    <dgm:cxn modelId="{8318EB49-3C86-4EE0-A2E1-6D0E383FFA40}" srcId="{6CE1ED4A-9EFF-4F79-82CA-736E9F268669}" destId="{5CFD2A65-6FB5-44C2-B0C5-B9CE5D914D2F}" srcOrd="5" destOrd="0" parTransId="{88FB7755-3A34-464E-9C9C-C357B2456E5C}" sibTransId="{E4BE4E76-FB3A-4E46-994E-9558547A611A}"/>
    <dgm:cxn modelId="{FAF29961-97CA-4915-91AE-CA7997263BA7}" type="presOf" srcId="{91479F77-3FE2-4946-8316-E744511DB275}" destId="{DE2AA0FF-D062-4DEB-937A-366D5678B4F4}" srcOrd="0" destOrd="0" presId="urn:microsoft.com/office/officeart/2005/8/layout/bProcess3#1"/>
    <dgm:cxn modelId="{AFB76264-1CA1-4CD2-8DC8-90D324D2E173}" srcId="{6CE1ED4A-9EFF-4F79-82CA-736E9F268669}" destId="{F5895942-5731-4575-AF53-CE5A5594EE3E}" srcOrd="2" destOrd="0" parTransId="{B90F881C-C975-4BA2-8E29-FD550A87C0E8}" sibTransId="{D423F8EB-8A91-4F87-A27D-49EE28C6D3D3}"/>
    <dgm:cxn modelId="{51BF2C71-D53D-4FB2-8C99-54134897DF18}" type="presOf" srcId="{4FC36681-3A05-411C-AD94-FC21D59FE009}" destId="{40B46735-CBFC-4756-A864-7FC7959059F2}" srcOrd="1" destOrd="0" presId="urn:microsoft.com/office/officeart/2005/8/layout/bProcess3#1"/>
    <dgm:cxn modelId="{C8796B7E-FAD4-45FE-BCA8-E4AC75B7C25B}" type="presOf" srcId="{E4BE4E76-FB3A-4E46-994E-9558547A611A}" destId="{3DF8D499-8E7D-43CB-AA66-4A4E6CE8AA64}" srcOrd="1" destOrd="0" presId="urn:microsoft.com/office/officeart/2005/8/layout/bProcess3#1"/>
    <dgm:cxn modelId="{99DFA982-74AA-AC43-98F7-ABB6DDF10F2C}" type="presOf" srcId="{17980547-96BA-0E45-BBBB-C378A68EDED5}" destId="{757622DA-6D06-D443-BB76-45EA0F426A0B}" srcOrd="0" destOrd="0" presId="urn:microsoft.com/office/officeart/2005/8/layout/bProcess3#1"/>
    <dgm:cxn modelId="{5F64739C-F371-4D3D-982A-F25430CD7DFC}" type="presOf" srcId="{9ABA81DC-3CD2-48CC-8607-B151A3C9C842}" destId="{92A1CCF7-DBE6-479E-9F64-65585F1B57BF}" srcOrd="0" destOrd="0" presId="urn:microsoft.com/office/officeart/2005/8/layout/bProcess3#1"/>
    <dgm:cxn modelId="{A04A2CA0-6CFA-4AD3-9D54-FE20F440E416}" type="presOf" srcId="{C86A008E-1648-4A62-88D1-C1B6046A631F}" destId="{F52BA64F-9451-4F91-A400-C7EA3137322B}" srcOrd="1" destOrd="0" presId="urn:microsoft.com/office/officeart/2005/8/layout/bProcess3#1"/>
    <dgm:cxn modelId="{B93674AE-EB01-4F71-936A-79392C016497}" type="presOf" srcId="{6CE1ED4A-9EFF-4F79-82CA-736E9F268669}" destId="{3BAACCCB-CE82-415B-BCAC-00DAA4A09A5F}" srcOrd="0" destOrd="0" presId="urn:microsoft.com/office/officeart/2005/8/layout/bProcess3#1"/>
    <dgm:cxn modelId="{53BB31CA-4D55-904C-ACEE-094842E76632}" type="presOf" srcId="{D1504C21-1EEF-A248-867C-BB972B372033}" destId="{3C7FD7B3-9743-EE46-BBBA-014ABEDCB0D4}" srcOrd="0" destOrd="0" presId="urn:microsoft.com/office/officeart/2005/8/layout/bProcess3#1"/>
    <dgm:cxn modelId="{BA7ACDCC-F9D5-43E2-91E9-9FC9B79FFE68}" type="presOf" srcId="{5CFD2A65-6FB5-44C2-B0C5-B9CE5D914D2F}" destId="{B48D5030-4167-40AB-8AA6-1B923AF023EE}" srcOrd="0" destOrd="0" presId="urn:microsoft.com/office/officeart/2005/8/layout/bProcess3#1"/>
    <dgm:cxn modelId="{4468FFCD-85F3-0C4C-B136-EDD071B93E56}" srcId="{6CE1ED4A-9EFF-4F79-82CA-736E9F268669}" destId="{17980547-96BA-0E45-BBBB-C378A68EDED5}" srcOrd="3" destOrd="0" parTransId="{6C890797-4E8A-4E43-A461-F30F5664004E}" sibTransId="{D1504C21-1EEF-A248-867C-BB972B372033}"/>
    <dgm:cxn modelId="{7922CED1-4059-4A9F-BBE0-98DDE00FD2B4}" type="presOf" srcId="{D423F8EB-8A91-4F87-A27D-49EE28C6D3D3}" destId="{3828EBA4-B283-417D-91DB-4F4D3C04149F}" srcOrd="1" destOrd="0" presId="urn:microsoft.com/office/officeart/2005/8/layout/bProcess3#1"/>
    <dgm:cxn modelId="{569B09D9-5072-4842-9A80-85190FF26CCF}" type="presOf" srcId="{4FC36681-3A05-411C-AD94-FC21D59FE009}" destId="{8F7DBFF0-1284-43C6-8C1C-3EAF578FB2B8}" srcOrd="0" destOrd="0" presId="urn:microsoft.com/office/officeart/2005/8/layout/bProcess3#1"/>
    <dgm:cxn modelId="{4EF6D8DE-C057-5E4A-921E-212A99D2641D}" type="presOf" srcId="{D1504C21-1EEF-A248-867C-BB972B372033}" destId="{BC49DB6C-A435-9C45-8167-05BE7B153C7D}" srcOrd="1" destOrd="0" presId="urn:microsoft.com/office/officeart/2005/8/layout/bProcess3#1"/>
    <dgm:cxn modelId="{69ADDFDF-8DC5-4527-9427-580821AA5722}" srcId="{6CE1ED4A-9EFF-4F79-82CA-736E9F268669}" destId="{E7ED8B17-FF7B-4D88-8500-DC3517FF3900}" srcOrd="7" destOrd="0" parTransId="{567D4858-53A3-4E80-8458-EE3BD4804EBD}" sibTransId="{60B50D42-41BC-4EB9-BB8C-3099CEF7DF84}"/>
    <dgm:cxn modelId="{381A67F1-3E1C-4EFF-A9B9-A71987A59329}" type="presOf" srcId="{F5895942-5731-4575-AF53-CE5A5594EE3E}" destId="{6A0D8CB9-4CBA-400F-B3BD-46A7F85D319F}" srcOrd="0" destOrd="0" presId="urn:microsoft.com/office/officeart/2005/8/layout/bProcess3#1"/>
    <dgm:cxn modelId="{C5B9B8D7-5E68-43E0-93C4-F9B097C110F3}" type="presParOf" srcId="{3BAACCCB-CE82-415B-BCAC-00DAA4A09A5F}" destId="{59E73C6A-6897-41DD-B8AF-3837FA8D2B78}" srcOrd="0" destOrd="0" presId="urn:microsoft.com/office/officeart/2005/8/layout/bProcess3#1"/>
    <dgm:cxn modelId="{230E5016-D89C-4E7A-B3F6-16AEF118A373}" type="presParOf" srcId="{3BAACCCB-CE82-415B-BCAC-00DAA4A09A5F}" destId="{8F7DBFF0-1284-43C6-8C1C-3EAF578FB2B8}" srcOrd="1" destOrd="0" presId="urn:microsoft.com/office/officeart/2005/8/layout/bProcess3#1"/>
    <dgm:cxn modelId="{FDD98EE6-4D5B-4EBF-A952-6A77F7A85196}" type="presParOf" srcId="{8F7DBFF0-1284-43C6-8C1C-3EAF578FB2B8}" destId="{40B46735-CBFC-4756-A864-7FC7959059F2}" srcOrd="0" destOrd="0" presId="urn:microsoft.com/office/officeart/2005/8/layout/bProcess3#1"/>
    <dgm:cxn modelId="{9B7493C4-E426-4C40-A898-5187C10E0EF2}" type="presParOf" srcId="{3BAACCCB-CE82-415B-BCAC-00DAA4A09A5F}" destId="{DA882A88-8D2E-4069-8956-56BCA601D43F}" srcOrd="2" destOrd="0" presId="urn:microsoft.com/office/officeart/2005/8/layout/bProcess3#1"/>
    <dgm:cxn modelId="{3D9807FD-C106-4904-881E-1AF015B2547D}" type="presParOf" srcId="{3BAACCCB-CE82-415B-BCAC-00DAA4A09A5F}" destId="{1B1F53EE-B74C-44F3-8363-88B3916A01A0}" srcOrd="3" destOrd="0" presId="urn:microsoft.com/office/officeart/2005/8/layout/bProcess3#1"/>
    <dgm:cxn modelId="{B154640A-37B7-439C-8902-2C11BA03BF39}" type="presParOf" srcId="{1B1F53EE-B74C-44F3-8363-88B3916A01A0}" destId="{9CF860A5-CD73-45EA-8885-4B2DD0859661}" srcOrd="0" destOrd="0" presId="urn:microsoft.com/office/officeart/2005/8/layout/bProcess3#1"/>
    <dgm:cxn modelId="{F2CF8B03-F2E2-4267-B481-A5060706CEEE}" type="presParOf" srcId="{3BAACCCB-CE82-415B-BCAC-00DAA4A09A5F}" destId="{6A0D8CB9-4CBA-400F-B3BD-46A7F85D319F}" srcOrd="4" destOrd="0" presId="urn:microsoft.com/office/officeart/2005/8/layout/bProcess3#1"/>
    <dgm:cxn modelId="{92DF075A-EC28-4200-BB46-24C9B6595D6A}" type="presParOf" srcId="{3BAACCCB-CE82-415B-BCAC-00DAA4A09A5F}" destId="{24D3E693-704C-4C13-8F77-D94BF0E487D2}" srcOrd="5" destOrd="0" presId="urn:microsoft.com/office/officeart/2005/8/layout/bProcess3#1"/>
    <dgm:cxn modelId="{4B1F34EB-DBAB-4822-8382-DACF4FAF2684}" type="presParOf" srcId="{24D3E693-704C-4C13-8F77-D94BF0E487D2}" destId="{3828EBA4-B283-417D-91DB-4F4D3C04149F}" srcOrd="0" destOrd="0" presId="urn:microsoft.com/office/officeart/2005/8/layout/bProcess3#1"/>
    <dgm:cxn modelId="{7BA0EDC0-EEA8-8C47-80D0-9022901465BD}" type="presParOf" srcId="{3BAACCCB-CE82-415B-BCAC-00DAA4A09A5F}" destId="{757622DA-6D06-D443-BB76-45EA0F426A0B}" srcOrd="6" destOrd="0" presId="urn:microsoft.com/office/officeart/2005/8/layout/bProcess3#1"/>
    <dgm:cxn modelId="{4C1BF4A2-FD8B-B543-8C91-9DDD4FB8A8E1}" type="presParOf" srcId="{3BAACCCB-CE82-415B-BCAC-00DAA4A09A5F}" destId="{3C7FD7B3-9743-EE46-BBBA-014ABEDCB0D4}" srcOrd="7" destOrd="0" presId="urn:microsoft.com/office/officeart/2005/8/layout/bProcess3#1"/>
    <dgm:cxn modelId="{C705BFDB-930A-6645-BE24-86EA1F210243}" type="presParOf" srcId="{3C7FD7B3-9743-EE46-BBBA-014ABEDCB0D4}" destId="{BC49DB6C-A435-9C45-8167-05BE7B153C7D}" srcOrd="0" destOrd="0" presId="urn:microsoft.com/office/officeart/2005/8/layout/bProcess3#1"/>
    <dgm:cxn modelId="{AD6954B5-893D-4911-A730-B7B9592351D5}" type="presParOf" srcId="{3BAACCCB-CE82-415B-BCAC-00DAA4A09A5F}" destId="{474089C2-0F2F-498F-BCC3-17CDCF43661B}" srcOrd="8" destOrd="0" presId="urn:microsoft.com/office/officeart/2005/8/layout/bProcess3#1"/>
    <dgm:cxn modelId="{CA49386A-5576-4FF7-9EF2-53BAB9E1BA3B}" type="presParOf" srcId="{3BAACCCB-CE82-415B-BCAC-00DAA4A09A5F}" destId="{92A1CCF7-DBE6-479E-9F64-65585F1B57BF}" srcOrd="9" destOrd="0" presId="urn:microsoft.com/office/officeart/2005/8/layout/bProcess3#1"/>
    <dgm:cxn modelId="{1D9B67AF-2CED-4CC0-AA6A-C4875100E8AC}" type="presParOf" srcId="{92A1CCF7-DBE6-479E-9F64-65585F1B57BF}" destId="{3E76B029-1A7A-4B0E-B021-BD603D700BE6}" srcOrd="0" destOrd="0" presId="urn:microsoft.com/office/officeart/2005/8/layout/bProcess3#1"/>
    <dgm:cxn modelId="{4D625061-5766-41FB-B752-F18C78C3EC0F}" type="presParOf" srcId="{3BAACCCB-CE82-415B-BCAC-00DAA4A09A5F}" destId="{B48D5030-4167-40AB-8AA6-1B923AF023EE}" srcOrd="10" destOrd="0" presId="urn:microsoft.com/office/officeart/2005/8/layout/bProcess3#1"/>
    <dgm:cxn modelId="{CB59D87C-4BC0-4984-96FE-6CE794ED0F80}" type="presParOf" srcId="{3BAACCCB-CE82-415B-BCAC-00DAA4A09A5F}" destId="{78125070-5B6C-4E79-9741-6A3A385CCCBD}" srcOrd="11" destOrd="0" presId="urn:microsoft.com/office/officeart/2005/8/layout/bProcess3#1"/>
    <dgm:cxn modelId="{6D67D43C-7BF7-42B2-BA00-BDD567C0FBB3}" type="presParOf" srcId="{78125070-5B6C-4E79-9741-6A3A385CCCBD}" destId="{3DF8D499-8E7D-43CB-AA66-4A4E6CE8AA64}" srcOrd="0" destOrd="0" presId="urn:microsoft.com/office/officeart/2005/8/layout/bProcess3#1"/>
    <dgm:cxn modelId="{BD7B100A-F148-415C-89A9-4B09692B7BCB}" type="presParOf" srcId="{3BAACCCB-CE82-415B-BCAC-00DAA4A09A5F}" destId="{C994034B-DF62-419E-A3A1-81F7D0912E63}" srcOrd="12" destOrd="0" presId="urn:microsoft.com/office/officeart/2005/8/layout/bProcess3#1"/>
    <dgm:cxn modelId="{8F680A7D-5516-41A0-9250-57206201B726}" type="presParOf" srcId="{3BAACCCB-CE82-415B-BCAC-00DAA4A09A5F}" destId="{BFFC763A-7599-4461-91B7-DF007F59632E}" srcOrd="13" destOrd="0" presId="urn:microsoft.com/office/officeart/2005/8/layout/bProcess3#1"/>
    <dgm:cxn modelId="{4FF837FB-A3C2-4A98-AC18-B8A8042668A6}" type="presParOf" srcId="{BFFC763A-7599-4461-91B7-DF007F59632E}" destId="{F52BA64F-9451-4F91-A400-C7EA3137322B}" srcOrd="0" destOrd="0" presId="urn:microsoft.com/office/officeart/2005/8/layout/bProcess3#1"/>
    <dgm:cxn modelId="{9B94286A-2FE3-4E5F-AA19-418FFE308C3C}" type="presParOf" srcId="{3BAACCCB-CE82-415B-BCAC-00DAA4A09A5F}" destId="{82E2889E-9AFE-45C5-8715-B80E5895AFF0}" srcOrd="14" destOrd="0" presId="urn:microsoft.com/office/officeart/2005/8/layout/bProcess3#1"/>
    <dgm:cxn modelId="{062CEFA8-3524-499C-A2DD-5D99A7B43B02}" type="presParOf" srcId="{3BAACCCB-CE82-415B-BCAC-00DAA4A09A5F}" destId="{343FAF1F-8908-42D3-967F-064B1562ACCC}" srcOrd="15" destOrd="0" presId="urn:microsoft.com/office/officeart/2005/8/layout/bProcess3#1"/>
    <dgm:cxn modelId="{98125282-78AB-4EEE-9EDC-BDE360703709}" type="presParOf" srcId="{343FAF1F-8908-42D3-967F-064B1562ACCC}" destId="{A7E4D525-592A-42C0-A05C-6D00BEF5BDF0}" srcOrd="0" destOrd="0" presId="urn:microsoft.com/office/officeart/2005/8/layout/bProcess3#1"/>
    <dgm:cxn modelId="{6C40796B-CAEA-402F-B857-34E3CDECF05E}" type="presParOf" srcId="{3BAACCCB-CE82-415B-BCAC-00DAA4A09A5F}" destId="{CBB44E1B-BD63-4E12-A8A0-97F95D267138}" srcOrd="16" destOrd="0" presId="urn:microsoft.com/office/officeart/2005/8/layout/bProcess3#1"/>
    <dgm:cxn modelId="{E9ACA6C8-6342-4BCB-B96B-FB454F9C3925}" type="presParOf" srcId="{3BAACCCB-CE82-415B-BCAC-00DAA4A09A5F}" destId="{14E5DF94-2547-4025-A08D-F38682D150B8}" srcOrd="17" destOrd="0" presId="urn:microsoft.com/office/officeart/2005/8/layout/bProcess3#1"/>
    <dgm:cxn modelId="{5A66934B-0564-436E-BC57-90A5C557D44F}" type="presParOf" srcId="{14E5DF94-2547-4025-A08D-F38682D150B8}" destId="{C1DD7AEB-3892-4CBF-AFC2-A290DA6A28AE}" srcOrd="0" destOrd="0" presId="urn:microsoft.com/office/officeart/2005/8/layout/bProcess3#1"/>
    <dgm:cxn modelId="{E67B93BD-8A02-4241-B134-8AC514252964}" type="presParOf" srcId="{3BAACCCB-CE82-415B-BCAC-00DAA4A09A5F}" destId="{DE2AA0FF-D062-4DEB-937A-366D5678B4F4}" srcOrd="18" destOrd="0" presId="urn:microsoft.com/office/officeart/2005/8/layout/bProcess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D4F4B-09FD-4A64-BFBA-E81135249F9F}" type="doc">
      <dgm:prSet loTypeId="urn:microsoft.com/office/officeart/2005/8/layout/hProcess9#1" loCatId="process" qsTypeId="urn:microsoft.com/office/officeart/2005/8/quickstyle/simple1#1" qsCatId="simple" csTypeId="urn:microsoft.com/office/officeart/2005/8/colors/accent1_2#1" csCatId="accent1" phldr="1"/>
      <dgm:spPr/>
    </dgm:pt>
    <dgm:pt modelId="{B8AEEB9E-4C50-4DA4-AA9C-15CD3E1A8C07}">
      <dgm:prSet phldrT="[文本]" phldr="0" custT="0"/>
      <dgm:spPr/>
      <dgm:t>
        <a:bodyPr vert="horz" wrap="square"/>
        <a:lstStyle/>
        <a:p>
          <a:pPr>
            <a:lnSpc>
              <a:spcPct val="100000"/>
            </a:lnSpc>
            <a:spcBef>
              <a:spcPct val="0"/>
            </a:spcBef>
            <a:spcAft>
              <a:spcPct val="35000"/>
            </a:spcAft>
          </a:pPr>
          <a:r>
            <a:rPr lang="zh-CN" altLang="en-US" dirty="0">
              <a:latin typeface="黑体" panose="02010609060101010101" pitchFamily="49" charset="-122"/>
              <a:ea typeface="黑体" panose="02010609060101010101" pitchFamily="49" charset="-122"/>
            </a:rPr>
            <a:t>完整连续</a:t>
          </a:r>
          <a:endParaRPr>
            <a:latin typeface="黑体" panose="02010609060101010101" pitchFamily="49" charset="-122"/>
            <a:ea typeface="黑体" panose="02010609060101010101" pitchFamily="49" charset="-122"/>
          </a:endParaRPr>
        </a:p>
      </dgm:t>
    </dgm:pt>
    <dgm:pt modelId="{9B497B79-726E-4C15-B505-7F2AFD5BE864}" type="parTrans" cxnId="{35BBBEED-8AD8-400D-BEDF-AE32C91F64EA}">
      <dgm:prSet/>
      <dgm:spPr/>
      <dgm:t>
        <a:bodyPr/>
        <a:lstStyle/>
        <a:p>
          <a:endParaRPr lang="zh-CN" altLang="en-US"/>
        </a:p>
      </dgm:t>
    </dgm:pt>
    <dgm:pt modelId="{69D8A03D-DFB4-4BED-A144-C490CE7976BA}" type="sibTrans" cxnId="{35BBBEED-8AD8-400D-BEDF-AE32C91F64EA}">
      <dgm:prSet/>
      <dgm:spPr/>
      <dgm:t>
        <a:bodyPr/>
        <a:lstStyle/>
        <a:p>
          <a:endParaRPr lang="zh-CN" altLang="en-US"/>
        </a:p>
      </dgm:t>
    </dgm:pt>
    <dgm:pt modelId="{489E7F03-3C17-41C8-B49A-CADAF1DA3545}">
      <dgm:prSet phldrT="[文本]" phldr="0" custT="0"/>
      <dgm:spPr/>
      <dgm:t>
        <a:bodyPr vert="horz" wrap="square"/>
        <a:lstStyle/>
        <a:p>
          <a:pPr>
            <a:lnSpc>
              <a:spcPct val="100000"/>
            </a:lnSpc>
            <a:spcBef>
              <a:spcPct val="0"/>
            </a:spcBef>
            <a:spcAft>
              <a:spcPct val="35000"/>
            </a:spcAft>
          </a:pPr>
          <a:r>
            <a:rPr lang="zh-CN" altLang="en-US" dirty="0">
              <a:latin typeface="黑体" panose="02010609060101010101" pitchFamily="49" charset="-122"/>
              <a:ea typeface="黑体" panose="02010609060101010101" pitchFamily="49" charset="-122"/>
            </a:rPr>
            <a:t>正确排序</a:t>
          </a:r>
          <a:endParaRPr>
            <a:latin typeface="黑体" panose="02010609060101010101" pitchFamily="49" charset="-122"/>
            <a:ea typeface="黑体" panose="02010609060101010101" pitchFamily="49" charset="-122"/>
          </a:endParaRPr>
        </a:p>
      </dgm:t>
    </dgm:pt>
    <dgm:pt modelId="{78A9C2D8-127E-4639-A217-67ADD5898056}" type="parTrans" cxnId="{D6A94C14-3011-4DF3-839F-BC3DEC3896D4}">
      <dgm:prSet/>
      <dgm:spPr/>
      <dgm:t>
        <a:bodyPr/>
        <a:lstStyle/>
        <a:p>
          <a:endParaRPr lang="zh-CN" altLang="en-US"/>
        </a:p>
      </dgm:t>
    </dgm:pt>
    <dgm:pt modelId="{18168293-F38C-4D32-ACF1-3F85F179CF4E}" type="sibTrans" cxnId="{D6A94C14-3011-4DF3-839F-BC3DEC3896D4}">
      <dgm:prSet/>
      <dgm:spPr/>
      <dgm:t>
        <a:bodyPr/>
        <a:lstStyle/>
        <a:p>
          <a:endParaRPr lang="zh-CN" altLang="en-US"/>
        </a:p>
      </dgm:t>
    </dgm:pt>
    <dgm:pt modelId="{BC273E82-EC9B-4E98-94C7-69CA706BEABE}">
      <dgm:prSet phldrT="[文本]" phldr="0" custT="0"/>
      <dgm:spPr/>
      <dgm:t>
        <a:bodyPr vert="horz" wrap="square"/>
        <a:lstStyle/>
        <a:p>
          <a:pPr>
            <a:lnSpc>
              <a:spcPct val="100000"/>
            </a:lnSpc>
            <a:spcBef>
              <a:spcPct val="0"/>
            </a:spcBef>
            <a:spcAft>
              <a:spcPct val="35000"/>
            </a:spcAft>
          </a:pPr>
          <a:r>
            <a:rPr lang="zh-CN" altLang="en-US" dirty="0">
              <a:latin typeface="黑体" panose="02010609060101010101" pitchFamily="49" charset="-122"/>
              <a:ea typeface="黑体" panose="02010609060101010101" pitchFamily="49" charset="-122"/>
            </a:rPr>
            <a:t>装订整齐</a:t>
          </a:r>
          <a:endParaRPr>
            <a:latin typeface="黑体" panose="02010609060101010101" pitchFamily="49" charset="-122"/>
            <a:ea typeface="黑体" panose="02010609060101010101" pitchFamily="49" charset="-122"/>
          </a:endParaRPr>
        </a:p>
      </dgm:t>
    </dgm:pt>
    <dgm:pt modelId="{84223B20-E8EF-4AFE-A67A-ECE3E9FFDE0B}" type="parTrans" cxnId="{7EA86CAD-B485-44C5-ABC5-398018B277D9}">
      <dgm:prSet/>
      <dgm:spPr/>
      <dgm:t>
        <a:bodyPr/>
        <a:lstStyle/>
        <a:p>
          <a:endParaRPr lang="zh-CN" altLang="en-US"/>
        </a:p>
      </dgm:t>
    </dgm:pt>
    <dgm:pt modelId="{E2F488DE-6E89-4A55-81D8-9F252DB9867E}" type="sibTrans" cxnId="{7EA86CAD-B485-44C5-ABC5-398018B277D9}">
      <dgm:prSet/>
      <dgm:spPr/>
      <dgm:t>
        <a:bodyPr/>
        <a:lstStyle/>
        <a:p>
          <a:endParaRPr lang="zh-CN" altLang="en-US"/>
        </a:p>
      </dgm:t>
    </dgm:pt>
    <dgm:pt modelId="{22F3DFDE-6B39-41E6-84EB-651A485F9DD4}" type="pres">
      <dgm:prSet presAssocID="{24CD4F4B-09FD-4A64-BFBA-E81135249F9F}" presName="CompostProcess" presStyleCnt="0">
        <dgm:presLayoutVars>
          <dgm:dir/>
          <dgm:resizeHandles val="exact"/>
        </dgm:presLayoutVars>
      </dgm:prSet>
      <dgm:spPr/>
    </dgm:pt>
    <dgm:pt modelId="{AC345604-5C56-4D58-AD1D-64934CF9A382}" type="pres">
      <dgm:prSet presAssocID="{24CD4F4B-09FD-4A64-BFBA-E81135249F9F}" presName="arrow" presStyleLbl="bgShp" presStyleIdx="0" presStyleCnt="1"/>
      <dgm:spPr/>
    </dgm:pt>
    <dgm:pt modelId="{69CEE26A-00A7-4359-BB7F-81AC155CF708}" type="pres">
      <dgm:prSet presAssocID="{24CD4F4B-09FD-4A64-BFBA-E81135249F9F}" presName="linearProcess" presStyleCnt="0"/>
      <dgm:spPr/>
    </dgm:pt>
    <dgm:pt modelId="{E9F820E6-A6D3-4E46-B6A0-8E992606C655}" type="pres">
      <dgm:prSet presAssocID="{B8AEEB9E-4C50-4DA4-AA9C-15CD3E1A8C07}" presName="textNode" presStyleLbl="node1" presStyleIdx="0" presStyleCnt="3">
        <dgm:presLayoutVars>
          <dgm:bulletEnabled val="1"/>
        </dgm:presLayoutVars>
      </dgm:prSet>
      <dgm:spPr/>
    </dgm:pt>
    <dgm:pt modelId="{B112431C-293B-4A11-9D34-6B31BD49E5CE}" type="pres">
      <dgm:prSet presAssocID="{69D8A03D-DFB4-4BED-A144-C490CE7976BA}" presName="sibTrans" presStyleCnt="0"/>
      <dgm:spPr/>
    </dgm:pt>
    <dgm:pt modelId="{A76563D1-BC52-460A-84D9-93B708DDF0FD}" type="pres">
      <dgm:prSet presAssocID="{489E7F03-3C17-41C8-B49A-CADAF1DA3545}" presName="textNode" presStyleLbl="node1" presStyleIdx="1" presStyleCnt="3">
        <dgm:presLayoutVars>
          <dgm:bulletEnabled val="1"/>
        </dgm:presLayoutVars>
      </dgm:prSet>
      <dgm:spPr/>
    </dgm:pt>
    <dgm:pt modelId="{00E67EC5-8536-4676-AEB5-E8F516398428}" type="pres">
      <dgm:prSet presAssocID="{18168293-F38C-4D32-ACF1-3F85F179CF4E}" presName="sibTrans" presStyleCnt="0"/>
      <dgm:spPr/>
    </dgm:pt>
    <dgm:pt modelId="{1E5C3D0C-2A7D-43C0-8077-4A0D2EEF681E}" type="pres">
      <dgm:prSet presAssocID="{BC273E82-EC9B-4E98-94C7-69CA706BEABE}" presName="textNode" presStyleLbl="node1" presStyleIdx="2" presStyleCnt="3">
        <dgm:presLayoutVars>
          <dgm:bulletEnabled val="1"/>
        </dgm:presLayoutVars>
      </dgm:prSet>
      <dgm:spPr/>
    </dgm:pt>
  </dgm:ptLst>
  <dgm:cxnLst>
    <dgm:cxn modelId="{5C991003-0C24-4926-81ED-3B80363E8065}" type="presOf" srcId="{B8AEEB9E-4C50-4DA4-AA9C-15CD3E1A8C07}" destId="{E9F820E6-A6D3-4E46-B6A0-8E992606C655}" srcOrd="0" destOrd="0" presId="urn:microsoft.com/office/officeart/2005/8/layout/hProcess9#1"/>
    <dgm:cxn modelId="{D6A94C14-3011-4DF3-839F-BC3DEC3896D4}" srcId="{24CD4F4B-09FD-4A64-BFBA-E81135249F9F}" destId="{489E7F03-3C17-41C8-B49A-CADAF1DA3545}" srcOrd="1" destOrd="0" parTransId="{78A9C2D8-127E-4639-A217-67ADD5898056}" sibTransId="{18168293-F38C-4D32-ACF1-3F85F179CF4E}"/>
    <dgm:cxn modelId="{CF66B86C-A127-418B-A929-924C962F8DB5}" type="presOf" srcId="{BC273E82-EC9B-4E98-94C7-69CA706BEABE}" destId="{1E5C3D0C-2A7D-43C0-8077-4A0D2EEF681E}" srcOrd="0" destOrd="0" presId="urn:microsoft.com/office/officeart/2005/8/layout/hProcess9#1"/>
    <dgm:cxn modelId="{75C4FB87-EECA-4266-930A-041C79030736}" type="presOf" srcId="{489E7F03-3C17-41C8-B49A-CADAF1DA3545}" destId="{A76563D1-BC52-460A-84D9-93B708DDF0FD}" srcOrd="0" destOrd="0" presId="urn:microsoft.com/office/officeart/2005/8/layout/hProcess9#1"/>
    <dgm:cxn modelId="{7EA86CAD-B485-44C5-ABC5-398018B277D9}" srcId="{24CD4F4B-09FD-4A64-BFBA-E81135249F9F}" destId="{BC273E82-EC9B-4E98-94C7-69CA706BEABE}" srcOrd="2" destOrd="0" parTransId="{84223B20-E8EF-4AFE-A67A-ECE3E9FFDE0B}" sibTransId="{E2F488DE-6E89-4A55-81D8-9F252DB9867E}"/>
    <dgm:cxn modelId="{9A394DE3-D47B-41C5-B6EB-D8E99E6A6FFD}" type="presOf" srcId="{24CD4F4B-09FD-4A64-BFBA-E81135249F9F}" destId="{22F3DFDE-6B39-41E6-84EB-651A485F9DD4}" srcOrd="0" destOrd="0" presId="urn:microsoft.com/office/officeart/2005/8/layout/hProcess9#1"/>
    <dgm:cxn modelId="{35BBBEED-8AD8-400D-BEDF-AE32C91F64EA}" srcId="{24CD4F4B-09FD-4A64-BFBA-E81135249F9F}" destId="{B8AEEB9E-4C50-4DA4-AA9C-15CD3E1A8C07}" srcOrd="0" destOrd="0" parTransId="{9B497B79-726E-4C15-B505-7F2AFD5BE864}" sibTransId="{69D8A03D-DFB4-4BED-A144-C490CE7976BA}"/>
    <dgm:cxn modelId="{F2841D91-ED78-4C92-85EC-44D0C78461C6}" type="presParOf" srcId="{22F3DFDE-6B39-41E6-84EB-651A485F9DD4}" destId="{AC345604-5C56-4D58-AD1D-64934CF9A382}" srcOrd="0" destOrd="0" presId="urn:microsoft.com/office/officeart/2005/8/layout/hProcess9#1"/>
    <dgm:cxn modelId="{C95BC7D7-D71B-4819-BA8B-A8269DF800D9}" type="presParOf" srcId="{22F3DFDE-6B39-41E6-84EB-651A485F9DD4}" destId="{69CEE26A-00A7-4359-BB7F-81AC155CF708}" srcOrd="1" destOrd="0" presId="urn:microsoft.com/office/officeart/2005/8/layout/hProcess9#1"/>
    <dgm:cxn modelId="{D96CCABE-0BEE-49CE-B37E-9A9D127BEC03}" type="presParOf" srcId="{69CEE26A-00A7-4359-BB7F-81AC155CF708}" destId="{E9F820E6-A6D3-4E46-B6A0-8E992606C655}" srcOrd="0" destOrd="0" presId="urn:microsoft.com/office/officeart/2005/8/layout/hProcess9#1"/>
    <dgm:cxn modelId="{6DBCAD45-ADC1-45C5-95A2-592BCDB4B052}" type="presParOf" srcId="{69CEE26A-00A7-4359-BB7F-81AC155CF708}" destId="{B112431C-293B-4A11-9D34-6B31BD49E5CE}" srcOrd="1" destOrd="0" presId="urn:microsoft.com/office/officeart/2005/8/layout/hProcess9#1"/>
    <dgm:cxn modelId="{26304CD3-C075-4BF9-92E4-9D4F70D857E5}" type="presParOf" srcId="{69CEE26A-00A7-4359-BB7F-81AC155CF708}" destId="{A76563D1-BC52-460A-84D9-93B708DDF0FD}" srcOrd="2" destOrd="0" presId="urn:microsoft.com/office/officeart/2005/8/layout/hProcess9#1"/>
    <dgm:cxn modelId="{3EC1C4F8-E6D6-47E7-A769-070DD05EFA61}" type="presParOf" srcId="{69CEE26A-00A7-4359-BB7F-81AC155CF708}" destId="{00E67EC5-8536-4676-AEB5-E8F516398428}" srcOrd="3" destOrd="0" presId="urn:microsoft.com/office/officeart/2005/8/layout/hProcess9#1"/>
    <dgm:cxn modelId="{2B22995F-F647-42CE-952A-591F199BF442}" type="presParOf" srcId="{69CEE26A-00A7-4359-BB7F-81AC155CF708}" destId="{1E5C3D0C-2A7D-43C0-8077-4A0D2EEF681E}" srcOrd="4" destOrd="0" presId="urn:microsoft.com/office/officeart/2005/8/layout/hProcess9#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4C7936-3B4F-45B0-BA3B-2059053E5CF5}" type="doc">
      <dgm:prSet loTypeId="urn:microsoft.com/office/officeart/2005/8/layout/cycle3#1" loCatId="cycle" qsTypeId="urn:microsoft.com/office/officeart/2005/8/quickstyle/simple1#3" qsCatId="simple" csTypeId="urn:microsoft.com/office/officeart/2005/8/colors/accent1_2#2" csCatId="accent1" phldr="1"/>
      <dgm:spPr/>
      <dgm:t>
        <a:bodyPr/>
        <a:lstStyle/>
        <a:p>
          <a:endParaRPr lang="zh-CN" altLang="en-US"/>
        </a:p>
      </dgm:t>
    </dgm:pt>
    <dgm:pt modelId="{24CC5E67-A8C5-46DB-9247-00C392ACFC3C}">
      <dgm:prSet phldrT="[文本]" phldr="0" custT="1"/>
      <dgm:spPr/>
      <dgm:t>
        <a:bodyPr vert="horz" wrap="square"/>
        <a:lstStyle/>
        <a:p>
          <a:pPr>
            <a:lnSpc>
              <a:spcPct val="100000"/>
            </a:lnSpc>
            <a:spcBef>
              <a:spcPct val="0"/>
            </a:spcBef>
            <a:spcAft>
              <a:spcPct val="35000"/>
            </a:spcAft>
          </a:pPr>
          <a:r>
            <a:rPr lang="zh-CN" altLang="en-US" sz="2000" b="1" dirty="0">
              <a:latin typeface="黑体" panose="02010609060101010101" pitchFamily="49" charset="-122"/>
              <a:ea typeface="黑体" panose="02010609060101010101" pitchFamily="49" charset="-122"/>
            </a:rPr>
            <a:t>掌握</a:t>
          </a:r>
          <a:endParaRPr lang="en-US" altLang="zh-CN" sz="2000" b="1" dirty="0">
            <a:latin typeface="黑体" panose="02010609060101010101" pitchFamily="49" charset="-122"/>
            <a:ea typeface="黑体" panose="02010609060101010101" pitchFamily="49" charset="-122"/>
          </a:endParaRPr>
        </a:p>
        <a:p>
          <a:pPr>
            <a:lnSpc>
              <a:spcPct val="100000"/>
            </a:lnSpc>
            <a:spcBef>
              <a:spcPct val="0"/>
            </a:spcBef>
            <a:spcAft>
              <a:spcPct val="35000"/>
            </a:spcAft>
          </a:pPr>
          <a:r>
            <a:rPr lang="zh-CN" altLang="en-US" sz="1600" dirty="0">
              <a:latin typeface="黑体" panose="02010609060101010101" pitchFamily="49" charset="-122"/>
              <a:ea typeface="黑体" panose="02010609060101010101" pitchFamily="49" charset="-122"/>
            </a:rPr>
            <a:t>基本技能</a:t>
          </a:r>
          <a:endParaRPr sz="1600">
            <a:latin typeface="黑体" panose="02010609060101010101" pitchFamily="49" charset="-122"/>
            <a:ea typeface="黑体" panose="02010609060101010101" pitchFamily="49" charset="-122"/>
          </a:endParaRPr>
        </a:p>
      </dgm:t>
    </dgm:pt>
    <dgm:pt modelId="{DE251CB1-B006-48FA-BB1F-0F71A7641449}" type="parTrans" cxnId="{25988A85-20B1-4E3E-AD00-8C1103B869EA}">
      <dgm:prSet/>
      <dgm:spPr/>
      <dgm:t>
        <a:bodyPr/>
        <a:lstStyle/>
        <a:p>
          <a:endParaRPr lang="zh-CN" altLang="en-US"/>
        </a:p>
      </dgm:t>
    </dgm:pt>
    <dgm:pt modelId="{346A6CE3-0476-4A72-B016-9AB4E17035B5}" type="sibTrans" cxnId="{25988A85-20B1-4E3E-AD00-8C1103B869EA}">
      <dgm:prSet/>
      <dgm:spPr/>
      <dgm:t>
        <a:bodyPr/>
        <a:lstStyle/>
        <a:p>
          <a:endParaRPr lang="zh-CN" altLang="en-US"/>
        </a:p>
      </dgm:t>
    </dgm:pt>
    <dgm:pt modelId="{FA3610FE-ACAB-433D-8936-E8C3CADC7FB6}">
      <dgm:prSet phldrT="[文本]" phldr="0" custT="1"/>
      <dgm:spPr/>
      <dgm:t>
        <a:bodyPr vert="horz" wrap="square"/>
        <a:lstStyle/>
        <a:p>
          <a:pPr>
            <a:lnSpc>
              <a:spcPct val="100000"/>
            </a:lnSpc>
            <a:spcBef>
              <a:spcPct val="0"/>
            </a:spcBef>
            <a:spcAft>
              <a:spcPct val="35000"/>
            </a:spcAft>
          </a:pPr>
          <a:r>
            <a:rPr lang="zh-CN" altLang="en-US" sz="2000" b="1" dirty="0">
              <a:latin typeface="黑体" panose="02010609060101010101" pitchFamily="49" charset="-122"/>
              <a:ea typeface="黑体" panose="02010609060101010101" pitchFamily="49" charset="-122"/>
            </a:rPr>
            <a:t>完成</a:t>
          </a:r>
          <a:endParaRPr lang="en-US" altLang="zh-CN" sz="1600" dirty="0">
            <a:latin typeface="黑体" panose="02010609060101010101" pitchFamily="49" charset="-122"/>
            <a:ea typeface="黑体" panose="02010609060101010101" pitchFamily="49" charset="-122"/>
          </a:endParaRPr>
        </a:p>
        <a:p>
          <a:pPr>
            <a:lnSpc>
              <a:spcPct val="100000"/>
            </a:lnSpc>
            <a:spcBef>
              <a:spcPct val="0"/>
            </a:spcBef>
            <a:spcAft>
              <a:spcPct val="35000"/>
            </a:spcAft>
          </a:pPr>
          <a:r>
            <a:rPr lang="zh-CN" altLang="en-US" sz="1600" dirty="0">
              <a:latin typeface="黑体" panose="02010609060101010101" pitchFamily="49" charset="-122"/>
              <a:ea typeface="黑体" panose="02010609060101010101" pitchFamily="49" charset="-122"/>
            </a:rPr>
            <a:t>病历质控</a:t>
          </a:r>
          <a:endParaRPr sz="1600">
            <a:latin typeface="黑体" panose="02010609060101010101" pitchFamily="49" charset="-122"/>
            <a:ea typeface="黑体" panose="02010609060101010101" pitchFamily="49" charset="-122"/>
          </a:endParaRPr>
        </a:p>
      </dgm:t>
    </dgm:pt>
    <dgm:pt modelId="{18D74776-2931-42F4-A5DF-5E18EB4EEBB0}" type="parTrans" cxnId="{C1B84A76-16B4-4AC0-BC3D-9BC1FD23065B}">
      <dgm:prSet/>
      <dgm:spPr/>
      <dgm:t>
        <a:bodyPr/>
        <a:lstStyle/>
        <a:p>
          <a:endParaRPr lang="zh-CN" altLang="en-US"/>
        </a:p>
      </dgm:t>
    </dgm:pt>
    <dgm:pt modelId="{47C2FB09-0020-40B2-91E0-E1D21546402F}" type="sibTrans" cxnId="{C1B84A76-16B4-4AC0-BC3D-9BC1FD23065B}">
      <dgm:prSet/>
      <dgm:spPr/>
      <dgm:t>
        <a:bodyPr/>
        <a:lstStyle/>
        <a:p>
          <a:endParaRPr lang="zh-CN" altLang="en-US"/>
        </a:p>
      </dgm:t>
    </dgm:pt>
    <dgm:pt modelId="{05D2B368-D017-4EAF-8291-6A5AA97626A3}">
      <dgm:prSet phldrT="[文本]" phldr="0" custT="1"/>
      <dgm:spPr/>
      <dgm:t>
        <a:bodyPr vert="horz" wrap="square"/>
        <a:lstStyle/>
        <a:p>
          <a:pPr>
            <a:lnSpc>
              <a:spcPct val="100000"/>
            </a:lnSpc>
            <a:spcBef>
              <a:spcPct val="0"/>
            </a:spcBef>
            <a:spcAft>
              <a:spcPct val="35000"/>
            </a:spcAft>
          </a:pPr>
          <a:r>
            <a:rPr lang="zh-CN" altLang="en-US" sz="2000" b="1" dirty="0">
              <a:latin typeface="黑体" panose="02010609060101010101" pitchFamily="49" charset="-122"/>
              <a:ea typeface="黑体" panose="02010609060101010101" pitchFamily="49" charset="-122"/>
            </a:rPr>
            <a:t>沟通</a:t>
          </a:r>
          <a:endParaRPr lang="en-US" altLang="zh-CN" sz="1600" dirty="0">
            <a:latin typeface="黑体" panose="02010609060101010101" pitchFamily="49" charset="-122"/>
            <a:ea typeface="黑体" panose="02010609060101010101" pitchFamily="49" charset="-122"/>
          </a:endParaRPr>
        </a:p>
        <a:p>
          <a:pPr>
            <a:lnSpc>
              <a:spcPct val="100000"/>
            </a:lnSpc>
            <a:spcBef>
              <a:spcPct val="0"/>
            </a:spcBef>
            <a:spcAft>
              <a:spcPct val="35000"/>
            </a:spcAft>
          </a:pPr>
          <a:r>
            <a:rPr lang="zh-CN" altLang="en-US" sz="1600" dirty="0">
              <a:latin typeface="黑体" panose="02010609060101010101" pitchFamily="49" charset="-122"/>
              <a:ea typeface="黑体" panose="02010609060101010101" pitchFamily="49" charset="-122"/>
            </a:rPr>
            <a:t>临床医师</a:t>
          </a:r>
          <a:endParaRPr lang="en-US" altLang="zh-CN" sz="1600" dirty="0">
            <a:latin typeface="黑体" panose="02010609060101010101" pitchFamily="49" charset="-122"/>
            <a:ea typeface="黑体" panose="02010609060101010101" pitchFamily="49" charset="-122"/>
          </a:endParaRPr>
        </a:p>
      </dgm:t>
    </dgm:pt>
    <dgm:pt modelId="{CFFB45DC-89A3-4278-A7E0-00E32FC429DB}" type="parTrans" cxnId="{6080BA1B-D771-4F20-B6D4-89BA516D8E6A}">
      <dgm:prSet/>
      <dgm:spPr/>
      <dgm:t>
        <a:bodyPr/>
        <a:lstStyle/>
        <a:p>
          <a:endParaRPr lang="zh-CN" altLang="en-US"/>
        </a:p>
      </dgm:t>
    </dgm:pt>
    <dgm:pt modelId="{9EE81A5C-D96B-40B9-B206-6BDEDB154246}" type="sibTrans" cxnId="{6080BA1B-D771-4F20-B6D4-89BA516D8E6A}">
      <dgm:prSet/>
      <dgm:spPr/>
      <dgm:t>
        <a:bodyPr/>
        <a:lstStyle/>
        <a:p>
          <a:endParaRPr lang="zh-CN" altLang="en-US"/>
        </a:p>
      </dgm:t>
    </dgm:pt>
    <dgm:pt modelId="{7F59FFAC-AE36-4CC6-873F-3E587F34EE9B}">
      <dgm:prSet phldrT="[文本]" phldr="0" custT="1"/>
      <dgm:spPr/>
      <dgm:t>
        <a:bodyPr vert="horz" wrap="square"/>
        <a:lstStyle/>
        <a:p>
          <a:pPr>
            <a:lnSpc>
              <a:spcPct val="100000"/>
            </a:lnSpc>
            <a:spcBef>
              <a:spcPct val="0"/>
            </a:spcBef>
            <a:spcAft>
              <a:spcPct val="35000"/>
            </a:spcAft>
          </a:pPr>
          <a:r>
            <a:rPr lang="zh-CN" altLang="en-US" sz="2000" b="1" dirty="0">
              <a:latin typeface="黑体" panose="02010609060101010101" pitchFamily="49" charset="-122"/>
              <a:ea typeface="黑体" panose="02010609060101010101" pitchFamily="49" charset="-122"/>
            </a:rPr>
            <a:t>反馈</a:t>
          </a:r>
          <a:endParaRPr lang="en-US" altLang="zh-CN" sz="1600" dirty="0">
            <a:latin typeface="黑体" panose="02010609060101010101" pitchFamily="49" charset="-122"/>
            <a:ea typeface="黑体" panose="02010609060101010101" pitchFamily="49" charset="-122"/>
          </a:endParaRPr>
        </a:p>
        <a:p>
          <a:pPr>
            <a:lnSpc>
              <a:spcPct val="100000"/>
            </a:lnSpc>
            <a:spcBef>
              <a:spcPct val="0"/>
            </a:spcBef>
            <a:spcAft>
              <a:spcPct val="35000"/>
            </a:spcAft>
          </a:pPr>
          <a:r>
            <a:rPr lang="zh-CN" altLang="en-US" sz="1600" dirty="0">
              <a:latin typeface="黑体" panose="02010609060101010101" pitchFamily="49" charset="-122"/>
              <a:ea typeface="黑体" panose="02010609060101010101" pitchFamily="49" charset="-122"/>
            </a:rPr>
            <a:t>临床科室</a:t>
          </a:r>
          <a:endParaRPr sz="1600">
            <a:latin typeface="黑体" panose="02010609060101010101" pitchFamily="49" charset="-122"/>
            <a:ea typeface="黑体" panose="02010609060101010101" pitchFamily="49" charset="-122"/>
          </a:endParaRPr>
        </a:p>
      </dgm:t>
    </dgm:pt>
    <dgm:pt modelId="{1385A7C0-6AB7-41F8-83CB-DA0FC7230677}" type="parTrans" cxnId="{0B62C913-225C-400B-94FF-3C8DC29C3162}">
      <dgm:prSet/>
      <dgm:spPr/>
      <dgm:t>
        <a:bodyPr/>
        <a:lstStyle/>
        <a:p>
          <a:endParaRPr lang="zh-CN" altLang="en-US"/>
        </a:p>
      </dgm:t>
    </dgm:pt>
    <dgm:pt modelId="{0FEE0869-D2C2-4624-BBD6-BC9B4D5078A9}" type="sibTrans" cxnId="{0B62C913-225C-400B-94FF-3C8DC29C3162}">
      <dgm:prSet/>
      <dgm:spPr/>
      <dgm:t>
        <a:bodyPr/>
        <a:lstStyle/>
        <a:p>
          <a:endParaRPr lang="zh-CN" altLang="en-US"/>
        </a:p>
      </dgm:t>
    </dgm:pt>
    <dgm:pt modelId="{C5D64593-A72D-4761-928F-5FE83D7E7572}">
      <dgm:prSet phldrT="[文本]" phldr="0" custT="1"/>
      <dgm:spPr/>
      <dgm:t>
        <a:bodyPr vert="horz" wrap="square"/>
        <a:lstStyle/>
        <a:p>
          <a:pPr>
            <a:lnSpc>
              <a:spcPct val="100000"/>
            </a:lnSpc>
            <a:spcBef>
              <a:spcPct val="0"/>
            </a:spcBef>
            <a:spcAft>
              <a:spcPct val="35000"/>
            </a:spcAft>
          </a:pPr>
          <a:r>
            <a:rPr lang="zh-CN" altLang="en-US" sz="2000" b="1" dirty="0">
              <a:latin typeface="黑体" panose="02010609060101010101" pitchFamily="49" charset="-122"/>
              <a:ea typeface="黑体" panose="02010609060101010101" pitchFamily="49" charset="-122"/>
            </a:rPr>
            <a:t>实现</a:t>
          </a:r>
          <a:endParaRPr lang="en-US" altLang="zh-CN" sz="2000" b="1" dirty="0">
            <a:latin typeface="黑体" panose="02010609060101010101" pitchFamily="49" charset="-122"/>
            <a:ea typeface="黑体" panose="02010609060101010101" pitchFamily="49" charset="-122"/>
          </a:endParaRPr>
        </a:p>
        <a:p>
          <a:pPr>
            <a:lnSpc>
              <a:spcPct val="100000"/>
            </a:lnSpc>
            <a:spcBef>
              <a:spcPct val="0"/>
            </a:spcBef>
            <a:spcAft>
              <a:spcPct val="35000"/>
            </a:spcAft>
          </a:pPr>
          <a:r>
            <a:rPr lang="zh-CN" altLang="en-US" sz="1600" dirty="0">
              <a:latin typeface="黑体" panose="02010609060101010101" pitchFamily="49" charset="-122"/>
              <a:ea typeface="黑体" panose="02010609060101010101" pitchFamily="49" charset="-122"/>
            </a:rPr>
            <a:t>持续改进</a:t>
          </a:r>
          <a:endParaRPr sz="1600">
            <a:latin typeface="黑体" panose="02010609060101010101" pitchFamily="49" charset="-122"/>
            <a:ea typeface="黑体" panose="02010609060101010101" pitchFamily="49" charset="-122"/>
          </a:endParaRPr>
        </a:p>
      </dgm:t>
    </dgm:pt>
    <dgm:pt modelId="{3926F8D3-6E20-4465-8041-8ED1ABE01902}" type="parTrans" cxnId="{D5121B25-88CF-4C04-B0FF-1F5BC1B0009F}">
      <dgm:prSet/>
      <dgm:spPr/>
      <dgm:t>
        <a:bodyPr/>
        <a:lstStyle/>
        <a:p>
          <a:endParaRPr lang="zh-CN" altLang="en-US"/>
        </a:p>
      </dgm:t>
    </dgm:pt>
    <dgm:pt modelId="{B0D1FC8D-3D1C-4B05-9EB6-CD94D26AC6A9}" type="sibTrans" cxnId="{D5121B25-88CF-4C04-B0FF-1F5BC1B0009F}">
      <dgm:prSet/>
      <dgm:spPr/>
      <dgm:t>
        <a:bodyPr/>
        <a:lstStyle/>
        <a:p>
          <a:endParaRPr lang="zh-CN" altLang="en-US"/>
        </a:p>
      </dgm:t>
    </dgm:pt>
    <dgm:pt modelId="{4984E70A-74D0-43FD-A69C-8E93590B7CDA}" type="pres">
      <dgm:prSet presAssocID="{324C7936-3B4F-45B0-BA3B-2059053E5CF5}" presName="Name0" presStyleCnt="0">
        <dgm:presLayoutVars>
          <dgm:dir/>
          <dgm:resizeHandles val="exact"/>
        </dgm:presLayoutVars>
      </dgm:prSet>
      <dgm:spPr/>
    </dgm:pt>
    <dgm:pt modelId="{180FBECB-F865-4FE9-92CB-4E03CA1EB162}" type="pres">
      <dgm:prSet presAssocID="{324C7936-3B4F-45B0-BA3B-2059053E5CF5}" presName="cycle" presStyleCnt="0"/>
      <dgm:spPr/>
    </dgm:pt>
    <dgm:pt modelId="{8BE5293B-F23F-4679-96F4-E4A6AB1F5983}" type="pres">
      <dgm:prSet presAssocID="{24CC5E67-A8C5-46DB-9247-00C392ACFC3C}" presName="nodeFirstNode" presStyleLbl="node1" presStyleIdx="0" presStyleCnt="5">
        <dgm:presLayoutVars>
          <dgm:bulletEnabled val="1"/>
        </dgm:presLayoutVars>
      </dgm:prSet>
      <dgm:spPr/>
    </dgm:pt>
    <dgm:pt modelId="{A1A81855-0EA2-4162-87A8-82AFA7C0A020}" type="pres">
      <dgm:prSet presAssocID="{346A6CE3-0476-4A72-B016-9AB4E17035B5}" presName="sibTransFirstNode" presStyleLbl="bgShp" presStyleIdx="0" presStyleCnt="1"/>
      <dgm:spPr/>
    </dgm:pt>
    <dgm:pt modelId="{C587D495-DF43-4136-8B99-BE5C8F5F607D}" type="pres">
      <dgm:prSet presAssocID="{FA3610FE-ACAB-433D-8936-E8C3CADC7FB6}" presName="nodeFollowingNodes" presStyleLbl="node1" presStyleIdx="1" presStyleCnt="5">
        <dgm:presLayoutVars>
          <dgm:bulletEnabled val="1"/>
        </dgm:presLayoutVars>
      </dgm:prSet>
      <dgm:spPr/>
    </dgm:pt>
    <dgm:pt modelId="{5CEE9AB1-6971-4AAD-80B1-561FE3BC88C0}" type="pres">
      <dgm:prSet presAssocID="{05D2B368-D017-4EAF-8291-6A5AA97626A3}" presName="nodeFollowingNodes" presStyleLbl="node1" presStyleIdx="2" presStyleCnt="5">
        <dgm:presLayoutVars>
          <dgm:bulletEnabled val="1"/>
        </dgm:presLayoutVars>
      </dgm:prSet>
      <dgm:spPr/>
    </dgm:pt>
    <dgm:pt modelId="{ACFAA000-165A-44B7-9149-208A56F0E4F3}" type="pres">
      <dgm:prSet presAssocID="{7F59FFAC-AE36-4CC6-873F-3E587F34EE9B}" presName="nodeFollowingNodes" presStyleLbl="node1" presStyleIdx="3" presStyleCnt="5">
        <dgm:presLayoutVars>
          <dgm:bulletEnabled val="1"/>
        </dgm:presLayoutVars>
      </dgm:prSet>
      <dgm:spPr/>
    </dgm:pt>
    <dgm:pt modelId="{7060C29F-F12F-445F-8C16-5E78AA746BBB}" type="pres">
      <dgm:prSet presAssocID="{C5D64593-A72D-4761-928F-5FE83D7E7572}" presName="nodeFollowingNodes" presStyleLbl="node1" presStyleIdx="4" presStyleCnt="5">
        <dgm:presLayoutVars>
          <dgm:bulletEnabled val="1"/>
        </dgm:presLayoutVars>
      </dgm:prSet>
      <dgm:spPr/>
    </dgm:pt>
  </dgm:ptLst>
  <dgm:cxnLst>
    <dgm:cxn modelId="{0B62C913-225C-400B-94FF-3C8DC29C3162}" srcId="{324C7936-3B4F-45B0-BA3B-2059053E5CF5}" destId="{7F59FFAC-AE36-4CC6-873F-3E587F34EE9B}" srcOrd="3" destOrd="0" parTransId="{1385A7C0-6AB7-41F8-83CB-DA0FC7230677}" sibTransId="{0FEE0869-D2C2-4624-BBD6-BC9B4D5078A9}"/>
    <dgm:cxn modelId="{6080BA1B-D771-4F20-B6D4-89BA516D8E6A}" srcId="{324C7936-3B4F-45B0-BA3B-2059053E5CF5}" destId="{05D2B368-D017-4EAF-8291-6A5AA97626A3}" srcOrd="2" destOrd="0" parTransId="{CFFB45DC-89A3-4278-A7E0-00E32FC429DB}" sibTransId="{9EE81A5C-D96B-40B9-B206-6BDEDB154246}"/>
    <dgm:cxn modelId="{270ECC1D-98D1-4C5C-8588-FB974BEEC75C}" type="presOf" srcId="{FA3610FE-ACAB-433D-8936-E8C3CADC7FB6}" destId="{C587D495-DF43-4136-8B99-BE5C8F5F607D}" srcOrd="0" destOrd="0" presId="urn:microsoft.com/office/officeart/2005/8/layout/cycle3#1"/>
    <dgm:cxn modelId="{D5121B25-88CF-4C04-B0FF-1F5BC1B0009F}" srcId="{324C7936-3B4F-45B0-BA3B-2059053E5CF5}" destId="{C5D64593-A72D-4761-928F-5FE83D7E7572}" srcOrd="4" destOrd="0" parTransId="{3926F8D3-6E20-4465-8041-8ED1ABE01902}" sibTransId="{B0D1FC8D-3D1C-4B05-9EB6-CD94D26AC6A9}"/>
    <dgm:cxn modelId="{E27CE529-1CB1-44C4-A086-A0BB653F0A2F}" type="presOf" srcId="{05D2B368-D017-4EAF-8291-6A5AA97626A3}" destId="{5CEE9AB1-6971-4AAD-80B1-561FE3BC88C0}" srcOrd="0" destOrd="0" presId="urn:microsoft.com/office/officeart/2005/8/layout/cycle3#1"/>
    <dgm:cxn modelId="{28061837-6AE3-4170-AF89-8650D38C4EA0}" type="presOf" srcId="{324C7936-3B4F-45B0-BA3B-2059053E5CF5}" destId="{4984E70A-74D0-43FD-A69C-8E93590B7CDA}" srcOrd="0" destOrd="0" presId="urn:microsoft.com/office/officeart/2005/8/layout/cycle3#1"/>
    <dgm:cxn modelId="{7A07A33A-F7AE-455C-862A-CB81B39E1334}" type="presOf" srcId="{346A6CE3-0476-4A72-B016-9AB4E17035B5}" destId="{A1A81855-0EA2-4162-87A8-82AFA7C0A020}" srcOrd="0" destOrd="0" presId="urn:microsoft.com/office/officeart/2005/8/layout/cycle3#1"/>
    <dgm:cxn modelId="{6AF8185D-2DFE-47CB-A5BB-9E070FDD8935}" type="presOf" srcId="{24CC5E67-A8C5-46DB-9247-00C392ACFC3C}" destId="{8BE5293B-F23F-4679-96F4-E4A6AB1F5983}" srcOrd="0" destOrd="0" presId="urn:microsoft.com/office/officeart/2005/8/layout/cycle3#1"/>
    <dgm:cxn modelId="{C1B84A76-16B4-4AC0-BC3D-9BC1FD23065B}" srcId="{324C7936-3B4F-45B0-BA3B-2059053E5CF5}" destId="{FA3610FE-ACAB-433D-8936-E8C3CADC7FB6}" srcOrd="1" destOrd="0" parTransId="{18D74776-2931-42F4-A5DF-5E18EB4EEBB0}" sibTransId="{47C2FB09-0020-40B2-91E0-E1D21546402F}"/>
    <dgm:cxn modelId="{25988A85-20B1-4E3E-AD00-8C1103B869EA}" srcId="{324C7936-3B4F-45B0-BA3B-2059053E5CF5}" destId="{24CC5E67-A8C5-46DB-9247-00C392ACFC3C}" srcOrd="0" destOrd="0" parTransId="{DE251CB1-B006-48FA-BB1F-0F71A7641449}" sibTransId="{346A6CE3-0476-4A72-B016-9AB4E17035B5}"/>
    <dgm:cxn modelId="{FD5E1ABA-713A-4DF1-B6FD-30013546C812}" type="presOf" srcId="{7F59FFAC-AE36-4CC6-873F-3E587F34EE9B}" destId="{ACFAA000-165A-44B7-9149-208A56F0E4F3}" srcOrd="0" destOrd="0" presId="urn:microsoft.com/office/officeart/2005/8/layout/cycle3#1"/>
    <dgm:cxn modelId="{D6D4D1F1-CF6E-4A8A-8A35-4E5AACDD1535}" type="presOf" srcId="{C5D64593-A72D-4761-928F-5FE83D7E7572}" destId="{7060C29F-F12F-445F-8C16-5E78AA746BBB}" srcOrd="0" destOrd="0" presId="urn:microsoft.com/office/officeart/2005/8/layout/cycle3#1"/>
    <dgm:cxn modelId="{11D6F6FA-4303-4BEE-B9A0-0B9255390E23}" type="presParOf" srcId="{4984E70A-74D0-43FD-A69C-8E93590B7CDA}" destId="{180FBECB-F865-4FE9-92CB-4E03CA1EB162}" srcOrd="0" destOrd="0" presId="urn:microsoft.com/office/officeart/2005/8/layout/cycle3#1"/>
    <dgm:cxn modelId="{1985CBB7-A830-4D36-9C69-819B87608F49}" type="presParOf" srcId="{180FBECB-F865-4FE9-92CB-4E03CA1EB162}" destId="{8BE5293B-F23F-4679-96F4-E4A6AB1F5983}" srcOrd="0" destOrd="0" presId="urn:microsoft.com/office/officeart/2005/8/layout/cycle3#1"/>
    <dgm:cxn modelId="{E73960EA-0112-465F-9972-DDAF731191D5}" type="presParOf" srcId="{180FBECB-F865-4FE9-92CB-4E03CA1EB162}" destId="{A1A81855-0EA2-4162-87A8-82AFA7C0A020}" srcOrd="1" destOrd="0" presId="urn:microsoft.com/office/officeart/2005/8/layout/cycle3#1"/>
    <dgm:cxn modelId="{9D2473DA-4C81-401E-ACE1-2EC9936D6594}" type="presParOf" srcId="{180FBECB-F865-4FE9-92CB-4E03CA1EB162}" destId="{C587D495-DF43-4136-8B99-BE5C8F5F607D}" srcOrd="2" destOrd="0" presId="urn:microsoft.com/office/officeart/2005/8/layout/cycle3#1"/>
    <dgm:cxn modelId="{B52CA75D-4CFD-4B1F-9667-C58A3ECC341E}" type="presParOf" srcId="{180FBECB-F865-4FE9-92CB-4E03CA1EB162}" destId="{5CEE9AB1-6971-4AAD-80B1-561FE3BC88C0}" srcOrd="3" destOrd="0" presId="urn:microsoft.com/office/officeart/2005/8/layout/cycle3#1"/>
    <dgm:cxn modelId="{C721989A-B583-48E8-9451-C3A6F53AC324}" type="presParOf" srcId="{180FBECB-F865-4FE9-92CB-4E03CA1EB162}" destId="{ACFAA000-165A-44B7-9149-208A56F0E4F3}" srcOrd="4" destOrd="0" presId="urn:microsoft.com/office/officeart/2005/8/layout/cycle3#1"/>
    <dgm:cxn modelId="{BF251CF1-943A-4A30-AFD7-121AFFC5C3EA}" type="presParOf" srcId="{180FBECB-F865-4FE9-92CB-4E03CA1EB162}" destId="{7060C29F-F12F-445F-8C16-5E78AA746BBB}" srcOrd="5" destOrd="0" presId="urn:microsoft.com/office/officeart/2005/8/layout/cycle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73BC2D-041E-4081-BD89-148B8DB085AF}" type="doc">
      <dgm:prSet loTypeId="urn:microsoft.com/office/officeart/2005/8/layout/chart3#1" loCatId="relationship" qsTypeId="urn:microsoft.com/office/officeart/2005/8/quickstyle/simple1#4" qsCatId="simple" csTypeId="urn:microsoft.com/office/officeart/2005/8/colors/accent1_2#3" csCatId="accent1" phldr="1"/>
      <dgm:spPr/>
    </dgm:pt>
    <dgm:pt modelId="{42FB4D4E-C4BA-44E1-98AB-211B3E12C816}">
      <dgm:prSet phldrT="[文本]" custT="1"/>
      <dgm:spPr/>
      <dgm:t>
        <a:bodyPr/>
        <a:lstStyle/>
        <a:p>
          <a:r>
            <a:rPr lang="zh-CN" altLang="en-US" sz="2000" dirty="0"/>
            <a:t>门诊病历</a:t>
          </a:r>
        </a:p>
      </dgm:t>
    </dgm:pt>
    <dgm:pt modelId="{AE4567BC-C9AD-4333-B0D5-3208D0395A79}" type="parTrans" cxnId="{1EA49C24-72C4-43B5-9BD6-B030F411DF3A}">
      <dgm:prSet/>
      <dgm:spPr/>
      <dgm:t>
        <a:bodyPr/>
        <a:lstStyle/>
        <a:p>
          <a:endParaRPr lang="zh-CN" altLang="en-US"/>
        </a:p>
      </dgm:t>
    </dgm:pt>
    <dgm:pt modelId="{EA9BD219-1F6A-43B8-9E86-523F741B95D5}" type="sibTrans" cxnId="{1EA49C24-72C4-43B5-9BD6-B030F411DF3A}">
      <dgm:prSet/>
      <dgm:spPr/>
      <dgm:t>
        <a:bodyPr/>
        <a:lstStyle/>
        <a:p>
          <a:endParaRPr lang="zh-CN" altLang="en-US"/>
        </a:p>
      </dgm:t>
    </dgm:pt>
    <dgm:pt modelId="{9DC7E637-3837-463C-BFC6-55068BED6A8A}">
      <dgm:prSet phldrT="[文本]" custT="1"/>
      <dgm:spPr/>
      <dgm:t>
        <a:bodyPr/>
        <a:lstStyle/>
        <a:p>
          <a:r>
            <a:rPr lang="zh-CN" altLang="en-US" sz="2000" dirty="0">
              <a:latin typeface="黑体" panose="02010609060101010101" pitchFamily="49" charset="-122"/>
              <a:ea typeface="黑体" panose="02010609060101010101" pitchFamily="49" charset="-122"/>
            </a:rPr>
            <a:t>急诊    病历</a:t>
          </a:r>
        </a:p>
      </dgm:t>
    </dgm:pt>
    <dgm:pt modelId="{E81F8D0D-BE86-48D4-9DF0-583D9DA96F87}" type="parTrans" cxnId="{D531614E-32EE-4712-9556-26DF0DFB8CE0}">
      <dgm:prSet/>
      <dgm:spPr/>
      <dgm:t>
        <a:bodyPr/>
        <a:lstStyle/>
        <a:p>
          <a:endParaRPr lang="zh-CN" altLang="en-US"/>
        </a:p>
      </dgm:t>
    </dgm:pt>
    <dgm:pt modelId="{E45A9E85-5D83-4F12-BA32-81D2466F537E}" type="sibTrans" cxnId="{D531614E-32EE-4712-9556-26DF0DFB8CE0}">
      <dgm:prSet/>
      <dgm:spPr/>
      <dgm:t>
        <a:bodyPr/>
        <a:lstStyle/>
        <a:p>
          <a:endParaRPr lang="zh-CN" altLang="en-US"/>
        </a:p>
      </dgm:t>
    </dgm:pt>
    <dgm:pt modelId="{AC65EFD7-3E8B-41C1-9D83-1AD25EB14717}">
      <dgm:prSet phldrT="[文本]" custT="1"/>
      <dgm:spPr/>
      <dgm:t>
        <a:bodyPr/>
        <a:lstStyle/>
        <a:p>
          <a:r>
            <a:rPr lang="zh-CN" altLang="en-US" sz="2000" dirty="0"/>
            <a:t>住院病历</a:t>
          </a:r>
        </a:p>
      </dgm:t>
    </dgm:pt>
    <dgm:pt modelId="{9C2009D5-646E-401A-88D4-2FB2D308502D}" type="parTrans" cxnId="{84402DEB-C489-4D89-8E7A-EF12FDEA185A}">
      <dgm:prSet/>
      <dgm:spPr/>
      <dgm:t>
        <a:bodyPr/>
        <a:lstStyle/>
        <a:p>
          <a:endParaRPr lang="zh-CN" altLang="en-US"/>
        </a:p>
      </dgm:t>
    </dgm:pt>
    <dgm:pt modelId="{2DA9CD70-5B48-468A-A66A-7A9267C994BC}" type="sibTrans" cxnId="{84402DEB-C489-4D89-8E7A-EF12FDEA185A}">
      <dgm:prSet/>
      <dgm:spPr/>
      <dgm:t>
        <a:bodyPr/>
        <a:lstStyle/>
        <a:p>
          <a:endParaRPr lang="zh-CN" altLang="en-US"/>
        </a:p>
      </dgm:t>
    </dgm:pt>
    <dgm:pt modelId="{07EB2206-49D3-46B7-A59A-3642197C70EC}" type="pres">
      <dgm:prSet presAssocID="{5773BC2D-041E-4081-BD89-148B8DB085AF}" presName="compositeShape" presStyleCnt="0">
        <dgm:presLayoutVars>
          <dgm:chMax val="7"/>
          <dgm:dir/>
          <dgm:resizeHandles val="exact"/>
        </dgm:presLayoutVars>
      </dgm:prSet>
      <dgm:spPr/>
    </dgm:pt>
    <dgm:pt modelId="{B74E95B2-C54D-42E9-A820-8FCAE20244AF}" type="pres">
      <dgm:prSet presAssocID="{5773BC2D-041E-4081-BD89-148B8DB085AF}" presName="wedge1" presStyleLbl="node1" presStyleIdx="0" presStyleCnt="3"/>
      <dgm:spPr/>
    </dgm:pt>
    <dgm:pt modelId="{D93FF826-488D-4782-A979-7C3906D3FF5B}" type="pres">
      <dgm:prSet presAssocID="{5773BC2D-041E-4081-BD89-148B8DB085AF}" presName="wedge1Tx" presStyleLbl="node1" presStyleIdx="0" presStyleCnt="3">
        <dgm:presLayoutVars>
          <dgm:chMax val="0"/>
          <dgm:chPref val="0"/>
          <dgm:bulletEnabled val="1"/>
        </dgm:presLayoutVars>
      </dgm:prSet>
      <dgm:spPr/>
    </dgm:pt>
    <dgm:pt modelId="{F9096CFA-0BB7-4FF8-BCBB-928DBA3B133D}" type="pres">
      <dgm:prSet presAssocID="{5773BC2D-041E-4081-BD89-148B8DB085AF}" presName="wedge2" presStyleLbl="node1" presStyleIdx="1" presStyleCnt="3"/>
      <dgm:spPr/>
    </dgm:pt>
    <dgm:pt modelId="{A4012DAD-67A6-4977-B0C5-544477D6F1BD}" type="pres">
      <dgm:prSet presAssocID="{5773BC2D-041E-4081-BD89-148B8DB085AF}" presName="wedge2Tx" presStyleLbl="node1" presStyleIdx="1" presStyleCnt="3">
        <dgm:presLayoutVars>
          <dgm:chMax val="0"/>
          <dgm:chPref val="0"/>
          <dgm:bulletEnabled val="1"/>
        </dgm:presLayoutVars>
      </dgm:prSet>
      <dgm:spPr/>
    </dgm:pt>
    <dgm:pt modelId="{B9CE2CE6-1EEF-47CB-8C7A-425B60C7DC78}" type="pres">
      <dgm:prSet presAssocID="{5773BC2D-041E-4081-BD89-148B8DB085AF}" presName="wedge3" presStyleLbl="node1" presStyleIdx="2" presStyleCnt="3"/>
      <dgm:spPr/>
    </dgm:pt>
    <dgm:pt modelId="{C22A9BD4-893B-45B0-85ED-1A014F3908C7}" type="pres">
      <dgm:prSet presAssocID="{5773BC2D-041E-4081-BD89-148B8DB085AF}" presName="wedge3Tx" presStyleLbl="node1" presStyleIdx="2" presStyleCnt="3">
        <dgm:presLayoutVars>
          <dgm:chMax val="0"/>
          <dgm:chPref val="0"/>
          <dgm:bulletEnabled val="1"/>
        </dgm:presLayoutVars>
      </dgm:prSet>
      <dgm:spPr/>
    </dgm:pt>
  </dgm:ptLst>
  <dgm:cxnLst>
    <dgm:cxn modelId="{2ED05915-2F32-46EF-9BA4-D4653BA0DF8F}" type="presOf" srcId="{42FB4D4E-C4BA-44E1-98AB-211B3E12C816}" destId="{D93FF826-488D-4782-A979-7C3906D3FF5B}" srcOrd="1" destOrd="0" presId="urn:microsoft.com/office/officeart/2005/8/layout/chart3#1"/>
    <dgm:cxn modelId="{1EA49C24-72C4-43B5-9BD6-B030F411DF3A}" srcId="{5773BC2D-041E-4081-BD89-148B8DB085AF}" destId="{42FB4D4E-C4BA-44E1-98AB-211B3E12C816}" srcOrd="0" destOrd="0" parTransId="{AE4567BC-C9AD-4333-B0D5-3208D0395A79}" sibTransId="{EA9BD219-1F6A-43B8-9E86-523F741B95D5}"/>
    <dgm:cxn modelId="{AF9D7431-BFD4-4626-AFCB-3FEB72F6ECF5}" type="presOf" srcId="{AC65EFD7-3E8B-41C1-9D83-1AD25EB14717}" destId="{C22A9BD4-893B-45B0-85ED-1A014F3908C7}" srcOrd="1" destOrd="0" presId="urn:microsoft.com/office/officeart/2005/8/layout/chart3#1"/>
    <dgm:cxn modelId="{D531614E-32EE-4712-9556-26DF0DFB8CE0}" srcId="{5773BC2D-041E-4081-BD89-148B8DB085AF}" destId="{9DC7E637-3837-463C-BFC6-55068BED6A8A}" srcOrd="1" destOrd="0" parTransId="{E81F8D0D-BE86-48D4-9DF0-583D9DA96F87}" sibTransId="{E45A9E85-5D83-4F12-BA32-81D2466F537E}"/>
    <dgm:cxn modelId="{D5968A68-6510-4CA2-8C9E-42DE70E555FC}" type="presOf" srcId="{5773BC2D-041E-4081-BD89-148B8DB085AF}" destId="{07EB2206-49D3-46B7-A59A-3642197C70EC}" srcOrd="0" destOrd="0" presId="urn:microsoft.com/office/officeart/2005/8/layout/chart3#1"/>
    <dgm:cxn modelId="{717A4771-94AA-49B0-AF02-0D93872433CE}" type="presOf" srcId="{9DC7E637-3837-463C-BFC6-55068BED6A8A}" destId="{F9096CFA-0BB7-4FF8-BCBB-928DBA3B133D}" srcOrd="0" destOrd="0" presId="urn:microsoft.com/office/officeart/2005/8/layout/chart3#1"/>
    <dgm:cxn modelId="{296CD581-62A5-4696-8732-818A867BA50B}" type="presOf" srcId="{AC65EFD7-3E8B-41C1-9D83-1AD25EB14717}" destId="{B9CE2CE6-1EEF-47CB-8C7A-425B60C7DC78}" srcOrd="0" destOrd="0" presId="urn:microsoft.com/office/officeart/2005/8/layout/chart3#1"/>
    <dgm:cxn modelId="{9A370390-71EC-488F-B3AD-7D0D4513B467}" type="presOf" srcId="{9DC7E637-3837-463C-BFC6-55068BED6A8A}" destId="{A4012DAD-67A6-4977-B0C5-544477D6F1BD}" srcOrd="1" destOrd="0" presId="urn:microsoft.com/office/officeart/2005/8/layout/chart3#1"/>
    <dgm:cxn modelId="{84402DEB-C489-4D89-8E7A-EF12FDEA185A}" srcId="{5773BC2D-041E-4081-BD89-148B8DB085AF}" destId="{AC65EFD7-3E8B-41C1-9D83-1AD25EB14717}" srcOrd="2" destOrd="0" parTransId="{9C2009D5-646E-401A-88D4-2FB2D308502D}" sibTransId="{2DA9CD70-5B48-468A-A66A-7A9267C994BC}"/>
    <dgm:cxn modelId="{C173CCF2-955C-4018-BAF5-5BBF37DC3CA9}" type="presOf" srcId="{42FB4D4E-C4BA-44E1-98AB-211B3E12C816}" destId="{B74E95B2-C54D-42E9-A820-8FCAE20244AF}" srcOrd="0" destOrd="0" presId="urn:microsoft.com/office/officeart/2005/8/layout/chart3#1"/>
    <dgm:cxn modelId="{4B797385-C309-4011-B73B-C6B03FDFA062}" type="presParOf" srcId="{07EB2206-49D3-46B7-A59A-3642197C70EC}" destId="{B74E95B2-C54D-42E9-A820-8FCAE20244AF}" srcOrd="0" destOrd="0" presId="urn:microsoft.com/office/officeart/2005/8/layout/chart3#1"/>
    <dgm:cxn modelId="{EE9738E1-D987-4D2B-BE44-F5A14A18A493}" type="presParOf" srcId="{07EB2206-49D3-46B7-A59A-3642197C70EC}" destId="{D93FF826-488D-4782-A979-7C3906D3FF5B}" srcOrd="1" destOrd="0" presId="urn:microsoft.com/office/officeart/2005/8/layout/chart3#1"/>
    <dgm:cxn modelId="{938E8202-4DA1-469E-8BDC-64DA79BFD4E6}" type="presParOf" srcId="{07EB2206-49D3-46B7-A59A-3642197C70EC}" destId="{F9096CFA-0BB7-4FF8-BCBB-928DBA3B133D}" srcOrd="2" destOrd="0" presId="urn:microsoft.com/office/officeart/2005/8/layout/chart3#1"/>
    <dgm:cxn modelId="{A523B523-EABA-40F0-B535-9EAB96F3BF08}" type="presParOf" srcId="{07EB2206-49D3-46B7-A59A-3642197C70EC}" destId="{A4012DAD-67A6-4977-B0C5-544477D6F1BD}" srcOrd="3" destOrd="0" presId="urn:microsoft.com/office/officeart/2005/8/layout/chart3#1"/>
    <dgm:cxn modelId="{3B087CA0-00CC-4883-80EF-549E8FA62B95}" type="presParOf" srcId="{07EB2206-49D3-46B7-A59A-3642197C70EC}" destId="{B9CE2CE6-1EEF-47CB-8C7A-425B60C7DC78}" srcOrd="4" destOrd="0" presId="urn:microsoft.com/office/officeart/2005/8/layout/chart3#1"/>
    <dgm:cxn modelId="{A3A25403-6F08-45F4-A9D4-17BB1E3C96C2}" type="presParOf" srcId="{07EB2206-49D3-46B7-A59A-3642197C70EC}" destId="{C22A9BD4-893B-45B0-85ED-1A014F3908C7}" srcOrd="5" destOrd="0" presId="urn:microsoft.com/office/officeart/2005/8/layout/char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E8D2BF-F588-4CB1-83E8-D23DAE21C499}" type="doc">
      <dgm:prSet loTypeId="urn:microsoft.com/office/officeart/2005/8/layout/cycle6#1" loCatId="cycle" qsTypeId="urn:microsoft.com/office/officeart/2005/8/quickstyle/simple1#5" qsCatId="simple" csTypeId="urn:microsoft.com/office/officeart/2005/8/colors/accent1_2#4" csCatId="accent1" phldr="1"/>
      <dgm:spPr/>
      <dgm:t>
        <a:bodyPr/>
        <a:lstStyle/>
        <a:p>
          <a:endParaRPr lang="zh-CN" altLang="en-US"/>
        </a:p>
      </dgm:t>
    </dgm:pt>
    <dgm:pt modelId="{30F92B2F-62A5-4C17-8EBA-5A64E5E6077C}">
      <dgm:prSet phldrT="[文本]" custT="1"/>
      <dgm:spPr/>
      <dgm:t>
        <a:bodyPr/>
        <a:lstStyle/>
        <a:p>
          <a:r>
            <a:rPr lang="zh-CN" altLang="en-US" sz="2000" dirty="0">
              <a:latin typeface="黑体" panose="02010609060101010101" pitchFamily="49" charset="-122"/>
              <a:ea typeface="黑体" panose="02010609060101010101" pitchFamily="49" charset="-122"/>
            </a:rPr>
            <a:t>客观</a:t>
          </a:r>
        </a:p>
      </dgm:t>
    </dgm:pt>
    <dgm:pt modelId="{383F40EB-57A3-4547-99E2-6E9BDAD5155D}" type="parTrans" cxnId="{17D17323-25BC-49DD-AA78-C110319F202F}">
      <dgm:prSet/>
      <dgm:spPr/>
      <dgm:t>
        <a:bodyPr/>
        <a:lstStyle/>
        <a:p>
          <a:endParaRPr lang="zh-CN" altLang="en-US"/>
        </a:p>
      </dgm:t>
    </dgm:pt>
    <dgm:pt modelId="{1BA40BFD-75D3-4CFB-A088-A0E30EA91C6C}" type="sibTrans" cxnId="{17D17323-25BC-49DD-AA78-C110319F202F}">
      <dgm:prSet/>
      <dgm:spPr/>
      <dgm:t>
        <a:bodyPr/>
        <a:lstStyle/>
        <a:p>
          <a:endParaRPr lang="zh-CN" altLang="en-US"/>
        </a:p>
      </dgm:t>
    </dgm:pt>
    <dgm:pt modelId="{9872E254-6590-4BAF-A657-823BCB6F55E2}">
      <dgm:prSet phldrT="[文本]" custT="1"/>
      <dgm:spPr/>
      <dgm:t>
        <a:bodyPr/>
        <a:lstStyle/>
        <a:p>
          <a:r>
            <a:rPr lang="zh-CN" altLang="en-US" sz="2000" dirty="0">
              <a:latin typeface="黑体" panose="02010609060101010101" pitchFamily="49" charset="-122"/>
              <a:ea typeface="黑体" panose="02010609060101010101" pitchFamily="49" charset="-122"/>
            </a:rPr>
            <a:t>真实</a:t>
          </a:r>
        </a:p>
      </dgm:t>
    </dgm:pt>
    <dgm:pt modelId="{8A7BA2CF-39EC-4C8B-B6C8-3548634858DA}" type="parTrans" cxnId="{8A4731F9-075C-4329-8566-296ECF586A0F}">
      <dgm:prSet/>
      <dgm:spPr/>
      <dgm:t>
        <a:bodyPr/>
        <a:lstStyle/>
        <a:p>
          <a:endParaRPr lang="zh-CN" altLang="en-US"/>
        </a:p>
      </dgm:t>
    </dgm:pt>
    <dgm:pt modelId="{D4D29B96-5426-48AF-B441-44E559346EF5}" type="sibTrans" cxnId="{8A4731F9-075C-4329-8566-296ECF586A0F}">
      <dgm:prSet/>
      <dgm:spPr/>
      <dgm:t>
        <a:bodyPr/>
        <a:lstStyle/>
        <a:p>
          <a:endParaRPr lang="zh-CN" altLang="en-US"/>
        </a:p>
      </dgm:t>
    </dgm:pt>
    <dgm:pt modelId="{32F1B8A6-AD6A-4BE0-9C48-B5551FC90868}">
      <dgm:prSet phldrT="[文本]" custT="1"/>
      <dgm:spPr/>
      <dgm:t>
        <a:bodyPr/>
        <a:lstStyle/>
        <a:p>
          <a:r>
            <a:rPr lang="zh-CN" altLang="en-US" sz="2000" dirty="0">
              <a:latin typeface="黑体" panose="02010609060101010101" pitchFamily="49" charset="-122"/>
              <a:ea typeface="黑体" panose="02010609060101010101" pitchFamily="49" charset="-122"/>
            </a:rPr>
            <a:t>准确</a:t>
          </a:r>
        </a:p>
      </dgm:t>
    </dgm:pt>
    <dgm:pt modelId="{3D312A97-2CDA-42E3-ADBF-12C97BB464C7}" type="parTrans" cxnId="{4ADFE256-0C7D-451A-A2C3-034591222A53}">
      <dgm:prSet/>
      <dgm:spPr/>
      <dgm:t>
        <a:bodyPr/>
        <a:lstStyle/>
        <a:p>
          <a:endParaRPr lang="zh-CN" altLang="en-US"/>
        </a:p>
      </dgm:t>
    </dgm:pt>
    <dgm:pt modelId="{E0CFC87C-E3CE-480E-8A74-A6AC6FF2B133}" type="sibTrans" cxnId="{4ADFE256-0C7D-451A-A2C3-034591222A53}">
      <dgm:prSet/>
      <dgm:spPr/>
      <dgm:t>
        <a:bodyPr/>
        <a:lstStyle/>
        <a:p>
          <a:endParaRPr lang="zh-CN" altLang="en-US"/>
        </a:p>
      </dgm:t>
    </dgm:pt>
    <dgm:pt modelId="{DE397BAC-DED2-4FB6-AB22-AB6D7EE383C1}">
      <dgm:prSet phldrT="[文本]" custT="1"/>
      <dgm:spPr/>
      <dgm:t>
        <a:bodyPr/>
        <a:lstStyle/>
        <a:p>
          <a:r>
            <a:rPr lang="zh-CN" altLang="en-US" sz="2000" dirty="0">
              <a:latin typeface="黑体" panose="02010609060101010101" pitchFamily="49" charset="-122"/>
              <a:ea typeface="黑体" panose="02010609060101010101" pitchFamily="49" charset="-122"/>
            </a:rPr>
            <a:t>及时</a:t>
          </a:r>
        </a:p>
      </dgm:t>
    </dgm:pt>
    <dgm:pt modelId="{9549693E-7CDB-40F5-BF0E-FA62B3702A6D}" type="parTrans" cxnId="{D84FF792-4351-437F-B0D1-BAD49623B7A3}">
      <dgm:prSet/>
      <dgm:spPr/>
      <dgm:t>
        <a:bodyPr/>
        <a:lstStyle/>
        <a:p>
          <a:endParaRPr lang="zh-CN" altLang="en-US"/>
        </a:p>
      </dgm:t>
    </dgm:pt>
    <dgm:pt modelId="{7C18561A-8392-4939-8AC5-999F9D9253F1}" type="sibTrans" cxnId="{D84FF792-4351-437F-B0D1-BAD49623B7A3}">
      <dgm:prSet/>
      <dgm:spPr/>
      <dgm:t>
        <a:bodyPr/>
        <a:lstStyle/>
        <a:p>
          <a:endParaRPr lang="zh-CN" altLang="en-US"/>
        </a:p>
      </dgm:t>
    </dgm:pt>
    <dgm:pt modelId="{F54C434C-0D44-49E7-AF59-EC7FCDC6EE29}">
      <dgm:prSet phldrT="[文本]" custT="1"/>
      <dgm:spPr/>
      <dgm:t>
        <a:bodyPr/>
        <a:lstStyle/>
        <a:p>
          <a:r>
            <a:rPr lang="zh-CN" altLang="en-US" sz="2000" dirty="0">
              <a:latin typeface="黑体" panose="02010609060101010101" pitchFamily="49" charset="-122"/>
              <a:ea typeface="黑体" panose="02010609060101010101" pitchFamily="49" charset="-122"/>
            </a:rPr>
            <a:t>完整</a:t>
          </a:r>
        </a:p>
      </dgm:t>
    </dgm:pt>
    <dgm:pt modelId="{89668AB2-AE42-4A2E-BD86-96A20B6580D3}" type="parTrans" cxnId="{B3C5439A-D936-4C64-8B64-84A83EF5AF07}">
      <dgm:prSet/>
      <dgm:spPr/>
      <dgm:t>
        <a:bodyPr/>
        <a:lstStyle/>
        <a:p>
          <a:endParaRPr lang="zh-CN" altLang="en-US"/>
        </a:p>
      </dgm:t>
    </dgm:pt>
    <dgm:pt modelId="{31D59500-4CFC-40F9-9AFF-9FE750574255}" type="sibTrans" cxnId="{B3C5439A-D936-4C64-8B64-84A83EF5AF07}">
      <dgm:prSet/>
      <dgm:spPr/>
      <dgm:t>
        <a:bodyPr/>
        <a:lstStyle/>
        <a:p>
          <a:endParaRPr lang="zh-CN" altLang="en-US"/>
        </a:p>
      </dgm:t>
    </dgm:pt>
    <dgm:pt modelId="{404A0906-0B0B-4885-B234-E430F27953C0}">
      <dgm:prSet phldrT="[文本]" custT="1"/>
      <dgm:spPr/>
      <dgm:t>
        <a:bodyPr/>
        <a:lstStyle/>
        <a:p>
          <a:r>
            <a:rPr lang="zh-CN" altLang="en-US" sz="2000" dirty="0">
              <a:latin typeface="黑体" panose="02010609060101010101" pitchFamily="49" charset="-122"/>
              <a:ea typeface="黑体" panose="02010609060101010101" pitchFamily="49" charset="-122"/>
            </a:rPr>
            <a:t>规范</a:t>
          </a:r>
        </a:p>
      </dgm:t>
    </dgm:pt>
    <dgm:pt modelId="{300FDE05-AAA9-405E-9C97-6BEB2EC14C65}" type="parTrans" cxnId="{F281E155-2F6A-4BF7-A114-FCB217CB2345}">
      <dgm:prSet/>
      <dgm:spPr/>
      <dgm:t>
        <a:bodyPr/>
        <a:lstStyle/>
        <a:p>
          <a:endParaRPr lang="zh-CN" altLang="en-US"/>
        </a:p>
      </dgm:t>
    </dgm:pt>
    <dgm:pt modelId="{1719DE08-EF96-4F78-AE86-D013C5916C35}" type="sibTrans" cxnId="{F281E155-2F6A-4BF7-A114-FCB217CB2345}">
      <dgm:prSet/>
      <dgm:spPr/>
      <dgm:t>
        <a:bodyPr/>
        <a:lstStyle/>
        <a:p>
          <a:endParaRPr lang="zh-CN" altLang="en-US"/>
        </a:p>
      </dgm:t>
    </dgm:pt>
    <dgm:pt modelId="{2DDD6178-7577-4394-B75C-EA3DEE2195D4}" type="pres">
      <dgm:prSet presAssocID="{B9E8D2BF-F588-4CB1-83E8-D23DAE21C499}" presName="cycle" presStyleCnt="0">
        <dgm:presLayoutVars>
          <dgm:dir/>
          <dgm:resizeHandles val="exact"/>
        </dgm:presLayoutVars>
      </dgm:prSet>
      <dgm:spPr/>
    </dgm:pt>
    <dgm:pt modelId="{44EB6DA0-FAD2-4A02-A26A-A5675231B255}" type="pres">
      <dgm:prSet presAssocID="{30F92B2F-62A5-4C17-8EBA-5A64E5E6077C}" presName="node" presStyleLbl="node1" presStyleIdx="0" presStyleCnt="6">
        <dgm:presLayoutVars>
          <dgm:bulletEnabled val="1"/>
        </dgm:presLayoutVars>
      </dgm:prSet>
      <dgm:spPr/>
    </dgm:pt>
    <dgm:pt modelId="{999D0B82-ED37-44C5-A72E-EA73F38B6C34}" type="pres">
      <dgm:prSet presAssocID="{30F92B2F-62A5-4C17-8EBA-5A64E5E6077C}" presName="spNode" presStyleCnt="0"/>
      <dgm:spPr/>
    </dgm:pt>
    <dgm:pt modelId="{714639D5-1A55-44C8-98A5-8492CBCC1911}" type="pres">
      <dgm:prSet presAssocID="{1BA40BFD-75D3-4CFB-A088-A0E30EA91C6C}" presName="sibTrans" presStyleLbl="sibTrans1D1" presStyleIdx="0" presStyleCnt="6"/>
      <dgm:spPr/>
    </dgm:pt>
    <dgm:pt modelId="{855EE3AD-A70D-42DD-8CE0-1C69A9251C88}" type="pres">
      <dgm:prSet presAssocID="{9872E254-6590-4BAF-A657-823BCB6F55E2}" presName="node" presStyleLbl="node1" presStyleIdx="1" presStyleCnt="6">
        <dgm:presLayoutVars>
          <dgm:bulletEnabled val="1"/>
        </dgm:presLayoutVars>
      </dgm:prSet>
      <dgm:spPr/>
    </dgm:pt>
    <dgm:pt modelId="{C1984F5E-950B-43FA-926C-867073EAF580}" type="pres">
      <dgm:prSet presAssocID="{9872E254-6590-4BAF-A657-823BCB6F55E2}" presName="spNode" presStyleCnt="0"/>
      <dgm:spPr/>
    </dgm:pt>
    <dgm:pt modelId="{370DE988-B43C-4084-81EB-10B53F9419B8}" type="pres">
      <dgm:prSet presAssocID="{D4D29B96-5426-48AF-B441-44E559346EF5}" presName="sibTrans" presStyleLbl="sibTrans1D1" presStyleIdx="1" presStyleCnt="6"/>
      <dgm:spPr/>
    </dgm:pt>
    <dgm:pt modelId="{E70149B6-AA69-431F-8CC2-090B73F6F334}" type="pres">
      <dgm:prSet presAssocID="{32F1B8A6-AD6A-4BE0-9C48-B5551FC90868}" presName="node" presStyleLbl="node1" presStyleIdx="2" presStyleCnt="6">
        <dgm:presLayoutVars>
          <dgm:bulletEnabled val="1"/>
        </dgm:presLayoutVars>
      </dgm:prSet>
      <dgm:spPr/>
    </dgm:pt>
    <dgm:pt modelId="{A1A21D72-83E2-4465-8B41-6479A874BF7D}" type="pres">
      <dgm:prSet presAssocID="{32F1B8A6-AD6A-4BE0-9C48-B5551FC90868}" presName="spNode" presStyleCnt="0"/>
      <dgm:spPr/>
    </dgm:pt>
    <dgm:pt modelId="{9E88295F-E4F6-4401-B72A-DFC70CFBB02D}" type="pres">
      <dgm:prSet presAssocID="{E0CFC87C-E3CE-480E-8A74-A6AC6FF2B133}" presName="sibTrans" presStyleLbl="sibTrans1D1" presStyleIdx="2" presStyleCnt="6"/>
      <dgm:spPr/>
    </dgm:pt>
    <dgm:pt modelId="{E0B1235F-39EA-4839-9F6E-82348749511A}" type="pres">
      <dgm:prSet presAssocID="{DE397BAC-DED2-4FB6-AB22-AB6D7EE383C1}" presName="node" presStyleLbl="node1" presStyleIdx="3" presStyleCnt="6">
        <dgm:presLayoutVars>
          <dgm:bulletEnabled val="1"/>
        </dgm:presLayoutVars>
      </dgm:prSet>
      <dgm:spPr/>
    </dgm:pt>
    <dgm:pt modelId="{2014AC9A-A5A3-4F88-9AA0-C21BEC6155C4}" type="pres">
      <dgm:prSet presAssocID="{DE397BAC-DED2-4FB6-AB22-AB6D7EE383C1}" presName="spNode" presStyleCnt="0"/>
      <dgm:spPr/>
    </dgm:pt>
    <dgm:pt modelId="{20A9611E-B41F-4C0B-8882-F5F933365BBB}" type="pres">
      <dgm:prSet presAssocID="{7C18561A-8392-4939-8AC5-999F9D9253F1}" presName="sibTrans" presStyleLbl="sibTrans1D1" presStyleIdx="3" presStyleCnt="6"/>
      <dgm:spPr/>
    </dgm:pt>
    <dgm:pt modelId="{9BC50F27-2F16-42B2-9093-1DFB51D11509}" type="pres">
      <dgm:prSet presAssocID="{F54C434C-0D44-49E7-AF59-EC7FCDC6EE29}" presName="node" presStyleLbl="node1" presStyleIdx="4" presStyleCnt="6">
        <dgm:presLayoutVars>
          <dgm:bulletEnabled val="1"/>
        </dgm:presLayoutVars>
      </dgm:prSet>
      <dgm:spPr/>
    </dgm:pt>
    <dgm:pt modelId="{77587F0C-CDFA-4BC2-BCC1-5E0813A53362}" type="pres">
      <dgm:prSet presAssocID="{F54C434C-0D44-49E7-AF59-EC7FCDC6EE29}" presName="spNode" presStyleCnt="0"/>
      <dgm:spPr/>
    </dgm:pt>
    <dgm:pt modelId="{E86007FC-F457-4625-A6C5-9820263F4623}" type="pres">
      <dgm:prSet presAssocID="{31D59500-4CFC-40F9-9AFF-9FE750574255}" presName="sibTrans" presStyleLbl="sibTrans1D1" presStyleIdx="4" presStyleCnt="6"/>
      <dgm:spPr/>
    </dgm:pt>
    <dgm:pt modelId="{F57CAC07-457A-4F1D-8828-76F1151930D0}" type="pres">
      <dgm:prSet presAssocID="{404A0906-0B0B-4885-B234-E430F27953C0}" presName="node" presStyleLbl="node1" presStyleIdx="5" presStyleCnt="6">
        <dgm:presLayoutVars>
          <dgm:bulletEnabled val="1"/>
        </dgm:presLayoutVars>
      </dgm:prSet>
      <dgm:spPr/>
    </dgm:pt>
    <dgm:pt modelId="{612CD85F-86DB-4CA3-B718-CB4272A06022}" type="pres">
      <dgm:prSet presAssocID="{404A0906-0B0B-4885-B234-E430F27953C0}" presName="spNode" presStyleCnt="0"/>
      <dgm:spPr/>
    </dgm:pt>
    <dgm:pt modelId="{C0D4DEDC-6B97-4977-8F0B-EC5526E4A31F}" type="pres">
      <dgm:prSet presAssocID="{1719DE08-EF96-4F78-AE86-D013C5916C35}" presName="sibTrans" presStyleLbl="sibTrans1D1" presStyleIdx="5" presStyleCnt="6"/>
      <dgm:spPr/>
    </dgm:pt>
  </dgm:ptLst>
  <dgm:cxnLst>
    <dgm:cxn modelId="{6CE8EC01-A5B2-49DE-BB7F-7C237EE08B61}" type="presOf" srcId="{D4D29B96-5426-48AF-B441-44E559346EF5}" destId="{370DE988-B43C-4084-81EB-10B53F9419B8}" srcOrd="0" destOrd="0" presId="urn:microsoft.com/office/officeart/2005/8/layout/cycle6#1"/>
    <dgm:cxn modelId="{48A84F08-3D7B-4CD6-B654-D1559DF09734}" type="presOf" srcId="{404A0906-0B0B-4885-B234-E430F27953C0}" destId="{F57CAC07-457A-4F1D-8828-76F1151930D0}" srcOrd="0" destOrd="0" presId="urn:microsoft.com/office/officeart/2005/8/layout/cycle6#1"/>
    <dgm:cxn modelId="{4933300A-2FF9-464A-A6A8-D40DA0005788}" type="presOf" srcId="{30F92B2F-62A5-4C17-8EBA-5A64E5E6077C}" destId="{44EB6DA0-FAD2-4A02-A26A-A5675231B255}" srcOrd="0" destOrd="0" presId="urn:microsoft.com/office/officeart/2005/8/layout/cycle6#1"/>
    <dgm:cxn modelId="{17D17323-25BC-49DD-AA78-C110319F202F}" srcId="{B9E8D2BF-F588-4CB1-83E8-D23DAE21C499}" destId="{30F92B2F-62A5-4C17-8EBA-5A64E5E6077C}" srcOrd="0" destOrd="0" parTransId="{383F40EB-57A3-4547-99E2-6E9BDAD5155D}" sibTransId="{1BA40BFD-75D3-4CFB-A088-A0E30EA91C6C}"/>
    <dgm:cxn modelId="{B4BF123D-1718-444C-9217-79EDEED766FD}" type="presOf" srcId="{1BA40BFD-75D3-4CFB-A088-A0E30EA91C6C}" destId="{714639D5-1A55-44C8-98A5-8492CBCC1911}" srcOrd="0" destOrd="0" presId="urn:microsoft.com/office/officeart/2005/8/layout/cycle6#1"/>
    <dgm:cxn modelId="{19E8F641-3DA5-435B-BF12-8A599CD00BA7}" type="presOf" srcId="{DE397BAC-DED2-4FB6-AB22-AB6D7EE383C1}" destId="{E0B1235F-39EA-4839-9F6E-82348749511A}" srcOrd="0" destOrd="0" presId="urn:microsoft.com/office/officeart/2005/8/layout/cycle6#1"/>
    <dgm:cxn modelId="{F281E155-2F6A-4BF7-A114-FCB217CB2345}" srcId="{B9E8D2BF-F588-4CB1-83E8-D23DAE21C499}" destId="{404A0906-0B0B-4885-B234-E430F27953C0}" srcOrd="5" destOrd="0" parTransId="{300FDE05-AAA9-405E-9C97-6BEB2EC14C65}" sibTransId="{1719DE08-EF96-4F78-AE86-D013C5916C35}"/>
    <dgm:cxn modelId="{4ADFE256-0C7D-451A-A2C3-034591222A53}" srcId="{B9E8D2BF-F588-4CB1-83E8-D23DAE21C499}" destId="{32F1B8A6-AD6A-4BE0-9C48-B5551FC90868}" srcOrd="2" destOrd="0" parTransId="{3D312A97-2CDA-42E3-ADBF-12C97BB464C7}" sibTransId="{E0CFC87C-E3CE-480E-8A74-A6AC6FF2B133}"/>
    <dgm:cxn modelId="{EA805259-BD83-4DBC-985F-7BC882A974A5}" type="presOf" srcId="{B9E8D2BF-F588-4CB1-83E8-D23DAE21C499}" destId="{2DDD6178-7577-4394-B75C-EA3DEE2195D4}" srcOrd="0" destOrd="0" presId="urn:microsoft.com/office/officeart/2005/8/layout/cycle6#1"/>
    <dgm:cxn modelId="{71976D7E-1226-42B9-8A5A-3C3A1F1D383D}" type="presOf" srcId="{7C18561A-8392-4939-8AC5-999F9D9253F1}" destId="{20A9611E-B41F-4C0B-8882-F5F933365BBB}" srcOrd="0" destOrd="0" presId="urn:microsoft.com/office/officeart/2005/8/layout/cycle6#1"/>
    <dgm:cxn modelId="{D84FF792-4351-437F-B0D1-BAD49623B7A3}" srcId="{B9E8D2BF-F588-4CB1-83E8-D23DAE21C499}" destId="{DE397BAC-DED2-4FB6-AB22-AB6D7EE383C1}" srcOrd="3" destOrd="0" parTransId="{9549693E-7CDB-40F5-BF0E-FA62B3702A6D}" sibTransId="{7C18561A-8392-4939-8AC5-999F9D9253F1}"/>
    <dgm:cxn modelId="{BBFB5F93-A7EA-45E0-9A40-28E3F1D8C9BC}" type="presOf" srcId="{9872E254-6590-4BAF-A657-823BCB6F55E2}" destId="{855EE3AD-A70D-42DD-8CE0-1C69A9251C88}" srcOrd="0" destOrd="0" presId="urn:microsoft.com/office/officeart/2005/8/layout/cycle6#1"/>
    <dgm:cxn modelId="{B3C5439A-D936-4C64-8B64-84A83EF5AF07}" srcId="{B9E8D2BF-F588-4CB1-83E8-D23DAE21C499}" destId="{F54C434C-0D44-49E7-AF59-EC7FCDC6EE29}" srcOrd="4" destOrd="0" parTransId="{89668AB2-AE42-4A2E-BD86-96A20B6580D3}" sibTransId="{31D59500-4CFC-40F9-9AFF-9FE750574255}"/>
    <dgm:cxn modelId="{8FD681C4-E834-457B-BFC1-3B38FB7941BF}" type="presOf" srcId="{E0CFC87C-E3CE-480E-8A74-A6AC6FF2B133}" destId="{9E88295F-E4F6-4401-B72A-DFC70CFBB02D}" srcOrd="0" destOrd="0" presId="urn:microsoft.com/office/officeart/2005/8/layout/cycle6#1"/>
    <dgm:cxn modelId="{CE8126C9-E656-4F00-B530-29E4E0591771}" type="presOf" srcId="{32F1B8A6-AD6A-4BE0-9C48-B5551FC90868}" destId="{E70149B6-AA69-431F-8CC2-090B73F6F334}" srcOrd="0" destOrd="0" presId="urn:microsoft.com/office/officeart/2005/8/layout/cycle6#1"/>
    <dgm:cxn modelId="{3DD163EA-F40C-4A36-9E2F-1DFBDA1D7183}" type="presOf" srcId="{F54C434C-0D44-49E7-AF59-EC7FCDC6EE29}" destId="{9BC50F27-2F16-42B2-9093-1DFB51D11509}" srcOrd="0" destOrd="0" presId="urn:microsoft.com/office/officeart/2005/8/layout/cycle6#1"/>
    <dgm:cxn modelId="{7BC1EFF0-3A06-4321-8593-7D9D6416FB31}" type="presOf" srcId="{31D59500-4CFC-40F9-9AFF-9FE750574255}" destId="{E86007FC-F457-4625-A6C5-9820263F4623}" srcOrd="0" destOrd="0" presId="urn:microsoft.com/office/officeart/2005/8/layout/cycle6#1"/>
    <dgm:cxn modelId="{8A4731F9-075C-4329-8566-296ECF586A0F}" srcId="{B9E8D2BF-F588-4CB1-83E8-D23DAE21C499}" destId="{9872E254-6590-4BAF-A657-823BCB6F55E2}" srcOrd="1" destOrd="0" parTransId="{8A7BA2CF-39EC-4C8B-B6C8-3548634858DA}" sibTransId="{D4D29B96-5426-48AF-B441-44E559346EF5}"/>
    <dgm:cxn modelId="{BAB667FD-7683-4677-94B3-5BDB74A68A4E}" type="presOf" srcId="{1719DE08-EF96-4F78-AE86-D013C5916C35}" destId="{C0D4DEDC-6B97-4977-8F0B-EC5526E4A31F}" srcOrd="0" destOrd="0" presId="urn:microsoft.com/office/officeart/2005/8/layout/cycle6#1"/>
    <dgm:cxn modelId="{0BB02216-207A-49E3-8CD4-F39DED3BD502}" type="presParOf" srcId="{2DDD6178-7577-4394-B75C-EA3DEE2195D4}" destId="{44EB6DA0-FAD2-4A02-A26A-A5675231B255}" srcOrd="0" destOrd="0" presId="urn:microsoft.com/office/officeart/2005/8/layout/cycle6#1"/>
    <dgm:cxn modelId="{61E92E1C-C590-440D-A6A8-BCDED0155415}" type="presParOf" srcId="{2DDD6178-7577-4394-B75C-EA3DEE2195D4}" destId="{999D0B82-ED37-44C5-A72E-EA73F38B6C34}" srcOrd="1" destOrd="0" presId="urn:microsoft.com/office/officeart/2005/8/layout/cycle6#1"/>
    <dgm:cxn modelId="{38126045-3782-4507-BD29-FBFE7057E42D}" type="presParOf" srcId="{2DDD6178-7577-4394-B75C-EA3DEE2195D4}" destId="{714639D5-1A55-44C8-98A5-8492CBCC1911}" srcOrd="2" destOrd="0" presId="urn:microsoft.com/office/officeart/2005/8/layout/cycle6#1"/>
    <dgm:cxn modelId="{C8681AA3-937E-4778-AC6B-67BFE9656CE3}" type="presParOf" srcId="{2DDD6178-7577-4394-B75C-EA3DEE2195D4}" destId="{855EE3AD-A70D-42DD-8CE0-1C69A9251C88}" srcOrd="3" destOrd="0" presId="urn:microsoft.com/office/officeart/2005/8/layout/cycle6#1"/>
    <dgm:cxn modelId="{2318E0B1-DF90-4E04-89AC-C271CA12AAF2}" type="presParOf" srcId="{2DDD6178-7577-4394-B75C-EA3DEE2195D4}" destId="{C1984F5E-950B-43FA-926C-867073EAF580}" srcOrd="4" destOrd="0" presId="urn:microsoft.com/office/officeart/2005/8/layout/cycle6#1"/>
    <dgm:cxn modelId="{C4B1731F-204F-4664-ACC2-ECEA3CED9CE9}" type="presParOf" srcId="{2DDD6178-7577-4394-B75C-EA3DEE2195D4}" destId="{370DE988-B43C-4084-81EB-10B53F9419B8}" srcOrd="5" destOrd="0" presId="urn:microsoft.com/office/officeart/2005/8/layout/cycle6#1"/>
    <dgm:cxn modelId="{A73CECB7-52C7-4A5E-B34E-80B2661D1F2F}" type="presParOf" srcId="{2DDD6178-7577-4394-B75C-EA3DEE2195D4}" destId="{E70149B6-AA69-431F-8CC2-090B73F6F334}" srcOrd="6" destOrd="0" presId="urn:microsoft.com/office/officeart/2005/8/layout/cycle6#1"/>
    <dgm:cxn modelId="{CFFC1985-F673-4A90-8C61-C2B5DD800202}" type="presParOf" srcId="{2DDD6178-7577-4394-B75C-EA3DEE2195D4}" destId="{A1A21D72-83E2-4465-8B41-6479A874BF7D}" srcOrd="7" destOrd="0" presId="urn:microsoft.com/office/officeart/2005/8/layout/cycle6#1"/>
    <dgm:cxn modelId="{AA086924-6B21-494D-A3D3-C9A26D08ECF9}" type="presParOf" srcId="{2DDD6178-7577-4394-B75C-EA3DEE2195D4}" destId="{9E88295F-E4F6-4401-B72A-DFC70CFBB02D}" srcOrd="8" destOrd="0" presId="urn:microsoft.com/office/officeart/2005/8/layout/cycle6#1"/>
    <dgm:cxn modelId="{B060B925-6525-4DCA-A6A9-AAB5CBBA6310}" type="presParOf" srcId="{2DDD6178-7577-4394-B75C-EA3DEE2195D4}" destId="{E0B1235F-39EA-4839-9F6E-82348749511A}" srcOrd="9" destOrd="0" presId="urn:microsoft.com/office/officeart/2005/8/layout/cycle6#1"/>
    <dgm:cxn modelId="{DC99B850-15D9-45B1-A250-131063E6BEAD}" type="presParOf" srcId="{2DDD6178-7577-4394-B75C-EA3DEE2195D4}" destId="{2014AC9A-A5A3-4F88-9AA0-C21BEC6155C4}" srcOrd="10" destOrd="0" presId="urn:microsoft.com/office/officeart/2005/8/layout/cycle6#1"/>
    <dgm:cxn modelId="{75F07002-E21E-482A-91A3-245533488BCF}" type="presParOf" srcId="{2DDD6178-7577-4394-B75C-EA3DEE2195D4}" destId="{20A9611E-B41F-4C0B-8882-F5F933365BBB}" srcOrd="11" destOrd="0" presId="urn:microsoft.com/office/officeart/2005/8/layout/cycle6#1"/>
    <dgm:cxn modelId="{372DB0D5-D646-486E-A8C7-430B33ED34D7}" type="presParOf" srcId="{2DDD6178-7577-4394-B75C-EA3DEE2195D4}" destId="{9BC50F27-2F16-42B2-9093-1DFB51D11509}" srcOrd="12" destOrd="0" presId="urn:microsoft.com/office/officeart/2005/8/layout/cycle6#1"/>
    <dgm:cxn modelId="{8FEE7FD6-C1E0-425C-B2DB-FC1D4FED27C1}" type="presParOf" srcId="{2DDD6178-7577-4394-B75C-EA3DEE2195D4}" destId="{77587F0C-CDFA-4BC2-BCC1-5E0813A53362}" srcOrd="13" destOrd="0" presId="urn:microsoft.com/office/officeart/2005/8/layout/cycle6#1"/>
    <dgm:cxn modelId="{22F3CF98-BEDF-46E7-AA69-62B5FD066898}" type="presParOf" srcId="{2DDD6178-7577-4394-B75C-EA3DEE2195D4}" destId="{E86007FC-F457-4625-A6C5-9820263F4623}" srcOrd="14" destOrd="0" presId="urn:microsoft.com/office/officeart/2005/8/layout/cycle6#1"/>
    <dgm:cxn modelId="{41CAFD64-7831-4380-9292-781C50106B95}" type="presParOf" srcId="{2DDD6178-7577-4394-B75C-EA3DEE2195D4}" destId="{F57CAC07-457A-4F1D-8828-76F1151930D0}" srcOrd="15" destOrd="0" presId="urn:microsoft.com/office/officeart/2005/8/layout/cycle6#1"/>
    <dgm:cxn modelId="{0B3C28F1-1DE2-4295-957D-B8866939F603}" type="presParOf" srcId="{2DDD6178-7577-4394-B75C-EA3DEE2195D4}" destId="{612CD85F-86DB-4CA3-B718-CB4272A06022}" srcOrd="16" destOrd="0" presId="urn:microsoft.com/office/officeart/2005/8/layout/cycle6#1"/>
    <dgm:cxn modelId="{808A03BF-0C87-4C33-9CEB-73FA891C7AD8}" type="presParOf" srcId="{2DDD6178-7577-4394-B75C-EA3DEE2195D4}" destId="{C0D4DEDC-6B97-4977-8F0B-EC5526E4A31F}" srcOrd="17" destOrd="0" presId="urn:microsoft.com/office/officeart/2005/8/layout/cycle6#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DBFF0-1284-43C6-8C1C-3EAF578FB2B8}">
      <dsp:nvSpPr>
        <dsp:cNvPr id="0" name=""/>
        <dsp:cNvSpPr/>
      </dsp:nvSpPr>
      <dsp:spPr>
        <a:xfrm>
          <a:off x="1512891" y="820789"/>
          <a:ext cx="316453" cy="91440"/>
        </a:xfrm>
        <a:custGeom>
          <a:avLst/>
          <a:gdLst/>
          <a:ahLst/>
          <a:cxnLst/>
          <a:rect l="0" t="0" r="0" b="0"/>
          <a:pathLst>
            <a:path>
              <a:moveTo>
                <a:pt x="0" y="45720"/>
              </a:moveTo>
              <a:lnTo>
                <a:pt x="31645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662442" y="864774"/>
        <a:ext cx="17352" cy="3470"/>
      </dsp:txXfrm>
    </dsp:sp>
    <dsp:sp modelId="{59E73C6A-6897-41DD-B8AF-3837FA8D2B78}">
      <dsp:nvSpPr>
        <dsp:cNvPr id="0" name=""/>
        <dsp:cNvSpPr/>
      </dsp:nvSpPr>
      <dsp:spPr>
        <a:xfrm>
          <a:off x="5764" y="413831"/>
          <a:ext cx="1508926" cy="90535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黑体" panose="02010609060101010101" pitchFamily="49" charset="-122"/>
              <a:ea typeface="黑体" panose="02010609060101010101" pitchFamily="49" charset="-122"/>
            </a:rPr>
            <a:t>入院登记</a:t>
          </a:r>
        </a:p>
      </dsp:txBody>
      <dsp:txXfrm>
        <a:off x="5764" y="413831"/>
        <a:ext cx="1508926" cy="905356"/>
      </dsp:txXfrm>
    </dsp:sp>
    <dsp:sp modelId="{1B1F53EE-B74C-44F3-8363-88B3916A01A0}">
      <dsp:nvSpPr>
        <dsp:cNvPr id="0" name=""/>
        <dsp:cNvSpPr/>
      </dsp:nvSpPr>
      <dsp:spPr>
        <a:xfrm>
          <a:off x="3368871" y="820789"/>
          <a:ext cx="316453" cy="91440"/>
        </a:xfrm>
        <a:custGeom>
          <a:avLst/>
          <a:gdLst/>
          <a:ahLst/>
          <a:cxnLst/>
          <a:rect l="0" t="0" r="0" b="0"/>
          <a:pathLst>
            <a:path>
              <a:moveTo>
                <a:pt x="0" y="45720"/>
              </a:moveTo>
              <a:lnTo>
                <a:pt x="31645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518422" y="864774"/>
        <a:ext cx="17352" cy="3470"/>
      </dsp:txXfrm>
    </dsp:sp>
    <dsp:sp modelId="{DA882A88-8D2E-4069-8956-56BCA601D43F}">
      <dsp:nvSpPr>
        <dsp:cNvPr id="0" name=""/>
        <dsp:cNvSpPr/>
      </dsp:nvSpPr>
      <dsp:spPr>
        <a:xfrm>
          <a:off x="1861744" y="413831"/>
          <a:ext cx="1508926" cy="90535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黑体" panose="02010609060101010101" pitchFamily="49" charset="-122"/>
              <a:ea typeface="黑体" panose="02010609060101010101" pitchFamily="49" charset="-122"/>
            </a:rPr>
            <a:t>出院病案整理</a:t>
          </a:r>
        </a:p>
      </dsp:txBody>
      <dsp:txXfrm>
        <a:off x="1861744" y="413831"/>
        <a:ext cx="1508926" cy="905356"/>
      </dsp:txXfrm>
    </dsp:sp>
    <dsp:sp modelId="{24D3E693-704C-4C13-8F77-D94BF0E487D2}">
      <dsp:nvSpPr>
        <dsp:cNvPr id="0" name=""/>
        <dsp:cNvSpPr/>
      </dsp:nvSpPr>
      <dsp:spPr>
        <a:xfrm>
          <a:off x="5224851" y="820789"/>
          <a:ext cx="316453" cy="91440"/>
        </a:xfrm>
        <a:custGeom>
          <a:avLst/>
          <a:gdLst/>
          <a:ahLst/>
          <a:cxnLst/>
          <a:rect l="0" t="0" r="0" b="0"/>
          <a:pathLst>
            <a:path>
              <a:moveTo>
                <a:pt x="0" y="45720"/>
              </a:moveTo>
              <a:lnTo>
                <a:pt x="31645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374402" y="864774"/>
        <a:ext cx="17352" cy="3470"/>
      </dsp:txXfrm>
    </dsp:sp>
    <dsp:sp modelId="{6A0D8CB9-4CBA-400F-B3BD-46A7F85D319F}">
      <dsp:nvSpPr>
        <dsp:cNvPr id="0" name=""/>
        <dsp:cNvSpPr/>
      </dsp:nvSpPr>
      <dsp:spPr>
        <a:xfrm>
          <a:off x="3717725" y="413831"/>
          <a:ext cx="1508926" cy="90535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黑体" panose="02010609060101010101" pitchFamily="49" charset="-122"/>
              <a:ea typeface="黑体" panose="02010609060101010101" pitchFamily="49" charset="-122"/>
            </a:rPr>
            <a:t>编目</a:t>
          </a:r>
        </a:p>
      </dsp:txBody>
      <dsp:txXfrm>
        <a:off x="3717725" y="413831"/>
        <a:ext cx="1508926" cy="905356"/>
      </dsp:txXfrm>
    </dsp:sp>
    <dsp:sp modelId="{3C7FD7B3-9743-EE46-BBBA-014ABEDCB0D4}">
      <dsp:nvSpPr>
        <dsp:cNvPr id="0" name=""/>
        <dsp:cNvSpPr/>
      </dsp:nvSpPr>
      <dsp:spPr>
        <a:xfrm>
          <a:off x="7080832" y="820789"/>
          <a:ext cx="316453" cy="91440"/>
        </a:xfrm>
        <a:custGeom>
          <a:avLst/>
          <a:gdLst/>
          <a:ahLst/>
          <a:cxnLst/>
          <a:rect l="0" t="0" r="0" b="0"/>
          <a:pathLst>
            <a:path>
              <a:moveTo>
                <a:pt x="0" y="45720"/>
              </a:moveTo>
              <a:lnTo>
                <a:pt x="31645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230382" y="864774"/>
        <a:ext cx="17352" cy="3470"/>
      </dsp:txXfrm>
    </dsp:sp>
    <dsp:sp modelId="{757622DA-6D06-D443-BB76-45EA0F426A0B}">
      <dsp:nvSpPr>
        <dsp:cNvPr id="0" name=""/>
        <dsp:cNvSpPr/>
      </dsp:nvSpPr>
      <dsp:spPr>
        <a:xfrm>
          <a:off x="5573705" y="413831"/>
          <a:ext cx="1508926" cy="90535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kern="1200">
              <a:latin typeface="黑体" panose="02010609060101010101" pitchFamily="49" charset="-122"/>
              <a:ea typeface="黑体" panose="02010609060101010101" pitchFamily="49" charset="-122"/>
            </a:rPr>
            <a:t>病历质控</a:t>
          </a:r>
          <a:endParaRPr lang="zh-CN" altLang="en-US" sz="2000" kern="1200" dirty="0">
            <a:latin typeface="黑体" panose="02010609060101010101" pitchFamily="49" charset="-122"/>
            <a:ea typeface="黑体" panose="02010609060101010101" pitchFamily="49" charset="-122"/>
          </a:endParaRPr>
        </a:p>
      </dsp:txBody>
      <dsp:txXfrm>
        <a:off x="5573705" y="413831"/>
        <a:ext cx="1508926" cy="905356"/>
      </dsp:txXfrm>
    </dsp:sp>
    <dsp:sp modelId="{92A1CCF7-DBE6-479E-9F64-65585F1B57BF}">
      <dsp:nvSpPr>
        <dsp:cNvPr id="0" name=""/>
        <dsp:cNvSpPr/>
      </dsp:nvSpPr>
      <dsp:spPr>
        <a:xfrm>
          <a:off x="760228" y="1317387"/>
          <a:ext cx="7423920" cy="316453"/>
        </a:xfrm>
        <a:custGeom>
          <a:avLst/>
          <a:gdLst/>
          <a:ahLst/>
          <a:cxnLst/>
          <a:rect l="0" t="0" r="0" b="0"/>
          <a:pathLst>
            <a:path>
              <a:moveTo>
                <a:pt x="7423920" y="0"/>
              </a:moveTo>
              <a:lnTo>
                <a:pt x="7423920" y="175326"/>
              </a:lnTo>
              <a:lnTo>
                <a:pt x="0" y="175326"/>
              </a:lnTo>
              <a:lnTo>
                <a:pt x="0" y="31645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286387" y="1473879"/>
        <a:ext cx="371601" cy="3470"/>
      </dsp:txXfrm>
    </dsp:sp>
    <dsp:sp modelId="{474089C2-0F2F-498F-BCC3-17CDCF43661B}">
      <dsp:nvSpPr>
        <dsp:cNvPr id="0" name=""/>
        <dsp:cNvSpPr/>
      </dsp:nvSpPr>
      <dsp:spPr>
        <a:xfrm>
          <a:off x="7429685" y="413831"/>
          <a:ext cx="1508926" cy="90535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黑体" panose="02010609060101010101" pitchFamily="49" charset="-122"/>
              <a:ea typeface="黑体" panose="02010609060101010101" pitchFamily="49" charset="-122"/>
            </a:rPr>
            <a:t>病案归档</a:t>
          </a:r>
        </a:p>
      </dsp:txBody>
      <dsp:txXfrm>
        <a:off x="7429685" y="413831"/>
        <a:ext cx="1508926" cy="905356"/>
      </dsp:txXfrm>
    </dsp:sp>
    <dsp:sp modelId="{78125070-5B6C-4E79-9741-6A3A385CCCBD}">
      <dsp:nvSpPr>
        <dsp:cNvPr id="0" name=""/>
        <dsp:cNvSpPr/>
      </dsp:nvSpPr>
      <dsp:spPr>
        <a:xfrm>
          <a:off x="1512891" y="2073199"/>
          <a:ext cx="316453" cy="91440"/>
        </a:xfrm>
        <a:custGeom>
          <a:avLst/>
          <a:gdLst/>
          <a:ahLst/>
          <a:cxnLst/>
          <a:rect l="0" t="0" r="0" b="0"/>
          <a:pathLst>
            <a:path>
              <a:moveTo>
                <a:pt x="0" y="45720"/>
              </a:moveTo>
              <a:lnTo>
                <a:pt x="31645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662442" y="2117183"/>
        <a:ext cx="17352" cy="3470"/>
      </dsp:txXfrm>
    </dsp:sp>
    <dsp:sp modelId="{B48D5030-4167-40AB-8AA6-1B923AF023EE}">
      <dsp:nvSpPr>
        <dsp:cNvPr id="0" name=""/>
        <dsp:cNvSpPr/>
      </dsp:nvSpPr>
      <dsp:spPr>
        <a:xfrm>
          <a:off x="5764" y="1666241"/>
          <a:ext cx="1508926" cy="90535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黑体" panose="02010609060101010101" pitchFamily="49" charset="-122"/>
              <a:ea typeface="黑体" panose="02010609060101010101" pitchFamily="49" charset="-122"/>
            </a:rPr>
            <a:t>病案供应</a:t>
          </a:r>
        </a:p>
      </dsp:txBody>
      <dsp:txXfrm>
        <a:off x="5764" y="1666241"/>
        <a:ext cx="1508926" cy="905356"/>
      </dsp:txXfrm>
    </dsp:sp>
    <dsp:sp modelId="{BFFC763A-7599-4461-91B7-DF007F59632E}">
      <dsp:nvSpPr>
        <dsp:cNvPr id="0" name=""/>
        <dsp:cNvSpPr/>
      </dsp:nvSpPr>
      <dsp:spPr>
        <a:xfrm>
          <a:off x="3368871" y="2073199"/>
          <a:ext cx="316453" cy="91440"/>
        </a:xfrm>
        <a:custGeom>
          <a:avLst/>
          <a:gdLst/>
          <a:ahLst/>
          <a:cxnLst/>
          <a:rect l="0" t="0" r="0" b="0"/>
          <a:pathLst>
            <a:path>
              <a:moveTo>
                <a:pt x="0" y="45720"/>
              </a:moveTo>
              <a:lnTo>
                <a:pt x="31645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518422" y="2117183"/>
        <a:ext cx="17352" cy="3470"/>
      </dsp:txXfrm>
    </dsp:sp>
    <dsp:sp modelId="{C994034B-DF62-419E-A3A1-81F7D0912E63}">
      <dsp:nvSpPr>
        <dsp:cNvPr id="0" name=""/>
        <dsp:cNvSpPr/>
      </dsp:nvSpPr>
      <dsp:spPr>
        <a:xfrm>
          <a:off x="1861744" y="1666241"/>
          <a:ext cx="1508926" cy="90535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黑体" panose="02010609060101010101" pitchFamily="49" charset="-122"/>
              <a:ea typeface="黑体" panose="02010609060101010101" pitchFamily="49" charset="-122"/>
            </a:rPr>
            <a:t>病案示踪系统</a:t>
          </a:r>
        </a:p>
      </dsp:txBody>
      <dsp:txXfrm>
        <a:off x="1861744" y="1666241"/>
        <a:ext cx="1508926" cy="905356"/>
      </dsp:txXfrm>
    </dsp:sp>
    <dsp:sp modelId="{343FAF1F-8908-42D3-967F-064B1562ACCC}">
      <dsp:nvSpPr>
        <dsp:cNvPr id="0" name=""/>
        <dsp:cNvSpPr/>
      </dsp:nvSpPr>
      <dsp:spPr>
        <a:xfrm>
          <a:off x="5224851" y="2073199"/>
          <a:ext cx="316453" cy="91440"/>
        </a:xfrm>
        <a:custGeom>
          <a:avLst/>
          <a:gdLst/>
          <a:ahLst/>
          <a:cxnLst/>
          <a:rect l="0" t="0" r="0" b="0"/>
          <a:pathLst>
            <a:path>
              <a:moveTo>
                <a:pt x="0" y="45720"/>
              </a:moveTo>
              <a:lnTo>
                <a:pt x="31645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374402" y="2117183"/>
        <a:ext cx="17352" cy="3470"/>
      </dsp:txXfrm>
    </dsp:sp>
    <dsp:sp modelId="{82E2889E-9AFE-45C5-8715-B80E5895AFF0}">
      <dsp:nvSpPr>
        <dsp:cNvPr id="0" name=""/>
        <dsp:cNvSpPr/>
      </dsp:nvSpPr>
      <dsp:spPr>
        <a:xfrm>
          <a:off x="3717725" y="1666241"/>
          <a:ext cx="1508926" cy="90535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黑体" panose="02010609060101010101" pitchFamily="49" charset="-122"/>
              <a:ea typeface="黑体" panose="02010609060101010101" pitchFamily="49" charset="-122"/>
            </a:rPr>
            <a:t>病案扫描（翻拍）</a:t>
          </a:r>
        </a:p>
      </dsp:txBody>
      <dsp:txXfrm>
        <a:off x="3717725" y="1666241"/>
        <a:ext cx="1508926" cy="905356"/>
      </dsp:txXfrm>
    </dsp:sp>
    <dsp:sp modelId="{14E5DF94-2547-4025-A08D-F38682D150B8}">
      <dsp:nvSpPr>
        <dsp:cNvPr id="0" name=""/>
        <dsp:cNvSpPr/>
      </dsp:nvSpPr>
      <dsp:spPr>
        <a:xfrm>
          <a:off x="7080832" y="2073199"/>
          <a:ext cx="316453" cy="91440"/>
        </a:xfrm>
        <a:custGeom>
          <a:avLst/>
          <a:gdLst/>
          <a:ahLst/>
          <a:cxnLst/>
          <a:rect l="0" t="0" r="0" b="0"/>
          <a:pathLst>
            <a:path>
              <a:moveTo>
                <a:pt x="0" y="45720"/>
              </a:moveTo>
              <a:lnTo>
                <a:pt x="31645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230382" y="2117183"/>
        <a:ext cx="17352" cy="3470"/>
      </dsp:txXfrm>
    </dsp:sp>
    <dsp:sp modelId="{CBB44E1B-BD63-4E12-A8A0-97F95D267138}">
      <dsp:nvSpPr>
        <dsp:cNvPr id="0" name=""/>
        <dsp:cNvSpPr/>
      </dsp:nvSpPr>
      <dsp:spPr>
        <a:xfrm>
          <a:off x="5573705" y="1666241"/>
          <a:ext cx="1508926" cy="90535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黑体" panose="02010609060101010101" pitchFamily="49" charset="-122"/>
              <a:ea typeface="黑体" panose="02010609060101010101" pitchFamily="49" charset="-122"/>
            </a:rPr>
            <a:t>病案复印</a:t>
          </a:r>
        </a:p>
      </dsp:txBody>
      <dsp:txXfrm>
        <a:off x="5573705" y="1666241"/>
        <a:ext cx="1508926" cy="905356"/>
      </dsp:txXfrm>
    </dsp:sp>
    <dsp:sp modelId="{DE2AA0FF-D062-4DEB-937A-366D5678B4F4}">
      <dsp:nvSpPr>
        <dsp:cNvPr id="0" name=""/>
        <dsp:cNvSpPr/>
      </dsp:nvSpPr>
      <dsp:spPr>
        <a:xfrm>
          <a:off x="7429685" y="1666241"/>
          <a:ext cx="1508926" cy="90535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黑体" panose="02010609060101010101" pitchFamily="49" charset="-122"/>
              <a:ea typeface="黑体" panose="02010609060101010101" pitchFamily="49" charset="-122"/>
            </a:rPr>
            <a:t>医疗统计</a:t>
          </a:r>
        </a:p>
      </dsp:txBody>
      <dsp:txXfrm>
        <a:off x="7429685" y="1666241"/>
        <a:ext cx="1508926" cy="905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45604-5C56-4D58-AD1D-64934CF9A382}">
      <dsp:nvSpPr>
        <dsp:cNvPr id="0" name=""/>
        <dsp:cNvSpPr/>
      </dsp:nvSpPr>
      <dsp:spPr>
        <a:xfrm>
          <a:off x="675660" y="0"/>
          <a:ext cx="7657491" cy="177481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F820E6-A6D3-4E46-B6A0-8E992606C655}">
      <dsp:nvSpPr>
        <dsp:cNvPr id="0" name=""/>
        <dsp:cNvSpPr/>
      </dsp:nvSpPr>
      <dsp:spPr>
        <a:xfrm>
          <a:off x="127566" y="532444"/>
          <a:ext cx="2702643" cy="7099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100000"/>
            </a:lnSpc>
            <a:spcBef>
              <a:spcPct val="0"/>
            </a:spcBef>
            <a:spcAft>
              <a:spcPct val="35000"/>
            </a:spcAft>
            <a:buNone/>
          </a:pPr>
          <a:r>
            <a:rPr lang="zh-CN" altLang="en-US" sz="2600" kern="1200" dirty="0">
              <a:latin typeface="黑体" panose="02010609060101010101" pitchFamily="49" charset="-122"/>
              <a:ea typeface="黑体" panose="02010609060101010101" pitchFamily="49" charset="-122"/>
            </a:rPr>
            <a:t>完整连续</a:t>
          </a:r>
          <a:endParaRPr sz="2600" kern="1200">
            <a:latin typeface="黑体" panose="02010609060101010101" pitchFamily="49" charset="-122"/>
            <a:ea typeface="黑体" panose="02010609060101010101" pitchFamily="49" charset="-122"/>
          </a:endParaRPr>
        </a:p>
      </dsp:txBody>
      <dsp:txXfrm>
        <a:off x="162222" y="567100"/>
        <a:ext cx="2633331" cy="640614"/>
      </dsp:txXfrm>
    </dsp:sp>
    <dsp:sp modelId="{A76563D1-BC52-460A-84D9-93B708DDF0FD}">
      <dsp:nvSpPr>
        <dsp:cNvPr id="0" name=""/>
        <dsp:cNvSpPr/>
      </dsp:nvSpPr>
      <dsp:spPr>
        <a:xfrm>
          <a:off x="3153084" y="532444"/>
          <a:ext cx="2702643" cy="7099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100000"/>
            </a:lnSpc>
            <a:spcBef>
              <a:spcPct val="0"/>
            </a:spcBef>
            <a:spcAft>
              <a:spcPct val="35000"/>
            </a:spcAft>
            <a:buNone/>
          </a:pPr>
          <a:r>
            <a:rPr lang="zh-CN" altLang="en-US" sz="2600" kern="1200" dirty="0">
              <a:latin typeface="黑体" panose="02010609060101010101" pitchFamily="49" charset="-122"/>
              <a:ea typeface="黑体" panose="02010609060101010101" pitchFamily="49" charset="-122"/>
            </a:rPr>
            <a:t>正确排序</a:t>
          </a:r>
          <a:endParaRPr sz="2600" kern="1200">
            <a:latin typeface="黑体" panose="02010609060101010101" pitchFamily="49" charset="-122"/>
            <a:ea typeface="黑体" panose="02010609060101010101" pitchFamily="49" charset="-122"/>
          </a:endParaRPr>
        </a:p>
      </dsp:txBody>
      <dsp:txXfrm>
        <a:off x="3187740" y="567100"/>
        <a:ext cx="2633331" cy="640614"/>
      </dsp:txXfrm>
    </dsp:sp>
    <dsp:sp modelId="{1E5C3D0C-2A7D-43C0-8077-4A0D2EEF681E}">
      <dsp:nvSpPr>
        <dsp:cNvPr id="0" name=""/>
        <dsp:cNvSpPr/>
      </dsp:nvSpPr>
      <dsp:spPr>
        <a:xfrm>
          <a:off x="6178602" y="532444"/>
          <a:ext cx="2702643" cy="7099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100000"/>
            </a:lnSpc>
            <a:spcBef>
              <a:spcPct val="0"/>
            </a:spcBef>
            <a:spcAft>
              <a:spcPct val="35000"/>
            </a:spcAft>
            <a:buNone/>
          </a:pPr>
          <a:r>
            <a:rPr lang="zh-CN" altLang="en-US" sz="2600" kern="1200" dirty="0">
              <a:latin typeface="黑体" panose="02010609060101010101" pitchFamily="49" charset="-122"/>
              <a:ea typeface="黑体" panose="02010609060101010101" pitchFamily="49" charset="-122"/>
            </a:rPr>
            <a:t>装订整齐</a:t>
          </a:r>
          <a:endParaRPr sz="2600" kern="1200">
            <a:latin typeface="黑体" panose="02010609060101010101" pitchFamily="49" charset="-122"/>
            <a:ea typeface="黑体" panose="02010609060101010101" pitchFamily="49" charset="-122"/>
          </a:endParaRPr>
        </a:p>
      </dsp:txBody>
      <dsp:txXfrm>
        <a:off x="6213258" y="567100"/>
        <a:ext cx="2633331" cy="6406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81855-0EA2-4162-87A8-82AFA7C0A020}">
      <dsp:nvSpPr>
        <dsp:cNvPr id="0" name=""/>
        <dsp:cNvSpPr/>
      </dsp:nvSpPr>
      <dsp:spPr>
        <a:xfrm>
          <a:off x="1337544" y="-19861"/>
          <a:ext cx="3493934" cy="3493934"/>
        </a:xfrm>
        <a:prstGeom prst="circularArrow">
          <a:avLst>
            <a:gd name="adj1" fmla="val 5544"/>
            <a:gd name="adj2" fmla="val 330680"/>
            <a:gd name="adj3" fmla="val 13814858"/>
            <a:gd name="adj4" fmla="val 1736231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E5293B-F23F-4679-96F4-E4A6AB1F5983}">
      <dsp:nvSpPr>
        <dsp:cNvPr id="0" name=""/>
        <dsp:cNvSpPr/>
      </dsp:nvSpPr>
      <dsp:spPr>
        <a:xfrm>
          <a:off x="2280249" y="488"/>
          <a:ext cx="1608524" cy="8042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89000">
            <a:lnSpc>
              <a:spcPct val="100000"/>
            </a:lnSpc>
            <a:spcBef>
              <a:spcPct val="0"/>
            </a:spcBef>
            <a:spcAft>
              <a:spcPct val="35000"/>
            </a:spcAft>
            <a:buNone/>
          </a:pPr>
          <a:r>
            <a:rPr lang="zh-CN" altLang="en-US" sz="1500" b="1" kern="1200" dirty="0">
              <a:latin typeface="黑体" panose="02010609060101010101" pitchFamily="49" charset="-122"/>
              <a:ea typeface="黑体" panose="02010609060101010101" pitchFamily="49" charset="-122"/>
            </a:rPr>
            <a:t>掌握</a:t>
          </a:r>
          <a:endParaRPr lang="en-US" altLang="zh-CN" sz="1500" b="1" kern="1200" dirty="0">
            <a:latin typeface="黑体" panose="02010609060101010101" pitchFamily="49" charset="-122"/>
            <a:ea typeface="黑体" panose="02010609060101010101" pitchFamily="49" charset="-122"/>
          </a:endParaRPr>
        </a:p>
        <a:p>
          <a:pPr marL="0" lvl="0" indent="0" algn="ctr" defTabSz="889000">
            <a:lnSpc>
              <a:spcPct val="100000"/>
            </a:lnSpc>
            <a:spcBef>
              <a:spcPct val="0"/>
            </a:spcBef>
            <a:spcAft>
              <a:spcPct val="35000"/>
            </a:spcAft>
            <a:buNone/>
          </a:pPr>
          <a:r>
            <a:rPr lang="zh-CN" altLang="en-US" sz="1500" kern="1200" dirty="0">
              <a:latin typeface="黑体" panose="02010609060101010101" pitchFamily="49" charset="-122"/>
              <a:ea typeface="黑体" panose="02010609060101010101" pitchFamily="49" charset="-122"/>
            </a:rPr>
            <a:t>基本技能</a:t>
          </a:r>
          <a:endParaRPr sz="1500" kern="1200">
            <a:latin typeface="黑体" panose="02010609060101010101" pitchFamily="49" charset="-122"/>
            <a:ea typeface="黑体" panose="02010609060101010101" pitchFamily="49" charset="-122"/>
          </a:endParaRPr>
        </a:p>
      </dsp:txBody>
      <dsp:txXfrm>
        <a:off x="2319510" y="39749"/>
        <a:ext cx="1530002" cy="725740"/>
      </dsp:txXfrm>
    </dsp:sp>
    <dsp:sp modelId="{C587D495-DF43-4136-8B99-BE5C8F5F607D}">
      <dsp:nvSpPr>
        <dsp:cNvPr id="0" name=""/>
        <dsp:cNvSpPr/>
      </dsp:nvSpPr>
      <dsp:spPr>
        <a:xfrm>
          <a:off x="3697276" y="1030018"/>
          <a:ext cx="1608524" cy="8042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89000">
            <a:lnSpc>
              <a:spcPct val="100000"/>
            </a:lnSpc>
            <a:spcBef>
              <a:spcPct val="0"/>
            </a:spcBef>
            <a:spcAft>
              <a:spcPct val="35000"/>
            </a:spcAft>
            <a:buNone/>
          </a:pPr>
          <a:r>
            <a:rPr lang="zh-CN" altLang="en-US" sz="1500" b="1" kern="1200" dirty="0">
              <a:latin typeface="黑体" panose="02010609060101010101" pitchFamily="49" charset="-122"/>
              <a:ea typeface="黑体" panose="02010609060101010101" pitchFamily="49" charset="-122"/>
            </a:rPr>
            <a:t>完成</a:t>
          </a:r>
          <a:endParaRPr lang="en-US" altLang="zh-CN" sz="1500" kern="1200" dirty="0">
            <a:latin typeface="黑体" panose="02010609060101010101" pitchFamily="49" charset="-122"/>
            <a:ea typeface="黑体" panose="02010609060101010101" pitchFamily="49" charset="-122"/>
          </a:endParaRPr>
        </a:p>
        <a:p>
          <a:pPr marL="0" lvl="0" indent="0" algn="ctr" defTabSz="889000">
            <a:lnSpc>
              <a:spcPct val="100000"/>
            </a:lnSpc>
            <a:spcBef>
              <a:spcPct val="0"/>
            </a:spcBef>
            <a:spcAft>
              <a:spcPct val="35000"/>
            </a:spcAft>
            <a:buNone/>
          </a:pPr>
          <a:r>
            <a:rPr lang="zh-CN" altLang="en-US" sz="1500" kern="1200" dirty="0">
              <a:latin typeface="黑体" panose="02010609060101010101" pitchFamily="49" charset="-122"/>
              <a:ea typeface="黑体" panose="02010609060101010101" pitchFamily="49" charset="-122"/>
            </a:rPr>
            <a:t>病历质控</a:t>
          </a:r>
          <a:endParaRPr sz="1500" kern="1200">
            <a:latin typeface="黑体" panose="02010609060101010101" pitchFamily="49" charset="-122"/>
            <a:ea typeface="黑体" panose="02010609060101010101" pitchFamily="49" charset="-122"/>
          </a:endParaRPr>
        </a:p>
      </dsp:txBody>
      <dsp:txXfrm>
        <a:off x="3736537" y="1069279"/>
        <a:ext cx="1530002" cy="725740"/>
      </dsp:txXfrm>
    </dsp:sp>
    <dsp:sp modelId="{5CEE9AB1-6971-4AAD-80B1-561FE3BC88C0}">
      <dsp:nvSpPr>
        <dsp:cNvPr id="0" name=""/>
        <dsp:cNvSpPr/>
      </dsp:nvSpPr>
      <dsp:spPr>
        <a:xfrm>
          <a:off x="3156020" y="2695834"/>
          <a:ext cx="1608524" cy="8042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89000">
            <a:lnSpc>
              <a:spcPct val="100000"/>
            </a:lnSpc>
            <a:spcBef>
              <a:spcPct val="0"/>
            </a:spcBef>
            <a:spcAft>
              <a:spcPct val="35000"/>
            </a:spcAft>
            <a:buNone/>
          </a:pPr>
          <a:r>
            <a:rPr lang="zh-CN" altLang="en-US" sz="1500" b="1" kern="1200" dirty="0">
              <a:latin typeface="黑体" panose="02010609060101010101" pitchFamily="49" charset="-122"/>
              <a:ea typeface="黑体" panose="02010609060101010101" pitchFamily="49" charset="-122"/>
            </a:rPr>
            <a:t>沟通</a:t>
          </a:r>
          <a:endParaRPr lang="en-US" altLang="zh-CN" sz="1500" kern="1200" dirty="0">
            <a:latin typeface="黑体" panose="02010609060101010101" pitchFamily="49" charset="-122"/>
            <a:ea typeface="黑体" panose="02010609060101010101" pitchFamily="49" charset="-122"/>
          </a:endParaRPr>
        </a:p>
        <a:p>
          <a:pPr marL="0" lvl="0" indent="0" algn="ctr" defTabSz="889000">
            <a:lnSpc>
              <a:spcPct val="100000"/>
            </a:lnSpc>
            <a:spcBef>
              <a:spcPct val="0"/>
            </a:spcBef>
            <a:spcAft>
              <a:spcPct val="35000"/>
            </a:spcAft>
            <a:buNone/>
          </a:pPr>
          <a:r>
            <a:rPr lang="zh-CN" altLang="en-US" sz="1500" kern="1200" dirty="0">
              <a:latin typeface="黑体" panose="02010609060101010101" pitchFamily="49" charset="-122"/>
              <a:ea typeface="黑体" panose="02010609060101010101" pitchFamily="49" charset="-122"/>
            </a:rPr>
            <a:t>临床医师</a:t>
          </a:r>
          <a:endParaRPr lang="en-US" altLang="zh-CN" sz="1500" kern="1200" dirty="0">
            <a:latin typeface="黑体" panose="02010609060101010101" pitchFamily="49" charset="-122"/>
            <a:ea typeface="黑体" panose="02010609060101010101" pitchFamily="49" charset="-122"/>
          </a:endParaRPr>
        </a:p>
      </dsp:txBody>
      <dsp:txXfrm>
        <a:off x="3195281" y="2735095"/>
        <a:ext cx="1530002" cy="725740"/>
      </dsp:txXfrm>
    </dsp:sp>
    <dsp:sp modelId="{ACFAA000-165A-44B7-9149-208A56F0E4F3}">
      <dsp:nvSpPr>
        <dsp:cNvPr id="0" name=""/>
        <dsp:cNvSpPr/>
      </dsp:nvSpPr>
      <dsp:spPr>
        <a:xfrm>
          <a:off x="1404478" y="2695834"/>
          <a:ext cx="1608524" cy="8042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89000">
            <a:lnSpc>
              <a:spcPct val="100000"/>
            </a:lnSpc>
            <a:spcBef>
              <a:spcPct val="0"/>
            </a:spcBef>
            <a:spcAft>
              <a:spcPct val="35000"/>
            </a:spcAft>
            <a:buNone/>
          </a:pPr>
          <a:r>
            <a:rPr lang="zh-CN" altLang="en-US" sz="1500" b="1" kern="1200" dirty="0">
              <a:latin typeface="黑体" panose="02010609060101010101" pitchFamily="49" charset="-122"/>
              <a:ea typeface="黑体" panose="02010609060101010101" pitchFamily="49" charset="-122"/>
            </a:rPr>
            <a:t>反馈</a:t>
          </a:r>
          <a:endParaRPr lang="en-US" altLang="zh-CN" sz="1500" kern="1200" dirty="0">
            <a:latin typeface="黑体" panose="02010609060101010101" pitchFamily="49" charset="-122"/>
            <a:ea typeface="黑体" panose="02010609060101010101" pitchFamily="49" charset="-122"/>
          </a:endParaRPr>
        </a:p>
        <a:p>
          <a:pPr marL="0" lvl="0" indent="0" algn="ctr" defTabSz="889000">
            <a:lnSpc>
              <a:spcPct val="100000"/>
            </a:lnSpc>
            <a:spcBef>
              <a:spcPct val="0"/>
            </a:spcBef>
            <a:spcAft>
              <a:spcPct val="35000"/>
            </a:spcAft>
            <a:buNone/>
          </a:pPr>
          <a:r>
            <a:rPr lang="zh-CN" altLang="en-US" sz="1500" kern="1200" dirty="0">
              <a:latin typeface="黑体" panose="02010609060101010101" pitchFamily="49" charset="-122"/>
              <a:ea typeface="黑体" panose="02010609060101010101" pitchFamily="49" charset="-122"/>
            </a:rPr>
            <a:t>临床科室</a:t>
          </a:r>
          <a:endParaRPr sz="1500" kern="1200">
            <a:latin typeface="黑体" panose="02010609060101010101" pitchFamily="49" charset="-122"/>
            <a:ea typeface="黑体" panose="02010609060101010101" pitchFamily="49" charset="-122"/>
          </a:endParaRPr>
        </a:p>
      </dsp:txBody>
      <dsp:txXfrm>
        <a:off x="1443739" y="2735095"/>
        <a:ext cx="1530002" cy="725740"/>
      </dsp:txXfrm>
    </dsp:sp>
    <dsp:sp modelId="{7060C29F-F12F-445F-8C16-5E78AA746BBB}">
      <dsp:nvSpPr>
        <dsp:cNvPr id="0" name=""/>
        <dsp:cNvSpPr/>
      </dsp:nvSpPr>
      <dsp:spPr>
        <a:xfrm>
          <a:off x="863221" y="1030018"/>
          <a:ext cx="1608524" cy="8042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89000">
            <a:lnSpc>
              <a:spcPct val="100000"/>
            </a:lnSpc>
            <a:spcBef>
              <a:spcPct val="0"/>
            </a:spcBef>
            <a:spcAft>
              <a:spcPct val="35000"/>
            </a:spcAft>
            <a:buNone/>
          </a:pPr>
          <a:r>
            <a:rPr lang="zh-CN" altLang="en-US" sz="1500" b="1" kern="1200" dirty="0">
              <a:latin typeface="黑体" panose="02010609060101010101" pitchFamily="49" charset="-122"/>
              <a:ea typeface="黑体" panose="02010609060101010101" pitchFamily="49" charset="-122"/>
            </a:rPr>
            <a:t>实现</a:t>
          </a:r>
          <a:endParaRPr lang="en-US" altLang="zh-CN" sz="1500" b="1" kern="1200" dirty="0">
            <a:latin typeface="黑体" panose="02010609060101010101" pitchFamily="49" charset="-122"/>
            <a:ea typeface="黑体" panose="02010609060101010101" pitchFamily="49" charset="-122"/>
          </a:endParaRPr>
        </a:p>
        <a:p>
          <a:pPr marL="0" lvl="0" indent="0" algn="ctr" defTabSz="889000">
            <a:lnSpc>
              <a:spcPct val="100000"/>
            </a:lnSpc>
            <a:spcBef>
              <a:spcPct val="0"/>
            </a:spcBef>
            <a:spcAft>
              <a:spcPct val="35000"/>
            </a:spcAft>
            <a:buNone/>
          </a:pPr>
          <a:r>
            <a:rPr lang="zh-CN" altLang="en-US" sz="1500" kern="1200" dirty="0">
              <a:latin typeface="黑体" panose="02010609060101010101" pitchFamily="49" charset="-122"/>
              <a:ea typeface="黑体" panose="02010609060101010101" pitchFamily="49" charset="-122"/>
            </a:rPr>
            <a:t>持续改进</a:t>
          </a:r>
          <a:endParaRPr sz="1500" kern="1200">
            <a:latin typeface="黑体" panose="02010609060101010101" pitchFamily="49" charset="-122"/>
            <a:ea typeface="黑体" panose="02010609060101010101" pitchFamily="49" charset="-122"/>
          </a:endParaRPr>
        </a:p>
      </dsp:txBody>
      <dsp:txXfrm>
        <a:off x="902482" y="1069279"/>
        <a:ext cx="1530002" cy="725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E95B2-C54D-42E9-A820-8FCAE20244AF}">
      <dsp:nvSpPr>
        <dsp:cNvPr id="0" name=""/>
        <dsp:cNvSpPr/>
      </dsp:nvSpPr>
      <dsp:spPr>
        <a:xfrm>
          <a:off x="1574619" y="176740"/>
          <a:ext cx="2199440" cy="2199440"/>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门诊病历</a:t>
          </a:r>
        </a:p>
      </dsp:txBody>
      <dsp:txXfrm>
        <a:off x="2770434" y="582589"/>
        <a:ext cx="746238" cy="733146"/>
      </dsp:txXfrm>
    </dsp:sp>
    <dsp:sp modelId="{F9096CFA-0BB7-4FF8-BCBB-928DBA3B133D}">
      <dsp:nvSpPr>
        <dsp:cNvPr id="0" name=""/>
        <dsp:cNvSpPr/>
      </dsp:nvSpPr>
      <dsp:spPr>
        <a:xfrm>
          <a:off x="1461243" y="242200"/>
          <a:ext cx="2199440" cy="2199440"/>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黑体" panose="02010609060101010101" pitchFamily="49" charset="-122"/>
              <a:ea typeface="黑体" panose="02010609060101010101" pitchFamily="49" charset="-122"/>
            </a:rPr>
            <a:t>急诊    病历</a:t>
          </a:r>
        </a:p>
      </dsp:txBody>
      <dsp:txXfrm>
        <a:off x="2063470" y="1629942"/>
        <a:ext cx="994985" cy="680779"/>
      </dsp:txXfrm>
    </dsp:sp>
    <dsp:sp modelId="{B9CE2CE6-1EEF-47CB-8C7A-425B60C7DC78}">
      <dsp:nvSpPr>
        <dsp:cNvPr id="0" name=""/>
        <dsp:cNvSpPr/>
      </dsp:nvSpPr>
      <dsp:spPr>
        <a:xfrm>
          <a:off x="1461243" y="242200"/>
          <a:ext cx="2199440" cy="2199440"/>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住院病历</a:t>
          </a:r>
        </a:p>
      </dsp:txBody>
      <dsp:txXfrm>
        <a:off x="1696897" y="674233"/>
        <a:ext cx="746238" cy="7331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B6DA0-FAD2-4A02-A26A-A5675231B255}">
      <dsp:nvSpPr>
        <dsp:cNvPr id="0" name=""/>
        <dsp:cNvSpPr/>
      </dsp:nvSpPr>
      <dsp:spPr>
        <a:xfrm>
          <a:off x="2444030" y="1274"/>
          <a:ext cx="798249" cy="5188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黑体" panose="02010609060101010101" pitchFamily="49" charset="-122"/>
              <a:ea typeface="黑体" panose="02010609060101010101" pitchFamily="49" charset="-122"/>
            </a:rPr>
            <a:t>客观</a:t>
          </a:r>
        </a:p>
      </dsp:txBody>
      <dsp:txXfrm>
        <a:off x="2469359" y="26603"/>
        <a:ext cx="747591" cy="468203"/>
      </dsp:txXfrm>
    </dsp:sp>
    <dsp:sp modelId="{714639D5-1A55-44C8-98A5-8492CBCC1911}">
      <dsp:nvSpPr>
        <dsp:cNvPr id="0" name=""/>
        <dsp:cNvSpPr/>
      </dsp:nvSpPr>
      <dsp:spPr>
        <a:xfrm>
          <a:off x="1621498" y="260705"/>
          <a:ext cx="2443313" cy="2443313"/>
        </a:xfrm>
        <a:custGeom>
          <a:avLst/>
          <a:gdLst/>
          <a:ahLst/>
          <a:cxnLst/>
          <a:rect l="0" t="0" r="0" b="0"/>
          <a:pathLst>
            <a:path>
              <a:moveTo>
                <a:pt x="1625874" y="68811"/>
              </a:moveTo>
              <a:arcTo wR="1221656" hR="1221656" stAng="17359320" swAng="149986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5EE3AD-A70D-42DD-8CE0-1C69A9251C88}">
      <dsp:nvSpPr>
        <dsp:cNvPr id="0" name=""/>
        <dsp:cNvSpPr/>
      </dsp:nvSpPr>
      <dsp:spPr>
        <a:xfrm>
          <a:off x="3502016" y="612102"/>
          <a:ext cx="798249" cy="5188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黑体" panose="02010609060101010101" pitchFamily="49" charset="-122"/>
              <a:ea typeface="黑体" panose="02010609060101010101" pitchFamily="49" charset="-122"/>
            </a:rPr>
            <a:t>真实</a:t>
          </a:r>
        </a:p>
      </dsp:txBody>
      <dsp:txXfrm>
        <a:off x="3527345" y="637431"/>
        <a:ext cx="747591" cy="468203"/>
      </dsp:txXfrm>
    </dsp:sp>
    <dsp:sp modelId="{370DE988-B43C-4084-81EB-10B53F9419B8}">
      <dsp:nvSpPr>
        <dsp:cNvPr id="0" name=""/>
        <dsp:cNvSpPr/>
      </dsp:nvSpPr>
      <dsp:spPr>
        <a:xfrm>
          <a:off x="1621498" y="260705"/>
          <a:ext cx="2443313" cy="2443313"/>
        </a:xfrm>
        <a:custGeom>
          <a:avLst/>
          <a:gdLst/>
          <a:ahLst/>
          <a:cxnLst/>
          <a:rect l="0" t="0" r="0" b="0"/>
          <a:pathLst>
            <a:path>
              <a:moveTo>
                <a:pt x="2393686" y="876996"/>
              </a:moveTo>
              <a:arcTo wR="1221656" hR="1221656" stAng="20616773" swAng="19664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70149B6-AA69-431F-8CC2-090B73F6F334}">
      <dsp:nvSpPr>
        <dsp:cNvPr id="0" name=""/>
        <dsp:cNvSpPr/>
      </dsp:nvSpPr>
      <dsp:spPr>
        <a:xfrm>
          <a:off x="3502016" y="1833759"/>
          <a:ext cx="798249" cy="5188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黑体" panose="02010609060101010101" pitchFamily="49" charset="-122"/>
              <a:ea typeface="黑体" panose="02010609060101010101" pitchFamily="49" charset="-122"/>
            </a:rPr>
            <a:t>准确</a:t>
          </a:r>
        </a:p>
      </dsp:txBody>
      <dsp:txXfrm>
        <a:off x="3527345" y="1859088"/>
        <a:ext cx="747591" cy="468203"/>
      </dsp:txXfrm>
    </dsp:sp>
    <dsp:sp modelId="{9E88295F-E4F6-4401-B72A-DFC70CFBB02D}">
      <dsp:nvSpPr>
        <dsp:cNvPr id="0" name=""/>
        <dsp:cNvSpPr/>
      </dsp:nvSpPr>
      <dsp:spPr>
        <a:xfrm>
          <a:off x="1621498" y="260705"/>
          <a:ext cx="2443313" cy="2443313"/>
        </a:xfrm>
        <a:custGeom>
          <a:avLst/>
          <a:gdLst/>
          <a:ahLst/>
          <a:cxnLst/>
          <a:rect l="0" t="0" r="0" b="0"/>
          <a:pathLst>
            <a:path>
              <a:moveTo>
                <a:pt x="2075183" y="2095692"/>
              </a:moveTo>
              <a:arcTo wR="1221656" hR="1221656" stAng="2740811" swAng="149986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B1235F-39EA-4839-9F6E-82348749511A}">
      <dsp:nvSpPr>
        <dsp:cNvPr id="0" name=""/>
        <dsp:cNvSpPr/>
      </dsp:nvSpPr>
      <dsp:spPr>
        <a:xfrm>
          <a:off x="2444030" y="2444587"/>
          <a:ext cx="798249" cy="5188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黑体" panose="02010609060101010101" pitchFamily="49" charset="-122"/>
              <a:ea typeface="黑体" panose="02010609060101010101" pitchFamily="49" charset="-122"/>
            </a:rPr>
            <a:t>及时</a:t>
          </a:r>
        </a:p>
      </dsp:txBody>
      <dsp:txXfrm>
        <a:off x="2469359" y="2469916"/>
        <a:ext cx="747591" cy="468203"/>
      </dsp:txXfrm>
    </dsp:sp>
    <dsp:sp modelId="{20A9611E-B41F-4C0B-8882-F5F933365BBB}">
      <dsp:nvSpPr>
        <dsp:cNvPr id="0" name=""/>
        <dsp:cNvSpPr/>
      </dsp:nvSpPr>
      <dsp:spPr>
        <a:xfrm>
          <a:off x="1621498" y="260705"/>
          <a:ext cx="2443313" cy="2443313"/>
        </a:xfrm>
        <a:custGeom>
          <a:avLst/>
          <a:gdLst/>
          <a:ahLst/>
          <a:cxnLst/>
          <a:rect l="0" t="0" r="0" b="0"/>
          <a:pathLst>
            <a:path>
              <a:moveTo>
                <a:pt x="817439" y="2374502"/>
              </a:moveTo>
              <a:arcTo wR="1221656" hR="1221656" stAng="6559320" swAng="149986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C50F27-2F16-42B2-9093-1DFB51D11509}">
      <dsp:nvSpPr>
        <dsp:cNvPr id="0" name=""/>
        <dsp:cNvSpPr/>
      </dsp:nvSpPr>
      <dsp:spPr>
        <a:xfrm>
          <a:off x="1386044" y="1833759"/>
          <a:ext cx="798249" cy="5188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黑体" panose="02010609060101010101" pitchFamily="49" charset="-122"/>
              <a:ea typeface="黑体" panose="02010609060101010101" pitchFamily="49" charset="-122"/>
            </a:rPr>
            <a:t>完整</a:t>
          </a:r>
        </a:p>
      </dsp:txBody>
      <dsp:txXfrm>
        <a:off x="1411373" y="1859088"/>
        <a:ext cx="747591" cy="468203"/>
      </dsp:txXfrm>
    </dsp:sp>
    <dsp:sp modelId="{E86007FC-F457-4625-A6C5-9820263F4623}">
      <dsp:nvSpPr>
        <dsp:cNvPr id="0" name=""/>
        <dsp:cNvSpPr/>
      </dsp:nvSpPr>
      <dsp:spPr>
        <a:xfrm>
          <a:off x="1621498" y="260705"/>
          <a:ext cx="2443313" cy="2443313"/>
        </a:xfrm>
        <a:custGeom>
          <a:avLst/>
          <a:gdLst/>
          <a:ahLst/>
          <a:cxnLst/>
          <a:rect l="0" t="0" r="0" b="0"/>
          <a:pathLst>
            <a:path>
              <a:moveTo>
                <a:pt x="49626" y="1566317"/>
              </a:moveTo>
              <a:arcTo wR="1221656" hR="1221656" stAng="9816773" swAng="19664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7CAC07-457A-4F1D-8828-76F1151930D0}">
      <dsp:nvSpPr>
        <dsp:cNvPr id="0" name=""/>
        <dsp:cNvSpPr/>
      </dsp:nvSpPr>
      <dsp:spPr>
        <a:xfrm>
          <a:off x="1386044" y="612102"/>
          <a:ext cx="798249" cy="5188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黑体" panose="02010609060101010101" pitchFamily="49" charset="-122"/>
              <a:ea typeface="黑体" panose="02010609060101010101" pitchFamily="49" charset="-122"/>
            </a:rPr>
            <a:t>规范</a:t>
          </a:r>
        </a:p>
      </dsp:txBody>
      <dsp:txXfrm>
        <a:off x="1411373" y="637431"/>
        <a:ext cx="747591" cy="468203"/>
      </dsp:txXfrm>
    </dsp:sp>
    <dsp:sp modelId="{C0D4DEDC-6B97-4977-8F0B-EC5526E4A31F}">
      <dsp:nvSpPr>
        <dsp:cNvPr id="0" name=""/>
        <dsp:cNvSpPr/>
      </dsp:nvSpPr>
      <dsp:spPr>
        <a:xfrm>
          <a:off x="1621498" y="260705"/>
          <a:ext cx="2443313" cy="2443313"/>
        </a:xfrm>
        <a:custGeom>
          <a:avLst/>
          <a:gdLst/>
          <a:ahLst/>
          <a:cxnLst/>
          <a:rect l="0" t="0" r="0" b="0"/>
          <a:pathLst>
            <a:path>
              <a:moveTo>
                <a:pt x="368130" y="347621"/>
              </a:moveTo>
              <a:arcTo wR="1221656" hR="1221656" stAng="13540811" swAng="149986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Process3#1">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bkpt" val="endCnv"/>
          <dgm:param type="contDir" val="sameDir"/>
          <dgm:param type="grDir" val="tL"/>
          <dgm:param type="flowDir" val="row"/>
        </dgm:alg>
      </dgm:if>
      <dgm:else name="Name3">
        <dgm:alg type="snake">
          <dgm:param type="bkpt" val="endCnv"/>
          <dgm:param type="contDir" val="same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dim" val="1D"/>
                <dgm:param type="connRout" val="bend"/>
                <dgm:param type="begPts" val="midR bCtr"/>
                <dgm:param type="endPts" val="midL tCtr"/>
              </dgm:alg>
            </dgm:if>
            <dgm:else name="Name6">
              <dgm:alg type="conn">
                <dgm:param type="dim" val="1D"/>
                <dgm:param type="connRout" val="ben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3#1">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dstNode" val="node1"/>
                <dgm:param type="connRout" val="longCurve"/>
                <dgm:param type="begPts" val="midR"/>
                <dgm:param type="endPts" val="midL"/>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dstNode" val="node1"/>
                <dgm:param type="connRout" val="longCurve"/>
                <dgm:param type="begPts" val="midL"/>
                <dgm:param type="endPts" val="midR"/>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dstNode" val="nodeFirstNode"/>
                      <dgm:param type="connRout" val="longCurve"/>
                      <dgm:param type="begPts" val="midR"/>
                      <dgm:param type="endPts" val="midL"/>
                    </dgm:alg>
                  </dgm:if>
                  <dgm:else name="Name15">
                    <dgm:alg type="conn">
                      <dgm:param type="dstNode" val="nodeFirstNode"/>
                      <dgm:param type="connRout" val="longCurve"/>
                      <dgm:param type="begPts" val="midL"/>
                      <dgm:param type="endPts" val="midR"/>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art3#1">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ar" val="1"/>
      <dgm:param type="vertAlign" val="mid"/>
      <dgm:param type="horzAlign" val="ctr"/>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ycle6#1">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E59116-8487-4D3B-921F-0E41E65F4555}" type="datetimeFigureOut">
              <a:rPr lang="zh-CN" altLang="en-US" smtClean="0"/>
              <a:t>2022/8/21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F2A5C0-3CFB-4282-AD2D-2FF4823B029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DFCB8-7EF4-48C1-8984-7222E239D7EE}" type="datetimeFigureOut">
              <a:rPr lang="zh-CN" altLang="en-US" smtClean="0"/>
              <a:t>2022/8/21</a:t>
            </a:fld>
            <a:endParaRPr lang="zh-CN" altLang="en-US"/>
          </a:p>
        </p:txBody>
      </p:sp>
      <p:sp>
        <p:nvSpPr>
          <p:cNvPr id="4" name="幻灯片图像占位符 3"/>
          <p:cNvSpPr>
            <a:spLocks noGrp="1" noRot="1" noChangeAspect="1"/>
          </p:cNvSpPr>
          <p:nvPr>
            <p:ph type="sldImg" idx="2"/>
          </p:nvPr>
        </p:nvSpPr>
        <p:spPr>
          <a:xfrm>
            <a:off x="577850" y="1143000"/>
            <a:ext cx="5702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3BA41-6BA2-47AC-9C1D-5ECEA0A6E2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t>45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12827" y="1597822"/>
            <a:ext cx="8078709"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425655" y="2914650"/>
            <a:ext cx="6653054"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2022/8/21</a:t>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75218" y="1200151"/>
            <a:ext cx="8553927"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2022/8/21</a:t>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90663" y="154781"/>
            <a:ext cx="2138482"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75218" y="154781"/>
            <a:ext cx="6257039"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2022/8/21</a:t>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 y="0"/>
            <a:ext cx="9502158" cy="5143500"/>
          </a:xfrm>
          <a:prstGeom prst="rect">
            <a:avLst/>
          </a:prstGeom>
          <a:effectLst>
            <a:glow>
              <a:schemeClr val="accent1"/>
            </a:glow>
          </a:effectLst>
        </p:spPr>
      </p:pic>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6551" y="412311"/>
            <a:ext cx="1075626" cy="1034842"/>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2866" y="4711917"/>
            <a:ext cx="2309147" cy="4443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4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504363" cy="5143500"/>
          </a:xfrm>
          <a:prstGeom prst="rect">
            <a:avLst/>
          </a:prstGeom>
          <a:effectLst/>
        </p:spPr>
      </p:pic>
      <p:sp>
        <p:nvSpPr>
          <p:cNvPr id="21" name="文本框 29"/>
          <p:cNvSpPr txBox="1"/>
          <p:nvPr userDrawn="1"/>
        </p:nvSpPr>
        <p:spPr>
          <a:xfrm>
            <a:off x="681138" y="2631928"/>
            <a:ext cx="1638185" cy="923330"/>
          </a:xfrm>
          <a:prstGeom prst="rect">
            <a:avLst/>
          </a:prstGeom>
          <a:noFill/>
        </p:spPr>
        <p:txBody>
          <a:bodyPr wrap="none" rtlCol="0">
            <a:spAutoFit/>
          </a:bodyPr>
          <a:lstStyle/>
          <a:p>
            <a:r>
              <a:rPr lang="zh-CN" altLang="en-US" sz="5400" b="1" dirty="0">
                <a:ln w="12700">
                  <a:noFill/>
                </a:ln>
                <a:latin typeface="黑体" panose="02010609060101010101" pitchFamily="49" charset="-122"/>
                <a:ea typeface="黑体" panose="02010609060101010101" pitchFamily="49" charset="-122"/>
              </a:rPr>
              <a:t>目录</a:t>
            </a:r>
            <a:endParaRPr lang="en-US" altLang="zh-CN" sz="5400" b="1" dirty="0">
              <a:ln w="12700">
                <a:noFill/>
              </a:ln>
              <a:latin typeface="黑体" panose="02010609060101010101" pitchFamily="49" charset="-122"/>
              <a:ea typeface="黑体" panose="02010609060101010101" pitchFamily="49" charset="-122"/>
            </a:endParaRPr>
          </a:p>
        </p:txBody>
      </p:sp>
      <p:pic>
        <p:nvPicPr>
          <p:cNvPr id="22" name="图片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657" y="3710432"/>
            <a:ext cx="2309147" cy="4443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pic>
        <p:nvPicPr>
          <p:cNvPr id="15" name="图片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4339"/>
            <a:ext cx="9504363" cy="2800350"/>
          </a:xfrm>
          <a:prstGeom prst="rect">
            <a:avLst/>
          </a:prstGeom>
          <a:effectLst>
            <a:reflection blurRad="6350" endPos="90000" dir="5400000" sy="-100000" algn="bl" rotWithShape="0"/>
          </a:effectLst>
        </p:spPr>
      </p:pic>
      <p:pic>
        <p:nvPicPr>
          <p:cNvPr id="16" name="图片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2866" y="4711917"/>
            <a:ext cx="2309147" cy="4443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504363" cy="5143500"/>
          </a:xfrm>
          <a:prstGeom prst="rect">
            <a:avLst/>
          </a:prstGeom>
        </p:spPr>
      </p:pic>
      <p:sp>
        <p:nvSpPr>
          <p:cNvPr id="5" name="矩形 4"/>
          <p:cNvSpPr/>
          <p:nvPr userDrawn="1"/>
        </p:nvSpPr>
        <p:spPr>
          <a:xfrm>
            <a:off x="0" y="221706"/>
            <a:ext cx="9504363" cy="468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userDrawn="1"/>
        </p:nvSpPr>
        <p:spPr>
          <a:xfrm>
            <a:off x="0" y="1"/>
            <a:ext cx="2323289" cy="246221"/>
          </a:xfrm>
          <a:prstGeom prst="rect">
            <a:avLst/>
          </a:prstGeom>
          <a:noFill/>
        </p:spPr>
        <p:txBody>
          <a:bodyPr wrap="square" rtlCol="0">
            <a:spAutoFit/>
          </a:bodyPr>
          <a:lstStyle/>
          <a:p>
            <a:r>
              <a:rPr lang="en-US" altLang="zh-CN" sz="1000" b="1" dirty="0">
                <a:solidFill>
                  <a:schemeClr val="bg1"/>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userDrawn="1"/>
        </p:nvSpPr>
        <p:spPr>
          <a:xfrm>
            <a:off x="7256504" y="4912565"/>
            <a:ext cx="2323289" cy="246221"/>
          </a:xfrm>
          <a:prstGeom prst="rect">
            <a:avLst/>
          </a:prstGeom>
          <a:noFill/>
        </p:spPr>
        <p:txBody>
          <a:bodyPr wrap="square" rtlCol="0">
            <a:spAutoFit/>
          </a:bodyPr>
          <a:lstStyle/>
          <a:p>
            <a:r>
              <a:rPr lang="en-US" altLang="zh-CN" sz="1000" b="1" dirty="0">
                <a:solidFill>
                  <a:schemeClr val="accent1">
                    <a:lumMod val="75000"/>
                  </a:schemeClr>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3" name="矩形 22"/>
          <p:cNvSpPr/>
          <p:nvPr userDrawn="1"/>
        </p:nvSpPr>
        <p:spPr>
          <a:xfrm>
            <a:off x="3248025" y="4629150"/>
            <a:ext cx="2743200" cy="520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6748" y="4711917"/>
            <a:ext cx="2309147" cy="444319"/>
          </a:xfrm>
          <a:prstGeom prst="rect">
            <a:avLst/>
          </a:prstGeom>
        </p:spPr>
      </p:pic>
      <p:sp>
        <p:nvSpPr>
          <p:cNvPr id="25" name="圆角矩形 24"/>
          <p:cNvSpPr/>
          <p:nvPr userDrawn="1"/>
        </p:nvSpPr>
        <p:spPr>
          <a:xfrm>
            <a:off x="438150" y="352425"/>
            <a:ext cx="8420100" cy="4171950"/>
          </a:xfrm>
          <a:prstGeom prst="roundRect">
            <a:avLst/>
          </a:prstGeom>
          <a:no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9"/>
          <p:cNvSpPr txBox="1"/>
          <p:nvPr userDrawn="1"/>
        </p:nvSpPr>
        <p:spPr>
          <a:xfrm>
            <a:off x="8297962" y="3182600"/>
            <a:ext cx="968275" cy="1446550"/>
          </a:xfrm>
          <a:prstGeom prst="rect">
            <a:avLst/>
          </a:prstGeom>
          <a:solidFill>
            <a:schemeClr val="bg1"/>
          </a:solidFill>
        </p:spPr>
        <p:txBody>
          <a:bodyPr wrap="square" rtlCol="0">
            <a:spAutoFit/>
          </a:bodyPr>
          <a:lstStyle/>
          <a:p>
            <a:r>
              <a:rPr lang="zh-CN" altLang="en-US" sz="4400" b="1" dirty="0">
                <a:ln w="12700">
                  <a:noFill/>
                </a:ln>
                <a:latin typeface="宋体" panose="02010600030101010101" pitchFamily="2" charset="-122"/>
                <a:ea typeface="宋体" panose="02010600030101010101" pitchFamily="2" charset="-122"/>
              </a:rPr>
              <a:t>小结</a:t>
            </a:r>
            <a:endParaRPr lang="en-US" altLang="zh-CN" sz="4400" b="1" dirty="0">
              <a:ln w="12700">
                <a:noFill/>
              </a:ln>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75218" y="1200151"/>
            <a:ext cx="8553927" cy="339447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2022/8/21</a:t>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50779" y="3305176"/>
            <a:ext cx="8078709"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50779" y="2180035"/>
            <a:ext cx="8078709"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2022/8/21</a:t>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75218" y="900114"/>
            <a:ext cx="419776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831385" y="900114"/>
            <a:ext cx="419776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2022/8/21</a:t>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75218" y="1151335"/>
            <a:ext cx="4199411"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75218" y="1631156"/>
            <a:ext cx="4199411"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828092" y="1151335"/>
            <a:ext cx="4201060"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828092" y="1631156"/>
            <a:ext cx="4201060"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2022/8/21</a:t>
            </a:fld>
            <a:endParaRPr lang="zh-CN" altLang="en-US"/>
          </a:p>
        </p:txBody>
      </p:sp>
      <p:sp>
        <p:nvSpPr>
          <p:cNvPr id="8" name="页脚占位符 7"/>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2022/8/21</a:t>
            </a:fld>
            <a:endParaRPr lang="zh-CN" altLang="en-US"/>
          </a:p>
        </p:txBody>
      </p:sp>
      <p:sp>
        <p:nvSpPr>
          <p:cNvPr id="4" name="页脚占位符 3"/>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2022/8/21</a:t>
            </a:fld>
            <a:endParaRPr lang="zh-CN" altLang="en-US"/>
          </a:p>
        </p:txBody>
      </p:sp>
      <p:sp>
        <p:nvSpPr>
          <p:cNvPr id="3" name="页脚占位符 2"/>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5221" y="204787"/>
            <a:ext cx="3126870"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715942" y="204792"/>
            <a:ext cx="5313203"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75221" y="1076328"/>
            <a:ext cx="3126870"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2022/8/21</a:t>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62922" y="3600451"/>
            <a:ext cx="5702618"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862922" y="459581"/>
            <a:ext cx="5702618"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862922" y="4025507"/>
            <a:ext cx="5702618"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2022/8/21</a:t>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758658" y="0"/>
            <a:ext cx="2745705" cy="5143500"/>
          </a:xfrm>
          <a:prstGeom prst="rect">
            <a:avLst/>
          </a:prstGeom>
        </p:spPr>
      </p:pic>
      <p:pic>
        <p:nvPicPr>
          <p:cNvPr id="8" name="图片 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2685360" cy="5143500"/>
          </a:xfrm>
          <a:prstGeom prst="rect">
            <a:avLst/>
          </a:prstGeom>
        </p:spPr>
      </p:pic>
      <p:sp>
        <p:nvSpPr>
          <p:cNvPr id="9" name="矩形 8"/>
          <p:cNvSpPr/>
          <p:nvPr userDrawn="1"/>
        </p:nvSpPr>
        <p:spPr>
          <a:xfrm>
            <a:off x="0" y="221706"/>
            <a:ext cx="9504363" cy="468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userDrawn="1"/>
        </p:nvSpPr>
        <p:spPr>
          <a:xfrm>
            <a:off x="0" y="1"/>
            <a:ext cx="2323289" cy="246221"/>
          </a:xfrm>
          <a:prstGeom prst="rect">
            <a:avLst/>
          </a:prstGeom>
          <a:noFill/>
        </p:spPr>
        <p:txBody>
          <a:bodyPr wrap="square" rtlCol="0">
            <a:spAutoFit/>
          </a:bodyPr>
          <a:lstStyle/>
          <a:p>
            <a:r>
              <a:rPr lang="en-US" altLang="zh-CN" sz="1000" b="1" dirty="0">
                <a:solidFill>
                  <a:schemeClr val="bg1"/>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userDrawn="1"/>
        </p:nvSpPr>
        <p:spPr>
          <a:xfrm>
            <a:off x="7256504" y="4912565"/>
            <a:ext cx="2323289" cy="246221"/>
          </a:xfrm>
          <a:prstGeom prst="rect">
            <a:avLst/>
          </a:prstGeom>
          <a:noFill/>
        </p:spPr>
        <p:txBody>
          <a:bodyPr wrap="square" rtlCol="0">
            <a:spAutoFit/>
          </a:bodyPr>
          <a:lstStyle/>
          <a:p>
            <a:r>
              <a:rPr lang="en-US" altLang="zh-CN" sz="1000" b="1" dirty="0">
                <a:solidFill>
                  <a:schemeClr val="accent1">
                    <a:lumMod val="75000"/>
                  </a:schemeClr>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2" name="图片 1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446748" y="4711917"/>
            <a:ext cx="2309147" cy="4443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3.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2.emf"/><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image" Target="../media/image30.svg"/><Relationship Id="rId3" Type="http://schemas.openxmlformats.org/officeDocument/2006/relationships/tags" Target="../tags/tag12.xml"/><Relationship Id="rId21" Type="http://schemas.openxmlformats.org/officeDocument/2006/relationships/slideLayout" Target="../slideLayouts/slideLayout1.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image" Target="../media/image29.png"/><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29" Type="http://schemas.openxmlformats.org/officeDocument/2006/relationships/image" Target="../media/image33.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image" Target="../media/image28.svg"/><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image" Target="../media/image27.png"/><Relationship Id="rId28" Type="http://schemas.openxmlformats.org/officeDocument/2006/relationships/image" Target="../media/image32.svg"/><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notesSlide" Target="../notesSlides/notesSlide36.xml"/><Relationship Id="rId27" Type="http://schemas.openxmlformats.org/officeDocument/2006/relationships/image" Target="../media/image31.png"/><Relationship Id="rId30" Type="http://schemas.openxmlformats.org/officeDocument/2006/relationships/image" Target="../media/image34.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notesSlide" Target="../notesSlides/notesSlide38.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slideLayout" Target="../slideLayouts/slideLayout1.xml"/><Relationship Id="rId2" Type="http://schemas.openxmlformats.org/officeDocument/2006/relationships/tags" Target="../tags/tag31.xml"/><Relationship Id="rId16" Type="http://schemas.openxmlformats.org/officeDocument/2006/relationships/tags" Target="../tags/tag45.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tags" Target="../tags/tag44.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780881" y="1498960"/>
            <a:ext cx="1882246" cy="769441"/>
          </a:xfrm>
          <a:prstGeom prst="rect">
            <a:avLst/>
          </a:prstGeom>
          <a:noFill/>
        </p:spPr>
        <p:txBody>
          <a:bodyPr wrap="none" rtlCol="0">
            <a:spAutoFit/>
          </a:bodyPr>
          <a:lstStyle/>
          <a:p>
            <a:pPr algn="ctr"/>
            <a:r>
              <a:rPr lang="zh-CN" altLang="en-US" sz="4400" b="1" dirty="0">
                <a:latin typeface="Times New Roman" panose="02020603050405020304"/>
                <a:ea typeface="黑体" panose="02010609060101010101" pitchFamily="49" charset="-122"/>
              </a:rPr>
              <a:t>第七章</a:t>
            </a:r>
            <a:endParaRPr lang="en-US" altLang="zh-CN" sz="4400" b="1" dirty="0">
              <a:latin typeface="Times New Roman" panose="02020603050405020304"/>
              <a:ea typeface="黑体" panose="02010609060101010101" pitchFamily="49" charset="-122"/>
            </a:endParaRPr>
          </a:p>
        </p:txBody>
      </p:sp>
      <p:grpSp>
        <p:nvGrpSpPr>
          <p:cNvPr id="2" name="组合 1"/>
          <p:cNvGrpSpPr/>
          <p:nvPr/>
        </p:nvGrpSpPr>
        <p:grpSpPr>
          <a:xfrm>
            <a:off x="3375604" y="3592955"/>
            <a:ext cx="384810" cy="370220"/>
            <a:chOff x="4112570" y="4196180"/>
            <a:chExt cx="370220" cy="370220"/>
          </a:xfrm>
        </p:grpSpPr>
        <p:sp>
          <p:nvSpPr>
            <p:cNvPr id="13" name="椭圆 12"/>
            <p:cNvSpPr/>
            <p:nvPr/>
          </p:nvSpPr>
          <p:spPr>
            <a:xfrm>
              <a:off x="4112570" y="4196180"/>
              <a:ext cx="370220" cy="370220"/>
            </a:xfrm>
            <a:prstGeom prst="ellipse">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黑体" panose="02010609060101010101" pitchFamily="49" charset="-122"/>
              </a:endParaRPr>
            </a:p>
          </p:txBody>
        </p:sp>
        <p:grpSp>
          <p:nvGrpSpPr>
            <p:cNvPr id="38" name="Group 234"/>
            <p:cNvGrpSpPr/>
            <p:nvPr/>
          </p:nvGrpSpPr>
          <p:grpSpPr>
            <a:xfrm>
              <a:off x="4217972" y="4293958"/>
              <a:ext cx="159416" cy="174665"/>
              <a:chOff x="1693862" y="4675188"/>
              <a:chExt cx="365125" cy="400050"/>
            </a:xfrm>
            <a:solidFill>
              <a:schemeClr val="bg1"/>
            </a:solidFill>
          </p:grpSpPr>
          <p:sp>
            <p:nvSpPr>
              <p:cNvPr id="39" name="Freeform 335"/>
              <p:cNvSpPr/>
              <p:nvPr/>
            </p:nvSpPr>
            <p:spPr bwMode="auto">
              <a:xfrm>
                <a:off x="1811337" y="4675188"/>
                <a:ext cx="130175" cy="130175"/>
              </a:xfrm>
              <a:custGeom>
                <a:avLst/>
                <a:gdLst>
                  <a:gd name="T0" fmla="*/ 92 w 174"/>
                  <a:gd name="T1" fmla="*/ 171 h 173"/>
                  <a:gd name="T2" fmla="*/ 171 w 174"/>
                  <a:gd name="T3" fmla="*/ 82 h 173"/>
                  <a:gd name="T4" fmla="*/ 82 w 174"/>
                  <a:gd name="T5" fmla="*/ 3 h 173"/>
                  <a:gd name="T6" fmla="*/ 3 w 174"/>
                  <a:gd name="T7" fmla="*/ 92 h 173"/>
                  <a:gd name="T8" fmla="*/ 92 w 174"/>
                  <a:gd name="T9" fmla="*/ 171 h 173"/>
                </a:gdLst>
                <a:ahLst/>
                <a:cxnLst>
                  <a:cxn ang="0">
                    <a:pos x="T0" y="T1"/>
                  </a:cxn>
                  <a:cxn ang="0">
                    <a:pos x="T2" y="T3"/>
                  </a:cxn>
                  <a:cxn ang="0">
                    <a:pos x="T4" y="T5"/>
                  </a:cxn>
                  <a:cxn ang="0">
                    <a:pos x="T6" y="T7"/>
                  </a:cxn>
                  <a:cxn ang="0">
                    <a:pos x="T8" y="T9"/>
                  </a:cxn>
                </a:cxnLst>
                <a:rect l="0" t="0" r="r" b="b"/>
                <a:pathLst>
                  <a:path w="174" h="173">
                    <a:moveTo>
                      <a:pt x="92" y="171"/>
                    </a:moveTo>
                    <a:cubicBezTo>
                      <a:pt x="138" y="168"/>
                      <a:pt x="174" y="128"/>
                      <a:pt x="171" y="82"/>
                    </a:cubicBezTo>
                    <a:cubicBezTo>
                      <a:pt x="168" y="36"/>
                      <a:pt x="128" y="0"/>
                      <a:pt x="82" y="3"/>
                    </a:cubicBezTo>
                    <a:cubicBezTo>
                      <a:pt x="36" y="6"/>
                      <a:pt x="0" y="46"/>
                      <a:pt x="3" y="92"/>
                    </a:cubicBezTo>
                    <a:cubicBezTo>
                      <a:pt x="6" y="138"/>
                      <a:pt x="46" y="173"/>
                      <a:pt x="92" y="171"/>
                    </a:cubicBezTo>
                    <a:close/>
                  </a:path>
                </a:pathLst>
              </a:custGeom>
              <a:grpFill/>
              <a:ln>
                <a:noFill/>
              </a:ln>
            </p:spPr>
            <p:txBody>
              <a:bodyPr/>
              <a:lstStyle/>
              <a:p>
                <a:pPr defTabSz="914400">
                  <a:defRPr/>
                </a:pPr>
                <a:endParaRPr lang="en-AU" kern="0">
                  <a:solidFill>
                    <a:srgbClr val="000000"/>
                  </a:solidFill>
                  <a:latin typeface="Times New Roman" panose="02020603050405020304"/>
                  <a:ea typeface="黑体" panose="02010609060101010101" pitchFamily="49" charset="-122"/>
                </a:endParaRPr>
              </a:p>
            </p:txBody>
          </p:sp>
          <p:sp>
            <p:nvSpPr>
              <p:cNvPr id="40" name="Freeform 336"/>
              <p:cNvSpPr/>
              <p:nvPr/>
            </p:nvSpPr>
            <p:spPr bwMode="auto">
              <a:xfrm>
                <a:off x="1693862" y="4826000"/>
                <a:ext cx="365125" cy="249238"/>
              </a:xfrm>
              <a:custGeom>
                <a:avLst/>
                <a:gdLst>
                  <a:gd name="T0" fmla="*/ 457 w 486"/>
                  <a:gd name="T1" fmla="*/ 129 h 331"/>
                  <a:gd name="T2" fmla="*/ 254 w 486"/>
                  <a:gd name="T3" fmla="*/ 0 h 331"/>
                  <a:gd name="T4" fmla="*/ 254 w 486"/>
                  <a:gd name="T5" fmla="*/ 106 h 331"/>
                  <a:gd name="T6" fmla="*/ 254 w 486"/>
                  <a:gd name="T7" fmla="*/ 107 h 331"/>
                  <a:gd name="T8" fmla="*/ 257 w 486"/>
                  <a:gd name="T9" fmla="*/ 108 h 331"/>
                  <a:gd name="T10" fmla="*/ 263 w 486"/>
                  <a:gd name="T11" fmla="*/ 110 h 331"/>
                  <a:gd name="T12" fmla="*/ 276 w 486"/>
                  <a:gd name="T13" fmla="*/ 66 h 331"/>
                  <a:gd name="T14" fmla="*/ 346 w 486"/>
                  <a:gd name="T15" fmla="*/ 234 h 331"/>
                  <a:gd name="T16" fmla="*/ 279 w 486"/>
                  <a:gd name="T17" fmla="*/ 212 h 331"/>
                  <a:gd name="T18" fmla="*/ 267 w 486"/>
                  <a:gd name="T19" fmla="*/ 185 h 331"/>
                  <a:gd name="T20" fmla="*/ 264 w 486"/>
                  <a:gd name="T21" fmla="*/ 137 h 331"/>
                  <a:gd name="T22" fmla="*/ 262 w 486"/>
                  <a:gd name="T23" fmla="*/ 136 h 331"/>
                  <a:gd name="T24" fmla="*/ 222 w 486"/>
                  <a:gd name="T25" fmla="*/ 136 h 331"/>
                  <a:gd name="T26" fmla="*/ 219 w 486"/>
                  <a:gd name="T27" fmla="*/ 185 h 331"/>
                  <a:gd name="T28" fmla="*/ 207 w 486"/>
                  <a:gd name="T29" fmla="*/ 212 h 331"/>
                  <a:gd name="T30" fmla="*/ 140 w 486"/>
                  <a:gd name="T31" fmla="*/ 234 h 331"/>
                  <a:gd name="T32" fmla="*/ 210 w 486"/>
                  <a:gd name="T33" fmla="*/ 66 h 331"/>
                  <a:gd name="T34" fmla="*/ 223 w 486"/>
                  <a:gd name="T35" fmla="*/ 110 h 331"/>
                  <a:gd name="T36" fmla="*/ 229 w 486"/>
                  <a:gd name="T37" fmla="*/ 108 h 331"/>
                  <a:gd name="T38" fmla="*/ 231 w 486"/>
                  <a:gd name="T39" fmla="*/ 107 h 331"/>
                  <a:gd name="T40" fmla="*/ 231 w 486"/>
                  <a:gd name="T41" fmla="*/ 106 h 331"/>
                  <a:gd name="T42" fmla="*/ 231 w 486"/>
                  <a:gd name="T43" fmla="*/ 104 h 331"/>
                  <a:gd name="T44" fmla="*/ 231 w 486"/>
                  <a:gd name="T45" fmla="*/ 0 h 331"/>
                  <a:gd name="T46" fmla="*/ 29 w 486"/>
                  <a:gd name="T47" fmla="*/ 129 h 331"/>
                  <a:gd name="T48" fmla="*/ 0 w 486"/>
                  <a:gd name="T49" fmla="*/ 331 h 331"/>
                  <a:gd name="T50" fmla="*/ 69 w 486"/>
                  <a:gd name="T51" fmla="*/ 331 h 331"/>
                  <a:gd name="T52" fmla="*/ 100 w 486"/>
                  <a:gd name="T53" fmla="*/ 159 h 331"/>
                  <a:gd name="T54" fmla="*/ 110 w 486"/>
                  <a:gd name="T55" fmla="*/ 151 h 331"/>
                  <a:gd name="T56" fmla="*/ 117 w 486"/>
                  <a:gd name="T57" fmla="*/ 160 h 331"/>
                  <a:gd name="T58" fmla="*/ 109 w 486"/>
                  <a:gd name="T59" fmla="*/ 331 h 331"/>
                  <a:gd name="T60" fmla="*/ 218 w 486"/>
                  <a:gd name="T61" fmla="*/ 331 h 331"/>
                  <a:gd name="T62" fmla="*/ 242 w 486"/>
                  <a:gd name="T63" fmla="*/ 331 h 331"/>
                  <a:gd name="T64" fmla="*/ 377 w 486"/>
                  <a:gd name="T65" fmla="*/ 331 h 331"/>
                  <a:gd name="T66" fmla="*/ 369 w 486"/>
                  <a:gd name="T67" fmla="*/ 160 h 331"/>
                  <a:gd name="T68" fmla="*/ 376 w 486"/>
                  <a:gd name="T69" fmla="*/ 151 h 331"/>
                  <a:gd name="T70" fmla="*/ 386 w 486"/>
                  <a:gd name="T71" fmla="*/ 159 h 331"/>
                  <a:gd name="T72" fmla="*/ 417 w 486"/>
                  <a:gd name="T73" fmla="*/ 331 h 331"/>
                  <a:gd name="T74" fmla="*/ 486 w 486"/>
                  <a:gd name="T75" fmla="*/ 331 h 331"/>
                  <a:gd name="T76" fmla="*/ 457 w 486"/>
                  <a:gd name="T77" fmla="*/ 1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 h="331">
                    <a:moveTo>
                      <a:pt x="457" y="129"/>
                    </a:moveTo>
                    <a:cubicBezTo>
                      <a:pt x="432" y="23"/>
                      <a:pt x="349" y="1"/>
                      <a:pt x="254" y="0"/>
                    </a:cubicBezTo>
                    <a:cubicBezTo>
                      <a:pt x="254" y="106"/>
                      <a:pt x="254" y="106"/>
                      <a:pt x="254" y="106"/>
                    </a:cubicBezTo>
                    <a:cubicBezTo>
                      <a:pt x="254" y="106"/>
                      <a:pt x="254" y="107"/>
                      <a:pt x="254" y="107"/>
                    </a:cubicBezTo>
                    <a:cubicBezTo>
                      <a:pt x="255" y="108"/>
                      <a:pt x="256" y="108"/>
                      <a:pt x="257" y="108"/>
                    </a:cubicBezTo>
                    <a:cubicBezTo>
                      <a:pt x="259" y="109"/>
                      <a:pt x="261" y="109"/>
                      <a:pt x="263" y="110"/>
                    </a:cubicBezTo>
                    <a:cubicBezTo>
                      <a:pt x="264" y="86"/>
                      <a:pt x="267" y="67"/>
                      <a:pt x="276" y="66"/>
                    </a:cubicBezTo>
                    <a:cubicBezTo>
                      <a:pt x="342" y="62"/>
                      <a:pt x="372" y="222"/>
                      <a:pt x="346" y="234"/>
                    </a:cubicBezTo>
                    <a:cubicBezTo>
                      <a:pt x="326" y="243"/>
                      <a:pt x="297" y="226"/>
                      <a:pt x="279" y="212"/>
                    </a:cubicBezTo>
                    <a:cubicBezTo>
                      <a:pt x="269" y="205"/>
                      <a:pt x="268" y="195"/>
                      <a:pt x="267" y="185"/>
                    </a:cubicBezTo>
                    <a:cubicBezTo>
                      <a:pt x="266" y="173"/>
                      <a:pt x="264" y="155"/>
                      <a:pt x="264" y="137"/>
                    </a:cubicBezTo>
                    <a:cubicBezTo>
                      <a:pt x="263" y="137"/>
                      <a:pt x="263" y="136"/>
                      <a:pt x="262" y="136"/>
                    </a:cubicBezTo>
                    <a:cubicBezTo>
                      <a:pt x="249" y="131"/>
                      <a:pt x="235" y="131"/>
                      <a:pt x="222" y="136"/>
                    </a:cubicBezTo>
                    <a:cubicBezTo>
                      <a:pt x="222" y="154"/>
                      <a:pt x="220" y="173"/>
                      <a:pt x="219" y="185"/>
                    </a:cubicBezTo>
                    <a:cubicBezTo>
                      <a:pt x="218" y="195"/>
                      <a:pt x="217" y="205"/>
                      <a:pt x="207" y="212"/>
                    </a:cubicBezTo>
                    <a:cubicBezTo>
                      <a:pt x="189" y="226"/>
                      <a:pt x="160" y="243"/>
                      <a:pt x="140" y="234"/>
                    </a:cubicBezTo>
                    <a:cubicBezTo>
                      <a:pt x="114" y="222"/>
                      <a:pt x="144" y="62"/>
                      <a:pt x="210" y="66"/>
                    </a:cubicBezTo>
                    <a:cubicBezTo>
                      <a:pt x="219" y="67"/>
                      <a:pt x="222" y="86"/>
                      <a:pt x="223" y="110"/>
                    </a:cubicBezTo>
                    <a:cubicBezTo>
                      <a:pt x="225" y="109"/>
                      <a:pt x="227" y="108"/>
                      <a:pt x="229" y="108"/>
                    </a:cubicBezTo>
                    <a:cubicBezTo>
                      <a:pt x="230" y="108"/>
                      <a:pt x="231" y="108"/>
                      <a:pt x="231" y="107"/>
                    </a:cubicBezTo>
                    <a:cubicBezTo>
                      <a:pt x="231" y="107"/>
                      <a:pt x="231" y="106"/>
                      <a:pt x="231" y="106"/>
                    </a:cubicBezTo>
                    <a:cubicBezTo>
                      <a:pt x="231" y="104"/>
                      <a:pt x="231" y="104"/>
                      <a:pt x="231" y="104"/>
                    </a:cubicBezTo>
                    <a:cubicBezTo>
                      <a:pt x="231" y="0"/>
                      <a:pt x="231" y="0"/>
                      <a:pt x="231" y="0"/>
                    </a:cubicBezTo>
                    <a:cubicBezTo>
                      <a:pt x="136" y="1"/>
                      <a:pt x="54" y="23"/>
                      <a:pt x="29" y="129"/>
                    </a:cubicBezTo>
                    <a:cubicBezTo>
                      <a:pt x="0" y="331"/>
                      <a:pt x="0" y="331"/>
                      <a:pt x="0" y="331"/>
                    </a:cubicBezTo>
                    <a:cubicBezTo>
                      <a:pt x="69" y="331"/>
                      <a:pt x="69" y="331"/>
                      <a:pt x="69" y="331"/>
                    </a:cubicBezTo>
                    <a:cubicBezTo>
                      <a:pt x="100" y="159"/>
                      <a:pt x="100" y="159"/>
                      <a:pt x="100" y="159"/>
                    </a:cubicBezTo>
                    <a:cubicBezTo>
                      <a:pt x="102" y="154"/>
                      <a:pt x="105" y="151"/>
                      <a:pt x="110" y="151"/>
                    </a:cubicBezTo>
                    <a:cubicBezTo>
                      <a:pt x="114" y="152"/>
                      <a:pt x="118" y="154"/>
                      <a:pt x="117" y="160"/>
                    </a:cubicBezTo>
                    <a:cubicBezTo>
                      <a:pt x="109" y="331"/>
                      <a:pt x="109" y="331"/>
                      <a:pt x="109" y="331"/>
                    </a:cubicBezTo>
                    <a:cubicBezTo>
                      <a:pt x="218" y="331"/>
                      <a:pt x="218" y="331"/>
                      <a:pt x="218" y="331"/>
                    </a:cubicBezTo>
                    <a:cubicBezTo>
                      <a:pt x="242" y="331"/>
                      <a:pt x="242" y="331"/>
                      <a:pt x="242" y="331"/>
                    </a:cubicBezTo>
                    <a:cubicBezTo>
                      <a:pt x="377" y="331"/>
                      <a:pt x="377" y="331"/>
                      <a:pt x="377" y="331"/>
                    </a:cubicBezTo>
                    <a:cubicBezTo>
                      <a:pt x="369" y="160"/>
                      <a:pt x="369" y="160"/>
                      <a:pt x="369" y="160"/>
                    </a:cubicBezTo>
                    <a:cubicBezTo>
                      <a:pt x="368" y="154"/>
                      <a:pt x="372" y="152"/>
                      <a:pt x="376" y="151"/>
                    </a:cubicBezTo>
                    <a:cubicBezTo>
                      <a:pt x="381" y="151"/>
                      <a:pt x="384" y="154"/>
                      <a:pt x="386" y="159"/>
                    </a:cubicBezTo>
                    <a:cubicBezTo>
                      <a:pt x="417" y="331"/>
                      <a:pt x="417" y="331"/>
                      <a:pt x="417" y="331"/>
                    </a:cubicBezTo>
                    <a:cubicBezTo>
                      <a:pt x="486" y="331"/>
                      <a:pt x="486" y="331"/>
                      <a:pt x="486" y="331"/>
                    </a:cubicBezTo>
                    <a:lnTo>
                      <a:pt x="457" y="129"/>
                    </a:lnTo>
                    <a:close/>
                  </a:path>
                </a:pathLst>
              </a:custGeom>
              <a:grpFill/>
              <a:ln>
                <a:noFill/>
              </a:ln>
            </p:spPr>
            <p:txBody>
              <a:bodyPr/>
              <a:lstStyle/>
              <a:p>
                <a:pPr defTabSz="914400">
                  <a:defRPr/>
                </a:pPr>
                <a:endParaRPr lang="en-AU" kern="0">
                  <a:solidFill>
                    <a:srgbClr val="000000"/>
                  </a:solidFill>
                  <a:latin typeface="Times New Roman" panose="02020603050405020304"/>
                  <a:ea typeface="黑体" panose="02010609060101010101" pitchFamily="49" charset="-122"/>
                </a:endParaRPr>
              </a:p>
            </p:txBody>
          </p:sp>
        </p:grpSp>
      </p:grpSp>
      <p:sp>
        <p:nvSpPr>
          <p:cNvPr id="41" name="文本框 40"/>
          <p:cNvSpPr txBox="1"/>
          <p:nvPr/>
        </p:nvSpPr>
        <p:spPr>
          <a:xfrm>
            <a:off x="3829016" y="4063368"/>
            <a:ext cx="2218393" cy="337185"/>
          </a:xfrm>
          <a:prstGeom prst="rect">
            <a:avLst/>
          </a:prstGeom>
          <a:noFill/>
        </p:spPr>
        <p:txBody>
          <a:bodyPr wrap="square" rtlCol="0">
            <a:spAutoFit/>
          </a:bodyPr>
          <a:lstStyle/>
          <a:p>
            <a:r>
              <a:rPr lang="zh-CN" altLang="en-US" sz="1600" b="1" dirty="0">
                <a:latin typeface="Times New Roman" panose="02020603050405020304"/>
                <a:ea typeface="黑体" panose="02010609060101010101" pitchFamily="49" charset="-122"/>
              </a:rPr>
              <a:t>吴韫宏</a:t>
            </a:r>
            <a:endParaRPr lang="en-US" altLang="zh-CN" sz="1600" b="1" dirty="0">
              <a:latin typeface="Times New Roman" panose="02020603050405020304"/>
              <a:ea typeface="黑体" panose="02010609060101010101" pitchFamily="49" charset="-122"/>
            </a:endParaRPr>
          </a:p>
        </p:txBody>
      </p:sp>
      <p:grpSp>
        <p:nvGrpSpPr>
          <p:cNvPr id="5" name="组合 4"/>
          <p:cNvGrpSpPr/>
          <p:nvPr/>
        </p:nvGrpSpPr>
        <p:grpSpPr>
          <a:xfrm>
            <a:off x="5545076" y="3620909"/>
            <a:ext cx="384810" cy="370220"/>
            <a:chOff x="4661210" y="4196180"/>
            <a:chExt cx="370220" cy="370220"/>
          </a:xfrm>
        </p:grpSpPr>
        <p:sp>
          <p:nvSpPr>
            <p:cNvPr id="15" name="椭圆 14"/>
            <p:cNvSpPr/>
            <p:nvPr/>
          </p:nvSpPr>
          <p:spPr>
            <a:xfrm>
              <a:off x="4661210" y="4196180"/>
              <a:ext cx="370220" cy="370220"/>
            </a:xfrm>
            <a:prstGeom prst="ellipse">
              <a:avLst/>
            </a:prstGeom>
            <a:solidFill>
              <a:srgbClr val="29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黑体" panose="02010609060101010101" pitchFamily="49" charset="-122"/>
              </a:endParaRPr>
            </a:p>
          </p:txBody>
        </p:sp>
        <p:sp>
          <p:nvSpPr>
            <p:cNvPr id="42" name="Freeform 13"/>
            <p:cNvSpPr>
              <a:spLocks noEditPoints="1"/>
            </p:cNvSpPr>
            <p:nvPr/>
          </p:nvSpPr>
          <p:spPr bwMode="auto">
            <a:xfrm>
              <a:off x="4774882" y="4247300"/>
              <a:ext cx="142875" cy="263129"/>
            </a:xfrm>
            <a:custGeom>
              <a:avLst/>
              <a:gdLst>
                <a:gd name="T0" fmla="*/ 49 w 324"/>
                <a:gd name="T1" fmla="*/ 0 h 597"/>
                <a:gd name="T2" fmla="*/ 274 w 324"/>
                <a:gd name="T3" fmla="*/ 0 h 597"/>
                <a:gd name="T4" fmla="*/ 324 w 324"/>
                <a:gd name="T5" fmla="*/ 50 h 597"/>
                <a:gd name="T6" fmla="*/ 324 w 324"/>
                <a:gd name="T7" fmla="*/ 547 h 597"/>
                <a:gd name="T8" fmla="*/ 274 w 324"/>
                <a:gd name="T9" fmla="*/ 597 h 597"/>
                <a:gd name="T10" fmla="*/ 49 w 324"/>
                <a:gd name="T11" fmla="*/ 597 h 597"/>
                <a:gd name="T12" fmla="*/ 0 w 324"/>
                <a:gd name="T13" fmla="*/ 547 h 597"/>
                <a:gd name="T14" fmla="*/ 0 w 324"/>
                <a:gd name="T15" fmla="*/ 50 h 597"/>
                <a:gd name="T16" fmla="*/ 49 w 324"/>
                <a:gd name="T17" fmla="*/ 0 h 597"/>
                <a:gd name="T18" fmla="*/ 124 w 324"/>
                <a:gd name="T19" fmla="*/ 38 h 597"/>
                <a:gd name="T20" fmla="*/ 200 w 324"/>
                <a:gd name="T21" fmla="*/ 38 h 597"/>
                <a:gd name="T22" fmla="*/ 200 w 324"/>
                <a:gd name="T23" fmla="*/ 49 h 597"/>
                <a:gd name="T24" fmla="*/ 124 w 324"/>
                <a:gd name="T25" fmla="*/ 49 h 597"/>
                <a:gd name="T26" fmla="*/ 124 w 324"/>
                <a:gd name="T27" fmla="*/ 38 h 597"/>
                <a:gd name="T28" fmla="*/ 162 w 324"/>
                <a:gd name="T29" fmla="*/ 523 h 597"/>
                <a:gd name="T30" fmla="*/ 162 w 324"/>
                <a:gd name="T31" fmla="*/ 581 h 597"/>
                <a:gd name="T32" fmla="*/ 162 w 324"/>
                <a:gd name="T33" fmla="*/ 523 h 597"/>
                <a:gd name="T34" fmla="*/ 49 w 324"/>
                <a:gd name="T35" fmla="*/ 89 h 597"/>
                <a:gd name="T36" fmla="*/ 274 w 324"/>
                <a:gd name="T37" fmla="*/ 89 h 597"/>
                <a:gd name="T38" fmla="*/ 297 w 324"/>
                <a:gd name="T39" fmla="*/ 112 h 597"/>
                <a:gd name="T40" fmla="*/ 297 w 324"/>
                <a:gd name="T41" fmla="*/ 485 h 597"/>
                <a:gd name="T42" fmla="*/ 274 w 324"/>
                <a:gd name="T43" fmla="*/ 508 h 597"/>
                <a:gd name="T44" fmla="*/ 49 w 324"/>
                <a:gd name="T45" fmla="*/ 508 h 597"/>
                <a:gd name="T46" fmla="*/ 26 w 324"/>
                <a:gd name="T47" fmla="*/ 485 h 597"/>
                <a:gd name="T48" fmla="*/ 26 w 324"/>
                <a:gd name="T49" fmla="*/ 112 h 597"/>
                <a:gd name="T50" fmla="*/ 49 w 324"/>
                <a:gd name="T51" fmla="*/ 8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4" h="597">
                  <a:moveTo>
                    <a:pt x="49" y="0"/>
                  </a:moveTo>
                  <a:cubicBezTo>
                    <a:pt x="274" y="0"/>
                    <a:pt x="274" y="0"/>
                    <a:pt x="274" y="0"/>
                  </a:cubicBezTo>
                  <a:cubicBezTo>
                    <a:pt x="313" y="0"/>
                    <a:pt x="324" y="14"/>
                    <a:pt x="324" y="50"/>
                  </a:cubicBezTo>
                  <a:cubicBezTo>
                    <a:pt x="324" y="547"/>
                    <a:pt x="324" y="547"/>
                    <a:pt x="324" y="547"/>
                  </a:cubicBezTo>
                  <a:cubicBezTo>
                    <a:pt x="324" y="582"/>
                    <a:pt x="311" y="597"/>
                    <a:pt x="274" y="597"/>
                  </a:cubicBezTo>
                  <a:cubicBezTo>
                    <a:pt x="49" y="597"/>
                    <a:pt x="49" y="597"/>
                    <a:pt x="49" y="597"/>
                  </a:cubicBezTo>
                  <a:cubicBezTo>
                    <a:pt x="11" y="597"/>
                    <a:pt x="0" y="581"/>
                    <a:pt x="0" y="547"/>
                  </a:cubicBezTo>
                  <a:cubicBezTo>
                    <a:pt x="0" y="50"/>
                    <a:pt x="0" y="50"/>
                    <a:pt x="0" y="50"/>
                  </a:cubicBezTo>
                  <a:cubicBezTo>
                    <a:pt x="0" y="11"/>
                    <a:pt x="11" y="0"/>
                    <a:pt x="49" y="0"/>
                  </a:cubicBezTo>
                  <a:close/>
                  <a:moveTo>
                    <a:pt x="124" y="38"/>
                  </a:moveTo>
                  <a:cubicBezTo>
                    <a:pt x="200" y="38"/>
                    <a:pt x="200" y="38"/>
                    <a:pt x="200" y="38"/>
                  </a:cubicBezTo>
                  <a:cubicBezTo>
                    <a:pt x="212" y="38"/>
                    <a:pt x="212" y="49"/>
                    <a:pt x="200" y="49"/>
                  </a:cubicBezTo>
                  <a:cubicBezTo>
                    <a:pt x="124" y="49"/>
                    <a:pt x="124" y="49"/>
                    <a:pt x="124" y="49"/>
                  </a:cubicBezTo>
                  <a:cubicBezTo>
                    <a:pt x="114" y="49"/>
                    <a:pt x="113" y="38"/>
                    <a:pt x="124" y="38"/>
                  </a:cubicBezTo>
                  <a:close/>
                  <a:moveTo>
                    <a:pt x="162" y="523"/>
                  </a:moveTo>
                  <a:cubicBezTo>
                    <a:pt x="200" y="523"/>
                    <a:pt x="200" y="581"/>
                    <a:pt x="162" y="581"/>
                  </a:cubicBezTo>
                  <a:cubicBezTo>
                    <a:pt x="124" y="581"/>
                    <a:pt x="124" y="523"/>
                    <a:pt x="162" y="523"/>
                  </a:cubicBezTo>
                  <a:close/>
                  <a:moveTo>
                    <a:pt x="49" y="89"/>
                  </a:moveTo>
                  <a:cubicBezTo>
                    <a:pt x="274" y="89"/>
                    <a:pt x="274" y="89"/>
                    <a:pt x="274" y="89"/>
                  </a:cubicBezTo>
                  <a:cubicBezTo>
                    <a:pt x="294" y="89"/>
                    <a:pt x="297" y="94"/>
                    <a:pt x="297" y="112"/>
                  </a:cubicBezTo>
                  <a:cubicBezTo>
                    <a:pt x="297" y="485"/>
                    <a:pt x="297" y="485"/>
                    <a:pt x="297" y="485"/>
                  </a:cubicBezTo>
                  <a:cubicBezTo>
                    <a:pt x="297" y="503"/>
                    <a:pt x="294" y="508"/>
                    <a:pt x="274" y="508"/>
                  </a:cubicBezTo>
                  <a:cubicBezTo>
                    <a:pt x="49" y="508"/>
                    <a:pt x="49" y="508"/>
                    <a:pt x="49" y="508"/>
                  </a:cubicBezTo>
                  <a:cubicBezTo>
                    <a:pt x="29" y="508"/>
                    <a:pt x="26" y="503"/>
                    <a:pt x="26" y="485"/>
                  </a:cubicBezTo>
                  <a:cubicBezTo>
                    <a:pt x="26" y="112"/>
                    <a:pt x="26" y="112"/>
                    <a:pt x="26" y="112"/>
                  </a:cubicBezTo>
                  <a:cubicBezTo>
                    <a:pt x="26" y="95"/>
                    <a:pt x="32" y="89"/>
                    <a:pt x="49" y="8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Times New Roman" panose="02020603050405020304"/>
                <a:ea typeface="黑体" panose="02010609060101010101" pitchFamily="49" charset="-122"/>
              </a:endParaRPr>
            </a:p>
          </p:txBody>
        </p:sp>
      </p:grpSp>
      <p:sp>
        <p:nvSpPr>
          <p:cNvPr id="44" name="文本框 9"/>
          <p:cNvSpPr txBox="1"/>
          <p:nvPr/>
        </p:nvSpPr>
        <p:spPr>
          <a:xfrm>
            <a:off x="3084801" y="2363104"/>
            <a:ext cx="3579826" cy="769441"/>
          </a:xfrm>
          <a:prstGeom prst="rect">
            <a:avLst/>
          </a:prstGeom>
          <a:noFill/>
        </p:spPr>
        <p:txBody>
          <a:bodyPr wrap="none" rtlCol="0">
            <a:spAutoFit/>
          </a:bodyPr>
          <a:lstStyle/>
          <a:p>
            <a:pPr algn="ctr"/>
            <a:r>
              <a:rPr lang="zh-CN" altLang="en-US" sz="4400" b="1" dirty="0">
                <a:latin typeface="Times New Roman" panose="02020603050405020304"/>
                <a:ea typeface="黑体" panose="02010609060101010101" pitchFamily="49" charset="-122"/>
              </a:rPr>
              <a:t>病案质量管理</a:t>
            </a:r>
            <a:endParaRPr lang="en-US" altLang="zh-CN" sz="4400" b="1" dirty="0">
              <a:latin typeface="Times New Roman" panose="02020603050405020304"/>
              <a:ea typeface="黑体" panose="02010609060101010101" pitchFamily="49" charset="-122"/>
            </a:endParaRPr>
          </a:p>
        </p:txBody>
      </p:sp>
      <p:grpSp>
        <p:nvGrpSpPr>
          <p:cNvPr id="3" name="组合 2"/>
          <p:cNvGrpSpPr/>
          <p:nvPr/>
        </p:nvGrpSpPr>
        <p:grpSpPr>
          <a:xfrm>
            <a:off x="3411164" y="4017135"/>
            <a:ext cx="384810" cy="370220"/>
            <a:chOff x="4112570" y="4196180"/>
            <a:chExt cx="370220" cy="370220"/>
          </a:xfrm>
        </p:grpSpPr>
        <p:sp>
          <p:nvSpPr>
            <p:cNvPr id="4" name="椭圆 3"/>
            <p:cNvSpPr/>
            <p:nvPr/>
          </p:nvSpPr>
          <p:spPr>
            <a:xfrm>
              <a:off x="4112570" y="4196180"/>
              <a:ext cx="370220" cy="370220"/>
            </a:xfrm>
            <a:prstGeom prst="ellipse">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黑体" panose="02010609060101010101" pitchFamily="49" charset="-122"/>
              </a:endParaRPr>
            </a:p>
          </p:txBody>
        </p:sp>
        <p:grpSp>
          <p:nvGrpSpPr>
            <p:cNvPr id="6" name="Group 234"/>
            <p:cNvGrpSpPr/>
            <p:nvPr/>
          </p:nvGrpSpPr>
          <p:grpSpPr>
            <a:xfrm>
              <a:off x="4217972" y="4293958"/>
              <a:ext cx="159416" cy="174665"/>
              <a:chOff x="1693862" y="4675188"/>
              <a:chExt cx="365125" cy="400050"/>
            </a:xfrm>
            <a:solidFill>
              <a:schemeClr val="bg1"/>
            </a:solidFill>
          </p:grpSpPr>
          <p:sp>
            <p:nvSpPr>
              <p:cNvPr id="7" name="Freeform 335"/>
              <p:cNvSpPr/>
              <p:nvPr/>
            </p:nvSpPr>
            <p:spPr bwMode="auto">
              <a:xfrm>
                <a:off x="1811337" y="4675188"/>
                <a:ext cx="130175" cy="130175"/>
              </a:xfrm>
              <a:custGeom>
                <a:avLst/>
                <a:gdLst>
                  <a:gd name="T0" fmla="*/ 92 w 174"/>
                  <a:gd name="T1" fmla="*/ 171 h 173"/>
                  <a:gd name="T2" fmla="*/ 171 w 174"/>
                  <a:gd name="T3" fmla="*/ 82 h 173"/>
                  <a:gd name="T4" fmla="*/ 82 w 174"/>
                  <a:gd name="T5" fmla="*/ 3 h 173"/>
                  <a:gd name="T6" fmla="*/ 3 w 174"/>
                  <a:gd name="T7" fmla="*/ 92 h 173"/>
                  <a:gd name="T8" fmla="*/ 92 w 174"/>
                  <a:gd name="T9" fmla="*/ 171 h 173"/>
                </a:gdLst>
                <a:ahLst/>
                <a:cxnLst>
                  <a:cxn ang="0">
                    <a:pos x="T0" y="T1"/>
                  </a:cxn>
                  <a:cxn ang="0">
                    <a:pos x="T2" y="T3"/>
                  </a:cxn>
                  <a:cxn ang="0">
                    <a:pos x="T4" y="T5"/>
                  </a:cxn>
                  <a:cxn ang="0">
                    <a:pos x="T6" y="T7"/>
                  </a:cxn>
                  <a:cxn ang="0">
                    <a:pos x="T8" y="T9"/>
                  </a:cxn>
                </a:cxnLst>
                <a:rect l="0" t="0" r="r" b="b"/>
                <a:pathLst>
                  <a:path w="174" h="173">
                    <a:moveTo>
                      <a:pt x="92" y="171"/>
                    </a:moveTo>
                    <a:cubicBezTo>
                      <a:pt x="138" y="168"/>
                      <a:pt x="174" y="128"/>
                      <a:pt x="171" y="82"/>
                    </a:cubicBezTo>
                    <a:cubicBezTo>
                      <a:pt x="168" y="36"/>
                      <a:pt x="128" y="0"/>
                      <a:pt x="82" y="3"/>
                    </a:cubicBezTo>
                    <a:cubicBezTo>
                      <a:pt x="36" y="6"/>
                      <a:pt x="0" y="46"/>
                      <a:pt x="3" y="92"/>
                    </a:cubicBezTo>
                    <a:cubicBezTo>
                      <a:pt x="6" y="138"/>
                      <a:pt x="46" y="173"/>
                      <a:pt x="92" y="171"/>
                    </a:cubicBezTo>
                    <a:close/>
                  </a:path>
                </a:pathLst>
              </a:custGeom>
              <a:grpFill/>
              <a:ln>
                <a:noFill/>
              </a:ln>
            </p:spPr>
            <p:txBody>
              <a:bodyPr/>
              <a:lstStyle/>
              <a:p>
                <a:pPr defTabSz="914400">
                  <a:defRPr/>
                </a:pPr>
                <a:endParaRPr lang="en-AU" kern="0">
                  <a:solidFill>
                    <a:srgbClr val="000000"/>
                  </a:solidFill>
                  <a:latin typeface="Times New Roman" panose="02020603050405020304"/>
                  <a:ea typeface="黑体" panose="02010609060101010101" pitchFamily="49" charset="-122"/>
                </a:endParaRPr>
              </a:p>
            </p:txBody>
          </p:sp>
          <p:sp>
            <p:nvSpPr>
              <p:cNvPr id="8" name="Freeform 336"/>
              <p:cNvSpPr/>
              <p:nvPr/>
            </p:nvSpPr>
            <p:spPr bwMode="auto">
              <a:xfrm>
                <a:off x="1693862" y="4826000"/>
                <a:ext cx="365125" cy="249238"/>
              </a:xfrm>
              <a:custGeom>
                <a:avLst/>
                <a:gdLst>
                  <a:gd name="T0" fmla="*/ 457 w 486"/>
                  <a:gd name="T1" fmla="*/ 129 h 331"/>
                  <a:gd name="T2" fmla="*/ 254 w 486"/>
                  <a:gd name="T3" fmla="*/ 0 h 331"/>
                  <a:gd name="T4" fmla="*/ 254 w 486"/>
                  <a:gd name="T5" fmla="*/ 106 h 331"/>
                  <a:gd name="T6" fmla="*/ 254 w 486"/>
                  <a:gd name="T7" fmla="*/ 107 h 331"/>
                  <a:gd name="T8" fmla="*/ 257 w 486"/>
                  <a:gd name="T9" fmla="*/ 108 h 331"/>
                  <a:gd name="T10" fmla="*/ 263 w 486"/>
                  <a:gd name="T11" fmla="*/ 110 h 331"/>
                  <a:gd name="T12" fmla="*/ 276 w 486"/>
                  <a:gd name="T13" fmla="*/ 66 h 331"/>
                  <a:gd name="T14" fmla="*/ 346 w 486"/>
                  <a:gd name="T15" fmla="*/ 234 h 331"/>
                  <a:gd name="T16" fmla="*/ 279 w 486"/>
                  <a:gd name="T17" fmla="*/ 212 h 331"/>
                  <a:gd name="T18" fmla="*/ 267 w 486"/>
                  <a:gd name="T19" fmla="*/ 185 h 331"/>
                  <a:gd name="T20" fmla="*/ 264 w 486"/>
                  <a:gd name="T21" fmla="*/ 137 h 331"/>
                  <a:gd name="T22" fmla="*/ 262 w 486"/>
                  <a:gd name="T23" fmla="*/ 136 h 331"/>
                  <a:gd name="T24" fmla="*/ 222 w 486"/>
                  <a:gd name="T25" fmla="*/ 136 h 331"/>
                  <a:gd name="T26" fmla="*/ 219 w 486"/>
                  <a:gd name="T27" fmla="*/ 185 h 331"/>
                  <a:gd name="T28" fmla="*/ 207 w 486"/>
                  <a:gd name="T29" fmla="*/ 212 h 331"/>
                  <a:gd name="T30" fmla="*/ 140 w 486"/>
                  <a:gd name="T31" fmla="*/ 234 h 331"/>
                  <a:gd name="T32" fmla="*/ 210 w 486"/>
                  <a:gd name="T33" fmla="*/ 66 h 331"/>
                  <a:gd name="T34" fmla="*/ 223 w 486"/>
                  <a:gd name="T35" fmla="*/ 110 h 331"/>
                  <a:gd name="T36" fmla="*/ 229 w 486"/>
                  <a:gd name="T37" fmla="*/ 108 h 331"/>
                  <a:gd name="T38" fmla="*/ 231 w 486"/>
                  <a:gd name="T39" fmla="*/ 107 h 331"/>
                  <a:gd name="T40" fmla="*/ 231 w 486"/>
                  <a:gd name="T41" fmla="*/ 106 h 331"/>
                  <a:gd name="T42" fmla="*/ 231 w 486"/>
                  <a:gd name="T43" fmla="*/ 104 h 331"/>
                  <a:gd name="T44" fmla="*/ 231 w 486"/>
                  <a:gd name="T45" fmla="*/ 0 h 331"/>
                  <a:gd name="T46" fmla="*/ 29 w 486"/>
                  <a:gd name="T47" fmla="*/ 129 h 331"/>
                  <a:gd name="T48" fmla="*/ 0 w 486"/>
                  <a:gd name="T49" fmla="*/ 331 h 331"/>
                  <a:gd name="T50" fmla="*/ 69 w 486"/>
                  <a:gd name="T51" fmla="*/ 331 h 331"/>
                  <a:gd name="T52" fmla="*/ 100 w 486"/>
                  <a:gd name="T53" fmla="*/ 159 h 331"/>
                  <a:gd name="T54" fmla="*/ 110 w 486"/>
                  <a:gd name="T55" fmla="*/ 151 h 331"/>
                  <a:gd name="T56" fmla="*/ 117 w 486"/>
                  <a:gd name="T57" fmla="*/ 160 h 331"/>
                  <a:gd name="T58" fmla="*/ 109 w 486"/>
                  <a:gd name="T59" fmla="*/ 331 h 331"/>
                  <a:gd name="T60" fmla="*/ 218 w 486"/>
                  <a:gd name="T61" fmla="*/ 331 h 331"/>
                  <a:gd name="T62" fmla="*/ 242 w 486"/>
                  <a:gd name="T63" fmla="*/ 331 h 331"/>
                  <a:gd name="T64" fmla="*/ 377 w 486"/>
                  <a:gd name="T65" fmla="*/ 331 h 331"/>
                  <a:gd name="T66" fmla="*/ 369 w 486"/>
                  <a:gd name="T67" fmla="*/ 160 h 331"/>
                  <a:gd name="T68" fmla="*/ 376 w 486"/>
                  <a:gd name="T69" fmla="*/ 151 h 331"/>
                  <a:gd name="T70" fmla="*/ 386 w 486"/>
                  <a:gd name="T71" fmla="*/ 159 h 331"/>
                  <a:gd name="T72" fmla="*/ 417 w 486"/>
                  <a:gd name="T73" fmla="*/ 331 h 331"/>
                  <a:gd name="T74" fmla="*/ 486 w 486"/>
                  <a:gd name="T75" fmla="*/ 331 h 331"/>
                  <a:gd name="T76" fmla="*/ 457 w 486"/>
                  <a:gd name="T77" fmla="*/ 1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 h="331">
                    <a:moveTo>
                      <a:pt x="457" y="129"/>
                    </a:moveTo>
                    <a:cubicBezTo>
                      <a:pt x="432" y="23"/>
                      <a:pt x="349" y="1"/>
                      <a:pt x="254" y="0"/>
                    </a:cubicBezTo>
                    <a:cubicBezTo>
                      <a:pt x="254" y="106"/>
                      <a:pt x="254" y="106"/>
                      <a:pt x="254" y="106"/>
                    </a:cubicBezTo>
                    <a:cubicBezTo>
                      <a:pt x="254" y="106"/>
                      <a:pt x="254" y="107"/>
                      <a:pt x="254" y="107"/>
                    </a:cubicBezTo>
                    <a:cubicBezTo>
                      <a:pt x="255" y="108"/>
                      <a:pt x="256" y="108"/>
                      <a:pt x="257" y="108"/>
                    </a:cubicBezTo>
                    <a:cubicBezTo>
                      <a:pt x="259" y="109"/>
                      <a:pt x="261" y="109"/>
                      <a:pt x="263" y="110"/>
                    </a:cubicBezTo>
                    <a:cubicBezTo>
                      <a:pt x="264" y="86"/>
                      <a:pt x="267" y="67"/>
                      <a:pt x="276" y="66"/>
                    </a:cubicBezTo>
                    <a:cubicBezTo>
                      <a:pt x="342" y="62"/>
                      <a:pt x="372" y="222"/>
                      <a:pt x="346" y="234"/>
                    </a:cubicBezTo>
                    <a:cubicBezTo>
                      <a:pt x="326" y="243"/>
                      <a:pt x="297" y="226"/>
                      <a:pt x="279" y="212"/>
                    </a:cubicBezTo>
                    <a:cubicBezTo>
                      <a:pt x="269" y="205"/>
                      <a:pt x="268" y="195"/>
                      <a:pt x="267" y="185"/>
                    </a:cubicBezTo>
                    <a:cubicBezTo>
                      <a:pt x="266" y="173"/>
                      <a:pt x="264" y="155"/>
                      <a:pt x="264" y="137"/>
                    </a:cubicBezTo>
                    <a:cubicBezTo>
                      <a:pt x="263" y="137"/>
                      <a:pt x="263" y="136"/>
                      <a:pt x="262" y="136"/>
                    </a:cubicBezTo>
                    <a:cubicBezTo>
                      <a:pt x="249" y="131"/>
                      <a:pt x="235" y="131"/>
                      <a:pt x="222" y="136"/>
                    </a:cubicBezTo>
                    <a:cubicBezTo>
                      <a:pt x="222" y="154"/>
                      <a:pt x="220" y="173"/>
                      <a:pt x="219" y="185"/>
                    </a:cubicBezTo>
                    <a:cubicBezTo>
                      <a:pt x="218" y="195"/>
                      <a:pt x="217" y="205"/>
                      <a:pt x="207" y="212"/>
                    </a:cubicBezTo>
                    <a:cubicBezTo>
                      <a:pt x="189" y="226"/>
                      <a:pt x="160" y="243"/>
                      <a:pt x="140" y="234"/>
                    </a:cubicBezTo>
                    <a:cubicBezTo>
                      <a:pt x="114" y="222"/>
                      <a:pt x="144" y="62"/>
                      <a:pt x="210" y="66"/>
                    </a:cubicBezTo>
                    <a:cubicBezTo>
                      <a:pt x="219" y="67"/>
                      <a:pt x="222" y="86"/>
                      <a:pt x="223" y="110"/>
                    </a:cubicBezTo>
                    <a:cubicBezTo>
                      <a:pt x="225" y="109"/>
                      <a:pt x="227" y="108"/>
                      <a:pt x="229" y="108"/>
                    </a:cubicBezTo>
                    <a:cubicBezTo>
                      <a:pt x="230" y="108"/>
                      <a:pt x="231" y="108"/>
                      <a:pt x="231" y="107"/>
                    </a:cubicBezTo>
                    <a:cubicBezTo>
                      <a:pt x="231" y="107"/>
                      <a:pt x="231" y="106"/>
                      <a:pt x="231" y="106"/>
                    </a:cubicBezTo>
                    <a:cubicBezTo>
                      <a:pt x="231" y="104"/>
                      <a:pt x="231" y="104"/>
                      <a:pt x="231" y="104"/>
                    </a:cubicBezTo>
                    <a:cubicBezTo>
                      <a:pt x="231" y="0"/>
                      <a:pt x="231" y="0"/>
                      <a:pt x="231" y="0"/>
                    </a:cubicBezTo>
                    <a:cubicBezTo>
                      <a:pt x="136" y="1"/>
                      <a:pt x="54" y="23"/>
                      <a:pt x="29" y="129"/>
                    </a:cubicBezTo>
                    <a:cubicBezTo>
                      <a:pt x="0" y="331"/>
                      <a:pt x="0" y="331"/>
                      <a:pt x="0" y="331"/>
                    </a:cubicBezTo>
                    <a:cubicBezTo>
                      <a:pt x="69" y="331"/>
                      <a:pt x="69" y="331"/>
                      <a:pt x="69" y="331"/>
                    </a:cubicBezTo>
                    <a:cubicBezTo>
                      <a:pt x="100" y="159"/>
                      <a:pt x="100" y="159"/>
                      <a:pt x="100" y="159"/>
                    </a:cubicBezTo>
                    <a:cubicBezTo>
                      <a:pt x="102" y="154"/>
                      <a:pt x="105" y="151"/>
                      <a:pt x="110" y="151"/>
                    </a:cubicBezTo>
                    <a:cubicBezTo>
                      <a:pt x="114" y="152"/>
                      <a:pt x="118" y="154"/>
                      <a:pt x="117" y="160"/>
                    </a:cubicBezTo>
                    <a:cubicBezTo>
                      <a:pt x="109" y="331"/>
                      <a:pt x="109" y="331"/>
                      <a:pt x="109" y="331"/>
                    </a:cubicBezTo>
                    <a:cubicBezTo>
                      <a:pt x="218" y="331"/>
                      <a:pt x="218" y="331"/>
                      <a:pt x="218" y="331"/>
                    </a:cubicBezTo>
                    <a:cubicBezTo>
                      <a:pt x="242" y="331"/>
                      <a:pt x="242" y="331"/>
                      <a:pt x="242" y="331"/>
                    </a:cubicBezTo>
                    <a:cubicBezTo>
                      <a:pt x="377" y="331"/>
                      <a:pt x="377" y="331"/>
                      <a:pt x="377" y="331"/>
                    </a:cubicBezTo>
                    <a:cubicBezTo>
                      <a:pt x="369" y="160"/>
                      <a:pt x="369" y="160"/>
                      <a:pt x="369" y="160"/>
                    </a:cubicBezTo>
                    <a:cubicBezTo>
                      <a:pt x="368" y="154"/>
                      <a:pt x="372" y="152"/>
                      <a:pt x="376" y="151"/>
                    </a:cubicBezTo>
                    <a:cubicBezTo>
                      <a:pt x="381" y="151"/>
                      <a:pt x="384" y="154"/>
                      <a:pt x="386" y="159"/>
                    </a:cubicBezTo>
                    <a:cubicBezTo>
                      <a:pt x="417" y="331"/>
                      <a:pt x="417" y="331"/>
                      <a:pt x="417" y="331"/>
                    </a:cubicBezTo>
                    <a:cubicBezTo>
                      <a:pt x="486" y="331"/>
                      <a:pt x="486" y="331"/>
                      <a:pt x="486" y="331"/>
                    </a:cubicBezTo>
                    <a:lnTo>
                      <a:pt x="457" y="129"/>
                    </a:lnTo>
                    <a:close/>
                  </a:path>
                </a:pathLst>
              </a:custGeom>
              <a:grpFill/>
              <a:ln>
                <a:noFill/>
              </a:ln>
            </p:spPr>
            <p:txBody>
              <a:bodyPr/>
              <a:lstStyle/>
              <a:p>
                <a:pPr defTabSz="914400">
                  <a:defRPr/>
                </a:pPr>
                <a:endParaRPr lang="en-AU" kern="0">
                  <a:solidFill>
                    <a:srgbClr val="000000"/>
                  </a:solidFill>
                  <a:latin typeface="Times New Roman" panose="02020603050405020304"/>
                  <a:ea typeface="黑体" panose="02010609060101010101" pitchFamily="49" charset="-122"/>
                </a:endParaRPr>
              </a:p>
            </p:txBody>
          </p:sp>
        </p:grpSp>
      </p:grpSp>
      <p:grpSp>
        <p:nvGrpSpPr>
          <p:cNvPr id="9" name="组合 8"/>
          <p:cNvGrpSpPr/>
          <p:nvPr/>
        </p:nvGrpSpPr>
        <p:grpSpPr>
          <a:xfrm>
            <a:off x="3423864" y="4452745"/>
            <a:ext cx="384810" cy="370220"/>
            <a:chOff x="4112570" y="4196180"/>
            <a:chExt cx="370220" cy="370220"/>
          </a:xfrm>
        </p:grpSpPr>
        <p:sp>
          <p:nvSpPr>
            <p:cNvPr id="11" name="椭圆 10"/>
            <p:cNvSpPr/>
            <p:nvPr/>
          </p:nvSpPr>
          <p:spPr>
            <a:xfrm>
              <a:off x="4112570" y="4196180"/>
              <a:ext cx="370220" cy="370220"/>
            </a:xfrm>
            <a:prstGeom prst="ellipse">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黑体" panose="02010609060101010101" pitchFamily="49" charset="-122"/>
              </a:endParaRPr>
            </a:p>
          </p:txBody>
        </p:sp>
        <p:grpSp>
          <p:nvGrpSpPr>
            <p:cNvPr id="12" name="Group 234"/>
            <p:cNvGrpSpPr/>
            <p:nvPr/>
          </p:nvGrpSpPr>
          <p:grpSpPr>
            <a:xfrm>
              <a:off x="4217972" y="4293958"/>
              <a:ext cx="159416" cy="174665"/>
              <a:chOff x="1693862" y="4675188"/>
              <a:chExt cx="365125" cy="400050"/>
            </a:xfrm>
            <a:solidFill>
              <a:schemeClr val="bg1"/>
            </a:solidFill>
          </p:grpSpPr>
          <p:sp>
            <p:nvSpPr>
              <p:cNvPr id="14" name="Freeform 335"/>
              <p:cNvSpPr/>
              <p:nvPr/>
            </p:nvSpPr>
            <p:spPr bwMode="auto">
              <a:xfrm>
                <a:off x="1811337" y="4675188"/>
                <a:ext cx="130175" cy="130175"/>
              </a:xfrm>
              <a:custGeom>
                <a:avLst/>
                <a:gdLst>
                  <a:gd name="T0" fmla="*/ 92 w 174"/>
                  <a:gd name="T1" fmla="*/ 171 h 173"/>
                  <a:gd name="T2" fmla="*/ 171 w 174"/>
                  <a:gd name="T3" fmla="*/ 82 h 173"/>
                  <a:gd name="T4" fmla="*/ 82 w 174"/>
                  <a:gd name="T5" fmla="*/ 3 h 173"/>
                  <a:gd name="T6" fmla="*/ 3 w 174"/>
                  <a:gd name="T7" fmla="*/ 92 h 173"/>
                  <a:gd name="T8" fmla="*/ 92 w 174"/>
                  <a:gd name="T9" fmla="*/ 171 h 173"/>
                </a:gdLst>
                <a:ahLst/>
                <a:cxnLst>
                  <a:cxn ang="0">
                    <a:pos x="T0" y="T1"/>
                  </a:cxn>
                  <a:cxn ang="0">
                    <a:pos x="T2" y="T3"/>
                  </a:cxn>
                  <a:cxn ang="0">
                    <a:pos x="T4" y="T5"/>
                  </a:cxn>
                  <a:cxn ang="0">
                    <a:pos x="T6" y="T7"/>
                  </a:cxn>
                  <a:cxn ang="0">
                    <a:pos x="T8" y="T9"/>
                  </a:cxn>
                </a:cxnLst>
                <a:rect l="0" t="0" r="r" b="b"/>
                <a:pathLst>
                  <a:path w="174" h="173">
                    <a:moveTo>
                      <a:pt x="92" y="171"/>
                    </a:moveTo>
                    <a:cubicBezTo>
                      <a:pt x="138" y="168"/>
                      <a:pt x="174" y="128"/>
                      <a:pt x="171" y="82"/>
                    </a:cubicBezTo>
                    <a:cubicBezTo>
                      <a:pt x="168" y="36"/>
                      <a:pt x="128" y="0"/>
                      <a:pt x="82" y="3"/>
                    </a:cubicBezTo>
                    <a:cubicBezTo>
                      <a:pt x="36" y="6"/>
                      <a:pt x="0" y="46"/>
                      <a:pt x="3" y="92"/>
                    </a:cubicBezTo>
                    <a:cubicBezTo>
                      <a:pt x="6" y="138"/>
                      <a:pt x="46" y="173"/>
                      <a:pt x="92" y="171"/>
                    </a:cubicBezTo>
                    <a:close/>
                  </a:path>
                </a:pathLst>
              </a:custGeom>
              <a:grpFill/>
              <a:ln>
                <a:noFill/>
              </a:ln>
            </p:spPr>
            <p:txBody>
              <a:bodyPr/>
              <a:lstStyle/>
              <a:p>
                <a:pPr defTabSz="914400">
                  <a:defRPr/>
                </a:pPr>
                <a:endParaRPr lang="en-AU" kern="0">
                  <a:solidFill>
                    <a:srgbClr val="000000"/>
                  </a:solidFill>
                  <a:latin typeface="Times New Roman" panose="02020603050405020304"/>
                  <a:ea typeface="黑体" panose="02010609060101010101" pitchFamily="49" charset="-122"/>
                </a:endParaRPr>
              </a:p>
            </p:txBody>
          </p:sp>
          <p:sp>
            <p:nvSpPr>
              <p:cNvPr id="16" name="Freeform 336"/>
              <p:cNvSpPr/>
              <p:nvPr/>
            </p:nvSpPr>
            <p:spPr bwMode="auto">
              <a:xfrm>
                <a:off x="1693862" y="4826000"/>
                <a:ext cx="365125" cy="249238"/>
              </a:xfrm>
              <a:custGeom>
                <a:avLst/>
                <a:gdLst>
                  <a:gd name="T0" fmla="*/ 457 w 486"/>
                  <a:gd name="T1" fmla="*/ 129 h 331"/>
                  <a:gd name="T2" fmla="*/ 254 w 486"/>
                  <a:gd name="T3" fmla="*/ 0 h 331"/>
                  <a:gd name="T4" fmla="*/ 254 w 486"/>
                  <a:gd name="T5" fmla="*/ 106 h 331"/>
                  <a:gd name="T6" fmla="*/ 254 w 486"/>
                  <a:gd name="T7" fmla="*/ 107 h 331"/>
                  <a:gd name="T8" fmla="*/ 257 w 486"/>
                  <a:gd name="T9" fmla="*/ 108 h 331"/>
                  <a:gd name="T10" fmla="*/ 263 w 486"/>
                  <a:gd name="T11" fmla="*/ 110 h 331"/>
                  <a:gd name="T12" fmla="*/ 276 w 486"/>
                  <a:gd name="T13" fmla="*/ 66 h 331"/>
                  <a:gd name="T14" fmla="*/ 346 w 486"/>
                  <a:gd name="T15" fmla="*/ 234 h 331"/>
                  <a:gd name="T16" fmla="*/ 279 w 486"/>
                  <a:gd name="T17" fmla="*/ 212 h 331"/>
                  <a:gd name="T18" fmla="*/ 267 w 486"/>
                  <a:gd name="T19" fmla="*/ 185 h 331"/>
                  <a:gd name="T20" fmla="*/ 264 w 486"/>
                  <a:gd name="T21" fmla="*/ 137 h 331"/>
                  <a:gd name="T22" fmla="*/ 262 w 486"/>
                  <a:gd name="T23" fmla="*/ 136 h 331"/>
                  <a:gd name="T24" fmla="*/ 222 w 486"/>
                  <a:gd name="T25" fmla="*/ 136 h 331"/>
                  <a:gd name="T26" fmla="*/ 219 w 486"/>
                  <a:gd name="T27" fmla="*/ 185 h 331"/>
                  <a:gd name="T28" fmla="*/ 207 w 486"/>
                  <a:gd name="T29" fmla="*/ 212 h 331"/>
                  <a:gd name="T30" fmla="*/ 140 w 486"/>
                  <a:gd name="T31" fmla="*/ 234 h 331"/>
                  <a:gd name="T32" fmla="*/ 210 w 486"/>
                  <a:gd name="T33" fmla="*/ 66 h 331"/>
                  <a:gd name="T34" fmla="*/ 223 w 486"/>
                  <a:gd name="T35" fmla="*/ 110 h 331"/>
                  <a:gd name="T36" fmla="*/ 229 w 486"/>
                  <a:gd name="T37" fmla="*/ 108 h 331"/>
                  <a:gd name="T38" fmla="*/ 231 w 486"/>
                  <a:gd name="T39" fmla="*/ 107 h 331"/>
                  <a:gd name="T40" fmla="*/ 231 w 486"/>
                  <a:gd name="T41" fmla="*/ 106 h 331"/>
                  <a:gd name="T42" fmla="*/ 231 w 486"/>
                  <a:gd name="T43" fmla="*/ 104 h 331"/>
                  <a:gd name="T44" fmla="*/ 231 w 486"/>
                  <a:gd name="T45" fmla="*/ 0 h 331"/>
                  <a:gd name="T46" fmla="*/ 29 w 486"/>
                  <a:gd name="T47" fmla="*/ 129 h 331"/>
                  <a:gd name="T48" fmla="*/ 0 w 486"/>
                  <a:gd name="T49" fmla="*/ 331 h 331"/>
                  <a:gd name="T50" fmla="*/ 69 w 486"/>
                  <a:gd name="T51" fmla="*/ 331 h 331"/>
                  <a:gd name="T52" fmla="*/ 100 w 486"/>
                  <a:gd name="T53" fmla="*/ 159 h 331"/>
                  <a:gd name="T54" fmla="*/ 110 w 486"/>
                  <a:gd name="T55" fmla="*/ 151 h 331"/>
                  <a:gd name="T56" fmla="*/ 117 w 486"/>
                  <a:gd name="T57" fmla="*/ 160 h 331"/>
                  <a:gd name="T58" fmla="*/ 109 w 486"/>
                  <a:gd name="T59" fmla="*/ 331 h 331"/>
                  <a:gd name="T60" fmla="*/ 218 w 486"/>
                  <a:gd name="T61" fmla="*/ 331 h 331"/>
                  <a:gd name="T62" fmla="*/ 242 w 486"/>
                  <a:gd name="T63" fmla="*/ 331 h 331"/>
                  <a:gd name="T64" fmla="*/ 377 w 486"/>
                  <a:gd name="T65" fmla="*/ 331 h 331"/>
                  <a:gd name="T66" fmla="*/ 369 w 486"/>
                  <a:gd name="T67" fmla="*/ 160 h 331"/>
                  <a:gd name="T68" fmla="*/ 376 w 486"/>
                  <a:gd name="T69" fmla="*/ 151 h 331"/>
                  <a:gd name="T70" fmla="*/ 386 w 486"/>
                  <a:gd name="T71" fmla="*/ 159 h 331"/>
                  <a:gd name="T72" fmla="*/ 417 w 486"/>
                  <a:gd name="T73" fmla="*/ 331 h 331"/>
                  <a:gd name="T74" fmla="*/ 486 w 486"/>
                  <a:gd name="T75" fmla="*/ 331 h 331"/>
                  <a:gd name="T76" fmla="*/ 457 w 486"/>
                  <a:gd name="T77" fmla="*/ 1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 h="331">
                    <a:moveTo>
                      <a:pt x="457" y="129"/>
                    </a:moveTo>
                    <a:cubicBezTo>
                      <a:pt x="432" y="23"/>
                      <a:pt x="349" y="1"/>
                      <a:pt x="254" y="0"/>
                    </a:cubicBezTo>
                    <a:cubicBezTo>
                      <a:pt x="254" y="106"/>
                      <a:pt x="254" y="106"/>
                      <a:pt x="254" y="106"/>
                    </a:cubicBezTo>
                    <a:cubicBezTo>
                      <a:pt x="254" y="106"/>
                      <a:pt x="254" y="107"/>
                      <a:pt x="254" y="107"/>
                    </a:cubicBezTo>
                    <a:cubicBezTo>
                      <a:pt x="255" y="108"/>
                      <a:pt x="256" y="108"/>
                      <a:pt x="257" y="108"/>
                    </a:cubicBezTo>
                    <a:cubicBezTo>
                      <a:pt x="259" y="109"/>
                      <a:pt x="261" y="109"/>
                      <a:pt x="263" y="110"/>
                    </a:cubicBezTo>
                    <a:cubicBezTo>
                      <a:pt x="264" y="86"/>
                      <a:pt x="267" y="67"/>
                      <a:pt x="276" y="66"/>
                    </a:cubicBezTo>
                    <a:cubicBezTo>
                      <a:pt x="342" y="62"/>
                      <a:pt x="372" y="222"/>
                      <a:pt x="346" y="234"/>
                    </a:cubicBezTo>
                    <a:cubicBezTo>
                      <a:pt x="326" y="243"/>
                      <a:pt x="297" y="226"/>
                      <a:pt x="279" y="212"/>
                    </a:cubicBezTo>
                    <a:cubicBezTo>
                      <a:pt x="269" y="205"/>
                      <a:pt x="268" y="195"/>
                      <a:pt x="267" y="185"/>
                    </a:cubicBezTo>
                    <a:cubicBezTo>
                      <a:pt x="266" y="173"/>
                      <a:pt x="264" y="155"/>
                      <a:pt x="264" y="137"/>
                    </a:cubicBezTo>
                    <a:cubicBezTo>
                      <a:pt x="263" y="137"/>
                      <a:pt x="263" y="136"/>
                      <a:pt x="262" y="136"/>
                    </a:cubicBezTo>
                    <a:cubicBezTo>
                      <a:pt x="249" y="131"/>
                      <a:pt x="235" y="131"/>
                      <a:pt x="222" y="136"/>
                    </a:cubicBezTo>
                    <a:cubicBezTo>
                      <a:pt x="222" y="154"/>
                      <a:pt x="220" y="173"/>
                      <a:pt x="219" y="185"/>
                    </a:cubicBezTo>
                    <a:cubicBezTo>
                      <a:pt x="218" y="195"/>
                      <a:pt x="217" y="205"/>
                      <a:pt x="207" y="212"/>
                    </a:cubicBezTo>
                    <a:cubicBezTo>
                      <a:pt x="189" y="226"/>
                      <a:pt x="160" y="243"/>
                      <a:pt x="140" y="234"/>
                    </a:cubicBezTo>
                    <a:cubicBezTo>
                      <a:pt x="114" y="222"/>
                      <a:pt x="144" y="62"/>
                      <a:pt x="210" y="66"/>
                    </a:cubicBezTo>
                    <a:cubicBezTo>
                      <a:pt x="219" y="67"/>
                      <a:pt x="222" y="86"/>
                      <a:pt x="223" y="110"/>
                    </a:cubicBezTo>
                    <a:cubicBezTo>
                      <a:pt x="225" y="109"/>
                      <a:pt x="227" y="108"/>
                      <a:pt x="229" y="108"/>
                    </a:cubicBezTo>
                    <a:cubicBezTo>
                      <a:pt x="230" y="108"/>
                      <a:pt x="231" y="108"/>
                      <a:pt x="231" y="107"/>
                    </a:cubicBezTo>
                    <a:cubicBezTo>
                      <a:pt x="231" y="107"/>
                      <a:pt x="231" y="106"/>
                      <a:pt x="231" y="106"/>
                    </a:cubicBezTo>
                    <a:cubicBezTo>
                      <a:pt x="231" y="104"/>
                      <a:pt x="231" y="104"/>
                      <a:pt x="231" y="104"/>
                    </a:cubicBezTo>
                    <a:cubicBezTo>
                      <a:pt x="231" y="0"/>
                      <a:pt x="231" y="0"/>
                      <a:pt x="231" y="0"/>
                    </a:cubicBezTo>
                    <a:cubicBezTo>
                      <a:pt x="136" y="1"/>
                      <a:pt x="54" y="23"/>
                      <a:pt x="29" y="129"/>
                    </a:cubicBezTo>
                    <a:cubicBezTo>
                      <a:pt x="0" y="331"/>
                      <a:pt x="0" y="331"/>
                      <a:pt x="0" y="331"/>
                    </a:cubicBezTo>
                    <a:cubicBezTo>
                      <a:pt x="69" y="331"/>
                      <a:pt x="69" y="331"/>
                      <a:pt x="69" y="331"/>
                    </a:cubicBezTo>
                    <a:cubicBezTo>
                      <a:pt x="100" y="159"/>
                      <a:pt x="100" y="159"/>
                      <a:pt x="100" y="159"/>
                    </a:cubicBezTo>
                    <a:cubicBezTo>
                      <a:pt x="102" y="154"/>
                      <a:pt x="105" y="151"/>
                      <a:pt x="110" y="151"/>
                    </a:cubicBezTo>
                    <a:cubicBezTo>
                      <a:pt x="114" y="152"/>
                      <a:pt x="118" y="154"/>
                      <a:pt x="117" y="160"/>
                    </a:cubicBezTo>
                    <a:cubicBezTo>
                      <a:pt x="109" y="331"/>
                      <a:pt x="109" y="331"/>
                      <a:pt x="109" y="331"/>
                    </a:cubicBezTo>
                    <a:cubicBezTo>
                      <a:pt x="218" y="331"/>
                      <a:pt x="218" y="331"/>
                      <a:pt x="218" y="331"/>
                    </a:cubicBezTo>
                    <a:cubicBezTo>
                      <a:pt x="242" y="331"/>
                      <a:pt x="242" y="331"/>
                      <a:pt x="242" y="331"/>
                    </a:cubicBezTo>
                    <a:cubicBezTo>
                      <a:pt x="377" y="331"/>
                      <a:pt x="377" y="331"/>
                      <a:pt x="377" y="331"/>
                    </a:cubicBezTo>
                    <a:cubicBezTo>
                      <a:pt x="369" y="160"/>
                      <a:pt x="369" y="160"/>
                      <a:pt x="369" y="160"/>
                    </a:cubicBezTo>
                    <a:cubicBezTo>
                      <a:pt x="368" y="154"/>
                      <a:pt x="372" y="152"/>
                      <a:pt x="376" y="151"/>
                    </a:cubicBezTo>
                    <a:cubicBezTo>
                      <a:pt x="381" y="151"/>
                      <a:pt x="384" y="154"/>
                      <a:pt x="386" y="159"/>
                    </a:cubicBezTo>
                    <a:cubicBezTo>
                      <a:pt x="417" y="331"/>
                      <a:pt x="417" y="331"/>
                      <a:pt x="417" y="331"/>
                    </a:cubicBezTo>
                    <a:cubicBezTo>
                      <a:pt x="486" y="331"/>
                      <a:pt x="486" y="331"/>
                      <a:pt x="486" y="331"/>
                    </a:cubicBezTo>
                    <a:lnTo>
                      <a:pt x="457" y="129"/>
                    </a:lnTo>
                    <a:close/>
                  </a:path>
                </a:pathLst>
              </a:custGeom>
              <a:grpFill/>
              <a:ln>
                <a:noFill/>
              </a:ln>
            </p:spPr>
            <p:txBody>
              <a:bodyPr/>
              <a:lstStyle/>
              <a:p>
                <a:pPr defTabSz="914400">
                  <a:defRPr/>
                </a:pPr>
                <a:endParaRPr lang="en-AU" kern="0">
                  <a:solidFill>
                    <a:srgbClr val="000000"/>
                  </a:solidFill>
                  <a:latin typeface="Times New Roman" panose="02020603050405020304"/>
                  <a:ea typeface="黑体" panose="02010609060101010101" pitchFamily="49" charset="-122"/>
                </a:endParaRPr>
              </a:p>
            </p:txBody>
          </p:sp>
        </p:grpSp>
      </p:grpSp>
      <p:grpSp>
        <p:nvGrpSpPr>
          <p:cNvPr id="22" name="组合 21"/>
          <p:cNvGrpSpPr/>
          <p:nvPr/>
        </p:nvGrpSpPr>
        <p:grpSpPr>
          <a:xfrm>
            <a:off x="5545076" y="4043819"/>
            <a:ext cx="384810" cy="370220"/>
            <a:chOff x="4661210" y="4196180"/>
            <a:chExt cx="370220" cy="370220"/>
          </a:xfrm>
        </p:grpSpPr>
        <p:sp>
          <p:nvSpPr>
            <p:cNvPr id="23" name="椭圆 22"/>
            <p:cNvSpPr/>
            <p:nvPr/>
          </p:nvSpPr>
          <p:spPr>
            <a:xfrm>
              <a:off x="4661210" y="4196180"/>
              <a:ext cx="370220" cy="370220"/>
            </a:xfrm>
            <a:prstGeom prst="ellipse">
              <a:avLst/>
            </a:prstGeom>
            <a:solidFill>
              <a:srgbClr val="29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黑体" panose="02010609060101010101" pitchFamily="49" charset="-122"/>
              </a:endParaRPr>
            </a:p>
          </p:txBody>
        </p:sp>
        <p:sp>
          <p:nvSpPr>
            <p:cNvPr id="24" name="Freeform 13"/>
            <p:cNvSpPr>
              <a:spLocks noEditPoints="1"/>
            </p:cNvSpPr>
            <p:nvPr/>
          </p:nvSpPr>
          <p:spPr bwMode="auto">
            <a:xfrm>
              <a:off x="4774882" y="4247300"/>
              <a:ext cx="142875" cy="263129"/>
            </a:xfrm>
            <a:custGeom>
              <a:avLst/>
              <a:gdLst>
                <a:gd name="T0" fmla="*/ 49 w 324"/>
                <a:gd name="T1" fmla="*/ 0 h 597"/>
                <a:gd name="T2" fmla="*/ 274 w 324"/>
                <a:gd name="T3" fmla="*/ 0 h 597"/>
                <a:gd name="T4" fmla="*/ 324 w 324"/>
                <a:gd name="T5" fmla="*/ 50 h 597"/>
                <a:gd name="T6" fmla="*/ 324 w 324"/>
                <a:gd name="T7" fmla="*/ 547 h 597"/>
                <a:gd name="T8" fmla="*/ 274 w 324"/>
                <a:gd name="T9" fmla="*/ 597 h 597"/>
                <a:gd name="T10" fmla="*/ 49 w 324"/>
                <a:gd name="T11" fmla="*/ 597 h 597"/>
                <a:gd name="T12" fmla="*/ 0 w 324"/>
                <a:gd name="T13" fmla="*/ 547 h 597"/>
                <a:gd name="T14" fmla="*/ 0 w 324"/>
                <a:gd name="T15" fmla="*/ 50 h 597"/>
                <a:gd name="T16" fmla="*/ 49 w 324"/>
                <a:gd name="T17" fmla="*/ 0 h 597"/>
                <a:gd name="T18" fmla="*/ 124 w 324"/>
                <a:gd name="T19" fmla="*/ 38 h 597"/>
                <a:gd name="T20" fmla="*/ 200 w 324"/>
                <a:gd name="T21" fmla="*/ 38 h 597"/>
                <a:gd name="T22" fmla="*/ 200 w 324"/>
                <a:gd name="T23" fmla="*/ 49 h 597"/>
                <a:gd name="T24" fmla="*/ 124 w 324"/>
                <a:gd name="T25" fmla="*/ 49 h 597"/>
                <a:gd name="T26" fmla="*/ 124 w 324"/>
                <a:gd name="T27" fmla="*/ 38 h 597"/>
                <a:gd name="T28" fmla="*/ 162 w 324"/>
                <a:gd name="T29" fmla="*/ 523 h 597"/>
                <a:gd name="T30" fmla="*/ 162 w 324"/>
                <a:gd name="T31" fmla="*/ 581 h 597"/>
                <a:gd name="T32" fmla="*/ 162 w 324"/>
                <a:gd name="T33" fmla="*/ 523 h 597"/>
                <a:gd name="T34" fmla="*/ 49 w 324"/>
                <a:gd name="T35" fmla="*/ 89 h 597"/>
                <a:gd name="T36" fmla="*/ 274 w 324"/>
                <a:gd name="T37" fmla="*/ 89 h 597"/>
                <a:gd name="T38" fmla="*/ 297 w 324"/>
                <a:gd name="T39" fmla="*/ 112 h 597"/>
                <a:gd name="T40" fmla="*/ 297 w 324"/>
                <a:gd name="T41" fmla="*/ 485 h 597"/>
                <a:gd name="T42" fmla="*/ 274 w 324"/>
                <a:gd name="T43" fmla="*/ 508 h 597"/>
                <a:gd name="T44" fmla="*/ 49 w 324"/>
                <a:gd name="T45" fmla="*/ 508 h 597"/>
                <a:gd name="T46" fmla="*/ 26 w 324"/>
                <a:gd name="T47" fmla="*/ 485 h 597"/>
                <a:gd name="T48" fmla="*/ 26 w 324"/>
                <a:gd name="T49" fmla="*/ 112 h 597"/>
                <a:gd name="T50" fmla="*/ 49 w 324"/>
                <a:gd name="T51" fmla="*/ 8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4" h="597">
                  <a:moveTo>
                    <a:pt x="49" y="0"/>
                  </a:moveTo>
                  <a:cubicBezTo>
                    <a:pt x="274" y="0"/>
                    <a:pt x="274" y="0"/>
                    <a:pt x="274" y="0"/>
                  </a:cubicBezTo>
                  <a:cubicBezTo>
                    <a:pt x="313" y="0"/>
                    <a:pt x="324" y="14"/>
                    <a:pt x="324" y="50"/>
                  </a:cubicBezTo>
                  <a:cubicBezTo>
                    <a:pt x="324" y="547"/>
                    <a:pt x="324" y="547"/>
                    <a:pt x="324" y="547"/>
                  </a:cubicBezTo>
                  <a:cubicBezTo>
                    <a:pt x="324" y="582"/>
                    <a:pt x="311" y="597"/>
                    <a:pt x="274" y="597"/>
                  </a:cubicBezTo>
                  <a:cubicBezTo>
                    <a:pt x="49" y="597"/>
                    <a:pt x="49" y="597"/>
                    <a:pt x="49" y="597"/>
                  </a:cubicBezTo>
                  <a:cubicBezTo>
                    <a:pt x="11" y="597"/>
                    <a:pt x="0" y="581"/>
                    <a:pt x="0" y="547"/>
                  </a:cubicBezTo>
                  <a:cubicBezTo>
                    <a:pt x="0" y="50"/>
                    <a:pt x="0" y="50"/>
                    <a:pt x="0" y="50"/>
                  </a:cubicBezTo>
                  <a:cubicBezTo>
                    <a:pt x="0" y="11"/>
                    <a:pt x="11" y="0"/>
                    <a:pt x="49" y="0"/>
                  </a:cubicBezTo>
                  <a:close/>
                  <a:moveTo>
                    <a:pt x="124" y="38"/>
                  </a:moveTo>
                  <a:cubicBezTo>
                    <a:pt x="200" y="38"/>
                    <a:pt x="200" y="38"/>
                    <a:pt x="200" y="38"/>
                  </a:cubicBezTo>
                  <a:cubicBezTo>
                    <a:pt x="212" y="38"/>
                    <a:pt x="212" y="49"/>
                    <a:pt x="200" y="49"/>
                  </a:cubicBezTo>
                  <a:cubicBezTo>
                    <a:pt x="124" y="49"/>
                    <a:pt x="124" y="49"/>
                    <a:pt x="124" y="49"/>
                  </a:cubicBezTo>
                  <a:cubicBezTo>
                    <a:pt x="114" y="49"/>
                    <a:pt x="113" y="38"/>
                    <a:pt x="124" y="38"/>
                  </a:cubicBezTo>
                  <a:close/>
                  <a:moveTo>
                    <a:pt x="162" y="523"/>
                  </a:moveTo>
                  <a:cubicBezTo>
                    <a:pt x="200" y="523"/>
                    <a:pt x="200" y="581"/>
                    <a:pt x="162" y="581"/>
                  </a:cubicBezTo>
                  <a:cubicBezTo>
                    <a:pt x="124" y="581"/>
                    <a:pt x="124" y="523"/>
                    <a:pt x="162" y="523"/>
                  </a:cubicBezTo>
                  <a:close/>
                  <a:moveTo>
                    <a:pt x="49" y="89"/>
                  </a:moveTo>
                  <a:cubicBezTo>
                    <a:pt x="274" y="89"/>
                    <a:pt x="274" y="89"/>
                    <a:pt x="274" y="89"/>
                  </a:cubicBezTo>
                  <a:cubicBezTo>
                    <a:pt x="294" y="89"/>
                    <a:pt x="297" y="94"/>
                    <a:pt x="297" y="112"/>
                  </a:cubicBezTo>
                  <a:cubicBezTo>
                    <a:pt x="297" y="485"/>
                    <a:pt x="297" y="485"/>
                    <a:pt x="297" y="485"/>
                  </a:cubicBezTo>
                  <a:cubicBezTo>
                    <a:pt x="297" y="503"/>
                    <a:pt x="294" y="508"/>
                    <a:pt x="274" y="508"/>
                  </a:cubicBezTo>
                  <a:cubicBezTo>
                    <a:pt x="49" y="508"/>
                    <a:pt x="49" y="508"/>
                    <a:pt x="49" y="508"/>
                  </a:cubicBezTo>
                  <a:cubicBezTo>
                    <a:pt x="29" y="508"/>
                    <a:pt x="26" y="503"/>
                    <a:pt x="26" y="485"/>
                  </a:cubicBezTo>
                  <a:cubicBezTo>
                    <a:pt x="26" y="112"/>
                    <a:pt x="26" y="112"/>
                    <a:pt x="26" y="112"/>
                  </a:cubicBezTo>
                  <a:cubicBezTo>
                    <a:pt x="26" y="95"/>
                    <a:pt x="32" y="89"/>
                    <a:pt x="49" y="8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Times New Roman" panose="02020603050405020304"/>
                <a:ea typeface="黑体" panose="02010609060101010101" pitchFamily="49" charset="-122"/>
              </a:endParaRPr>
            </a:p>
          </p:txBody>
        </p:sp>
      </p:grpSp>
      <p:grpSp>
        <p:nvGrpSpPr>
          <p:cNvPr id="25" name="组合 24"/>
          <p:cNvGrpSpPr/>
          <p:nvPr/>
        </p:nvGrpSpPr>
        <p:grpSpPr>
          <a:xfrm>
            <a:off x="5545076" y="4432439"/>
            <a:ext cx="384810" cy="370220"/>
            <a:chOff x="4661210" y="4196180"/>
            <a:chExt cx="370220" cy="370220"/>
          </a:xfrm>
        </p:grpSpPr>
        <p:sp>
          <p:nvSpPr>
            <p:cNvPr id="26" name="椭圆 25"/>
            <p:cNvSpPr/>
            <p:nvPr/>
          </p:nvSpPr>
          <p:spPr>
            <a:xfrm>
              <a:off x="4661210" y="4196180"/>
              <a:ext cx="370220" cy="370220"/>
            </a:xfrm>
            <a:prstGeom prst="ellipse">
              <a:avLst/>
            </a:prstGeom>
            <a:solidFill>
              <a:srgbClr val="29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黑体" panose="02010609060101010101" pitchFamily="49" charset="-122"/>
              </a:endParaRPr>
            </a:p>
          </p:txBody>
        </p:sp>
        <p:sp>
          <p:nvSpPr>
            <p:cNvPr id="27" name="Freeform 13"/>
            <p:cNvSpPr>
              <a:spLocks noEditPoints="1"/>
            </p:cNvSpPr>
            <p:nvPr/>
          </p:nvSpPr>
          <p:spPr bwMode="auto">
            <a:xfrm>
              <a:off x="4774882" y="4247300"/>
              <a:ext cx="142875" cy="263129"/>
            </a:xfrm>
            <a:custGeom>
              <a:avLst/>
              <a:gdLst>
                <a:gd name="T0" fmla="*/ 49 w 324"/>
                <a:gd name="T1" fmla="*/ 0 h 597"/>
                <a:gd name="T2" fmla="*/ 274 w 324"/>
                <a:gd name="T3" fmla="*/ 0 h 597"/>
                <a:gd name="T4" fmla="*/ 324 w 324"/>
                <a:gd name="T5" fmla="*/ 50 h 597"/>
                <a:gd name="T6" fmla="*/ 324 w 324"/>
                <a:gd name="T7" fmla="*/ 547 h 597"/>
                <a:gd name="T8" fmla="*/ 274 w 324"/>
                <a:gd name="T9" fmla="*/ 597 h 597"/>
                <a:gd name="T10" fmla="*/ 49 w 324"/>
                <a:gd name="T11" fmla="*/ 597 h 597"/>
                <a:gd name="T12" fmla="*/ 0 w 324"/>
                <a:gd name="T13" fmla="*/ 547 h 597"/>
                <a:gd name="T14" fmla="*/ 0 w 324"/>
                <a:gd name="T15" fmla="*/ 50 h 597"/>
                <a:gd name="T16" fmla="*/ 49 w 324"/>
                <a:gd name="T17" fmla="*/ 0 h 597"/>
                <a:gd name="T18" fmla="*/ 124 w 324"/>
                <a:gd name="T19" fmla="*/ 38 h 597"/>
                <a:gd name="T20" fmla="*/ 200 w 324"/>
                <a:gd name="T21" fmla="*/ 38 h 597"/>
                <a:gd name="T22" fmla="*/ 200 w 324"/>
                <a:gd name="T23" fmla="*/ 49 h 597"/>
                <a:gd name="T24" fmla="*/ 124 w 324"/>
                <a:gd name="T25" fmla="*/ 49 h 597"/>
                <a:gd name="T26" fmla="*/ 124 w 324"/>
                <a:gd name="T27" fmla="*/ 38 h 597"/>
                <a:gd name="T28" fmla="*/ 162 w 324"/>
                <a:gd name="T29" fmla="*/ 523 h 597"/>
                <a:gd name="T30" fmla="*/ 162 w 324"/>
                <a:gd name="T31" fmla="*/ 581 h 597"/>
                <a:gd name="T32" fmla="*/ 162 w 324"/>
                <a:gd name="T33" fmla="*/ 523 h 597"/>
                <a:gd name="T34" fmla="*/ 49 w 324"/>
                <a:gd name="T35" fmla="*/ 89 h 597"/>
                <a:gd name="T36" fmla="*/ 274 w 324"/>
                <a:gd name="T37" fmla="*/ 89 h 597"/>
                <a:gd name="T38" fmla="*/ 297 w 324"/>
                <a:gd name="T39" fmla="*/ 112 h 597"/>
                <a:gd name="T40" fmla="*/ 297 w 324"/>
                <a:gd name="T41" fmla="*/ 485 h 597"/>
                <a:gd name="T42" fmla="*/ 274 w 324"/>
                <a:gd name="T43" fmla="*/ 508 h 597"/>
                <a:gd name="T44" fmla="*/ 49 w 324"/>
                <a:gd name="T45" fmla="*/ 508 h 597"/>
                <a:gd name="T46" fmla="*/ 26 w 324"/>
                <a:gd name="T47" fmla="*/ 485 h 597"/>
                <a:gd name="T48" fmla="*/ 26 w 324"/>
                <a:gd name="T49" fmla="*/ 112 h 597"/>
                <a:gd name="T50" fmla="*/ 49 w 324"/>
                <a:gd name="T51" fmla="*/ 8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4" h="597">
                  <a:moveTo>
                    <a:pt x="49" y="0"/>
                  </a:moveTo>
                  <a:cubicBezTo>
                    <a:pt x="274" y="0"/>
                    <a:pt x="274" y="0"/>
                    <a:pt x="274" y="0"/>
                  </a:cubicBezTo>
                  <a:cubicBezTo>
                    <a:pt x="313" y="0"/>
                    <a:pt x="324" y="14"/>
                    <a:pt x="324" y="50"/>
                  </a:cubicBezTo>
                  <a:cubicBezTo>
                    <a:pt x="324" y="547"/>
                    <a:pt x="324" y="547"/>
                    <a:pt x="324" y="547"/>
                  </a:cubicBezTo>
                  <a:cubicBezTo>
                    <a:pt x="324" y="582"/>
                    <a:pt x="311" y="597"/>
                    <a:pt x="274" y="597"/>
                  </a:cubicBezTo>
                  <a:cubicBezTo>
                    <a:pt x="49" y="597"/>
                    <a:pt x="49" y="597"/>
                    <a:pt x="49" y="597"/>
                  </a:cubicBezTo>
                  <a:cubicBezTo>
                    <a:pt x="11" y="597"/>
                    <a:pt x="0" y="581"/>
                    <a:pt x="0" y="547"/>
                  </a:cubicBezTo>
                  <a:cubicBezTo>
                    <a:pt x="0" y="50"/>
                    <a:pt x="0" y="50"/>
                    <a:pt x="0" y="50"/>
                  </a:cubicBezTo>
                  <a:cubicBezTo>
                    <a:pt x="0" y="11"/>
                    <a:pt x="11" y="0"/>
                    <a:pt x="49" y="0"/>
                  </a:cubicBezTo>
                  <a:close/>
                  <a:moveTo>
                    <a:pt x="124" y="38"/>
                  </a:moveTo>
                  <a:cubicBezTo>
                    <a:pt x="200" y="38"/>
                    <a:pt x="200" y="38"/>
                    <a:pt x="200" y="38"/>
                  </a:cubicBezTo>
                  <a:cubicBezTo>
                    <a:pt x="212" y="38"/>
                    <a:pt x="212" y="49"/>
                    <a:pt x="200" y="49"/>
                  </a:cubicBezTo>
                  <a:cubicBezTo>
                    <a:pt x="124" y="49"/>
                    <a:pt x="124" y="49"/>
                    <a:pt x="124" y="49"/>
                  </a:cubicBezTo>
                  <a:cubicBezTo>
                    <a:pt x="114" y="49"/>
                    <a:pt x="113" y="38"/>
                    <a:pt x="124" y="38"/>
                  </a:cubicBezTo>
                  <a:close/>
                  <a:moveTo>
                    <a:pt x="162" y="523"/>
                  </a:moveTo>
                  <a:cubicBezTo>
                    <a:pt x="200" y="523"/>
                    <a:pt x="200" y="581"/>
                    <a:pt x="162" y="581"/>
                  </a:cubicBezTo>
                  <a:cubicBezTo>
                    <a:pt x="124" y="581"/>
                    <a:pt x="124" y="523"/>
                    <a:pt x="162" y="523"/>
                  </a:cubicBezTo>
                  <a:close/>
                  <a:moveTo>
                    <a:pt x="49" y="89"/>
                  </a:moveTo>
                  <a:cubicBezTo>
                    <a:pt x="274" y="89"/>
                    <a:pt x="274" y="89"/>
                    <a:pt x="274" y="89"/>
                  </a:cubicBezTo>
                  <a:cubicBezTo>
                    <a:pt x="294" y="89"/>
                    <a:pt x="297" y="94"/>
                    <a:pt x="297" y="112"/>
                  </a:cubicBezTo>
                  <a:cubicBezTo>
                    <a:pt x="297" y="485"/>
                    <a:pt x="297" y="485"/>
                    <a:pt x="297" y="485"/>
                  </a:cubicBezTo>
                  <a:cubicBezTo>
                    <a:pt x="297" y="503"/>
                    <a:pt x="294" y="508"/>
                    <a:pt x="274" y="508"/>
                  </a:cubicBezTo>
                  <a:cubicBezTo>
                    <a:pt x="49" y="508"/>
                    <a:pt x="49" y="508"/>
                    <a:pt x="49" y="508"/>
                  </a:cubicBezTo>
                  <a:cubicBezTo>
                    <a:pt x="29" y="508"/>
                    <a:pt x="26" y="503"/>
                    <a:pt x="26" y="485"/>
                  </a:cubicBezTo>
                  <a:cubicBezTo>
                    <a:pt x="26" y="112"/>
                    <a:pt x="26" y="112"/>
                    <a:pt x="26" y="112"/>
                  </a:cubicBezTo>
                  <a:cubicBezTo>
                    <a:pt x="26" y="95"/>
                    <a:pt x="32" y="89"/>
                    <a:pt x="49" y="8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Times New Roman" panose="02020603050405020304"/>
                <a:ea typeface="黑体" panose="02010609060101010101" pitchFamily="49" charset="-122"/>
              </a:endParaRPr>
            </a:p>
          </p:txBody>
        </p:sp>
      </p:grpSp>
      <p:sp>
        <p:nvSpPr>
          <p:cNvPr id="28" name="文本框 27"/>
          <p:cNvSpPr txBox="1"/>
          <p:nvPr/>
        </p:nvSpPr>
        <p:spPr>
          <a:xfrm>
            <a:off x="3830286" y="3630298"/>
            <a:ext cx="2218393" cy="337185"/>
          </a:xfrm>
          <a:prstGeom prst="rect">
            <a:avLst/>
          </a:prstGeom>
          <a:noFill/>
        </p:spPr>
        <p:txBody>
          <a:bodyPr wrap="square" rtlCol="0">
            <a:spAutoFit/>
          </a:bodyPr>
          <a:lstStyle/>
          <a:p>
            <a:r>
              <a:rPr lang="zh-CN" altLang="en-US" sz="1600" b="1" dirty="0">
                <a:latin typeface="Times New Roman" panose="02020603050405020304"/>
                <a:ea typeface="黑体" panose="02010609060101010101" pitchFamily="49" charset="-122"/>
              </a:rPr>
              <a:t>周炯</a:t>
            </a:r>
            <a:endParaRPr lang="en-US" altLang="zh-CN" sz="1600" b="1" dirty="0">
              <a:latin typeface="Times New Roman" panose="02020603050405020304"/>
              <a:ea typeface="黑体" panose="02010609060101010101" pitchFamily="49" charset="-122"/>
            </a:endParaRPr>
          </a:p>
        </p:txBody>
      </p:sp>
      <p:sp>
        <p:nvSpPr>
          <p:cNvPr id="29" name="文本框 28"/>
          <p:cNvSpPr txBox="1"/>
          <p:nvPr/>
        </p:nvSpPr>
        <p:spPr>
          <a:xfrm>
            <a:off x="3831556" y="4454528"/>
            <a:ext cx="2218393" cy="337185"/>
          </a:xfrm>
          <a:prstGeom prst="rect">
            <a:avLst/>
          </a:prstGeom>
          <a:noFill/>
        </p:spPr>
        <p:txBody>
          <a:bodyPr wrap="square" rtlCol="0">
            <a:spAutoFit/>
          </a:bodyPr>
          <a:lstStyle/>
          <a:p>
            <a:r>
              <a:rPr lang="zh-CN" altLang="en-US" sz="1600" b="1" dirty="0">
                <a:latin typeface="Times New Roman" panose="02020603050405020304"/>
                <a:ea typeface="黑体" panose="02010609060101010101" pitchFamily="49" charset="-122"/>
              </a:rPr>
              <a:t>徐芬</a:t>
            </a:r>
            <a:endParaRPr lang="en-US" altLang="zh-CN" sz="1600" b="1" dirty="0">
              <a:latin typeface="Times New Roman" panose="02020603050405020304"/>
              <a:ea typeface="黑体" panose="02010609060101010101" pitchFamily="49" charset="-122"/>
            </a:endParaRPr>
          </a:p>
        </p:txBody>
      </p:sp>
      <p:sp>
        <p:nvSpPr>
          <p:cNvPr id="30" name="文本框 29"/>
          <p:cNvSpPr txBox="1"/>
          <p:nvPr/>
        </p:nvSpPr>
        <p:spPr>
          <a:xfrm>
            <a:off x="5985476" y="3620773"/>
            <a:ext cx="2218393" cy="337185"/>
          </a:xfrm>
          <a:prstGeom prst="rect">
            <a:avLst/>
          </a:prstGeom>
          <a:noFill/>
        </p:spPr>
        <p:txBody>
          <a:bodyPr wrap="square" rtlCol="0">
            <a:spAutoFit/>
          </a:bodyPr>
          <a:lstStyle/>
          <a:p>
            <a:r>
              <a:rPr lang="zh-CN" altLang="en-US" sz="1600" b="1" dirty="0">
                <a:latin typeface="Times New Roman" panose="02020603050405020304"/>
                <a:ea typeface="黑体" panose="02010609060101010101" pitchFamily="49" charset="-122"/>
              </a:rPr>
              <a:t>北京协和医院</a:t>
            </a:r>
          </a:p>
        </p:txBody>
      </p:sp>
      <p:sp>
        <p:nvSpPr>
          <p:cNvPr id="31" name="文本框 30"/>
          <p:cNvSpPr txBox="1"/>
          <p:nvPr/>
        </p:nvSpPr>
        <p:spPr>
          <a:xfrm>
            <a:off x="6009640" y="4033520"/>
            <a:ext cx="2750185" cy="337185"/>
          </a:xfrm>
          <a:prstGeom prst="rect">
            <a:avLst/>
          </a:prstGeom>
          <a:noFill/>
        </p:spPr>
        <p:txBody>
          <a:bodyPr wrap="square" rtlCol="0">
            <a:spAutoFit/>
          </a:bodyPr>
          <a:lstStyle/>
          <a:p>
            <a:r>
              <a:rPr lang="zh-CN" altLang="en-US" sz="1600" b="1" dirty="0">
                <a:latin typeface="Times New Roman" panose="02020603050405020304"/>
                <a:ea typeface="黑体" panose="02010609060101010101" pitchFamily="49" charset="-122"/>
              </a:rPr>
              <a:t>广西医科大学第二附属医院</a:t>
            </a:r>
          </a:p>
        </p:txBody>
      </p:sp>
      <p:sp>
        <p:nvSpPr>
          <p:cNvPr id="32" name="文本框 31"/>
          <p:cNvSpPr txBox="1"/>
          <p:nvPr/>
        </p:nvSpPr>
        <p:spPr>
          <a:xfrm>
            <a:off x="6022340" y="4446270"/>
            <a:ext cx="2647315" cy="337185"/>
          </a:xfrm>
          <a:prstGeom prst="rect">
            <a:avLst/>
          </a:prstGeom>
          <a:noFill/>
        </p:spPr>
        <p:txBody>
          <a:bodyPr wrap="square" rtlCol="0">
            <a:spAutoFit/>
          </a:bodyPr>
          <a:lstStyle/>
          <a:p>
            <a:r>
              <a:rPr lang="zh-CN" altLang="en-US" sz="1600" b="1" dirty="0">
                <a:latin typeface="Times New Roman" panose="02020603050405020304"/>
                <a:ea typeface="黑体" panose="02010609060101010101" pitchFamily="49" charset="-122"/>
              </a:rPr>
              <a:t>江苏卫生健康职业学院</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0463" y="301689"/>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dirty="0">
                <a:latin typeface="黑体" panose="02010609060101010101" pitchFamily="49" charset="-122"/>
                <a:ea typeface="黑体" panose="02010609060101010101" pitchFamily="49" charset="-122"/>
                <a:sym typeface="+mn-ea"/>
              </a:rPr>
              <a:t>二、控制医疗成本和费用</a:t>
            </a: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2" name="圆角矩形标注 1"/>
          <p:cNvSpPr/>
          <p:nvPr/>
        </p:nvSpPr>
        <p:spPr>
          <a:xfrm>
            <a:off x="541020" y="1487170"/>
            <a:ext cx="8422005" cy="2621915"/>
          </a:xfrm>
          <a:prstGeom prst="wedgeRoundRectCallout">
            <a:avLst>
              <a:gd name="adj1" fmla="val -19172"/>
              <a:gd name="adj2" fmla="val 47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a:solidFill>
                  <a:schemeClr val="bg1"/>
                </a:solidFill>
                <a:latin typeface="黑体" panose="02010609060101010101" pitchFamily="49" charset="-122"/>
                <a:ea typeface="黑体" panose="02010609060101010101" pitchFamily="49" charset="-122"/>
              </a:rPr>
              <a:t>    1.</a:t>
            </a:r>
            <a:r>
              <a:rPr sz="2000" dirty="0">
                <a:solidFill>
                  <a:schemeClr val="bg1"/>
                </a:solidFill>
                <a:latin typeface="黑体" panose="02010609060101010101" pitchFamily="49" charset="-122"/>
                <a:ea typeface="黑体" panose="02010609060101010101" pitchFamily="49" charset="-122"/>
              </a:rPr>
              <a:t>协助医疗保险控制医疗成本和费用</a:t>
            </a:r>
          </a:p>
          <a:p>
            <a:pPr>
              <a:lnSpc>
                <a:spcPct val="150000"/>
              </a:lnSpc>
            </a:pPr>
            <a:endParaRPr sz="2000" dirty="0">
              <a:solidFill>
                <a:schemeClr val="bg1"/>
              </a:solidFill>
              <a:latin typeface="黑体" panose="02010609060101010101" pitchFamily="49" charset="-122"/>
              <a:ea typeface="黑体" panose="02010609060101010101" pitchFamily="49" charset="-122"/>
            </a:endParaRPr>
          </a:p>
          <a:p>
            <a:pPr>
              <a:lnSpc>
                <a:spcPct val="150000"/>
              </a:lnSpc>
            </a:pPr>
            <a:r>
              <a:rPr lang="en-US" sz="2000" dirty="0">
                <a:solidFill>
                  <a:schemeClr val="bg1"/>
                </a:solidFill>
                <a:latin typeface="黑体" panose="02010609060101010101" pitchFamily="49" charset="-122"/>
                <a:ea typeface="黑体" panose="02010609060101010101" pitchFamily="49" charset="-122"/>
              </a:rPr>
              <a:t>    2.</a:t>
            </a:r>
            <a:r>
              <a:rPr sz="2000" dirty="0">
                <a:solidFill>
                  <a:schemeClr val="bg1"/>
                </a:solidFill>
                <a:latin typeface="黑体" panose="02010609060101010101" pitchFamily="49" charset="-122"/>
                <a:ea typeface="黑体" panose="02010609060101010101" pitchFamily="49" charset="-122"/>
              </a:rPr>
              <a:t>协助临床路径控制医疗成本和费用</a:t>
            </a:r>
            <a:endParaRPr lang="zh-CN" sz="2000" dirty="0">
              <a:solidFill>
                <a:schemeClr val="bg1"/>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2912" y="1498959"/>
            <a:ext cx="1728358" cy="707886"/>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第三节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2299049" y="2580273"/>
            <a:ext cx="4815742" cy="707886"/>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病案质量管理的内容</a:t>
            </a:r>
            <a:endParaRPr lang="en-US" altLang="zh-CN" sz="40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63588"/>
            <a:ext cx="9174889" cy="65684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一、病案科（室）工作流程</a:t>
            </a:r>
            <a:endParaRPr lang="en-US" altLang="zh-CN"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graphicFrame>
        <p:nvGraphicFramePr>
          <p:cNvPr id="2" name="图示 1"/>
          <p:cNvGraphicFramePr/>
          <p:nvPr>
            <p:extLst>
              <p:ext uri="{D42A27DB-BD31-4B8C-83A1-F6EECF244321}">
                <p14:modId xmlns:p14="http://schemas.microsoft.com/office/powerpoint/2010/main" val="1114768999"/>
              </p:ext>
            </p:extLst>
          </p:nvPr>
        </p:nvGraphicFramePr>
        <p:xfrm>
          <a:off x="277180" y="1039219"/>
          <a:ext cx="8944377" cy="2985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矩形 2"/>
          <p:cNvSpPr/>
          <p:nvPr/>
        </p:nvSpPr>
        <p:spPr>
          <a:xfrm>
            <a:off x="2209692" y="3910816"/>
            <a:ext cx="6103621" cy="400110"/>
          </a:xfrm>
          <a:prstGeom prst="rect">
            <a:avLst/>
          </a:prstGeom>
        </p:spPr>
        <p:txBody>
          <a:bodyPr wrap="square">
            <a:spAutoFit/>
          </a:bodyPr>
          <a:lstStyle/>
          <a:p>
            <a:r>
              <a:rPr lang="zh-CN" altLang="en-US" sz="2000" dirty="0">
                <a:solidFill>
                  <a:schemeClr val="accent1">
                    <a:lumMod val="75000"/>
                  </a:schemeClr>
                </a:solidFill>
                <a:latin typeface="Times New Roman" panose="02020603050405020304"/>
                <a:ea typeface="微软雅黑" panose="020B0503020204020204" charset="-122"/>
              </a:rPr>
              <a:t>*各个环节均对病案质量产生影响，需严格把关</a:t>
            </a:r>
            <a:endParaRPr lang="zh-CN" altLang="en-US" sz="2000" dirty="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200025" y="301689"/>
            <a:ext cx="9153478"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（一）入院登记质量管理要求</a:t>
            </a: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 name="Pentagon 35"/>
          <p:cNvSpPr/>
          <p:nvPr/>
        </p:nvSpPr>
        <p:spPr>
          <a:xfrm>
            <a:off x="925339" y="1503842"/>
            <a:ext cx="1452607" cy="1225836"/>
          </a:xfrm>
          <a:prstGeom prst="homePlate">
            <a:avLst>
              <a:gd name="adj" fmla="val 2988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rPr>
              <a:t>准确性</a:t>
            </a:r>
            <a:endParaRPr kumimoji="0" lang="en-US" sz="17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endParaRPr>
          </a:p>
        </p:txBody>
      </p:sp>
      <p:sp>
        <p:nvSpPr>
          <p:cNvPr id="6" name="Pentagon 66"/>
          <p:cNvSpPr/>
          <p:nvPr/>
        </p:nvSpPr>
        <p:spPr>
          <a:xfrm>
            <a:off x="2514237" y="2786089"/>
            <a:ext cx="1452607" cy="1225836"/>
          </a:xfrm>
          <a:prstGeom prst="homePlate">
            <a:avLst>
              <a:gd name="adj" fmla="val 28209"/>
            </a:avLst>
          </a:prstGeom>
          <a:solidFill>
            <a:srgbClr val="52B8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700" b="1" dirty="0">
                <a:solidFill>
                  <a:prstClr val="white"/>
                </a:solidFill>
                <a:latin typeface="黑体" panose="02010609060101010101" pitchFamily="49" charset="-122"/>
                <a:ea typeface="黑体" panose="02010609060101010101" pitchFamily="49" charset="-122"/>
              </a:rPr>
              <a:t>规范性</a:t>
            </a:r>
            <a:endParaRPr kumimoji="0" lang="en-US" altLang="zh-CN" sz="17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endParaRPr>
          </a:p>
        </p:txBody>
      </p:sp>
      <p:sp>
        <p:nvSpPr>
          <p:cNvPr id="7" name="Pentagon 69"/>
          <p:cNvSpPr/>
          <p:nvPr/>
        </p:nvSpPr>
        <p:spPr>
          <a:xfrm>
            <a:off x="4103135" y="1503842"/>
            <a:ext cx="1452607" cy="1225836"/>
          </a:xfrm>
          <a:prstGeom prst="homePlate">
            <a:avLst>
              <a:gd name="adj" fmla="val 3072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rPr>
              <a:t>唯一性</a:t>
            </a:r>
            <a:endParaRPr kumimoji="0" lang="en-US" altLang="zh-CN" sz="17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endParaRPr>
          </a:p>
        </p:txBody>
      </p:sp>
      <p:sp>
        <p:nvSpPr>
          <p:cNvPr id="8" name="Pentagon 70"/>
          <p:cNvSpPr/>
          <p:nvPr/>
        </p:nvSpPr>
        <p:spPr>
          <a:xfrm>
            <a:off x="5692033" y="2786089"/>
            <a:ext cx="1452607" cy="1225836"/>
          </a:xfrm>
          <a:prstGeom prst="homePlate">
            <a:avLst>
              <a:gd name="adj" fmla="val 29885"/>
            </a:avLst>
          </a:prstGeom>
          <a:solidFill>
            <a:srgbClr val="52B8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rPr>
              <a:t>服务性</a:t>
            </a:r>
            <a:endParaRPr kumimoji="0" lang="en-US" altLang="zh-CN" sz="17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endParaRPr>
          </a:p>
        </p:txBody>
      </p:sp>
      <p:sp>
        <p:nvSpPr>
          <p:cNvPr id="9" name="Pentagon 71"/>
          <p:cNvSpPr/>
          <p:nvPr/>
        </p:nvSpPr>
        <p:spPr>
          <a:xfrm>
            <a:off x="7280930" y="1503842"/>
            <a:ext cx="1452607" cy="1225836"/>
          </a:xfrm>
          <a:prstGeom prst="homePlate">
            <a:avLst>
              <a:gd name="adj" fmla="val 2988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rPr>
              <a:t>长期性</a:t>
            </a:r>
            <a:endParaRPr kumimoji="0" lang="en-US" altLang="zh-CN" sz="17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endParaRPr>
          </a:p>
        </p:txBody>
      </p:sp>
      <p:sp>
        <p:nvSpPr>
          <p:cNvPr id="10" name="TextBox 75"/>
          <p:cNvSpPr txBox="1"/>
          <p:nvPr/>
        </p:nvSpPr>
        <p:spPr>
          <a:xfrm>
            <a:off x="2933356" y="1731104"/>
            <a:ext cx="65" cy="184666"/>
          </a:xfrm>
          <a:prstGeom prst="rect">
            <a:avLst/>
          </a:prstGeom>
          <a:noFill/>
        </p:spPr>
        <p:txBody>
          <a:bodyPr wrap="non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1" i="0" u="none" strike="noStrike" kern="1200" cap="none" spc="0" normalizeH="0" baseline="0" noProof="0" dirty="0">
              <a:ln>
                <a:noFill/>
              </a:ln>
              <a:solidFill>
                <a:prstClr val="black">
                  <a:lumMod val="75000"/>
                  <a:lumOff val="25000"/>
                </a:prstClr>
              </a:solidFill>
              <a:effectLst/>
              <a:uLnTx/>
              <a:uFillTx/>
              <a:latin typeface="黑体" panose="02010609060101010101" pitchFamily="49" charset="-122"/>
              <a:ea typeface="黑体" panose="02010609060101010101" pitchFamily="49" charset="-122"/>
            </a:endParaRPr>
          </a:p>
        </p:txBody>
      </p:sp>
      <p:sp>
        <p:nvSpPr>
          <p:cNvPr id="11" name="TextBox 82"/>
          <p:cNvSpPr txBox="1"/>
          <p:nvPr/>
        </p:nvSpPr>
        <p:spPr>
          <a:xfrm>
            <a:off x="2513772" y="1823437"/>
            <a:ext cx="1452607" cy="482761"/>
          </a:xfrm>
          <a:prstGeom prst="rect">
            <a:avLst/>
          </a:prstGeom>
          <a:noFill/>
        </p:spPr>
        <p:txBody>
          <a:bodyPr wrap="square" lIns="0" tIns="0" rIns="0" bIns="0" rtlCol="0" anchor="t">
            <a:spAutoFit/>
          </a:bodyPr>
          <a:lstStyle/>
          <a:p>
            <a:pPr marR="0" indent="0" fontAlgn="auto">
              <a:lnSpc>
                <a:spcPct val="120000"/>
              </a:lnSpc>
              <a:spcBef>
                <a:spcPct val="0"/>
              </a:spcBef>
              <a:spcAft>
                <a:spcPts val="0"/>
              </a:spcAft>
              <a:buClrTx/>
              <a:buSzTx/>
              <a:buFontTx/>
              <a:buNone/>
              <a:defRPr/>
            </a:pPr>
            <a:r>
              <a:rPr lang="zh-CN" altLang="en-US" sz="1400" dirty="0">
                <a:latin typeface="黑体" panose="02010609060101010101" pitchFamily="49" charset="-122"/>
                <a:ea typeface="黑体" panose="02010609060101010101" pitchFamily="49" charset="-122"/>
                <a:sym typeface="微软雅黑" panose="020B0503020204020204" charset="-122"/>
              </a:rPr>
              <a:t>各项数据填写真实、可靠、完整、规范</a:t>
            </a:r>
          </a:p>
        </p:txBody>
      </p:sp>
      <p:sp>
        <p:nvSpPr>
          <p:cNvPr id="12" name="TextBox 31"/>
          <p:cNvSpPr txBox="1"/>
          <p:nvPr/>
        </p:nvSpPr>
        <p:spPr>
          <a:xfrm>
            <a:off x="5691567" y="1693347"/>
            <a:ext cx="1452607" cy="741293"/>
          </a:xfrm>
          <a:prstGeom prst="rect">
            <a:avLst/>
          </a:prstGeom>
          <a:noFill/>
        </p:spPr>
        <p:txBody>
          <a:bodyPr wrap="square" lIns="0" tIns="0" rIns="0" bIns="0" rtlCol="0" anchor="t">
            <a:spAutoFit/>
          </a:bodyPr>
          <a:lstStyle/>
          <a:p>
            <a:pPr>
              <a:lnSpc>
                <a:spcPct val="120000"/>
              </a:lnSpc>
              <a:spcBef>
                <a:spcPct val="0"/>
              </a:spcBef>
            </a:pPr>
            <a:r>
              <a:rPr lang="zh-CN" altLang="zh-CN" sz="1400" dirty="0">
                <a:latin typeface="黑体" panose="02010609060101010101" pitchFamily="49" charset="-122"/>
                <a:ea typeface="黑体" panose="02010609060101010101" pitchFamily="49" charset="-122"/>
              </a:rPr>
              <a:t>面向患者和临床科室提供精准的病案号查询服务</a:t>
            </a:r>
            <a:endParaRPr lang="zh-CN" altLang="en-US" sz="1400" dirty="0">
              <a:latin typeface="黑体" panose="02010609060101010101" pitchFamily="49" charset="-122"/>
              <a:ea typeface="黑体" panose="02010609060101010101" pitchFamily="49" charset="-122"/>
              <a:sym typeface="微软雅黑" panose="020B0503020204020204" charset="-122"/>
            </a:endParaRPr>
          </a:p>
        </p:txBody>
      </p:sp>
      <p:sp>
        <p:nvSpPr>
          <p:cNvPr id="13" name="TextBox 32"/>
          <p:cNvSpPr txBox="1"/>
          <p:nvPr/>
        </p:nvSpPr>
        <p:spPr>
          <a:xfrm>
            <a:off x="925339" y="3011208"/>
            <a:ext cx="1450752" cy="775597"/>
          </a:xfrm>
          <a:prstGeom prst="rect">
            <a:avLst/>
          </a:prstGeom>
          <a:noFill/>
        </p:spPr>
        <p:txBody>
          <a:bodyPr wrap="square" lIns="0" tIns="0" rIns="0" bIns="0" rtlCol="0" anchor="t">
            <a:spAutoFit/>
          </a:bodyPr>
          <a:lstStyle/>
          <a:p>
            <a:pPr lvl="0">
              <a:lnSpc>
                <a:spcPct val="120000"/>
              </a:lnSpc>
              <a:spcBef>
                <a:spcPct val="0"/>
              </a:spcBef>
            </a:pPr>
            <a:r>
              <a:rPr lang="zh-CN" altLang="en-US" sz="1400" dirty="0">
                <a:latin typeface="黑体" panose="02010609060101010101" pitchFamily="49" charset="-122"/>
                <a:ea typeface="黑体" panose="02010609060101010101" pitchFamily="49" charset="-122"/>
                <a:sym typeface="微软雅黑" panose="020B0503020204020204" charset="-122"/>
              </a:rPr>
              <a:t>坚持核对制度，准确输入患者姓名和病案号</a:t>
            </a:r>
            <a:endParaRPr kumimoji="0" lang="zh-CN" altLang="en-US" sz="1400" b="0" i="0" u="none" strike="noStrike" kern="1200" cap="none" spc="0" normalizeH="0" baseline="0" noProof="0" dirty="0">
              <a:ln>
                <a:noFill/>
              </a:ln>
              <a:effectLst/>
              <a:uLnTx/>
              <a:uFillTx/>
              <a:latin typeface="黑体" panose="02010609060101010101" pitchFamily="49" charset="-122"/>
              <a:ea typeface="黑体" panose="02010609060101010101" pitchFamily="49" charset="-122"/>
              <a:sym typeface="微软雅黑" panose="020B0503020204020204" charset="-122"/>
            </a:endParaRPr>
          </a:p>
        </p:txBody>
      </p:sp>
      <p:sp>
        <p:nvSpPr>
          <p:cNvPr id="14" name="TextBox 33"/>
          <p:cNvSpPr txBox="1"/>
          <p:nvPr/>
        </p:nvSpPr>
        <p:spPr>
          <a:xfrm>
            <a:off x="4101280" y="3000367"/>
            <a:ext cx="1452607" cy="775597"/>
          </a:xfrm>
          <a:prstGeom prst="rect">
            <a:avLst/>
          </a:prstGeom>
          <a:noFill/>
        </p:spPr>
        <p:txBody>
          <a:bodyPr wrap="square" lIns="0" tIns="0" rIns="0" bIns="0" rtlCol="0" anchor="t">
            <a:spAutoFit/>
          </a:bodyPr>
          <a:lstStyle/>
          <a:p>
            <a:pPr lvl="0">
              <a:lnSpc>
                <a:spcPct val="120000"/>
              </a:lnSpc>
              <a:spcBef>
                <a:spcPct val="0"/>
              </a:spcBef>
            </a:pPr>
            <a:r>
              <a:rPr lang="zh-CN" altLang="en-US" sz="1400" dirty="0">
                <a:latin typeface="黑体" panose="02010609060101010101" pitchFamily="49" charset="-122"/>
                <a:ea typeface="黑体" panose="02010609060101010101" pitchFamily="49" charset="-122"/>
                <a:sym typeface="微软雅黑" panose="020B0503020204020204" charset="-122"/>
              </a:rPr>
              <a:t>同一患者建立唯一的标识号码，与身份证明相关联</a:t>
            </a:r>
          </a:p>
        </p:txBody>
      </p:sp>
      <p:sp>
        <p:nvSpPr>
          <p:cNvPr id="15" name="TextBox 34"/>
          <p:cNvSpPr txBox="1"/>
          <p:nvPr/>
        </p:nvSpPr>
        <p:spPr>
          <a:xfrm>
            <a:off x="7345324" y="3146784"/>
            <a:ext cx="1452607" cy="482761"/>
          </a:xfrm>
          <a:prstGeom prst="rect">
            <a:avLst/>
          </a:prstGeom>
          <a:noFill/>
        </p:spPr>
        <p:txBody>
          <a:bodyPr wrap="square" lIns="0" tIns="0" rIns="0" bIns="0" rtlCol="0" anchor="t">
            <a:spAutoFit/>
          </a:bodyPr>
          <a:lstStyle/>
          <a:p>
            <a:pPr marR="0" indent="0" fontAlgn="auto">
              <a:lnSpc>
                <a:spcPct val="120000"/>
              </a:lnSpc>
              <a:spcBef>
                <a:spcPct val="0"/>
              </a:spcBef>
              <a:spcAft>
                <a:spcPts val="0"/>
              </a:spcAft>
              <a:buClrTx/>
              <a:buSzTx/>
              <a:buFontTx/>
              <a:buNone/>
              <a:defRPr/>
            </a:pPr>
            <a:r>
              <a:rPr lang="zh-CN" altLang="en-US" sz="1400" dirty="0">
                <a:latin typeface="黑体" panose="02010609060101010101" pitchFamily="49" charset="-122"/>
                <a:ea typeface="黑体" panose="02010609060101010101" pitchFamily="49" charset="-122"/>
                <a:sym typeface="微软雅黑" panose="020B0503020204020204" charset="-122"/>
              </a:rPr>
              <a:t>保证数据的长期可读性和安全性</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（二）出院病案整理工作质量要求</a:t>
            </a: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graphicFrame>
        <p:nvGraphicFramePr>
          <p:cNvPr id="3" name="图示 2"/>
          <p:cNvGraphicFramePr/>
          <p:nvPr/>
        </p:nvGraphicFramePr>
        <p:xfrm>
          <a:off x="217601" y="1425584"/>
          <a:ext cx="9008813" cy="1774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矩形 11"/>
          <p:cNvSpPr/>
          <p:nvPr/>
        </p:nvSpPr>
        <p:spPr>
          <a:xfrm>
            <a:off x="436542" y="3853327"/>
            <a:ext cx="9135902" cy="369332"/>
          </a:xfrm>
          <a:prstGeom prst="rect">
            <a:avLst/>
          </a:prstGeom>
        </p:spPr>
        <p:txBody>
          <a:bodyPr wrap="square">
            <a:spAutoFit/>
          </a:bodyPr>
          <a:lstStyle/>
          <a:p>
            <a:r>
              <a:rPr lang="zh-CN" altLang="en-US" dirty="0">
                <a:solidFill>
                  <a:schemeClr val="accent1">
                    <a:lumMod val="75000"/>
                  </a:schemeClr>
                </a:solidFill>
                <a:latin typeface="Times New Roman" panose="02020603050405020304"/>
                <a:ea typeface="微软雅黑" panose="020B0503020204020204" charset="-122"/>
              </a:rPr>
              <a:t>*在使用电子病历归档系统进行病案管理时，参照纸质病案归档内容及整理顺序执行</a:t>
            </a:r>
            <a:endParaRPr lang="zh-CN" altLang="en-US" dirty="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4280945"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（三）编目工作质量要求</a:t>
            </a:r>
            <a:endPar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p>
        </p:txBody>
      </p:sp>
      <p:cxnSp>
        <p:nvCxnSpPr>
          <p:cNvPr id="4" name="直接连接符 3"/>
          <p:cNvCxnSpPr/>
          <p:nvPr/>
        </p:nvCxnSpPr>
        <p:spPr>
          <a:xfrm>
            <a:off x="4739425" y="779172"/>
            <a:ext cx="45076" cy="3618963"/>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8" name="文本框 6"/>
          <p:cNvSpPr txBox="1"/>
          <p:nvPr/>
        </p:nvSpPr>
        <p:spPr>
          <a:xfrm>
            <a:off x="4926168" y="237969"/>
            <a:ext cx="4280945"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（四）归档工作质量要求</a:t>
            </a:r>
            <a:endPar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p:txBody>
      </p:sp>
      <p:sp>
        <p:nvSpPr>
          <p:cNvPr id="6" name="矩形 5"/>
          <p:cNvSpPr/>
          <p:nvPr/>
        </p:nvSpPr>
        <p:spPr>
          <a:xfrm>
            <a:off x="176368" y="976633"/>
            <a:ext cx="4479345" cy="3785652"/>
          </a:xfrm>
          <a:prstGeom prst="rect">
            <a:avLst/>
          </a:prstGeom>
        </p:spPr>
        <p:txBody>
          <a:bodyPr wrap="square">
            <a:spAutoFit/>
          </a:bodyPr>
          <a:lstStyle/>
          <a:p>
            <a:pPr marL="285750" indent="-285750" algn="just">
              <a:lnSpc>
                <a:spcPct val="150000"/>
              </a:lnSpc>
              <a:spcAft>
                <a:spcPts val="0"/>
              </a:spcAft>
              <a:buClr>
                <a:srgbClr val="235196"/>
              </a:buClr>
              <a:buFont typeface="Wingdings" panose="05000000000000000000" pitchFamily="2" charset="2"/>
              <a:buChar char="ü"/>
            </a:pPr>
            <a:r>
              <a:rPr lang="zh-CN" altLang="zh-CN" sz="20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熟练掌握国际疾病分类和手术</a:t>
            </a:r>
            <a:r>
              <a:rPr lang="en-US" altLang="zh-CN" sz="20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sz="20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操作分类方法，对住院病案首页中诊断、手术</a:t>
            </a:r>
            <a:r>
              <a:rPr lang="en-US" altLang="zh-CN" sz="20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sz="20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操作逐一编码</a:t>
            </a:r>
            <a:endParaRPr lang="zh-CN" altLang="zh-CN" sz="2000" kern="100" dirty="0">
              <a:latin typeface="黑体" panose="02010609060101010101" pitchFamily="49" charset="-122"/>
              <a:ea typeface="黑体" panose="02010609060101010101" pitchFamily="49" charset="-122"/>
              <a:cs typeface="Times New Roman" panose="02020603050405020304" pitchFamily="18" charset="0"/>
            </a:endParaRPr>
          </a:p>
          <a:p>
            <a:pPr marL="285750" indent="-285750" algn="just">
              <a:lnSpc>
                <a:spcPct val="150000"/>
              </a:lnSpc>
              <a:spcAft>
                <a:spcPts val="0"/>
              </a:spcAft>
              <a:buClr>
                <a:srgbClr val="235196"/>
              </a:buClr>
              <a:buFont typeface="Wingdings" panose="05000000000000000000" pitchFamily="2" charset="2"/>
              <a:buChar char="ü"/>
            </a:pPr>
            <a:r>
              <a:rPr lang="zh-CN" altLang="en-US" sz="20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特殊情况</a:t>
            </a:r>
            <a:r>
              <a:rPr lang="zh-CN" altLang="zh-CN" sz="20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及时与临床医生沟通</a:t>
            </a:r>
            <a:endParaRPr lang="zh-CN" altLang="zh-CN" sz="2000" kern="100" dirty="0">
              <a:latin typeface="黑体" panose="02010609060101010101" pitchFamily="49" charset="-122"/>
              <a:ea typeface="黑体" panose="02010609060101010101" pitchFamily="49" charset="-122"/>
              <a:cs typeface="Times New Roman" panose="02020603050405020304" pitchFamily="18" charset="0"/>
            </a:endParaRPr>
          </a:p>
          <a:p>
            <a:pPr marL="285750" indent="-285750" algn="just">
              <a:lnSpc>
                <a:spcPct val="150000"/>
              </a:lnSpc>
              <a:spcAft>
                <a:spcPts val="0"/>
              </a:spcAft>
              <a:buClr>
                <a:srgbClr val="235196"/>
              </a:buClr>
              <a:buFont typeface="Wingdings" panose="05000000000000000000" pitchFamily="2" charset="2"/>
              <a:buChar char="ü"/>
            </a:pPr>
            <a:r>
              <a:rPr lang="zh-CN" altLang="zh-CN" sz="20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顺应</a:t>
            </a:r>
            <a:r>
              <a:rPr lang="en-US" altLang="zh-CN" sz="20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DRG</a:t>
            </a:r>
            <a:r>
              <a:rPr lang="zh-CN" altLang="zh-CN" sz="20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医保支付制度改革要求，熟练掌握主要诊断选择原则</a:t>
            </a:r>
            <a:endParaRPr lang="zh-CN" altLang="zh-CN" sz="2000" kern="100" dirty="0">
              <a:latin typeface="黑体" panose="02010609060101010101" pitchFamily="49" charset="-122"/>
              <a:ea typeface="黑体" panose="02010609060101010101" pitchFamily="49" charset="-122"/>
              <a:cs typeface="Times New Roman" panose="02020603050405020304" pitchFamily="18" charset="0"/>
            </a:endParaRPr>
          </a:p>
          <a:p>
            <a:pPr marL="285750" indent="-285750" algn="just">
              <a:lnSpc>
                <a:spcPct val="150000"/>
              </a:lnSpc>
              <a:spcAft>
                <a:spcPts val="0"/>
              </a:spcAft>
              <a:buClr>
                <a:srgbClr val="235196"/>
              </a:buClr>
              <a:buFont typeface="Wingdings" panose="05000000000000000000" pitchFamily="2" charset="2"/>
              <a:buChar char="ü"/>
            </a:pPr>
            <a:r>
              <a:rPr lang="zh-CN" altLang="zh-CN" sz="20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负责基于疾病诊断编码和手术操作编码的病案检索工作</a:t>
            </a:r>
            <a:endParaRPr lang="zh-CN" altLang="zh-CN" sz="20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10" name="矩形 9"/>
          <p:cNvSpPr/>
          <p:nvPr/>
        </p:nvSpPr>
        <p:spPr>
          <a:xfrm>
            <a:off x="4796158" y="976633"/>
            <a:ext cx="4479345" cy="3323987"/>
          </a:xfrm>
          <a:prstGeom prst="rect">
            <a:avLst/>
          </a:prstGeom>
        </p:spPr>
        <p:txBody>
          <a:bodyPr wrap="square">
            <a:spAutoFit/>
          </a:bodyPr>
          <a:lstStyle/>
          <a:p>
            <a:pPr marL="285750" indent="-285750" algn="just">
              <a:lnSpc>
                <a:spcPct val="150000"/>
              </a:lnSpc>
              <a:buClr>
                <a:srgbClr val="235196"/>
              </a:buClr>
              <a:buFont typeface="Wingdings" panose="05000000000000000000" pitchFamily="2" charset="2"/>
              <a:buChar char="ü"/>
            </a:pPr>
            <a:r>
              <a:rPr lang="zh-CN" altLang="en-US" sz="20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采用双人核对制度，防止出现归档错误</a:t>
            </a:r>
            <a:endParaRPr lang="en-US" altLang="zh-CN" sz="20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marL="285750" indent="-285750" algn="just">
              <a:lnSpc>
                <a:spcPct val="150000"/>
              </a:lnSpc>
              <a:buClr>
                <a:srgbClr val="235196"/>
              </a:buClr>
              <a:buFont typeface="Wingdings" panose="05000000000000000000" pitchFamily="2" charset="2"/>
              <a:buChar char="ü"/>
            </a:pPr>
            <a:r>
              <a:rPr lang="zh-CN" altLang="en-US" sz="20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必要时可采用病案号色标编码归档等方法，降低错误发生风险 </a:t>
            </a:r>
          </a:p>
          <a:p>
            <a:pPr marL="285750" indent="-285750" algn="just">
              <a:lnSpc>
                <a:spcPct val="150000"/>
              </a:lnSpc>
              <a:buClr>
                <a:srgbClr val="235196"/>
              </a:buClr>
              <a:buFont typeface="Wingdings" panose="05000000000000000000" pitchFamily="2" charset="2"/>
              <a:buChar char="ü"/>
            </a:pPr>
            <a:r>
              <a:rPr lang="zh-CN" altLang="en-US" sz="20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病案排放整齐，保持适宜松紧度</a:t>
            </a:r>
            <a:endParaRPr lang="en-US" altLang="zh-CN" sz="20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marL="285750" indent="-285750" algn="just">
              <a:lnSpc>
                <a:spcPct val="150000"/>
              </a:lnSpc>
              <a:buClr>
                <a:srgbClr val="235196"/>
              </a:buClr>
              <a:buFont typeface="Wingdings" panose="05000000000000000000" pitchFamily="2" charset="2"/>
              <a:buChar char="ü"/>
            </a:pPr>
            <a:r>
              <a:rPr lang="zh-CN" altLang="en-US" sz="20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防止病案袋或病案纸张破损、折皱和散落</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（五）病历质控工作质量要求</a:t>
            </a:r>
            <a:endParaRPr kumimoji="0" lang="en-US" altLang="zh-CN"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p>
        </p:txBody>
      </p:sp>
      <p:graphicFrame>
        <p:nvGraphicFramePr>
          <p:cNvPr id="2" name="图示 1"/>
          <p:cNvGraphicFramePr/>
          <p:nvPr/>
        </p:nvGraphicFramePr>
        <p:xfrm>
          <a:off x="1455404" y="1040353"/>
          <a:ext cx="6169023" cy="3500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4280945"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六</a:t>
            </a: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）供应工作质量要求</a:t>
            </a:r>
            <a:endParaRPr kumimoji="0" lang="en-US" altLang="zh-CN"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p>
        </p:txBody>
      </p:sp>
      <p:sp>
        <p:nvSpPr>
          <p:cNvPr id="8" name="文本框 6"/>
          <p:cNvSpPr txBox="1"/>
          <p:nvPr/>
        </p:nvSpPr>
        <p:spPr>
          <a:xfrm>
            <a:off x="4926168" y="237969"/>
            <a:ext cx="4280945"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（七）示踪系统质量要求</a:t>
            </a:r>
            <a:endPar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p:txBody>
      </p:sp>
      <p:sp>
        <p:nvSpPr>
          <p:cNvPr id="6" name="矩形 5"/>
          <p:cNvSpPr/>
          <p:nvPr/>
        </p:nvSpPr>
        <p:spPr>
          <a:xfrm>
            <a:off x="202126" y="1040353"/>
            <a:ext cx="4479345" cy="3170099"/>
          </a:xfrm>
          <a:prstGeom prst="rect">
            <a:avLst/>
          </a:prstGeom>
          <a:solidFill>
            <a:schemeClr val="accent5">
              <a:lumMod val="20000"/>
              <a:lumOff val="80000"/>
            </a:schemeClr>
          </a:solidFill>
        </p:spPr>
        <p:txBody>
          <a:bodyPr wrap="square">
            <a:spAutoFit/>
          </a:bodyPr>
          <a:lstStyle/>
          <a:p>
            <a:pPr marL="285750" marR="0" lvl="0" indent="-285750" algn="just" defTabSz="457200" rtl="0" eaLnBrk="1" fontAlgn="auto" latinLnBrk="0" hangingPunct="1">
              <a:lnSpc>
                <a:spcPct val="200000"/>
              </a:lnSpc>
              <a:spcBef>
                <a:spcPts val="0"/>
              </a:spcBef>
              <a:spcAft>
                <a:spcPts val="0"/>
              </a:spcAft>
              <a:buClr>
                <a:srgbClr val="235196"/>
              </a:buClr>
              <a:buSzTx/>
              <a:buFont typeface="Wingdings" panose="05000000000000000000" pitchFamily="2" charset="2"/>
              <a:buChar char="ü"/>
              <a:defRPr/>
            </a:pPr>
            <a:r>
              <a:rPr kumimoji="0" lang="zh-CN" altLang="en-US" sz="2000" b="0" i="0" u="none"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严格按照病案管理制度，提供借阅服务</a:t>
            </a:r>
            <a:endParaRPr kumimoji="0" lang="en-US" altLang="zh-CN" sz="2000" b="0" i="0" u="none"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200000"/>
              </a:lnSpc>
              <a:spcBef>
                <a:spcPts val="0"/>
              </a:spcBef>
              <a:spcAft>
                <a:spcPts val="0"/>
              </a:spcAft>
              <a:buClr>
                <a:srgbClr val="235196"/>
              </a:buClr>
              <a:buSzTx/>
              <a:buFont typeface="Wingdings" panose="05000000000000000000" pitchFamily="2" charset="2"/>
              <a:buChar char="ü"/>
              <a:defRPr/>
            </a:pPr>
            <a:r>
              <a:rPr lang="zh-CN" altLang="en-US"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支撑医、教、研、管需求</a:t>
            </a:r>
            <a:endParaRPr lang="en-US" altLang="zh-CN"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200000"/>
              </a:lnSpc>
              <a:spcBef>
                <a:spcPts val="0"/>
              </a:spcBef>
              <a:spcAft>
                <a:spcPts val="0"/>
              </a:spcAft>
              <a:buClr>
                <a:srgbClr val="235196"/>
              </a:buClr>
              <a:buSzTx/>
              <a:buFont typeface="Wingdings" panose="05000000000000000000" pitchFamily="2" charset="2"/>
              <a:buChar char="ü"/>
              <a:defRPr/>
            </a:pPr>
            <a:r>
              <a:rPr kumimoji="0" lang="zh-CN" altLang="en-US" sz="2000" b="0" i="0" u="none"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全程监测病案走向</a:t>
            </a:r>
            <a:endParaRPr kumimoji="0" lang="en-US" altLang="zh-CN" sz="2000" b="0" i="0" u="none"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285750" marR="0" lvl="0" indent="-285750" algn="just" defTabSz="457200" rtl="0" eaLnBrk="1" fontAlgn="auto" latinLnBrk="0" hangingPunct="1">
              <a:lnSpc>
                <a:spcPct val="200000"/>
              </a:lnSpc>
              <a:spcBef>
                <a:spcPts val="0"/>
              </a:spcBef>
              <a:spcAft>
                <a:spcPts val="0"/>
              </a:spcAft>
              <a:buClr>
                <a:srgbClr val="235196"/>
              </a:buClr>
              <a:buSzTx/>
              <a:buFont typeface="Wingdings" panose="05000000000000000000" pitchFamily="2" charset="2"/>
              <a:buChar char="ü"/>
              <a:defRPr/>
            </a:pPr>
            <a:r>
              <a:rPr lang="zh-CN" altLang="en-US"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借出病案按时限收回</a:t>
            </a:r>
            <a:endParaRPr kumimoji="0" lang="en-US" altLang="zh-CN" sz="2000" b="0" i="0" u="none"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
        <p:nvSpPr>
          <p:cNvPr id="10" name="矩形 9"/>
          <p:cNvSpPr/>
          <p:nvPr/>
        </p:nvSpPr>
        <p:spPr>
          <a:xfrm>
            <a:off x="4821916" y="1040353"/>
            <a:ext cx="4479345" cy="3170099"/>
          </a:xfrm>
          <a:prstGeom prst="rect">
            <a:avLst/>
          </a:prstGeom>
          <a:solidFill>
            <a:schemeClr val="accent5">
              <a:lumMod val="20000"/>
              <a:lumOff val="80000"/>
            </a:schemeClr>
          </a:solidFill>
        </p:spPr>
        <p:txBody>
          <a:bodyPr wrap="square">
            <a:spAutoFit/>
          </a:bodyPr>
          <a:lstStyle/>
          <a:p>
            <a:pPr marL="285750" indent="-285750" algn="just">
              <a:lnSpc>
                <a:spcPct val="200000"/>
              </a:lnSpc>
              <a:buClr>
                <a:srgbClr val="235196"/>
              </a:buClr>
              <a:buFont typeface="Wingdings" panose="05000000000000000000" pitchFamily="2" charset="2"/>
              <a:buChar char="ü"/>
            </a:pPr>
            <a:r>
              <a:rPr lang="zh-CN" altLang="en-US"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准确、及时、完整地进行病案的出入库登记</a:t>
            </a:r>
          </a:p>
          <a:p>
            <a:pPr marL="285750" indent="-285750" algn="just">
              <a:lnSpc>
                <a:spcPct val="200000"/>
              </a:lnSpc>
              <a:buClr>
                <a:srgbClr val="235196"/>
              </a:buClr>
              <a:buFont typeface="Wingdings" panose="05000000000000000000" pitchFamily="2" charset="2"/>
              <a:buChar char="ü"/>
            </a:pPr>
            <a:r>
              <a:rPr lang="zh-CN" altLang="en-US"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准确显示每份病案的动态位置</a:t>
            </a:r>
          </a:p>
          <a:p>
            <a:pPr marL="285750" indent="-285750" algn="just">
              <a:lnSpc>
                <a:spcPct val="200000"/>
              </a:lnSpc>
              <a:buClr>
                <a:srgbClr val="235196"/>
              </a:buClr>
              <a:buFont typeface="Wingdings" panose="05000000000000000000" pitchFamily="2" charset="2"/>
              <a:buChar char="ü"/>
            </a:pPr>
            <a:r>
              <a:rPr lang="zh-CN" altLang="en-US"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记录使用病案者的姓名、单位和联系电话及用途</a:t>
            </a:r>
            <a:endParaRPr lang="en-US" altLang="zh-CN"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（八）病案扫描（翻拍）工作质量要求</a:t>
            </a: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6" name="Freeform 29"/>
          <p:cNvSpPr/>
          <p:nvPr/>
        </p:nvSpPr>
        <p:spPr bwMode="auto">
          <a:xfrm>
            <a:off x="7120025" y="2849315"/>
            <a:ext cx="112204" cy="1588"/>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ln>
        </p:spPr>
        <p:txBody>
          <a:bodyPr vert="horz" wrap="square" lIns="91440" tIns="45720" rIns="91440" bIns="45720" numCol="1" anchor="t" anchorCtr="0" compatLnSpc="1"/>
          <a:lstStyle/>
          <a:p>
            <a:endParaRPr lang="en-US" sz="2000">
              <a:latin typeface="黑体" panose="02010609060101010101" pitchFamily="49" charset="-122"/>
              <a:ea typeface="黑体" panose="02010609060101010101" pitchFamily="49" charset="-122"/>
            </a:endParaRPr>
          </a:p>
        </p:txBody>
      </p:sp>
      <p:grpSp>
        <p:nvGrpSpPr>
          <p:cNvPr id="7" name="Group 134"/>
          <p:cNvGrpSpPr/>
          <p:nvPr/>
        </p:nvGrpSpPr>
        <p:grpSpPr>
          <a:xfrm>
            <a:off x="3937572" y="1824303"/>
            <a:ext cx="1629219" cy="2423713"/>
            <a:chOff x="3606801" y="1272140"/>
            <a:chExt cx="1920875" cy="2970213"/>
          </a:xfrm>
        </p:grpSpPr>
        <p:sp>
          <p:nvSpPr>
            <p:cNvPr id="8" name="Freeform 37"/>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1"/>
            </a:solidFill>
            <a:ln w="9525">
              <a:noFill/>
              <a:round/>
            </a:ln>
          </p:spPr>
          <p:txBody>
            <a:bodyPr vert="horz" wrap="square" lIns="121920" tIns="60960" rIns="121920" bIns="60960" numCol="1" anchor="t" anchorCtr="0" compatLnSpc="1"/>
            <a:lstStyle/>
            <a:p>
              <a:endParaRPr lang="en-US" sz="2000">
                <a:latin typeface="黑体" panose="02010609060101010101" pitchFamily="49" charset="-122"/>
                <a:ea typeface="黑体" panose="02010609060101010101" pitchFamily="49" charset="-122"/>
              </a:endParaRPr>
            </a:p>
          </p:txBody>
        </p:sp>
        <p:grpSp>
          <p:nvGrpSpPr>
            <p:cNvPr id="9"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15" name="Freeform 36"/>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solidFill>
                <a:schemeClr val="tx1">
                  <a:lumMod val="90000"/>
                  <a:lumOff val="10000"/>
                </a:schemeClr>
              </a:solidFill>
              <a:ln w="9525">
                <a:noFill/>
                <a:round/>
              </a:ln>
            </p:spPr>
            <p:txBody>
              <a:bodyPr vert="horz" wrap="square" lIns="121920" tIns="60960" rIns="121920" bIns="60960" numCol="1" anchor="t" anchorCtr="0" compatLnSpc="1"/>
              <a:lstStyle/>
              <a:p>
                <a:endParaRPr lang="en-US" sz="2000">
                  <a:latin typeface="黑体" panose="02010609060101010101" pitchFamily="49" charset="-122"/>
                  <a:ea typeface="黑体" panose="02010609060101010101" pitchFamily="49" charset="-122"/>
                </a:endParaRPr>
              </a:p>
            </p:txBody>
          </p:sp>
          <p:sp>
            <p:nvSpPr>
              <p:cNvPr id="16"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solidFill>
                <a:schemeClr val="tx1">
                  <a:lumMod val="90000"/>
                  <a:lumOff val="10000"/>
                </a:schemeClr>
              </a:solidFill>
              <a:ln w="9525">
                <a:noFill/>
                <a:round/>
              </a:ln>
            </p:spPr>
            <p:txBody>
              <a:bodyPr vert="horz" wrap="square" lIns="121920" tIns="60960" rIns="121920" bIns="60960" numCol="1" anchor="t" anchorCtr="0" compatLnSpc="1"/>
              <a:lstStyle/>
              <a:p>
                <a:endParaRPr lang="en-US" sz="2000">
                  <a:latin typeface="黑体" panose="02010609060101010101" pitchFamily="49" charset="-122"/>
                  <a:ea typeface="黑体" panose="02010609060101010101" pitchFamily="49" charset="-122"/>
                </a:endParaRPr>
              </a:p>
            </p:txBody>
          </p:sp>
          <p:sp>
            <p:nvSpPr>
              <p:cNvPr id="17"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solidFill>
                <a:schemeClr val="tx1">
                  <a:lumMod val="90000"/>
                  <a:lumOff val="10000"/>
                </a:schemeClr>
              </a:solidFill>
              <a:ln w="9525">
                <a:noFill/>
                <a:round/>
              </a:ln>
            </p:spPr>
            <p:txBody>
              <a:bodyPr vert="horz" wrap="square" lIns="121920" tIns="60960" rIns="121920" bIns="60960" numCol="1" anchor="t" anchorCtr="0" compatLnSpc="1"/>
              <a:lstStyle/>
              <a:p>
                <a:endParaRPr lang="en-US" sz="2000">
                  <a:latin typeface="黑体" panose="02010609060101010101" pitchFamily="49" charset="-122"/>
                  <a:ea typeface="黑体" panose="02010609060101010101" pitchFamily="49" charset="-122"/>
                </a:endParaRPr>
              </a:p>
            </p:txBody>
          </p:sp>
        </p:grpSp>
        <p:sp>
          <p:nvSpPr>
            <p:cNvPr id="10" name="Freeform 40"/>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000">
                <a:latin typeface="黑体" panose="02010609060101010101" pitchFamily="49" charset="-122"/>
                <a:ea typeface="黑体" panose="02010609060101010101" pitchFamily="49" charset="-122"/>
              </a:endParaRPr>
            </a:p>
          </p:txBody>
        </p:sp>
        <p:sp>
          <p:nvSpPr>
            <p:cNvPr id="11" name="Freeform 41"/>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1"/>
            </a:solidFill>
            <a:ln w="9525">
              <a:noFill/>
              <a:round/>
            </a:ln>
          </p:spPr>
          <p:txBody>
            <a:bodyPr vert="horz" wrap="square" lIns="121920" tIns="60960" rIns="121920" bIns="60960" numCol="1" anchor="t" anchorCtr="0" compatLnSpc="1"/>
            <a:lstStyle/>
            <a:p>
              <a:endParaRPr lang="en-US" sz="2000">
                <a:latin typeface="黑体" panose="02010609060101010101" pitchFamily="49" charset="-122"/>
                <a:ea typeface="黑体" panose="02010609060101010101" pitchFamily="49" charset="-122"/>
              </a:endParaRPr>
            </a:p>
          </p:txBody>
        </p:sp>
        <p:sp>
          <p:nvSpPr>
            <p:cNvPr id="12" name="Freeform 42"/>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000">
                <a:latin typeface="黑体" panose="02010609060101010101" pitchFamily="49" charset="-122"/>
                <a:ea typeface="黑体" panose="02010609060101010101" pitchFamily="49" charset="-122"/>
              </a:endParaRPr>
            </a:p>
          </p:txBody>
        </p:sp>
        <p:sp>
          <p:nvSpPr>
            <p:cNvPr id="13" name="Freeform 43"/>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000">
                <a:latin typeface="黑体" panose="02010609060101010101" pitchFamily="49" charset="-122"/>
                <a:ea typeface="黑体" panose="02010609060101010101" pitchFamily="49" charset="-122"/>
              </a:endParaRPr>
            </a:p>
          </p:txBody>
        </p:sp>
        <p:sp>
          <p:nvSpPr>
            <p:cNvPr id="14" name="Freeform 44"/>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1"/>
            </a:solidFill>
            <a:ln w="9525">
              <a:noFill/>
              <a:round/>
            </a:ln>
          </p:spPr>
          <p:txBody>
            <a:bodyPr vert="horz" wrap="square" lIns="121920" tIns="60960" rIns="121920" bIns="60960" numCol="1" anchor="t" anchorCtr="0" compatLnSpc="1"/>
            <a:lstStyle/>
            <a:p>
              <a:endParaRPr lang="en-US" sz="2000">
                <a:latin typeface="黑体" panose="02010609060101010101" pitchFamily="49" charset="-122"/>
                <a:ea typeface="黑体" panose="02010609060101010101" pitchFamily="49" charset="-122"/>
              </a:endParaRPr>
            </a:p>
          </p:txBody>
        </p:sp>
      </p:grpSp>
      <p:sp>
        <p:nvSpPr>
          <p:cNvPr id="18" name="Oval 108"/>
          <p:cNvSpPr/>
          <p:nvPr/>
        </p:nvSpPr>
        <p:spPr>
          <a:xfrm>
            <a:off x="3245371" y="2590581"/>
            <a:ext cx="561281" cy="540000"/>
          </a:xfrm>
          <a:prstGeom prst="ellipse">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000" dirty="0">
              <a:solidFill>
                <a:schemeClr val="bg1"/>
              </a:solidFill>
              <a:latin typeface="黑体" panose="02010609060101010101" pitchFamily="49" charset="-122"/>
              <a:ea typeface="黑体" panose="02010609060101010101" pitchFamily="49" charset="-122"/>
            </a:endParaRPr>
          </a:p>
        </p:txBody>
      </p:sp>
      <p:sp>
        <p:nvSpPr>
          <p:cNvPr id="19" name="Oval 121"/>
          <p:cNvSpPr/>
          <p:nvPr/>
        </p:nvSpPr>
        <p:spPr>
          <a:xfrm>
            <a:off x="5697712" y="2590581"/>
            <a:ext cx="561281" cy="540000"/>
          </a:xfrm>
          <a:prstGeom prst="ellipse">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000" dirty="0">
              <a:solidFill>
                <a:schemeClr val="bg1"/>
              </a:solidFill>
              <a:latin typeface="黑体" panose="02010609060101010101" pitchFamily="49" charset="-122"/>
              <a:ea typeface="黑体" panose="02010609060101010101" pitchFamily="49" charset="-122"/>
            </a:endParaRPr>
          </a:p>
        </p:txBody>
      </p:sp>
      <p:sp>
        <p:nvSpPr>
          <p:cNvPr id="20" name="Oval 48"/>
          <p:cNvSpPr/>
          <p:nvPr/>
        </p:nvSpPr>
        <p:spPr>
          <a:xfrm>
            <a:off x="3787394" y="1386212"/>
            <a:ext cx="561281" cy="540000"/>
          </a:xfrm>
          <a:prstGeom prst="ellipse">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91440" rtlCol="0" anchor="ctr"/>
          <a:lstStyle/>
          <a:p>
            <a:pPr algn="ctr"/>
            <a:endParaRPr lang="en-US" sz="2000" dirty="0">
              <a:solidFill>
                <a:schemeClr val="bg1"/>
              </a:solidFill>
              <a:latin typeface="黑体" panose="02010609060101010101" pitchFamily="49" charset="-122"/>
              <a:ea typeface="黑体" panose="02010609060101010101" pitchFamily="49" charset="-122"/>
            </a:endParaRPr>
          </a:p>
        </p:txBody>
      </p:sp>
      <p:sp>
        <p:nvSpPr>
          <p:cNvPr id="21" name="Oval 50"/>
          <p:cNvSpPr/>
          <p:nvPr/>
        </p:nvSpPr>
        <p:spPr>
          <a:xfrm>
            <a:off x="5155690" y="1386212"/>
            <a:ext cx="561281" cy="540000"/>
          </a:xfrm>
          <a:prstGeom prst="ellipse">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000" dirty="0">
              <a:solidFill>
                <a:schemeClr val="bg1"/>
              </a:solidFill>
              <a:latin typeface="黑体" panose="02010609060101010101" pitchFamily="49" charset="-122"/>
              <a:ea typeface="黑体" panose="02010609060101010101" pitchFamily="49" charset="-122"/>
            </a:endParaRPr>
          </a:p>
        </p:txBody>
      </p:sp>
      <p:grpSp>
        <p:nvGrpSpPr>
          <p:cNvPr id="22" name="组合 21"/>
          <p:cNvGrpSpPr/>
          <p:nvPr/>
        </p:nvGrpSpPr>
        <p:grpSpPr>
          <a:xfrm>
            <a:off x="4495775" y="1190624"/>
            <a:ext cx="561281" cy="540000"/>
            <a:chOff x="5767086" y="2245467"/>
            <a:chExt cx="720000" cy="720000"/>
          </a:xfrm>
        </p:grpSpPr>
        <p:sp>
          <p:nvSpPr>
            <p:cNvPr id="23" name="Oval 49"/>
            <p:cNvSpPr/>
            <p:nvPr/>
          </p:nvSpPr>
          <p:spPr>
            <a:xfrm>
              <a:off x="5767086" y="2245467"/>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黑体" panose="02010609060101010101" pitchFamily="49" charset="-122"/>
                <a:ea typeface="黑体" panose="02010609060101010101" pitchFamily="49" charset="-122"/>
              </a:endParaRPr>
            </a:p>
          </p:txBody>
        </p:sp>
        <p:grpSp>
          <p:nvGrpSpPr>
            <p:cNvPr id="24" name="组合 23"/>
            <p:cNvGrpSpPr>
              <a:grpSpLocks noChangeAspect="1"/>
            </p:cNvGrpSpPr>
            <p:nvPr/>
          </p:nvGrpSpPr>
          <p:grpSpPr>
            <a:xfrm>
              <a:off x="5947523" y="2389675"/>
              <a:ext cx="359127" cy="431584"/>
              <a:chOff x="5072479" y="2378340"/>
              <a:chExt cx="239649" cy="288000"/>
            </a:xfrm>
            <a:solidFill>
              <a:schemeClr val="bg1">
                <a:lumMod val="95000"/>
              </a:schemeClr>
            </a:solidFill>
          </p:grpSpPr>
          <p:sp>
            <p:nvSpPr>
              <p:cNvPr id="25" name="Freeform 846"/>
              <p:cNvSpPr/>
              <p:nvPr/>
            </p:nvSpPr>
            <p:spPr bwMode="auto">
              <a:xfrm>
                <a:off x="5072479" y="2432997"/>
                <a:ext cx="239649" cy="233343"/>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a:latin typeface="黑体" panose="02010609060101010101" pitchFamily="49" charset="-122"/>
                  <a:ea typeface="黑体" panose="02010609060101010101" pitchFamily="49" charset="-122"/>
                  <a:cs typeface="Arial" panose="020B0604020202020204" pitchFamily="34" charset="0"/>
                </a:endParaRPr>
              </a:p>
            </p:txBody>
          </p:sp>
          <p:sp>
            <p:nvSpPr>
              <p:cNvPr id="26" name="Freeform 847"/>
              <p:cNvSpPr/>
              <p:nvPr/>
            </p:nvSpPr>
            <p:spPr bwMode="auto">
              <a:xfrm>
                <a:off x="5167078" y="2378340"/>
                <a:ext cx="44147" cy="138744"/>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a:latin typeface="黑体" panose="02010609060101010101" pitchFamily="49" charset="-122"/>
                  <a:ea typeface="黑体" panose="02010609060101010101" pitchFamily="49" charset="-122"/>
                  <a:cs typeface="Arial" panose="020B0604020202020204" pitchFamily="34" charset="0"/>
                </a:endParaRPr>
              </a:p>
            </p:txBody>
          </p:sp>
        </p:grpSp>
      </p:grpSp>
      <p:grpSp>
        <p:nvGrpSpPr>
          <p:cNvPr id="27" name="组合 26"/>
          <p:cNvGrpSpPr/>
          <p:nvPr/>
        </p:nvGrpSpPr>
        <p:grpSpPr>
          <a:xfrm>
            <a:off x="3496384" y="3233739"/>
            <a:ext cx="561281" cy="540000"/>
            <a:chOff x="4485089" y="4969620"/>
            <a:chExt cx="720000" cy="720000"/>
          </a:xfrm>
        </p:grpSpPr>
        <p:sp>
          <p:nvSpPr>
            <p:cNvPr id="28" name="Oval 113"/>
            <p:cNvSpPr/>
            <p:nvPr/>
          </p:nvSpPr>
          <p:spPr>
            <a:xfrm>
              <a:off x="4485089"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黑体" panose="02010609060101010101" pitchFamily="49" charset="-122"/>
                <a:ea typeface="黑体" panose="02010609060101010101" pitchFamily="49" charset="-122"/>
              </a:endParaRPr>
            </a:p>
          </p:txBody>
        </p:sp>
        <p:sp>
          <p:nvSpPr>
            <p:cNvPr id="29" name="Freeform 110"/>
            <p:cNvSpPr>
              <a:spLocks noChangeAspect="1" noEditPoints="1"/>
            </p:cNvSpPr>
            <p:nvPr/>
          </p:nvSpPr>
          <p:spPr bwMode="auto">
            <a:xfrm>
              <a:off x="4657978" y="5126442"/>
              <a:ext cx="392872" cy="347925"/>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vert="horz" wrap="square" lIns="121920" tIns="60960" rIns="121920" bIns="60960" numCol="1" anchor="t" anchorCtr="0" compatLnSpc="1"/>
            <a:lstStyle/>
            <a:p>
              <a:endParaRPr lang="zh-CN" altLang="en-US" sz="2000">
                <a:latin typeface="黑体" panose="02010609060101010101" pitchFamily="49" charset="-122"/>
                <a:ea typeface="黑体" panose="02010609060101010101" pitchFamily="49" charset="-122"/>
                <a:cs typeface="Arial" panose="020B0604020202020204" pitchFamily="34" charset="0"/>
              </a:endParaRPr>
            </a:p>
          </p:txBody>
        </p:sp>
      </p:grpSp>
      <p:grpSp>
        <p:nvGrpSpPr>
          <p:cNvPr id="30" name="组合 29"/>
          <p:cNvGrpSpPr/>
          <p:nvPr/>
        </p:nvGrpSpPr>
        <p:grpSpPr>
          <a:xfrm>
            <a:off x="5446699" y="3233739"/>
            <a:ext cx="561281" cy="540000"/>
            <a:chOff x="6986912" y="4969620"/>
            <a:chExt cx="720000" cy="720000"/>
          </a:xfrm>
        </p:grpSpPr>
        <p:sp>
          <p:nvSpPr>
            <p:cNvPr id="31" name="Oval 131"/>
            <p:cNvSpPr/>
            <p:nvPr/>
          </p:nvSpPr>
          <p:spPr>
            <a:xfrm>
              <a:off x="6986912"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黑体" panose="02010609060101010101" pitchFamily="49" charset="-122"/>
                <a:ea typeface="黑体" panose="02010609060101010101" pitchFamily="49" charset="-122"/>
              </a:endParaRPr>
            </a:p>
          </p:txBody>
        </p:sp>
        <p:sp>
          <p:nvSpPr>
            <p:cNvPr id="32" name="Freeform 168"/>
            <p:cNvSpPr>
              <a:spLocks noChangeAspect="1" noEditPoints="1"/>
            </p:cNvSpPr>
            <p:nvPr/>
          </p:nvSpPr>
          <p:spPr bwMode="auto">
            <a:xfrm>
              <a:off x="7168555" y="5174825"/>
              <a:ext cx="368170" cy="315339"/>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121920" tIns="60960" rIns="121920" bIns="60960" numCol="1" anchor="t" anchorCtr="0" compatLnSpc="1"/>
            <a:lstStyle/>
            <a:p>
              <a:endParaRPr lang="zh-CN" altLang="en-US" sz="2000">
                <a:latin typeface="黑体" panose="02010609060101010101" pitchFamily="49" charset="-122"/>
                <a:ea typeface="黑体" panose="02010609060101010101" pitchFamily="49" charset="-122"/>
                <a:cs typeface="Arial" panose="020B0604020202020204" pitchFamily="34" charset="0"/>
              </a:endParaRPr>
            </a:p>
          </p:txBody>
        </p:sp>
      </p:grpSp>
      <p:grpSp>
        <p:nvGrpSpPr>
          <p:cNvPr id="33" name="组合 32"/>
          <p:cNvGrpSpPr/>
          <p:nvPr/>
        </p:nvGrpSpPr>
        <p:grpSpPr>
          <a:xfrm>
            <a:off x="3292743" y="1922499"/>
            <a:ext cx="561281" cy="540000"/>
            <a:chOff x="4223862" y="3221300"/>
            <a:chExt cx="720000" cy="720000"/>
          </a:xfrm>
        </p:grpSpPr>
        <p:sp>
          <p:nvSpPr>
            <p:cNvPr id="34" name="Oval 98"/>
            <p:cNvSpPr/>
            <p:nvPr/>
          </p:nvSpPr>
          <p:spPr>
            <a:xfrm>
              <a:off x="4223862"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黑体" panose="02010609060101010101" pitchFamily="49" charset="-122"/>
                <a:ea typeface="黑体" panose="02010609060101010101" pitchFamily="49" charset="-122"/>
              </a:endParaRPr>
            </a:p>
          </p:txBody>
        </p:sp>
        <p:sp>
          <p:nvSpPr>
            <p:cNvPr id="35" name="Freeform 203"/>
            <p:cNvSpPr>
              <a:spLocks noChangeAspect="1" noEditPoints="1"/>
            </p:cNvSpPr>
            <p:nvPr/>
          </p:nvSpPr>
          <p:spPr bwMode="auto">
            <a:xfrm>
              <a:off x="4417145" y="3385867"/>
              <a:ext cx="362620" cy="34765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vert="horz" wrap="square" lIns="121920" tIns="60960" rIns="121920" bIns="60960" numCol="1" anchor="t" anchorCtr="0" compatLnSpc="1"/>
            <a:lstStyle/>
            <a:p>
              <a:endParaRPr lang="zh-CN" altLang="en-US" sz="2000">
                <a:latin typeface="黑体" panose="02010609060101010101" pitchFamily="49" charset="-122"/>
                <a:ea typeface="黑体" panose="02010609060101010101" pitchFamily="49" charset="-122"/>
                <a:cs typeface="Arial" panose="020B0604020202020204" pitchFamily="34" charset="0"/>
              </a:endParaRPr>
            </a:p>
          </p:txBody>
        </p:sp>
      </p:grpSp>
      <p:grpSp>
        <p:nvGrpSpPr>
          <p:cNvPr id="36" name="组合 35"/>
          <p:cNvGrpSpPr/>
          <p:nvPr/>
        </p:nvGrpSpPr>
        <p:grpSpPr>
          <a:xfrm>
            <a:off x="5650341" y="1922499"/>
            <a:ext cx="561281" cy="540000"/>
            <a:chOff x="7248140" y="3221300"/>
            <a:chExt cx="720000" cy="720000"/>
          </a:xfrm>
        </p:grpSpPr>
        <p:sp>
          <p:nvSpPr>
            <p:cNvPr id="37" name="Oval 117"/>
            <p:cNvSpPr/>
            <p:nvPr/>
          </p:nvSpPr>
          <p:spPr>
            <a:xfrm>
              <a:off x="7248140"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黑体" panose="02010609060101010101" pitchFamily="49" charset="-122"/>
                <a:ea typeface="黑体" panose="02010609060101010101" pitchFamily="49" charset="-122"/>
              </a:endParaRPr>
            </a:p>
          </p:txBody>
        </p:sp>
        <p:grpSp>
          <p:nvGrpSpPr>
            <p:cNvPr id="38" name="Group 92"/>
            <p:cNvGrpSpPr/>
            <p:nvPr/>
          </p:nvGrpSpPr>
          <p:grpSpPr>
            <a:xfrm>
              <a:off x="7402081" y="3457484"/>
              <a:ext cx="436183" cy="271696"/>
              <a:chOff x="5172076" y="1938338"/>
              <a:chExt cx="471488" cy="293688"/>
            </a:xfrm>
            <a:solidFill>
              <a:schemeClr val="bg1">
                <a:lumMod val="95000"/>
              </a:schemeClr>
            </a:solidFill>
          </p:grpSpPr>
          <p:sp>
            <p:nvSpPr>
              <p:cNvPr id="39"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000">
                  <a:latin typeface="黑体" panose="02010609060101010101" pitchFamily="49" charset="-122"/>
                  <a:ea typeface="黑体" panose="02010609060101010101" pitchFamily="49" charset="-122"/>
                </a:endParaRPr>
              </a:p>
            </p:txBody>
          </p:sp>
          <p:sp>
            <p:nvSpPr>
              <p:cNvPr id="40"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000">
                  <a:latin typeface="黑体" panose="02010609060101010101" pitchFamily="49" charset="-122"/>
                  <a:ea typeface="黑体" panose="02010609060101010101" pitchFamily="49" charset="-122"/>
                </a:endParaRPr>
              </a:p>
            </p:txBody>
          </p:sp>
          <p:sp>
            <p:nvSpPr>
              <p:cNvPr id="42"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000">
                  <a:latin typeface="黑体" panose="02010609060101010101" pitchFamily="49" charset="-122"/>
                  <a:ea typeface="黑体" panose="02010609060101010101" pitchFamily="49" charset="-122"/>
                </a:endParaRPr>
              </a:p>
            </p:txBody>
          </p:sp>
        </p:grpSp>
      </p:grpSp>
      <p:sp>
        <p:nvSpPr>
          <p:cNvPr id="45" name="矩形 44"/>
          <p:cNvSpPr/>
          <p:nvPr/>
        </p:nvSpPr>
        <p:spPr>
          <a:xfrm>
            <a:off x="647350" y="3189190"/>
            <a:ext cx="2719321" cy="377020"/>
          </a:xfrm>
          <a:prstGeom prst="rect">
            <a:avLst/>
          </a:prstGeom>
        </p:spPr>
        <p:txBody>
          <a:bodyPr wrap="none" lIns="68573" tIns="34287" rIns="68573" bIns="34287">
            <a:spAutoFit/>
          </a:bodyPr>
          <a:lstStyle/>
          <a:p>
            <a:pPr algn="r"/>
            <a:r>
              <a:rPr lang="zh-CN" altLang="en-US" sz="2000" b="1" dirty="0">
                <a:solidFill>
                  <a:srgbClr val="296FA5"/>
                </a:solidFill>
                <a:latin typeface="黑体" panose="02010609060101010101" pitchFamily="49" charset="-122"/>
                <a:ea typeface="黑体" panose="02010609060101010101" pitchFamily="49" charset="-122"/>
              </a:rPr>
              <a:t>①</a:t>
            </a:r>
            <a:r>
              <a:rPr lang="zh-CN" altLang="en-US" sz="2000" b="1" dirty="0">
                <a:solidFill>
                  <a:schemeClr val="tx1">
                    <a:lumMod val="75000"/>
                    <a:lumOff val="25000"/>
                  </a:schemeClr>
                </a:solidFill>
                <a:latin typeface="黑体" panose="02010609060101010101" pitchFamily="49" charset="-122"/>
                <a:ea typeface="黑体" panose="02010609060101010101" pitchFamily="49" charset="-122"/>
              </a:rPr>
              <a:t>正确关联、仔细核对</a:t>
            </a:r>
            <a:endParaRPr lang="en-US" altLang="zh-CN" sz="2000" b="1" dirty="0">
              <a:solidFill>
                <a:schemeClr val="tx1">
                  <a:lumMod val="75000"/>
                  <a:lumOff val="25000"/>
                </a:schemeClr>
              </a:solidFill>
              <a:latin typeface="黑体" panose="02010609060101010101" pitchFamily="49" charset="-122"/>
              <a:ea typeface="黑体" panose="02010609060101010101" pitchFamily="49" charset="-122"/>
            </a:endParaRPr>
          </a:p>
        </p:txBody>
      </p:sp>
      <p:sp>
        <p:nvSpPr>
          <p:cNvPr id="49" name="矩形 48"/>
          <p:cNvSpPr/>
          <p:nvPr/>
        </p:nvSpPr>
        <p:spPr>
          <a:xfrm>
            <a:off x="306320" y="2292316"/>
            <a:ext cx="2719321" cy="377020"/>
          </a:xfrm>
          <a:prstGeom prst="rect">
            <a:avLst/>
          </a:prstGeom>
        </p:spPr>
        <p:txBody>
          <a:bodyPr wrap="none" lIns="68573" tIns="34287" rIns="68573" bIns="34287">
            <a:spAutoFit/>
          </a:bodyPr>
          <a:lstStyle/>
          <a:p>
            <a:pPr algn="r"/>
            <a:r>
              <a:rPr lang="zh-CN" altLang="en-US" sz="2000" b="1" dirty="0">
                <a:solidFill>
                  <a:srgbClr val="296FA5"/>
                </a:solidFill>
                <a:latin typeface="黑体" panose="02010609060101010101" pitchFamily="49" charset="-122"/>
                <a:ea typeface="黑体" panose="02010609060101010101" pitchFamily="49" charset="-122"/>
              </a:rPr>
              <a:t>②</a:t>
            </a:r>
            <a:r>
              <a:rPr lang="zh-CN" altLang="en-US" sz="2000" b="1" dirty="0">
                <a:solidFill>
                  <a:schemeClr val="tx1">
                    <a:lumMod val="75000"/>
                    <a:lumOff val="25000"/>
                  </a:schemeClr>
                </a:solidFill>
                <a:latin typeface="黑体" panose="02010609060101010101" pitchFamily="49" charset="-122"/>
                <a:ea typeface="黑体" panose="02010609060101010101" pitchFamily="49" charset="-122"/>
              </a:rPr>
              <a:t>图像完整、杜绝漏页</a:t>
            </a:r>
            <a:endParaRPr lang="en-US" altLang="zh-CN" sz="2000" b="1" dirty="0">
              <a:solidFill>
                <a:schemeClr val="tx1">
                  <a:lumMod val="75000"/>
                  <a:lumOff val="25000"/>
                </a:schemeClr>
              </a:solidFill>
              <a:latin typeface="黑体" panose="02010609060101010101" pitchFamily="49" charset="-122"/>
              <a:ea typeface="黑体" panose="02010609060101010101" pitchFamily="49" charset="-122"/>
            </a:endParaRPr>
          </a:p>
        </p:txBody>
      </p:sp>
      <p:sp>
        <p:nvSpPr>
          <p:cNvPr id="51" name="矩形 50"/>
          <p:cNvSpPr/>
          <p:nvPr/>
        </p:nvSpPr>
        <p:spPr>
          <a:xfrm>
            <a:off x="-34710" y="1395441"/>
            <a:ext cx="2719321" cy="377020"/>
          </a:xfrm>
          <a:prstGeom prst="rect">
            <a:avLst/>
          </a:prstGeom>
        </p:spPr>
        <p:txBody>
          <a:bodyPr wrap="none" lIns="68573" tIns="34287" rIns="68573" bIns="34287">
            <a:spAutoFit/>
          </a:bodyPr>
          <a:lstStyle/>
          <a:p>
            <a:pPr algn="r"/>
            <a:r>
              <a:rPr lang="zh-CN" altLang="en-US" sz="2000" b="1" dirty="0">
                <a:solidFill>
                  <a:srgbClr val="296FA5"/>
                </a:solidFill>
                <a:latin typeface="黑体" panose="02010609060101010101" pitchFamily="49" charset="-122"/>
                <a:ea typeface="黑体" panose="02010609060101010101" pitchFamily="49" charset="-122"/>
              </a:rPr>
              <a:t>③</a:t>
            </a:r>
            <a:r>
              <a:rPr lang="zh-CN" altLang="en-US" sz="2000" b="1" dirty="0">
                <a:solidFill>
                  <a:schemeClr val="tx1">
                    <a:lumMod val="75000"/>
                    <a:lumOff val="25000"/>
                  </a:schemeClr>
                </a:solidFill>
                <a:latin typeface="黑体" panose="02010609060101010101" pitchFamily="49" charset="-122"/>
                <a:ea typeface="黑体" panose="02010609060101010101" pitchFamily="49" charset="-122"/>
              </a:rPr>
              <a:t>画质清晰、保持原貌</a:t>
            </a:r>
            <a:endParaRPr lang="en-US" altLang="zh-CN" sz="2000" b="1" dirty="0">
              <a:solidFill>
                <a:schemeClr val="tx1">
                  <a:lumMod val="75000"/>
                  <a:lumOff val="25000"/>
                </a:schemeClr>
              </a:solidFill>
              <a:latin typeface="黑体" panose="02010609060101010101" pitchFamily="49" charset="-122"/>
              <a:ea typeface="黑体" panose="02010609060101010101" pitchFamily="49" charset="-122"/>
            </a:endParaRPr>
          </a:p>
        </p:txBody>
      </p:sp>
      <p:sp>
        <p:nvSpPr>
          <p:cNvPr id="52" name="矩形 51"/>
          <p:cNvSpPr/>
          <p:nvPr/>
        </p:nvSpPr>
        <p:spPr>
          <a:xfrm>
            <a:off x="6032397" y="3247127"/>
            <a:ext cx="2719321" cy="377020"/>
          </a:xfrm>
          <a:prstGeom prst="rect">
            <a:avLst/>
          </a:prstGeom>
        </p:spPr>
        <p:txBody>
          <a:bodyPr wrap="none" lIns="68573" tIns="34287" rIns="68573" bIns="34287">
            <a:spAutoFit/>
          </a:bodyPr>
          <a:lstStyle/>
          <a:p>
            <a:pPr algn="r"/>
            <a:r>
              <a:rPr lang="zh-CN" altLang="en-US" sz="2000" b="1" dirty="0">
                <a:solidFill>
                  <a:srgbClr val="296FA5"/>
                </a:solidFill>
                <a:latin typeface="黑体" panose="02010609060101010101" pitchFamily="49" charset="-122"/>
                <a:ea typeface="黑体" panose="02010609060101010101" pitchFamily="49" charset="-122"/>
              </a:rPr>
              <a:t>⑥</a:t>
            </a:r>
            <a:r>
              <a:rPr lang="zh-CN" altLang="en-US" sz="2000" b="1" dirty="0">
                <a:solidFill>
                  <a:schemeClr val="tx1">
                    <a:lumMod val="75000"/>
                    <a:lumOff val="25000"/>
                  </a:schemeClr>
                </a:solidFill>
                <a:latin typeface="黑体" panose="02010609060101010101" pitchFamily="49" charset="-122"/>
                <a:ea typeface="黑体" panose="02010609060101010101" pitchFamily="49" charset="-122"/>
              </a:rPr>
              <a:t>前后衔接、准确定位</a:t>
            </a:r>
            <a:endParaRPr lang="en-US" altLang="zh-CN" sz="2000" b="1" dirty="0">
              <a:solidFill>
                <a:schemeClr val="tx1">
                  <a:lumMod val="75000"/>
                  <a:lumOff val="25000"/>
                </a:schemeClr>
              </a:solidFill>
              <a:latin typeface="黑体" panose="02010609060101010101" pitchFamily="49" charset="-122"/>
              <a:ea typeface="黑体" panose="02010609060101010101" pitchFamily="49" charset="-122"/>
            </a:endParaRPr>
          </a:p>
        </p:txBody>
      </p:sp>
      <p:sp>
        <p:nvSpPr>
          <p:cNvPr id="53" name="矩形 52"/>
          <p:cNvSpPr/>
          <p:nvPr/>
        </p:nvSpPr>
        <p:spPr>
          <a:xfrm>
            <a:off x="6333290" y="2274978"/>
            <a:ext cx="2719321" cy="377020"/>
          </a:xfrm>
          <a:prstGeom prst="rect">
            <a:avLst/>
          </a:prstGeom>
        </p:spPr>
        <p:txBody>
          <a:bodyPr wrap="none" lIns="68573" tIns="34287" rIns="68573" bIns="34287">
            <a:spAutoFit/>
          </a:bodyPr>
          <a:lstStyle/>
          <a:p>
            <a:pPr algn="r"/>
            <a:r>
              <a:rPr lang="zh-CN" altLang="en-US" sz="2000" b="1" dirty="0">
                <a:solidFill>
                  <a:srgbClr val="296FA5"/>
                </a:solidFill>
                <a:latin typeface="黑体" panose="02010609060101010101" pitchFamily="49" charset="-122"/>
                <a:ea typeface="黑体" panose="02010609060101010101" pitchFamily="49" charset="-122"/>
              </a:rPr>
              <a:t>⑤</a:t>
            </a:r>
            <a:r>
              <a:rPr lang="zh-CN" altLang="en-US" sz="2000" b="1" dirty="0">
                <a:solidFill>
                  <a:schemeClr val="tx1">
                    <a:lumMod val="75000"/>
                    <a:lumOff val="25000"/>
                  </a:schemeClr>
                </a:solidFill>
                <a:latin typeface="黑体" panose="02010609060101010101" pitchFamily="49" charset="-122"/>
                <a:ea typeface="黑体" panose="02010609060101010101" pitchFamily="49" charset="-122"/>
              </a:rPr>
              <a:t>准确分类、确保无误</a:t>
            </a:r>
            <a:endParaRPr lang="en-US" altLang="zh-CN" sz="2000" b="1" dirty="0">
              <a:solidFill>
                <a:schemeClr val="tx1">
                  <a:lumMod val="75000"/>
                  <a:lumOff val="25000"/>
                </a:schemeClr>
              </a:solidFill>
              <a:latin typeface="黑体" panose="02010609060101010101" pitchFamily="49" charset="-122"/>
              <a:ea typeface="黑体" panose="02010609060101010101" pitchFamily="49" charset="-122"/>
            </a:endParaRPr>
          </a:p>
        </p:txBody>
      </p:sp>
      <p:sp>
        <p:nvSpPr>
          <p:cNvPr id="54" name="矩形 53"/>
          <p:cNvSpPr/>
          <p:nvPr/>
        </p:nvSpPr>
        <p:spPr>
          <a:xfrm>
            <a:off x="6634182" y="1302829"/>
            <a:ext cx="2719321" cy="377020"/>
          </a:xfrm>
          <a:prstGeom prst="rect">
            <a:avLst/>
          </a:prstGeom>
        </p:spPr>
        <p:txBody>
          <a:bodyPr wrap="none" lIns="68573" tIns="34287" rIns="68573" bIns="34287">
            <a:spAutoFit/>
          </a:bodyPr>
          <a:lstStyle/>
          <a:p>
            <a:pPr algn="r"/>
            <a:r>
              <a:rPr lang="zh-CN" altLang="en-US" sz="2000" b="1" dirty="0">
                <a:solidFill>
                  <a:srgbClr val="296FA5"/>
                </a:solidFill>
                <a:latin typeface="黑体" panose="02010609060101010101" pitchFamily="49" charset="-122"/>
                <a:ea typeface="黑体" panose="02010609060101010101" pitchFamily="49" charset="-122"/>
              </a:rPr>
              <a:t>④</a:t>
            </a:r>
            <a:r>
              <a:rPr lang="zh-CN" altLang="en-US" sz="2000" b="1" dirty="0">
                <a:solidFill>
                  <a:schemeClr val="tx1">
                    <a:lumMod val="75000"/>
                    <a:lumOff val="25000"/>
                  </a:schemeClr>
                </a:solidFill>
                <a:latin typeface="黑体" panose="02010609060101010101" pitchFamily="49" charset="-122"/>
                <a:ea typeface="黑体" panose="02010609060101010101" pitchFamily="49" charset="-122"/>
              </a:rPr>
              <a:t>顺序一致、避免错排</a:t>
            </a:r>
            <a:endParaRPr lang="en-US" altLang="zh-CN" sz="2000" b="1" dirty="0">
              <a:solidFill>
                <a:schemeClr val="tx1">
                  <a:lumMod val="75000"/>
                  <a:lumOff val="25000"/>
                </a:schemeClr>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4280945"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九</a:t>
            </a: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）复印工作质量要求</a:t>
            </a:r>
            <a:endParaRPr kumimoji="0" lang="en-US" altLang="zh-CN"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p>
        </p:txBody>
      </p:sp>
      <p:cxnSp>
        <p:nvCxnSpPr>
          <p:cNvPr id="4" name="直接连接符 3"/>
          <p:cNvCxnSpPr/>
          <p:nvPr/>
        </p:nvCxnSpPr>
        <p:spPr>
          <a:xfrm>
            <a:off x="4765183" y="842892"/>
            <a:ext cx="45076" cy="3618963"/>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8" name="文本框 6"/>
          <p:cNvSpPr txBox="1"/>
          <p:nvPr/>
        </p:nvSpPr>
        <p:spPr>
          <a:xfrm>
            <a:off x="4926168" y="237969"/>
            <a:ext cx="4280945"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（十）统计工作质量要求</a:t>
            </a:r>
          </a:p>
        </p:txBody>
      </p:sp>
      <p:sp>
        <p:nvSpPr>
          <p:cNvPr id="9" name="矩形 8"/>
          <p:cNvSpPr/>
          <p:nvPr/>
        </p:nvSpPr>
        <p:spPr>
          <a:xfrm>
            <a:off x="202126" y="1040353"/>
            <a:ext cx="4479345" cy="3170099"/>
          </a:xfrm>
          <a:prstGeom prst="rect">
            <a:avLst/>
          </a:prstGeom>
          <a:noFill/>
        </p:spPr>
        <p:txBody>
          <a:bodyPr wrap="square">
            <a:spAutoFit/>
          </a:bodyPr>
          <a:lstStyle/>
          <a:p>
            <a:pPr marL="285750" lvl="0" indent="-285750" algn="just">
              <a:lnSpc>
                <a:spcPct val="200000"/>
              </a:lnSpc>
              <a:buClr>
                <a:srgbClr val="235196"/>
              </a:buClr>
              <a:buFont typeface="Wingdings" panose="05000000000000000000" pitchFamily="2" charset="2"/>
              <a:buChar char="ü"/>
            </a:pPr>
            <a:r>
              <a:rPr lang="zh-CN" altLang="en-US"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复印手续及复印制度符合</a:t>
            </a:r>
            <a:r>
              <a:rPr lang="en-US" altLang="zh-CN"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医疗纠纷预防和处理条例</a:t>
            </a:r>
            <a:r>
              <a:rPr lang="en-US" altLang="zh-CN"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a:t>
            </a:r>
            <a:r>
              <a:rPr lang="en-US" altLang="zh-CN"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医疗机构病历管理规定</a:t>
            </a:r>
            <a:r>
              <a:rPr lang="en-US" altLang="zh-CN"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的要求</a:t>
            </a:r>
          </a:p>
          <a:p>
            <a:pPr marL="285750" lvl="0" indent="-285750" algn="just">
              <a:lnSpc>
                <a:spcPct val="200000"/>
              </a:lnSpc>
              <a:buClr>
                <a:srgbClr val="235196"/>
              </a:buClr>
              <a:buFont typeface="Wingdings" panose="05000000000000000000" pitchFamily="2" charset="2"/>
              <a:buChar char="ü"/>
            </a:pPr>
            <a:r>
              <a:rPr lang="zh-CN" altLang="en-US"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复印内容完整、清晰、无差错</a:t>
            </a:r>
          </a:p>
          <a:p>
            <a:pPr marL="285750" lvl="0" indent="-285750" algn="just">
              <a:lnSpc>
                <a:spcPct val="200000"/>
              </a:lnSpc>
              <a:buClr>
                <a:srgbClr val="235196"/>
              </a:buClr>
              <a:buFont typeface="Wingdings" panose="05000000000000000000" pitchFamily="2" charset="2"/>
              <a:buChar char="ü"/>
            </a:pPr>
            <a:r>
              <a:rPr lang="zh-CN" altLang="en-US"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复印登记记录有备案</a:t>
            </a:r>
          </a:p>
        </p:txBody>
      </p:sp>
      <p:sp>
        <p:nvSpPr>
          <p:cNvPr id="11" name="矩形 10"/>
          <p:cNvSpPr/>
          <p:nvPr/>
        </p:nvSpPr>
        <p:spPr>
          <a:xfrm>
            <a:off x="4893971" y="1040352"/>
            <a:ext cx="4479345" cy="2443939"/>
          </a:xfrm>
          <a:prstGeom prst="rect">
            <a:avLst/>
          </a:prstGeom>
          <a:noFill/>
        </p:spPr>
        <p:txBody>
          <a:bodyPr wrap="square">
            <a:spAutoFit/>
          </a:bodyPr>
          <a:lstStyle/>
          <a:p>
            <a:pPr marL="285750" lvl="0" indent="-285750" algn="just">
              <a:lnSpc>
                <a:spcPct val="200000"/>
              </a:lnSpc>
              <a:buClr>
                <a:srgbClr val="235196"/>
              </a:buClr>
              <a:buFont typeface="Wingdings" panose="05000000000000000000" pitchFamily="2" charset="2"/>
              <a:buChar char="ü"/>
            </a:pPr>
            <a:r>
              <a:rPr lang="zh-CN" altLang="en-US"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及时、准确完成医疗行政部门要求的数据统计上报工作</a:t>
            </a:r>
          </a:p>
          <a:p>
            <a:pPr marL="285750" lvl="0" indent="-285750" algn="just">
              <a:lnSpc>
                <a:spcPct val="200000"/>
              </a:lnSpc>
              <a:buClr>
                <a:srgbClr val="235196"/>
              </a:buClr>
              <a:buFont typeface="Wingdings" panose="05000000000000000000" pitchFamily="2" charset="2"/>
              <a:buChar char="ü"/>
            </a:pPr>
            <a:r>
              <a:rPr lang="zh-CN" altLang="en-US"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按时完成主要医疗指标报表</a:t>
            </a:r>
            <a:endParaRPr lang="en-US" altLang="zh-CN"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endParaRPr>
          </a:p>
          <a:p>
            <a:pPr marL="285750" lvl="0" indent="-285750" algn="just">
              <a:lnSpc>
                <a:spcPct val="200000"/>
              </a:lnSpc>
              <a:buClr>
                <a:srgbClr val="235196"/>
              </a:buClr>
              <a:buFont typeface="Wingdings" panose="05000000000000000000" pitchFamily="2" charset="2"/>
              <a:buChar char="ü"/>
            </a:pPr>
            <a:r>
              <a:rPr lang="zh-CN" altLang="en-US"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满足医院管理需求</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3412633" y="507638"/>
            <a:ext cx="1390649" cy="531223"/>
          </a:xfrm>
          <a:prstGeom prst="rect">
            <a:avLst/>
          </a:prstGeom>
          <a:solidFill>
            <a:srgbClr val="296FA5"/>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第一节 </a:t>
            </a:r>
          </a:p>
        </p:txBody>
      </p:sp>
      <p:sp>
        <p:nvSpPr>
          <p:cNvPr id="35" name="PA_矩形 8"/>
          <p:cNvSpPr/>
          <p:nvPr>
            <p:custDataLst>
              <p:tags r:id="rId1"/>
            </p:custDataLst>
          </p:nvPr>
        </p:nvSpPr>
        <p:spPr>
          <a:xfrm>
            <a:off x="4908919" y="547871"/>
            <a:ext cx="3014922" cy="46166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病案质量管理含义</a:t>
            </a:r>
            <a:endParaRPr lang="en-US" altLang="zh-CN" sz="2400" b="1" kern="0" dirty="0">
              <a:latin typeface="Times New Roman" panose="02020603050405020304"/>
              <a:ea typeface="黑体" panose="02010609060101010101" pitchFamily="49" charset="-122"/>
            </a:endParaRPr>
          </a:p>
        </p:txBody>
      </p:sp>
      <p:sp>
        <p:nvSpPr>
          <p:cNvPr id="38" name="矩形 37"/>
          <p:cNvSpPr/>
          <p:nvPr/>
        </p:nvSpPr>
        <p:spPr>
          <a:xfrm>
            <a:off x="3412634" y="3143668"/>
            <a:ext cx="1390648" cy="531223"/>
          </a:xfrm>
          <a:prstGeom prst="rect">
            <a:avLst/>
          </a:prstGeom>
          <a:solidFill>
            <a:srgbClr val="52B8DA"/>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第四节 </a:t>
            </a:r>
          </a:p>
        </p:txBody>
      </p:sp>
      <p:sp>
        <p:nvSpPr>
          <p:cNvPr id="39" name="PA_矩形 8"/>
          <p:cNvSpPr/>
          <p:nvPr>
            <p:custDataLst>
              <p:tags r:id="rId2"/>
            </p:custDataLst>
          </p:nvPr>
        </p:nvSpPr>
        <p:spPr>
          <a:xfrm>
            <a:off x="4908919" y="3205002"/>
            <a:ext cx="3014922" cy="46166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病案质量管理的实施</a:t>
            </a:r>
            <a:endParaRPr lang="en-US" altLang="zh-CN" sz="2400" b="1" kern="0" dirty="0">
              <a:latin typeface="Times New Roman" panose="02020603050405020304"/>
              <a:ea typeface="黑体" panose="02010609060101010101" pitchFamily="49" charset="-122"/>
            </a:endParaRPr>
          </a:p>
        </p:txBody>
      </p:sp>
      <p:sp>
        <p:nvSpPr>
          <p:cNvPr id="19" name="矩形 18"/>
          <p:cNvSpPr/>
          <p:nvPr/>
        </p:nvSpPr>
        <p:spPr>
          <a:xfrm>
            <a:off x="3412634" y="1386315"/>
            <a:ext cx="1390648" cy="531223"/>
          </a:xfrm>
          <a:prstGeom prst="rect">
            <a:avLst/>
          </a:prstGeom>
          <a:solidFill>
            <a:srgbClr val="52B8DA"/>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第二节 </a:t>
            </a:r>
          </a:p>
        </p:txBody>
      </p:sp>
      <p:sp>
        <p:nvSpPr>
          <p:cNvPr id="20" name="PA_矩形 8"/>
          <p:cNvSpPr/>
          <p:nvPr>
            <p:custDataLst>
              <p:tags r:id="rId3"/>
            </p:custDataLst>
          </p:nvPr>
        </p:nvSpPr>
        <p:spPr>
          <a:xfrm>
            <a:off x="4908919" y="1447649"/>
            <a:ext cx="3014922" cy="46166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病案质量管理的意义</a:t>
            </a:r>
            <a:endParaRPr lang="en-US" altLang="zh-CN" sz="2400" b="1" kern="0" dirty="0">
              <a:latin typeface="Times New Roman" panose="02020603050405020304"/>
              <a:ea typeface="黑体" panose="02010609060101010101" pitchFamily="49" charset="-122"/>
            </a:endParaRPr>
          </a:p>
        </p:txBody>
      </p:sp>
      <p:sp>
        <p:nvSpPr>
          <p:cNvPr id="23" name="矩形 22"/>
          <p:cNvSpPr/>
          <p:nvPr/>
        </p:nvSpPr>
        <p:spPr>
          <a:xfrm>
            <a:off x="3412634" y="2264992"/>
            <a:ext cx="1390648" cy="531223"/>
          </a:xfrm>
          <a:prstGeom prst="rect">
            <a:avLst/>
          </a:prstGeom>
          <a:solidFill>
            <a:srgbClr val="296FA5"/>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第三节 </a:t>
            </a:r>
          </a:p>
        </p:txBody>
      </p:sp>
      <p:sp>
        <p:nvSpPr>
          <p:cNvPr id="24" name="PA_矩形 8"/>
          <p:cNvSpPr/>
          <p:nvPr>
            <p:custDataLst>
              <p:tags r:id="rId4"/>
            </p:custDataLst>
          </p:nvPr>
        </p:nvSpPr>
        <p:spPr>
          <a:xfrm>
            <a:off x="4908919" y="2326326"/>
            <a:ext cx="3014922" cy="46166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病案质量管理的内容</a:t>
            </a:r>
            <a:endParaRPr lang="en-US" altLang="zh-CN" sz="2400" b="1" kern="0" dirty="0">
              <a:latin typeface="Times New Roman" panose="02020603050405020304"/>
              <a:ea typeface="黑体" panose="02010609060101010101" pitchFamily="49" charset="-122"/>
            </a:endParaRPr>
          </a:p>
        </p:txBody>
      </p:sp>
      <p:sp>
        <p:nvSpPr>
          <p:cNvPr id="12" name="矩形 11"/>
          <p:cNvSpPr/>
          <p:nvPr/>
        </p:nvSpPr>
        <p:spPr>
          <a:xfrm>
            <a:off x="3412633" y="4022344"/>
            <a:ext cx="1390648" cy="531223"/>
          </a:xfrm>
          <a:prstGeom prst="rect">
            <a:avLst/>
          </a:prstGeom>
          <a:solidFill>
            <a:srgbClr val="296FA5"/>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第五节 </a:t>
            </a:r>
          </a:p>
        </p:txBody>
      </p:sp>
      <p:sp>
        <p:nvSpPr>
          <p:cNvPr id="13" name="PA_矩形 8"/>
          <p:cNvSpPr/>
          <p:nvPr>
            <p:custDataLst>
              <p:tags r:id="rId5"/>
            </p:custDataLst>
          </p:nvPr>
        </p:nvSpPr>
        <p:spPr>
          <a:xfrm>
            <a:off x="4908918" y="4083678"/>
            <a:ext cx="3481668" cy="46166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临床路径病案质量管理</a:t>
            </a:r>
            <a:endParaRPr lang="en-US" altLang="zh-CN" sz="2400" b="1" kern="0"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761135" y="329906"/>
            <a:ext cx="9036690" cy="576248"/>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病案管理质量控制指标</a:t>
            </a:r>
            <a:r>
              <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a:t>
            </a:r>
            <a:r>
              <a:rPr lang="en-US" altLang="zh-CN"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2021</a:t>
            </a:r>
            <a:r>
              <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年版）与流程管理相关指标</a:t>
            </a: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2" name="圆角矩形标注 1"/>
          <p:cNvSpPr/>
          <p:nvPr/>
        </p:nvSpPr>
        <p:spPr>
          <a:xfrm>
            <a:off x="508715" y="1376879"/>
            <a:ext cx="4159876" cy="2099257"/>
          </a:xfrm>
          <a:prstGeom prst="wedgeRoundRectCallout">
            <a:avLst>
              <a:gd name="adj1" fmla="val -19172"/>
              <a:gd name="adj2" fmla="val 47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000" dirty="0">
                <a:solidFill>
                  <a:schemeClr val="bg1"/>
                </a:solidFill>
                <a:latin typeface="黑体" panose="02010609060101010101" pitchFamily="49" charset="-122"/>
                <a:ea typeface="黑体" panose="02010609060101010101" pitchFamily="49" charset="-122"/>
              </a:rPr>
              <a:t>（</a:t>
            </a:r>
            <a:r>
              <a:rPr lang="en-US" altLang="zh-CN" sz="2000" dirty="0">
                <a:solidFill>
                  <a:schemeClr val="bg1"/>
                </a:solidFill>
                <a:latin typeface="黑体" panose="02010609060101010101" pitchFamily="49" charset="-122"/>
                <a:ea typeface="黑体" panose="02010609060101010101" pitchFamily="49" charset="-122"/>
              </a:rPr>
              <a:t>1</a:t>
            </a:r>
            <a:r>
              <a:rPr lang="zh-CN" altLang="zh-CN" sz="2000" dirty="0">
                <a:solidFill>
                  <a:schemeClr val="bg1"/>
                </a:solidFill>
                <a:latin typeface="黑体" panose="02010609060101010101" pitchFamily="49" charset="-122"/>
                <a:ea typeface="黑体" panose="02010609060101010101" pitchFamily="49" charset="-122"/>
              </a:rPr>
              <a:t>）出院患者病历</a:t>
            </a:r>
            <a:r>
              <a:rPr lang="en-US" altLang="zh-CN" sz="2000" dirty="0">
                <a:solidFill>
                  <a:schemeClr val="bg1"/>
                </a:solidFill>
                <a:latin typeface="黑体" panose="02010609060101010101" pitchFamily="49" charset="-122"/>
                <a:ea typeface="黑体" panose="02010609060101010101" pitchFamily="49" charset="-122"/>
              </a:rPr>
              <a:t> 2 </a:t>
            </a:r>
            <a:r>
              <a:rPr lang="zh-CN" altLang="zh-CN" sz="2000" dirty="0">
                <a:solidFill>
                  <a:schemeClr val="bg1"/>
                </a:solidFill>
                <a:latin typeface="黑体" panose="02010609060101010101" pitchFamily="49" charset="-122"/>
                <a:ea typeface="黑体" panose="02010609060101010101" pitchFamily="49" charset="-122"/>
              </a:rPr>
              <a:t>日归档率</a:t>
            </a:r>
            <a:r>
              <a:rPr lang="zh-CN" altLang="en-US" sz="2000" dirty="0">
                <a:solidFill>
                  <a:schemeClr val="bg1"/>
                </a:solidFill>
                <a:latin typeface="黑体" panose="02010609060101010101" pitchFamily="49" charset="-122"/>
                <a:ea typeface="黑体" panose="02010609060101010101" pitchFamily="49" charset="-122"/>
              </a:rPr>
              <a:t>；</a:t>
            </a:r>
            <a:endParaRPr lang="zh-CN" altLang="zh-CN" sz="2000" dirty="0">
              <a:solidFill>
                <a:schemeClr val="bg1"/>
              </a:solidFill>
              <a:latin typeface="黑体" panose="02010609060101010101" pitchFamily="49" charset="-122"/>
              <a:ea typeface="黑体" panose="02010609060101010101" pitchFamily="49" charset="-122"/>
            </a:endParaRPr>
          </a:p>
          <a:p>
            <a:pPr>
              <a:lnSpc>
                <a:spcPct val="150000"/>
              </a:lnSpc>
            </a:pPr>
            <a:r>
              <a:rPr lang="zh-CN" altLang="zh-CN" sz="2000" dirty="0">
                <a:solidFill>
                  <a:schemeClr val="bg1"/>
                </a:solidFill>
                <a:latin typeface="黑体" panose="02010609060101010101" pitchFamily="49" charset="-122"/>
                <a:ea typeface="黑体" panose="02010609060101010101" pitchFamily="49" charset="-122"/>
              </a:rPr>
              <a:t>（</a:t>
            </a:r>
            <a:r>
              <a:rPr lang="en-US" altLang="zh-CN" sz="2000" dirty="0">
                <a:solidFill>
                  <a:schemeClr val="bg1"/>
                </a:solidFill>
                <a:latin typeface="黑体" panose="02010609060101010101" pitchFamily="49" charset="-122"/>
                <a:ea typeface="黑体" panose="02010609060101010101" pitchFamily="49" charset="-122"/>
              </a:rPr>
              <a:t>2</a:t>
            </a:r>
            <a:r>
              <a:rPr lang="zh-CN" altLang="zh-CN" sz="2000" dirty="0">
                <a:solidFill>
                  <a:schemeClr val="bg1"/>
                </a:solidFill>
                <a:latin typeface="黑体" panose="02010609060101010101" pitchFamily="49" charset="-122"/>
                <a:ea typeface="黑体" panose="02010609060101010101" pitchFamily="49" charset="-122"/>
              </a:rPr>
              <a:t>）出院患者病历归档完整率</a:t>
            </a:r>
            <a:r>
              <a:rPr lang="zh-CN" altLang="en-US" sz="2000" dirty="0">
                <a:solidFill>
                  <a:schemeClr val="bg1"/>
                </a:solidFill>
                <a:latin typeface="黑体" panose="02010609060101010101" pitchFamily="49" charset="-122"/>
                <a:ea typeface="黑体" panose="02010609060101010101" pitchFamily="49" charset="-122"/>
              </a:rPr>
              <a:t>；</a:t>
            </a:r>
            <a:r>
              <a:rPr lang="en-US" altLang="zh-CN" sz="2000" dirty="0">
                <a:solidFill>
                  <a:schemeClr val="bg1"/>
                </a:solidFill>
                <a:latin typeface="黑体" panose="02010609060101010101" pitchFamily="49" charset="-122"/>
                <a:ea typeface="黑体" panose="02010609060101010101" pitchFamily="49" charset="-122"/>
              </a:rPr>
              <a:t> </a:t>
            </a:r>
            <a:endParaRPr lang="zh-CN" altLang="zh-CN" sz="2000" dirty="0">
              <a:solidFill>
                <a:schemeClr val="bg1"/>
              </a:solidFill>
              <a:latin typeface="黑体" panose="02010609060101010101" pitchFamily="49" charset="-122"/>
              <a:ea typeface="黑体" panose="02010609060101010101" pitchFamily="49" charset="-122"/>
            </a:endParaRPr>
          </a:p>
          <a:p>
            <a:pPr>
              <a:lnSpc>
                <a:spcPct val="150000"/>
              </a:lnSpc>
            </a:pPr>
            <a:r>
              <a:rPr lang="zh-CN" altLang="zh-CN" sz="2000" dirty="0">
                <a:solidFill>
                  <a:schemeClr val="bg1"/>
                </a:solidFill>
                <a:latin typeface="黑体" panose="02010609060101010101" pitchFamily="49" charset="-122"/>
                <a:ea typeface="黑体" panose="02010609060101010101" pitchFamily="49" charset="-122"/>
              </a:rPr>
              <a:t>（</a:t>
            </a:r>
            <a:r>
              <a:rPr lang="en-US" altLang="zh-CN" sz="2000" dirty="0">
                <a:solidFill>
                  <a:schemeClr val="bg1"/>
                </a:solidFill>
                <a:latin typeface="黑体" panose="02010609060101010101" pitchFamily="49" charset="-122"/>
                <a:ea typeface="黑体" panose="02010609060101010101" pitchFamily="49" charset="-122"/>
              </a:rPr>
              <a:t>3</a:t>
            </a:r>
            <a:r>
              <a:rPr lang="zh-CN" altLang="zh-CN" sz="2000" dirty="0">
                <a:solidFill>
                  <a:schemeClr val="bg1"/>
                </a:solidFill>
                <a:latin typeface="黑体" panose="02010609060101010101" pitchFamily="49" charset="-122"/>
                <a:ea typeface="黑体" panose="02010609060101010101" pitchFamily="49" charset="-122"/>
              </a:rPr>
              <a:t>）主要诊断编码正确率</a:t>
            </a:r>
            <a:r>
              <a:rPr lang="zh-CN" altLang="en-US" sz="2000" dirty="0">
                <a:solidFill>
                  <a:schemeClr val="bg1"/>
                </a:solidFill>
                <a:latin typeface="黑体" panose="02010609060101010101" pitchFamily="49" charset="-122"/>
                <a:ea typeface="黑体" panose="02010609060101010101" pitchFamily="49" charset="-122"/>
              </a:rPr>
              <a:t>；</a:t>
            </a:r>
            <a:endParaRPr lang="zh-CN" altLang="zh-CN" sz="2000" dirty="0">
              <a:solidFill>
                <a:schemeClr val="bg1"/>
              </a:solidFill>
              <a:latin typeface="黑体" panose="02010609060101010101" pitchFamily="49" charset="-122"/>
              <a:ea typeface="黑体" panose="02010609060101010101" pitchFamily="49" charset="-122"/>
            </a:endParaRPr>
          </a:p>
          <a:p>
            <a:pPr>
              <a:lnSpc>
                <a:spcPct val="150000"/>
              </a:lnSpc>
            </a:pPr>
            <a:r>
              <a:rPr lang="zh-CN" altLang="zh-CN" sz="2000" dirty="0">
                <a:solidFill>
                  <a:schemeClr val="bg1"/>
                </a:solidFill>
                <a:latin typeface="黑体" panose="02010609060101010101" pitchFamily="49" charset="-122"/>
                <a:ea typeface="黑体" panose="02010609060101010101" pitchFamily="49" charset="-122"/>
              </a:rPr>
              <a:t>（</a:t>
            </a:r>
            <a:r>
              <a:rPr lang="en-US" altLang="zh-CN" sz="2000" dirty="0">
                <a:solidFill>
                  <a:schemeClr val="bg1"/>
                </a:solidFill>
                <a:latin typeface="黑体" panose="02010609060101010101" pitchFamily="49" charset="-122"/>
                <a:ea typeface="黑体" panose="02010609060101010101" pitchFamily="49" charset="-122"/>
              </a:rPr>
              <a:t>4</a:t>
            </a:r>
            <a:r>
              <a:rPr lang="zh-CN" altLang="zh-CN" sz="2000" dirty="0">
                <a:solidFill>
                  <a:schemeClr val="bg1"/>
                </a:solidFill>
                <a:latin typeface="黑体" panose="02010609060101010101" pitchFamily="49" charset="-122"/>
                <a:ea typeface="黑体" panose="02010609060101010101" pitchFamily="49" charset="-122"/>
              </a:rPr>
              <a:t>）主要手术编码正确率</a:t>
            </a:r>
            <a:r>
              <a:rPr lang="zh-CN" altLang="en-US" sz="2000" dirty="0">
                <a:solidFill>
                  <a:schemeClr val="bg1"/>
                </a:solidFill>
                <a:latin typeface="黑体" panose="02010609060101010101" pitchFamily="49" charset="-122"/>
                <a:ea typeface="黑体" panose="02010609060101010101" pitchFamily="49" charset="-122"/>
              </a:rPr>
              <a:t>。</a:t>
            </a:r>
            <a:endParaRPr lang="zh-CN" altLang="zh-CN" sz="2000" dirty="0">
              <a:solidFill>
                <a:schemeClr val="bg1"/>
              </a:solidFill>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3"/>
          <a:stretch>
            <a:fillRect/>
          </a:stretch>
        </p:blipFill>
        <p:spPr>
          <a:xfrm>
            <a:off x="5792157" y="1159265"/>
            <a:ext cx="2134790" cy="293584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矩形 3"/>
          <p:cNvSpPr/>
          <p:nvPr/>
        </p:nvSpPr>
        <p:spPr>
          <a:xfrm>
            <a:off x="4484652" y="4095110"/>
            <a:ext cx="4749800" cy="648447"/>
          </a:xfrm>
          <a:prstGeom prst="rect">
            <a:avLst/>
          </a:prstGeom>
        </p:spPr>
        <p:txBody>
          <a:bodyPr>
            <a:spAutoFit/>
          </a:bodyPr>
          <a:lstStyle/>
          <a:p>
            <a:pPr algn="ctr">
              <a:lnSpc>
                <a:spcPct val="125000"/>
              </a:lnSpc>
            </a:pPr>
            <a:r>
              <a:rPr lang="zh-CN" altLang="en-US" sz="1600" b="1" dirty="0">
                <a:solidFill>
                  <a:srgbClr val="003CC8"/>
                </a:solidFill>
                <a:latin typeface="微软雅黑" panose="020B0503020204020204" charset="-122"/>
                <a:ea typeface="微软雅黑" panose="020B0503020204020204" charset="-122"/>
              </a:rPr>
              <a:t>病案管理质量控制指标（</a:t>
            </a:r>
            <a:r>
              <a:rPr lang="en-US" altLang="zh-CN" sz="1600" b="1" dirty="0">
                <a:solidFill>
                  <a:srgbClr val="003CC8"/>
                </a:solidFill>
                <a:latin typeface="微软雅黑" panose="020B0503020204020204" charset="-122"/>
                <a:ea typeface="微软雅黑" panose="020B0503020204020204" charset="-122"/>
              </a:rPr>
              <a:t>2021</a:t>
            </a:r>
            <a:r>
              <a:rPr lang="zh-CN" altLang="en-US" sz="1600" b="1" dirty="0">
                <a:solidFill>
                  <a:srgbClr val="003CC8"/>
                </a:solidFill>
                <a:latin typeface="微软雅黑" panose="020B0503020204020204" charset="-122"/>
                <a:ea typeface="微软雅黑" panose="020B0503020204020204" charset="-122"/>
              </a:rPr>
              <a:t>年版）</a:t>
            </a:r>
            <a:endParaRPr lang="en-US" altLang="zh-CN" sz="1600" b="1" dirty="0">
              <a:solidFill>
                <a:srgbClr val="003CC8"/>
              </a:solidFill>
              <a:latin typeface="微软雅黑" panose="020B0503020204020204" charset="-122"/>
              <a:ea typeface="微软雅黑" panose="020B0503020204020204" charset="-122"/>
            </a:endParaRPr>
          </a:p>
          <a:p>
            <a:pPr algn="ctr">
              <a:lnSpc>
                <a:spcPct val="125000"/>
              </a:lnSpc>
            </a:pPr>
            <a:r>
              <a:rPr lang="zh-CN" altLang="en-US" sz="1400" b="1" dirty="0">
                <a:solidFill>
                  <a:srgbClr val="003CC8"/>
                </a:solidFill>
                <a:latin typeface="微软雅黑" panose="020B0503020204020204" charset="-122"/>
                <a:ea typeface="微软雅黑" panose="020B0503020204020204" charset="-122"/>
              </a:rPr>
              <a:t>国家卫生健康委办公厅</a:t>
            </a:r>
            <a:r>
              <a:rPr lang="en-US" altLang="zh-CN" sz="1400" b="1" dirty="0">
                <a:solidFill>
                  <a:srgbClr val="003CC8"/>
                </a:solidFill>
                <a:latin typeface="微软雅黑" panose="020B0503020204020204" charset="-122"/>
                <a:ea typeface="微软雅黑" panose="020B0503020204020204" charset="-122"/>
              </a:rPr>
              <a:t>2021</a:t>
            </a:r>
            <a:r>
              <a:rPr lang="zh-CN" altLang="en-US" sz="1400" b="1" dirty="0">
                <a:solidFill>
                  <a:srgbClr val="003CC8"/>
                </a:solidFill>
                <a:latin typeface="微软雅黑" panose="020B0503020204020204" charset="-122"/>
                <a:ea typeface="微软雅黑" panose="020B0503020204020204" charset="-122"/>
              </a:rPr>
              <a:t>年</a:t>
            </a:r>
            <a:r>
              <a:rPr lang="en-US" altLang="zh-CN" sz="1400" b="1" dirty="0">
                <a:solidFill>
                  <a:srgbClr val="003CC8"/>
                </a:solidFill>
                <a:latin typeface="微软雅黑" panose="020B0503020204020204" charset="-122"/>
                <a:ea typeface="微软雅黑" panose="020B0503020204020204" charset="-122"/>
              </a:rPr>
              <a:t>1</a:t>
            </a:r>
            <a:r>
              <a:rPr lang="zh-CN" altLang="en-US" sz="1400" b="1" dirty="0">
                <a:solidFill>
                  <a:srgbClr val="003CC8"/>
                </a:solidFill>
                <a:latin typeface="微软雅黑" panose="020B0503020204020204" charset="-122"/>
                <a:ea typeface="微软雅黑" panose="020B0503020204020204" charset="-122"/>
              </a:rPr>
              <a:t>月印发</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73866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二、病历书写质量管理</a:t>
            </a:r>
            <a:endPar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2" name="矩形 1"/>
          <p:cNvSpPr/>
          <p:nvPr/>
        </p:nvSpPr>
        <p:spPr>
          <a:xfrm>
            <a:off x="486793" y="1157376"/>
            <a:ext cx="3262432" cy="461665"/>
          </a:xfrm>
          <a:prstGeom prst="rect">
            <a:avLst/>
          </a:prstGeom>
          <a:solidFill>
            <a:schemeClr val="accent5">
              <a:lumMod val="20000"/>
              <a:lumOff val="80000"/>
            </a:schemeClr>
          </a:solidFill>
        </p:spPr>
        <p:txBody>
          <a:bodyPr wrap="none">
            <a:spAutoFit/>
          </a:bodyPr>
          <a:lstStyle/>
          <a:p>
            <a:r>
              <a:rPr lang="zh-CN" altLang="en-US" sz="2400" dirty="0">
                <a:solidFill>
                  <a:prstClr val="black"/>
                </a:solidFill>
                <a:latin typeface="Times New Roman" panose="02020603050405020304" pitchFamily="18" charset="0"/>
                <a:ea typeface="黑体" panose="02010609060101010101" pitchFamily="49" charset="-122"/>
              </a:rPr>
              <a:t>病历书写质量管理范围</a:t>
            </a:r>
          </a:p>
        </p:txBody>
      </p:sp>
      <p:sp>
        <p:nvSpPr>
          <p:cNvPr id="6" name="矩形 5"/>
          <p:cNvSpPr/>
          <p:nvPr/>
        </p:nvSpPr>
        <p:spPr>
          <a:xfrm>
            <a:off x="5707029" y="1157376"/>
            <a:ext cx="2646878" cy="461665"/>
          </a:xfrm>
          <a:prstGeom prst="rect">
            <a:avLst/>
          </a:prstGeom>
          <a:solidFill>
            <a:schemeClr val="accent5">
              <a:lumMod val="20000"/>
              <a:lumOff val="80000"/>
            </a:schemeClr>
          </a:solidFill>
        </p:spPr>
        <p:txBody>
          <a:bodyPr wrap="none">
            <a:spAutoFit/>
          </a:bodyPr>
          <a:lstStyle/>
          <a:p>
            <a:r>
              <a:rPr lang="zh-CN" altLang="en-US" sz="2400" dirty="0">
                <a:solidFill>
                  <a:prstClr val="black"/>
                </a:solidFill>
                <a:latin typeface="Times New Roman" panose="02020603050405020304" pitchFamily="18" charset="0"/>
                <a:ea typeface="黑体" panose="02010609060101010101" pitchFamily="49" charset="-122"/>
              </a:rPr>
              <a:t>病历书写基本要求</a:t>
            </a:r>
          </a:p>
        </p:txBody>
      </p:sp>
      <p:graphicFrame>
        <p:nvGraphicFramePr>
          <p:cNvPr id="3" name="图示 2"/>
          <p:cNvGraphicFramePr/>
          <p:nvPr/>
        </p:nvGraphicFramePr>
        <p:xfrm>
          <a:off x="-276937" y="1736064"/>
          <a:ext cx="5235303" cy="2618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图示 3"/>
          <p:cNvGraphicFramePr/>
          <p:nvPr/>
        </p:nvGraphicFramePr>
        <p:xfrm>
          <a:off x="4088755" y="1832656"/>
          <a:ext cx="5686310" cy="29647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73866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二、病历书写质量管理</a:t>
            </a:r>
            <a:endPar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p>
        </p:txBody>
      </p:sp>
      <p:sp>
        <p:nvSpPr>
          <p:cNvPr id="2" name="矩形 1"/>
          <p:cNvSpPr/>
          <p:nvPr/>
        </p:nvSpPr>
        <p:spPr>
          <a:xfrm>
            <a:off x="2562896" y="1040353"/>
            <a:ext cx="3831465" cy="461665"/>
          </a:xfrm>
          <a:prstGeom prst="rect">
            <a:avLst/>
          </a:prstGeom>
          <a:solidFill>
            <a:schemeClr val="accent5">
              <a:lumMod val="20000"/>
              <a:lumOff val="8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mn-cs"/>
              </a:rPr>
              <a:t>门诊病历质量评估要点</a:t>
            </a:r>
          </a:p>
        </p:txBody>
      </p:sp>
      <p:sp>
        <p:nvSpPr>
          <p:cNvPr id="8" name="矩形标注 7"/>
          <p:cNvSpPr/>
          <p:nvPr/>
        </p:nvSpPr>
        <p:spPr>
          <a:xfrm>
            <a:off x="135228" y="1596980"/>
            <a:ext cx="9218275" cy="3045854"/>
          </a:xfrm>
          <a:prstGeom prst="wedgeRectCallout">
            <a:avLst>
              <a:gd name="adj1" fmla="val -18668"/>
              <a:gd name="adj2" fmla="val 46379"/>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标注 8"/>
          <p:cNvSpPr/>
          <p:nvPr/>
        </p:nvSpPr>
        <p:spPr>
          <a:xfrm>
            <a:off x="238259" y="1712890"/>
            <a:ext cx="8995893" cy="2794716"/>
          </a:xfrm>
          <a:prstGeom prst="wedgeRoundRectCallout">
            <a:avLst>
              <a:gd name="adj1" fmla="val -19974"/>
              <a:gd name="adj2" fmla="val 4399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20000"/>
              </a:lnSpc>
              <a:buFont typeface="Wingdings" panose="05000000000000000000" pitchFamily="2" charset="2"/>
              <a:buChar char="Ø"/>
            </a:pPr>
            <a:r>
              <a:rPr lang="zh-CN" altLang="en-US" b="1" dirty="0">
                <a:solidFill>
                  <a:schemeClr val="tx1"/>
                </a:solidFill>
                <a:latin typeface="黑体" panose="02010609060101010101" pitchFamily="49" charset="-122"/>
                <a:ea typeface="黑体" panose="02010609060101010101" pitchFamily="49" charset="-122"/>
              </a:rPr>
              <a:t>一般项目：</a:t>
            </a:r>
            <a:r>
              <a:rPr lang="zh-CN" altLang="en-US" dirty="0">
                <a:solidFill>
                  <a:schemeClr val="tx1"/>
                </a:solidFill>
                <a:latin typeface="黑体" panose="02010609060101010101" pitchFamily="49" charset="-122"/>
                <a:ea typeface="黑体" panose="02010609060101010101" pitchFamily="49" charset="-122"/>
              </a:rPr>
              <a:t>填写完整，应包括患者姓名、性别、年龄、联系方式、病案号（</a:t>
            </a:r>
            <a:r>
              <a:rPr lang="en-US" altLang="zh-CN" dirty="0">
                <a:solidFill>
                  <a:schemeClr val="tx1"/>
                </a:solidFill>
                <a:latin typeface="黑体" panose="02010609060101010101" pitchFamily="49" charset="-122"/>
                <a:ea typeface="黑体" panose="02010609060101010101" pitchFamily="49" charset="-122"/>
              </a:rPr>
              <a:t>ID</a:t>
            </a:r>
            <a:r>
              <a:rPr lang="zh-CN" altLang="en-US" dirty="0">
                <a:solidFill>
                  <a:schemeClr val="tx1"/>
                </a:solidFill>
                <a:latin typeface="黑体" panose="02010609060101010101" pitchFamily="49" charset="-122"/>
                <a:ea typeface="黑体" panose="02010609060101010101" pitchFamily="49" charset="-122"/>
              </a:rPr>
              <a:t>号）</a:t>
            </a:r>
            <a:endParaRPr lang="en-US" altLang="zh-CN" dirty="0">
              <a:solidFill>
                <a:schemeClr val="tx1"/>
              </a:solidFill>
              <a:latin typeface="黑体" panose="02010609060101010101" pitchFamily="49" charset="-122"/>
              <a:ea typeface="黑体" panose="02010609060101010101" pitchFamily="49" charset="-122"/>
            </a:endParaRPr>
          </a:p>
          <a:p>
            <a:pPr marL="285750" indent="-285750">
              <a:lnSpc>
                <a:spcPct val="120000"/>
              </a:lnSpc>
              <a:buFont typeface="Wingdings" panose="05000000000000000000" pitchFamily="2" charset="2"/>
              <a:buChar char="Ø"/>
            </a:pPr>
            <a:r>
              <a:rPr lang="zh-CN" altLang="en-US" b="1" dirty="0">
                <a:solidFill>
                  <a:schemeClr val="tx1"/>
                </a:solidFill>
                <a:latin typeface="黑体" panose="02010609060101010101" pitchFamily="49" charset="-122"/>
                <a:ea typeface="黑体" panose="02010609060101010101" pitchFamily="49" charset="-122"/>
              </a:rPr>
              <a:t>主诉：</a:t>
            </a:r>
            <a:r>
              <a:rPr lang="zh-CN" altLang="en-US" dirty="0">
                <a:solidFill>
                  <a:schemeClr val="tx1"/>
                </a:solidFill>
                <a:latin typeface="黑体" panose="02010609060101010101" pitchFamily="49" charset="-122"/>
                <a:ea typeface="黑体" panose="02010609060101010101" pitchFamily="49" charset="-122"/>
              </a:rPr>
              <a:t>重点突出、简明扼要</a:t>
            </a:r>
            <a:endParaRPr lang="en-US" altLang="zh-CN" dirty="0">
              <a:solidFill>
                <a:schemeClr val="tx1"/>
              </a:solidFill>
              <a:latin typeface="黑体" panose="02010609060101010101" pitchFamily="49" charset="-122"/>
              <a:ea typeface="黑体" panose="02010609060101010101" pitchFamily="49" charset="-122"/>
            </a:endParaRPr>
          </a:p>
          <a:p>
            <a:pPr marL="285750" indent="-285750">
              <a:lnSpc>
                <a:spcPct val="120000"/>
              </a:lnSpc>
              <a:buFont typeface="Wingdings" panose="05000000000000000000" pitchFamily="2" charset="2"/>
              <a:buChar char="Ø"/>
            </a:pPr>
            <a:r>
              <a:rPr lang="zh-CN" altLang="en-US" b="1" dirty="0">
                <a:solidFill>
                  <a:schemeClr val="tx1"/>
                </a:solidFill>
                <a:latin typeface="黑体" panose="02010609060101010101" pitchFamily="49" charset="-122"/>
                <a:ea typeface="黑体" panose="02010609060101010101" pitchFamily="49" charset="-122"/>
              </a:rPr>
              <a:t>病史：</a:t>
            </a:r>
            <a:r>
              <a:rPr lang="zh-CN" altLang="en-US" dirty="0">
                <a:solidFill>
                  <a:schemeClr val="tx1"/>
                </a:solidFill>
                <a:latin typeface="黑体" panose="02010609060101010101" pitchFamily="49" charset="-122"/>
                <a:ea typeface="黑体" panose="02010609060101010101" pitchFamily="49" charset="-122"/>
              </a:rPr>
              <a:t>采集准确、完整，现病史应与主诉相符，既往史中需记录重要的或与本病诊断密切相关的既往病史、过敏史、个人史、家族史、生育史</a:t>
            </a:r>
            <a:endParaRPr lang="en-US" altLang="zh-CN" dirty="0">
              <a:solidFill>
                <a:schemeClr val="tx1"/>
              </a:solidFill>
              <a:latin typeface="黑体" panose="02010609060101010101" pitchFamily="49" charset="-122"/>
              <a:ea typeface="黑体" panose="02010609060101010101" pitchFamily="49" charset="-122"/>
            </a:endParaRPr>
          </a:p>
          <a:p>
            <a:pPr marL="285750" indent="-285750">
              <a:lnSpc>
                <a:spcPct val="120000"/>
              </a:lnSpc>
              <a:buFont typeface="Wingdings" panose="05000000000000000000" pitchFamily="2" charset="2"/>
              <a:buChar char="Ø"/>
            </a:pPr>
            <a:r>
              <a:rPr lang="zh-CN" altLang="en-US" b="1" dirty="0">
                <a:solidFill>
                  <a:schemeClr val="tx1"/>
                </a:solidFill>
                <a:latin typeface="黑体" panose="02010609060101010101" pitchFamily="49" charset="-122"/>
                <a:ea typeface="黑体" panose="02010609060101010101" pitchFamily="49" charset="-122"/>
              </a:rPr>
              <a:t>查体：</a:t>
            </a:r>
            <a:r>
              <a:rPr lang="zh-CN" altLang="en-US" dirty="0">
                <a:solidFill>
                  <a:schemeClr val="tx1"/>
                </a:solidFill>
                <a:latin typeface="黑体" panose="02010609060101010101" pitchFamily="49" charset="-122"/>
                <a:ea typeface="黑体" panose="02010609060101010101" pitchFamily="49" charset="-122"/>
              </a:rPr>
              <a:t>记录与主诉有关的常规查体或专科查体结果</a:t>
            </a:r>
            <a:endParaRPr lang="en-US" altLang="zh-CN" dirty="0">
              <a:solidFill>
                <a:schemeClr val="tx1"/>
              </a:solidFill>
              <a:latin typeface="黑体" panose="02010609060101010101" pitchFamily="49" charset="-122"/>
              <a:ea typeface="黑体" panose="02010609060101010101" pitchFamily="49" charset="-122"/>
            </a:endParaRPr>
          </a:p>
          <a:p>
            <a:pPr marL="285750" indent="-285750">
              <a:lnSpc>
                <a:spcPct val="120000"/>
              </a:lnSpc>
              <a:buFont typeface="Wingdings" panose="05000000000000000000" pitchFamily="2" charset="2"/>
              <a:buChar char="Ø"/>
            </a:pPr>
            <a:r>
              <a:rPr lang="zh-CN" altLang="en-US" b="1" dirty="0">
                <a:solidFill>
                  <a:schemeClr val="tx1"/>
                </a:solidFill>
                <a:latin typeface="黑体" panose="02010609060101010101" pitchFamily="49" charset="-122"/>
                <a:ea typeface="黑体" panose="02010609060101010101" pitchFamily="49" charset="-122"/>
              </a:rPr>
              <a:t>处理措施：</a:t>
            </a:r>
            <a:r>
              <a:rPr lang="zh-CN" altLang="en-US" dirty="0">
                <a:solidFill>
                  <a:schemeClr val="tx1"/>
                </a:solidFill>
                <a:latin typeface="黑体" panose="02010609060101010101" pitchFamily="49" charset="-122"/>
                <a:ea typeface="黑体" panose="02010609060101010101" pitchFamily="49" charset="-122"/>
              </a:rPr>
              <a:t>合理，符合诊疗原则</a:t>
            </a:r>
            <a:endParaRPr lang="en-US" altLang="zh-CN" dirty="0">
              <a:solidFill>
                <a:schemeClr val="tx1"/>
              </a:solidFill>
              <a:latin typeface="黑体" panose="02010609060101010101" pitchFamily="49" charset="-122"/>
              <a:ea typeface="黑体" panose="02010609060101010101" pitchFamily="49" charset="-122"/>
            </a:endParaRPr>
          </a:p>
          <a:p>
            <a:pPr marL="285750" indent="-285750">
              <a:lnSpc>
                <a:spcPct val="120000"/>
              </a:lnSpc>
              <a:buFont typeface="Wingdings" panose="05000000000000000000" pitchFamily="2" charset="2"/>
              <a:buChar char="Ø"/>
            </a:pPr>
            <a:r>
              <a:rPr lang="zh-CN" altLang="en-US" b="1" dirty="0">
                <a:solidFill>
                  <a:schemeClr val="tx1"/>
                </a:solidFill>
                <a:latin typeface="黑体" panose="02010609060101010101" pitchFamily="49" charset="-122"/>
                <a:ea typeface="黑体" panose="02010609060101010101" pitchFamily="49" charset="-122"/>
              </a:rPr>
              <a:t>诊断：</a:t>
            </a:r>
            <a:r>
              <a:rPr lang="zh-CN" altLang="en-US" dirty="0">
                <a:solidFill>
                  <a:schemeClr val="tx1"/>
                </a:solidFill>
                <a:latin typeface="黑体" panose="02010609060101010101" pitchFamily="49" charset="-122"/>
                <a:ea typeface="黑体" panose="02010609060101010101" pitchFamily="49" charset="-122"/>
              </a:rPr>
              <a:t>规范</a:t>
            </a:r>
            <a:endParaRPr lang="en-US" altLang="zh-CN" dirty="0">
              <a:solidFill>
                <a:schemeClr val="tx1"/>
              </a:solidFill>
              <a:latin typeface="黑体" panose="02010609060101010101" pitchFamily="49" charset="-122"/>
              <a:ea typeface="黑体" panose="02010609060101010101" pitchFamily="49" charset="-122"/>
            </a:endParaRPr>
          </a:p>
          <a:p>
            <a:pPr marL="285750" indent="-285750">
              <a:lnSpc>
                <a:spcPct val="120000"/>
              </a:lnSpc>
              <a:buFont typeface="Wingdings" panose="05000000000000000000" pitchFamily="2" charset="2"/>
              <a:buChar char="Ø"/>
            </a:pPr>
            <a:r>
              <a:rPr lang="zh-CN" altLang="en-US" b="1" dirty="0">
                <a:solidFill>
                  <a:schemeClr val="tx1"/>
                </a:solidFill>
                <a:latin typeface="黑体" panose="02010609060101010101" pitchFamily="49" charset="-122"/>
                <a:ea typeface="黑体" panose="02010609060101010101" pitchFamily="49" charset="-122"/>
              </a:rPr>
              <a:t>医师签名</a:t>
            </a:r>
            <a:r>
              <a:rPr lang="zh-CN" altLang="zh-CN" dirty="0"/>
              <a:t>诉书写应</a:t>
            </a:r>
            <a:endParaRPr lang="zh-CN" altLang="en-US" dirty="0">
              <a:solidFill>
                <a:schemeClr val="tx1"/>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73866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二、病历书写质量管理</a:t>
            </a:r>
            <a:endPar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p>
        </p:txBody>
      </p:sp>
      <p:sp>
        <p:nvSpPr>
          <p:cNvPr id="2" name="矩形 1"/>
          <p:cNvSpPr/>
          <p:nvPr/>
        </p:nvSpPr>
        <p:spPr>
          <a:xfrm>
            <a:off x="2562896" y="1040353"/>
            <a:ext cx="4494727" cy="461665"/>
          </a:xfrm>
          <a:prstGeom prst="rect">
            <a:avLst/>
          </a:prstGeom>
          <a:solidFill>
            <a:schemeClr val="accent5">
              <a:lumMod val="20000"/>
              <a:lumOff val="80000"/>
            </a:schemeClr>
          </a:solidFill>
        </p:spPr>
        <p:txBody>
          <a:bodyPr wrap="square">
            <a:spAutoFit/>
          </a:bodyPr>
          <a:lstStyle/>
          <a:p>
            <a:pPr lvl="0"/>
            <a:r>
              <a:rPr lang="zh-CN" altLang="en-US" sz="2400" dirty="0">
                <a:solidFill>
                  <a:prstClr val="black"/>
                </a:solidFill>
                <a:latin typeface="Times New Roman" panose="02020603050405020304" pitchFamily="18" charset="0"/>
                <a:ea typeface="黑体" panose="02010609060101010101" pitchFamily="49" charset="-122"/>
              </a:rPr>
              <a:t>急诊留观病案质量评估要点</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mn-cs"/>
            </a:endParaRPr>
          </a:p>
        </p:txBody>
      </p:sp>
      <p:sp>
        <p:nvSpPr>
          <p:cNvPr id="8" name="矩形标注 7"/>
          <p:cNvSpPr/>
          <p:nvPr/>
        </p:nvSpPr>
        <p:spPr>
          <a:xfrm>
            <a:off x="135228" y="1596980"/>
            <a:ext cx="9218275" cy="3045854"/>
          </a:xfrm>
          <a:prstGeom prst="wedgeRectCallout">
            <a:avLst>
              <a:gd name="adj1" fmla="val -18668"/>
              <a:gd name="adj2" fmla="val 46379"/>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圆角矩形标注 8"/>
          <p:cNvSpPr/>
          <p:nvPr/>
        </p:nvSpPr>
        <p:spPr>
          <a:xfrm>
            <a:off x="238259" y="1712890"/>
            <a:ext cx="8995893" cy="2794716"/>
          </a:xfrm>
          <a:prstGeom prst="wedgeRoundRectCallout">
            <a:avLst>
              <a:gd name="adj1" fmla="val -19974"/>
              <a:gd name="adj2" fmla="val 4399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140000"/>
              </a:lnSpc>
              <a:buFont typeface="Wingdings" panose="05000000000000000000" pitchFamily="2" charset="2"/>
              <a:buChar char="Ø"/>
            </a:pPr>
            <a:r>
              <a:rPr lang="zh-CN" altLang="en-US" dirty="0">
                <a:solidFill>
                  <a:prstClr val="black"/>
                </a:solidFill>
                <a:latin typeface="黑体" panose="02010609060101010101" pitchFamily="49" charset="-122"/>
                <a:ea typeface="黑体" panose="02010609060101010101" pitchFamily="49" charset="-122"/>
              </a:rPr>
              <a:t>留院观察病历必须有初诊病历记录（门、急诊就诊记录）</a:t>
            </a:r>
          </a:p>
          <a:p>
            <a:pPr marL="285750" lvl="0" indent="-285750">
              <a:lnSpc>
                <a:spcPct val="140000"/>
              </a:lnSpc>
              <a:buFont typeface="Wingdings" panose="05000000000000000000" pitchFamily="2" charset="2"/>
              <a:buChar char="Ø"/>
            </a:pPr>
            <a:r>
              <a:rPr lang="zh-CN" altLang="en-US" dirty="0">
                <a:solidFill>
                  <a:prstClr val="black"/>
                </a:solidFill>
                <a:latin typeface="黑体" panose="02010609060101010101" pitchFamily="49" charset="-122"/>
                <a:ea typeface="黑体" panose="02010609060101010101" pitchFamily="49" charset="-122"/>
              </a:rPr>
              <a:t>普通患者急诊留院观察时，留院观察病历的病程记录每</a:t>
            </a:r>
            <a:r>
              <a:rPr lang="en-US" altLang="zh-CN" dirty="0">
                <a:solidFill>
                  <a:prstClr val="black"/>
                </a:solidFill>
                <a:latin typeface="黑体" panose="02010609060101010101" pitchFamily="49" charset="-122"/>
                <a:ea typeface="黑体" panose="02010609060101010101" pitchFamily="49" charset="-122"/>
              </a:rPr>
              <a:t>24</a:t>
            </a:r>
            <a:r>
              <a:rPr lang="zh-CN" altLang="en-US" dirty="0">
                <a:solidFill>
                  <a:prstClr val="black"/>
                </a:solidFill>
                <a:latin typeface="黑体" panose="02010609060101010101" pitchFamily="49" charset="-122"/>
                <a:ea typeface="黑体" panose="02010609060101010101" pitchFamily="49" charset="-122"/>
              </a:rPr>
              <a:t>小时原则上不应少于</a:t>
            </a:r>
            <a:r>
              <a:rPr lang="en-US" altLang="zh-CN" dirty="0">
                <a:solidFill>
                  <a:prstClr val="black"/>
                </a:solidFill>
                <a:latin typeface="黑体" panose="02010609060101010101" pitchFamily="49" charset="-122"/>
                <a:ea typeface="黑体" panose="02010609060101010101" pitchFamily="49" charset="-122"/>
              </a:rPr>
              <a:t>2</a:t>
            </a:r>
            <a:r>
              <a:rPr lang="zh-CN" altLang="en-US" dirty="0">
                <a:solidFill>
                  <a:prstClr val="black"/>
                </a:solidFill>
                <a:latin typeface="黑体" panose="02010609060101010101" pitchFamily="49" charset="-122"/>
                <a:ea typeface="黑体" panose="02010609060101010101" pitchFamily="49" charset="-122"/>
              </a:rPr>
              <a:t>次，危、重症患者或患者病情发生变化时则应随时记录</a:t>
            </a:r>
          </a:p>
          <a:p>
            <a:pPr marL="285750" lvl="0" indent="-285750">
              <a:lnSpc>
                <a:spcPct val="140000"/>
              </a:lnSpc>
              <a:buFont typeface="Wingdings" panose="05000000000000000000" pitchFamily="2" charset="2"/>
              <a:buChar char="Ø"/>
            </a:pPr>
            <a:r>
              <a:rPr lang="zh-CN" altLang="en-US" dirty="0">
                <a:solidFill>
                  <a:prstClr val="black"/>
                </a:solidFill>
                <a:latin typeface="黑体" panose="02010609060101010101" pitchFamily="49" charset="-122"/>
                <a:ea typeface="黑体" panose="02010609060101010101" pitchFamily="49" charset="-122"/>
              </a:rPr>
              <a:t>留院观察病历</a:t>
            </a:r>
            <a:r>
              <a:rPr lang="en-US" altLang="zh-CN" dirty="0">
                <a:solidFill>
                  <a:prstClr val="black"/>
                </a:solidFill>
                <a:latin typeface="黑体" panose="02010609060101010101" pitchFamily="49" charset="-122"/>
                <a:ea typeface="黑体" panose="02010609060101010101" pitchFamily="49" charset="-122"/>
              </a:rPr>
              <a:t>24</a:t>
            </a:r>
            <a:r>
              <a:rPr lang="zh-CN" altLang="en-US" dirty="0">
                <a:solidFill>
                  <a:prstClr val="black"/>
                </a:solidFill>
                <a:latin typeface="黑体" panose="02010609060101010101" pitchFamily="49" charset="-122"/>
                <a:ea typeface="黑体" panose="02010609060101010101" pitchFamily="49" charset="-122"/>
              </a:rPr>
              <a:t>小时内应有上级医师查房意见</a:t>
            </a:r>
          </a:p>
          <a:p>
            <a:pPr marL="285750" lvl="0" indent="-285750">
              <a:lnSpc>
                <a:spcPct val="140000"/>
              </a:lnSpc>
              <a:buFont typeface="Wingdings" panose="05000000000000000000" pitchFamily="2" charset="2"/>
              <a:buChar char="Ø"/>
            </a:pPr>
            <a:r>
              <a:rPr lang="zh-CN" altLang="en-US" dirty="0">
                <a:solidFill>
                  <a:prstClr val="black"/>
                </a:solidFill>
                <a:latin typeface="黑体" panose="02010609060101010101" pitchFamily="49" charset="-122"/>
                <a:ea typeface="黑体" panose="02010609060101010101" pitchFamily="49" charset="-122"/>
              </a:rPr>
              <a:t>须有患者就诊时间和离开观察室时间，并记录去向</a:t>
            </a:r>
          </a:p>
          <a:p>
            <a:pPr marL="285750" lvl="0" indent="-285750">
              <a:lnSpc>
                <a:spcPct val="140000"/>
              </a:lnSpc>
              <a:buFont typeface="Wingdings" panose="05000000000000000000" pitchFamily="2" charset="2"/>
              <a:buChar char="Ø"/>
            </a:pPr>
            <a:r>
              <a:rPr lang="zh-CN" altLang="en-US" dirty="0">
                <a:solidFill>
                  <a:prstClr val="black"/>
                </a:solidFill>
                <a:latin typeface="黑体" panose="02010609060101010101" pitchFamily="49" charset="-122"/>
                <a:ea typeface="黑体" panose="02010609060101010101" pitchFamily="49" charset="-122"/>
              </a:rPr>
              <a:t>被邀请急会诊的科室医师须有详细的会诊记录，急诊留观医师应有执行记录</a:t>
            </a:r>
            <a:endPar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73866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二、病历书写质量管理</a:t>
            </a:r>
            <a:endPar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p>
        </p:txBody>
      </p:sp>
      <p:sp>
        <p:nvSpPr>
          <p:cNvPr id="2" name="矩形 1"/>
          <p:cNvSpPr/>
          <p:nvPr/>
        </p:nvSpPr>
        <p:spPr>
          <a:xfrm>
            <a:off x="2562896" y="1040353"/>
            <a:ext cx="4494727" cy="461665"/>
          </a:xfrm>
          <a:prstGeom prst="rect">
            <a:avLst/>
          </a:prstGeom>
          <a:solidFill>
            <a:schemeClr val="accent5">
              <a:lumMod val="20000"/>
              <a:lumOff val="8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mn-cs"/>
              </a:rPr>
              <a:t>住院病案首页质量评估要点</a:t>
            </a:r>
          </a:p>
        </p:txBody>
      </p:sp>
      <p:grpSp>
        <p:nvGrpSpPr>
          <p:cNvPr id="7" name="Group 231"/>
          <p:cNvGrpSpPr/>
          <p:nvPr/>
        </p:nvGrpSpPr>
        <p:grpSpPr>
          <a:xfrm>
            <a:off x="710820" y="2179970"/>
            <a:ext cx="2045014" cy="781325"/>
            <a:chOff x="1185155" y="2341843"/>
            <a:chExt cx="1732920" cy="688178"/>
          </a:xfrm>
          <a:solidFill>
            <a:srgbClr val="296FA5"/>
          </a:solidFill>
          <a:effectLst/>
        </p:grpSpPr>
        <p:sp>
          <p:nvSpPr>
            <p:cNvPr id="10" name="Freeform 36"/>
            <p:cNvSpPr/>
            <p:nvPr/>
          </p:nvSpPr>
          <p:spPr bwMode="auto">
            <a:xfrm rot="5400000">
              <a:off x="2607246" y="2719191"/>
              <a:ext cx="311452" cy="310207"/>
            </a:xfrm>
            <a:custGeom>
              <a:avLst/>
              <a:gdLst/>
              <a:ahLst/>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nvGrpSpPr>
            <p:cNvPr id="11" name="Group 71"/>
            <p:cNvGrpSpPr/>
            <p:nvPr/>
          </p:nvGrpSpPr>
          <p:grpSpPr>
            <a:xfrm rot="5400000">
              <a:off x="2039780" y="2480127"/>
              <a:ext cx="444754" cy="247916"/>
              <a:chOff x="1795463" y="1947863"/>
              <a:chExt cx="566738" cy="315913"/>
            </a:xfrm>
            <a:grpFill/>
          </p:grpSpPr>
          <p:sp>
            <p:nvSpPr>
              <p:cNvPr id="27" name="Freeform 37"/>
              <p:cNvSpPr/>
              <p:nvPr/>
            </p:nvSpPr>
            <p:spPr bwMode="auto">
              <a:xfrm>
                <a:off x="1795463" y="1947863"/>
                <a:ext cx="315913" cy="315913"/>
              </a:xfrm>
              <a:custGeom>
                <a:avLst/>
                <a:gdLst/>
                <a:ahLst/>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6" h="126">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28" name="Rectangle 48"/>
              <p:cNvSpPr>
                <a:spLocks noChangeArrowheads="1"/>
              </p:cNvSpPr>
              <p:nvPr/>
            </p:nvSpPr>
            <p:spPr bwMode="auto">
              <a:xfrm>
                <a:off x="1941513" y="2078038"/>
                <a:ext cx="420688"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12" name="Group 72"/>
            <p:cNvGrpSpPr/>
            <p:nvPr/>
          </p:nvGrpSpPr>
          <p:grpSpPr>
            <a:xfrm rot="5400000">
              <a:off x="2349364" y="2531828"/>
              <a:ext cx="325156" cy="264111"/>
              <a:chOff x="1947863" y="1619250"/>
              <a:chExt cx="414338" cy="336550"/>
            </a:xfrm>
            <a:grpFill/>
          </p:grpSpPr>
          <p:sp>
            <p:nvSpPr>
              <p:cNvPr id="25" name="Freeform 38"/>
              <p:cNvSpPr/>
              <p:nvPr/>
            </p:nvSpPr>
            <p:spPr bwMode="auto">
              <a:xfrm>
                <a:off x="1947863" y="1619250"/>
                <a:ext cx="336550" cy="336550"/>
              </a:xfrm>
              <a:custGeom>
                <a:avLst/>
                <a:gdLst/>
                <a:ahLst/>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26" name="Rectangle 49"/>
              <p:cNvSpPr>
                <a:spLocks noChangeArrowheads="1"/>
              </p:cNvSpPr>
              <p:nvPr/>
            </p:nvSpPr>
            <p:spPr bwMode="auto">
              <a:xfrm>
                <a:off x="2109788" y="1760538"/>
                <a:ext cx="252413" cy="53975"/>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13" name="Group 70"/>
            <p:cNvGrpSpPr/>
            <p:nvPr/>
          </p:nvGrpSpPr>
          <p:grpSpPr>
            <a:xfrm rot="5400000">
              <a:off x="1768817" y="2472030"/>
              <a:ext cx="484620" cy="224246"/>
              <a:chOff x="1744663" y="2282825"/>
              <a:chExt cx="617538" cy="285750"/>
            </a:xfrm>
            <a:grpFill/>
          </p:grpSpPr>
          <p:sp>
            <p:nvSpPr>
              <p:cNvPr id="23" name="Freeform 39"/>
              <p:cNvSpPr/>
              <p:nvPr/>
            </p:nvSpPr>
            <p:spPr bwMode="auto">
              <a:xfrm>
                <a:off x="1744663" y="2282825"/>
                <a:ext cx="287338" cy="285750"/>
              </a:xfrm>
              <a:custGeom>
                <a:avLst/>
                <a:gdLst/>
                <a:ahLst/>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24" name="Rectangle 50"/>
              <p:cNvSpPr>
                <a:spLocks noChangeArrowheads="1"/>
              </p:cNvSpPr>
              <p:nvPr/>
            </p:nvSpPr>
            <p:spPr bwMode="auto">
              <a:xfrm>
                <a:off x="1881188" y="2403475"/>
                <a:ext cx="481013"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14" name="Group 69"/>
            <p:cNvGrpSpPr/>
            <p:nvPr/>
          </p:nvGrpSpPr>
          <p:grpSpPr>
            <a:xfrm rot="5400000">
              <a:off x="1527752" y="2491339"/>
              <a:ext cx="469670" cy="200576"/>
              <a:chOff x="1763713" y="2614613"/>
              <a:chExt cx="598488" cy="255588"/>
            </a:xfrm>
            <a:grpFill/>
          </p:grpSpPr>
          <p:sp>
            <p:nvSpPr>
              <p:cNvPr id="21" name="Freeform 45"/>
              <p:cNvSpPr/>
              <p:nvPr/>
            </p:nvSpPr>
            <p:spPr bwMode="auto">
              <a:xfrm>
                <a:off x="1763713" y="2614613"/>
                <a:ext cx="255588" cy="255588"/>
              </a:xfrm>
              <a:custGeom>
                <a:avLst/>
                <a:gdLst/>
                <a:ahLst/>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22" name="Rectangle 51"/>
              <p:cNvSpPr>
                <a:spLocks noChangeArrowheads="1"/>
              </p:cNvSpPr>
              <p:nvPr/>
            </p:nvSpPr>
            <p:spPr bwMode="auto">
              <a:xfrm>
                <a:off x="1881188" y="2719388"/>
                <a:ext cx="481013"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15" name="Group 68"/>
            <p:cNvGrpSpPr/>
            <p:nvPr/>
          </p:nvGrpSpPr>
          <p:grpSpPr>
            <a:xfrm rot="5400000">
              <a:off x="1303507" y="2543663"/>
              <a:ext cx="399905" cy="165693"/>
              <a:chOff x="1852613" y="2967038"/>
              <a:chExt cx="509588" cy="211138"/>
            </a:xfrm>
            <a:grpFill/>
          </p:grpSpPr>
          <p:sp>
            <p:nvSpPr>
              <p:cNvPr id="19" name="Freeform 46"/>
              <p:cNvSpPr/>
              <p:nvPr/>
            </p:nvSpPr>
            <p:spPr bwMode="auto">
              <a:xfrm>
                <a:off x="1852613" y="2967038"/>
                <a:ext cx="211138" cy="211138"/>
              </a:xfrm>
              <a:custGeom>
                <a:avLst/>
                <a:gdLst/>
                <a:ahLst/>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20" name="Rectangle 52"/>
              <p:cNvSpPr>
                <a:spLocks noChangeArrowheads="1"/>
              </p:cNvSpPr>
              <p:nvPr/>
            </p:nvSpPr>
            <p:spPr bwMode="auto">
              <a:xfrm>
                <a:off x="1941513" y="3040063"/>
                <a:ext cx="420688"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16" name="Group 67"/>
            <p:cNvGrpSpPr/>
            <p:nvPr/>
          </p:nvGrpSpPr>
          <p:grpSpPr>
            <a:xfrm rot="5400000">
              <a:off x="1123488" y="2626510"/>
              <a:ext cx="261620" cy="138285"/>
              <a:chOff x="2028826" y="3302000"/>
              <a:chExt cx="333375" cy="176213"/>
            </a:xfrm>
            <a:grpFill/>
          </p:grpSpPr>
          <p:sp>
            <p:nvSpPr>
              <p:cNvPr id="17" name="Freeform 44"/>
              <p:cNvSpPr/>
              <p:nvPr/>
            </p:nvSpPr>
            <p:spPr bwMode="auto">
              <a:xfrm>
                <a:off x="2028826" y="3302000"/>
                <a:ext cx="176213" cy="176213"/>
              </a:xfrm>
              <a:custGeom>
                <a:avLst/>
                <a:gdLst/>
                <a:ahLst/>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18" name="Rectangle 53"/>
              <p:cNvSpPr>
                <a:spLocks noChangeArrowheads="1"/>
              </p:cNvSpPr>
              <p:nvPr/>
            </p:nvSpPr>
            <p:spPr bwMode="auto">
              <a:xfrm>
                <a:off x="2092326" y="3357563"/>
                <a:ext cx="269875"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grpSp>
        <p:nvGrpSpPr>
          <p:cNvPr id="29" name="Group 230"/>
          <p:cNvGrpSpPr/>
          <p:nvPr/>
        </p:nvGrpSpPr>
        <p:grpSpPr>
          <a:xfrm>
            <a:off x="316813" y="2607687"/>
            <a:ext cx="2040603" cy="752797"/>
            <a:chOff x="851278" y="2718569"/>
            <a:chExt cx="1729182" cy="663051"/>
          </a:xfrm>
          <a:solidFill>
            <a:srgbClr val="296FA5"/>
          </a:solidFill>
          <a:effectLst/>
        </p:grpSpPr>
        <p:sp>
          <p:nvSpPr>
            <p:cNvPr id="30" name="Freeform 47"/>
            <p:cNvSpPr/>
            <p:nvPr/>
          </p:nvSpPr>
          <p:spPr bwMode="auto">
            <a:xfrm rot="5400000">
              <a:off x="850656" y="2719191"/>
              <a:ext cx="311452" cy="310207"/>
            </a:xfrm>
            <a:custGeom>
              <a:avLst/>
              <a:gdLst/>
              <a:ahLst/>
              <a:cxnLst>
                <a:cxn ang="0">
                  <a:pos x="0" y="79"/>
                </a:cxn>
                <a:cxn ang="0">
                  <a:pos x="24" y="23"/>
                </a:cxn>
                <a:cxn ang="0">
                  <a:pos x="79" y="0"/>
                </a:cxn>
                <a:cxn ang="0">
                  <a:pos x="135" y="23"/>
                </a:cxn>
                <a:cxn ang="0">
                  <a:pos x="158" y="79"/>
                </a:cxn>
                <a:cxn ang="0">
                  <a:pos x="135" y="135"/>
                </a:cxn>
                <a:cxn ang="0">
                  <a:pos x="79" y="158"/>
                </a:cxn>
                <a:cxn ang="0">
                  <a:pos x="24" y="135"/>
                </a:cxn>
                <a:cxn ang="0">
                  <a:pos x="0" y="79"/>
                </a:cxn>
              </a:cxnLst>
              <a:rect l="0" t="0" r="r" b="b"/>
              <a:pathLst>
                <a:path w="158" h="158">
                  <a:moveTo>
                    <a:pt x="0" y="79"/>
                  </a:moveTo>
                  <a:cubicBezTo>
                    <a:pt x="0" y="57"/>
                    <a:pt x="8" y="39"/>
                    <a:pt x="24" y="23"/>
                  </a:cubicBezTo>
                  <a:cubicBezTo>
                    <a:pt x="39" y="8"/>
                    <a:pt x="58" y="0"/>
                    <a:pt x="79" y="0"/>
                  </a:cubicBezTo>
                  <a:cubicBezTo>
                    <a:pt x="101" y="0"/>
                    <a:pt x="120" y="8"/>
                    <a:pt x="135" y="23"/>
                  </a:cubicBez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nvGrpSpPr>
            <p:cNvPr id="31" name="Group 62"/>
            <p:cNvGrpSpPr/>
            <p:nvPr/>
          </p:nvGrpSpPr>
          <p:grpSpPr>
            <a:xfrm rot="5400000">
              <a:off x="2063451" y="3015353"/>
              <a:ext cx="397412" cy="165693"/>
              <a:chOff x="2387601" y="2000250"/>
              <a:chExt cx="506412" cy="211138"/>
            </a:xfrm>
            <a:grpFill/>
          </p:grpSpPr>
          <p:sp>
            <p:nvSpPr>
              <p:cNvPr id="48" name="Freeform 41"/>
              <p:cNvSpPr/>
              <p:nvPr/>
            </p:nvSpPr>
            <p:spPr bwMode="auto">
              <a:xfrm>
                <a:off x="2684463" y="2000250"/>
                <a:ext cx="209550" cy="211138"/>
              </a:xfrm>
              <a:custGeom>
                <a:avLst/>
                <a:gdLst/>
                <a:ahLst/>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49" name="Rectangle 54"/>
              <p:cNvSpPr>
                <a:spLocks noChangeArrowheads="1"/>
              </p:cNvSpPr>
              <p:nvPr/>
            </p:nvSpPr>
            <p:spPr bwMode="auto">
              <a:xfrm>
                <a:off x="2387601" y="2078038"/>
                <a:ext cx="422275"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32" name="Group 61"/>
            <p:cNvGrpSpPr/>
            <p:nvPr/>
          </p:nvGrpSpPr>
          <p:grpSpPr>
            <a:xfrm rot="5400000">
              <a:off x="2381754" y="2961161"/>
              <a:ext cx="260374" cy="137039"/>
              <a:chOff x="2387601" y="1700213"/>
              <a:chExt cx="331788" cy="174625"/>
            </a:xfrm>
            <a:grpFill/>
          </p:grpSpPr>
          <p:sp>
            <p:nvSpPr>
              <p:cNvPr id="46" name="Freeform 40"/>
              <p:cNvSpPr/>
              <p:nvPr/>
            </p:nvSpPr>
            <p:spPr bwMode="auto">
              <a:xfrm>
                <a:off x="2543176" y="1700213"/>
                <a:ext cx="176213" cy="174625"/>
              </a:xfrm>
              <a:custGeom>
                <a:avLst/>
                <a:gdLst/>
                <a:ahLst/>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47" name="Rectangle 55"/>
              <p:cNvSpPr>
                <a:spLocks noChangeArrowheads="1"/>
              </p:cNvSpPr>
              <p:nvPr/>
            </p:nvSpPr>
            <p:spPr bwMode="auto">
              <a:xfrm>
                <a:off x="2387601" y="1760538"/>
                <a:ext cx="254000" cy="53975"/>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33" name="Group 63"/>
            <p:cNvGrpSpPr/>
            <p:nvPr/>
          </p:nvGrpSpPr>
          <p:grpSpPr>
            <a:xfrm rot="5400000">
              <a:off x="1776292" y="3033417"/>
              <a:ext cx="468424" cy="200576"/>
              <a:chOff x="2387601" y="2298700"/>
              <a:chExt cx="596900" cy="255588"/>
            </a:xfrm>
            <a:grpFill/>
          </p:grpSpPr>
          <p:sp>
            <p:nvSpPr>
              <p:cNvPr id="44" name="Freeform 34"/>
              <p:cNvSpPr/>
              <p:nvPr/>
            </p:nvSpPr>
            <p:spPr bwMode="auto">
              <a:xfrm>
                <a:off x="2728913" y="2298700"/>
                <a:ext cx="255588" cy="255588"/>
              </a:xfrm>
              <a:custGeom>
                <a:avLst/>
                <a:gdLst/>
                <a:ahLst/>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45" name="Rectangle 56"/>
              <p:cNvSpPr>
                <a:spLocks noChangeArrowheads="1"/>
              </p:cNvSpPr>
              <p:nvPr/>
            </p:nvSpPr>
            <p:spPr bwMode="auto">
              <a:xfrm>
                <a:off x="2387601" y="2403475"/>
                <a:ext cx="482600"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34" name="Group 64"/>
            <p:cNvGrpSpPr/>
            <p:nvPr/>
          </p:nvGrpSpPr>
          <p:grpSpPr>
            <a:xfrm rot="5400000">
              <a:off x="1522147" y="3028434"/>
              <a:ext cx="482127" cy="224246"/>
              <a:chOff x="2387601" y="2598738"/>
              <a:chExt cx="614362" cy="285750"/>
            </a:xfrm>
            <a:grpFill/>
          </p:grpSpPr>
          <p:sp>
            <p:nvSpPr>
              <p:cNvPr id="42" name="Freeform 35"/>
              <p:cNvSpPr/>
              <p:nvPr/>
            </p:nvSpPr>
            <p:spPr bwMode="auto">
              <a:xfrm>
                <a:off x="2716213" y="2598738"/>
                <a:ext cx="285750" cy="285750"/>
              </a:xfrm>
              <a:custGeom>
                <a:avLst/>
                <a:gdLst/>
                <a:ahLst/>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43" name="Rectangle 57"/>
              <p:cNvSpPr>
                <a:spLocks noChangeArrowheads="1"/>
              </p:cNvSpPr>
              <p:nvPr/>
            </p:nvSpPr>
            <p:spPr bwMode="auto">
              <a:xfrm>
                <a:off x="2387601" y="2719388"/>
                <a:ext cx="482600"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35" name="Group 65"/>
            <p:cNvGrpSpPr/>
            <p:nvPr/>
          </p:nvGrpSpPr>
          <p:grpSpPr>
            <a:xfrm rot="5400000">
              <a:off x="1281706" y="2997289"/>
              <a:ext cx="443508" cy="247916"/>
              <a:chOff x="2387601" y="2914650"/>
              <a:chExt cx="565150" cy="315913"/>
            </a:xfrm>
            <a:grpFill/>
          </p:grpSpPr>
          <p:sp>
            <p:nvSpPr>
              <p:cNvPr id="39" name="Freeform 42"/>
              <p:cNvSpPr/>
              <p:nvPr/>
            </p:nvSpPr>
            <p:spPr bwMode="auto">
              <a:xfrm>
                <a:off x="2636838" y="2914650"/>
                <a:ext cx="315913" cy="315913"/>
              </a:xfrm>
              <a:custGeom>
                <a:avLst/>
                <a:gdLst/>
                <a:ahLst/>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6" h="126">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40" name="Rectangle 58"/>
              <p:cNvSpPr>
                <a:spLocks noChangeArrowheads="1"/>
              </p:cNvSpPr>
              <p:nvPr/>
            </p:nvSpPr>
            <p:spPr bwMode="auto">
              <a:xfrm>
                <a:off x="2387601" y="3040063"/>
                <a:ext cx="422275"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36" name="Group 66"/>
            <p:cNvGrpSpPr/>
            <p:nvPr/>
          </p:nvGrpSpPr>
          <p:grpSpPr>
            <a:xfrm rot="5400000">
              <a:off x="1092965" y="2929392"/>
              <a:ext cx="322665" cy="262866"/>
              <a:chOff x="2387601" y="3222625"/>
              <a:chExt cx="411163" cy="334963"/>
            </a:xfrm>
            <a:grpFill/>
          </p:grpSpPr>
          <p:sp>
            <p:nvSpPr>
              <p:cNvPr id="37" name="Freeform 43"/>
              <p:cNvSpPr/>
              <p:nvPr/>
            </p:nvSpPr>
            <p:spPr bwMode="auto">
              <a:xfrm>
                <a:off x="2463801" y="3222625"/>
                <a:ext cx="334963" cy="334963"/>
              </a:xfrm>
              <a:custGeom>
                <a:avLst/>
                <a:gdLst/>
                <a:ahLst/>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38" name="Rectangle 59"/>
              <p:cNvSpPr>
                <a:spLocks noChangeArrowheads="1"/>
              </p:cNvSpPr>
              <p:nvPr/>
            </p:nvSpPr>
            <p:spPr bwMode="auto">
              <a:xfrm>
                <a:off x="2387601" y="3357563"/>
                <a:ext cx="271463"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grpSp>
        <p:nvGrpSpPr>
          <p:cNvPr id="50" name="Group 232"/>
          <p:cNvGrpSpPr/>
          <p:nvPr/>
        </p:nvGrpSpPr>
        <p:grpSpPr>
          <a:xfrm>
            <a:off x="2816380" y="2179970"/>
            <a:ext cx="2045014" cy="781325"/>
            <a:chOff x="2969380" y="2341843"/>
            <a:chExt cx="1732920" cy="688178"/>
          </a:xfrm>
          <a:solidFill>
            <a:srgbClr val="52B8DA"/>
          </a:solidFill>
          <a:effectLst/>
        </p:grpSpPr>
        <p:sp>
          <p:nvSpPr>
            <p:cNvPr id="51" name="Freeform 36"/>
            <p:cNvSpPr/>
            <p:nvPr/>
          </p:nvSpPr>
          <p:spPr bwMode="auto">
            <a:xfrm rot="5400000">
              <a:off x="4391471" y="2719191"/>
              <a:ext cx="311452" cy="310207"/>
            </a:xfrm>
            <a:custGeom>
              <a:avLst/>
              <a:gdLst/>
              <a:ahLst/>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nvGrpSpPr>
            <p:cNvPr id="52" name="Group 77"/>
            <p:cNvGrpSpPr/>
            <p:nvPr/>
          </p:nvGrpSpPr>
          <p:grpSpPr>
            <a:xfrm rot="5400000">
              <a:off x="3824005" y="2480127"/>
              <a:ext cx="444754" cy="247916"/>
              <a:chOff x="1795463" y="1947863"/>
              <a:chExt cx="566738" cy="315913"/>
            </a:xfrm>
            <a:grpFill/>
          </p:grpSpPr>
          <p:sp>
            <p:nvSpPr>
              <p:cNvPr id="68" name="Freeform 37"/>
              <p:cNvSpPr/>
              <p:nvPr/>
            </p:nvSpPr>
            <p:spPr bwMode="auto">
              <a:xfrm>
                <a:off x="1795463" y="1947863"/>
                <a:ext cx="315913" cy="315913"/>
              </a:xfrm>
              <a:custGeom>
                <a:avLst/>
                <a:gdLst/>
                <a:ahLst/>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6" h="126">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69" name="Rectangle 48"/>
              <p:cNvSpPr>
                <a:spLocks noChangeArrowheads="1"/>
              </p:cNvSpPr>
              <p:nvPr/>
            </p:nvSpPr>
            <p:spPr bwMode="auto">
              <a:xfrm>
                <a:off x="1941513" y="2078038"/>
                <a:ext cx="420688"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53" name="Group 78"/>
            <p:cNvGrpSpPr/>
            <p:nvPr/>
          </p:nvGrpSpPr>
          <p:grpSpPr>
            <a:xfrm rot="5400000">
              <a:off x="4133589" y="2531828"/>
              <a:ext cx="325156" cy="264111"/>
              <a:chOff x="1947863" y="1619250"/>
              <a:chExt cx="414338" cy="336550"/>
            </a:xfrm>
            <a:grpFill/>
          </p:grpSpPr>
          <p:sp>
            <p:nvSpPr>
              <p:cNvPr id="66" name="Freeform 38"/>
              <p:cNvSpPr/>
              <p:nvPr/>
            </p:nvSpPr>
            <p:spPr bwMode="auto">
              <a:xfrm>
                <a:off x="1947863" y="1619250"/>
                <a:ext cx="336550" cy="336550"/>
              </a:xfrm>
              <a:custGeom>
                <a:avLst/>
                <a:gdLst/>
                <a:ahLst/>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67" name="Rectangle 49"/>
              <p:cNvSpPr>
                <a:spLocks noChangeArrowheads="1"/>
              </p:cNvSpPr>
              <p:nvPr/>
            </p:nvSpPr>
            <p:spPr bwMode="auto">
              <a:xfrm>
                <a:off x="2109788" y="1760538"/>
                <a:ext cx="252413" cy="53975"/>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54" name="Group 79"/>
            <p:cNvGrpSpPr/>
            <p:nvPr/>
          </p:nvGrpSpPr>
          <p:grpSpPr>
            <a:xfrm rot="5400000">
              <a:off x="3553042" y="2472030"/>
              <a:ext cx="484620" cy="224246"/>
              <a:chOff x="1744663" y="2282825"/>
              <a:chExt cx="617538" cy="285750"/>
            </a:xfrm>
            <a:grpFill/>
          </p:grpSpPr>
          <p:sp>
            <p:nvSpPr>
              <p:cNvPr id="64" name="Freeform 39"/>
              <p:cNvSpPr/>
              <p:nvPr/>
            </p:nvSpPr>
            <p:spPr bwMode="auto">
              <a:xfrm>
                <a:off x="1744663" y="2282825"/>
                <a:ext cx="287338" cy="285750"/>
              </a:xfrm>
              <a:custGeom>
                <a:avLst/>
                <a:gdLst/>
                <a:ahLst/>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65" name="Rectangle 50"/>
              <p:cNvSpPr>
                <a:spLocks noChangeArrowheads="1"/>
              </p:cNvSpPr>
              <p:nvPr/>
            </p:nvSpPr>
            <p:spPr bwMode="auto">
              <a:xfrm>
                <a:off x="1881188" y="2403475"/>
                <a:ext cx="481013"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55" name="Group 80"/>
            <p:cNvGrpSpPr/>
            <p:nvPr/>
          </p:nvGrpSpPr>
          <p:grpSpPr>
            <a:xfrm rot="5400000">
              <a:off x="3311977" y="2491339"/>
              <a:ext cx="469670" cy="200576"/>
              <a:chOff x="1763713" y="2614613"/>
              <a:chExt cx="598488" cy="255588"/>
            </a:xfrm>
            <a:grpFill/>
          </p:grpSpPr>
          <p:sp>
            <p:nvSpPr>
              <p:cNvPr id="62" name="Freeform 45"/>
              <p:cNvSpPr/>
              <p:nvPr/>
            </p:nvSpPr>
            <p:spPr bwMode="auto">
              <a:xfrm>
                <a:off x="1763713" y="2614613"/>
                <a:ext cx="255588" cy="255588"/>
              </a:xfrm>
              <a:custGeom>
                <a:avLst/>
                <a:gdLst/>
                <a:ahLst/>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63" name="Rectangle 51"/>
              <p:cNvSpPr>
                <a:spLocks noChangeArrowheads="1"/>
              </p:cNvSpPr>
              <p:nvPr/>
            </p:nvSpPr>
            <p:spPr bwMode="auto">
              <a:xfrm>
                <a:off x="1881188" y="2719388"/>
                <a:ext cx="481013"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56" name="Group 81"/>
            <p:cNvGrpSpPr/>
            <p:nvPr/>
          </p:nvGrpSpPr>
          <p:grpSpPr>
            <a:xfrm rot="5400000">
              <a:off x="3087731" y="2543663"/>
              <a:ext cx="399905" cy="165693"/>
              <a:chOff x="1852613" y="2967038"/>
              <a:chExt cx="509588" cy="211138"/>
            </a:xfrm>
            <a:grpFill/>
          </p:grpSpPr>
          <p:sp>
            <p:nvSpPr>
              <p:cNvPr id="60" name="Freeform 46"/>
              <p:cNvSpPr/>
              <p:nvPr/>
            </p:nvSpPr>
            <p:spPr bwMode="auto">
              <a:xfrm>
                <a:off x="1852613" y="2967038"/>
                <a:ext cx="211138" cy="211138"/>
              </a:xfrm>
              <a:custGeom>
                <a:avLst/>
                <a:gdLst/>
                <a:ahLst/>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61" name="Rectangle 52"/>
              <p:cNvSpPr>
                <a:spLocks noChangeArrowheads="1"/>
              </p:cNvSpPr>
              <p:nvPr/>
            </p:nvSpPr>
            <p:spPr bwMode="auto">
              <a:xfrm>
                <a:off x="1941513" y="3040063"/>
                <a:ext cx="420688"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57" name="Group 82"/>
            <p:cNvGrpSpPr/>
            <p:nvPr/>
          </p:nvGrpSpPr>
          <p:grpSpPr>
            <a:xfrm rot="5400000">
              <a:off x="2907713" y="2626510"/>
              <a:ext cx="261620" cy="138285"/>
              <a:chOff x="2028826" y="3302000"/>
              <a:chExt cx="333375" cy="176213"/>
            </a:xfrm>
            <a:grpFill/>
          </p:grpSpPr>
          <p:sp>
            <p:nvSpPr>
              <p:cNvPr id="58" name="Freeform 44"/>
              <p:cNvSpPr/>
              <p:nvPr/>
            </p:nvSpPr>
            <p:spPr bwMode="auto">
              <a:xfrm>
                <a:off x="2028826" y="3302000"/>
                <a:ext cx="176213" cy="176213"/>
              </a:xfrm>
              <a:custGeom>
                <a:avLst/>
                <a:gdLst/>
                <a:ahLst/>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59" name="Rectangle 53"/>
              <p:cNvSpPr>
                <a:spLocks noChangeArrowheads="1"/>
              </p:cNvSpPr>
              <p:nvPr/>
            </p:nvSpPr>
            <p:spPr bwMode="auto">
              <a:xfrm>
                <a:off x="2092326" y="3357563"/>
                <a:ext cx="269875"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grpSp>
        <p:nvGrpSpPr>
          <p:cNvPr id="70" name="Group 242"/>
          <p:cNvGrpSpPr/>
          <p:nvPr/>
        </p:nvGrpSpPr>
        <p:grpSpPr>
          <a:xfrm>
            <a:off x="2742871" y="2813097"/>
            <a:ext cx="1720104" cy="547386"/>
            <a:chOff x="2907090" y="2899492"/>
            <a:chExt cx="1457595" cy="482128"/>
          </a:xfrm>
          <a:solidFill>
            <a:srgbClr val="52B8DA"/>
          </a:solidFill>
          <a:effectLst/>
        </p:grpSpPr>
        <p:grpSp>
          <p:nvGrpSpPr>
            <p:cNvPr id="71" name="Group 86"/>
            <p:cNvGrpSpPr/>
            <p:nvPr/>
          </p:nvGrpSpPr>
          <p:grpSpPr>
            <a:xfrm rot="5400000">
              <a:off x="3306372" y="3028434"/>
              <a:ext cx="482127" cy="224246"/>
              <a:chOff x="2387601" y="2598738"/>
              <a:chExt cx="614362" cy="285750"/>
            </a:xfrm>
            <a:grpFill/>
          </p:grpSpPr>
          <p:sp>
            <p:nvSpPr>
              <p:cNvPr id="88" name="Freeform 35"/>
              <p:cNvSpPr/>
              <p:nvPr/>
            </p:nvSpPr>
            <p:spPr bwMode="auto">
              <a:xfrm>
                <a:off x="2716213" y="2598738"/>
                <a:ext cx="285750" cy="285750"/>
              </a:xfrm>
              <a:custGeom>
                <a:avLst/>
                <a:gdLst/>
                <a:ahLst/>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89" name="Rectangle 57"/>
              <p:cNvSpPr>
                <a:spLocks noChangeArrowheads="1"/>
              </p:cNvSpPr>
              <p:nvPr/>
            </p:nvSpPr>
            <p:spPr bwMode="auto">
              <a:xfrm>
                <a:off x="2387601" y="2719388"/>
                <a:ext cx="482600"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72" name="Group 233"/>
            <p:cNvGrpSpPr/>
            <p:nvPr/>
          </p:nvGrpSpPr>
          <p:grpSpPr>
            <a:xfrm>
              <a:off x="2907090" y="2899492"/>
              <a:ext cx="1457595" cy="468425"/>
              <a:chOff x="2907090" y="2899492"/>
              <a:chExt cx="1457595" cy="468425"/>
            </a:xfrm>
            <a:grpFill/>
          </p:grpSpPr>
          <p:grpSp>
            <p:nvGrpSpPr>
              <p:cNvPr id="73" name="Group 83"/>
              <p:cNvGrpSpPr/>
              <p:nvPr/>
            </p:nvGrpSpPr>
            <p:grpSpPr>
              <a:xfrm rot="5400000">
                <a:off x="3847676" y="3015353"/>
                <a:ext cx="397412" cy="165693"/>
                <a:chOff x="2387601" y="2000250"/>
                <a:chExt cx="506412" cy="211138"/>
              </a:xfrm>
              <a:grpFill/>
            </p:grpSpPr>
            <p:sp>
              <p:nvSpPr>
                <p:cNvPr id="86" name="Freeform 41"/>
                <p:cNvSpPr/>
                <p:nvPr/>
              </p:nvSpPr>
              <p:spPr bwMode="auto">
                <a:xfrm>
                  <a:off x="2684463" y="2000250"/>
                  <a:ext cx="209550" cy="211138"/>
                </a:xfrm>
                <a:custGeom>
                  <a:avLst/>
                  <a:gdLst/>
                  <a:ahLst/>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87" name="Rectangle 54"/>
                <p:cNvSpPr>
                  <a:spLocks noChangeArrowheads="1"/>
                </p:cNvSpPr>
                <p:nvPr/>
              </p:nvSpPr>
              <p:spPr bwMode="auto">
                <a:xfrm>
                  <a:off x="2387601" y="2078038"/>
                  <a:ext cx="422275"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74" name="Group 84"/>
              <p:cNvGrpSpPr/>
              <p:nvPr/>
            </p:nvGrpSpPr>
            <p:grpSpPr>
              <a:xfrm rot="5400000">
                <a:off x="4165979" y="2961161"/>
                <a:ext cx="260374" cy="137039"/>
                <a:chOff x="2387601" y="1700213"/>
                <a:chExt cx="331788" cy="174625"/>
              </a:xfrm>
              <a:grpFill/>
            </p:grpSpPr>
            <p:sp>
              <p:nvSpPr>
                <p:cNvPr id="84" name="Freeform 40"/>
                <p:cNvSpPr/>
                <p:nvPr/>
              </p:nvSpPr>
              <p:spPr bwMode="auto">
                <a:xfrm>
                  <a:off x="2543176" y="1700213"/>
                  <a:ext cx="176213" cy="174625"/>
                </a:xfrm>
                <a:custGeom>
                  <a:avLst/>
                  <a:gdLst/>
                  <a:ahLst/>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85" name="Rectangle 55"/>
                <p:cNvSpPr>
                  <a:spLocks noChangeArrowheads="1"/>
                </p:cNvSpPr>
                <p:nvPr/>
              </p:nvSpPr>
              <p:spPr bwMode="auto">
                <a:xfrm>
                  <a:off x="2387601" y="1760538"/>
                  <a:ext cx="254000" cy="53975"/>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75" name="Group 85"/>
              <p:cNvGrpSpPr/>
              <p:nvPr/>
            </p:nvGrpSpPr>
            <p:grpSpPr>
              <a:xfrm rot="5400000">
                <a:off x="3560517" y="3033417"/>
                <a:ext cx="468424" cy="200576"/>
                <a:chOff x="2387601" y="2298700"/>
                <a:chExt cx="596900" cy="255588"/>
              </a:xfrm>
              <a:grpFill/>
            </p:grpSpPr>
            <p:sp>
              <p:nvSpPr>
                <p:cNvPr id="82" name="Freeform 34"/>
                <p:cNvSpPr/>
                <p:nvPr/>
              </p:nvSpPr>
              <p:spPr bwMode="auto">
                <a:xfrm>
                  <a:off x="2728913" y="2298700"/>
                  <a:ext cx="255588" cy="255588"/>
                </a:xfrm>
                <a:custGeom>
                  <a:avLst/>
                  <a:gdLst/>
                  <a:ahLst/>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83" name="Rectangle 56"/>
                <p:cNvSpPr>
                  <a:spLocks noChangeArrowheads="1"/>
                </p:cNvSpPr>
                <p:nvPr/>
              </p:nvSpPr>
              <p:spPr bwMode="auto">
                <a:xfrm>
                  <a:off x="2387601" y="2403475"/>
                  <a:ext cx="482600"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76" name="Group 87"/>
              <p:cNvGrpSpPr/>
              <p:nvPr/>
            </p:nvGrpSpPr>
            <p:grpSpPr>
              <a:xfrm rot="5400000">
                <a:off x="3065930" y="2997289"/>
                <a:ext cx="443508" cy="247916"/>
                <a:chOff x="2387601" y="2914650"/>
                <a:chExt cx="565150" cy="315913"/>
              </a:xfrm>
              <a:grpFill/>
            </p:grpSpPr>
            <p:sp>
              <p:nvSpPr>
                <p:cNvPr id="80" name="Freeform 42"/>
                <p:cNvSpPr/>
                <p:nvPr/>
              </p:nvSpPr>
              <p:spPr bwMode="auto">
                <a:xfrm>
                  <a:off x="2636838" y="2914650"/>
                  <a:ext cx="315913" cy="315913"/>
                </a:xfrm>
                <a:custGeom>
                  <a:avLst/>
                  <a:gdLst/>
                  <a:ahLst/>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6" h="126">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81" name="Rectangle 58"/>
                <p:cNvSpPr>
                  <a:spLocks noChangeArrowheads="1"/>
                </p:cNvSpPr>
                <p:nvPr/>
              </p:nvSpPr>
              <p:spPr bwMode="auto">
                <a:xfrm>
                  <a:off x="2387601" y="3040063"/>
                  <a:ext cx="422275"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77" name="Group 88"/>
              <p:cNvGrpSpPr/>
              <p:nvPr/>
            </p:nvGrpSpPr>
            <p:grpSpPr>
              <a:xfrm rot="5400000">
                <a:off x="2877190" y="2929392"/>
                <a:ext cx="322665" cy="262866"/>
                <a:chOff x="2387601" y="3222625"/>
                <a:chExt cx="411163" cy="334963"/>
              </a:xfrm>
              <a:grpFill/>
            </p:grpSpPr>
            <p:sp>
              <p:nvSpPr>
                <p:cNvPr id="78" name="Freeform 43"/>
                <p:cNvSpPr/>
                <p:nvPr/>
              </p:nvSpPr>
              <p:spPr bwMode="auto">
                <a:xfrm>
                  <a:off x="2463801" y="3222625"/>
                  <a:ext cx="334963" cy="334963"/>
                </a:xfrm>
                <a:custGeom>
                  <a:avLst/>
                  <a:gdLst/>
                  <a:ahLst/>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79" name="Rectangle 59"/>
                <p:cNvSpPr>
                  <a:spLocks noChangeArrowheads="1"/>
                </p:cNvSpPr>
                <p:nvPr/>
              </p:nvSpPr>
              <p:spPr bwMode="auto">
                <a:xfrm>
                  <a:off x="2387601" y="3357563"/>
                  <a:ext cx="271463"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grpSp>
      <p:grpSp>
        <p:nvGrpSpPr>
          <p:cNvPr id="90" name="Group 244"/>
          <p:cNvGrpSpPr/>
          <p:nvPr/>
        </p:nvGrpSpPr>
        <p:grpSpPr>
          <a:xfrm>
            <a:off x="4934903" y="2179970"/>
            <a:ext cx="1721575" cy="550215"/>
            <a:chOff x="4764591" y="2341843"/>
            <a:chExt cx="1458842" cy="484620"/>
          </a:xfrm>
          <a:solidFill>
            <a:srgbClr val="296FA5"/>
          </a:solidFill>
          <a:effectLst/>
        </p:grpSpPr>
        <p:grpSp>
          <p:nvGrpSpPr>
            <p:cNvPr id="91" name="Group 115"/>
            <p:cNvGrpSpPr/>
            <p:nvPr/>
          </p:nvGrpSpPr>
          <p:grpSpPr>
            <a:xfrm rot="5400000">
              <a:off x="5619216" y="2480127"/>
              <a:ext cx="444754" cy="247916"/>
              <a:chOff x="1795463" y="1947863"/>
              <a:chExt cx="566738" cy="315913"/>
            </a:xfrm>
            <a:grpFill/>
          </p:grpSpPr>
          <p:sp>
            <p:nvSpPr>
              <p:cNvPr id="107" name="Freeform 37"/>
              <p:cNvSpPr/>
              <p:nvPr/>
            </p:nvSpPr>
            <p:spPr bwMode="auto">
              <a:xfrm>
                <a:off x="1795463" y="1947863"/>
                <a:ext cx="315913" cy="315913"/>
              </a:xfrm>
              <a:custGeom>
                <a:avLst/>
                <a:gdLst/>
                <a:ahLst/>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6" h="126">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108" name="Rectangle 48"/>
              <p:cNvSpPr>
                <a:spLocks noChangeArrowheads="1"/>
              </p:cNvSpPr>
              <p:nvPr/>
            </p:nvSpPr>
            <p:spPr bwMode="auto">
              <a:xfrm>
                <a:off x="1941513" y="2078038"/>
                <a:ext cx="420688"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92" name="Group 116"/>
            <p:cNvGrpSpPr/>
            <p:nvPr/>
          </p:nvGrpSpPr>
          <p:grpSpPr>
            <a:xfrm rot="5400000">
              <a:off x="5928800" y="2531828"/>
              <a:ext cx="325156" cy="264111"/>
              <a:chOff x="1947863" y="1619250"/>
              <a:chExt cx="414338" cy="336550"/>
            </a:xfrm>
            <a:grpFill/>
          </p:grpSpPr>
          <p:sp>
            <p:nvSpPr>
              <p:cNvPr id="105" name="Freeform 38"/>
              <p:cNvSpPr/>
              <p:nvPr/>
            </p:nvSpPr>
            <p:spPr bwMode="auto">
              <a:xfrm>
                <a:off x="1947863" y="1619250"/>
                <a:ext cx="336550" cy="336550"/>
              </a:xfrm>
              <a:custGeom>
                <a:avLst/>
                <a:gdLst/>
                <a:ahLst/>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106" name="Rectangle 49"/>
              <p:cNvSpPr>
                <a:spLocks noChangeArrowheads="1"/>
              </p:cNvSpPr>
              <p:nvPr/>
            </p:nvSpPr>
            <p:spPr bwMode="auto">
              <a:xfrm>
                <a:off x="2109788" y="1760538"/>
                <a:ext cx="252413" cy="53975"/>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93" name="Group 117"/>
            <p:cNvGrpSpPr/>
            <p:nvPr/>
          </p:nvGrpSpPr>
          <p:grpSpPr>
            <a:xfrm rot="5400000">
              <a:off x="5348253" y="2472030"/>
              <a:ext cx="484620" cy="224246"/>
              <a:chOff x="1744663" y="2282825"/>
              <a:chExt cx="617538" cy="285750"/>
            </a:xfrm>
            <a:grpFill/>
          </p:grpSpPr>
          <p:sp>
            <p:nvSpPr>
              <p:cNvPr id="103" name="Freeform 39"/>
              <p:cNvSpPr/>
              <p:nvPr/>
            </p:nvSpPr>
            <p:spPr bwMode="auto">
              <a:xfrm>
                <a:off x="1744663" y="2282825"/>
                <a:ext cx="287338" cy="285750"/>
              </a:xfrm>
              <a:custGeom>
                <a:avLst/>
                <a:gdLst/>
                <a:ahLst/>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104" name="Rectangle 50"/>
              <p:cNvSpPr>
                <a:spLocks noChangeArrowheads="1"/>
              </p:cNvSpPr>
              <p:nvPr/>
            </p:nvSpPr>
            <p:spPr bwMode="auto">
              <a:xfrm>
                <a:off x="1881188" y="2403475"/>
                <a:ext cx="481013"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94" name="Group 118"/>
            <p:cNvGrpSpPr/>
            <p:nvPr/>
          </p:nvGrpSpPr>
          <p:grpSpPr>
            <a:xfrm rot="5400000">
              <a:off x="5107188" y="2491339"/>
              <a:ext cx="469670" cy="200576"/>
              <a:chOff x="1763713" y="2614613"/>
              <a:chExt cx="598488" cy="255588"/>
            </a:xfrm>
            <a:grpFill/>
          </p:grpSpPr>
          <p:sp>
            <p:nvSpPr>
              <p:cNvPr id="101" name="Freeform 45"/>
              <p:cNvSpPr/>
              <p:nvPr/>
            </p:nvSpPr>
            <p:spPr bwMode="auto">
              <a:xfrm>
                <a:off x="1763713" y="2614613"/>
                <a:ext cx="255588" cy="255588"/>
              </a:xfrm>
              <a:custGeom>
                <a:avLst/>
                <a:gdLst/>
                <a:ahLst/>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102" name="Rectangle 51"/>
              <p:cNvSpPr>
                <a:spLocks noChangeArrowheads="1"/>
              </p:cNvSpPr>
              <p:nvPr/>
            </p:nvSpPr>
            <p:spPr bwMode="auto">
              <a:xfrm>
                <a:off x="1881188" y="2719388"/>
                <a:ext cx="481013"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95" name="Group 119"/>
            <p:cNvGrpSpPr/>
            <p:nvPr/>
          </p:nvGrpSpPr>
          <p:grpSpPr>
            <a:xfrm rot="5400000">
              <a:off x="4882942" y="2543663"/>
              <a:ext cx="399905" cy="165693"/>
              <a:chOff x="1852613" y="2967038"/>
              <a:chExt cx="509588" cy="211138"/>
            </a:xfrm>
            <a:grpFill/>
          </p:grpSpPr>
          <p:sp>
            <p:nvSpPr>
              <p:cNvPr id="99" name="Freeform 46"/>
              <p:cNvSpPr/>
              <p:nvPr/>
            </p:nvSpPr>
            <p:spPr bwMode="auto">
              <a:xfrm>
                <a:off x="1852613" y="2967038"/>
                <a:ext cx="211138" cy="211138"/>
              </a:xfrm>
              <a:custGeom>
                <a:avLst/>
                <a:gdLst/>
                <a:ahLst/>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100" name="Rectangle 52"/>
              <p:cNvSpPr>
                <a:spLocks noChangeArrowheads="1"/>
              </p:cNvSpPr>
              <p:nvPr/>
            </p:nvSpPr>
            <p:spPr bwMode="auto">
              <a:xfrm>
                <a:off x="1941513" y="3040063"/>
                <a:ext cx="420688"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96" name="Group 120"/>
            <p:cNvGrpSpPr/>
            <p:nvPr/>
          </p:nvGrpSpPr>
          <p:grpSpPr>
            <a:xfrm rot="5400000">
              <a:off x="4702924" y="2626510"/>
              <a:ext cx="261620" cy="138285"/>
              <a:chOff x="2028826" y="3302000"/>
              <a:chExt cx="333375" cy="176213"/>
            </a:xfrm>
            <a:grpFill/>
          </p:grpSpPr>
          <p:sp>
            <p:nvSpPr>
              <p:cNvPr id="97" name="Freeform 44"/>
              <p:cNvSpPr/>
              <p:nvPr/>
            </p:nvSpPr>
            <p:spPr bwMode="auto">
              <a:xfrm>
                <a:off x="2028826" y="3302000"/>
                <a:ext cx="176213" cy="176213"/>
              </a:xfrm>
              <a:custGeom>
                <a:avLst/>
                <a:gdLst/>
                <a:ahLst/>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98" name="Rectangle 53"/>
              <p:cNvSpPr>
                <a:spLocks noChangeArrowheads="1"/>
              </p:cNvSpPr>
              <p:nvPr/>
            </p:nvSpPr>
            <p:spPr bwMode="auto">
              <a:xfrm>
                <a:off x="2092326" y="3357563"/>
                <a:ext cx="269875"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grpSp>
        <p:nvGrpSpPr>
          <p:cNvPr id="109" name="Group 243"/>
          <p:cNvGrpSpPr/>
          <p:nvPr/>
        </p:nvGrpSpPr>
        <p:grpSpPr>
          <a:xfrm>
            <a:off x="4861395" y="2607687"/>
            <a:ext cx="2118522" cy="752797"/>
            <a:chOff x="4702301" y="2718569"/>
            <a:chExt cx="1795210" cy="663051"/>
          </a:xfrm>
          <a:solidFill>
            <a:srgbClr val="296FA5"/>
          </a:solidFill>
          <a:effectLst/>
        </p:grpSpPr>
        <p:sp>
          <p:nvSpPr>
            <p:cNvPr id="110" name="Freeform 36"/>
            <p:cNvSpPr/>
            <p:nvPr/>
          </p:nvSpPr>
          <p:spPr bwMode="auto">
            <a:xfrm rot="5400000">
              <a:off x="6186682" y="2719191"/>
              <a:ext cx="311452" cy="310207"/>
            </a:xfrm>
            <a:custGeom>
              <a:avLst/>
              <a:gdLst/>
              <a:ahLst/>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nvGrpSpPr>
            <p:cNvPr id="111" name="Group 121"/>
            <p:cNvGrpSpPr/>
            <p:nvPr/>
          </p:nvGrpSpPr>
          <p:grpSpPr>
            <a:xfrm rot="5400000">
              <a:off x="5642887" y="3015353"/>
              <a:ext cx="397412" cy="165693"/>
              <a:chOff x="2387601" y="2000250"/>
              <a:chExt cx="506412" cy="211138"/>
            </a:xfrm>
            <a:grpFill/>
          </p:grpSpPr>
          <p:sp>
            <p:nvSpPr>
              <p:cNvPr id="127" name="Freeform 41"/>
              <p:cNvSpPr/>
              <p:nvPr/>
            </p:nvSpPr>
            <p:spPr bwMode="auto">
              <a:xfrm>
                <a:off x="2684463" y="2000250"/>
                <a:ext cx="209550" cy="211138"/>
              </a:xfrm>
              <a:custGeom>
                <a:avLst/>
                <a:gdLst/>
                <a:ahLst/>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128" name="Rectangle 54"/>
              <p:cNvSpPr>
                <a:spLocks noChangeArrowheads="1"/>
              </p:cNvSpPr>
              <p:nvPr/>
            </p:nvSpPr>
            <p:spPr bwMode="auto">
              <a:xfrm>
                <a:off x="2387601" y="2078038"/>
                <a:ext cx="422275"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112" name="Group 122"/>
            <p:cNvGrpSpPr/>
            <p:nvPr/>
          </p:nvGrpSpPr>
          <p:grpSpPr>
            <a:xfrm rot="5400000">
              <a:off x="5961190" y="2961161"/>
              <a:ext cx="260374" cy="137039"/>
              <a:chOff x="2387601" y="1700213"/>
              <a:chExt cx="331788" cy="174625"/>
            </a:xfrm>
            <a:grpFill/>
          </p:grpSpPr>
          <p:sp>
            <p:nvSpPr>
              <p:cNvPr id="125" name="Freeform 40"/>
              <p:cNvSpPr/>
              <p:nvPr/>
            </p:nvSpPr>
            <p:spPr bwMode="auto">
              <a:xfrm>
                <a:off x="2543176" y="1700213"/>
                <a:ext cx="176213" cy="174625"/>
              </a:xfrm>
              <a:custGeom>
                <a:avLst/>
                <a:gdLst/>
                <a:ahLst/>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126" name="Rectangle 55"/>
              <p:cNvSpPr>
                <a:spLocks noChangeArrowheads="1"/>
              </p:cNvSpPr>
              <p:nvPr/>
            </p:nvSpPr>
            <p:spPr bwMode="auto">
              <a:xfrm>
                <a:off x="2387601" y="1760538"/>
                <a:ext cx="254000" cy="53975"/>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113" name="Group 123"/>
            <p:cNvGrpSpPr/>
            <p:nvPr/>
          </p:nvGrpSpPr>
          <p:grpSpPr>
            <a:xfrm rot="5400000">
              <a:off x="5355728" y="3033417"/>
              <a:ext cx="468424" cy="200576"/>
              <a:chOff x="2387601" y="2298700"/>
              <a:chExt cx="596900" cy="255588"/>
            </a:xfrm>
            <a:grpFill/>
          </p:grpSpPr>
          <p:sp>
            <p:nvSpPr>
              <p:cNvPr id="123" name="Freeform 34"/>
              <p:cNvSpPr/>
              <p:nvPr/>
            </p:nvSpPr>
            <p:spPr bwMode="auto">
              <a:xfrm>
                <a:off x="2728913" y="2298700"/>
                <a:ext cx="255588" cy="255588"/>
              </a:xfrm>
              <a:custGeom>
                <a:avLst/>
                <a:gdLst/>
                <a:ahLst/>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124" name="Rectangle 56"/>
              <p:cNvSpPr>
                <a:spLocks noChangeArrowheads="1"/>
              </p:cNvSpPr>
              <p:nvPr/>
            </p:nvSpPr>
            <p:spPr bwMode="auto">
              <a:xfrm>
                <a:off x="2387601" y="2403475"/>
                <a:ext cx="482600"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114" name="Group 124"/>
            <p:cNvGrpSpPr/>
            <p:nvPr/>
          </p:nvGrpSpPr>
          <p:grpSpPr>
            <a:xfrm rot="5400000">
              <a:off x="5101583" y="3028434"/>
              <a:ext cx="482127" cy="224246"/>
              <a:chOff x="2387601" y="2598738"/>
              <a:chExt cx="614362" cy="285750"/>
            </a:xfrm>
            <a:grpFill/>
          </p:grpSpPr>
          <p:sp>
            <p:nvSpPr>
              <p:cNvPr id="121" name="Freeform 35"/>
              <p:cNvSpPr/>
              <p:nvPr/>
            </p:nvSpPr>
            <p:spPr bwMode="auto">
              <a:xfrm>
                <a:off x="2716213" y="2598738"/>
                <a:ext cx="285750" cy="285750"/>
              </a:xfrm>
              <a:custGeom>
                <a:avLst/>
                <a:gdLst/>
                <a:ahLst/>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122" name="Rectangle 57"/>
              <p:cNvSpPr>
                <a:spLocks noChangeArrowheads="1"/>
              </p:cNvSpPr>
              <p:nvPr/>
            </p:nvSpPr>
            <p:spPr bwMode="auto">
              <a:xfrm>
                <a:off x="2387601" y="2719388"/>
                <a:ext cx="482600"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115" name="Group 125"/>
            <p:cNvGrpSpPr/>
            <p:nvPr/>
          </p:nvGrpSpPr>
          <p:grpSpPr>
            <a:xfrm rot="5400000">
              <a:off x="4861141" y="2997289"/>
              <a:ext cx="443508" cy="247916"/>
              <a:chOff x="2387601" y="2914650"/>
              <a:chExt cx="565150" cy="315913"/>
            </a:xfrm>
            <a:grpFill/>
          </p:grpSpPr>
          <p:sp>
            <p:nvSpPr>
              <p:cNvPr id="119" name="Freeform 42"/>
              <p:cNvSpPr/>
              <p:nvPr/>
            </p:nvSpPr>
            <p:spPr bwMode="auto">
              <a:xfrm>
                <a:off x="2636838" y="2914650"/>
                <a:ext cx="315913" cy="315913"/>
              </a:xfrm>
              <a:custGeom>
                <a:avLst/>
                <a:gdLst/>
                <a:ahLst/>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6" h="126">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120" name="Rectangle 58"/>
              <p:cNvSpPr>
                <a:spLocks noChangeArrowheads="1"/>
              </p:cNvSpPr>
              <p:nvPr/>
            </p:nvSpPr>
            <p:spPr bwMode="auto">
              <a:xfrm>
                <a:off x="2387601" y="3040063"/>
                <a:ext cx="422275"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116" name="Group 126"/>
            <p:cNvGrpSpPr/>
            <p:nvPr/>
          </p:nvGrpSpPr>
          <p:grpSpPr>
            <a:xfrm rot="5400000">
              <a:off x="4672401" y="2929392"/>
              <a:ext cx="322665" cy="262866"/>
              <a:chOff x="2387601" y="3222625"/>
              <a:chExt cx="411163" cy="334963"/>
            </a:xfrm>
            <a:grpFill/>
          </p:grpSpPr>
          <p:sp>
            <p:nvSpPr>
              <p:cNvPr id="117" name="Freeform 43"/>
              <p:cNvSpPr/>
              <p:nvPr/>
            </p:nvSpPr>
            <p:spPr bwMode="auto">
              <a:xfrm>
                <a:off x="2463801" y="3222625"/>
                <a:ext cx="334963" cy="334963"/>
              </a:xfrm>
              <a:custGeom>
                <a:avLst/>
                <a:gdLst/>
                <a:ahLst/>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118" name="Rectangle 59"/>
              <p:cNvSpPr>
                <a:spLocks noChangeArrowheads="1"/>
              </p:cNvSpPr>
              <p:nvPr/>
            </p:nvSpPr>
            <p:spPr bwMode="auto">
              <a:xfrm>
                <a:off x="2387601" y="3357563"/>
                <a:ext cx="271463"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grpSp>
        <p:nvGrpSpPr>
          <p:cNvPr id="129" name="Group 246"/>
          <p:cNvGrpSpPr/>
          <p:nvPr/>
        </p:nvGrpSpPr>
        <p:grpSpPr>
          <a:xfrm>
            <a:off x="7053426" y="2179970"/>
            <a:ext cx="1721575" cy="550215"/>
            <a:chOff x="6559802" y="2341843"/>
            <a:chExt cx="1458842" cy="484620"/>
          </a:xfrm>
          <a:solidFill>
            <a:srgbClr val="52B8DA"/>
          </a:solidFill>
          <a:effectLst/>
        </p:grpSpPr>
        <p:grpSp>
          <p:nvGrpSpPr>
            <p:cNvPr id="130" name="Group 153"/>
            <p:cNvGrpSpPr/>
            <p:nvPr/>
          </p:nvGrpSpPr>
          <p:grpSpPr>
            <a:xfrm rot="5400000">
              <a:off x="7414427" y="2480127"/>
              <a:ext cx="444754" cy="247916"/>
              <a:chOff x="1795463" y="1947863"/>
              <a:chExt cx="566738" cy="315913"/>
            </a:xfrm>
            <a:grpFill/>
          </p:grpSpPr>
          <p:sp>
            <p:nvSpPr>
              <p:cNvPr id="146" name="Freeform 37"/>
              <p:cNvSpPr/>
              <p:nvPr/>
            </p:nvSpPr>
            <p:spPr bwMode="auto">
              <a:xfrm>
                <a:off x="1795463" y="1947863"/>
                <a:ext cx="315913" cy="315913"/>
              </a:xfrm>
              <a:custGeom>
                <a:avLst/>
                <a:gdLst/>
                <a:ahLst/>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6" h="126">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147" name="Rectangle 48"/>
              <p:cNvSpPr>
                <a:spLocks noChangeArrowheads="1"/>
              </p:cNvSpPr>
              <p:nvPr/>
            </p:nvSpPr>
            <p:spPr bwMode="auto">
              <a:xfrm>
                <a:off x="1941513" y="2078038"/>
                <a:ext cx="420688"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131" name="Group 154"/>
            <p:cNvGrpSpPr/>
            <p:nvPr/>
          </p:nvGrpSpPr>
          <p:grpSpPr>
            <a:xfrm rot="5400000">
              <a:off x="7724011" y="2531828"/>
              <a:ext cx="325156" cy="264111"/>
              <a:chOff x="1947863" y="1619250"/>
              <a:chExt cx="414338" cy="336550"/>
            </a:xfrm>
            <a:grpFill/>
          </p:grpSpPr>
          <p:sp>
            <p:nvSpPr>
              <p:cNvPr id="144" name="Freeform 38"/>
              <p:cNvSpPr/>
              <p:nvPr/>
            </p:nvSpPr>
            <p:spPr bwMode="auto">
              <a:xfrm>
                <a:off x="1947863" y="1619250"/>
                <a:ext cx="336550" cy="336550"/>
              </a:xfrm>
              <a:custGeom>
                <a:avLst/>
                <a:gdLst/>
                <a:ahLst/>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145" name="Rectangle 49"/>
              <p:cNvSpPr>
                <a:spLocks noChangeArrowheads="1"/>
              </p:cNvSpPr>
              <p:nvPr/>
            </p:nvSpPr>
            <p:spPr bwMode="auto">
              <a:xfrm>
                <a:off x="2109788" y="1760538"/>
                <a:ext cx="252413" cy="53975"/>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132" name="Group 155"/>
            <p:cNvGrpSpPr/>
            <p:nvPr/>
          </p:nvGrpSpPr>
          <p:grpSpPr>
            <a:xfrm rot="5400000">
              <a:off x="7143464" y="2472030"/>
              <a:ext cx="484620" cy="224246"/>
              <a:chOff x="1744663" y="2282825"/>
              <a:chExt cx="617538" cy="285750"/>
            </a:xfrm>
            <a:grpFill/>
          </p:grpSpPr>
          <p:sp>
            <p:nvSpPr>
              <p:cNvPr id="142" name="Freeform 39"/>
              <p:cNvSpPr/>
              <p:nvPr/>
            </p:nvSpPr>
            <p:spPr bwMode="auto">
              <a:xfrm>
                <a:off x="1744663" y="2282825"/>
                <a:ext cx="287338" cy="285750"/>
              </a:xfrm>
              <a:custGeom>
                <a:avLst/>
                <a:gdLst/>
                <a:ahLst/>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143" name="Rectangle 50"/>
              <p:cNvSpPr>
                <a:spLocks noChangeArrowheads="1"/>
              </p:cNvSpPr>
              <p:nvPr/>
            </p:nvSpPr>
            <p:spPr bwMode="auto">
              <a:xfrm>
                <a:off x="1881188" y="2403475"/>
                <a:ext cx="481013"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133" name="Group 156"/>
            <p:cNvGrpSpPr/>
            <p:nvPr/>
          </p:nvGrpSpPr>
          <p:grpSpPr>
            <a:xfrm rot="5400000">
              <a:off x="6902399" y="2491339"/>
              <a:ext cx="469670" cy="200576"/>
              <a:chOff x="1763713" y="2614613"/>
              <a:chExt cx="598488" cy="255588"/>
            </a:xfrm>
            <a:grpFill/>
          </p:grpSpPr>
          <p:sp>
            <p:nvSpPr>
              <p:cNvPr id="140" name="Freeform 45"/>
              <p:cNvSpPr/>
              <p:nvPr/>
            </p:nvSpPr>
            <p:spPr bwMode="auto">
              <a:xfrm>
                <a:off x="1763713" y="2614613"/>
                <a:ext cx="255588" cy="255588"/>
              </a:xfrm>
              <a:custGeom>
                <a:avLst/>
                <a:gdLst/>
                <a:ahLst/>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141" name="Rectangle 51"/>
              <p:cNvSpPr>
                <a:spLocks noChangeArrowheads="1"/>
              </p:cNvSpPr>
              <p:nvPr/>
            </p:nvSpPr>
            <p:spPr bwMode="auto">
              <a:xfrm>
                <a:off x="1881188" y="2719388"/>
                <a:ext cx="481013"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134" name="Group 157"/>
            <p:cNvGrpSpPr/>
            <p:nvPr/>
          </p:nvGrpSpPr>
          <p:grpSpPr>
            <a:xfrm rot="5400000">
              <a:off x="6678153" y="2543663"/>
              <a:ext cx="399905" cy="165693"/>
              <a:chOff x="1852613" y="2967038"/>
              <a:chExt cx="509588" cy="211138"/>
            </a:xfrm>
            <a:grpFill/>
          </p:grpSpPr>
          <p:sp>
            <p:nvSpPr>
              <p:cNvPr id="138" name="Freeform 46"/>
              <p:cNvSpPr/>
              <p:nvPr/>
            </p:nvSpPr>
            <p:spPr bwMode="auto">
              <a:xfrm>
                <a:off x="1852613" y="2967038"/>
                <a:ext cx="211138" cy="211138"/>
              </a:xfrm>
              <a:custGeom>
                <a:avLst/>
                <a:gdLst/>
                <a:ahLst/>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139" name="Rectangle 52"/>
              <p:cNvSpPr>
                <a:spLocks noChangeArrowheads="1"/>
              </p:cNvSpPr>
              <p:nvPr/>
            </p:nvSpPr>
            <p:spPr bwMode="auto">
              <a:xfrm>
                <a:off x="1941513" y="3040063"/>
                <a:ext cx="420688"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135" name="Group 158"/>
            <p:cNvGrpSpPr/>
            <p:nvPr/>
          </p:nvGrpSpPr>
          <p:grpSpPr>
            <a:xfrm rot="5400000">
              <a:off x="6498135" y="2626510"/>
              <a:ext cx="261620" cy="138285"/>
              <a:chOff x="2028826" y="3302000"/>
              <a:chExt cx="333375" cy="176213"/>
            </a:xfrm>
            <a:grpFill/>
          </p:grpSpPr>
          <p:sp>
            <p:nvSpPr>
              <p:cNvPr id="136" name="Freeform 44"/>
              <p:cNvSpPr/>
              <p:nvPr/>
            </p:nvSpPr>
            <p:spPr bwMode="auto">
              <a:xfrm>
                <a:off x="2028826" y="3302000"/>
                <a:ext cx="176213" cy="176213"/>
              </a:xfrm>
              <a:custGeom>
                <a:avLst/>
                <a:gdLst/>
                <a:ahLst/>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137" name="Rectangle 53"/>
              <p:cNvSpPr>
                <a:spLocks noChangeArrowheads="1"/>
              </p:cNvSpPr>
              <p:nvPr/>
            </p:nvSpPr>
            <p:spPr bwMode="auto">
              <a:xfrm>
                <a:off x="2092326" y="3357563"/>
                <a:ext cx="269875"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grpSp>
        <p:nvGrpSpPr>
          <p:cNvPr id="148" name="Group 245"/>
          <p:cNvGrpSpPr/>
          <p:nvPr/>
        </p:nvGrpSpPr>
        <p:grpSpPr>
          <a:xfrm>
            <a:off x="6979918" y="2607687"/>
            <a:ext cx="2118522" cy="752797"/>
            <a:chOff x="6497512" y="2718569"/>
            <a:chExt cx="1795210" cy="663051"/>
          </a:xfrm>
          <a:solidFill>
            <a:srgbClr val="52B8DA"/>
          </a:solidFill>
          <a:effectLst/>
        </p:grpSpPr>
        <p:sp>
          <p:nvSpPr>
            <p:cNvPr id="149" name="Freeform 36"/>
            <p:cNvSpPr/>
            <p:nvPr/>
          </p:nvSpPr>
          <p:spPr bwMode="auto">
            <a:xfrm rot="5400000">
              <a:off x="7981893" y="2719191"/>
              <a:ext cx="311452" cy="310207"/>
            </a:xfrm>
            <a:custGeom>
              <a:avLst/>
              <a:gdLst/>
              <a:ahLst/>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nvGrpSpPr>
            <p:cNvPr id="150" name="Group 159"/>
            <p:cNvGrpSpPr/>
            <p:nvPr/>
          </p:nvGrpSpPr>
          <p:grpSpPr>
            <a:xfrm rot="5400000">
              <a:off x="7438098" y="3015353"/>
              <a:ext cx="397412" cy="165693"/>
              <a:chOff x="2387601" y="2000250"/>
              <a:chExt cx="506412" cy="211138"/>
            </a:xfrm>
            <a:grpFill/>
          </p:grpSpPr>
          <p:sp>
            <p:nvSpPr>
              <p:cNvPr id="166" name="Freeform 41"/>
              <p:cNvSpPr/>
              <p:nvPr/>
            </p:nvSpPr>
            <p:spPr bwMode="auto">
              <a:xfrm>
                <a:off x="2684463" y="2000250"/>
                <a:ext cx="209550" cy="211138"/>
              </a:xfrm>
              <a:custGeom>
                <a:avLst/>
                <a:gdLst/>
                <a:ahLst/>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167" name="Rectangle 54"/>
              <p:cNvSpPr>
                <a:spLocks noChangeArrowheads="1"/>
              </p:cNvSpPr>
              <p:nvPr/>
            </p:nvSpPr>
            <p:spPr bwMode="auto">
              <a:xfrm>
                <a:off x="2387601" y="2078038"/>
                <a:ext cx="422275"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151" name="Group 160"/>
            <p:cNvGrpSpPr/>
            <p:nvPr/>
          </p:nvGrpSpPr>
          <p:grpSpPr>
            <a:xfrm rot="5400000">
              <a:off x="7756401" y="2961161"/>
              <a:ext cx="260374" cy="137039"/>
              <a:chOff x="2387601" y="1700213"/>
              <a:chExt cx="331788" cy="174625"/>
            </a:xfrm>
            <a:grpFill/>
          </p:grpSpPr>
          <p:sp>
            <p:nvSpPr>
              <p:cNvPr id="164" name="Freeform 40"/>
              <p:cNvSpPr/>
              <p:nvPr/>
            </p:nvSpPr>
            <p:spPr bwMode="auto">
              <a:xfrm>
                <a:off x="2543176" y="1700213"/>
                <a:ext cx="176213" cy="174625"/>
              </a:xfrm>
              <a:custGeom>
                <a:avLst/>
                <a:gdLst/>
                <a:ahLst/>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165" name="Rectangle 55"/>
              <p:cNvSpPr>
                <a:spLocks noChangeArrowheads="1"/>
              </p:cNvSpPr>
              <p:nvPr/>
            </p:nvSpPr>
            <p:spPr bwMode="auto">
              <a:xfrm>
                <a:off x="2387601" y="1760538"/>
                <a:ext cx="254000" cy="53975"/>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152" name="Group 161"/>
            <p:cNvGrpSpPr/>
            <p:nvPr/>
          </p:nvGrpSpPr>
          <p:grpSpPr>
            <a:xfrm rot="5400000">
              <a:off x="7150939" y="3033417"/>
              <a:ext cx="468424" cy="200576"/>
              <a:chOff x="2387601" y="2298700"/>
              <a:chExt cx="596900" cy="255588"/>
            </a:xfrm>
            <a:grpFill/>
          </p:grpSpPr>
          <p:sp>
            <p:nvSpPr>
              <p:cNvPr id="162" name="Freeform 34"/>
              <p:cNvSpPr/>
              <p:nvPr/>
            </p:nvSpPr>
            <p:spPr bwMode="auto">
              <a:xfrm>
                <a:off x="2728913" y="2298700"/>
                <a:ext cx="255588" cy="255588"/>
              </a:xfrm>
              <a:custGeom>
                <a:avLst/>
                <a:gdLst/>
                <a:ahLst/>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163" name="Rectangle 56"/>
              <p:cNvSpPr>
                <a:spLocks noChangeArrowheads="1"/>
              </p:cNvSpPr>
              <p:nvPr/>
            </p:nvSpPr>
            <p:spPr bwMode="auto">
              <a:xfrm>
                <a:off x="2387601" y="2403475"/>
                <a:ext cx="482600"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153" name="Group 162"/>
            <p:cNvGrpSpPr/>
            <p:nvPr/>
          </p:nvGrpSpPr>
          <p:grpSpPr>
            <a:xfrm rot="5400000">
              <a:off x="6896794" y="3028434"/>
              <a:ext cx="482127" cy="224246"/>
              <a:chOff x="2387601" y="2598738"/>
              <a:chExt cx="614362" cy="285750"/>
            </a:xfrm>
            <a:grpFill/>
          </p:grpSpPr>
          <p:sp>
            <p:nvSpPr>
              <p:cNvPr id="160" name="Freeform 35"/>
              <p:cNvSpPr/>
              <p:nvPr/>
            </p:nvSpPr>
            <p:spPr bwMode="auto">
              <a:xfrm>
                <a:off x="2716213" y="2598738"/>
                <a:ext cx="285750" cy="285750"/>
              </a:xfrm>
              <a:custGeom>
                <a:avLst/>
                <a:gdLst/>
                <a:ahLst/>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161" name="Rectangle 57"/>
              <p:cNvSpPr>
                <a:spLocks noChangeArrowheads="1"/>
              </p:cNvSpPr>
              <p:nvPr/>
            </p:nvSpPr>
            <p:spPr bwMode="auto">
              <a:xfrm>
                <a:off x="2387601" y="2719388"/>
                <a:ext cx="482600"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154" name="Group 163"/>
            <p:cNvGrpSpPr/>
            <p:nvPr/>
          </p:nvGrpSpPr>
          <p:grpSpPr>
            <a:xfrm rot="5400000">
              <a:off x="6656352" y="2997289"/>
              <a:ext cx="443508" cy="247916"/>
              <a:chOff x="2387601" y="2914650"/>
              <a:chExt cx="565150" cy="315913"/>
            </a:xfrm>
            <a:grpFill/>
          </p:grpSpPr>
          <p:sp>
            <p:nvSpPr>
              <p:cNvPr id="158" name="Freeform 42"/>
              <p:cNvSpPr/>
              <p:nvPr/>
            </p:nvSpPr>
            <p:spPr bwMode="auto">
              <a:xfrm>
                <a:off x="2636838" y="2914650"/>
                <a:ext cx="315913" cy="315913"/>
              </a:xfrm>
              <a:custGeom>
                <a:avLst/>
                <a:gdLst/>
                <a:ahLst/>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6" h="126">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159" name="Rectangle 58"/>
              <p:cNvSpPr>
                <a:spLocks noChangeArrowheads="1"/>
              </p:cNvSpPr>
              <p:nvPr/>
            </p:nvSpPr>
            <p:spPr bwMode="auto">
              <a:xfrm>
                <a:off x="2387601" y="3040063"/>
                <a:ext cx="422275"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nvGrpSpPr>
            <p:cNvPr id="155" name="Group 164"/>
            <p:cNvGrpSpPr/>
            <p:nvPr/>
          </p:nvGrpSpPr>
          <p:grpSpPr>
            <a:xfrm rot="5400000">
              <a:off x="6467612" y="2929392"/>
              <a:ext cx="322665" cy="262866"/>
              <a:chOff x="2387601" y="3222625"/>
              <a:chExt cx="411163" cy="334963"/>
            </a:xfrm>
            <a:grpFill/>
          </p:grpSpPr>
          <p:sp>
            <p:nvSpPr>
              <p:cNvPr id="156" name="Freeform 43"/>
              <p:cNvSpPr/>
              <p:nvPr/>
            </p:nvSpPr>
            <p:spPr bwMode="auto">
              <a:xfrm>
                <a:off x="2463801" y="3222625"/>
                <a:ext cx="334963" cy="334963"/>
              </a:xfrm>
              <a:custGeom>
                <a:avLst/>
                <a:gdLst/>
                <a:ahLst/>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sp>
            <p:nvSpPr>
              <p:cNvPr id="157" name="Rectangle 59"/>
              <p:cNvSpPr>
                <a:spLocks noChangeArrowheads="1"/>
              </p:cNvSpPr>
              <p:nvPr/>
            </p:nvSpPr>
            <p:spPr bwMode="auto">
              <a:xfrm>
                <a:off x="2387601" y="3357563"/>
                <a:ext cx="271463"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黑体" panose="02010609060101010101" pitchFamily="49" charset="-122"/>
                  <a:ea typeface="黑体" panose="02010609060101010101" pitchFamily="49" charset="-122"/>
                </a:endParaRPr>
              </a:p>
            </p:txBody>
          </p:sp>
        </p:grpSp>
      </p:grpSp>
      <p:sp>
        <p:nvSpPr>
          <p:cNvPr id="168" name="文本框 16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21487" y="3464900"/>
            <a:ext cx="1723549" cy="400110"/>
          </a:xfrm>
          <a:prstGeom prst="rect">
            <a:avLst/>
          </a:prstGeom>
          <a:noFill/>
        </p:spPr>
        <p:txBody>
          <a:bodyPr wrap="none" rtlCol="0">
            <a:spAutoFit/>
          </a:bodyPr>
          <a:lstStyle/>
          <a:p>
            <a:pPr lvl="0" algn="ctr">
              <a:defRPr/>
            </a:pPr>
            <a:r>
              <a:rPr lang="zh-CN" altLang="en-US" sz="2000" dirty="0">
                <a:solidFill>
                  <a:srgbClr val="296FA5"/>
                </a:solidFill>
                <a:latin typeface="黑体" panose="02010609060101010101" pitchFamily="49" charset="-122"/>
                <a:ea typeface="黑体" panose="02010609060101010101" pitchFamily="49" charset="-122"/>
              </a:rPr>
              <a:t>患者基本信息</a:t>
            </a:r>
            <a:endParaRPr lang="en-US" altLang="zh-CN" sz="2000" dirty="0">
              <a:solidFill>
                <a:srgbClr val="296FA5"/>
              </a:solidFill>
              <a:latin typeface="黑体" panose="02010609060101010101" pitchFamily="49" charset="-122"/>
              <a:ea typeface="黑体" panose="02010609060101010101" pitchFamily="49" charset="-122"/>
            </a:endParaRPr>
          </a:p>
        </p:txBody>
      </p:sp>
      <p:sp>
        <p:nvSpPr>
          <p:cNvPr id="170" name="文本框 169"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2897975" y="1731462"/>
            <a:ext cx="1723549" cy="400110"/>
          </a:xfrm>
          <a:prstGeom prst="rect">
            <a:avLst/>
          </a:prstGeom>
          <a:noFill/>
        </p:spPr>
        <p:txBody>
          <a:bodyPr wrap="none" rtlCol="0">
            <a:spAutoFit/>
          </a:bodyPr>
          <a:lstStyle/>
          <a:p>
            <a:pPr lvl="0" algn="ctr">
              <a:defRPr/>
            </a:pPr>
            <a:r>
              <a:rPr lang="zh-CN" altLang="en-US" sz="2000" dirty="0">
                <a:solidFill>
                  <a:srgbClr val="296FA5"/>
                </a:solidFill>
                <a:latin typeface="黑体" panose="02010609060101010101" pitchFamily="49" charset="-122"/>
                <a:ea typeface="黑体" panose="02010609060101010101" pitchFamily="49" charset="-122"/>
              </a:rPr>
              <a:t>住院过程信息</a:t>
            </a:r>
            <a:endParaRPr lang="en-US" altLang="zh-CN" sz="2000" dirty="0">
              <a:solidFill>
                <a:srgbClr val="296FA5"/>
              </a:solidFill>
              <a:latin typeface="黑体" panose="02010609060101010101" pitchFamily="49" charset="-122"/>
              <a:ea typeface="黑体" panose="02010609060101010101" pitchFamily="49" charset="-122"/>
            </a:endParaRPr>
          </a:p>
        </p:txBody>
      </p:sp>
      <p:sp>
        <p:nvSpPr>
          <p:cNvPr id="172" name="文本框 17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5185250" y="3525722"/>
            <a:ext cx="1210588" cy="400110"/>
          </a:xfrm>
          <a:prstGeom prst="rect">
            <a:avLst/>
          </a:prstGeom>
          <a:noFill/>
        </p:spPr>
        <p:txBody>
          <a:bodyPr wrap="none" rtlCol="0">
            <a:spAutoFit/>
          </a:bodyPr>
          <a:lstStyle/>
          <a:p>
            <a:pPr lvl="0" algn="ctr">
              <a:defRPr/>
            </a:pPr>
            <a:r>
              <a:rPr lang="zh-CN" altLang="en-US" sz="2000" dirty="0">
                <a:solidFill>
                  <a:srgbClr val="296FA5"/>
                </a:solidFill>
                <a:latin typeface="黑体" panose="02010609060101010101" pitchFamily="49" charset="-122"/>
                <a:ea typeface="黑体" panose="02010609060101010101" pitchFamily="49" charset="-122"/>
              </a:rPr>
              <a:t>诊疗信息</a:t>
            </a:r>
            <a:endParaRPr lang="en-US" altLang="zh-CN" sz="2000" dirty="0">
              <a:solidFill>
                <a:srgbClr val="296FA5"/>
              </a:solidFill>
              <a:latin typeface="黑体" panose="02010609060101010101" pitchFamily="49" charset="-122"/>
              <a:ea typeface="黑体" panose="02010609060101010101" pitchFamily="49" charset="-122"/>
            </a:endParaRPr>
          </a:p>
        </p:txBody>
      </p:sp>
      <p:sp>
        <p:nvSpPr>
          <p:cNvPr id="174" name="文本框 17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417714" y="1715589"/>
            <a:ext cx="1210588" cy="400110"/>
          </a:xfrm>
          <a:prstGeom prst="rect">
            <a:avLst/>
          </a:prstGeom>
          <a:noFill/>
        </p:spPr>
        <p:txBody>
          <a:bodyPr wrap="none" rtlCol="0">
            <a:spAutoFit/>
          </a:bodyPr>
          <a:lstStyle/>
          <a:p>
            <a:pPr lvl="0" algn="ctr">
              <a:defRPr/>
            </a:pPr>
            <a:r>
              <a:rPr lang="zh-CN" altLang="en-US" sz="2000" dirty="0">
                <a:solidFill>
                  <a:srgbClr val="296FA5"/>
                </a:solidFill>
                <a:latin typeface="黑体" panose="02010609060101010101" pitchFamily="49" charset="-122"/>
                <a:ea typeface="黑体" panose="02010609060101010101" pitchFamily="49" charset="-122"/>
              </a:rPr>
              <a:t>费用信息</a:t>
            </a:r>
            <a:endParaRPr lang="en-US" altLang="zh-CN" sz="2000" dirty="0">
              <a:solidFill>
                <a:srgbClr val="296FA5"/>
              </a:solidFill>
              <a:latin typeface="黑体" panose="02010609060101010101" pitchFamily="49" charset="-122"/>
              <a:ea typeface="黑体" panose="02010609060101010101" pitchFamily="49" charset="-122"/>
            </a:endParaRPr>
          </a:p>
        </p:txBody>
      </p:sp>
      <p:sp>
        <p:nvSpPr>
          <p:cNvPr id="176" name="文本框 175"/>
          <p:cNvSpPr txBox="1"/>
          <p:nvPr/>
        </p:nvSpPr>
        <p:spPr>
          <a:xfrm>
            <a:off x="1780507" y="3870554"/>
            <a:ext cx="6767488" cy="874214"/>
          </a:xfrm>
          <a:prstGeom prst="rect">
            <a:avLst/>
          </a:prstGeom>
          <a:solidFill>
            <a:schemeClr val="accent3">
              <a:lumMod val="20000"/>
              <a:lumOff val="80000"/>
            </a:schemeClr>
          </a:solidFill>
        </p:spPr>
        <p:txBody>
          <a:bodyPr wrap="square">
            <a:spAutoFit/>
          </a:bodyPr>
          <a:lstStyle/>
          <a:p>
            <a:pPr algn="ctr">
              <a:lnSpc>
                <a:spcPct val="150000"/>
              </a:lnSpc>
            </a:pPr>
            <a:r>
              <a:rPr lang="zh-CN" altLang="zh-CN" dirty="0">
                <a:latin typeface="Times New Roman" panose="02020603050405020304"/>
                <a:ea typeface="微软雅黑" panose="020B0503020204020204" charset="-122"/>
              </a:rPr>
              <a:t>住院病案首页填写应当客观、真实、及时、规范， </a:t>
            </a:r>
            <a:endParaRPr lang="en-US" altLang="zh-CN" dirty="0">
              <a:latin typeface="Times New Roman" panose="02020603050405020304"/>
              <a:ea typeface="微软雅黑" panose="020B0503020204020204" charset="-122"/>
            </a:endParaRPr>
          </a:p>
          <a:p>
            <a:pPr algn="ctr">
              <a:lnSpc>
                <a:spcPct val="150000"/>
              </a:lnSpc>
            </a:pPr>
            <a:r>
              <a:rPr lang="zh-CN" altLang="zh-CN" dirty="0">
                <a:latin typeface="Times New Roman" panose="02020603050405020304"/>
                <a:ea typeface="微软雅黑" panose="020B0503020204020204" charset="-122"/>
              </a:rPr>
              <a:t>项目填写完整，准确反映住院期间诊疗信息</a:t>
            </a:r>
            <a:endParaRPr lang="zh-CN" altLang="en-US" dirty="0">
              <a:latin typeface="Times New Roman" panose="02020603050405020304"/>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686430" y="820484"/>
            <a:ext cx="8022277" cy="400110"/>
          </a:xfrm>
          <a:prstGeom prst="rect">
            <a:avLst/>
          </a:prstGeom>
          <a:solidFill>
            <a:schemeClr val="accent5">
              <a:lumMod val="20000"/>
              <a:lumOff val="80000"/>
            </a:schemeClr>
          </a:solidFill>
        </p:spPr>
        <p:txBody>
          <a:bodyPr wrap="square">
            <a:spAutoFit/>
          </a:bodyPr>
          <a:lstStyle>
            <a:defPPr>
              <a:defRPr lang="en-US"/>
            </a:defPPr>
            <a:lvl1pPr lvl="0">
              <a:defRPr sz="2400">
                <a:solidFill>
                  <a:prstClr val="black"/>
                </a:solidFill>
                <a:latin typeface="Times New Roman" panose="02020603050405020304" pitchFamily="18" charset="0"/>
                <a:ea typeface="黑体" panose="02010609060101010101" pitchFamily="49"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noProof="1">
                <a:sym typeface="Times New Roman" panose="02020603050405020304" pitchFamily="18" charset="0"/>
              </a:rPr>
              <a:t>《</a:t>
            </a:r>
            <a:r>
              <a:rPr lang="zh-CN" altLang="en-US" sz="2000" noProof="1">
                <a:sym typeface="Times New Roman" panose="02020603050405020304" pitchFamily="18" charset="0"/>
              </a:rPr>
              <a:t>病案管理质量控制指标</a:t>
            </a:r>
            <a:r>
              <a:rPr lang="en-US" altLang="zh-CN" sz="2000" noProof="1">
                <a:sym typeface="Times New Roman" panose="02020603050405020304" pitchFamily="18" charset="0"/>
              </a:rPr>
              <a:t>》</a:t>
            </a:r>
            <a:r>
              <a:rPr lang="zh-CN" altLang="en-US" sz="2000" noProof="1">
                <a:sym typeface="Times New Roman" panose="02020603050405020304" pitchFamily="18" charset="0"/>
              </a:rPr>
              <a:t>（</a:t>
            </a:r>
            <a:r>
              <a:rPr lang="en-US" altLang="zh-CN" sz="2000" noProof="1">
                <a:sym typeface="Times New Roman" panose="02020603050405020304" pitchFamily="18" charset="0"/>
              </a:rPr>
              <a:t>2021</a:t>
            </a:r>
            <a:r>
              <a:rPr lang="zh-CN" altLang="en-US" sz="2000" noProof="1">
                <a:sym typeface="Times New Roman" panose="02020603050405020304" pitchFamily="18" charset="0"/>
              </a:rPr>
              <a:t>年版）住院病历书写质量相关指标</a:t>
            </a: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p>
        </p:txBody>
      </p:sp>
      <p:sp>
        <p:nvSpPr>
          <p:cNvPr id="6" name="文本框 6"/>
          <p:cNvSpPr txBox="1"/>
          <p:nvPr/>
        </p:nvSpPr>
        <p:spPr>
          <a:xfrm>
            <a:off x="233836" y="168819"/>
            <a:ext cx="9036690" cy="73866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二、病历书写质量管理</a:t>
            </a:r>
            <a:endPar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p:txBody>
      </p:sp>
      <p:sp>
        <p:nvSpPr>
          <p:cNvPr id="9" name="矩形 8"/>
          <p:cNvSpPr/>
          <p:nvPr/>
        </p:nvSpPr>
        <p:spPr>
          <a:xfrm>
            <a:off x="669290" y="1257300"/>
            <a:ext cx="8056880" cy="34969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912495" y="1214755"/>
            <a:ext cx="3753485" cy="3576955"/>
          </a:xfrm>
          <a:prstGeom prst="rect">
            <a:avLst/>
          </a:prstGeom>
          <a:noFill/>
        </p:spPr>
        <p:txBody>
          <a:bodyPr wrap="square" rtlCol="0">
            <a:spAutoFit/>
          </a:bodyPr>
          <a:lstStyle/>
          <a:p>
            <a:pPr lvl="0">
              <a:lnSpc>
                <a:spcPct val="140000"/>
              </a:lnSpc>
            </a:pPr>
            <a:r>
              <a:rPr lang="en-US" altLang="zh-CN" dirty="0">
                <a:solidFill>
                  <a:schemeClr val="bg1"/>
                </a:solidFill>
                <a:latin typeface="黑体" panose="02010609060101010101" pitchFamily="49" charset="-122"/>
                <a:ea typeface="黑体" panose="02010609060101010101" pitchFamily="49" charset="-122"/>
                <a:sym typeface="+mn-ea"/>
              </a:rPr>
              <a:t>1.	</a:t>
            </a:r>
            <a:r>
              <a:rPr lang="zh-CN" altLang="en-US" dirty="0">
                <a:solidFill>
                  <a:schemeClr val="bg1"/>
                </a:solidFill>
                <a:latin typeface="黑体" panose="02010609060101010101" pitchFamily="49" charset="-122"/>
                <a:ea typeface="黑体" panose="02010609060101010101" pitchFamily="49" charset="-122"/>
                <a:sym typeface="+mn-ea"/>
              </a:rPr>
              <a:t>入院记录 </a:t>
            </a:r>
            <a:r>
              <a:rPr lang="en-US" altLang="zh-CN" dirty="0">
                <a:solidFill>
                  <a:schemeClr val="bg1"/>
                </a:solidFill>
                <a:latin typeface="黑体" panose="02010609060101010101" pitchFamily="49" charset="-122"/>
                <a:ea typeface="黑体" panose="02010609060101010101" pitchFamily="49" charset="-122"/>
                <a:sym typeface="+mn-ea"/>
              </a:rPr>
              <a:t>24 </a:t>
            </a:r>
            <a:r>
              <a:rPr lang="zh-CN" altLang="en-US" dirty="0">
                <a:solidFill>
                  <a:schemeClr val="bg1"/>
                </a:solidFill>
                <a:latin typeface="黑体" panose="02010609060101010101" pitchFamily="49" charset="-122"/>
                <a:ea typeface="黑体" panose="02010609060101010101" pitchFamily="49" charset="-122"/>
                <a:sym typeface="+mn-ea"/>
              </a:rPr>
              <a:t>小时内完成率；</a:t>
            </a:r>
            <a:endParaRPr lang="zh-CN" altLang="en-US" dirty="0">
              <a:solidFill>
                <a:schemeClr val="bg1"/>
              </a:solidFill>
              <a:latin typeface="黑体" panose="02010609060101010101" pitchFamily="49" charset="-122"/>
              <a:ea typeface="黑体" panose="02010609060101010101" pitchFamily="49" charset="-122"/>
            </a:endParaRPr>
          </a:p>
          <a:p>
            <a:pPr lvl="0">
              <a:lnSpc>
                <a:spcPct val="140000"/>
              </a:lnSpc>
            </a:pPr>
            <a:r>
              <a:rPr lang="en-US" altLang="zh-CN" dirty="0">
                <a:solidFill>
                  <a:schemeClr val="bg1"/>
                </a:solidFill>
                <a:latin typeface="黑体" panose="02010609060101010101" pitchFamily="49" charset="-122"/>
                <a:ea typeface="黑体" panose="02010609060101010101" pitchFamily="49" charset="-122"/>
                <a:sym typeface="+mn-ea"/>
              </a:rPr>
              <a:t>2.	</a:t>
            </a:r>
            <a:r>
              <a:rPr lang="zh-CN" altLang="en-US" dirty="0">
                <a:solidFill>
                  <a:schemeClr val="bg1"/>
                </a:solidFill>
                <a:latin typeface="黑体" panose="02010609060101010101" pitchFamily="49" charset="-122"/>
                <a:ea typeface="黑体" panose="02010609060101010101" pitchFamily="49" charset="-122"/>
                <a:sym typeface="+mn-ea"/>
              </a:rPr>
              <a:t>手术记录</a:t>
            </a:r>
            <a:r>
              <a:rPr lang="en-US" altLang="zh-CN" dirty="0">
                <a:solidFill>
                  <a:schemeClr val="bg1"/>
                </a:solidFill>
                <a:latin typeface="黑体" panose="02010609060101010101" pitchFamily="49" charset="-122"/>
                <a:ea typeface="黑体" panose="02010609060101010101" pitchFamily="49" charset="-122"/>
                <a:sym typeface="+mn-ea"/>
              </a:rPr>
              <a:t>24</a:t>
            </a:r>
            <a:r>
              <a:rPr lang="zh-CN" altLang="en-US" dirty="0">
                <a:solidFill>
                  <a:schemeClr val="bg1"/>
                </a:solidFill>
                <a:latin typeface="黑体" panose="02010609060101010101" pitchFamily="49" charset="-122"/>
                <a:ea typeface="黑体" panose="02010609060101010101" pitchFamily="49" charset="-122"/>
                <a:sym typeface="+mn-ea"/>
              </a:rPr>
              <a:t>小时内完成率；</a:t>
            </a:r>
            <a:endParaRPr lang="zh-CN" altLang="en-US" dirty="0">
              <a:solidFill>
                <a:schemeClr val="bg1"/>
              </a:solidFill>
              <a:latin typeface="黑体" panose="02010609060101010101" pitchFamily="49" charset="-122"/>
              <a:ea typeface="黑体" panose="02010609060101010101" pitchFamily="49" charset="-122"/>
            </a:endParaRPr>
          </a:p>
          <a:p>
            <a:pPr lvl="0">
              <a:lnSpc>
                <a:spcPct val="140000"/>
              </a:lnSpc>
            </a:pPr>
            <a:r>
              <a:rPr lang="en-US" altLang="zh-CN" dirty="0">
                <a:solidFill>
                  <a:schemeClr val="bg1"/>
                </a:solidFill>
                <a:latin typeface="黑体" panose="02010609060101010101" pitchFamily="49" charset="-122"/>
                <a:ea typeface="黑体" panose="02010609060101010101" pitchFamily="49" charset="-122"/>
                <a:sym typeface="+mn-ea"/>
              </a:rPr>
              <a:t>3.	</a:t>
            </a:r>
            <a:r>
              <a:rPr lang="zh-CN" altLang="en-US" dirty="0">
                <a:solidFill>
                  <a:schemeClr val="bg1"/>
                </a:solidFill>
                <a:latin typeface="黑体" panose="02010609060101010101" pitchFamily="49" charset="-122"/>
                <a:ea typeface="黑体" panose="02010609060101010101" pitchFamily="49" charset="-122"/>
                <a:sym typeface="+mn-ea"/>
              </a:rPr>
              <a:t>出院记录</a:t>
            </a:r>
            <a:r>
              <a:rPr lang="en-US" altLang="zh-CN" dirty="0">
                <a:solidFill>
                  <a:schemeClr val="bg1"/>
                </a:solidFill>
                <a:latin typeface="黑体" panose="02010609060101010101" pitchFamily="49" charset="-122"/>
                <a:ea typeface="黑体" panose="02010609060101010101" pitchFamily="49" charset="-122"/>
                <a:sym typeface="+mn-ea"/>
              </a:rPr>
              <a:t>24</a:t>
            </a:r>
            <a:r>
              <a:rPr lang="zh-CN" altLang="en-US" dirty="0">
                <a:solidFill>
                  <a:schemeClr val="bg1"/>
                </a:solidFill>
                <a:latin typeface="黑体" panose="02010609060101010101" pitchFamily="49" charset="-122"/>
                <a:ea typeface="黑体" panose="02010609060101010101" pitchFamily="49" charset="-122"/>
                <a:sym typeface="+mn-ea"/>
              </a:rPr>
              <a:t>小时内完成率；</a:t>
            </a:r>
            <a:endParaRPr lang="zh-CN" altLang="en-US" dirty="0">
              <a:solidFill>
                <a:schemeClr val="bg1"/>
              </a:solidFill>
              <a:latin typeface="黑体" panose="02010609060101010101" pitchFamily="49" charset="-122"/>
              <a:ea typeface="黑体" panose="02010609060101010101" pitchFamily="49" charset="-122"/>
            </a:endParaRPr>
          </a:p>
          <a:p>
            <a:pPr lvl="0">
              <a:lnSpc>
                <a:spcPct val="140000"/>
              </a:lnSpc>
            </a:pPr>
            <a:r>
              <a:rPr lang="en-US" altLang="zh-CN" dirty="0">
                <a:solidFill>
                  <a:schemeClr val="bg1"/>
                </a:solidFill>
                <a:latin typeface="黑体" panose="02010609060101010101" pitchFamily="49" charset="-122"/>
                <a:ea typeface="黑体" panose="02010609060101010101" pitchFamily="49" charset="-122"/>
                <a:sym typeface="+mn-ea"/>
              </a:rPr>
              <a:t>4.	CT/MRI</a:t>
            </a:r>
            <a:r>
              <a:rPr lang="zh-CN" altLang="en-US" dirty="0">
                <a:solidFill>
                  <a:schemeClr val="bg1"/>
                </a:solidFill>
                <a:latin typeface="黑体" panose="02010609060101010101" pitchFamily="49" charset="-122"/>
                <a:ea typeface="黑体" panose="02010609060101010101" pitchFamily="49" charset="-122"/>
                <a:sym typeface="+mn-ea"/>
              </a:rPr>
              <a:t>检查记录符合率；</a:t>
            </a:r>
            <a:endParaRPr lang="zh-CN" altLang="en-US" dirty="0">
              <a:solidFill>
                <a:schemeClr val="bg1"/>
              </a:solidFill>
              <a:latin typeface="黑体" panose="02010609060101010101" pitchFamily="49" charset="-122"/>
              <a:ea typeface="黑体" panose="02010609060101010101" pitchFamily="49" charset="-122"/>
            </a:endParaRPr>
          </a:p>
          <a:p>
            <a:pPr lvl="0">
              <a:lnSpc>
                <a:spcPct val="140000"/>
              </a:lnSpc>
            </a:pPr>
            <a:r>
              <a:rPr lang="en-US" altLang="zh-CN" dirty="0">
                <a:solidFill>
                  <a:schemeClr val="bg1"/>
                </a:solidFill>
                <a:latin typeface="黑体" panose="02010609060101010101" pitchFamily="49" charset="-122"/>
                <a:ea typeface="黑体" panose="02010609060101010101" pitchFamily="49" charset="-122"/>
                <a:sym typeface="+mn-ea"/>
              </a:rPr>
              <a:t>5.	</a:t>
            </a:r>
            <a:r>
              <a:rPr lang="zh-CN" altLang="en-US" dirty="0">
                <a:solidFill>
                  <a:schemeClr val="bg1"/>
                </a:solidFill>
                <a:latin typeface="黑体" panose="02010609060101010101" pitchFamily="49" charset="-122"/>
                <a:ea typeface="黑体" panose="02010609060101010101" pitchFamily="49" charset="-122"/>
                <a:sym typeface="+mn-ea"/>
              </a:rPr>
              <a:t>病理检查记录符合率；</a:t>
            </a:r>
            <a:endParaRPr lang="zh-CN" altLang="en-US" dirty="0">
              <a:solidFill>
                <a:schemeClr val="bg1"/>
              </a:solidFill>
              <a:latin typeface="黑体" panose="02010609060101010101" pitchFamily="49" charset="-122"/>
              <a:ea typeface="黑体" panose="02010609060101010101" pitchFamily="49" charset="-122"/>
            </a:endParaRPr>
          </a:p>
          <a:p>
            <a:pPr lvl="0">
              <a:lnSpc>
                <a:spcPct val="140000"/>
              </a:lnSpc>
            </a:pPr>
            <a:r>
              <a:rPr lang="en-US" altLang="zh-CN" dirty="0">
                <a:solidFill>
                  <a:schemeClr val="bg1"/>
                </a:solidFill>
                <a:latin typeface="黑体" panose="02010609060101010101" pitchFamily="49" charset="-122"/>
                <a:ea typeface="黑体" panose="02010609060101010101" pitchFamily="49" charset="-122"/>
                <a:sym typeface="+mn-ea"/>
              </a:rPr>
              <a:t>6.	</a:t>
            </a:r>
            <a:r>
              <a:rPr lang="zh-CN" altLang="en-US" dirty="0">
                <a:solidFill>
                  <a:schemeClr val="bg1"/>
                </a:solidFill>
                <a:latin typeface="黑体" panose="02010609060101010101" pitchFamily="49" charset="-122"/>
                <a:ea typeface="黑体" panose="02010609060101010101" pitchFamily="49" charset="-122"/>
                <a:sym typeface="+mn-ea"/>
              </a:rPr>
              <a:t>细菌培养检查记录符合率；</a:t>
            </a:r>
            <a:endParaRPr lang="zh-CN" altLang="en-US" dirty="0">
              <a:solidFill>
                <a:schemeClr val="bg1"/>
              </a:solidFill>
              <a:latin typeface="黑体" panose="02010609060101010101" pitchFamily="49" charset="-122"/>
              <a:ea typeface="黑体" panose="02010609060101010101" pitchFamily="49" charset="-122"/>
            </a:endParaRPr>
          </a:p>
          <a:p>
            <a:pPr lvl="0">
              <a:lnSpc>
                <a:spcPct val="140000"/>
              </a:lnSpc>
            </a:pPr>
            <a:r>
              <a:rPr lang="en-US" altLang="zh-CN" dirty="0">
                <a:solidFill>
                  <a:schemeClr val="bg1"/>
                </a:solidFill>
                <a:latin typeface="黑体" panose="02010609060101010101" pitchFamily="49" charset="-122"/>
                <a:ea typeface="黑体" panose="02010609060101010101" pitchFamily="49" charset="-122"/>
                <a:sym typeface="+mn-ea"/>
              </a:rPr>
              <a:t>7.	</a:t>
            </a:r>
            <a:r>
              <a:rPr lang="zh-CN" altLang="en-US" dirty="0">
                <a:solidFill>
                  <a:schemeClr val="bg1"/>
                </a:solidFill>
                <a:latin typeface="黑体" panose="02010609060101010101" pitchFamily="49" charset="-122"/>
                <a:ea typeface="黑体" panose="02010609060101010101" pitchFamily="49" charset="-122"/>
                <a:sym typeface="+mn-ea"/>
              </a:rPr>
              <a:t>抗菌药物使用记录符合率；</a:t>
            </a:r>
            <a:endParaRPr lang="zh-CN" altLang="en-US" dirty="0">
              <a:solidFill>
                <a:schemeClr val="bg1"/>
              </a:solidFill>
              <a:latin typeface="黑体" panose="02010609060101010101" pitchFamily="49" charset="-122"/>
              <a:ea typeface="黑体" panose="02010609060101010101" pitchFamily="49" charset="-122"/>
            </a:endParaRPr>
          </a:p>
          <a:p>
            <a:pPr lvl="0">
              <a:lnSpc>
                <a:spcPct val="140000"/>
              </a:lnSpc>
            </a:pPr>
            <a:r>
              <a:rPr lang="en-US" altLang="zh-CN" dirty="0">
                <a:solidFill>
                  <a:schemeClr val="bg1"/>
                </a:solidFill>
                <a:latin typeface="黑体" panose="02010609060101010101" pitchFamily="49" charset="-122"/>
                <a:ea typeface="黑体" panose="02010609060101010101" pitchFamily="49" charset="-122"/>
                <a:sym typeface="+mn-ea"/>
              </a:rPr>
              <a:t>8.	</a:t>
            </a:r>
            <a:r>
              <a:rPr lang="zh-CN" altLang="en-US" dirty="0">
                <a:solidFill>
                  <a:schemeClr val="bg1"/>
                </a:solidFill>
                <a:latin typeface="黑体" panose="02010609060101010101" pitchFamily="49" charset="-122"/>
                <a:ea typeface="黑体" panose="02010609060101010101" pitchFamily="49" charset="-122"/>
                <a:sym typeface="+mn-ea"/>
              </a:rPr>
              <a:t>恶性肿瘤化学治疗记录符合率；</a:t>
            </a:r>
          </a:p>
          <a:p>
            <a:pPr lvl="0">
              <a:lnSpc>
                <a:spcPct val="140000"/>
              </a:lnSpc>
            </a:pPr>
            <a:r>
              <a:rPr lang="en-US" altLang="zh-CN" dirty="0">
                <a:solidFill>
                  <a:schemeClr val="bg1"/>
                </a:solidFill>
                <a:latin typeface="黑体" panose="02010609060101010101" pitchFamily="49" charset="-122"/>
                <a:ea typeface="黑体" panose="02010609060101010101" pitchFamily="49" charset="-122"/>
                <a:sym typeface="+mn-ea"/>
              </a:rPr>
              <a:t>9.	</a:t>
            </a:r>
            <a:r>
              <a:rPr lang="zh-CN" altLang="en-US" dirty="0">
                <a:solidFill>
                  <a:schemeClr val="bg1"/>
                </a:solidFill>
                <a:latin typeface="黑体" panose="02010609060101010101" pitchFamily="49" charset="-122"/>
                <a:ea typeface="黑体" panose="02010609060101010101" pitchFamily="49" charset="-122"/>
                <a:sym typeface="+mn-ea"/>
              </a:rPr>
              <a:t>恶性肿瘤放射治疗记录符合率；</a:t>
            </a:r>
          </a:p>
        </p:txBody>
      </p:sp>
      <p:sp>
        <p:nvSpPr>
          <p:cNvPr id="11" name="文本框 10"/>
          <p:cNvSpPr txBox="1"/>
          <p:nvPr/>
        </p:nvSpPr>
        <p:spPr>
          <a:xfrm>
            <a:off x="5001895" y="1214755"/>
            <a:ext cx="4152265" cy="3189605"/>
          </a:xfrm>
          <a:prstGeom prst="rect">
            <a:avLst/>
          </a:prstGeom>
          <a:noFill/>
        </p:spPr>
        <p:txBody>
          <a:bodyPr wrap="square" rtlCol="0" anchor="t">
            <a:spAutoFit/>
          </a:bodyPr>
          <a:lstStyle/>
          <a:p>
            <a:pPr lvl="0">
              <a:lnSpc>
                <a:spcPct val="140000"/>
              </a:lnSpc>
            </a:pPr>
            <a:r>
              <a:rPr lang="en-US" altLang="zh-CN" dirty="0">
                <a:solidFill>
                  <a:schemeClr val="bg1"/>
                </a:solidFill>
                <a:latin typeface="黑体" panose="02010609060101010101" pitchFamily="49" charset="-122"/>
                <a:ea typeface="黑体" panose="02010609060101010101" pitchFamily="49" charset="-122"/>
                <a:sym typeface="+mn-ea"/>
              </a:rPr>
              <a:t>10.	</a:t>
            </a:r>
            <a:r>
              <a:rPr lang="zh-CN" altLang="en-US" dirty="0">
                <a:solidFill>
                  <a:schemeClr val="bg1"/>
                </a:solidFill>
                <a:latin typeface="黑体" panose="02010609060101010101" pitchFamily="49" charset="-122"/>
                <a:ea typeface="黑体" panose="02010609060101010101" pitchFamily="49" charset="-122"/>
                <a:sym typeface="+mn-ea"/>
              </a:rPr>
              <a:t>手术相关记录完整率；</a:t>
            </a:r>
            <a:endParaRPr lang="zh-CN" altLang="en-US" dirty="0">
              <a:solidFill>
                <a:schemeClr val="bg1"/>
              </a:solidFill>
              <a:latin typeface="黑体" panose="02010609060101010101" pitchFamily="49" charset="-122"/>
              <a:ea typeface="黑体" panose="02010609060101010101" pitchFamily="49" charset="-122"/>
            </a:endParaRPr>
          </a:p>
          <a:p>
            <a:pPr lvl="0">
              <a:lnSpc>
                <a:spcPct val="140000"/>
              </a:lnSpc>
            </a:pPr>
            <a:r>
              <a:rPr lang="en-US" altLang="zh-CN" dirty="0">
                <a:solidFill>
                  <a:schemeClr val="bg1"/>
                </a:solidFill>
                <a:latin typeface="黑体" panose="02010609060101010101" pitchFamily="49" charset="-122"/>
                <a:ea typeface="黑体" panose="02010609060101010101" pitchFamily="49" charset="-122"/>
                <a:sym typeface="+mn-ea"/>
              </a:rPr>
              <a:t>11.	</a:t>
            </a:r>
            <a:r>
              <a:rPr lang="zh-CN" altLang="en-US" dirty="0">
                <a:solidFill>
                  <a:schemeClr val="bg1"/>
                </a:solidFill>
                <a:latin typeface="黑体" panose="02010609060101010101" pitchFamily="49" charset="-122"/>
                <a:ea typeface="黑体" panose="02010609060101010101" pitchFamily="49" charset="-122"/>
                <a:sym typeface="+mn-ea"/>
              </a:rPr>
              <a:t>植入物相关记录符合率；</a:t>
            </a:r>
            <a:endParaRPr lang="zh-CN" altLang="en-US" dirty="0">
              <a:solidFill>
                <a:schemeClr val="bg1"/>
              </a:solidFill>
              <a:latin typeface="黑体" panose="02010609060101010101" pitchFamily="49" charset="-122"/>
              <a:ea typeface="黑体" panose="02010609060101010101" pitchFamily="49" charset="-122"/>
            </a:endParaRPr>
          </a:p>
          <a:p>
            <a:pPr lvl="0">
              <a:lnSpc>
                <a:spcPct val="140000"/>
              </a:lnSpc>
            </a:pPr>
            <a:r>
              <a:rPr lang="en-US" altLang="zh-CN" dirty="0">
                <a:solidFill>
                  <a:schemeClr val="bg1"/>
                </a:solidFill>
                <a:latin typeface="黑体" panose="02010609060101010101" pitchFamily="49" charset="-122"/>
                <a:ea typeface="黑体" panose="02010609060101010101" pitchFamily="49" charset="-122"/>
                <a:sym typeface="+mn-ea"/>
              </a:rPr>
              <a:t>12.	</a:t>
            </a:r>
            <a:r>
              <a:rPr lang="zh-CN" altLang="en-US" dirty="0">
                <a:solidFill>
                  <a:schemeClr val="bg1"/>
                </a:solidFill>
                <a:latin typeface="黑体" panose="02010609060101010101" pitchFamily="49" charset="-122"/>
                <a:ea typeface="黑体" panose="02010609060101010101" pitchFamily="49" charset="-122"/>
                <a:sym typeface="+mn-ea"/>
              </a:rPr>
              <a:t>临床用血相关记录符合率；</a:t>
            </a:r>
            <a:endParaRPr lang="zh-CN" altLang="en-US" dirty="0">
              <a:solidFill>
                <a:schemeClr val="bg1"/>
              </a:solidFill>
              <a:latin typeface="黑体" panose="02010609060101010101" pitchFamily="49" charset="-122"/>
              <a:ea typeface="黑体" panose="02010609060101010101" pitchFamily="49" charset="-122"/>
            </a:endParaRPr>
          </a:p>
          <a:p>
            <a:pPr lvl="0">
              <a:lnSpc>
                <a:spcPct val="140000"/>
              </a:lnSpc>
            </a:pPr>
            <a:r>
              <a:rPr lang="en-US" altLang="zh-CN" dirty="0">
                <a:solidFill>
                  <a:schemeClr val="bg1"/>
                </a:solidFill>
                <a:latin typeface="黑体" panose="02010609060101010101" pitchFamily="49" charset="-122"/>
                <a:ea typeface="黑体" panose="02010609060101010101" pitchFamily="49" charset="-122"/>
                <a:sym typeface="+mn-ea"/>
              </a:rPr>
              <a:t>13.	</a:t>
            </a:r>
            <a:r>
              <a:rPr lang="zh-CN" altLang="en-US" dirty="0">
                <a:solidFill>
                  <a:schemeClr val="bg1"/>
                </a:solidFill>
                <a:latin typeface="黑体" panose="02010609060101010101" pitchFamily="49" charset="-122"/>
                <a:ea typeface="黑体" panose="02010609060101010101" pitchFamily="49" charset="-122"/>
                <a:sym typeface="+mn-ea"/>
              </a:rPr>
              <a:t>医师查房记录完整率；</a:t>
            </a:r>
            <a:endParaRPr lang="zh-CN" altLang="en-US" dirty="0">
              <a:solidFill>
                <a:schemeClr val="bg1"/>
              </a:solidFill>
              <a:latin typeface="黑体" panose="02010609060101010101" pitchFamily="49" charset="-122"/>
              <a:ea typeface="黑体" panose="02010609060101010101" pitchFamily="49" charset="-122"/>
            </a:endParaRPr>
          </a:p>
          <a:p>
            <a:pPr lvl="0">
              <a:lnSpc>
                <a:spcPct val="140000"/>
              </a:lnSpc>
            </a:pPr>
            <a:r>
              <a:rPr lang="en-US" altLang="zh-CN" dirty="0">
                <a:solidFill>
                  <a:schemeClr val="bg1"/>
                </a:solidFill>
                <a:latin typeface="黑体" panose="02010609060101010101" pitchFamily="49" charset="-122"/>
                <a:ea typeface="黑体" panose="02010609060101010101" pitchFamily="49" charset="-122"/>
                <a:sym typeface="+mn-ea"/>
              </a:rPr>
              <a:t>14.	</a:t>
            </a:r>
            <a:r>
              <a:rPr lang="zh-CN" altLang="en-US" dirty="0">
                <a:solidFill>
                  <a:schemeClr val="bg1"/>
                </a:solidFill>
                <a:latin typeface="黑体" panose="02010609060101010101" pitchFamily="49" charset="-122"/>
                <a:ea typeface="黑体" panose="02010609060101010101" pitchFamily="49" charset="-122"/>
                <a:sym typeface="+mn-ea"/>
              </a:rPr>
              <a:t>患者抢救记录及时完成率；</a:t>
            </a:r>
            <a:endParaRPr lang="zh-CN" altLang="en-US" dirty="0">
              <a:solidFill>
                <a:schemeClr val="bg1"/>
              </a:solidFill>
              <a:latin typeface="黑体" panose="02010609060101010101" pitchFamily="49" charset="-122"/>
              <a:ea typeface="黑体" panose="02010609060101010101" pitchFamily="49" charset="-122"/>
            </a:endParaRPr>
          </a:p>
          <a:p>
            <a:pPr lvl="0">
              <a:lnSpc>
                <a:spcPct val="140000"/>
              </a:lnSpc>
            </a:pPr>
            <a:r>
              <a:rPr lang="en-US" altLang="zh-CN" dirty="0">
                <a:solidFill>
                  <a:schemeClr val="bg1"/>
                </a:solidFill>
                <a:latin typeface="黑体" panose="02010609060101010101" pitchFamily="49" charset="-122"/>
                <a:ea typeface="黑体" panose="02010609060101010101" pitchFamily="49" charset="-122"/>
                <a:sym typeface="+mn-ea"/>
              </a:rPr>
              <a:t>15.	</a:t>
            </a:r>
            <a:r>
              <a:rPr lang="zh-CN" altLang="en-US" dirty="0">
                <a:solidFill>
                  <a:schemeClr val="bg1"/>
                </a:solidFill>
                <a:latin typeface="黑体" panose="02010609060101010101" pitchFamily="49" charset="-122"/>
                <a:ea typeface="黑体" panose="02010609060101010101" pitchFamily="49" charset="-122"/>
                <a:sym typeface="+mn-ea"/>
              </a:rPr>
              <a:t>不合理复制病历发生率；</a:t>
            </a:r>
            <a:endParaRPr lang="zh-CN" altLang="en-US" dirty="0">
              <a:solidFill>
                <a:schemeClr val="bg1"/>
              </a:solidFill>
              <a:latin typeface="黑体" panose="02010609060101010101" pitchFamily="49" charset="-122"/>
              <a:ea typeface="黑体" panose="02010609060101010101" pitchFamily="49" charset="-122"/>
            </a:endParaRPr>
          </a:p>
          <a:p>
            <a:pPr lvl="0">
              <a:lnSpc>
                <a:spcPct val="140000"/>
              </a:lnSpc>
            </a:pPr>
            <a:r>
              <a:rPr lang="en-US" altLang="zh-CN" dirty="0">
                <a:solidFill>
                  <a:schemeClr val="bg1"/>
                </a:solidFill>
                <a:latin typeface="黑体" panose="02010609060101010101" pitchFamily="49" charset="-122"/>
                <a:ea typeface="黑体" panose="02010609060101010101" pitchFamily="49" charset="-122"/>
                <a:sym typeface="+mn-ea"/>
              </a:rPr>
              <a:t>16.	</a:t>
            </a:r>
            <a:r>
              <a:rPr lang="zh-CN" altLang="en-US" dirty="0">
                <a:solidFill>
                  <a:schemeClr val="bg1"/>
                </a:solidFill>
                <a:latin typeface="黑体" panose="02010609060101010101" pitchFamily="49" charset="-122"/>
                <a:ea typeface="黑体" panose="02010609060101010101" pitchFamily="49" charset="-122"/>
                <a:sym typeface="+mn-ea"/>
              </a:rPr>
              <a:t>知情同意书规范签署率；</a:t>
            </a:r>
            <a:endParaRPr lang="zh-CN" altLang="en-US" dirty="0">
              <a:solidFill>
                <a:schemeClr val="bg1"/>
              </a:solidFill>
              <a:latin typeface="黑体" panose="02010609060101010101" pitchFamily="49" charset="-122"/>
              <a:ea typeface="黑体" panose="02010609060101010101" pitchFamily="49" charset="-122"/>
            </a:endParaRPr>
          </a:p>
          <a:p>
            <a:pPr lvl="0">
              <a:lnSpc>
                <a:spcPct val="140000"/>
              </a:lnSpc>
            </a:pPr>
            <a:r>
              <a:rPr lang="en-US" altLang="zh-CN" dirty="0">
                <a:solidFill>
                  <a:schemeClr val="bg1"/>
                </a:solidFill>
                <a:latin typeface="黑体" panose="02010609060101010101" pitchFamily="49" charset="-122"/>
                <a:ea typeface="黑体" panose="02010609060101010101" pitchFamily="49" charset="-122"/>
                <a:sym typeface="+mn-ea"/>
              </a:rPr>
              <a:t>17.	</a:t>
            </a:r>
            <a:r>
              <a:rPr lang="zh-CN" altLang="en-US" dirty="0">
                <a:solidFill>
                  <a:schemeClr val="bg1"/>
                </a:solidFill>
                <a:latin typeface="黑体" panose="02010609060101010101" pitchFamily="49" charset="-122"/>
                <a:ea typeface="黑体" panose="02010609060101010101" pitchFamily="49" charset="-122"/>
                <a:sym typeface="+mn-ea"/>
              </a:rPr>
              <a:t>甲级病历率。</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2912" y="1498959"/>
            <a:ext cx="1728358"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black"/>
                </a:solidFill>
                <a:effectLst/>
                <a:uLnTx/>
                <a:uFillTx/>
                <a:latin typeface="Times New Roman" panose="02020603050405020304"/>
                <a:ea typeface="黑体" panose="02010609060101010101" pitchFamily="49" charset="-122"/>
                <a:cs typeface="+mn-cs"/>
              </a:rPr>
              <a:t>第四节</a:t>
            </a:r>
            <a:endParaRPr kumimoji="0" lang="en-US" altLang="zh-CN" sz="4000" b="1" i="0" u="none" strike="noStrike" kern="1200" cap="none" spc="0" normalizeH="0" baseline="0" noProof="0" dirty="0">
              <a:ln>
                <a:noFill/>
              </a:ln>
              <a:solidFill>
                <a:prstClr val="black"/>
              </a:solidFill>
              <a:effectLst/>
              <a:uLnTx/>
              <a:uFillTx/>
              <a:latin typeface="Times New Roman" panose="02020603050405020304"/>
              <a:ea typeface="黑体" panose="02010609060101010101" pitchFamily="49" charset="-122"/>
              <a:cs typeface="+mn-cs"/>
            </a:endParaRPr>
          </a:p>
        </p:txBody>
      </p:sp>
      <p:sp>
        <p:nvSpPr>
          <p:cNvPr id="38" name="文本框 9"/>
          <p:cNvSpPr txBox="1"/>
          <p:nvPr/>
        </p:nvSpPr>
        <p:spPr>
          <a:xfrm>
            <a:off x="2299049" y="2580273"/>
            <a:ext cx="4815742" cy="707886"/>
          </a:xfrm>
          <a:prstGeom prst="rect">
            <a:avLst/>
          </a:prstGeom>
          <a:noFill/>
        </p:spPr>
        <p:txBody>
          <a:bodyPr wrap="none" rtlCol="0">
            <a:spAutoFit/>
          </a:bodyPr>
          <a:lstStyle/>
          <a:p>
            <a:pPr lvl="0" algn="ctr"/>
            <a:r>
              <a:rPr lang="zh-CN" altLang="en-US" sz="4000" b="1" dirty="0">
                <a:solidFill>
                  <a:prstClr val="black"/>
                </a:solidFill>
                <a:latin typeface="Times New Roman" panose="02020603050405020304"/>
                <a:ea typeface="黑体" panose="02010609060101010101" pitchFamily="49" charset="-122"/>
              </a:rPr>
              <a:t>病案质量管理的实施</a:t>
            </a:r>
            <a:endParaRPr kumimoji="0" lang="en-US" altLang="zh-CN" sz="4000" b="1" i="0" u="none" strike="noStrike" kern="1200" cap="none" spc="0" normalizeH="0" baseline="0" noProof="0" dirty="0">
              <a:ln>
                <a:noFill/>
              </a:ln>
              <a:solidFill>
                <a:prstClr val="black"/>
              </a:solidFill>
              <a:effectLst/>
              <a:uLnTx/>
              <a:uFillTx/>
              <a:latin typeface="Times New Roman" panose="02020603050405020304"/>
              <a:ea typeface="黑体" panose="02010609060101010101" pitchFamily="49"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73866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一、病案质量管理的组织架构</a:t>
            </a:r>
            <a:endParaRPr lang="zh-CN" altLang="en-US" sz="24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3" name="流程图: 过程 2"/>
          <p:cNvSpPr/>
          <p:nvPr/>
        </p:nvSpPr>
        <p:spPr>
          <a:xfrm>
            <a:off x="0" y="1040353"/>
            <a:ext cx="1004552" cy="384074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标注 3"/>
          <p:cNvSpPr/>
          <p:nvPr/>
        </p:nvSpPr>
        <p:spPr>
          <a:xfrm>
            <a:off x="618186" y="1320085"/>
            <a:ext cx="1307206" cy="463639"/>
          </a:xfrm>
          <a:prstGeom prst="wedgeRoundRectCallout">
            <a:avLst>
              <a:gd name="adj1" fmla="val -20833"/>
              <a:gd name="adj2" fmla="val 4305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黑体" panose="02010609060101010101" pitchFamily="49" charset="-122"/>
                <a:ea typeface="黑体" panose="02010609060101010101" pitchFamily="49" charset="-122"/>
              </a:rPr>
              <a:t>院级管理</a:t>
            </a:r>
          </a:p>
        </p:txBody>
      </p:sp>
      <p:sp>
        <p:nvSpPr>
          <p:cNvPr id="7" name="圆角矩形标注 6"/>
          <p:cNvSpPr/>
          <p:nvPr/>
        </p:nvSpPr>
        <p:spPr>
          <a:xfrm>
            <a:off x="618186" y="3221579"/>
            <a:ext cx="1307206" cy="463639"/>
          </a:xfrm>
          <a:prstGeom prst="wedgeRoundRectCallout">
            <a:avLst>
              <a:gd name="adj1" fmla="val -20833"/>
              <a:gd name="adj2" fmla="val 4305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黑体" panose="02010609060101010101" pitchFamily="49" charset="-122"/>
                <a:ea typeface="黑体" panose="02010609060101010101" pitchFamily="49" charset="-122"/>
              </a:rPr>
              <a:t>科级管理</a:t>
            </a:r>
          </a:p>
        </p:txBody>
      </p:sp>
      <p:sp>
        <p:nvSpPr>
          <p:cNvPr id="8" name="圆角矩形标注 7"/>
          <p:cNvSpPr/>
          <p:nvPr/>
        </p:nvSpPr>
        <p:spPr>
          <a:xfrm>
            <a:off x="618185" y="3968839"/>
            <a:ext cx="1815921" cy="463639"/>
          </a:xfrm>
          <a:prstGeom prst="wedgeRoundRectCallout">
            <a:avLst>
              <a:gd name="adj1" fmla="val -20833"/>
              <a:gd name="adj2" fmla="val 4305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黑体" panose="02010609060101010101" pitchFamily="49" charset="-122"/>
                <a:ea typeface="黑体" panose="02010609060101010101" pitchFamily="49" charset="-122"/>
              </a:rPr>
              <a:t>医护人员管理</a:t>
            </a:r>
          </a:p>
        </p:txBody>
      </p:sp>
      <p:sp>
        <p:nvSpPr>
          <p:cNvPr id="6" name="矩形 5"/>
          <p:cNvSpPr/>
          <p:nvPr/>
        </p:nvSpPr>
        <p:spPr>
          <a:xfrm>
            <a:off x="2368380" y="3099186"/>
            <a:ext cx="6977015" cy="706755"/>
          </a:xfrm>
          <a:prstGeom prst="rect">
            <a:avLst/>
          </a:prstGeom>
          <a:solidFill>
            <a:schemeClr val="accent5">
              <a:lumMod val="20000"/>
              <a:lumOff val="80000"/>
            </a:schemeClr>
          </a:solidFill>
        </p:spPr>
        <p:txBody>
          <a:bodyPr wrap="square">
            <a:spAutoFit/>
          </a:bodyPr>
          <a:lstStyle/>
          <a:p>
            <a:r>
              <a:rPr lang="zh-CN" altLang="zh-CN" sz="20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临床业务科室应落实属地管理职责，结合医院要求和科室个性特点，做好医师培训、病历质量检查及改进</a:t>
            </a:r>
            <a:r>
              <a:rPr lang="zh-CN" altLang="en-US" sz="20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endParaRPr lang="zh-CN" altLang="en-US" sz="2000" dirty="0">
              <a:latin typeface="黑体" panose="02010609060101010101" pitchFamily="49" charset="-122"/>
              <a:ea typeface="黑体" panose="02010609060101010101" pitchFamily="49" charset="-122"/>
            </a:endParaRPr>
          </a:p>
        </p:txBody>
      </p:sp>
      <p:sp>
        <p:nvSpPr>
          <p:cNvPr id="10" name="矩形 9"/>
          <p:cNvSpPr/>
          <p:nvPr/>
        </p:nvSpPr>
        <p:spPr>
          <a:xfrm>
            <a:off x="2368379" y="3846715"/>
            <a:ext cx="6977015" cy="707886"/>
          </a:xfrm>
          <a:prstGeom prst="rect">
            <a:avLst/>
          </a:prstGeom>
          <a:solidFill>
            <a:schemeClr val="accent5">
              <a:lumMod val="20000"/>
              <a:lumOff val="80000"/>
            </a:schemeClr>
          </a:solidFill>
        </p:spPr>
        <p:txBody>
          <a:bodyPr wrap="square">
            <a:spAutoFit/>
          </a:bodyPr>
          <a:lstStyle/>
          <a:p>
            <a:r>
              <a:rPr lang="zh-CN" altLang="en-US" sz="20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严格按照</a:t>
            </a:r>
            <a:r>
              <a:rPr lang="en-US" altLang="zh-CN" sz="20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0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病历书写基本规范</a:t>
            </a:r>
            <a:r>
              <a:rPr lang="en-US" altLang="zh-CN" sz="20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0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和医院的相关要求书写病历，确保病历内容的客观、真实、准确、及时、完整、规范</a:t>
            </a:r>
            <a:endParaRPr lang="zh-CN" altLang="en-US" sz="2000" dirty="0">
              <a:latin typeface="黑体" panose="02010609060101010101" pitchFamily="49" charset="-122"/>
              <a:ea typeface="黑体" panose="02010609060101010101" pitchFamily="49" charset="-122"/>
            </a:endParaRPr>
          </a:p>
        </p:txBody>
      </p:sp>
      <p:sp>
        <p:nvSpPr>
          <p:cNvPr id="11" name="矩形 10"/>
          <p:cNvSpPr/>
          <p:nvPr/>
        </p:nvSpPr>
        <p:spPr>
          <a:xfrm>
            <a:off x="2368380" y="1044072"/>
            <a:ext cx="6977014" cy="2014855"/>
          </a:xfrm>
          <a:prstGeom prst="rect">
            <a:avLst/>
          </a:prstGeom>
          <a:solidFill>
            <a:schemeClr val="accent5">
              <a:lumMod val="20000"/>
              <a:lumOff val="80000"/>
            </a:schemeClr>
          </a:solidFill>
        </p:spPr>
        <p:txBody>
          <a:bodyPr wrap="square" numCol="2">
            <a:spAutoFit/>
          </a:bodyPr>
          <a:lstStyle/>
          <a:p>
            <a:pPr marL="342900" indent="-342900">
              <a:lnSpc>
                <a:spcPct val="125000"/>
              </a:lnSpc>
              <a:buFont typeface="Wingdings" panose="05000000000000000000" pitchFamily="2" charset="2"/>
              <a:buChar char="ü"/>
            </a:pPr>
            <a:r>
              <a:rPr lang="zh-CN" altLang="en-US" sz="2000" dirty="0">
                <a:latin typeface="黑体" panose="02010609060101010101" pitchFamily="49" charset="-122"/>
                <a:ea typeface="黑体" panose="02010609060101010101" pitchFamily="49" charset="-122"/>
              </a:rPr>
              <a:t>医院领导</a:t>
            </a:r>
            <a:endParaRPr lang="en-US" altLang="zh-CN" sz="2000" dirty="0">
              <a:latin typeface="黑体" panose="02010609060101010101" pitchFamily="49" charset="-122"/>
              <a:ea typeface="黑体" panose="02010609060101010101" pitchFamily="49" charset="-122"/>
            </a:endParaRPr>
          </a:p>
          <a:p>
            <a:pPr marL="342900" indent="-342900">
              <a:lnSpc>
                <a:spcPct val="125000"/>
              </a:lnSpc>
              <a:buFont typeface="Wingdings" panose="05000000000000000000" pitchFamily="2" charset="2"/>
              <a:buChar char="ü"/>
            </a:pPr>
            <a:r>
              <a:rPr lang="zh-CN" altLang="en-US" sz="2000" dirty="0">
                <a:latin typeface="黑体" panose="02010609060101010101" pitchFamily="49" charset="-122"/>
                <a:ea typeface="黑体" panose="02010609060101010101" pitchFamily="49" charset="-122"/>
              </a:rPr>
              <a:t>病案管理委员会</a:t>
            </a:r>
            <a:endParaRPr lang="en-US" altLang="zh-CN" sz="2000" dirty="0">
              <a:latin typeface="黑体" panose="02010609060101010101" pitchFamily="49" charset="-122"/>
              <a:ea typeface="黑体" panose="02010609060101010101" pitchFamily="49" charset="-122"/>
            </a:endParaRPr>
          </a:p>
          <a:p>
            <a:pPr marL="342900" indent="-342900">
              <a:lnSpc>
                <a:spcPct val="125000"/>
              </a:lnSpc>
              <a:buFont typeface="Wingdings" panose="05000000000000000000" pitchFamily="2" charset="2"/>
              <a:buChar char="ü"/>
            </a:pPr>
            <a:r>
              <a:rPr lang="zh-CN" altLang="en-US" sz="2000" dirty="0">
                <a:latin typeface="黑体" panose="02010609060101010101" pitchFamily="49" charset="-122"/>
                <a:ea typeface="黑体" panose="02010609060101010101" pitchFamily="49" charset="-122"/>
              </a:rPr>
              <a:t>医务处（科）</a:t>
            </a:r>
            <a:endParaRPr lang="en-US" altLang="zh-CN" sz="2000" dirty="0">
              <a:latin typeface="黑体" panose="02010609060101010101" pitchFamily="49" charset="-122"/>
              <a:ea typeface="黑体" panose="02010609060101010101" pitchFamily="49" charset="-122"/>
            </a:endParaRPr>
          </a:p>
          <a:p>
            <a:pPr marL="342900" indent="-342900">
              <a:lnSpc>
                <a:spcPct val="125000"/>
              </a:lnSpc>
              <a:buFont typeface="Wingdings" panose="05000000000000000000" pitchFamily="2" charset="2"/>
              <a:buChar char="ü"/>
            </a:pPr>
            <a:r>
              <a:rPr lang="zh-CN" altLang="en-US" sz="2000" dirty="0">
                <a:latin typeface="黑体" panose="02010609060101010101" pitchFamily="49" charset="-122"/>
                <a:ea typeface="黑体" panose="02010609060101010101" pitchFamily="49" charset="-122"/>
              </a:rPr>
              <a:t>病案科（室）</a:t>
            </a:r>
            <a:endParaRPr lang="en-US" altLang="zh-CN" sz="2000" dirty="0">
              <a:latin typeface="黑体" panose="02010609060101010101" pitchFamily="49" charset="-122"/>
              <a:ea typeface="黑体" panose="02010609060101010101" pitchFamily="49" charset="-122"/>
            </a:endParaRPr>
          </a:p>
          <a:p>
            <a:pPr marL="342900" indent="-342900">
              <a:lnSpc>
                <a:spcPct val="125000"/>
              </a:lnSpc>
              <a:buFont typeface="Wingdings" panose="05000000000000000000" pitchFamily="2" charset="2"/>
              <a:buChar char="ü"/>
            </a:pPr>
            <a:r>
              <a:rPr lang="zh-CN" altLang="en-US" sz="2000" dirty="0">
                <a:latin typeface="黑体" panose="02010609060101010101" pitchFamily="49" charset="-122"/>
                <a:ea typeface="黑体" panose="02010609060101010101" pitchFamily="49" charset="-122"/>
              </a:rPr>
              <a:t>信息中心</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65684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二、病案质量管理的手段</a:t>
            </a:r>
            <a:endPar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p>
        </p:txBody>
      </p:sp>
      <p:sp>
        <p:nvSpPr>
          <p:cNvPr id="12" name="Oval 8"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4706251" y="1578743"/>
            <a:ext cx="90280" cy="86857"/>
          </a:xfrm>
          <a:prstGeom prst="ellipse">
            <a:avLst/>
          </a:prstGeom>
          <a:solidFill>
            <a:srgbClr val="52B8DA"/>
          </a:solidFill>
          <a:ln>
            <a:solidFill>
              <a:schemeClr val="bg1"/>
            </a:solidFill>
          </a:ln>
        </p:spPr>
        <p:txBody>
          <a:bodyPr/>
          <a:lstStyle/>
          <a:p>
            <a:endParaRPr lang="zh-CN" altLang="en-US">
              <a:latin typeface="黑体" panose="02010609060101010101" pitchFamily="49" charset="-122"/>
              <a:ea typeface="黑体" panose="02010609060101010101" pitchFamily="49" charset="-122"/>
            </a:endParaRPr>
          </a:p>
        </p:txBody>
      </p:sp>
      <p:sp>
        <p:nvSpPr>
          <p:cNvPr id="13" name="Oval 9"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4706251" y="3146119"/>
            <a:ext cx="90280" cy="86857"/>
          </a:xfrm>
          <a:prstGeom prst="ellipse">
            <a:avLst/>
          </a:prstGeom>
          <a:solidFill>
            <a:srgbClr val="52B8DA"/>
          </a:solidFill>
          <a:ln>
            <a:solidFill>
              <a:schemeClr val="bg1"/>
            </a:solidFill>
          </a:ln>
        </p:spPr>
        <p:txBody>
          <a:bodyPr/>
          <a:lstStyle/>
          <a:p>
            <a:endParaRPr lang="zh-CN" altLang="en-US">
              <a:latin typeface="黑体" panose="02010609060101010101" pitchFamily="49" charset="-122"/>
              <a:ea typeface="黑体" panose="02010609060101010101" pitchFamily="49" charset="-122"/>
            </a:endParaRPr>
          </a:p>
        </p:txBody>
      </p:sp>
      <p:sp>
        <p:nvSpPr>
          <p:cNvPr id="14" name="Oval 10"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4706251" y="3469859"/>
            <a:ext cx="90280" cy="86857"/>
          </a:xfrm>
          <a:prstGeom prst="ellipse">
            <a:avLst/>
          </a:prstGeom>
          <a:solidFill>
            <a:srgbClr val="52B8DA"/>
          </a:solidFill>
          <a:ln>
            <a:solidFill>
              <a:schemeClr val="bg1"/>
            </a:solidFill>
          </a:ln>
        </p:spPr>
        <p:txBody>
          <a:bodyPr/>
          <a:lstStyle/>
          <a:p>
            <a:endParaRPr lang="zh-CN" altLang="en-US">
              <a:latin typeface="黑体" panose="02010609060101010101" pitchFamily="49" charset="-122"/>
              <a:ea typeface="黑体" panose="02010609060101010101" pitchFamily="49" charset="-122"/>
            </a:endParaRPr>
          </a:p>
        </p:txBody>
      </p:sp>
      <p:sp>
        <p:nvSpPr>
          <p:cNvPr id="15" name="Freeform 11"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3977814" y="1132613"/>
            <a:ext cx="636065" cy="331636"/>
          </a:xfrm>
          <a:custGeom>
            <a:avLst/>
            <a:gdLst>
              <a:gd name="T0" fmla="*/ 310 w 310"/>
              <a:gd name="T1" fmla="*/ 84 h 168"/>
              <a:gd name="T2" fmla="*/ 276 w 310"/>
              <a:gd name="T3" fmla="*/ 64 h 168"/>
              <a:gd name="T4" fmla="*/ 276 w 310"/>
              <a:gd name="T5" fmla="*/ 0 h 168"/>
              <a:gd name="T6" fmla="*/ 0 w 310"/>
              <a:gd name="T7" fmla="*/ 0 h 168"/>
              <a:gd name="T8" fmla="*/ 0 w 310"/>
              <a:gd name="T9" fmla="*/ 168 h 168"/>
              <a:gd name="T10" fmla="*/ 276 w 310"/>
              <a:gd name="T11" fmla="*/ 168 h 168"/>
              <a:gd name="T12" fmla="*/ 276 w 310"/>
              <a:gd name="T13" fmla="*/ 104 h 168"/>
              <a:gd name="T14" fmla="*/ 310 w 310"/>
              <a:gd name="T15" fmla="*/ 84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168">
                <a:moveTo>
                  <a:pt x="310" y="84"/>
                </a:moveTo>
                <a:lnTo>
                  <a:pt x="276" y="64"/>
                </a:lnTo>
                <a:lnTo>
                  <a:pt x="276" y="0"/>
                </a:lnTo>
                <a:lnTo>
                  <a:pt x="0" y="0"/>
                </a:lnTo>
                <a:lnTo>
                  <a:pt x="0" y="168"/>
                </a:lnTo>
                <a:lnTo>
                  <a:pt x="276" y="168"/>
                </a:lnTo>
                <a:lnTo>
                  <a:pt x="276" y="104"/>
                </a:lnTo>
                <a:lnTo>
                  <a:pt x="310" y="84"/>
                </a:lnTo>
                <a:close/>
              </a:path>
            </a:pathLst>
          </a:custGeom>
          <a:solidFill>
            <a:srgbClr val="52B8DA"/>
          </a:solidFill>
          <a:ln>
            <a:noFill/>
          </a:ln>
        </p:spPr>
        <p:txBody>
          <a:bodyPr/>
          <a:lstStyle/>
          <a:p>
            <a:endParaRPr lang="zh-CN" altLang="en-US">
              <a:latin typeface="黑体" panose="02010609060101010101" pitchFamily="49" charset="-122"/>
              <a:ea typeface="黑体" panose="02010609060101010101" pitchFamily="49" charset="-122"/>
            </a:endParaRPr>
          </a:p>
        </p:txBody>
      </p:sp>
      <p:sp>
        <p:nvSpPr>
          <p:cNvPr id="16" name="Rectangle 12"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1967030" y="1132613"/>
            <a:ext cx="2293935" cy="331636"/>
          </a:xfrm>
          <a:prstGeom prst="rect">
            <a:avLst/>
          </a:prstGeom>
          <a:solidFill>
            <a:srgbClr val="296FA5"/>
          </a:solidFill>
          <a:ln>
            <a:noFill/>
          </a:ln>
        </p:spPr>
        <p:txBody>
          <a:bodyPr/>
          <a:lstStyle/>
          <a:p>
            <a:endParaRPr lang="zh-CN" altLang="en-US" dirty="0">
              <a:latin typeface="黑体" panose="02010609060101010101" pitchFamily="49" charset="-122"/>
              <a:ea typeface="黑体" panose="02010609060101010101" pitchFamily="49" charset="-122"/>
            </a:endParaRPr>
          </a:p>
        </p:txBody>
      </p:sp>
      <p:sp>
        <p:nvSpPr>
          <p:cNvPr id="17" name="Freeform 13"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5032449" y="1456353"/>
            <a:ext cx="636065" cy="331636"/>
          </a:xfrm>
          <a:custGeom>
            <a:avLst/>
            <a:gdLst>
              <a:gd name="T0" fmla="*/ 0 w 310"/>
              <a:gd name="T1" fmla="*/ 84 h 168"/>
              <a:gd name="T2" fmla="*/ 34 w 310"/>
              <a:gd name="T3" fmla="*/ 104 h 168"/>
              <a:gd name="T4" fmla="*/ 34 w 310"/>
              <a:gd name="T5" fmla="*/ 168 h 168"/>
              <a:gd name="T6" fmla="*/ 310 w 310"/>
              <a:gd name="T7" fmla="*/ 168 h 168"/>
              <a:gd name="T8" fmla="*/ 310 w 310"/>
              <a:gd name="T9" fmla="*/ 0 h 168"/>
              <a:gd name="T10" fmla="*/ 34 w 310"/>
              <a:gd name="T11" fmla="*/ 0 h 168"/>
              <a:gd name="T12" fmla="*/ 34 w 310"/>
              <a:gd name="T13" fmla="*/ 64 h 168"/>
              <a:gd name="T14" fmla="*/ 0 w 310"/>
              <a:gd name="T15" fmla="*/ 84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168">
                <a:moveTo>
                  <a:pt x="0" y="84"/>
                </a:moveTo>
                <a:lnTo>
                  <a:pt x="34" y="104"/>
                </a:lnTo>
                <a:lnTo>
                  <a:pt x="34" y="168"/>
                </a:lnTo>
                <a:lnTo>
                  <a:pt x="310" y="168"/>
                </a:lnTo>
                <a:lnTo>
                  <a:pt x="310" y="0"/>
                </a:lnTo>
                <a:lnTo>
                  <a:pt x="34" y="0"/>
                </a:lnTo>
                <a:lnTo>
                  <a:pt x="34" y="64"/>
                </a:lnTo>
                <a:lnTo>
                  <a:pt x="0" y="84"/>
                </a:lnTo>
                <a:close/>
              </a:path>
            </a:pathLst>
          </a:custGeom>
          <a:solidFill>
            <a:srgbClr val="52B8DA"/>
          </a:solidFill>
          <a:ln>
            <a:noFill/>
          </a:ln>
        </p:spPr>
        <p:txBody>
          <a:bodyPr/>
          <a:lstStyle/>
          <a:p>
            <a:endParaRPr lang="zh-CN" altLang="en-US">
              <a:latin typeface="黑体" panose="02010609060101010101" pitchFamily="49" charset="-122"/>
              <a:ea typeface="黑体" panose="02010609060101010101" pitchFamily="49" charset="-122"/>
            </a:endParaRPr>
          </a:p>
        </p:txBody>
      </p:sp>
      <p:sp>
        <p:nvSpPr>
          <p:cNvPr id="18" name="Rectangle 14"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5385363" y="1456353"/>
            <a:ext cx="2293935" cy="331636"/>
          </a:xfrm>
          <a:prstGeom prst="rect">
            <a:avLst/>
          </a:prstGeom>
          <a:solidFill>
            <a:srgbClr val="296FA5"/>
          </a:solidFill>
          <a:ln>
            <a:noFill/>
          </a:ln>
        </p:spPr>
        <p:txBody>
          <a:bodyPr/>
          <a:lstStyle/>
          <a:p>
            <a:endParaRPr lang="zh-CN" altLang="en-US">
              <a:latin typeface="黑体" panose="02010609060101010101" pitchFamily="49" charset="-122"/>
              <a:ea typeface="黑体" panose="02010609060101010101" pitchFamily="49" charset="-122"/>
            </a:endParaRPr>
          </a:p>
        </p:txBody>
      </p:sp>
      <p:sp>
        <p:nvSpPr>
          <p:cNvPr id="19" name="Freeform 15"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5032449" y="3351416"/>
            <a:ext cx="636065" cy="327688"/>
          </a:xfrm>
          <a:custGeom>
            <a:avLst/>
            <a:gdLst>
              <a:gd name="T0" fmla="*/ 0 w 310"/>
              <a:gd name="T1" fmla="*/ 82 h 166"/>
              <a:gd name="T2" fmla="*/ 34 w 310"/>
              <a:gd name="T3" fmla="*/ 102 h 166"/>
              <a:gd name="T4" fmla="*/ 34 w 310"/>
              <a:gd name="T5" fmla="*/ 166 h 166"/>
              <a:gd name="T6" fmla="*/ 310 w 310"/>
              <a:gd name="T7" fmla="*/ 166 h 166"/>
              <a:gd name="T8" fmla="*/ 310 w 310"/>
              <a:gd name="T9" fmla="*/ 0 h 166"/>
              <a:gd name="T10" fmla="*/ 34 w 310"/>
              <a:gd name="T11" fmla="*/ 0 h 166"/>
              <a:gd name="T12" fmla="*/ 34 w 310"/>
              <a:gd name="T13" fmla="*/ 62 h 166"/>
              <a:gd name="T14" fmla="*/ 0 w 310"/>
              <a:gd name="T15" fmla="*/ 82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166">
                <a:moveTo>
                  <a:pt x="0" y="82"/>
                </a:moveTo>
                <a:lnTo>
                  <a:pt x="34" y="102"/>
                </a:lnTo>
                <a:lnTo>
                  <a:pt x="34" y="166"/>
                </a:lnTo>
                <a:lnTo>
                  <a:pt x="310" y="166"/>
                </a:lnTo>
                <a:lnTo>
                  <a:pt x="310" y="0"/>
                </a:lnTo>
                <a:lnTo>
                  <a:pt x="34" y="0"/>
                </a:lnTo>
                <a:lnTo>
                  <a:pt x="34" y="62"/>
                </a:lnTo>
                <a:lnTo>
                  <a:pt x="0" y="82"/>
                </a:lnTo>
                <a:close/>
              </a:path>
            </a:pathLst>
          </a:custGeom>
          <a:solidFill>
            <a:srgbClr val="52B8DA"/>
          </a:solidFill>
          <a:ln>
            <a:noFill/>
          </a:ln>
        </p:spPr>
        <p:txBody>
          <a:bodyPr/>
          <a:lstStyle/>
          <a:p>
            <a:endParaRPr lang="zh-CN" altLang="en-US">
              <a:latin typeface="黑体" panose="02010609060101010101" pitchFamily="49" charset="-122"/>
              <a:ea typeface="黑体" panose="02010609060101010101" pitchFamily="49" charset="-122"/>
            </a:endParaRPr>
          </a:p>
        </p:txBody>
      </p:sp>
      <p:sp>
        <p:nvSpPr>
          <p:cNvPr id="20" name="Rectangle 16"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5385363" y="3351416"/>
            <a:ext cx="2293935" cy="327688"/>
          </a:xfrm>
          <a:prstGeom prst="rect">
            <a:avLst/>
          </a:prstGeom>
          <a:solidFill>
            <a:srgbClr val="296FA5"/>
          </a:solidFill>
          <a:ln>
            <a:noFill/>
          </a:ln>
        </p:spPr>
        <p:txBody>
          <a:bodyPr/>
          <a:lstStyle/>
          <a:p>
            <a:endParaRPr lang="zh-CN" altLang="en-US">
              <a:latin typeface="黑体" panose="02010609060101010101" pitchFamily="49" charset="-122"/>
              <a:ea typeface="黑体" panose="02010609060101010101" pitchFamily="49" charset="-122"/>
            </a:endParaRPr>
          </a:p>
        </p:txBody>
      </p:sp>
      <p:sp>
        <p:nvSpPr>
          <p:cNvPr id="21" name="Freeform 17"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3977814" y="3027676"/>
            <a:ext cx="636065" cy="327688"/>
          </a:xfrm>
          <a:custGeom>
            <a:avLst/>
            <a:gdLst>
              <a:gd name="T0" fmla="*/ 310 w 310"/>
              <a:gd name="T1" fmla="*/ 82 h 166"/>
              <a:gd name="T2" fmla="*/ 276 w 310"/>
              <a:gd name="T3" fmla="*/ 62 h 166"/>
              <a:gd name="T4" fmla="*/ 276 w 310"/>
              <a:gd name="T5" fmla="*/ 0 h 166"/>
              <a:gd name="T6" fmla="*/ 0 w 310"/>
              <a:gd name="T7" fmla="*/ 0 h 166"/>
              <a:gd name="T8" fmla="*/ 0 w 310"/>
              <a:gd name="T9" fmla="*/ 166 h 166"/>
              <a:gd name="T10" fmla="*/ 276 w 310"/>
              <a:gd name="T11" fmla="*/ 166 h 166"/>
              <a:gd name="T12" fmla="*/ 276 w 310"/>
              <a:gd name="T13" fmla="*/ 102 h 166"/>
              <a:gd name="T14" fmla="*/ 310 w 310"/>
              <a:gd name="T15" fmla="*/ 82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166">
                <a:moveTo>
                  <a:pt x="310" y="82"/>
                </a:moveTo>
                <a:lnTo>
                  <a:pt x="276" y="62"/>
                </a:lnTo>
                <a:lnTo>
                  <a:pt x="276" y="0"/>
                </a:lnTo>
                <a:lnTo>
                  <a:pt x="0" y="0"/>
                </a:lnTo>
                <a:lnTo>
                  <a:pt x="0" y="166"/>
                </a:lnTo>
                <a:lnTo>
                  <a:pt x="276" y="166"/>
                </a:lnTo>
                <a:lnTo>
                  <a:pt x="276" y="102"/>
                </a:lnTo>
                <a:lnTo>
                  <a:pt x="310" y="82"/>
                </a:lnTo>
                <a:close/>
              </a:path>
            </a:pathLst>
          </a:custGeom>
          <a:solidFill>
            <a:srgbClr val="52B8DA"/>
          </a:solidFill>
          <a:ln>
            <a:noFill/>
          </a:ln>
        </p:spPr>
        <p:txBody>
          <a:bodyPr/>
          <a:lstStyle/>
          <a:p>
            <a:endParaRPr lang="zh-CN" altLang="en-US">
              <a:latin typeface="黑体" panose="02010609060101010101" pitchFamily="49" charset="-122"/>
              <a:ea typeface="黑体" panose="02010609060101010101" pitchFamily="49" charset="-122"/>
            </a:endParaRPr>
          </a:p>
        </p:txBody>
      </p:sp>
      <p:sp>
        <p:nvSpPr>
          <p:cNvPr id="22" name="Rectangle 18"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1967030" y="3027676"/>
            <a:ext cx="2293935" cy="327688"/>
          </a:xfrm>
          <a:prstGeom prst="rect">
            <a:avLst/>
          </a:prstGeom>
          <a:solidFill>
            <a:srgbClr val="296FA5"/>
          </a:solidFill>
          <a:ln>
            <a:noFill/>
          </a:ln>
        </p:spPr>
        <p:txBody>
          <a:bodyPr/>
          <a:lstStyle/>
          <a:p>
            <a:endParaRPr lang="zh-CN" altLang="en-US">
              <a:latin typeface="黑体" panose="02010609060101010101" pitchFamily="49" charset="-122"/>
              <a:ea typeface="黑体" panose="02010609060101010101" pitchFamily="49" charset="-122"/>
            </a:endParaRPr>
          </a:p>
        </p:txBody>
      </p:sp>
      <p:cxnSp>
        <p:nvCxnSpPr>
          <p:cNvPr id="23" name="直接箭头连接符 22"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CxnSpPr/>
          <p:nvPr/>
        </p:nvCxnSpPr>
        <p:spPr>
          <a:xfrm>
            <a:off x="4752182" y="1037721"/>
            <a:ext cx="0" cy="3657600"/>
          </a:xfrm>
          <a:prstGeom prst="straightConnector1">
            <a:avLst/>
          </a:prstGeom>
          <a:ln w="12700">
            <a:solidFill>
              <a:srgbClr val="52B8DA"/>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23"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2043950" y="1108820"/>
            <a:ext cx="2091778" cy="369332"/>
          </a:xfrm>
          <a:prstGeom prst="rect">
            <a:avLst/>
          </a:prstGeom>
        </p:spPr>
        <p:txBody>
          <a:bodyPr wrap="square">
            <a:spAutoFit/>
          </a:bodyPr>
          <a:lstStyle/>
          <a:p>
            <a:pPr algn="r"/>
            <a:r>
              <a:rPr lang="zh-CN" altLang="en-US" dirty="0">
                <a:solidFill>
                  <a:schemeClr val="bg1"/>
                </a:solidFill>
                <a:latin typeface="黑体" panose="02010609060101010101" pitchFamily="49" charset="-122"/>
                <a:ea typeface="黑体" panose="02010609060101010101" pitchFamily="49" charset="-122"/>
                <a:sym typeface="+mn-lt"/>
              </a:rPr>
              <a:t>环节质量监控</a:t>
            </a:r>
          </a:p>
        </p:txBody>
      </p:sp>
      <p:sp>
        <p:nvSpPr>
          <p:cNvPr id="25" name="矩形 24"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450049" y="1506951"/>
            <a:ext cx="4195253" cy="888256"/>
          </a:xfrm>
          <a:prstGeom prst="rect">
            <a:avLst/>
          </a:prstGeom>
        </p:spPr>
        <p:txBody>
          <a:bodyPr wrap="square">
            <a:spAutoFit/>
          </a:bodyPr>
          <a:lstStyle/>
          <a:p>
            <a:pPr algn="r">
              <a:lnSpc>
                <a:spcPct val="150000"/>
              </a:lnSpc>
              <a:buClr>
                <a:srgbClr val="E7E6E6">
                  <a:lumMod val="10000"/>
                </a:srgbClr>
              </a:buClr>
            </a:pPr>
            <a:r>
              <a:rPr lang="zh-CN" altLang="en-US" sz="1200" dirty="0">
                <a:latin typeface="黑体" panose="02010609060101010101" pitchFamily="49" charset="-122"/>
                <a:ea typeface="黑体" panose="02010609060101010101" pitchFamily="49" charset="-122"/>
                <a:cs typeface="黑体" panose="02010609060101010101" pitchFamily="49" charset="-122"/>
                <a:sym typeface="+mn-lt"/>
              </a:rPr>
              <a:t>对</a:t>
            </a:r>
            <a:r>
              <a:rPr lang="zh-CN" altLang="en-US" sz="1200" b="1" dirty="0">
                <a:solidFill>
                  <a:srgbClr val="296FA5"/>
                </a:solidFill>
                <a:latin typeface="黑体" panose="02010609060101010101" pitchFamily="49" charset="-122"/>
                <a:ea typeface="黑体" panose="02010609060101010101" pitchFamily="49" charset="-122"/>
                <a:cs typeface="黑体" panose="02010609060101010101" pitchFamily="49" charset="-122"/>
                <a:sym typeface="+mn-lt"/>
              </a:rPr>
              <a:t>从入院到出院前的病案</a:t>
            </a:r>
            <a:r>
              <a:rPr lang="zh-CN" altLang="en-US" sz="1200" dirty="0">
                <a:latin typeface="黑体" panose="02010609060101010101" pitchFamily="49" charset="-122"/>
                <a:ea typeface="黑体" panose="02010609060101010101" pitchFamily="49" charset="-122"/>
                <a:cs typeface="黑体" panose="02010609060101010101" pitchFamily="49" charset="-122"/>
                <a:sym typeface="+mn-lt"/>
              </a:rPr>
              <a:t>质量进行检查、考核，</a:t>
            </a:r>
            <a:endParaRPr lang="en-US" altLang="zh-CN" sz="1200" dirty="0">
              <a:latin typeface="黑体" panose="02010609060101010101" pitchFamily="49" charset="-122"/>
              <a:ea typeface="黑体" panose="02010609060101010101" pitchFamily="49" charset="-122"/>
              <a:cs typeface="黑体" panose="02010609060101010101" pitchFamily="49" charset="-122"/>
              <a:sym typeface="+mn-lt"/>
            </a:endParaRPr>
          </a:p>
          <a:p>
            <a:pPr algn="r">
              <a:lnSpc>
                <a:spcPct val="150000"/>
              </a:lnSpc>
              <a:buClr>
                <a:srgbClr val="E7E6E6">
                  <a:lumMod val="10000"/>
                </a:srgbClr>
              </a:buClr>
            </a:pPr>
            <a:r>
              <a:rPr lang="zh-CN" altLang="en-US" sz="1200" dirty="0">
                <a:latin typeface="黑体" panose="02010609060101010101" pitchFamily="49" charset="-122"/>
                <a:ea typeface="黑体" panose="02010609060101010101" pitchFamily="49" charset="-122"/>
                <a:cs typeface="黑体" panose="02010609060101010101" pitchFamily="49" charset="-122"/>
                <a:sym typeface="+mn-lt"/>
              </a:rPr>
              <a:t>发现存在的问题并及时反馈给临床医务人员督促改进</a:t>
            </a:r>
            <a:endParaRPr lang="en-US" altLang="zh-CN" sz="1200" dirty="0">
              <a:latin typeface="黑体" panose="02010609060101010101" pitchFamily="49" charset="-122"/>
              <a:ea typeface="黑体" panose="02010609060101010101" pitchFamily="49" charset="-122"/>
              <a:cs typeface="黑体" panose="02010609060101010101" pitchFamily="49" charset="-122"/>
              <a:sym typeface="+mn-lt"/>
            </a:endParaRPr>
          </a:p>
          <a:p>
            <a:pPr algn="r">
              <a:lnSpc>
                <a:spcPct val="150000"/>
              </a:lnSpc>
              <a:buClr>
                <a:srgbClr val="E7E6E6">
                  <a:lumMod val="10000"/>
                </a:srgbClr>
              </a:buClr>
            </a:pPr>
            <a:r>
              <a:rPr lang="zh-CN" altLang="zh-CN" sz="1200" dirty="0">
                <a:latin typeface="黑体" panose="02010609060101010101" pitchFamily="49" charset="-122"/>
                <a:ea typeface="黑体" panose="02010609060101010101" pitchFamily="49" charset="-122"/>
                <a:cs typeface="黑体" panose="02010609060101010101" pitchFamily="49" charset="-122"/>
              </a:rPr>
              <a:t>环节质量监控的覆盖率应</a:t>
            </a:r>
            <a:r>
              <a:rPr lang="zh-CN" altLang="zh-CN" sz="1200" b="1" dirty="0">
                <a:solidFill>
                  <a:srgbClr val="296FA5"/>
                </a:solidFill>
                <a:latin typeface="黑体" panose="02010609060101010101" pitchFamily="49" charset="-122"/>
                <a:ea typeface="黑体" panose="02010609060101010101" pitchFamily="49" charset="-122"/>
                <a:cs typeface="黑体" panose="02010609060101010101" pitchFamily="49" charset="-122"/>
              </a:rPr>
              <a:t>不低于</a:t>
            </a:r>
            <a:r>
              <a:rPr lang="en-US" altLang="zh-CN" sz="1200" b="1" dirty="0">
                <a:solidFill>
                  <a:srgbClr val="296FA5"/>
                </a:solidFill>
                <a:latin typeface="黑体" panose="02010609060101010101" pitchFamily="49" charset="-122"/>
                <a:ea typeface="黑体" panose="02010609060101010101" pitchFamily="49" charset="-122"/>
                <a:cs typeface="黑体" panose="02010609060101010101" pitchFamily="49" charset="-122"/>
              </a:rPr>
              <a:t>35%</a:t>
            </a:r>
            <a:endParaRPr lang="en-US" altLang="zh-CN" sz="1200" b="1" dirty="0">
              <a:solidFill>
                <a:srgbClr val="296FA5"/>
              </a:solidFill>
              <a:latin typeface="黑体" panose="02010609060101010101" pitchFamily="49" charset="-122"/>
              <a:ea typeface="黑体" panose="02010609060101010101" pitchFamily="49" charset="-122"/>
              <a:cs typeface="黑体" panose="02010609060101010101" pitchFamily="49" charset="-122"/>
              <a:sym typeface="+mn-lt"/>
            </a:endParaRPr>
          </a:p>
        </p:txBody>
      </p:sp>
      <p:sp>
        <p:nvSpPr>
          <p:cNvPr id="26" name="矩形 25"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2053284" y="3028048"/>
            <a:ext cx="2091778" cy="369332"/>
          </a:xfrm>
          <a:prstGeom prst="rect">
            <a:avLst/>
          </a:prstGeom>
        </p:spPr>
        <p:txBody>
          <a:bodyPr wrap="square">
            <a:spAutoFit/>
          </a:bodyPr>
          <a:lstStyle/>
          <a:p>
            <a:pPr algn="r"/>
            <a:r>
              <a:rPr lang="zh-CN" altLang="en-US" dirty="0">
                <a:solidFill>
                  <a:schemeClr val="bg1"/>
                </a:solidFill>
                <a:latin typeface="黑体" panose="02010609060101010101" pitchFamily="49" charset="-122"/>
                <a:ea typeface="黑体" panose="02010609060101010101" pitchFamily="49" charset="-122"/>
                <a:sym typeface="+mn-lt"/>
              </a:rPr>
              <a:t>专项质量监控</a:t>
            </a:r>
          </a:p>
        </p:txBody>
      </p:sp>
      <p:sp>
        <p:nvSpPr>
          <p:cNvPr id="27" name="矩形 26"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450049" y="3398834"/>
            <a:ext cx="4195253" cy="888256"/>
          </a:xfrm>
          <a:prstGeom prst="rect">
            <a:avLst/>
          </a:prstGeom>
        </p:spPr>
        <p:txBody>
          <a:bodyPr wrap="square">
            <a:spAutoFit/>
          </a:bodyPr>
          <a:lstStyle/>
          <a:p>
            <a:pPr algn="r">
              <a:lnSpc>
                <a:spcPct val="150000"/>
              </a:lnSpc>
              <a:buClr>
                <a:srgbClr val="E7E6E6">
                  <a:lumMod val="10000"/>
                </a:srgbClr>
              </a:buClr>
            </a:pPr>
            <a:r>
              <a:rPr lang="zh-CN" altLang="en-US" sz="1200" dirty="0">
                <a:latin typeface="黑体" panose="02010609060101010101" pitchFamily="49" charset="-122"/>
                <a:ea typeface="黑体" panose="02010609060101010101" pitchFamily="49" charset="-122"/>
                <a:cs typeface="黑体" panose="02010609060101010101" pitchFamily="49" charset="-122"/>
                <a:sym typeface="+mn-lt"/>
              </a:rPr>
              <a:t>按科室</a:t>
            </a:r>
            <a:r>
              <a:rPr lang="en-US" altLang="zh-CN" sz="1200" dirty="0">
                <a:latin typeface="黑体" panose="02010609060101010101" pitchFamily="49" charset="-122"/>
                <a:ea typeface="黑体" panose="02010609060101010101" pitchFamily="49" charset="-122"/>
                <a:cs typeface="黑体" panose="02010609060101010101" pitchFamily="49" charset="-122"/>
                <a:sym typeface="+mn-lt"/>
              </a:rPr>
              <a:t>/</a:t>
            </a:r>
            <a:r>
              <a:rPr lang="zh-CN" altLang="en-US" sz="1200" dirty="0">
                <a:latin typeface="黑体" panose="02010609060101010101" pitchFamily="49" charset="-122"/>
                <a:ea typeface="黑体" panose="02010609060101010101" pitchFamily="49" charset="-122"/>
                <a:cs typeface="黑体" panose="02010609060101010101" pitchFamily="49" charset="-122"/>
                <a:sym typeface="+mn-lt"/>
              </a:rPr>
              <a:t>病种抽样检查：如急性心肌梗死等单病种检查</a:t>
            </a:r>
          </a:p>
          <a:p>
            <a:pPr algn="r">
              <a:lnSpc>
                <a:spcPct val="150000"/>
              </a:lnSpc>
              <a:buClr>
                <a:srgbClr val="E7E6E6">
                  <a:lumMod val="10000"/>
                </a:srgbClr>
              </a:buClr>
            </a:pPr>
            <a:r>
              <a:rPr lang="zh-CN" altLang="en-US" sz="1200" dirty="0">
                <a:latin typeface="黑体" panose="02010609060101010101" pitchFamily="49" charset="-122"/>
                <a:ea typeface="黑体" panose="02010609060101010101" pitchFamily="49" charset="-122"/>
                <a:cs typeface="黑体" panose="02010609060101010101" pitchFamily="49" charset="-122"/>
                <a:sym typeface="+mn-lt"/>
              </a:rPr>
              <a:t>针对病案的某一部分抽样检查：如输血专项检查等</a:t>
            </a:r>
          </a:p>
          <a:p>
            <a:pPr algn="r">
              <a:lnSpc>
                <a:spcPct val="150000"/>
              </a:lnSpc>
              <a:buClr>
                <a:srgbClr val="E7E6E6">
                  <a:lumMod val="10000"/>
                </a:srgbClr>
              </a:buClr>
            </a:pPr>
            <a:r>
              <a:rPr lang="zh-CN" altLang="en-US" sz="1200" dirty="0">
                <a:latin typeface="黑体" panose="02010609060101010101" pitchFamily="49" charset="-122"/>
                <a:ea typeface="黑体" panose="02010609060101010101" pitchFamily="49" charset="-122"/>
                <a:cs typeface="黑体" panose="02010609060101010101" pitchFamily="49" charset="-122"/>
                <a:sym typeface="+mn-lt"/>
              </a:rPr>
              <a:t>重点病案抽样检查：抽取如死亡病案等进行重点质量监控</a:t>
            </a:r>
          </a:p>
        </p:txBody>
      </p:sp>
      <p:sp>
        <p:nvSpPr>
          <p:cNvPr id="28" name="矩形 27"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5445556" y="1456333"/>
            <a:ext cx="2091778" cy="369332"/>
          </a:xfrm>
          <a:prstGeom prst="rect">
            <a:avLst/>
          </a:prstGeom>
        </p:spPr>
        <p:txBody>
          <a:bodyPr wrap="square">
            <a:spAutoFit/>
          </a:bodyPr>
          <a:lstStyle/>
          <a:p>
            <a:r>
              <a:rPr lang="zh-CN" altLang="en-US" dirty="0">
                <a:solidFill>
                  <a:schemeClr val="bg1"/>
                </a:solidFill>
                <a:latin typeface="黑体" panose="02010609060101010101" pitchFamily="49" charset="-122"/>
                <a:ea typeface="黑体" panose="02010609060101010101" pitchFamily="49" charset="-122"/>
                <a:sym typeface="+mn-lt"/>
              </a:rPr>
              <a:t>终末质量监控</a:t>
            </a:r>
          </a:p>
        </p:txBody>
      </p:sp>
      <p:sp>
        <p:nvSpPr>
          <p:cNvPr id="29" name="矩形 28"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5032449" y="1847656"/>
            <a:ext cx="4195253" cy="923330"/>
          </a:xfrm>
          <a:prstGeom prst="rect">
            <a:avLst/>
          </a:prstGeom>
        </p:spPr>
        <p:txBody>
          <a:bodyPr wrap="square">
            <a:spAutoFit/>
          </a:bodyPr>
          <a:lstStyle/>
          <a:p>
            <a:pPr>
              <a:lnSpc>
                <a:spcPct val="150000"/>
              </a:lnSpc>
              <a:buClr>
                <a:srgbClr val="E7E6E6">
                  <a:lumMod val="10000"/>
                </a:srgbClr>
              </a:buClr>
            </a:pPr>
            <a:r>
              <a:rPr lang="zh-CN" altLang="en-US" sz="1200" dirty="0">
                <a:latin typeface="黑体" panose="02010609060101010101" pitchFamily="49" charset="-122"/>
                <a:ea typeface="黑体" panose="02010609060101010101" pitchFamily="49" charset="-122"/>
                <a:cs typeface="黑体" panose="02010609060101010101" pitchFamily="49" charset="-122"/>
                <a:sym typeface="+mn-lt"/>
              </a:rPr>
              <a:t>对</a:t>
            </a:r>
            <a:r>
              <a:rPr lang="zh-CN" altLang="en-US" sz="1200" b="1" dirty="0">
                <a:solidFill>
                  <a:srgbClr val="296FA5"/>
                </a:solidFill>
                <a:latin typeface="黑体" panose="02010609060101010101" pitchFamily="49" charset="-122"/>
                <a:ea typeface="黑体" panose="02010609060101010101" pitchFamily="49" charset="-122"/>
                <a:cs typeface="黑体" panose="02010609060101010101" pitchFamily="49" charset="-122"/>
                <a:sym typeface="+mn-lt"/>
              </a:rPr>
              <a:t>出院归档病案</a:t>
            </a:r>
            <a:r>
              <a:rPr lang="zh-CN" altLang="en-US" sz="1200" dirty="0">
                <a:latin typeface="黑体" panose="02010609060101010101" pitchFamily="49" charset="-122"/>
                <a:ea typeface="黑体" panose="02010609060101010101" pitchFamily="49" charset="-122"/>
                <a:cs typeface="黑体" panose="02010609060101010101" pitchFamily="49" charset="-122"/>
                <a:sym typeface="+mn-lt"/>
              </a:rPr>
              <a:t>的质量进行检查、考核，</a:t>
            </a:r>
            <a:endParaRPr lang="en-US" altLang="zh-CN" sz="1200" dirty="0">
              <a:latin typeface="黑体" panose="02010609060101010101" pitchFamily="49" charset="-122"/>
              <a:ea typeface="黑体" panose="02010609060101010101" pitchFamily="49" charset="-122"/>
              <a:cs typeface="黑体" panose="02010609060101010101" pitchFamily="49" charset="-122"/>
              <a:sym typeface="+mn-lt"/>
            </a:endParaRPr>
          </a:p>
          <a:p>
            <a:pPr>
              <a:lnSpc>
                <a:spcPct val="150000"/>
              </a:lnSpc>
              <a:buClr>
                <a:srgbClr val="E7E6E6">
                  <a:lumMod val="10000"/>
                </a:srgbClr>
              </a:buClr>
            </a:pPr>
            <a:r>
              <a:rPr lang="zh-CN" altLang="en-US" sz="1200" dirty="0">
                <a:latin typeface="黑体" panose="02010609060101010101" pitchFamily="49" charset="-122"/>
                <a:ea typeface="黑体" panose="02010609060101010101" pitchFamily="49" charset="-122"/>
                <a:cs typeface="黑体" panose="02010609060101010101" pitchFamily="49" charset="-122"/>
                <a:sym typeface="+mn-lt"/>
              </a:rPr>
              <a:t>发现存在的问题，并反馈给临床医务人员督促改进</a:t>
            </a:r>
            <a:endParaRPr lang="en-US" altLang="zh-CN" sz="1200" dirty="0">
              <a:latin typeface="黑体" panose="02010609060101010101" pitchFamily="49" charset="-122"/>
              <a:ea typeface="黑体" panose="02010609060101010101" pitchFamily="49" charset="-122"/>
              <a:cs typeface="黑体" panose="02010609060101010101" pitchFamily="49" charset="-122"/>
              <a:sym typeface="+mn-lt"/>
            </a:endParaRPr>
          </a:p>
          <a:p>
            <a:pPr>
              <a:lnSpc>
                <a:spcPct val="150000"/>
              </a:lnSpc>
              <a:buClr>
                <a:srgbClr val="E7E6E6">
                  <a:lumMod val="10000"/>
                </a:srgbClr>
              </a:buClr>
            </a:pPr>
            <a:r>
              <a:rPr lang="zh-CN" altLang="en-US" sz="1200" dirty="0">
                <a:latin typeface="黑体" panose="02010609060101010101" pitchFamily="49" charset="-122"/>
                <a:ea typeface="黑体" panose="02010609060101010101" pitchFamily="49" charset="-122"/>
                <a:cs typeface="黑体" panose="02010609060101010101" pitchFamily="49" charset="-122"/>
                <a:sym typeface="+mn-lt"/>
              </a:rPr>
              <a:t>终末质量监控的覆盖率</a:t>
            </a:r>
            <a:r>
              <a:rPr lang="zh-CN" altLang="en-US" sz="1200" b="1" dirty="0">
                <a:solidFill>
                  <a:srgbClr val="296FA5"/>
                </a:solidFill>
                <a:latin typeface="黑体" panose="02010609060101010101" pitchFamily="49" charset="-122"/>
                <a:ea typeface="黑体" panose="02010609060101010101" pitchFamily="49" charset="-122"/>
                <a:cs typeface="黑体" panose="02010609060101010101" pitchFamily="49" charset="-122"/>
                <a:sym typeface="+mn-lt"/>
              </a:rPr>
              <a:t>不应低于</a:t>
            </a:r>
            <a:r>
              <a:rPr lang="en-US" altLang="zh-CN" sz="1200" b="1" dirty="0">
                <a:solidFill>
                  <a:srgbClr val="296FA5"/>
                </a:solidFill>
                <a:latin typeface="黑体" panose="02010609060101010101" pitchFamily="49" charset="-122"/>
                <a:ea typeface="黑体" panose="02010609060101010101" pitchFamily="49" charset="-122"/>
                <a:cs typeface="黑体" panose="02010609060101010101" pitchFamily="49" charset="-122"/>
                <a:sym typeface="+mn-lt"/>
              </a:rPr>
              <a:t>70%</a:t>
            </a:r>
          </a:p>
        </p:txBody>
      </p:sp>
      <p:sp>
        <p:nvSpPr>
          <p:cNvPr id="30" name="矩形 29"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5097707" y="3796027"/>
            <a:ext cx="4195253" cy="888256"/>
          </a:xfrm>
          <a:prstGeom prst="rect">
            <a:avLst/>
          </a:prstGeom>
        </p:spPr>
        <p:txBody>
          <a:bodyPr wrap="square">
            <a:spAutoFit/>
          </a:bodyPr>
          <a:lstStyle/>
          <a:p>
            <a:pPr>
              <a:lnSpc>
                <a:spcPct val="150000"/>
              </a:lnSpc>
              <a:buClr>
                <a:srgbClr val="E7E6E6">
                  <a:lumMod val="10000"/>
                </a:srgbClr>
              </a:buClr>
            </a:pPr>
            <a:r>
              <a:rPr lang="zh-CN" altLang="en-US" sz="1200" dirty="0">
                <a:latin typeface="黑体" panose="02010609060101010101" pitchFamily="49" charset="-122"/>
                <a:ea typeface="黑体" panose="02010609060101010101" pitchFamily="49" charset="-122"/>
                <a:cs typeface="+mn-ea"/>
                <a:sym typeface="+mn-lt"/>
              </a:rPr>
              <a:t>提出病案质量管理的相关要求，内嵌至电子病历系统</a:t>
            </a:r>
            <a:endParaRPr lang="en-US" altLang="zh-CN" sz="1200" dirty="0">
              <a:latin typeface="黑体" panose="02010609060101010101" pitchFamily="49" charset="-122"/>
              <a:ea typeface="黑体" panose="02010609060101010101" pitchFamily="49" charset="-122"/>
              <a:cs typeface="+mn-ea"/>
              <a:sym typeface="+mn-lt"/>
            </a:endParaRPr>
          </a:p>
          <a:p>
            <a:pPr>
              <a:lnSpc>
                <a:spcPct val="150000"/>
              </a:lnSpc>
              <a:buClr>
                <a:srgbClr val="E7E6E6">
                  <a:lumMod val="10000"/>
                </a:srgbClr>
              </a:buClr>
            </a:pPr>
            <a:r>
              <a:rPr lang="zh-CN" altLang="en-US" sz="1200" dirty="0">
                <a:latin typeface="黑体" panose="02010609060101010101" pitchFamily="49" charset="-122"/>
                <a:ea typeface="黑体" panose="02010609060101010101" pitchFamily="49" charset="-122"/>
                <a:cs typeface="+mn-ea"/>
                <a:sym typeface="+mn-lt"/>
              </a:rPr>
              <a:t>病历内涵质量监管，仍需病历质量控制人员进行人工监管</a:t>
            </a:r>
            <a:endParaRPr lang="en-US" altLang="zh-CN" sz="1200" dirty="0">
              <a:latin typeface="黑体" panose="02010609060101010101" pitchFamily="49" charset="-122"/>
              <a:ea typeface="黑体" panose="02010609060101010101" pitchFamily="49" charset="-122"/>
              <a:cs typeface="+mn-ea"/>
              <a:sym typeface="+mn-lt"/>
            </a:endParaRPr>
          </a:p>
          <a:p>
            <a:pPr>
              <a:lnSpc>
                <a:spcPct val="150000"/>
              </a:lnSpc>
              <a:buClr>
                <a:srgbClr val="E7E6E6">
                  <a:lumMod val="10000"/>
                </a:srgbClr>
              </a:buClr>
            </a:pPr>
            <a:r>
              <a:rPr lang="zh-CN" altLang="en-US" sz="1200" dirty="0">
                <a:latin typeface="黑体" panose="02010609060101010101" pitchFamily="49" charset="-122"/>
                <a:ea typeface="黑体" panose="02010609060101010101" pitchFamily="49" charset="-122"/>
                <a:cs typeface="+mn-ea"/>
                <a:sym typeface="+mn-lt"/>
              </a:rPr>
              <a:t>病案管理人员深度参与，发挥电子病历智能质量监控的作用</a:t>
            </a:r>
            <a:endParaRPr lang="en-US" altLang="zh-CN" sz="1200" dirty="0">
              <a:latin typeface="黑体" panose="02010609060101010101" pitchFamily="49" charset="-122"/>
              <a:ea typeface="黑体" panose="02010609060101010101" pitchFamily="49" charset="-122"/>
              <a:cs typeface="+mn-ea"/>
              <a:sym typeface="+mn-lt"/>
            </a:endParaRPr>
          </a:p>
        </p:txBody>
      </p:sp>
      <p:sp>
        <p:nvSpPr>
          <p:cNvPr id="31" name="矩形 30"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5295608" y="3348035"/>
            <a:ext cx="2495842" cy="369332"/>
          </a:xfrm>
          <a:prstGeom prst="rect">
            <a:avLst/>
          </a:prstGeom>
        </p:spPr>
        <p:txBody>
          <a:bodyPr wrap="square">
            <a:spAutoFit/>
          </a:bodyPr>
          <a:lstStyle/>
          <a:p>
            <a:r>
              <a:rPr lang="zh-CN" altLang="en-US" dirty="0">
                <a:solidFill>
                  <a:schemeClr val="bg1"/>
                </a:solidFill>
                <a:latin typeface="黑体" panose="02010609060101010101" pitchFamily="49" charset="-122"/>
                <a:ea typeface="黑体" panose="02010609060101010101" pitchFamily="49" charset="-122"/>
                <a:sym typeface="+mn-lt"/>
              </a:rPr>
              <a:t>电子病历智能质量监控</a:t>
            </a:r>
          </a:p>
        </p:txBody>
      </p:sp>
      <p:sp>
        <p:nvSpPr>
          <p:cNvPr id="32" name="文本框 31"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txBox="1"/>
          <p:nvPr/>
        </p:nvSpPr>
        <p:spPr>
          <a:xfrm>
            <a:off x="4165716" y="1149040"/>
            <a:ext cx="481882" cy="369332"/>
          </a:xfrm>
          <a:prstGeom prst="rect">
            <a:avLst/>
          </a:prstGeom>
          <a:noFill/>
        </p:spPr>
        <p:txBody>
          <a:bodyPr wrap="square" rtlCol="0">
            <a:spAutoFit/>
          </a:bodyPr>
          <a:lstStyle/>
          <a:p>
            <a:pPr algn="ctr"/>
            <a:r>
              <a:rPr lang="en-US" altLang="zh-CN" dirty="0">
                <a:solidFill>
                  <a:schemeClr val="bg1"/>
                </a:solidFill>
                <a:latin typeface="黑体" panose="02010609060101010101" pitchFamily="49" charset="-122"/>
                <a:ea typeface="黑体" panose="02010609060101010101" pitchFamily="49" charset="-122"/>
              </a:rPr>
              <a:t>01</a:t>
            </a:r>
          </a:p>
        </p:txBody>
      </p:sp>
      <p:sp>
        <p:nvSpPr>
          <p:cNvPr id="33" name="文本框 32"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txBox="1"/>
          <p:nvPr/>
        </p:nvSpPr>
        <p:spPr>
          <a:xfrm>
            <a:off x="5013072" y="1477669"/>
            <a:ext cx="481882" cy="369332"/>
          </a:xfrm>
          <a:prstGeom prst="rect">
            <a:avLst/>
          </a:prstGeom>
          <a:noFill/>
        </p:spPr>
        <p:txBody>
          <a:bodyPr wrap="square" rtlCol="0">
            <a:spAutoFit/>
          </a:bodyPr>
          <a:lstStyle/>
          <a:p>
            <a:pPr algn="ctr"/>
            <a:r>
              <a:rPr lang="en-US" altLang="zh-CN" dirty="0">
                <a:solidFill>
                  <a:schemeClr val="bg1"/>
                </a:solidFill>
                <a:latin typeface="黑体" panose="02010609060101010101" pitchFamily="49" charset="-122"/>
                <a:ea typeface="黑体" panose="02010609060101010101" pitchFamily="49" charset="-122"/>
              </a:rPr>
              <a:t>02</a:t>
            </a:r>
          </a:p>
        </p:txBody>
      </p:sp>
      <p:sp>
        <p:nvSpPr>
          <p:cNvPr id="34" name="文本框 33"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txBox="1"/>
          <p:nvPr/>
        </p:nvSpPr>
        <p:spPr>
          <a:xfrm>
            <a:off x="4165716" y="3051046"/>
            <a:ext cx="481882" cy="369332"/>
          </a:xfrm>
          <a:prstGeom prst="rect">
            <a:avLst/>
          </a:prstGeom>
          <a:noFill/>
        </p:spPr>
        <p:txBody>
          <a:bodyPr wrap="square" rtlCol="0">
            <a:spAutoFit/>
          </a:bodyPr>
          <a:lstStyle/>
          <a:p>
            <a:pPr algn="ctr"/>
            <a:r>
              <a:rPr lang="en-US" altLang="zh-CN">
                <a:solidFill>
                  <a:schemeClr val="bg1"/>
                </a:solidFill>
                <a:latin typeface="黑体" panose="02010609060101010101" pitchFamily="49" charset="-122"/>
                <a:ea typeface="黑体" panose="02010609060101010101" pitchFamily="49" charset="-122"/>
              </a:rPr>
              <a:t>03</a:t>
            </a:r>
          </a:p>
        </p:txBody>
      </p:sp>
      <p:sp>
        <p:nvSpPr>
          <p:cNvPr id="35" name="文本框 34"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txBox="1"/>
          <p:nvPr/>
        </p:nvSpPr>
        <p:spPr>
          <a:xfrm>
            <a:off x="5002458" y="3362246"/>
            <a:ext cx="481882" cy="369332"/>
          </a:xfrm>
          <a:prstGeom prst="rect">
            <a:avLst/>
          </a:prstGeom>
          <a:noFill/>
        </p:spPr>
        <p:txBody>
          <a:bodyPr wrap="square" rtlCol="0">
            <a:spAutoFit/>
          </a:bodyPr>
          <a:lstStyle/>
          <a:p>
            <a:pPr algn="ctr"/>
            <a:r>
              <a:rPr lang="en-US" altLang="zh-CN" dirty="0">
                <a:solidFill>
                  <a:schemeClr val="bg1"/>
                </a:solidFill>
                <a:latin typeface="黑体" panose="02010609060101010101" pitchFamily="49" charset="-122"/>
                <a:ea typeface="黑体" panose="02010609060101010101" pitchFamily="49" charset="-122"/>
              </a:rPr>
              <a:t>04</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Freeform 8"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4763733" y="1201474"/>
            <a:ext cx="1052740" cy="116522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296FA5"/>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225" name="Freeform 9"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3684592" y="1201474"/>
            <a:ext cx="1052740" cy="116522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52B8DA"/>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226" name="Freeform 10"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4763733" y="2998524"/>
            <a:ext cx="1052740" cy="1165225"/>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296FA5"/>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227" name="Freeform 11"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3684592" y="2998524"/>
            <a:ext cx="1052740" cy="1165225"/>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52B8DA"/>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228" name="Freeform 12"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3135495" y="2099999"/>
            <a:ext cx="1051091" cy="1165225"/>
          </a:xfrm>
          <a:custGeom>
            <a:avLst/>
            <a:gdLst>
              <a:gd name="T0" fmla="*/ 319 w 637"/>
              <a:gd name="T1" fmla="*/ 0 h 734"/>
              <a:gd name="T2" fmla="*/ 0 w 637"/>
              <a:gd name="T3" fmla="*/ 182 h 734"/>
              <a:gd name="T4" fmla="*/ 0 w 637"/>
              <a:gd name="T5" fmla="*/ 551 h 734"/>
              <a:gd name="T6" fmla="*/ 319 w 637"/>
              <a:gd name="T7" fmla="*/ 734 h 734"/>
              <a:gd name="T8" fmla="*/ 637 w 637"/>
              <a:gd name="T9" fmla="*/ 551 h 734"/>
              <a:gd name="T10" fmla="*/ 637 w 637"/>
              <a:gd name="T11" fmla="*/ 182 h 734"/>
              <a:gd name="T12" fmla="*/ 319 w 637"/>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637" h="734">
                <a:moveTo>
                  <a:pt x="319" y="0"/>
                </a:moveTo>
                <a:lnTo>
                  <a:pt x="0" y="182"/>
                </a:lnTo>
                <a:lnTo>
                  <a:pt x="0" y="551"/>
                </a:lnTo>
                <a:lnTo>
                  <a:pt x="319" y="734"/>
                </a:lnTo>
                <a:lnTo>
                  <a:pt x="637" y="551"/>
                </a:lnTo>
                <a:lnTo>
                  <a:pt x="637" y="182"/>
                </a:lnTo>
                <a:lnTo>
                  <a:pt x="319" y="0"/>
                </a:lnTo>
                <a:close/>
              </a:path>
            </a:pathLst>
          </a:custGeom>
          <a:solidFill>
            <a:srgbClr val="296FA5"/>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229" name="Freeform 13"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5303303" y="2099999"/>
            <a:ext cx="1052740" cy="116522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52B8DA"/>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230" name="矩形 229"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1324181" y="1335517"/>
            <a:ext cx="1958219" cy="645160"/>
          </a:xfrm>
          <a:prstGeom prst="rect">
            <a:avLst/>
          </a:prstGeom>
        </p:spPr>
        <p:txBody>
          <a:bodyPr wrap="square">
            <a:spAutoFit/>
          </a:bodyPr>
          <a:lstStyle/>
          <a:p>
            <a:pPr algn="r"/>
            <a:r>
              <a:rPr lang="zh-CN" altLang="en-US" dirty="0">
                <a:latin typeface="黑体" panose="02010609060101010101" pitchFamily="49" charset="-122"/>
                <a:ea typeface="黑体" panose="02010609060101010101" pitchFamily="49" charset="-122"/>
                <a:cs typeface="黑体" panose="02010609060101010101" pitchFamily="49" charset="-122"/>
                <a:sym typeface="+mn-lt"/>
              </a:rPr>
              <a:t>全面质量管理（</a:t>
            </a:r>
            <a:r>
              <a:rPr lang="en-US" altLang="zh-CN" dirty="0">
                <a:latin typeface="黑体" panose="02010609060101010101" pitchFamily="49" charset="-122"/>
                <a:ea typeface="黑体" panose="02010609060101010101" pitchFamily="49" charset="-122"/>
                <a:cs typeface="黑体" panose="02010609060101010101" pitchFamily="49" charset="-122"/>
                <a:sym typeface="+mn-lt"/>
              </a:rPr>
              <a:t>TQM</a:t>
            </a:r>
            <a:r>
              <a:rPr lang="zh-CN" altLang="en-US" dirty="0">
                <a:latin typeface="黑体" panose="02010609060101010101" pitchFamily="49" charset="-122"/>
                <a:ea typeface="黑体" panose="02010609060101010101" pitchFamily="49" charset="-122"/>
                <a:cs typeface="黑体" panose="02010609060101010101" pitchFamily="49" charset="-122"/>
                <a:sym typeface="+mn-lt"/>
              </a:rPr>
              <a:t>）</a:t>
            </a:r>
          </a:p>
        </p:txBody>
      </p:sp>
      <p:sp>
        <p:nvSpPr>
          <p:cNvPr id="232" name="矩形 231"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1729105" y="2277110"/>
            <a:ext cx="1553210" cy="922020"/>
          </a:xfrm>
          <a:prstGeom prst="rect">
            <a:avLst/>
          </a:prstGeom>
        </p:spPr>
        <p:txBody>
          <a:bodyPr wrap="square">
            <a:spAutoFit/>
          </a:bodyPr>
          <a:lstStyle/>
          <a:p>
            <a:pPr algn="l"/>
            <a:r>
              <a:rPr lang="en-US" altLang="zh-CN" b="1" dirty="0">
                <a:latin typeface="黑体" panose="02010609060101010101" pitchFamily="49" charset="-122"/>
                <a:ea typeface="黑体" panose="02010609060101010101" pitchFamily="49" charset="-122"/>
                <a:cs typeface="黑体" panose="02010609060101010101" pitchFamily="49" charset="-122"/>
                <a:sym typeface="+mn-lt"/>
              </a:rPr>
              <a:t>                </a:t>
            </a:r>
            <a:r>
              <a:rPr lang="zh-CN" altLang="en-US" dirty="0">
                <a:latin typeface="黑体" panose="02010609060101010101" pitchFamily="49" charset="-122"/>
                <a:ea typeface="黑体" panose="02010609060101010101" pitchFamily="49" charset="-122"/>
                <a:cs typeface="黑体" panose="02010609060101010101" pitchFamily="49" charset="-122"/>
                <a:sym typeface="+mn-lt"/>
              </a:rPr>
              <a:t>六西格玛</a:t>
            </a:r>
            <a:r>
              <a:rPr lang="en-US" altLang="zh-CN" dirty="0">
                <a:latin typeface="黑体" panose="02010609060101010101" pitchFamily="49" charset="-122"/>
                <a:ea typeface="黑体" panose="02010609060101010101" pitchFamily="49" charset="-122"/>
                <a:cs typeface="黑体" panose="02010609060101010101" pitchFamily="49" charset="-122"/>
                <a:sym typeface="+mn-lt"/>
              </a:rPr>
              <a:t>   </a:t>
            </a:r>
            <a:r>
              <a:rPr lang="zh-CN" altLang="en-US" dirty="0">
                <a:latin typeface="黑体" panose="02010609060101010101" pitchFamily="49" charset="-122"/>
                <a:ea typeface="黑体" panose="02010609060101010101" pitchFamily="49" charset="-122"/>
                <a:cs typeface="黑体" panose="02010609060101010101" pitchFamily="49" charset="-122"/>
                <a:sym typeface="+mn-lt"/>
              </a:rPr>
              <a:t>（Six Sigma）</a:t>
            </a:r>
            <a:endParaRPr lang="en-US" altLang="zh-CN" dirty="0">
              <a:latin typeface="黑体" panose="02010609060101010101" pitchFamily="49" charset="-122"/>
              <a:ea typeface="黑体" panose="02010609060101010101" pitchFamily="49" charset="-122"/>
              <a:cs typeface="黑体" panose="02010609060101010101" pitchFamily="49" charset="-122"/>
              <a:sym typeface="+mn-lt"/>
            </a:endParaRPr>
          </a:p>
        </p:txBody>
      </p:sp>
      <p:sp>
        <p:nvSpPr>
          <p:cNvPr id="234" name="矩形 233"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1458656" y="3242204"/>
            <a:ext cx="1958219" cy="922020"/>
          </a:xfrm>
          <a:prstGeom prst="rect">
            <a:avLst/>
          </a:prstGeom>
        </p:spPr>
        <p:txBody>
          <a:bodyPr wrap="square">
            <a:spAutoFit/>
          </a:bodyPr>
          <a:lstStyle/>
          <a:p>
            <a:pPr algn="l"/>
            <a:r>
              <a:rPr lang="en-US" altLang="zh-CN" dirty="0">
                <a:latin typeface="黑体" panose="02010609060101010101" pitchFamily="49" charset="-122"/>
                <a:ea typeface="黑体" panose="02010609060101010101" pitchFamily="49" charset="-122"/>
                <a:cs typeface="黑体" panose="02010609060101010101" pitchFamily="49" charset="-122"/>
                <a:sym typeface="+mn-lt"/>
              </a:rPr>
              <a:t>                 </a:t>
            </a:r>
          </a:p>
          <a:p>
            <a:pPr algn="l"/>
            <a:r>
              <a:rPr lang="en-US" altLang="zh-CN" dirty="0">
                <a:latin typeface="黑体" panose="02010609060101010101" pitchFamily="49" charset="-122"/>
                <a:ea typeface="黑体" panose="02010609060101010101" pitchFamily="49" charset="-122"/>
                <a:cs typeface="黑体" panose="02010609060101010101" pitchFamily="49" charset="-122"/>
                <a:sym typeface="+mn-lt"/>
              </a:rPr>
              <a:t>      </a:t>
            </a:r>
            <a:r>
              <a:rPr lang="zh-CN" altLang="en-US" dirty="0">
                <a:latin typeface="黑体" panose="02010609060101010101" pitchFamily="49" charset="-122"/>
                <a:ea typeface="黑体" panose="02010609060101010101" pitchFamily="49" charset="-122"/>
                <a:cs typeface="黑体" panose="02010609060101010101" pitchFamily="49" charset="-122"/>
                <a:sym typeface="+mn-lt"/>
              </a:rPr>
              <a:t>失效模式</a:t>
            </a:r>
          </a:p>
          <a:p>
            <a:pPr algn="r"/>
            <a:r>
              <a:rPr lang="zh-CN" altLang="en-US" dirty="0">
                <a:latin typeface="黑体" panose="02010609060101010101" pitchFamily="49" charset="-122"/>
                <a:ea typeface="黑体" panose="02010609060101010101" pitchFamily="49" charset="-122"/>
                <a:cs typeface="黑体" panose="02010609060101010101" pitchFamily="49" charset="-122"/>
                <a:sym typeface="+mn-lt"/>
              </a:rPr>
              <a:t>（HFMA）</a:t>
            </a:r>
          </a:p>
        </p:txBody>
      </p:sp>
      <p:sp>
        <p:nvSpPr>
          <p:cNvPr id="236" name="矩形 235"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5969000" y="1337310"/>
            <a:ext cx="2401570" cy="645160"/>
          </a:xfrm>
          <a:prstGeom prst="rect">
            <a:avLst/>
          </a:prstGeom>
        </p:spPr>
        <p:txBody>
          <a:bodyPr wrap="square">
            <a:spAutoFit/>
          </a:bodyPr>
          <a:lstStyle/>
          <a:p>
            <a:r>
              <a:rPr lang="zh-CN" altLang="en-US" dirty="0">
                <a:latin typeface="黑体" panose="02010609060101010101" pitchFamily="49" charset="-122"/>
                <a:ea typeface="黑体" panose="02010609060101010101" pitchFamily="49" charset="-122"/>
                <a:cs typeface="黑体" panose="02010609060101010101" pitchFamily="49" charset="-122"/>
                <a:sym typeface="+mn-lt"/>
              </a:rPr>
              <a:t>QC七大手法</a:t>
            </a:r>
            <a:br>
              <a:rPr lang="zh-CN" altLang="en-US" dirty="0">
                <a:latin typeface="黑体" panose="02010609060101010101" pitchFamily="49" charset="-122"/>
                <a:ea typeface="黑体" panose="02010609060101010101" pitchFamily="49" charset="-122"/>
                <a:cs typeface="黑体" panose="02010609060101010101" pitchFamily="49" charset="-122"/>
                <a:sym typeface="+mn-lt"/>
              </a:rPr>
            </a:br>
            <a:r>
              <a:rPr lang="zh-CN" altLang="en-US" dirty="0">
                <a:latin typeface="黑体" panose="02010609060101010101" pitchFamily="49" charset="-122"/>
                <a:ea typeface="黑体" panose="02010609060101010101" pitchFamily="49" charset="-122"/>
                <a:cs typeface="黑体" panose="02010609060101010101" pitchFamily="49" charset="-122"/>
                <a:sym typeface="+mn-lt"/>
              </a:rPr>
              <a:t>(旧手法/新手法)</a:t>
            </a:r>
          </a:p>
        </p:txBody>
      </p:sp>
      <p:sp>
        <p:nvSpPr>
          <p:cNvPr id="238" name="矩形 237"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6413180" y="2295825"/>
            <a:ext cx="1958219" cy="645160"/>
          </a:xfrm>
          <a:prstGeom prst="rect">
            <a:avLst/>
          </a:prstGeom>
        </p:spPr>
        <p:txBody>
          <a:bodyPr wrap="square">
            <a:spAutoFit/>
          </a:bodyPr>
          <a:lstStyle/>
          <a:p>
            <a:r>
              <a:rPr lang="en-US" altLang="zh-CN" b="1" dirty="0">
                <a:latin typeface="Times New Roman" panose="02020603050405020304"/>
                <a:ea typeface="宋体" panose="02010600030101010101" pitchFamily="2" charset="-122"/>
                <a:sym typeface="+mn-lt"/>
              </a:rPr>
              <a:t> </a:t>
            </a:r>
            <a:r>
              <a:rPr lang="en-US" altLang="zh-CN" b="1" dirty="0">
                <a:latin typeface="宋体" panose="02010600030101010101" pitchFamily="2" charset="-122"/>
                <a:ea typeface="宋体" panose="02010600030101010101" pitchFamily="2" charset="-122"/>
                <a:cs typeface="宋体" panose="02010600030101010101" pitchFamily="2" charset="-122"/>
                <a:sym typeface="+mn-lt"/>
              </a:rPr>
              <a:t> </a:t>
            </a:r>
            <a:r>
              <a:rPr lang="zh-CN" altLang="en-US" dirty="0">
                <a:latin typeface="黑体" panose="02010609060101010101" pitchFamily="49" charset="-122"/>
                <a:ea typeface="黑体" panose="02010609060101010101" pitchFamily="49" charset="-122"/>
                <a:cs typeface="黑体" panose="02010609060101010101" pitchFamily="49" charset="-122"/>
                <a:sym typeface="+mn-lt"/>
              </a:rPr>
              <a:t>精益管理</a:t>
            </a:r>
          </a:p>
          <a:p>
            <a:r>
              <a:rPr lang="zh-CN" altLang="en-US" dirty="0">
                <a:latin typeface="黑体" panose="02010609060101010101" pitchFamily="49" charset="-122"/>
                <a:ea typeface="黑体" panose="02010609060101010101" pitchFamily="49" charset="-122"/>
                <a:cs typeface="黑体" panose="02010609060101010101" pitchFamily="49" charset="-122"/>
                <a:sym typeface="+mn-lt"/>
              </a:rPr>
              <a:t>（Lean Mgmt）</a:t>
            </a:r>
            <a:endParaRPr lang="en-US" altLang="zh-CN" dirty="0">
              <a:latin typeface="黑体" panose="02010609060101010101" pitchFamily="49" charset="-122"/>
              <a:ea typeface="黑体" panose="02010609060101010101" pitchFamily="49" charset="-122"/>
              <a:cs typeface="黑体" panose="02010609060101010101" pitchFamily="49" charset="-122"/>
              <a:sym typeface="+mn-lt"/>
            </a:endParaRPr>
          </a:p>
        </p:txBody>
      </p:sp>
      <p:sp>
        <p:nvSpPr>
          <p:cNvPr id="240" name="矩形 239"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6122085" y="3381904"/>
            <a:ext cx="1958219" cy="398780"/>
          </a:xfrm>
          <a:prstGeom prst="rect">
            <a:avLst/>
          </a:prstGeom>
        </p:spPr>
        <p:txBody>
          <a:bodyPr wrap="square">
            <a:spAutoFit/>
          </a:bodyPr>
          <a:lstStyle/>
          <a:p>
            <a:r>
              <a:rPr lang="en-US" altLang="zh-CN" sz="2000" dirty="0">
                <a:latin typeface="Times New Roman" panose="02020603050405020304"/>
                <a:ea typeface="宋体" panose="02010600030101010101" pitchFamily="2" charset="-122"/>
                <a:sym typeface="+mn-lt"/>
              </a:rPr>
              <a:t>......</a:t>
            </a:r>
          </a:p>
        </p:txBody>
      </p:sp>
      <p:sp>
        <p:nvSpPr>
          <p:cNvPr id="41" name="文本框 6"/>
          <p:cNvSpPr txBox="1"/>
          <p:nvPr/>
        </p:nvSpPr>
        <p:spPr>
          <a:xfrm>
            <a:off x="316813" y="301689"/>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三、病案质量管理的方法</a:t>
            </a: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p>
        </p:txBody>
      </p:sp>
      <p:pic>
        <p:nvPicPr>
          <p:cNvPr id="2" name="图片 1" descr="20288678"/>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21685" y="2375535"/>
            <a:ext cx="678180" cy="633095"/>
          </a:xfrm>
          <a:prstGeom prst="rect">
            <a:avLst/>
          </a:prstGeom>
        </p:spPr>
      </p:pic>
      <p:pic>
        <p:nvPicPr>
          <p:cNvPr id="66" name="图片 65" descr="2028869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28310" y="2367280"/>
            <a:ext cx="593725" cy="628015"/>
          </a:xfrm>
          <a:prstGeom prst="rect">
            <a:avLst/>
          </a:prstGeom>
        </p:spPr>
      </p:pic>
      <p:pic>
        <p:nvPicPr>
          <p:cNvPr id="4" name="图片 3" descr="20288709"/>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89195" y="1467485"/>
            <a:ext cx="632460" cy="632460"/>
          </a:xfrm>
          <a:prstGeom prst="rect">
            <a:avLst/>
          </a:prstGeom>
        </p:spPr>
      </p:pic>
      <p:pic>
        <p:nvPicPr>
          <p:cNvPr id="7" name="图片 6" descr="20288966"/>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81575" y="3265170"/>
            <a:ext cx="608965" cy="608965"/>
          </a:xfrm>
          <a:prstGeom prst="rect">
            <a:avLst/>
          </a:prstGeom>
        </p:spPr>
      </p:pic>
      <p:pic>
        <p:nvPicPr>
          <p:cNvPr id="8" name="图片 7" descr="20288705"/>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70960" y="3230880"/>
            <a:ext cx="676910" cy="676910"/>
          </a:xfrm>
          <a:prstGeom prst="rect">
            <a:avLst/>
          </a:prstGeom>
        </p:spPr>
      </p:pic>
      <p:pic>
        <p:nvPicPr>
          <p:cNvPr id="16" name="图片 15" descr="20288972"/>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12870" y="1430655"/>
            <a:ext cx="617855" cy="6178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9841" y="1498959"/>
            <a:ext cx="1714500" cy="706755"/>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第一节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2573320" y="2580273"/>
            <a:ext cx="4267200" cy="706755"/>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病案质量管理含义</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（一）QC七大手法 </a:t>
            </a: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p>
        </p:txBody>
      </p:sp>
      <p:sp>
        <p:nvSpPr>
          <p:cNvPr id="12" name="Oval 8"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4706251" y="1578743"/>
            <a:ext cx="90280" cy="86857"/>
          </a:xfrm>
          <a:prstGeom prst="ellipse">
            <a:avLst/>
          </a:prstGeom>
          <a:solidFill>
            <a:srgbClr val="52B8DA"/>
          </a:solidFill>
          <a:ln>
            <a:solidFill>
              <a:schemeClr val="bg1"/>
            </a:solidFill>
          </a:ln>
        </p:spPr>
        <p:txBody>
          <a:bodyPr/>
          <a:lstStyle/>
          <a:p>
            <a:endParaRPr lang="zh-CN" altLang="en-US">
              <a:latin typeface="黑体" panose="02010609060101010101" pitchFamily="49" charset="-122"/>
              <a:ea typeface="黑体" panose="02010609060101010101" pitchFamily="49" charset="-122"/>
            </a:endParaRPr>
          </a:p>
        </p:txBody>
      </p:sp>
      <p:sp>
        <p:nvSpPr>
          <p:cNvPr id="13" name="Oval 9"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4706251" y="3146119"/>
            <a:ext cx="90280" cy="86857"/>
          </a:xfrm>
          <a:prstGeom prst="ellipse">
            <a:avLst/>
          </a:prstGeom>
          <a:solidFill>
            <a:srgbClr val="52B8DA"/>
          </a:solidFill>
          <a:ln>
            <a:solidFill>
              <a:schemeClr val="bg1"/>
            </a:solidFill>
          </a:ln>
        </p:spPr>
        <p:txBody>
          <a:bodyPr/>
          <a:lstStyle/>
          <a:p>
            <a:endParaRPr lang="zh-CN" altLang="en-US">
              <a:latin typeface="黑体" panose="02010609060101010101" pitchFamily="49" charset="-122"/>
              <a:ea typeface="黑体" panose="02010609060101010101" pitchFamily="49" charset="-122"/>
            </a:endParaRPr>
          </a:p>
        </p:txBody>
      </p:sp>
      <p:sp>
        <p:nvSpPr>
          <p:cNvPr id="14" name="Oval 10"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4706251" y="3469859"/>
            <a:ext cx="90280" cy="86857"/>
          </a:xfrm>
          <a:prstGeom prst="ellipse">
            <a:avLst/>
          </a:prstGeom>
          <a:solidFill>
            <a:srgbClr val="52B8DA"/>
          </a:solidFill>
          <a:ln>
            <a:solidFill>
              <a:schemeClr val="bg1"/>
            </a:solidFill>
          </a:ln>
        </p:spPr>
        <p:txBody>
          <a:bodyPr/>
          <a:lstStyle/>
          <a:p>
            <a:endParaRPr lang="zh-CN" altLang="en-US">
              <a:latin typeface="黑体" panose="02010609060101010101" pitchFamily="49" charset="-122"/>
              <a:ea typeface="黑体" panose="02010609060101010101" pitchFamily="49" charset="-122"/>
            </a:endParaRPr>
          </a:p>
        </p:txBody>
      </p:sp>
      <p:sp>
        <p:nvSpPr>
          <p:cNvPr id="15" name="Freeform 11"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3977814" y="1132613"/>
            <a:ext cx="636065" cy="331636"/>
          </a:xfrm>
          <a:custGeom>
            <a:avLst/>
            <a:gdLst>
              <a:gd name="T0" fmla="*/ 310 w 310"/>
              <a:gd name="T1" fmla="*/ 84 h 168"/>
              <a:gd name="T2" fmla="*/ 276 w 310"/>
              <a:gd name="T3" fmla="*/ 64 h 168"/>
              <a:gd name="T4" fmla="*/ 276 w 310"/>
              <a:gd name="T5" fmla="*/ 0 h 168"/>
              <a:gd name="T6" fmla="*/ 0 w 310"/>
              <a:gd name="T7" fmla="*/ 0 h 168"/>
              <a:gd name="T8" fmla="*/ 0 w 310"/>
              <a:gd name="T9" fmla="*/ 168 h 168"/>
              <a:gd name="T10" fmla="*/ 276 w 310"/>
              <a:gd name="T11" fmla="*/ 168 h 168"/>
              <a:gd name="T12" fmla="*/ 276 w 310"/>
              <a:gd name="T13" fmla="*/ 104 h 168"/>
              <a:gd name="T14" fmla="*/ 310 w 310"/>
              <a:gd name="T15" fmla="*/ 84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168">
                <a:moveTo>
                  <a:pt x="310" y="84"/>
                </a:moveTo>
                <a:lnTo>
                  <a:pt x="276" y="64"/>
                </a:lnTo>
                <a:lnTo>
                  <a:pt x="276" y="0"/>
                </a:lnTo>
                <a:lnTo>
                  <a:pt x="0" y="0"/>
                </a:lnTo>
                <a:lnTo>
                  <a:pt x="0" y="168"/>
                </a:lnTo>
                <a:lnTo>
                  <a:pt x="276" y="168"/>
                </a:lnTo>
                <a:lnTo>
                  <a:pt x="276" y="104"/>
                </a:lnTo>
                <a:lnTo>
                  <a:pt x="310" y="84"/>
                </a:lnTo>
                <a:close/>
              </a:path>
            </a:pathLst>
          </a:custGeom>
          <a:solidFill>
            <a:srgbClr val="52B8DA"/>
          </a:solidFill>
          <a:ln>
            <a:noFill/>
          </a:ln>
        </p:spPr>
        <p:txBody>
          <a:bodyPr/>
          <a:lstStyle/>
          <a:p>
            <a:endParaRPr lang="zh-CN" altLang="en-US">
              <a:latin typeface="黑体" panose="02010609060101010101" pitchFamily="49" charset="-122"/>
              <a:ea typeface="黑体" panose="02010609060101010101" pitchFamily="49" charset="-122"/>
            </a:endParaRPr>
          </a:p>
        </p:txBody>
      </p:sp>
      <p:sp>
        <p:nvSpPr>
          <p:cNvPr id="16" name="Rectangle 12"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1967030" y="1132613"/>
            <a:ext cx="2293935" cy="331636"/>
          </a:xfrm>
          <a:prstGeom prst="rect">
            <a:avLst/>
          </a:prstGeom>
          <a:solidFill>
            <a:srgbClr val="296FA5"/>
          </a:solidFill>
          <a:ln>
            <a:noFill/>
          </a:ln>
        </p:spPr>
        <p:txBody>
          <a:bodyPr/>
          <a:lstStyle/>
          <a:p>
            <a:endParaRPr lang="zh-CN" altLang="en-US" dirty="0">
              <a:latin typeface="黑体" panose="02010609060101010101" pitchFamily="49" charset="-122"/>
              <a:ea typeface="黑体" panose="02010609060101010101" pitchFamily="49" charset="-122"/>
            </a:endParaRPr>
          </a:p>
        </p:txBody>
      </p:sp>
      <p:sp>
        <p:nvSpPr>
          <p:cNvPr id="17" name="Freeform 13"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5032449" y="1456353"/>
            <a:ext cx="636065" cy="331636"/>
          </a:xfrm>
          <a:custGeom>
            <a:avLst/>
            <a:gdLst>
              <a:gd name="T0" fmla="*/ 0 w 310"/>
              <a:gd name="T1" fmla="*/ 84 h 168"/>
              <a:gd name="T2" fmla="*/ 34 w 310"/>
              <a:gd name="T3" fmla="*/ 104 h 168"/>
              <a:gd name="T4" fmla="*/ 34 w 310"/>
              <a:gd name="T5" fmla="*/ 168 h 168"/>
              <a:gd name="T6" fmla="*/ 310 w 310"/>
              <a:gd name="T7" fmla="*/ 168 h 168"/>
              <a:gd name="T8" fmla="*/ 310 w 310"/>
              <a:gd name="T9" fmla="*/ 0 h 168"/>
              <a:gd name="T10" fmla="*/ 34 w 310"/>
              <a:gd name="T11" fmla="*/ 0 h 168"/>
              <a:gd name="T12" fmla="*/ 34 w 310"/>
              <a:gd name="T13" fmla="*/ 64 h 168"/>
              <a:gd name="T14" fmla="*/ 0 w 310"/>
              <a:gd name="T15" fmla="*/ 84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168">
                <a:moveTo>
                  <a:pt x="0" y="84"/>
                </a:moveTo>
                <a:lnTo>
                  <a:pt x="34" y="104"/>
                </a:lnTo>
                <a:lnTo>
                  <a:pt x="34" y="168"/>
                </a:lnTo>
                <a:lnTo>
                  <a:pt x="310" y="168"/>
                </a:lnTo>
                <a:lnTo>
                  <a:pt x="310" y="0"/>
                </a:lnTo>
                <a:lnTo>
                  <a:pt x="34" y="0"/>
                </a:lnTo>
                <a:lnTo>
                  <a:pt x="34" y="64"/>
                </a:lnTo>
                <a:lnTo>
                  <a:pt x="0" y="84"/>
                </a:lnTo>
                <a:close/>
              </a:path>
            </a:pathLst>
          </a:custGeom>
          <a:solidFill>
            <a:srgbClr val="52B8DA"/>
          </a:solidFill>
          <a:ln>
            <a:noFill/>
          </a:ln>
        </p:spPr>
        <p:txBody>
          <a:bodyPr/>
          <a:lstStyle/>
          <a:p>
            <a:endParaRPr lang="zh-CN" altLang="en-US">
              <a:latin typeface="黑体" panose="02010609060101010101" pitchFamily="49" charset="-122"/>
              <a:ea typeface="黑体" panose="02010609060101010101" pitchFamily="49" charset="-122"/>
            </a:endParaRPr>
          </a:p>
        </p:txBody>
      </p:sp>
      <p:sp>
        <p:nvSpPr>
          <p:cNvPr id="18" name="Rectangle 14"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5385363" y="1456353"/>
            <a:ext cx="2293935" cy="331636"/>
          </a:xfrm>
          <a:prstGeom prst="rect">
            <a:avLst/>
          </a:prstGeom>
          <a:solidFill>
            <a:srgbClr val="296FA5"/>
          </a:solidFill>
          <a:ln>
            <a:noFill/>
          </a:ln>
        </p:spPr>
        <p:txBody>
          <a:bodyPr/>
          <a:lstStyle/>
          <a:p>
            <a:endParaRPr lang="zh-CN" altLang="en-US">
              <a:latin typeface="黑体" panose="02010609060101010101" pitchFamily="49" charset="-122"/>
              <a:ea typeface="黑体" panose="02010609060101010101" pitchFamily="49" charset="-122"/>
            </a:endParaRPr>
          </a:p>
        </p:txBody>
      </p:sp>
      <p:sp>
        <p:nvSpPr>
          <p:cNvPr id="19" name="Freeform 15"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5032449" y="3351416"/>
            <a:ext cx="636065" cy="327688"/>
          </a:xfrm>
          <a:custGeom>
            <a:avLst/>
            <a:gdLst>
              <a:gd name="T0" fmla="*/ 0 w 310"/>
              <a:gd name="T1" fmla="*/ 82 h 166"/>
              <a:gd name="T2" fmla="*/ 34 w 310"/>
              <a:gd name="T3" fmla="*/ 102 h 166"/>
              <a:gd name="T4" fmla="*/ 34 w 310"/>
              <a:gd name="T5" fmla="*/ 166 h 166"/>
              <a:gd name="T6" fmla="*/ 310 w 310"/>
              <a:gd name="T7" fmla="*/ 166 h 166"/>
              <a:gd name="T8" fmla="*/ 310 w 310"/>
              <a:gd name="T9" fmla="*/ 0 h 166"/>
              <a:gd name="T10" fmla="*/ 34 w 310"/>
              <a:gd name="T11" fmla="*/ 0 h 166"/>
              <a:gd name="T12" fmla="*/ 34 w 310"/>
              <a:gd name="T13" fmla="*/ 62 h 166"/>
              <a:gd name="T14" fmla="*/ 0 w 310"/>
              <a:gd name="T15" fmla="*/ 82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166">
                <a:moveTo>
                  <a:pt x="0" y="82"/>
                </a:moveTo>
                <a:lnTo>
                  <a:pt x="34" y="102"/>
                </a:lnTo>
                <a:lnTo>
                  <a:pt x="34" y="166"/>
                </a:lnTo>
                <a:lnTo>
                  <a:pt x="310" y="166"/>
                </a:lnTo>
                <a:lnTo>
                  <a:pt x="310" y="0"/>
                </a:lnTo>
                <a:lnTo>
                  <a:pt x="34" y="0"/>
                </a:lnTo>
                <a:lnTo>
                  <a:pt x="34" y="62"/>
                </a:lnTo>
                <a:lnTo>
                  <a:pt x="0" y="82"/>
                </a:lnTo>
                <a:close/>
              </a:path>
            </a:pathLst>
          </a:custGeom>
          <a:solidFill>
            <a:srgbClr val="52B8DA"/>
          </a:solidFill>
          <a:ln>
            <a:noFill/>
          </a:ln>
        </p:spPr>
        <p:txBody>
          <a:bodyPr/>
          <a:lstStyle/>
          <a:p>
            <a:endParaRPr lang="zh-CN" altLang="en-US">
              <a:latin typeface="黑体" panose="02010609060101010101" pitchFamily="49" charset="-122"/>
              <a:ea typeface="黑体" panose="02010609060101010101" pitchFamily="49" charset="-122"/>
            </a:endParaRPr>
          </a:p>
        </p:txBody>
      </p:sp>
      <p:sp>
        <p:nvSpPr>
          <p:cNvPr id="20" name="Rectangle 16"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5385363" y="3351416"/>
            <a:ext cx="2293935" cy="327688"/>
          </a:xfrm>
          <a:prstGeom prst="rect">
            <a:avLst/>
          </a:prstGeom>
          <a:solidFill>
            <a:srgbClr val="296FA5"/>
          </a:solidFill>
          <a:ln>
            <a:noFill/>
          </a:ln>
        </p:spPr>
        <p:txBody>
          <a:bodyPr/>
          <a:lstStyle/>
          <a:p>
            <a:endParaRPr lang="zh-CN" altLang="en-US">
              <a:latin typeface="黑体" panose="02010609060101010101" pitchFamily="49" charset="-122"/>
              <a:ea typeface="黑体" panose="02010609060101010101" pitchFamily="49" charset="-122"/>
            </a:endParaRPr>
          </a:p>
        </p:txBody>
      </p:sp>
      <p:sp>
        <p:nvSpPr>
          <p:cNvPr id="21" name="Freeform 17"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3977814" y="3027676"/>
            <a:ext cx="636065" cy="327688"/>
          </a:xfrm>
          <a:custGeom>
            <a:avLst/>
            <a:gdLst>
              <a:gd name="T0" fmla="*/ 310 w 310"/>
              <a:gd name="T1" fmla="*/ 82 h 166"/>
              <a:gd name="T2" fmla="*/ 276 w 310"/>
              <a:gd name="T3" fmla="*/ 62 h 166"/>
              <a:gd name="T4" fmla="*/ 276 w 310"/>
              <a:gd name="T5" fmla="*/ 0 h 166"/>
              <a:gd name="T6" fmla="*/ 0 w 310"/>
              <a:gd name="T7" fmla="*/ 0 h 166"/>
              <a:gd name="T8" fmla="*/ 0 w 310"/>
              <a:gd name="T9" fmla="*/ 166 h 166"/>
              <a:gd name="T10" fmla="*/ 276 w 310"/>
              <a:gd name="T11" fmla="*/ 166 h 166"/>
              <a:gd name="T12" fmla="*/ 276 w 310"/>
              <a:gd name="T13" fmla="*/ 102 h 166"/>
              <a:gd name="T14" fmla="*/ 310 w 310"/>
              <a:gd name="T15" fmla="*/ 82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166">
                <a:moveTo>
                  <a:pt x="310" y="82"/>
                </a:moveTo>
                <a:lnTo>
                  <a:pt x="276" y="62"/>
                </a:lnTo>
                <a:lnTo>
                  <a:pt x="276" y="0"/>
                </a:lnTo>
                <a:lnTo>
                  <a:pt x="0" y="0"/>
                </a:lnTo>
                <a:lnTo>
                  <a:pt x="0" y="166"/>
                </a:lnTo>
                <a:lnTo>
                  <a:pt x="276" y="166"/>
                </a:lnTo>
                <a:lnTo>
                  <a:pt x="276" y="102"/>
                </a:lnTo>
                <a:lnTo>
                  <a:pt x="310" y="82"/>
                </a:lnTo>
                <a:close/>
              </a:path>
            </a:pathLst>
          </a:custGeom>
          <a:solidFill>
            <a:srgbClr val="52B8DA"/>
          </a:solidFill>
          <a:ln>
            <a:noFill/>
          </a:ln>
        </p:spPr>
        <p:txBody>
          <a:bodyPr/>
          <a:lstStyle/>
          <a:p>
            <a:endParaRPr lang="zh-CN" altLang="en-US">
              <a:latin typeface="黑体" panose="02010609060101010101" pitchFamily="49" charset="-122"/>
              <a:ea typeface="黑体" panose="02010609060101010101" pitchFamily="49" charset="-122"/>
            </a:endParaRPr>
          </a:p>
        </p:txBody>
      </p:sp>
      <p:sp>
        <p:nvSpPr>
          <p:cNvPr id="22" name="Rectangle 18"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1967030" y="3027676"/>
            <a:ext cx="2293935" cy="327688"/>
          </a:xfrm>
          <a:prstGeom prst="rect">
            <a:avLst/>
          </a:prstGeom>
          <a:solidFill>
            <a:srgbClr val="296FA5"/>
          </a:solidFill>
          <a:ln>
            <a:noFill/>
          </a:ln>
        </p:spPr>
        <p:txBody>
          <a:bodyPr/>
          <a:lstStyle/>
          <a:p>
            <a:endParaRPr lang="zh-CN" altLang="en-US">
              <a:latin typeface="黑体" panose="02010609060101010101" pitchFamily="49" charset="-122"/>
              <a:ea typeface="黑体" panose="02010609060101010101" pitchFamily="49" charset="-122"/>
            </a:endParaRPr>
          </a:p>
        </p:txBody>
      </p:sp>
      <p:cxnSp>
        <p:nvCxnSpPr>
          <p:cNvPr id="23" name="直接箭头连接符 22"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CxnSpPr/>
          <p:nvPr/>
        </p:nvCxnSpPr>
        <p:spPr>
          <a:xfrm>
            <a:off x="4750912" y="984381"/>
            <a:ext cx="0" cy="3657600"/>
          </a:xfrm>
          <a:prstGeom prst="straightConnector1">
            <a:avLst/>
          </a:prstGeom>
          <a:ln w="12700">
            <a:solidFill>
              <a:srgbClr val="52B8DA"/>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23"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2043950" y="1108820"/>
            <a:ext cx="2091778" cy="368300"/>
          </a:xfrm>
          <a:prstGeom prst="rect">
            <a:avLst/>
          </a:prstGeom>
        </p:spPr>
        <p:txBody>
          <a:bodyPr wrap="square">
            <a:spAutoFit/>
          </a:bodyPr>
          <a:lstStyle/>
          <a:p>
            <a:pPr algn="r"/>
            <a:r>
              <a:rPr lang="zh-CN" altLang="en-US" dirty="0">
                <a:solidFill>
                  <a:schemeClr val="bg1"/>
                </a:solidFill>
                <a:latin typeface="黑体" panose="02010609060101010101" pitchFamily="49" charset="-122"/>
                <a:ea typeface="黑体" panose="02010609060101010101" pitchFamily="49" charset="-122"/>
                <a:sym typeface="+mn-lt"/>
              </a:rPr>
              <a:t>别称</a:t>
            </a:r>
          </a:p>
        </p:txBody>
      </p:sp>
      <p:sp>
        <p:nvSpPr>
          <p:cNvPr id="25" name="矩形 24"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450049" y="1506951"/>
            <a:ext cx="4195253" cy="737235"/>
          </a:xfrm>
          <a:prstGeom prst="rect">
            <a:avLst/>
          </a:prstGeom>
        </p:spPr>
        <p:txBody>
          <a:bodyPr wrap="square">
            <a:spAutoFit/>
          </a:bodyPr>
          <a:lstStyle/>
          <a:p>
            <a:pPr algn="r">
              <a:lnSpc>
                <a:spcPct val="150000"/>
              </a:lnSpc>
              <a:buClr>
                <a:srgbClr val="E7E6E6">
                  <a:lumMod val="10000"/>
                </a:srgbClr>
              </a:buClr>
            </a:pPr>
            <a:r>
              <a:rPr lang="zh-CN" altLang="en-US" sz="1400" b="1" dirty="0">
                <a:solidFill>
                  <a:srgbClr val="296FA5"/>
                </a:solidFill>
                <a:latin typeface="黑体" panose="02010609060101010101" pitchFamily="49" charset="-122"/>
                <a:ea typeface="黑体" panose="02010609060101010101" pitchFamily="49" charset="-122"/>
                <a:cs typeface="黑体" panose="02010609060101010101" pitchFamily="49" charset="-122"/>
                <a:sym typeface="+mn-lt"/>
              </a:rPr>
              <a:t>品管七大手法 -</a:t>
            </a:r>
          </a:p>
          <a:p>
            <a:pPr algn="r">
              <a:lnSpc>
                <a:spcPct val="150000"/>
              </a:lnSpc>
              <a:buClr>
                <a:srgbClr val="E7E6E6">
                  <a:lumMod val="10000"/>
                </a:srgbClr>
              </a:buClr>
            </a:pPr>
            <a:r>
              <a:rPr lang="en-US" sz="1400" b="1" dirty="0">
                <a:solidFill>
                  <a:srgbClr val="296FA5"/>
                </a:solidFill>
                <a:latin typeface="黑体" panose="02010609060101010101" pitchFamily="49" charset="-122"/>
                <a:ea typeface="黑体" panose="02010609060101010101" pitchFamily="49" charset="-122"/>
                <a:cs typeface="黑体" panose="02010609060101010101" pitchFamily="49" charset="-122"/>
                <a:sym typeface="+mn-lt"/>
              </a:rPr>
              <a:t>  </a:t>
            </a:r>
            <a:r>
              <a:rPr lang="zh-CN" altLang="en-US" sz="1400" b="1" dirty="0">
                <a:solidFill>
                  <a:srgbClr val="296FA5"/>
                </a:solidFill>
                <a:latin typeface="黑体" panose="02010609060101010101" pitchFamily="49" charset="-122"/>
                <a:ea typeface="黑体" panose="02010609060101010101" pitchFamily="49" charset="-122"/>
                <a:cs typeface="黑体" panose="02010609060101010101" pitchFamily="49" charset="-122"/>
                <a:sym typeface="+mn-lt"/>
              </a:rPr>
              <a:t>新旧</a:t>
            </a:r>
            <a:r>
              <a:rPr lang="en-US" altLang="zh-CN" sz="1400" b="1" dirty="0">
                <a:solidFill>
                  <a:srgbClr val="296FA5"/>
                </a:solidFill>
                <a:latin typeface="黑体" panose="02010609060101010101" pitchFamily="49" charset="-122"/>
                <a:ea typeface="黑体" panose="02010609060101010101" pitchFamily="49" charset="-122"/>
                <a:cs typeface="黑体" panose="02010609060101010101" pitchFamily="49" charset="-122"/>
                <a:sym typeface="+mn-lt"/>
              </a:rPr>
              <a:t>QC</a:t>
            </a:r>
            <a:r>
              <a:rPr lang="zh-CN" altLang="en-US" sz="1400" b="1" dirty="0">
                <a:solidFill>
                  <a:srgbClr val="296FA5"/>
                </a:solidFill>
                <a:latin typeface="黑体" panose="02010609060101010101" pitchFamily="49" charset="-122"/>
                <a:ea typeface="黑体" panose="02010609060101010101" pitchFamily="49" charset="-122"/>
                <a:cs typeface="黑体" panose="02010609060101010101" pitchFamily="49" charset="-122"/>
                <a:sym typeface="+mn-lt"/>
              </a:rPr>
              <a:t>七大工具手法</a:t>
            </a:r>
            <a:r>
              <a:rPr lang="en-US" altLang="zh-CN" sz="1400" b="1" dirty="0">
                <a:solidFill>
                  <a:srgbClr val="296FA5"/>
                </a:solidFill>
                <a:latin typeface="黑体" panose="02010609060101010101" pitchFamily="49" charset="-122"/>
                <a:ea typeface="黑体" panose="02010609060101010101" pitchFamily="49" charset="-122"/>
                <a:cs typeface="黑体" panose="02010609060101010101" pitchFamily="49" charset="-122"/>
                <a:sym typeface="+mn-lt"/>
              </a:rPr>
              <a:t> </a:t>
            </a:r>
            <a:r>
              <a:rPr lang="en-US" sz="1400" b="1" dirty="0">
                <a:solidFill>
                  <a:srgbClr val="296FA5"/>
                </a:solidFill>
                <a:latin typeface="黑体" panose="02010609060101010101" pitchFamily="49" charset="-122"/>
                <a:ea typeface="黑体" panose="02010609060101010101" pitchFamily="49" charset="-122"/>
                <a:cs typeface="黑体" panose="02010609060101010101" pitchFamily="49" charset="-122"/>
                <a:sym typeface="+mn-lt"/>
              </a:rPr>
              <a:t>-</a:t>
            </a:r>
          </a:p>
        </p:txBody>
      </p:sp>
      <p:sp>
        <p:nvSpPr>
          <p:cNvPr id="26" name="矩形 25"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2053284" y="3028048"/>
            <a:ext cx="2091778" cy="368300"/>
          </a:xfrm>
          <a:prstGeom prst="rect">
            <a:avLst/>
          </a:prstGeom>
        </p:spPr>
        <p:txBody>
          <a:bodyPr wrap="square">
            <a:spAutoFit/>
          </a:bodyPr>
          <a:lstStyle/>
          <a:p>
            <a:pPr algn="r"/>
            <a:r>
              <a:rPr lang="zh-CN" altLang="en-US" dirty="0">
                <a:solidFill>
                  <a:schemeClr val="bg1"/>
                </a:solidFill>
                <a:latin typeface="黑体" panose="02010609060101010101" pitchFamily="49" charset="-122"/>
                <a:ea typeface="黑体" panose="02010609060101010101" pitchFamily="49" charset="-122"/>
                <a:sym typeface="+mn-lt"/>
              </a:rPr>
              <a:t>来源</a:t>
            </a:r>
          </a:p>
        </p:txBody>
      </p:sp>
      <p:sp>
        <p:nvSpPr>
          <p:cNvPr id="27" name="矩形 26"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450049" y="3398834"/>
            <a:ext cx="4195253" cy="737235"/>
          </a:xfrm>
          <a:prstGeom prst="rect">
            <a:avLst/>
          </a:prstGeom>
        </p:spPr>
        <p:txBody>
          <a:bodyPr wrap="square">
            <a:spAutoFit/>
          </a:bodyPr>
          <a:lstStyle/>
          <a:p>
            <a:pPr algn="r">
              <a:lnSpc>
                <a:spcPct val="150000"/>
              </a:lnSpc>
              <a:buClr>
                <a:srgbClr val="E7E6E6">
                  <a:lumMod val="10000"/>
                </a:srgbClr>
              </a:buClr>
            </a:pPr>
            <a:r>
              <a:rPr lang="zh-CN" altLang="en-US" sz="1400" b="1" dirty="0">
                <a:solidFill>
                  <a:srgbClr val="296FA5"/>
                </a:solidFill>
                <a:latin typeface="黑体" panose="02010609060101010101" pitchFamily="49" charset="-122"/>
                <a:ea typeface="黑体" panose="02010609060101010101" pitchFamily="49" charset="-122"/>
                <a:cs typeface="黑体" panose="02010609060101010101" pitchFamily="49" charset="-122"/>
                <a:sym typeface="+mn-lt"/>
              </a:rPr>
              <a:t>日本 -</a:t>
            </a:r>
          </a:p>
          <a:p>
            <a:pPr algn="r">
              <a:lnSpc>
                <a:spcPct val="150000"/>
              </a:lnSpc>
              <a:buClr>
                <a:srgbClr val="E7E6E6">
                  <a:lumMod val="10000"/>
                </a:srgbClr>
              </a:buClr>
            </a:pPr>
            <a:r>
              <a:rPr lang="zh-CN" altLang="en-US" sz="1400" b="1" dirty="0">
                <a:solidFill>
                  <a:srgbClr val="296FA5"/>
                </a:solidFill>
                <a:latin typeface="黑体" panose="02010609060101010101" pitchFamily="49" charset="-122"/>
                <a:ea typeface="黑体" panose="02010609060101010101" pitchFamily="49" charset="-122"/>
                <a:cs typeface="黑体" panose="02010609060101010101" pitchFamily="49" charset="-122"/>
                <a:sym typeface="+mn-lt"/>
              </a:rPr>
              <a:t>旧七种工具成功后，1979年又提出新七种工具 -</a:t>
            </a:r>
          </a:p>
        </p:txBody>
      </p:sp>
      <p:sp>
        <p:nvSpPr>
          <p:cNvPr id="28" name="矩形 27"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5445556" y="1456333"/>
            <a:ext cx="2091778" cy="368300"/>
          </a:xfrm>
          <a:prstGeom prst="rect">
            <a:avLst/>
          </a:prstGeom>
        </p:spPr>
        <p:txBody>
          <a:bodyPr wrap="square">
            <a:spAutoFit/>
          </a:bodyPr>
          <a:lstStyle/>
          <a:p>
            <a:r>
              <a:rPr lang="zh-CN" altLang="en-US" dirty="0">
                <a:solidFill>
                  <a:schemeClr val="bg1"/>
                </a:solidFill>
                <a:latin typeface="黑体" panose="02010609060101010101" pitchFamily="49" charset="-122"/>
                <a:ea typeface="黑体" panose="02010609060101010101" pitchFamily="49" charset="-122"/>
                <a:sym typeface="+mn-lt"/>
              </a:rPr>
              <a:t>旧</a:t>
            </a:r>
            <a:r>
              <a:rPr lang="en-US" altLang="zh-CN" dirty="0">
                <a:solidFill>
                  <a:schemeClr val="bg1"/>
                </a:solidFill>
                <a:latin typeface="黑体" panose="02010609060101010101" pitchFamily="49" charset="-122"/>
                <a:ea typeface="黑体" panose="02010609060101010101" pitchFamily="49" charset="-122"/>
                <a:sym typeface="+mn-lt"/>
              </a:rPr>
              <a:t>-QC</a:t>
            </a:r>
            <a:r>
              <a:rPr lang="zh-CN" altLang="en-US" dirty="0">
                <a:solidFill>
                  <a:schemeClr val="bg1"/>
                </a:solidFill>
                <a:latin typeface="黑体" panose="02010609060101010101" pitchFamily="49" charset="-122"/>
                <a:ea typeface="黑体" panose="02010609060101010101" pitchFamily="49" charset="-122"/>
                <a:sym typeface="+mn-lt"/>
              </a:rPr>
              <a:t>七大手法</a:t>
            </a:r>
          </a:p>
        </p:txBody>
      </p:sp>
      <p:sp>
        <p:nvSpPr>
          <p:cNvPr id="29" name="矩形 28"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5032449" y="1847656"/>
            <a:ext cx="4195253" cy="737235"/>
          </a:xfrm>
          <a:prstGeom prst="rect">
            <a:avLst/>
          </a:prstGeom>
        </p:spPr>
        <p:txBody>
          <a:bodyPr wrap="square">
            <a:spAutoFit/>
          </a:bodyPr>
          <a:lstStyle/>
          <a:p>
            <a:pPr>
              <a:lnSpc>
                <a:spcPct val="150000"/>
              </a:lnSpc>
              <a:buClr>
                <a:srgbClr val="E7E6E6">
                  <a:lumMod val="10000"/>
                </a:srgbClr>
              </a:buClr>
            </a:pPr>
            <a:r>
              <a:rPr lang="en-US" altLang="zh-CN" sz="1400" dirty="0">
                <a:latin typeface="黑体" panose="02010609060101010101" pitchFamily="49" charset="-122"/>
                <a:ea typeface="黑体" panose="02010609060101010101" pitchFamily="49" charset="-122"/>
                <a:cs typeface="黑体" panose="02010609060101010101" pitchFamily="49" charset="-122"/>
                <a:sym typeface="+mn-lt"/>
              </a:rPr>
              <a:t>- </a:t>
            </a:r>
            <a:r>
              <a:rPr lang="zh-CN" altLang="en-US" sz="1400" dirty="0">
                <a:latin typeface="黑体" panose="02010609060101010101" pitchFamily="49" charset="-122"/>
                <a:ea typeface="黑体" panose="02010609060101010101" pitchFamily="49" charset="-122"/>
                <a:cs typeface="黑体" panose="02010609060101010101" pitchFamily="49" charset="-122"/>
                <a:sym typeface="+mn-lt"/>
              </a:rPr>
              <a:t>偏重于统计分析；</a:t>
            </a:r>
          </a:p>
          <a:p>
            <a:pPr>
              <a:lnSpc>
                <a:spcPct val="150000"/>
              </a:lnSpc>
              <a:buClr>
                <a:srgbClr val="E7E6E6">
                  <a:lumMod val="10000"/>
                </a:srgbClr>
              </a:buClr>
            </a:pPr>
            <a:r>
              <a:rPr lang="en-US" altLang="zh-CN" sz="1400" dirty="0">
                <a:latin typeface="黑体" panose="02010609060101010101" pitchFamily="49" charset="-122"/>
                <a:ea typeface="黑体" panose="02010609060101010101" pitchFamily="49" charset="-122"/>
                <a:cs typeface="黑体" panose="02010609060101010101" pitchFamily="49" charset="-122"/>
                <a:sym typeface="+mn-lt"/>
              </a:rPr>
              <a:t>- </a:t>
            </a:r>
            <a:r>
              <a:rPr lang="zh-CN" altLang="en-US" sz="1400" dirty="0">
                <a:latin typeface="黑体" panose="02010609060101010101" pitchFamily="49" charset="-122"/>
                <a:ea typeface="黑体" panose="02010609060101010101" pitchFamily="49" charset="-122"/>
                <a:cs typeface="黑体" panose="02010609060101010101" pitchFamily="49" charset="-122"/>
                <a:sym typeface="+mn-lt"/>
              </a:rPr>
              <a:t>针对问题发生后的改善。</a:t>
            </a:r>
          </a:p>
        </p:txBody>
      </p:sp>
      <p:sp>
        <p:nvSpPr>
          <p:cNvPr id="31" name="矩形 30"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5445760" y="3347720"/>
            <a:ext cx="2345690" cy="368300"/>
          </a:xfrm>
          <a:prstGeom prst="rect">
            <a:avLst/>
          </a:prstGeom>
        </p:spPr>
        <p:txBody>
          <a:bodyPr wrap="square">
            <a:spAutoFit/>
          </a:bodyPr>
          <a:lstStyle/>
          <a:p>
            <a:r>
              <a:rPr lang="zh-CN" altLang="en-US" dirty="0">
                <a:solidFill>
                  <a:schemeClr val="bg1"/>
                </a:solidFill>
                <a:latin typeface="黑体" panose="02010609060101010101" pitchFamily="49" charset="-122"/>
                <a:ea typeface="黑体" panose="02010609060101010101" pitchFamily="49" charset="-122"/>
                <a:sym typeface="+mn-lt"/>
              </a:rPr>
              <a:t>新</a:t>
            </a:r>
            <a:r>
              <a:rPr lang="en-US" altLang="zh-CN" dirty="0">
                <a:solidFill>
                  <a:schemeClr val="bg1"/>
                </a:solidFill>
                <a:latin typeface="黑体" panose="02010609060101010101" pitchFamily="49" charset="-122"/>
                <a:ea typeface="黑体" panose="02010609060101010101" pitchFamily="49" charset="-122"/>
                <a:sym typeface="+mn-lt"/>
              </a:rPr>
              <a:t>-QC</a:t>
            </a:r>
            <a:r>
              <a:rPr lang="zh-CN" altLang="en-US" dirty="0">
                <a:solidFill>
                  <a:schemeClr val="bg1"/>
                </a:solidFill>
                <a:latin typeface="黑体" panose="02010609060101010101" pitchFamily="49" charset="-122"/>
                <a:ea typeface="黑体" panose="02010609060101010101" pitchFamily="49" charset="-122"/>
                <a:sym typeface="+mn-lt"/>
              </a:rPr>
              <a:t>七大手法</a:t>
            </a:r>
          </a:p>
        </p:txBody>
      </p:sp>
      <p:sp>
        <p:nvSpPr>
          <p:cNvPr id="32" name="文本框 31"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txBox="1"/>
          <p:nvPr/>
        </p:nvSpPr>
        <p:spPr>
          <a:xfrm>
            <a:off x="4156826" y="1131260"/>
            <a:ext cx="481882" cy="368300"/>
          </a:xfrm>
          <a:prstGeom prst="rect">
            <a:avLst/>
          </a:prstGeom>
          <a:noFill/>
        </p:spPr>
        <p:txBody>
          <a:bodyPr wrap="square" rtlCol="0">
            <a:spAutoFit/>
          </a:bodyPr>
          <a:lstStyle/>
          <a:p>
            <a:pPr algn="ctr"/>
            <a:r>
              <a:rPr lang="en-US" altLang="zh-CN" b="1" dirty="0">
                <a:solidFill>
                  <a:schemeClr val="bg1"/>
                </a:solidFill>
                <a:latin typeface="黑体" panose="02010609060101010101" pitchFamily="49" charset="-122"/>
                <a:ea typeface="黑体" panose="02010609060101010101" pitchFamily="49" charset="-122"/>
              </a:rPr>
              <a:t>01</a:t>
            </a:r>
          </a:p>
        </p:txBody>
      </p:sp>
      <p:sp>
        <p:nvSpPr>
          <p:cNvPr id="33" name="文本框 32"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txBox="1"/>
          <p:nvPr/>
        </p:nvSpPr>
        <p:spPr>
          <a:xfrm>
            <a:off x="4995545" y="1477645"/>
            <a:ext cx="528955" cy="368300"/>
          </a:xfrm>
          <a:prstGeom prst="rect">
            <a:avLst/>
          </a:prstGeom>
          <a:noFill/>
        </p:spPr>
        <p:txBody>
          <a:bodyPr wrap="square" rtlCol="0">
            <a:spAutoFit/>
          </a:bodyPr>
          <a:lstStyle/>
          <a:p>
            <a:pPr algn="ctr"/>
            <a:r>
              <a:rPr lang="en-US" altLang="zh-CN" dirty="0">
                <a:solidFill>
                  <a:schemeClr val="bg1"/>
                </a:solidFill>
                <a:latin typeface="黑体" panose="02010609060101010101" pitchFamily="49" charset="-122"/>
                <a:ea typeface="黑体" panose="02010609060101010101" pitchFamily="49" charset="-122"/>
              </a:rPr>
              <a:t>1</a:t>
            </a:r>
            <a:r>
              <a:rPr lang="en-US" altLang="zh-CN" sz="900" b="1" dirty="0">
                <a:solidFill>
                  <a:schemeClr val="bg1"/>
                </a:solidFill>
                <a:latin typeface="黑体" panose="02010609060101010101" pitchFamily="49" charset="-122"/>
                <a:ea typeface="黑体" panose="02010609060101010101" pitchFamily="49" charset="-122"/>
              </a:rPr>
              <a:t>.</a:t>
            </a:r>
            <a:r>
              <a:rPr lang="en-US" altLang="zh-CN" dirty="0">
                <a:solidFill>
                  <a:schemeClr val="bg1"/>
                </a:solidFill>
                <a:latin typeface="黑体" panose="02010609060101010101" pitchFamily="49" charset="-122"/>
                <a:ea typeface="黑体" panose="02010609060101010101" pitchFamily="49" charset="-122"/>
              </a:rPr>
              <a:t>1</a:t>
            </a:r>
          </a:p>
        </p:txBody>
      </p:sp>
      <p:sp>
        <p:nvSpPr>
          <p:cNvPr id="34" name="文本框 33"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txBox="1"/>
          <p:nvPr/>
        </p:nvSpPr>
        <p:spPr>
          <a:xfrm>
            <a:off x="4156826" y="3028821"/>
            <a:ext cx="481882" cy="368300"/>
          </a:xfrm>
          <a:prstGeom prst="rect">
            <a:avLst/>
          </a:prstGeom>
          <a:noFill/>
        </p:spPr>
        <p:txBody>
          <a:bodyPr wrap="square" rtlCol="0">
            <a:spAutoFit/>
          </a:bodyPr>
          <a:lstStyle/>
          <a:p>
            <a:pPr algn="ctr"/>
            <a:r>
              <a:rPr lang="en-US" altLang="zh-CN" b="1">
                <a:solidFill>
                  <a:schemeClr val="bg1"/>
                </a:solidFill>
                <a:latin typeface="黑体" panose="02010609060101010101" pitchFamily="49" charset="-122"/>
                <a:ea typeface="黑体" panose="02010609060101010101" pitchFamily="49" charset="-122"/>
              </a:rPr>
              <a:t>02</a:t>
            </a:r>
          </a:p>
        </p:txBody>
      </p:sp>
      <p:sp>
        <p:nvSpPr>
          <p:cNvPr id="35" name="文本框 34"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txBox="1"/>
          <p:nvPr/>
        </p:nvSpPr>
        <p:spPr>
          <a:xfrm>
            <a:off x="4976495" y="3362325"/>
            <a:ext cx="525780" cy="368300"/>
          </a:xfrm>
          <a:prstGeom prst="rect">
            <a:avLst/>
          </a:prstGeom>
          <a:noFill/>
        </p:spPr>
        <p:txBody>
          <a:bodyPr wrap="square" rtlCol="0">
            <a:spAutoFit/>
          </a:bodyPr>
          <a:lstStyle/>
          <a:p>
            <a:pPr algn="ctr"/>
            <a:r>
              <a:rPr lang="en-US" altLang="zh-CN" dirty="0">
                <a:solidFill>
                  <a:schemeClr val="bg1"/>
                </a:solidFill>
                <a:latin typeface="黑体" panose="02010609060101010101" pitchFamily="49" charset="-122"/>
                <a:ea typeface="黑体" panose="02010609060101010101" pitchFamily="49" charset="-122"/>
              </a:rPr>
              <a:t>1</a:t>
            </a:r>
            <a:r>
              <a:rPr lang="en-US" altLang="zh-CN" sz="900" b="1" dirty="0">
                <a:solidFill>
                  <a:schemeClr val="bg1"/>
                </a:solidFill>
                <a:latin typeface="黑体" panose="02010609060101010101" pitchFamily="49" charset="-122"/>
                <a:ea typeface="黑体" panose="02010609060101010101" pitchFamily="49" charset="-122"/>
              </a:rPr>
              <a:t>.</a:t>
            </a:r>
            <a:r>
              <a:rPr lang="en-US" altLang="zh-CN" dirty="0">
                <a:solidFill>
                  <a:schemeClr val="bg1"/>
                </a:solidFill>
                <a:latin typeface="黑体" panose="02010609060101010101" pitchFamily="49" charset="-122"/>
                <a:ea typeface="黑体" panose="02010609060101010101" pitchFamily="49" charset="-122"/>
              </a:rPr>
              <a:t>2</a:t>
            </a:r>
          </a:p>
        </p:txBody>
      </p:sp>
      <p:sp>
        <p:nvSpPr>
          <p:cNvPr id="2" name="矩形 1"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5032449" y="3781231"/>
            <a:ext cx="4195253" cy="737235"/>
          </a:xfrm>
          <a:prstGeom prst="rect">
            <a:avLst/>
          </a:prstGeom>
        </p:spPr>
        <p:txBody>
          <a:bodyPr wrap="square">
            <a:spAutoFit/>
          </a:bodyPr>
          <a:lstStyle/>
          <a:p>
            <a:pPr>
              <a:lnSpc>
                <a:spcPct val="150000"/>
              </a:lnSpc>
              <a:buClr>
                <a:srgbClr val="E7E6E6">
                  <a:lumMod val="10000"/>
                </a:srgbClr>
              </a:buClr>
            </a:pPr>
            <a:r>
              <a:rPr lang="en-US" altLang="zh-CN" sz="1400" dirty="0">
                <a:latin typeface="黑体" panose="02010609060101010101" pitchFamily="49" charset="-122"/>
                <a:ea typeface="黑体" panose="02010609060101010101" pitchFamily="49" charset="-122"/>
                <a:cs typeface="黑体" panose="02010609060101010101" pitchFamily="49" charset="-122"/>
                <a:sym typeface="+mn-lt"/>
              </a:rPr>
              <a:t>- </a:t>
            </a:r>
            <a:r>
              <a:rPr lang="zh-CN" altLang="en-US" sz="1400" dirty="0">
                <a:latin typeface="黑体" panose="02010609060101010101" pitchFamily="49" charset="-122"/>
                <a:ea typeface="黑体" panose="02010609060101010101" pitchFamily="49" charset="-122"/>
                <a:cs typeface="黑体" panose="02010609060101010101" pitchFamily="49" charset="-122"/>
                <a:sym typeface="+mn-lt"/>
              </a:rPr>
              <a:t>偏重于</a:t>
            </a:r>
            <a:r>
              <a:rPr lang="zh-CN" altLang="en-US" sz="1400" dirty="0">
                <a:latin typeface="黑体" panose="02010609060101010101" pitchFamily="49" charset="-122"/>
                <a:ea typeface="黑体" panose="02010609060101010101" pitchFamily="49" charset="-122"/>
                <a:cs typeface="黑体" panose="02010609060101010101" pitchFamily="49" charset="-122"/>
                <a:sym typeface="+mn-ea"/>
              </a:rPr>
              <a:t>思考分析过程</a:t>
            </a:r>
            <a:r>
              <a:rPr lang="zh-CN" altLang="en-US" sz="1400" dirty="0">
                <a:latin typeface="黑体" panose="02010609060101010101" pitchFamily="49" charset="-122"/>
                <a:ea typeface="黑体" panose="02010609060101010101" pitchFamily="49" charset="-122"/>
                <a:cs typeface="黑体" panose="02010609060101010101" pitchFamily="49" charset="-122"/>
                <a:sym typeface="+mn-lt"/>
              </a:rPr>
              <a:t>；</a:t>
            </a:r>
          </a:p>
          <a:p>
            <a:pPr>
              <a:lnSpc>
                <a:spcPct val="150000"/>
              </a:lnSpc>
              <a:buClr>
                <a:srgbClr val="E7E6E6">
                  <a:lumMod val="10000"/>
                </a:srgbClr>
              </a:buClr>
            </a:pPr>
            <a:r>
              <a:rPr lang="en-US" altLang="zh-CN" sz="1400" dirty="0">
                <a:latin typeface="黑体" panose="02010609060101010101" pitchFamily="49" charset="-122"/>
                <a:ea typeface="黑体" panose="02010609060101010101" pitchFamily="49" charset="-122"/>
                <a:cs typeface="黑体" panose="02010609060101010101" pitchFamily="49" charset="-122"/>
                <a:sym typeface="+mn-lt"/>
              </a:rPr>
              <a:t>- </a:t>
            </a:r>
            <a:r>
              <a:rPr lang="zh-CN" altLang="en-US" sz="1400" dirty="0">
                <a:latin typeface="黑体" panose="02010609060101010101" pitchFamily="49" charset="-122"/>
                <a:ea typeface="黑体" panose="02010609060101010101" pitchFamily="49" charset="-122"/>
                <a:cs typeface="黑体" panose="02010609060101010101" pitchFamily="49" charset="-122"/>
                <a:sym typeface="+mn-ea"/>
              </a:rPr>
              <a:t>主要是强调在问题发生前进行预防。</a:t>
            </a:r>
            <a:endParaRPr lang="zh-CN" altLang="en-US" sz="1400" dirty="0">
              <a:latin typeface="黑体" panose="02010609060101010101" pitchFamily="49" charset="-122"/>
              <a:ea typeface="黑体" panose="02010609060101010101" pitchFamily="49" charset="-122"/>
              <a:cs typeface="黑体" panose="02010609060101010101" pitchFamily="49"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1">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1. </a:t>
            </a:r>
            <a:r>
              <a:rPr kumimoji="0" lang="zh-CN" altLang="en-US" sz="2000" b="0" i="0" u="none" strike="noStrike" kern="1200" cap="none" spc="0" normalizeH="0" baseline="0" noProof="1">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QC旧七大手法</a:t>
            </a: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p>
        </p:txBody>
      </p:sp>
      <p:graphicFrame>
        <p:nvGraphicFramePr>
          <p:cNvPr id="4" name="表格 3"/>
          <p:cNvGraphicFramePr>
            <a:graphicFrameLocks noGrp="1"/>
          </p:cNvGraphicFramePr>
          <p:nvPr>
            <p:custDataLst>
              <p:tags r:id="rId1"/>
            </p:custDataLst>
          </p:nvPr>
        </p:nvGraphicFramePr>
        <p:xfrm>
          <a:off x="3411220" y="435610"/>
          <a:ext cx="5979160" cy="4187190"/>
        </p:xfrm>
        <a:graphic>
          <a:graphicData uri="http://schemas.openxmlformats.org/drawingml/2006/table">
            <a:tbl>
              <a:tblPr firstRow="1" bandRow="1">
                <a:tableStyleId>{3B4B98B0-60AC-42C2-AFA5-B58CD77FA1E5}</a:tableStyleId>
              </a:tblPr>
              <a:tblGrid>
                <a:gridCol w="320675">
                  <a:extLst>
                    <a:ext uri="{9D8B030D-6E8A-4147-A177-3AD203B41FA5}">
                      <a16:colId xmlns:a16="http://schemas.microsoft.com/office/drawing/2014/main" val="20000"/>
                    </a:ext>
                  </a:extLst>
                </a:gridCol>
                <a:gridCol w="2635885">
                  <a:extLst>
                    <a:ext uri="{9D8B030D-6E8A-4147-A177-3AD203B41FA5}">
                      <a16:colId xmlns:a16="http://schemas.microsoft.com/office/drawing/2014/main" val="20001"/>
                    </a:ext>
                  </a:extLst>
                </a:gridCol>
                <a:gridCol w="1962785">
                  <a:extLst>
                    <a:ext uri="{9D8B030D-6E8A-4147-A177-3AD203B41FA5}">
                      <a16:colId xmlns:a16="http://schemas.microsoft.com/office/drawing/2014/main" val="20002"/>
                    </a:ext>
                  </a:extLst>
                </a:gridCol>
                <a:gridCol w="1059815">
                  <a:extLst>
                    <a:ext uri="{9D8B030D-6E8A-4147-A177-3AD203B41FA5}">
                      <a16:colId xmlns:a16="http://schemas.microsoft.com/office/drawing/2014/main" val="20003"/>
                    </a:ext>
                  </a:extLst>
                </a:gridCol>
              </a:tblGrid>
              <a:tr h="462915">
                <a:tc>
                  <a:txBody>
                    <a:bodyPr/>
                    <a:lstStyle/>
                    <a:p>
                      <a:pPr algn="ctr">
                        <a:buNone/>
                      </a:pPr>
                      <a:endParaRPr lang="zh-CN" altLang="en-US" sz="1400" dirty="0"/>
                    </a:p>
                  </a:txBody>
                  <a:tcPr anchor="ctr" anchorCtr="1">
                    <a:solidFill>
                      <a:schemeClr val="tx2">
                        <a:lumMod val="40000"/>
                        <a:lumOff val="60000"/>
                      </a:schemeClr>
                    </a:solidFill>
                  </a:tcPr>
                </a:tc>
                <a:tc>
                  <a:txBody>
                    <a:bodyPr/>
                    <a:lstStyle/>
                    <a:p>
                      <a:pPr algn="ctr"/>
                      <a:r>
                        <a:rPr lang="zh-CN" altLang="en-US" sz="1400" dirty="0"/>
                        <a:t>图</a:t>
                      </a:r>
                      <a:r>
                        <a:rPr lang="en-US" altLang="zh-CN" sz="1400" dirty="0"/>
                        <a:t> </a:t>
                      </a:r>
                      <a:r>
                        <a:rPr lang="zh-CN" altLang="en-US" sz="1400" dirty="0"/>
                        <a:t>形</a:t>
                      </a:r>
                    </a:p>
                  </a:txBody>
                  <a:tcPr anchor="ctr" anchorCtr="1">
                    <a:solidFill>
                      <a:schemeClr val="tx2">
                        <a:lumMod val="40000"/>
                        <a:lumOff val="60000"/>
                      </a:schemeClr>
                    </a:solidFill>
                  </a:tcPr>
                </a:tc>
                <a:tc>
                  <a:txBody>
                    <a:bodyPr/>
                    <a:lstStyle/>
                    <a:p>
                      <a:pPr algn="ctr"/>
                      <a:r>
                        <a:rPr lang="zh-CN" altLang="en-US" sz="1400" dirty="0"/>
                        <a:t>用</a:t>
                      </a:r>
                      <a:r>
                        <a:rPr lang="en-US" altLang="zh-CN" sz="1400" dirty="0"/>
                        <a:t> </a:t>
                      </a:r>
                      <a:r>
                        <a:rPr lang="zh-CN" altLang="en-US" sz="1400" dirty="0"/>
                        <a:t>途</a:t>
                      </a:r>
                    </a:p>
                  </a:txBody>
                  <a:tcPr anchor="ctr" anchorCtr="1">
                    <a:solidFill>
                      <a:schemeClr val="tx2">
                        <a:lumMod val="40000"/>
                        <a:lumOff val="60000"/>
                      </a:schemeClr>
                    </a:solidFill>
                  </a:tcPr>
                </a:tc>
                <a:tc>
                  <a:txBody>
                    <a:bodyPr/>
                    <a:lstStyle/>
                    <a:p>
                      <a:pPr algn="ctr"/>
                      <a:r>
                        <a:rPr lang="zh-CN" altLang="en-US" sz="1400" dirty="0"/>
                        <a:t>备</a:t>
                      </a:r>
                      <a:r>
                        <a:rPr lang="en-US" altLang="zh-CN" sz="1400" dirty="0"/>
                        <a:t> </a:t>
                      </a:r>
                      <a:r>
                        <a:rPr lang="zh-CN" altLang="en-US" sz="1400" dirty="0"/>
                        <a:t>注</a:t>
                      </a:r>
                    </a:p>
                  </a:txBody>
                  <a:tcPr anchor="ctr" anchorCtr="1">
                    <a:solidFill>
                      <a:schemeClr val="tx2">
                        <a:lumMod val="40000"/>
                        <a:lumOff val="60000"/>
                      </a:schemeClr>
                    </a:solidFill>
                  </a:tcPr>
                </a:tc>
                <a:extLst>
                  <a:ext uri="{0D108BD9-81ED-4DB2-BD59-A6C34878D82A}">
                    <a16:rowId xmlns:a16="http://schemas.microsoft.com/office/drawing/2014/main" val="10000"/>
                  </a:ext>
                </a:extLst>
              </a:tr>
              <a:tr h="946785">
                <a:tc>
                  <a:txBody>
                    <a:bodyPr/>
                    <a:lstStyle/>
                    <a:p>
                      <a:pPr algn="ctr">
                        <a:lnSpc>
                          <a:spcPct val="110000"/>
                        </a:lnSpc>
                        <a:buNone/>
                      </a:pPr>
                      <a:r>
                        <a:rPr lang="zh-CN" altLang="en-US" sz="1200" b="1" dirty="0"/>
                        <a:t>检</a:t>
                      </a:r>
                      <a:r>
                        <a:rPr lang="en-US" altLang="zh-CN" sz="1200" b="1" dirty="0"/>
                        <a:t> </a:t>
                      </a:r>
                      <a:r>
                        <a:rPr lang="zh-CN" altLang="en-US" sz="1200" b="1" dirty="0"/>
                        <a:t>查</a:t>
                      </a:r>
                      <a:r>
                        <a:rPr lang="en-US" altLang="zh-CN" sz="1200" b="1" dirty="0"/>
                        <a:t> </a:t>
                      </a:r>
                      <a:r>
                        <a:rPr lang="zh-CN" altLang="en-US" sz="1200" b="1" dirty="0"/>
                        <a:t>表</a:t>
                      </a:r>
                    </a:p>
                  </a:txBody>
                  <a:tcPr vert="eaVert" anchor="ctr"/>
                </a:tc>
                <a:tc>
                  <a:txBody>
                    <a:bodyPr/>
                    <a:lstStyle/>
                    <a:p>
                      <a:pPr algn="ctr"/>
                      <a:endParaRPr lang="zh-CN" altLang="en-US" sz="1200" dirty="0"/>
                    </a:p>
                  </a:txBody>
                  <a:tcPr/>
                </a:tc>
                <a:tc>
                  <a:txBody>
                    <a:bodyPr/>
                    <a:lstStyle/>
                    <a:p>
                      <a:pPr algn="l"/>
                      <a:r>
                        <a:rPr lang="en-US" altLang="zh-CN" sz="1200" dirty="0"/>
                        <a:t>-简单的数据制成图形或表格并加以统计</a:t>
                      </a:r>
                      <a:r>
                        <a:rPr lang="zh-CN" altLang="en-US" sz="1200" dirty="0"/>
                        <a:t>。</a:t>
                      </a:r>
                    </a:p>
                    <a:p>
                      <a:pPr algn="l"/>
                      <a:endParaRPr lang="zh-CN" altLang="en-US" sz="600" dirty="0"/>
                    </a:p>
                    <a:p>
                      <a:pPr algn="l"/>
                      <a:r>
                        <a:rPr lang="en-US" altLang="zh-CN" sz="1200" dirty="0"/>
                        <a:t>-</a:t>
                      </a:r>
                      <a:r>
                        <a:rPr lang="zh-CN" altLang="en-US" sz="1200" dirty="0"/>
                        <a:t>目的是记录某种事件发生的频率。</a:t>
                      </a:r>
                    </a:p>
                  </a:txBody>
                  <a:tcPr anchor="ctr" anchorCtr="1"/>
                </a:tc>
                <a:tc>
                  <a:txBody>
                    <a:bodyPr/>
                    <a:lstStyle/>
                    <a:p>
                      <a:pPr algn="l"/>
                      <a:endParaRPr lang="zh-CN" altLang="en-US" sz="1200" dirty="0"/>
                    </a:p>
                  </a:txBody>
                  <a:tcPr anchor="ctr" anchorCtr="1"/>
                </a:tc>
                <a:extLst>
                  <a:ext uri="{0D108BD9-81ED-4DB2-BD59-A6C34878D82A}">
                    <a16:rowId xmlns:a16="http://schemas.microsoft.com/office/drawing/2014/main" val="10001"/>
                  </a:ext>
                </a:extLst>
              </a:tr>
              <a:tr h="946785">
                <a:tc>
                  <a:txBody>
                    <a:bodyPr/>
                    <a:lstStyle/>
                    <a:p>
                      <a:pPr algn="ctr">
                        <a:buNone/>
                      </a:pPr>
                      <a:r>
                        <a:rPr lang="zh-CN" altLang="en-US" sz="1200" b="1" dirty="0">
                          <a:sym typeface="+mn-ea"/>
                        </a:rPr>
                        <a:t>层 别 法</a:t>
                      </a:r>
                    </a:p>
                  </a:txBody>
                  <a:tcPr vert="eaVert" anchor="ctr"/>
                </a:tc>
                <a:tc>
                  <a:txBody>
                    <a:bodyPr/>
                    <a:lstStyle/>
                    <a:p>
                      <a:pPr algn="ctr"/>
                      <a:r>
                        <a:rPr lang="zh-CN" altLang="en-US" sz="1200" dirty="0"/>
                        <a:t>文字</a:t>
                      </a:r>
                    </a:p>
                  </a:txBody>
                  <a:tcPr/>
                </a:tc>
                <a:tc>
                  <a:txBody>
                    <a:bodyPr/>
                    <a:lstStyle/>
                    <a:p>
                      <a:pPr algn="l"/>
                      <a:r>
                        <a:rPr lang="en-US" altLang="zh-CN" sz="1200" dirty="0"/>
                        <a:t>-以</a:t>
                      </a:r>
                      <a:r>
                        <a:rPr lang="zh-CN" altLang="en-US" sz="1200" dirty="0"/>
                        <a:t>时间、情况等</a:t>
                      </a:r>
                      <a:r>
                        <a:rPr lang="en-US" altLang="zh-CN" sz="1200" dirty="0"/>
                        <a:t>特征分类，将性质相同的，在同一条件下收集的数据归纳在一起，以便比较分析。</a:t>
                      </a:r>
                    </a:p>
                  </a:txBody>
                  <a:tcPr anchor="ctr" anchorCtr="1"/>
                </a:tc>
                <a:tc>
                  <a:txBody>
                    <a:bodyPr/>
                    <a:lstStyle/>
                    <a:p>
                      <a:pPr algn="l"/>
                      <a:r>
                        <a:rPr lang="zh-CN" altLang="en-US" sz="1200" dirty="0"/>
                        <a:t>数据分层可根据实际情况按多种分类方式进行。</a:t>
                      </a:r>
                    </a:p>
                  </a:txBody>
                  <a:tcPr anchor="ctr" anchorCtr="1"/>
                </a:tc>
                <a:extLst>
                  <a:ext uri="{0D108BD9-81ED-4DB2-BD59-A6C34878D82A}">
                    <a16:rowId xmlns:a16="http://schemas.microsoft.com/office/drawing/2014/main" val="10002"/>
                  </a:ext>
                </a:extLst>
              </a:tr>
              <a:tr h="1830705">
                <a:tc>
                  <a:txBody>
                    <a:bodyPr/>
                    <a:lstStyle/>
                    <a:p>
                      <a:pPr algn="ctr">
                        <a:buNone/>
                      </a:pPr>
                      <a:r>
                        <a:rPr lang="zh-CN" altLang="en-US" sz="1200" b="1" dirty="0"/>
                        <a:t>柏 拉 图</a:t>
                      </a:r>
                    </a:p>
                  </a:txBody>
                  <a:tcPr vert="eaVert" anchor="ctr"/>
                </a:tc>
                <a:tc>
                  <a:txBody>
                    <a:bodyPr/>
                    <a:lstStyle/>
                    <a:p>
                      <a:pPr algn="ctr"/>
                      <a:endParaRPr lang="zh-CN" altLang="en-US" sz="1200" dirty="0"/>
                    </a:p>
                  </a:txBody>
                  <a:tcPr/>
                </a:tc>
                <a:tc>
                  <a:txBody>
                    <a:bodyPr/>
                    <a:lstStyle/>
                    <a:p>
                      <a:pPr algn="l"/>
                      <a:r>
                        <a:rPr lang="en-US" altLang="zh-CN" sz="1200" dirty="0"/>
                        <a:t>-是质量活动中，查清影响工作质量的关键因素的一种常用的统计方法。</a:t>
                      </a:r>
                    </a:p>
                    <a:p>
                      <a:pPr algn="l"/>
                      <a:endParaRPr lang="en-US" altLang="zh-CN" sz="800" dirty="0"/>
                    </a:p>
                    <a:p>
                      <a:pPr algn="l"/>
                      <a:r>
                        <a:rPr lang="en-US" altLang="zh-CN" sz="1200" dirty="0"/>
                        <a:t>-</a:t>
                      </a:r>
                      <a:r>
                        <a:rPr lang="zh-CN" altLang="en-US" sz="1200" dirty="0"/>
                        <a:t>可</a:t>
                      </a:r>
                      <a:r>
                        <a:rPr lang="en-US" altLang="zh-CN" sz="1200" dirty="0"/>
                        <a:t>寻找影响产品质量的主要</a:t>
                      </a:r>
                      <a:r>
                        <a:rPr lang="zh-CN" altLang="en-US" sz="1200" dirty="0"/>
                        <a:t>因素</a:t>
                      </a:r>
                      <a:r>
                        <a:rPr lang="en-US" altLang="zh-CN" sz="1200" dirty="0"/>
                        <a:t>，用从高到低顺序排列成矩形，表示各原因出现频率高低的一种图表。</a:t>
                      </a:r>
                    </a:p>
                  </a:txBody>
                  <a:tcPr anchor="ctr" anchorCtr="1"/>
                </a:tc>
                <a:tc>
                  <a:txBody>
                    <a:bodyPr/>
                    <a:lstStyle/>
                    <a:p>
                      <a:pPr algn="l"/>
                      <a:r>
                        <a:rPr lang="zh-CN" altLang="en-US" sz="1200" dirty="0"/>
                        <a:t>又称主次因素分析图，也称帕累托曲线图。</a:t>
                      </a:r>
                    </a:p>
                  </a:txBody>
                  <a:tcPr anchor="ctr" anchorCtr="1"/>
                </a:tc>
                <a:extLst>
                  <a:ext uri="{0D108BD9-81ED-4DB2-BD59-A6C34878D82A}">
                    <a16:rowId xmlns:a16="http://schemas.microsoft.com/office/drawing/2014/main" val="10003"/>
                  </a:ext>
                </a:extLst>
              </a:tr>
            </a:tbl>
          </a:graphicData>
        </a:graphic>
      </p:graphicFrame>
      <p:pic>
        <p:nvPicPr>
          <p:cNvPr id="6" name="图片 5"/>
          <p:cNvPicPr>
            <a:picLocks noChangeAspect="1"/>
          </p:cNvPicPr>
          <p:nvPr/>
        </p:nvPicPr>
        <p:blipFill>
          <a:blip r:embed="rId4"/>
          <a:srcRect b="1553"/>
          <a:stretch>
            <a:fillRect/>
          </a:stretch>
        </p:blipFill>
        <p:spPr>
          <a:xfrm>
            <a:off x="3801745" y="1038860"/>
            <a:ext cx="2495550" cy="643890"/>
          </a:xfrm>
          <a:prstGeom prst="rect">
            <a:avLst/>
          </a:prstGeom>
          <a:ln>
            <a:noFill/>
          </a:ln>
        </p:spPr>
      </p:pic>
      <p:pic>
        <p:nvPicPr>
          <p:cNvPr id="7" name="图片 6"/>
          <p:cNvPicPr>
            <a:picLocks noChangeAspect="1"/>
          </p:cNvPicPr>
          <p:nvPr/>
        </p:nvPicPr>
        <p:blipFill>
          <a:blip r:embed="rId5"/>
          <a:srcRect b="14671"/>
          <a:stretch>
            <a:fillRect/>
          </a:stretch>
        </p:blipFill>
        <p:spPr>
          <a:xfrm>
            <a:off x="3758565" y="1878330"/>
            <a:ext cx="2560320" cy="852170"/>
          </a:xfrm>
          <a:prstGeom prst="rect">
            <a:avLst/>
          </a:prstGeom>
          <a:ln>
            <a:noFill/>
          </a:ln>
        </p:spPr>
      </p:pic>
      <p:pic>
        <p:nvPicPr>
          <p:cNvPr id="2" name="图片 3"/>
          <p:cNvPicPr>
            <a:picLocks noChangeAspect="1"/>
          </p:cNvPicPr>
          <p:nvPr/>
        </p:nvPicPr>
        <p:blipFill>
          <a:blip r:embed="rId6"/>
          <a:stretch>
            <a:fillRect/>
          </a:stretch>
        </p:blipFill>
        <p:spPr>
          <a:xfrm>
            <a:off x="3789680" y="2833370"/>
            <a:ext cx="2443480" cy="1739265"/>
          </a:xfrm>
          <a:prstGeom prst="rect">
            <a:avLst/>
          </a:prstGeom>
          <a:noFill/>
          <a:ln w="9525">
            <a:noFill/>
          </a:ln>
        </p:spPr>
      </p:pic>
      <p:sp>
        <p:nvSpPr>
          <p:cNvPr id="8" name="左中括号 7"/>
          <p:cNvSpPr/>
          <p:nvPr/>
        </p:nvSpPr>
        <p:spPr>
          <a:xfrm>
            <a:off x="552450" y="1556385"/>
            <a:ext cx="243205" cy="2519680"/>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8"/>
          <p:cNvSpPr txBox="1"/>
          <p:nvPr/>
        </p:nvSpPr>
        <p:spPr>
          <a:xfrm>
            <a:off x="795655" y="1391285"/>
            <a:ext cx="1869440" cy="368300"/>
          </a:xfrm>
          <a:prstGeom prst="rect">
            <a:avLst/>
          </a:prstGeom>
          <a:noFill/>
        </p:spPr>
        <p:txBody>
          <a:bodyPr wrap="square" rtlCol="0">
            <a:spAutoFit/>
          </a:bodyPr>
          <a:lstStyle/>
          <a:p>
            <a:r>
              <a:rPr lang="en-US" altLang="zh-CN" b="1">
                <a:solidFill>
                  <a:srgbClr val="296FA5"/>
                </a:solidFill>
                <a:latin typeface="黑体" panose="02010609060101010101" pitchFamily="49" charset="-122"/>
                <a:ea typeface="黑体" panose="02010609060101010101" pitchFamily="49" charset="-122"/>
                <a:cs typeface="黑体" panose="02010609060101010101" pitchFamily="49" charset="-122"/>
              </a:rPr>
              <a:t>1-1 </a:t>
            </a:r>
            <a:r>
              <a:rPr lang="zh-CN" altLang="en-US" b="1" u="sng">
                <a:solidFill>
                  <a:srgbClr val="296FA5"/>
                </a:solidFill>
                <a:latin typeface="黑体" panose="02010609060101010101" pitchFamily="49" charset="-122"/>
                <a:ea typeface="黑体" panose="02010609060101010101" pitchFamily="49" charset="-122"/>
                <a:cs typeface="黑体" panose="02010609060101010101" pitchFamily="49" charset="-122"/>
              </a:rPr>
              <a:t>检查表</a:t>
            </a:r>
          </a:p>
        </p:txBody>
      </p:sp>
      <p:sp>
        <p:nvSpPr>
          <p:cNvPr id="10" name="文本框 9"/>
          <p:cNvSpPr txBox="1"/>
          <p:nvPr/>
        </p:nvSpPr>
        <p:spPr>
          <a:xfrm>
            <a:off x="795655" y="1803400"/>
            <a:ext cx="1869440" cy="368300"/>
          </a:xfrm>
          <a:prstGeom prst="rect">
            <a:avLst/>
          </a:prstGeom>
          <a:noFill/>
        </p:spPr>
        <p:txBody>
          <a:bodyPr wrap="square" rtlCol="0">
            <a:spAutoFit/>
          </a:bodyPr>
          <a:lstStyle/>
          <a:p>
            <a:r>
              <a:rPr lang="en-US" altLang="zh-CN" b="1">
                <a:solidFill>
                  <a:srgbClr val="296FA5"/>
                </a:solidFill>
                <a:latin typeface="黑体" panose="02010609060101010101" pitchFamily="49" charset="-122"/>
                <a:ea typeface="黑体" panose="02010609060101010101" pitchFamily="49" charset="-122"/>
                <a:cs typeface="黑体" panose="02010609060101010101" pitchFamily="49" charset="-122"/>
              </a:rPr>
              <a:t>1-2 </a:t>
            </a:r>
            <a:r>
              <a:rPr lang="en-US" altLang="zh-CN" b="1" u="sng">
                <a:solidFill>
                  <a:srgbClr val="296FA5"/>
                </a:solidFill>
                <a:latin typeface="黑体" panose="02010609060101010101" pitchFamily="49" charset="-122"/>
                <a:ea typeface="黑体" panose="02010609060101010101" pitchFamily="49" charset="-122"/>
                <a:cs typeface="黑体" panose="02010609060101010101" pitchFamily="49" charset="-122"/>
              </a:rPr>
              <a:t>层别法</a:t>
            </a:r>
          </a:p>
        </p:txBody>
      </p:sp>
      <p:sp>
        <p:nvSpPr>
          <p:cNvPr id="11" name="文本框 10"/>
          <p:cNvSpPr txBox="1"/>
          <p:nvPr/>
        </p:nvSpPr>
        <p:spPr>
          <a:xfrm>
            <a:off x="795655" y="2215515"/>
            <a:ext cx="1869440" cy="368300"/>
          </a:xfrm>
          <a:prstGeom prst="rect">
            <a:avLst/>
          </a:prstGeom>
          <a:noFill/>
        </p:spPr>
        <p:txBody>
          <a:bodyPr wrap="square" rtlCol="0">
            <a:spAutoFit/>
          </a:bodyPr>
          <a:lstStyle/>
          <a:p>
            <a:pPr algn="l">
              <a:buClrTx/>
              <a:buSzTx/>
              <a:buFontTx/>
            </a:pPr>
            <a:r>
              <a:rPr lang="en-US" altLang="zh-CN" b="1">
                <a:solidFill>
                  <a:srgbClr val="296FA5"/>
                </a:solidFill>
                <a:latin typeface="黑体" panose="02010609060101010101" pitchFamily="49" charset="-122"/>
                <a:ea typeface="黑体" panose="02010609060101010101" pitchFamily="49" charset="-122"/>
                <a:cs typeface="黑体" panose="02010609060101010101" pitchFamily="49" charset="-122"/>
              </a:rPr>
              <a:t>1-3 </a:t>
            </a:r>
            <a:r>
              <a:rPr lang="en-US" altLang="zh-CN" b="1" u="sng">
                <a:solidFill>
                  <a:srgbClr val="296FA5"/>
                </a:solidFill>
                <a:latin typeface="黑体" panose="02010609060101010101" pitchFamily="49" charset="-122"/>
                <a:ea typeface="黑体" panose="02010609060101010101" pitchFamily="49" charset="-122"/>
                <a:cs typeface="黑体" panose="02010609060101010101" pitchFamily="49" charset="-122"/>
              </a:rPr>
              <a:t>柏拉图</a:t>
            </a:r>
          </a:p>
        </p:txBody>
      </p:sp>
      <p:sp>
        <p:nvSpPr>
          <p:cNvPr id="30" name="文本框 29"/>
          <p:cNvSpPr txBox="1"/>
          <p:nvPr/>
        </p:nvSpPr>
        <p:spPr>
          <a:xfrm>
            <a:off x="795655" y="2642870"/>
            <a:ext cx="1869440" cy="368300"/>
          </a:xfrm>
          <a:prstGeom prst="rect">
            <a:avLst/>
          </a:prstGeom>
          <a:noFill/>
        </p:spPr>
        <p:txBody>
          <a:bodyPr wrap="square" rtlCol="0">
            <a:spAutoFit/>
          </a:bodyPr>
          <a:lstStyle/>
          <a:p>
            <a:pPr algn="l">
              <a:buClrTx/>
              <a:buSzTx/>
              <a:buFontTx/>
            </a:pPr>
            <a:r>
              <a:rPr lang="en-US" altLang="zh-CN" b="1">
                <a:solidFill>
                  <a:srgbClr val="296FA5"/>
                </a:solidFill>
                <a:latin typeface="宋体" panose="02010600030101010101" pitchFamily="2" charset="-122"/>
                <a:ea typeface="宋体" panose="02010600030101010101" pitchFamily="2" charset="-122"/>
                <a:cs typeface="宋体" panose="02010600030101010101" pitchFamily="2" charset="-122"/>
              </a:rPr>
              <a:t>1-4 </a:t>
            </a:r>
            <a:r>
              <a:rPr lang="en-US" altLang="zh-CN" b="1" u="sng">
                <a:solidFill>
                  <a:srgbClr val="296FA5"/>
                </a:solidFill>
                <a:latin typeface="宋体" panose="02010600030101010101" pitchFamily="2" charset="-122"/>
                <a:ea typeface="宋体" panose="02010600030101010101" pitchFamily="2" charset="-122"/>
                <a:cs typeface="宋体" panose="02010600030101010101" pitchFamily="2" charset="-122"/>
              </a:rPr>
              <a:t>因果图</a:t>
            </a:r>
          </a:p>
        </p:txBody>
      </p:sp>
      <p:sp>
        <p:nvSpPr>
          <p:cNvPr id="36" name="文本框 35"/>
          <p:cNvSpPr txBox="1"/>
          <p:nvPr/>
        </p:nvSpPr>
        <p:spPr>
          <a:xfrm>
            <a:off x="795655" y="3039745"/>
            <a:ext cx="1869440" cy="368300"/>
          </a:xfrm>
          <a:prstGeom prst="rect">
            <a:avLst/>
          </a:prstGeom>
          <a:noFill/>
        </p:spPr>
        <p:txBody>
          <a:bodyPr wrap="square" rtlCol="0">
            <a:spAutoFit/>
          </a:bodyPr>
          <a:lstStyle/>
          <a:p>
            <a:pPr algn="l">
              <a:buClrTx/>
              <a:buSzTx/>
              <a:buFontTx/>
            </a:pPr>
            <a:r>
              <a:rPr lang="en-US" altLang="zh-CN" b="1">
                <a:solidFill>
                  <a:srgbClr val="296FA5"/>
                </a:solidFill>
                <a:latin typeface="宋体" panose="02010600030101010101" pitchFamily="2" charset="-122"/>
                <a:ea typeface="宋体" panose="02010600030101010101" pitchFamily="2" charset="-122"/>
                <a:cs typeface="宋体" panose="02010600030101010101" pitchFamily="2" charset="-122"/>
              </a:rPr>
              <a:t>1-5 </a:t>
            </a:r>
            <a:r>
              <a:rPr lang="en-US" altLang="zh-CN" b="1" u="sng">
                <a:solidFill>
                  <a:srgbClr val="296FA5"/>
                </a:solidFill>
                <a:latin typeface="宋体" panose="02010600030101010101" pitchFamily="2" charset="-122"/>
                <a:ea typeface="宋体" panose="02010600030101010101" pitchFamily="2" charset="-122"/>
                <a:cs typeface="宋体" panose="02010600030101010101" pitchFamily="2" charset="-122"/>
              </a:rPr>
              <a:t>散布图</a:t>
            </a:r>
          </a:p>
        </p:txBody>
      </p:sp>
      <p:sp>
        <p:nvSpPr>
          <p:cNvPr id="37" name="文本框 36"/>
          <p:cNvSpPr txBox="1"/>
          <p:nvPr/>
        </p:nvSpPr>
        <p:spPr>
          <a:xfrm>
            <a:off x="795655" y="3482340"/>
            <a:ext cx="1869440" cy="368300"/>
          </a:xfrm>
          <a:prstGeom prst="rect">
            <a:avLst/>
          </a:prstGeom>
          <a:noFill/>
        </p:spPr>
        <p:txBody>
          <a:bodyPr wrap="square" rtlCol="0">
            <a:spAutoFit/>
          </a:bodyPr>
          <a:lstStyle/>
          <a:p>
            <a:pPr algn="l">
              <a:buClrTx/>
              <a:buSzTx/>
              <a:buFontTx/>
            </a:pPr>
            <a:r>
              <a:rPr lang="en-US" altLang="zh-CN" b="1">
                <a:solidFill>
                  <a:srgbClr val="296FA5"/>
                </a:solidFill>
                <a:latin typeface="宋体" panose="02010600030101010101" pitchFamily="2" charset="-122"/>
                <a:ea typeface="宋体" panose="02010600030101010101" pitchFamily="2" charset="-122"/>
                <a:cs typeface="宋体" panose="02010600030101010101" pitchFamily="2" charset="-122"/>
              </a:rPr>
              <a:t>1-6 </a:t>
            </a:r>
            <a:r>
              <a:rPr lang="en-US" altLang="zh-CN" b="1" u="sng">
                <a:solidFill>
                  <a:srgbClr val="296FA5"/>
                </a:solidFill>
                <a:latin typeface="宋体" panose="02010600030101010101" pitchFamily="2" charset="-122"/>
                <a:ea typeface="宋体" panose="02010600030101010101" pitchFamily="2" charset="-122"/>
                <a:cs typeface="宋体" panose="02010600030101010101" pitchFamily="2" charset="-122"/>
              </a:rPr>
              <a:t>直方图</a:t>
            </a:r>
          </a:p>
        </p:txBody>
      </p:sp>
      <p:sp>
        <p:nvSpPr>
          <p:cNvPr id="38" name="文本框 37"/>
          <p:cNvSpPr txBox="1"/>
          <p:nvPr/>
        </p:nvSpPr>
        <p:spPr>
          <a:xfrm>
            <a:off x="795655" y="3894455"/>
            <a:ext cx="1869440" cy="368300"/>
          </a:xfrm>
          <a:prstGeom prst="rect">
            <a:avLst/>
          </a:prstGeom>
          <a:noFill/>
        </p:spPr>
        <p:txBody>
          <a:bodyPr wrap="square" rtlCol="0">
            <a:spAutoFit/>
          </a:bodyPr>
          <a:lstStyle/>
          <a:p>
            <a:pPr algn="l">
              <a:buClrTx/>
              <a:buSzTx/>
              <a:buFontTx/>
            </a:pPr>
            <a:r>
              <a:rPr lang="en-US" altLang="zh-CN" b="1">
                <a:solidFill>
                  <a:srgbClr val="296FA5"/>
                </a:solidFill>
                <a:latin typeface="宋体" panose="02010600030101010101" pitchFamily="2" charset="-122"/>
                <a:ea typeface="宋体" panose="02010600030101010101" pitchFamily="2" charset="-122"/>
                <a:cs typeface="宋体" panose="02010600030101010101" pitchFamily="2" charset="-122"/>
              </a:rPr>
              <a:t>1-7 </a:t>
            </a:r>
            <a:r>
              <a:rPr lang="en-US" altLang="zh-CN" b="1" u="sng">
                <a:solidFill>
                  <a:srgbClr val="296FA5"/>
                </a:solidFill>
                <a:latin typeface="宋体" panose="02010600030101010101" pitchFamily="2" charset="-122"/>
                <a:ea typeface="宋体" panose="02010600030101010101" pitchFamily="2" charset="-122"/>
                <a:cs typeface="宋体" panose="02010600030101010101" pitchFamily="2" charset="-122"/>
              </a:rPr>
              <a:t>控制图</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295223" y="377889"/>
            <a:ext cx="9036690" cy="5530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1">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1. </a:t>
            </a:r>
            <a:r>
              <a:rPr kumimoji="0" lang="zh-CN" altLang="en-US" sz="2000" b="0" i="0" u="none" strike="noStrike" kern="1200" cap="none" spc="0" normalizeH="0" baseline="0" noProof="1">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QC旧七大手法 </a:t>
            </a: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p>
        </p:txBody>
      </p:sp>
      <p:graphicFrame>
        <p:nvGraphicFramePr>
          <p:cNvPr id="4" name="表格 3"/>
          <p:cNvGraphicFramePr>
            <a:graphicFrameLocks noGrp="1"/>
          </p:cNvGraphicFramePr>
          <p:nvPr>
            <p:custDataLst>
              <p:tags r:id="rId1"/>
            </p:custDataLst>
          </p:nvPr>
        </p:nvGraphicFramePr>
        <p:xfrm>
          <a:off x="3286125" y="377825"/>
          <a:ext cx="5979160" cy="4383405"/>
        </p:xfrm>
        <a:graphic>
          <a:graphicData uri="http://schemas.openxmlformats.org/drawingml/2006/table">
            <a:tbl>
              <a:tblPr firstRow="1" bandRow="1">
                <a:tableStyleId>{3B4B98B0-60AC-42C2-AFA5-B58CD77FA1E5}</a:tableStyleId>
              </a:tblPr>
              <a:tblGrid>
                <a:gridCol w="320675">
                  <a:extLst>
                    <a:ext uri="{9D8B030D-6E8A-4147-A177-3AD203B41FA5}">
                      <a16:colId xmlns:a16="http://schemas.microsoft.com/office/drawing/2014/main" val="20000"/>
                    </a:ext>
                  </a:extLst>
                </a:gridCol>
                <a:gridCol w="2635885">
                  <a:extLst>
                    <a:ext uri="{9D8B030D-6E8A-4147-A177-3AD203B41FA5}">
                      <a16:colId xmlns:a16="http://schemas.microsoft.com/office/drawing/2014/main" val="20001"/>
                    </a:ext>
                  </a:extLst>
                </a:gridCol>
                <a:gridCol w="1948180">
                  <a:extLst>
                    <a:ext uri="{9D8B030D-6E8A-4147-A177-3AD203B41FA5}">
                      <a16:colId xmlns:a16="http://schemas.microsoft.com/office/drawing/2014/main" val="20002"/>
                    </a:ext>
                  </a:extLst>
                </a:gridCol>
                <a:gridCol w="1074420">
                  <a:extLst>
                    <a:ext uri="{9D8B030D-6E8A-4147-A177-3AD203B41FA5}">
                      <a16:colId xmlns:a16="http://schemas.microsoft.com/office/drawing/2014/main" val="20003"/>
                    </a:ext>
                  </a:extLst>
                </a:gridCol>
              </a:tblGrid>
              <a:tr h="462915">
                <a:tc>
                  <a:txBody>
                    <a:bodyPr/>
                    <a:lstStyle/>
                    <a:p>
                      <a:pPr algn="ctr">
                        <a:buNone/>
                      </a:pPr>
                      <a:endParaRPr lang="zh-CN" altLang="en-US" sz="1400" dirty="0"/>
                    </a:p>
                  </a:txBody>
                  <a:tcPr anchor="ctr" anchorCtr="1">
                    <a:solidFill>
                      <a:schemeClr val="tx2">
                        <a:lumMod val="40000"/>
                        <a:lumOff val="60000"/>
                      </a:schemeClr>
                    </a:solidFill>
                  </a:tcPr>
                </a:tc>
                <a:tc>
                  <a:txBody>
                    <a:bodyPr/>
                    <a:lstStyle/>
                    <a:p>
                      <a:pPr algn="ctr"/>
                      <a:r>
                        <a:rPr lang="zh-CN" altLang="en-US" sz="1400" dirty="0"/>
                        <a:t>图</a:t>
                      </a:r>
                      <a:r>
                        <a:rPr lang="en-US" altLang="zh-CN" sz="1400" dirty="0"/>
                        <a:t> </a:t>
                      </a:r>
                      <a:r>
                        <a:rPr lang="zh-CN" altLang="en-US" sz="1400" dirty="0"/>
                        <a:t>形</a:t>
                      </a:r>
                    </a:p>
                  </a:txBody>
                  <a:tcPr anchor="ctr" anchorCtr="1">
                    <a:solidFill>
                      <a:schemeClr val="tx2">
                        <a:lumMod val="40000"/>
                        <a:lumOff val="60000"/>
                      </a:schemeClr>
                    </a:solidFill>
                  </a:tcPr>
                </a:tc>
                <a:tc>
                  <a:txBody>
                    <a:bodyPr/>
                    <a:lstStyle/>
                    <a:p>
                      <a:pPr algn="ctr"/>
                      <a:r>
                        <a:rPr lang="zh-CN" altLang="en-US" sz="1400" dirty="0"/>
                        <a:t>用</a:t>
                      </a:r>
                      <a:r>
                        <a:rPr lang="en-US" altLang="zh-CN" sz="1400" dirty="0"/>
                        <a:t> </a:t>
                      </a:r>
                      <a:r>
                        <a:rPr lang="zh-CN" altLang="en-US" sz="1400" dirty="0"/>
                        <a:t>途</a:t>
                      </a:r>
                    </a:p>
                  </a:txBody>
                  <a:tcPr anchor="ctr" anchorCtr="1">
                    <a:solidFill>
                      <a:schemeClr val="tx2">
                        <a:lumMod val="40000"/>
                        <a:lumOff val="60000"/>
                      </a:schemeClr>
                    </a:solidFill>
                  </a:tcPr>
                </a:tc>
                <a:tc>
                  <a:txBody>
                    <a:bodyPr/>
                    <a:lstStyle/>
                    <a:p>
                      <a:pPr algn="ctr"/>
                      <a:r>
                        <a:rPr lang="zh-CN" altLang="en-US" sz="1400" dirty="0"/>
                        <a:t>备</a:t>
                      </a:r>
                      <a:r>
                        <a:rPr lang="en-US" altLang="zh-CN" sz="1400" dirty="0"/>
                        <a:t> </a:t>
                      </a:r>
                      <a:r>
                        <a:rPr lang="zh-CN" altLang="en-US" sz="1400" dirty="0"/>
                        <a:t>注</a:t>
                      </a:r>
                    </a:p>
                  </a:txBody>
                  <a:tcPr anchor="ctr" anchorCtr="1">
                    <a:solidFill>
                      <a:schemeClr val="tx2">
                        <a:lumMod val="40000"/>
                        <a:lumOff val="60000"/>
                      </a:schemeClr>
                    </a:solidFill>
                  </a:tcPr>
                </a:tc>
                <a:extLst>
                  <a:ext uri="{0D108BD9-81ED-4DB2-BD59-A6C34878D82A}">
                    <a16:rowId xmlns:a16="http://schemas.microsoft.com/office/drawing/2014/main" val="10000"/>
                  </a:ext>
                </a:extLst>
              </a:tr>
              <a:tr h="923290">
                <a:tc>
                  <a:txBody>
                    <a:bodyPr/>
                    <a:lstStyle/>
                    <a:p>
                      <a:pPr algn="ctr">
                        <a:lnSpc>
                          <a:spcPct val="110000"/>
                        </a:lnSpc>
                        <a:buNone/>
                      </a:pPr>
                      <a:r>
                        <a:rPr lang="zh-CN" altLang="en-US" sz="1200" b="1" dirty="0"/>
                        <a:t>因</a:t>
                      </a:r>
                      <a:r>
                        <a:rPr lang="en-US" altLang="zh-CN" sz="1200" b="1" dirty="0"/>
                        <a:t> </a:t>
                      </a:r>
                      <a:r>
                        <a:rPr lang="zh-CN" altLang="en-US" sz="1200" b="1" dirty="0"/>
                        <a:t>果</a:t>
                      </a:r>
                      <a:r>
                        <a:rPr lang="en-US" altLang="zh-CN" sz="1200" b="1" dirty="0"/>
                        <a:t> </a:t>
                      </a:r>
                      <a:r>
                        <a:rPr lang="zh-CN" altLang="en-US" sz="1200" b="1" dirty="0"/>
                        <a:t>图</a:t>
                      </a:r>
                    </a:p>
                  </a:txBody>
                  <a:tcPr vert="eaVert" anchor="ctr"/>
                </a:tc>
                <a:tc>
                  <a:txBody>
                    <a:bodyPr/>
                    <a:lstStyle/>
                    <a:p>
                      <a:pPr algn="ctr"/>
                      <a:endParaRPr lang="zh-CN" altLang="en-US" sz="1200" dirty="0"/>
                    </a:p>
                  </a:txBody>
                  <a:tcPr/>
                </a:tc>
                <a:tc>
                  <a:txBody>
                    <a:bodyPr/>
                    <a:lstStyle/>
                    <a:p>
                      <a:pPr algn="l">
                        <a:buClrTx/>
                        <a:buSzTx/>
                        <a:buFontTx/>
                      </a:pPr>
                      <a:r>
                        <a:rPr lang="en-US" altLang="zh-CN" sz="1200" dirty="0"/>
                        <a:t>- 用来寻找质量问题产生的原因，</a:t>
                      </a:r>
                      <a:r>
                        <a:rPr lang="zh-CN" altLang="en-US" sz="1200" dirty="0"/>
                        <a:t>以</a:t>
                      </a:r>
                      <a:r>
                        <a:rPr lang="en-US" altLang="zh-CN" sz="1200" dirty="0"/>
                        <a:t>确定因果关系。</a:t>
                      </a:r>
                    </a:p>
                    <a:p>
                      <a:pPr algn="l">
                        <a:buClrTx/>
                        <a:buSzTx/>
                        <a:buFontTx/>
                      </a:pPr>
                      <a:r>
                        <a:rPr lang="en-US" altLang="zh-CN" sz="1200" dirty="0"/>
                        <a:t>- 任何质量问题都可用</a:t>
                      </a:r>
                      <a:r>
                        <a:rPr lang="zh-CN" altLang="en-US" sz="1200" dirty="0"/>
                        <a:t>其</a:t>
                      </a:r>
                      <a:r>
                        <a:rPr lang="en-US" altLang="zh-CN" sz="1200" dirty="0"/>
                        <a:t>表示，很容易找出关键问题</a:t>
                      </a:r>
                    </a:p>
                  </a:txBody>
                  <a:tcPr anchor="ctr"/>
                </a:tc>
                <a:tc>
                  <a:txBody>
                    <a:bodyPr/>
                    <a:lstStyle/>
                    <a:p>
                      <a:pPr algn="l">
                        <a:buClrTx/>
                        <a:buSzTx/>
                        <a:buFontTx/>
                      </a:pPr>
                      <a:r>
                        <a:rPr lang="zh-CN" altLang="en-US" sz="1200" dirty="0"/>
                        <a:t>又称石川图、鱼骨图、树枝图、特性要因图。</a:t>
                      </a:r>
                    </a:p>
                  </a:txBody>
                  <a:tcPr anchor="ctr"/>
                </a:tc>
                <a:extLst>
                  <a:ext uri="{0D108BD9-81ED-4DB2-BD59-A6C34878D82A}">
                    <a16:rowId xmlns:a16="http://schemas.microsoft.com/office/drawing/2014/main" val="10001"/>
                  </a:ext>
                </a:extLst>
              </a:tr>
              <a:tr h="971550">
                <a:tc>
                  <a:txBody>
                    <a:bodyPr/>
                    <a:lstStyle/>
                    <a:p>
                      <a:pPr algn="ctr">
                        <a:buNone/>
                      </a:pPr>
                      <a:r>
                        <a:rPr lang="zh-CN" altLang="en-US" sz="1200" b="1" dirty="0">
                          <a:sym typeface="+mn-ea"/>
                        </a:rPr>
                        <a:t>散</a:t>
                      </a:r>
                      <a:r>
                        <a:rPr lang="en-US" altLang="zh-CN" sz="1200" b="1" dirty="0">
                          <a:sym typeface="+mn-ea"/>
                        </a:rPr>
                        <a:t> </a:t>
                      </a:r>
                      <a:r>
                        <a:rPr lang="zh-CN" altLang="en-US" sz="1200" b="1" dirty="0">
                          <a:sym typeface="+mn-ea"/>
                        </a:rPr>
                        <a:t>布</a:t>
                      </a:r>
                      <a:r>
                        <a:rPr lang="en-US" altLang="zh-CN" sz="1200" b="1" dirty="0">
                          <a:sym typeface="+mn-ea"/>
                        </a:rPr>
                        <a:t> </a:t>
                      </a:r>
                      <a:r>
                        <a:rPr lang="zh-CN" altLang="en-US" sz="1200" b="1" dirty="0">
                          <a:sym typeface="+mn-ea"/>
                        </a:rPr>
                        <a:t>图</a:t>
                      </a:r>
                    </a:p>
                  </a:txBody>
                  <a:tcPr vert="eaVert" anchor="ctr"/>
                </a:tc>
                <a:tc>
                  <a:txBody>
                    <a:bodyPr/>
                    <a:lstStyle/>
                    <a:p>
                      <a:pPr algn="ctr"/>
                      <a:endParaRPr lang="zh-CN" altLang="en-US" sz="1200" dirty="0"/>
                    </a:p>
                  </a:txBody>
                  <a:tcPr/>
                </a:tc>
                <a:tc gridSpan="2">
                  <a:txBody>
                    <a:bodyPr/>
                    <a:lstStyle/>
                    <a:p>
                      <a:pPr algn="l">
                        <a:buClrTx/>
                        <a:buSzTx/>
                        <a:buFontTx/>
                      </a:pPr>
                      <a:r>
                        <a:rPr lang="en-US" altLang="zh-CN" sz="1200" dirty="0"/>
                        <a:t>- 用来表示一组成对的数据之间是否有相关性的一种图表。</a:t>
                      </a:r>
                    </a:p>
                    <a:p>
                      <a:pPr algn="l">
                        <a:buClrTx/>
                        <a:buSzTx/>
                        <a:buFontTx/>
                      </a:pPr>
                      <a:r>
                        <a:rPr lang="en-US" altLang="zh-CN" sz="1200" dirty="0"/>
                        <a:t>- 成对的数据形成点子云，研究</a:t>
                      </a:r>
                      <a:r>
                        <a:rPr lang="zh-CN" altLang="en-US" sz="1200" dirty="0"/>
                        <a:t>其</a:t>
                      </a:r>
                      <a:r>
                        <a:rPr lang="en-US" altLang="zh-CN" sz="1200" dirty="0"/>
                        <a:t>分布状态便可推断成对数据之间的相关性程度。</a:t>
                      </a:r>
                    </a:p>
                  </a:txBody>
                  <a:tcPr anchor="ctr"/>
                </a:tc>
                <a:tc hMerge="1">
                  <a:txBody>
                    <a:bodyPr/>
                    <a:lstStyle/>
                    <a:p>
                      <a:endParaRPr lang="zh-CN"/>
                    </a:p>
                  </a:txBody>
                  <a:tcPr anchor="ctr"/>
                </a:tc>
                <a:extLst>
                  <a:ext uri="{0D108BD9-81ED-4DB2-BD59-A6C34878D82A}">
                    <a16:rowId xmlns:a16="http://schemas.microsoft.com/office/drawing/2014/main" val="10002"/>
                  </a:ext>
                </a:extLst>
              </a:tr>
              <a:tr h="1019810">
                <a:tc>
                  <a:txBody>
                    <a:bodyPr/>
                    <a:lstStyle/>
                    <a:p>
                      <a:pPr algn="ctr">
                        <a:buNone/>
                      </a:pPr>
                      <a:r>
                        <a:rPr lang="zh-CN" altLang="en-US" sz="1200" b="1" dirty="0"/>
                        <a:t>直</a:t>
                      </a:r>
                      <a:r>
                        <a:rPr lang="en-US" altLang="zh-CN" sz="1200" b="1" dirty="0"/>
                        <a:t> </a:t>
                      </a:r>
                      <a:r>
                        <a:rPr lang="zh-CN" altLang="en-US" sz="1200" b="1" dirty="0"/>
                        <a:t>方</a:t>
                      </a:r>
                      <a:r>
                        <a:rPr lang="en-US" altLang="zh-CN" sz="1200" b="1" dirty="0"/>
                        <a:t> </a:t>
                      </a:r>
                      <a:r>
                        <a:rPr lang="zh-CN" altLang="en-US" sz="1200" b="1" dirty="0"/>
                        <a:t> 图</a:t>
                      </a:r>
                    </a:p>
                  </a:txBody>
                  <a:tcPr vert="eaVert" anchor="ctr"/>
                </a:tc>
                <a:tc>
                  <a:txBody>
                    <a:bodyPr/>
                    <a:lstStyle/>
                    <a:p>
                      <a:pPr algn="ctr"/>
                      <a:endParaRPr lang="zh-CN" altLang="en-US" sz="1200" dirty="0"/>
                    </a:p>
                  </a:txBody>
                  <a:tcPr/>
                </a:tc>
                <a:tc>
                  <a:txBody>
                    <a:bodyPr/>
                    <a:lstStyle/>
                    <a:p>
                      <a:pPr algn="l">
                        <a:buClrTx/>
                        <a:buSzTx/>
                        <a:buFontTx/>
                      </a:pPr>
                      <a:r>
                        <a:rPr lang="zh-CN" altLang="en-US" sz="1200" dirty="0"/>
                        <a:t>-</a:t>
                      </a:r>
                      <a:r>
                        <a:rPr lang="en-US" altLang="zh-CN" sz="1200" dirty="0"/>
                        <a:t> 用矩形面积表示某个连续变量</a:t>
                      </a:r>
                      <a:r>
                        <a:rPr lang="zh-CN" altLang="en-US" sz="1200" dirty="0"/>
                        <a:t>的</a:t>
                      </a:r>
                      <a:r>
                        <a:rPr lang="en-US" altLang="zh-CN" sz="1200" dirty="0"/>
                        <a:t>频数（频率）分布</a:t>
                      </a:r>
                      <a:r>
                        <a:rPr lang="zh-CN" altLang="en-US" sz="1200" dirty="0"/>
                        <a:t>；</a:t>
                      </a:r>
                      <a:endParaRPr lang="en-US" altLang="zh-CN" sz="1200" dirty="0"/>
                    </a:p>
                    <a:p>
                      <a:pPr algn="l">
                        <a:buClrTx/>
                        <a:buSzTx/>
                        <a:buFontTx/>
                      </a:pPr>
                      <a:r>
                        <a:rPr lang="en-US" altLang="zh-CN" sz="1200" dirty="0"/>
                        <a:t>-</a:t>
                      </a:r>
                      <a:r>
                        <a:rPr lang="zh-CN" altLang="en-US" sz="1200" dirty="0"/>
                        <a:t>显示质量波动的状态；</a:t>
                      </a:r>
                    </a:p>
                    <a:p>
                      <a:pPr algn="l">
                        <a:buClrTx/>
                        <a:buSzTx/>
                        <a:buFontTx/>
                      </a:pPr>
                      <a:r>
                        <a:rPr lang="en-US" altLang="zh-CN" sz="1200" dirty="0"/>
                        <a:t>-</a:t>
                      </a:r>
                      <a:r>
                        <a:rPr lang="zh-CN" altLang="en-US" sz="1200" dirty="0"/>
                        <a:t>较直观地传递有关过程质量状况的信息；</a:t>
                      </a:r>
                    </a:p>
                  </a:txBody>
                  <a:tcPr anchor="ctr"/>
                </a:tc>
                <a:tc>
                  <a:txBody>
                    <a:bodyPr/>
                    <a:lstStyle/>
                    <a:p>
                      <a:pPr algn="l">
                        <a:buClrTx/>
                        <a:buSzTx/>
                        <a:buFontTx/>
                      </a:pPr>
                      <a:r>
                        <a:rPr lang="zh-CN" altLang="en-US" sz="1200" dirty="0"/>
                        <a:t>又称柱状图、质量分布图。</a:t>
                      </a:r>
                    </a:p>
                  </a:txBody>
                  <a:tcPr anchor="ctr"/>
                </a:tc>
                <a:extLst>
                  <a:ext uri="{0D108BD9-81ED-4DB2-BD59-A6C34878D82A}">
                    <a16:rowId xmlns:a16="http://schemas.microsoft.com/office/drawing/2014/main" val="10003"/>
                  </a:ext>
                </a:extLst>
              </a:tr>
              <a:tr h="864870">
                <a:tc>
                  <a:txBody>
                    <a:bodyPr/>
                    <a:lstStyle/>
                    <a:p>
                      <a:pPr algn="ctr">
                        <a:buNone/>
                      </a:pPr>
                      <a:r>
                        <a:rPr lang="zh-CN" altLang="en-US" sz="1200" b="1" dirty="0"/>
                        <a:t>控</a:t>
                      </a:r>
                      <a:r>
                        <a:rPr lang="en-US" altLang="zh-CN" sz="1200" b="1" dirty="0"/>
                        <a:t> </a:t>
                      </a:r>
                      <a:r>
                        <a:rPr lang="zh-CN" altLang="en-US" sz="1200" b="1" dirty="0"/>
                        <a:t>制</a:t>
                      </a:r>
                      <a:r>
                        <a:rPr lang="en-US" altLang="zh-CN" sz="1200" b="1" dirty="0"/>
                        <a:t> </a:t>
                      </a:r>
                      <a:r>
                        <a:rPr lang="zh-CN" altLang="en-US" sz="1200" b="1" dirty="0"/>
                        <a:t>图</a:t>
                      </a:r>
                    </a:p>
                  </a:txBody>
                  <a:tcPr vert="eaVert" anchor="ctr"/>
                </a:tc>
                <a:tc>
                  <a:txBody>
                    <a:bodyPr/>
                    <a:lstStyle/>
                    <a:p>
                      <a:pPr algn="ctr">
                        <a:buNone/>
                      </a:pPr>
                      <a:endParaRPr lang="zh-CN" altLang="en-US" sz="1200" dirty="0"/>
                    </a:p>
                  </a:txBody>
                  <a:tcPr/>
                </a:tc>
                <a:tc>
                  <a:txBody>
                    <a:bodyPr/>
                    <a:lstStyle/>
                    <a:p>
                      <a:pPr algn="l">
                        <a:buClrTx/>
                        <a:buSzTx/>
                        <a:buFontTx/>
                        <a:buNone/>
                      </a:pPr>
                      <a:r>
                        <a:rPr lang="en-US" altLang="zh-CN" sz="1200" dirty="0"/>
                        <a:t>- </a:t>
                      </a:r>
                      <a:r>
                        <a:rPr lang="zh-CN" altLang="en-US" sz="1200" dirty="0"/>
                        <a:t>运用统计学原理反映医疗工作过程中质量趋势与变量变化，以便及时发现超异常状态，从而起到质量控制的作用。</a:t>
                      </a:r>
                    </a:p>
                  </a:txBody>
                  <a:tcPr anchor="ctr"/>
                </a:tc>
                <a:tc>
                  <a:txBody>
                    <a:bodyPr/>
                    <a:lstStyle/>
                    <a:p>
                      <a:pPr algn="l">
                        <a:buClrTx/>
                        <a:buSzTx/>
                        <a:buFontTx/>
                        <a:buNone/>
                      </a:pPr>
                      <a:r>
                        <a:rPr lang="zh-CN" altLang="en-US" sz="1200" dirty="0"/>
                        <a:t>又称管制图。</a:t>
                      </a:r>
                    </a:p>
                  </a:txBody>
                  <a:tcPr anchor="ctr"/>
                </a:tc>
                <a:extLst>
                  <a:ext uri="{0D108BD9-81ED-4DB2-BD59-A6C34878D82A}">
                    <a16:rowId xmlns:a16="http://schemas.microsoft.com/office/drawing/2014/main" val="10004"/>
                  </a:ext>
                </a:extLst>
              </a:tr>
            </a:tbl>
          </a:graphicData>
        </a:graphic>
      </p:graphicFrame>
      <p:sp>
        <p:nvSpPr>
          <p:cNvPr id="8" name="左中括号 7"/>
          <p:cNvSpPr/>
          <p:nvPr/>
        </p:nvSpPr>
        <p:spPr>
          <a:xfrm>
            <a:off x="552450" y="1556385"/>
            <a:ext cx="243205" cy="2519680"/>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8"/>
          <p:cNvSpPr txBox="1"/>
          <p:nvPr/>
        </p:nvSpPr>
        <p:spPr>
          <a:xfrm>
            <a:off x="795655" y="1391285"/>
            <a:ext cx="1869440" cy="368300"/>
          </a:xfrm>
          <a:prstGeom prst="rect">
            <a:avLst/>
          </a:prstGeom>
          <a:noFill/>
        </p:spPr>
        <p:txBody>
          <a:bodyPr wrap="square" rtlCol="0">
            <a:spAutoFit/>
          </a:bodyPr>
          <a:lstStyle/>
          <a:p>
            <a:r>
              <a:rPr lang="en-US" altLang="zh-CN" b="1">
                <a:solidFill>
                  <a:srgbClr val="296FA5"/>
                </a:solidFill>
                <a:latin typeface="宋体" panose="02010600030101010101" pitchFamily="2" charset="-122"/>
                <a:ea typeface="宋体" panose="02010600030101010101" pitchFamily="2" charset="-122"/>
                <a:cs typeface="宋体" panose="02010600030101010101" pitchFamily="2" charset="-122"/>
              </a:rPr>
              <a:t>1-1 </a:t>
            </a:r>
            <a:r>
              <a:rPr lang="zh-CN" altLang="en-US" b="1" u="sng">
                <a:solidFill>
                  <a:srgbClr val="296FA5"/>
                </a:solidFill>
                <a:latin typeface="宋体" panose="02010600030101010101" pitchFamily="2" charset="-122"/>
                <a:ea typeface="宋体" panose="02010600030101010101" pitchFamily="2" charset="-122"/>
                <a:cs typeface="宋体" panose="02010600030101010101" pitchFamily="2" charset="-122"/>
              </a:rPr>
              <a:t>检查表</a:t>
            </a:r>
          </a:p>
        </p:txBody>
      </p:sp>
      <p:sp>
        <p:nvSpPr>
          <p:cNvPr id="10" name="文本框 9"/>
          <p:cNvSpPr txBox="1"/>
          <p:nvPr/>
        </p:nvSpPr>
        <p:spPr>
          <a:xfrm>
            <a:off x="795655" y="1803400"/>
            <a:ext cx="1869440" cy="368300"/>
          </a:xfrm>
          <a:prstGeom prst="rect">
            <a:avLst/>
          </a:prstGeom>
          <a:noFill/>
        </p:spPr>
        <p:txBody>
          <a:bodyPr wrap="square" rtlCol="0">
            <a:spAutoFit/>
          </a:bodyPr>
          <a:lstStyle/>
          <a:p>
            <a:r>
              <a:rPr lang="en-US" altLang="zh-CN" b="1">
                <a:solidFill>
                  <a:srgbClr val="296FA5"/>
                </a:solidFill>
                <a:latin typeface="宋体" panose="02010600030101010101" pitchFamily="2" charset="-122"/>
                <a:ea typeface="宋体" panose="02010600030101010101" pitchFamily="2" charset="-122"/>
                <a:cs typeface="宋体" panose="02010600030101010101" pitchFamily="2" charset="-122"/>
              </a:rPr>
              <a:t>1-2 </a:t>
            </a:r>
            <a:r>
              <a:rPr lang="en-US" altLang="zh-CN" b="1" u="sng">
                <a:solidFill>
                  <a:srgbClr val="296FA5"/>
                </a:solidFill>
                <a:latin typeface="宋体" panose="02010600030101010101" pitchFamily="2" charset="-122"/>
                <a:ea typeface="宋体" panose="02010600030101010101" pitchFamily="2" charset="-122"/>
                <a:cs typeface="宋体" panose="02010600030101010101" pitchFamily="2" charset="-122"/>
              </a:rPr>
              <a:t>层别法</a:t>
            </a:r>
          </a:p>
        </p:txBody>
      </p:sp>
      <p:sp>
        <p:nvSpPr>
          <p:cNvPr id="11" name="文本框 10"/>
          <p:cNvSpPr txBox="1"/>
          <p:nvPr/>
        </p:nvSpPr>
        <p:spPr>
          <a:xfrm>
            <a:off x="795655" y="2215515"/>
            <a:ext cx="1869440" cy="368300"/>
          </a:xfrm>
          <a:prstGeom prst="rect">
            <a:avLst/>
          </a:prstGeom>
          <a:noFill/>
        </p:spPr>
        <p:txBody>
          <a:bodyPr wrap="square" rtlCol="0">
            <a:spAutoFit/>
          </a:bodyPr>
          <a:lstStyle/>
          <a:p>
            <a:pPr>
              <a:buClrTx/>
              <a:buSzTx/>
              <a:buFontTx/>
            </a:pPr>
            <a:r>
              <a:rPr lang="en-US" altLang="zh-CN" b="1">
                <a:solidFill>
                  <a:srgbClr val="296FA5"/>
                </a:solidFill>
                <a:latin typeface="宋体" panose="02010600030101010101" pitchFamily="2" charset="-122"/>
                <a:ea typeface="宋体" panose="02010600030101010101" pitchFamily="2" charset="-122"/>
                <a:cs typeface="宋体" panose="02010600030101010101" pitchFamily="2" charset="-122"/>
              </a:rPr>
              <a:t>1-3 </a:t>
            </a:r>
            <a:r>
              <a:rPr lang="en-US" altLang="zh-CN" b="1" u="sng">
                <a:solidFill>
                  <a:srgbClr val="296FA5"/>
                </a:solidFill>
                <a:latin typeface="宋体" panose="02010600030101010101" pitchFamily="2" charset="-122"/>
                <a:ea typeface="宋体" panose="02010600030101010101" pitchFamily="2" charset="-122"/>
                <a:cs typeface="宋体" panose="02010600030101010101" pitchFamily="2" charset="-122"/>
              </a:rPr>
              <a:t>柏拉图</a:t>
            </a:r>
          </a:p>
        </p:txBody>
      </p:sp>
      <p:sp>
        <p:nvSpPr>
          <p:cNvPr id="30" name="文本框 29"/>
          <p:cNvSpPr txBox="1"/>
          <p:nvPr/>
        </p:nvSpPr>
        <p:spPr>
          <a:xfrm>
            <a:off x="789305" y="2642870"/>
            <a:ext cx="1869440" cy="368300"/>
          </a:xfrm>
          <a:prstGeom prst="rect">
            <a:avLst/>
          </a:prstGeom>
          <a:noFill/>
        </p:spPr>
        <p:txBody>
          <a:bodyPr wrap="square" rtlCol="0">
            <a:spAutoFit/>
          </a:bodyPr>
          <a:lstStyle/>
          <a:p>
            <a:pPr>
              <a:buClrTx/>
              <a:buSzTx/>
              <a:buFontTx/>
            </a:pPr>
            <a:r>
              <a:rPr lang="en-US" altLang="zh-CN" b="1">
                <a:solidFill>
                  <a:srgbClr val="296FA5"/>
                </a:solidFill>
                <a:latin typeface="黑体" panose="02010609060101010101" pitchFamily="49" charset="-122"/>
                <a:ea typeface="黑体" panose="02010609060101010101" pitchFamily="49" charset="-122"/>
                <a:cs typeface="黑体" panose="02010609060101010101" pitchFamily="49" charset="-122"/>
              </a:rPr>
              <a:t>1-4 </a:t>
            </a:r>
            <a:r>
              <a:rPr lang="en-US" altLang="zh-CN" b="1" u="sng">
                <a:solidFill>
                  <a:srgbClr val="296FA5"/>
                </a:solidFill>
                <a:latin typeface="黑体" panose="02010609060101010101" pitchFamily="49" charset="-122"/>
                <a:ea typeface="黑体" panose="02010609060101010101" pitchFamily="49" charset="-122"/>
                <a:cs typeface="黑体" panose="02010609060101010101" pitchFamily="49" charset="-122"/>
              </a:rPr>
              <a:t>因果图</a:t>
            </a:r>
          </a:p>
        </p:txBody>
      </p:sp>
      <p:sp>
        <p:nvSpPr>
          <p:cNvPr id="36" name="文本框 35"/>
          <p:cNvSpPr txBox="1"/>
          <p:nvPr/>
        </p:nvSpPr>
        <p:spPr>
          <a:xfrm>
            <a:off x="789305" y="3039745"/>
            <a:ext cx="1869440" cy="368300"/>
          </a:xfrm>
          <a:prstGeom prst="rect">
            <a:avLst/>
          </a:prstGeom>
          <a:noFill/>
        </p:spPr>
        <p:txBody>
          <a:bodyPr wrap="square" rtlCol="0">
            <a:spAutoFit/>
          </a:bodyPr>
          <a:lstStyle/>
          <a:p>
            <a:pPr>
              <a:buClrTx/>
              <a:buSzTx/>
              <a:buFontTx/>
            </a:pPr>
            <a:r>
              <a:rPr lang="en-US" altLang="zh-CN" b="1">
                <a:solidFill>
                  <a:srgbClr val="296FA5"/>
                </a:solidFill>
                <a:latin typeface="黑体" panose="02010609060101010101" pitchFamily="49" charset="-122"/>
                <a:ea typeface="黑体" panose="02010609060101010101" pitchFamily="49" charset="-122"/>
                <a:cs typeface="黑体" panose="02010609060101010101" pitchFamily="49" charset="-122"/>
              </a:rPr>
              <a:t>1-5 </a:t>
            </a:r>
            <a:r>
              <a:rPr lang="en-US" altLang="zh-CN" b="1" u="sng">
                <a:solidFill>
                  <a:srgbClr val="296FA5"/>
                </a:solidFill>
                <a:latin typeface="黑体" panose="02010609060101010101" pitchFamily="49" charset="-122"/>
                <a:ea typeface="黑体" panose="02010609060101010101" pitchFamily="49" charset="-122"/>
                <a:cs typeface="黑体" panose="02010609060101010101" pitchFamily="49" charset="-122"/>
              </a:rPr>
              <a:t>散布图</a:t>
            </a:r>
          </a:p>
        </p:txBody>
      </p:sp>
      <p:sp>
        <p:nvSpPr>
          <p:cNvPr id="37" name="文本框 36"/>
          <p:cNvSpPr txBox="1"/>
          <p:nvPr/>
        </p:nvSpPr>
        <p:spPr>
          <a:xfrm>
            <a:off x="789305" y="3482340"/>
            <a:ext cx="1869440" cy="368300"/>
          </a:xfrm>
          <a:prstGeom prst="rect">
            <a:avLst/>
          </a:prstGeom>
          <a:noFill/>
        </p:spPr>
        <p:txBody>
          <a:bodyPr wrap="square" rtlCol="0">
            <a:spAutoFit/>
          </a:bodyPr>
          <a:lstStyle/>
          <a:p>
            <a:pPr>
              <a:buClrTx/>
              <a:buSzTx/>
              <a:buFontTx/>
            </a:pPr>
            <a:r>
              <a:rPr lang="en-US" altLang="zh-CN" b="1">
                <a:solidFill>
                  <a:srgbClr val="296FA5"/>
                </a:solidFill>
                <a:latin typeface="黑体" panose="02010609060101010101" pitchFamily="49" charset="-122"/>
                <a:ea typeface="黑体" panose="02010609060101010101" pitchFamily="49" charset="-122"/>
                <a:cs typeface="黑体" panose="02010609060101010101" pitchFamily="49" charset="-122"/>
              </a:rPr>
              <a:t>1-6 </a:t>
            </a:r>
            <a:r>
              <a:rPr lang="en-US" altLang="zh-CN" b="1" u="sng">
                <a:solidFill>
                  <a:srgbClr val="296FA5"/>
                </a:solidFill>
                <a:latin typeface="黑体" panose="02010609060101010101" pitchFamily="49" charset="-122"/>
                <a:ea typeface="黑体" panose="02010609060101010101" pitchFamily="49" charset="-122"/>
                <a:cs typeface="黑体" panose="02010609060101010101" pitchFamily="49" charset="-122"/>
              </a:rPr>
              <a:t>直方图</a:t>
            </a:r>
          </a:p>
        </p:txBody>
      </p:sp>
      <p:sp>
        <p:nvSpPr>
          <p:cNvPr id="38" name="文本框 37"/>
          <p:cNvSpPr txBox="1"/>
          <p:nvPr/>
        </p:nvSpPr>
        <p:spPr>
          <a:xfrm>
            <a:off x="789305" y="3894455"/>
            <a:ext cx="1869440" cy="368300"/>
          </a:xfrm>
          <a:prstGeom prst="rect">
            <a:avLst/>
          </a:prstGeom>
          <a:noFill/>
        </p:spPr>
        <p:txBody>
          <a:bodyPr wrap="square" rtlCol="0">
            <a:spAutoFit/>
          </a:bodyPr>
          <a:lstStyle/>
          <a:p>
            <a:pPr>
              <a:buClrTx/>
              <a:buSzTx/>
              <a:buFontTx/>
            </a:pPr>
            <a:r>
              <a:rPr lang="en-US" altLang="zh-CN" b="1">
                <a:solidFill>
                  <a:srgbClr val="296FA5"/>
                </a:solidFill>
                <a:latin typeface="黑体" panose="02010609060101010101" pitchFamily="49" charset="-122"/>
                <a:ea typeface="黑体" panose="02010609060101010101" pitchFamily="49" charset="-122"/>
                <a:cs typeface="黑体" panose="02010609060101010101" pitchFamily="49" charset="-122"/>
              </a:rPr>
              <a:t>1-7 </a:t>
            </a:r>
            <a:r>
              <a:rPr lang="en-US" altLang="zh-CN" b="1" u="sng">
                <a:solidFill>
                  <a:srgbClr val="296FA5"/>
                </a:solidFill>
                <a:latin typeface="黑体" panose="02010609060101010101" pitchFamily="49" charset="-122"/>
                <a:ea typeface="黑体" panose="02010609060101010101" pitchFamily="49" charset="-122"/>
                <a:cs typeface="黑体" panose="02010609060101010101" pitchFamily="49" charset="-122"/>
              </a:rPr>
              <a:t>控制图</a:t>
            </a:r>
          </a:p>
        </p:txBody>
      </p:sp>
      <p:pic>
        <p:nvPicPr>
          <p:cNvPr id="3" name="图片 2"/>
          <p:cNvPicPr>
            <a:picLocks noChangeAspect="1"/>
          </p:cNvPicPr>
          <p:nvPr/>
        </p:nvPicPr>
        <p:blipFill>
          <a:blip r:embed="rId4"/>
          <a:stretch>
            <a:fillRect/>
          </a:stretch>
        </p:blipFill>
        <p:spPr>
          <a:xfrm>
            <a:off x="3676015" y="2743835"/>
            <a:ext cx="2397125" cy="990600"/>
          </a:xfrm>
          <a:prstGeom prst="rect">
            <a:avLst/>
          </a:prstGeom>
        </p:spPr>
      </p:pic>
      <p:pic>
        <p:nvPicPr>
          <p:cNvPr id="12" name="图片 11"/>
          <p:cNvPicPr>
            <a:picLocks noChangeAspect="1"/>
          </p:cNvPicPr>
          <p:nvPr/>
        </p:nvPicPr>
        <p:blipFill>
          <a:blip r:embed="rId5"/>
          <a:stretch>
            <a:fillRect/>
          </a:stretch>
        </p:blipFill>
        <p:spPr>
          <a:xfrm>
            <a:off x="3676015" y="3846195"/>
            <a:ext cx="2508885" cy="778510"/>
          </a:xfrm>
          <a:prstGeom prst="rect">
            <a:avLst/>
          </a:prstGeom>
        </p:spPr>
      </p:pic>
      <p:pic>
        <p:nvPicPr>
          <p:cNvPr id="1073742861" name="图片 14"/>
          <p:cNvPicPr>
            <a:picLocks noChangeAspect="1"/>
          </p:cNvPicPr>
          <p:nvPr/>
        </p:nvPicPr>
        <p:blipFill>
          <a:blip r:embed="rId6"/>
          <a:srcRect l="11288" t="8685" r="8258" b="7468"/>
          <a:stretch>
            <a:fillRect/>
          </a:stretch>
        </p:blipFill>
        <p:spPr>
          <a:xfrm>
            <a:off x="3912870" y="1796415"/>
            <a:ext cx="1801495" cy="934720"/>
          </a:xfrm>
          <a:prstGeom prst="rect">
            <a:avLst/>
          </a:prstGeom>
          <a:noFill/>
          <a:ln w="9525">
            <a:noFill/>
          </a:ln>
        </p:spPr>
      </p:pic>
      <p:pic>
        <p:nvPicPr>
          <p:cNvPr id="13" name="图片 12"/>
          <p:cNvPicPr>
            <a:picLocks noChangeAspect="1"/>
          </p:cNvPicPr>
          <p:nvPr/>
        </p:nvPicPr>
        <p:blipFill>
          <a:blip r:embed="rId7"/>
          <a:stretch>
            <a:fillRect/>
          </a:stretch>
        </p:blipFill>
        <p:spPr>
          <a:xfrm>
            <a:off x="3912870" y="865505"/>
            <a:ext cx="2040255" cy="8966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5530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1">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2. </a:t>
            </a:r>
            <a:r>
              <a:rPr kumimoji="0" lang="zh-CN" altLang="en-US" sz="2000" b="0" i="0" u="none" strike="noStrike" kern="1200" cap="none" spc="0" normalizeH="0" baseline="0" noProof="1">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QC新七大手法 </a:t>
            </a: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p>
        </p:txBody>
      </p:sp>
      <p:graphicFrame>
        <p:nvGraphicFramePr>
          <p:cNvPr id="4" name="表格 3"/>
          <p:cNvGraphicFramePr>
            <a:graphicFrameLocks noGrp="1"/>
          </p:cNvGraphicFramePr>
          <p:nvPr>
            <p:custDataLst>
              <p:tags r:id="rId1"/>
            </p:custDataLst>
          </p:nvPr>
        </p:nvGraphicFramePr>
        <p:xfrm>
          <a:off x="3211830" y="360680"/>
          <a:ext cx="6053455" cy="4389120"/>
        </p:xfrm>
        <a:graphic>
          <a:graphicData uri="http://schemas.openxmlformats.org/drawingml/2006/table">
            <a:tbl>
              <a:tblPr firstRow="1" bandRow="1">
                <a:tableStyleId>{3B4B98B0-60AC-42C2-AFA5-B58CD77FA1E5}</a:tableStyleId>
              </a:tblPr>
              <a:tblGrid>
                <a:gridCol w="363855">
                  <a:extLst>
                    <a:ext uri="{9D8B030D-6E8A-4147-A177-3AD203B41FA5}">
                      <a16:colId xmlns:a16="http://schemas.microsoft.com/office/drawing/2014/main" val="20000"/>
                    </a:ext>
                  </a:extLst>
                </a:gridCol>
                <a:gridCol w="4665345">
                  <a:extLst>
                    <a:ext uri="{9D8B030D-6E8A-4147-A177-3AD203B41FA5}">
                      <a16:colId xmlns:a16="http://schemas.microsoft.com/office/drawing/2014/main" val="20001"/>
                    </a:ext>
                  </a:extLst>
                </a:gridCol>
                <a:gridCol w="1024255">
                  <a:extLst>
                    <a:ext uri="{9D8B030D-6E8A-4147-A177-3AD203B41FA5}">
                      <a16:colId xmlns:a16="http://schemas.microsoft.com/office/drawing/2014/main" val="20002"/>
                    </a:ext>
                  </a:extLst>
                </a:gridCol>
              </a:tblGrid>
              <a:tr h="518160">
                <a:tc>
                  <a:txBody>
                    <a:bodyPr/>
                    <a:lstStyle/>
                    <a:p>
                      <a:pPr algn="ctr">
                        <a:buNone/>
                      </a:pPr>
                      <a:endParaRPr lang="zh-CN" altLang="en-US" sz="1400" dirty="0"/>
                    </a:p>
                  </a:txBody>
                  <a:tcPr anchor="ctr" anchorCtr="1">
                    <a:solidFill>
                      <a:schemeClr val="tx2">
                        <a:lumMod val="40000"/>
                        <a:lumOff val="60000"/>
                      </a:schemeClr>
                    </a:solidFill>
                  </a:tcPr>
                </a:tc>
                <a:tc>
                  <a:txBody>
                    <a:bodyPr/>
                    <a:lstStyle/>
                    <a:p>
                      <a:pPr algn="ctr"/>
                      <a:r>
                        <a:rPr lang="zh-CN" altLang="en-US" sz="1400" dirty="0"/>
                        <a:t>特点、用</a:t>
                      </a:r>
                      <a:r>
                        <a:rPr lang="en-US" altLang="zh-CN" sz="1400" dirty="0"/>
                        <a:t> </a:t>
                      </a:r>
                      <a:r>
                        <a:rPr lang="zh-CN" altLang="en-US" sz="1400" dirty="0"/>
                        <a:t>途</a:t>
                      </a:r>
                    </a:p>
                  </a:txBody>
                  <a:tcPr anchor="ctr" anchorCtr="1">
                    <a:solidFill>
                      <a:schemeClr val="tx2">
                        <a:lumMod val="40000"/>
                        <a:lumOff val="60000"/>
                      </a:schemeClr>
                    </a:solidFill>
                  </a:tcPr>
                </a:tc>
                <a:tc>
                  <a:txBody>
                    <a:bodyPr/>
                    <a:lstStyle/>
                    <a:p>
                      <a:pPr algn="ctr"/>
                      <a:r>
                        <a:rPr lang="zh-CN" altLang="en-US" sz="1400" dirty="0"/>
                        <a:t>备</a:t>
                      </a:r>
                      <a:r>
                        <a:rPr lang="en-US" altLang="zh-CN" sz="1400" dirty="0"/>
                        <a:t> </a:t>
                      </a:r>
                      <a:r>
                        <a:rPr lang="zh-CN" altLang="en-US" sz="1400" dirty="0"/>
                        <a:t>注</a:t>
                      </a:r>
                    </a:p>
                  </a:txBody>
                  <a:tcPr anchor="ctr" anchorCtr="1">
                    <a:solidFill>
                      <a:schemeClr val="tx2">
                        <a:lumMod val="40000"/>
                        <a:lumOff val="60000"/>
                      </a:schemeClr>
                    </a:solidFill>
                  </a:tcPr>
                </a:tc>
                <a:extLst>
                  <a:ext uri="{0D108BD9-81ED-4DB2-BD59-A6C34878D82A}">
                    <a16:rowId xmlns:a16="http://schemas.microsoft.com/office/drawing/2014/main" val="10000"/>
                  </a:ext>
                </a:extLst>
              </a:tr>
              <a:tr h="923290">
                <a:tc>
                  <a:txBody>
                    <a:bodyPr/>
                    <a:lstStyle/>
                    <a:p>
                      <a:pPr algn="ctr">
                        <a:lnSpc>
                          <a:spcPct val="110000"/>
                        </a:lnSpc>
                        <a:buNone/>
                      </a:pPr>
                      <a:r>
                        <a:rPr lang="zh-CN" altLang="en-US" sz="1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关系图法</a:t>
                      </a:r>
                      <a:endParaRPr lang="zh-CN" altLang="en-US" sz="12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txBody>
                  <a:tcPr vert="eaVert" anchor="ctr"/>
                </a:tc>
                <a:tc>
                  <a:txBody>
                    <a:bodyPr/>
                    <a:lstStyle/>
                    <a:p>
                      <a:pPr algn="l"/>
                      <a:r>
                        <a:rPr lang="en-US" altLang="zh-CN" sz="1200" dirty="0"/>
                        <a:t>- </a:t>
                      </a:r>
                      <a:r>
                        <a:rPr sz="1200" dirty="0"/>
                        <a:t>用来分析事物间“原因与结果”、“目的与手段”等复杂关系的图表</a:t>
                      </a:r>
                      <a:r>
                        <a:rPr lang="zh-CN" sz="1200" dirty="0"/>
                        <a:t>。</a:t>
                      </a:r>
                    </a:p>
                    <a:p>
                      <a:pPr algn="l"/>
                      <a:endParaRPr lang="zh-CN" sz="700" dirty="0"/>
                    </a:p>
                    <a:p>
                      <a:pPr algn="l"/>
                      <a:r>
                        <a:rPr lang="en-US" altLang="zh-CN" sz="1200" dirty="0"/>
                        <a:t>- 是解决关系复杂、因素之间又相互关联的原因与结果或目的与手段的单一或多个问题的图，是根据逻辑关系理清复杂问题、整理语言文字资料的一种方法。</a:t>
                      </a:r>
                    </a:p>
                  </a:txBody>
                  <a:tcPr/>
                </a:tc>
                <a:tc>
                  <a:txBody>
                    <a:bodyPr/>
                    <a:lstStyle/>
                    <a:p>
                      <a:pPr algn="l">
                        <a:buClrTx/>
                        <a:buSzTx/>
                        <a:buFontTx/>
                      </a:pPr>
                      <a:r>
                        <a:rPr lang="zh-CN" altLang="en-US" sz="1200" dirty="0"/>
                        <a:t>又称关联图。</a:t>
                      </a:r>
                    </a:p>
                  </a:txBody>
                  <a:tcPr anchor="ctr"/>
                </a:tc>
                <a:extLst>
                  <a:ext uri="{0D108BD9-81ED-4DB2-BD59-A6C34878D82A}">
                    <a16:rowId xmlns:a16="http://schemas.microsoft.com/office/drawing/2014/main" val="10001"/>
                  </a:ext>
                </a:extLst>
              </a:tr>
              <a:tr h="790575">
                <a:tc>
                  <a:txBody>
                    <a:bodyPr/>
                    <a:lstStyle/>
                    <a:p>
                      <a:pPr algn="ctr">
                        <a:buNone/>
                      </a:pPr>
                      <a:r>
                        <a:rPr lang="zh-CN" altLang="en-US" sz="1200" b="1">
                          <a:latin typeface="宋体" panose="02010600030101010101" pitchFamily="2" charset="-122"/>
                          <a:ea typeface="宋体" panose="02010600030101010101" pitchFamily="2" charset="-122"/>
                          <a:cs typeface="宋体" panose="02010600030101010101" pitchFamily="2" charset="-122"/>
                          <a:sym typeface="+mn-ea"/>
                        </a:rPr>
                        <a:t>系统图法</a:t>
                      </a:r>
                    </a:p>
                  </a:txBody>
                  <a:tcPr vert="eaVert" anchor="ctr"/>
                </a:tc>
                <a:tc>
                  <a:txBody>
                    <a:bodyPr/>
                    <a:lstStyle/>
                    <a:p>
                      <a:pPr algn="l">
                        <a:buClrTx/>
                        <a:buSzTx/>
                        <a:buNone/>
                      </a:pPr>
                      <a:r>
                        <a:rPr lang="en-US" altLang="zh-CN" sz="1200" dirty="0"/>
                        <a:t>- 把要实现的目的、要采取的措施或手段，系统地展开分析，并绘制成图，以明确问题的重点，并寻找最佳手段或措施的一种方法。</a:t>
                      </a:r>
                    </a:p>
                    <a:p>
                      <a:pPr algn="l">
                        <a:buClrTx/>
                        <a:buSzTx/>
                        <a:buNone/>
                      </a:pPr>
                      <a:endParaRPr lang="en-US" altLang="zh-CN" sz="700" dirty="0"/>
                    </a:p>
                    <a:p>
                      <a:pPr algn="l">
                        <a:buClrTx/>
                        <a:buSzTx/>
                        <a:buNone/>
                      </a:pPr>
                      <a:r>
                        <a:rPr lang="en-US" altLang="zh-CN" sz="1200" dirty="0"/>
                        <a:t>- 系统图可分为两种，一种是对策型系统图，另一种是原因型系统图。系统图</a:t>
                      </a:r>
                      <a:r>
                        <a:rPr lang="en-US" altLang="zh-CN" sz="1200" dirty="0">
                          <a:sym typeface="+mn-ea"/>
                        </a:rPr>
                        <a:t>可以</a:t>
                      </a:r>
                      <a:r>
                        <a:rPr lang="en-US" altLang="zh-CN" sz="1200" dirty="0"/>
                        <a:t>简单，直观</a:t>
                      </a:r>
                      <a:r>
                        <a:rPr lang="zh-CN" altLang="en-US" sz="1200" dirty="0"/>
                        <a:t>、</a:t>
                      </a:r>
                      <a:r>
                        <a:rPr lang="en-US" altLang="zh-CN" sz="1200" dirty="0"/>
                        <a:t>形象地将繁杂流程一目了然地展现。</a:t>
                      </a:r>
                    </a:p>
                  </a:txBody>
                  <a:tcPr/>
                </a:tc>
                <a:tc>
                  <a:txBody>
                    <a:bodyPr/>
                    <a:lstStyle/>
                    <a:p>
                      <a:pPr algn="l">
                        <a:buClrTx/>
                        <a:buSzTx/>
                        <a:buFontTx/>
                        <a:buNone/>
                      </a:pPr>
                      <a:r>
                        <a:rPr lang="zh-CN" sz="1200" dirty="0"/>
                        <a:t>又</a:t>
                      </a:r>
                      <a:r>
                        <a:rPr lang="zh-CN" altLang="en-US" sz="1200" dirty="0">
                          <a:sym typeface="+mn-ea"/>
                        </a:rPr>
                        <a:t>称</a:t>
                      </a:r>
                      <a:r>
                        <a:rPr lang="zh-CN" sz="1200" dirty="0"/>
                        <a:t>树型图、树枝系统图、家谱图、组织图。</a:t>
                      </a:r>
                    </a:p>
                  </a:txBody>
                  <a:tcPr anchor="ctr"/>
                </a:tc>
                <a:extLst>
                  <a:ext uri="{0D108BD9-81ED-4DB2-BD59-A6C34878D82A}">
                    <a16:rowId xmlns:a16="http://schemas.microsoft.com/office/drawing/2014/main" val="10002"/>
                  </a:ext>
                </a:extLst>
              </a:tr>
              <a:tr h="944880">
                <a:tc>
                  <a:txBody>
                    <a:bodyPr/>
                    <a:lstStyle/>
                    <a:p>
                      <a:pPr algn="ctr">
                        <a:buNone/>
                      </a:pPr>
                      <a:r>
                        <a:rPr lang="zh-CN" altLang="en-US" sz="1200" b="1">
                          <a:latin typeface="宋体" panose="02010600030101010101" pitchFamily="2" charset="-122"/>
                          <a:ea typeface="宋体" panose="02010600030101010101" pitchFamily="2" charset="-122"/>
                          <a:cs typeface="宋体" panose="02010600030101010101" pitchFamily="2" charset="-122"/>
                          <a:sym typeface="+mn-ea"/>
                        </a:rPr>
                        <a:t>亲和图法</a:t>
                      </a:r>
                      <a:endParaRPr lang="zh-CN" altLang="en-US" sz="1200" b="1">
                        <a:latin typeface="宋体" panose="02010600030101010101" pitchFamily="2" charset="-122"/>
                        <a:ea typeface="宋体" panose="02010600030101010101" pitchFamily="2" charset="-122"/>
                        <a:cs typeface="宋体" panose="02010600030101010101" pitchFamily="2" charset="-122"/>
                      </a:endParaRPr>
                    </a:p>
                  </a:txBody>
                  <a:tcPr vert="eaVert" anchor="ctr"/>
                </a:tc>
                <a:tc>
                  <a:txBody>
                    <a:bodyPr/>
                    <a:lstStyle/>
                    <a:p>
                      <a:pPr algn="l">
                        <a:buClrTx/>
                        <a:buSzTx/>
                        <a:buNone/>
                      </a:pPr>
                      <a:r>
                        <a:rPr lang="zh-CN" sz="1200" dirty="0"/>
                        <a:t>- 核心是头脑风暴法，根据结果去找原因，是一种创造性思考问题的方法。</a:t>
                      </a:r>
                    </a:p>
                    <a:p>
                      <a:pPr algn="l">
                        <a:buClrTx/>
                        <a:buSzTx/>
                        <a:buNone/>
                      </a:pPr>
                      <a:r>
                        <a:rPr lang="en-US" altLang="zh-CN" sz="1200" dirty="0"/>
                        <a:t>- </a:t>
                      </a:r>
                      <a:r>
                        <a:rPr lang="zh-CN" altLang="en-US" sz="1200" dirty="0"/>
                        <a:t>即</a:t>
                      </a:r>
                      <a:r>
                        <a:rPr lang="en-US" altLang="zh-CN" sz="1200" dirty="0"/>
                        <a:t>针对某一问题，充分收集各种经验、知识、想法和意见等语言、文字资料，通过A型图解汇总，并按其相互亲和性归纳整理使问题明确起来，求得统一认识，以利于解决的一种方法。</a:t>
                      </a:r>
                    </a:p>
                  </a:txBody>
                  <a:tcPr/>
                </a:tc>
                <a:tc>
                  <a:txBody>
                    <a:bodyPr/>
                    <a:lstStyle/>
                    <a:p>
                      <a:pPr algn="l">
                        <a:buClrTx/>
                        <a:buSzTx/>
                        <a:buFontTx/>
                        <a:buNone/>
                      </a:pPr>
                      <a:r>
                        <a:rPr lang="zh-CN" sz="1200" dirty="0"/>
                        <a:t>又称KJ法。</a:t>
                      </a:r>
                    </a:p>
                  </a:txBody>
                  <a:tcPr anchor="ctr"/>
                </a:tc>
                <a:extLst>
                  <a:ext uri="{0D108BD9-81ED-4DB2-BD59-A6C34878D82A}">
                    <a16:rowId xmlns:a16="http://schemas.microsoft.com/office/drawing/2014/main" val="10003"/>
                  </a:ext>
                </a:extLst>
              </a:tr>
              <a:tr h="1005840">
                <a:tc>
                  <a:txBody>
                    <a:bodyPr/>
                    <a:lstStyle/>
                    <a:p>
                      <a:pPr algn="ctr">
                        <a:buNone/>
                      </a:pPr>
                      <a:r>
                        <a:rPr lang="zh-CN" altLang="en-US" sz="1200" b="1">
                          <a:latin typeface="宋体" panose="02010600030101010101" pitchFamily="2" charset="-122"/>
                          <a:ea typeface="宋体" panose="02010600030101010101" pitchFamily="2" charset="-122"/>
                          <a:cs typeface="宋体" panose="02010600030101010101" pitchFamily="2" charset="-122"/>
                          <a:sym typeface="+mn-ea"/>
                        </a:rPr>
                        <a:t>矩阵图法</a:t>
                      </a:r>
                      <a:endParaRPr lang="zh-CN" altLang="en-US" sz="1200" b="1">
                        <a:latin typeface="宋体" panose="02010600030101010101" pitchFamily="2" charset="-122"/>
                        <a:ea typeface="宋体" panose="02010600030101010101" pitchFamily="2" charset="-122"/>
                        <a:cs typeface="宋体" panose="02010600030101010101" pitchFamily="2" charset="-122"/>
                      </a:endParaRPr>
                    </a:p>
                  </a:txBody>
                  <a:tcPr vert="eaVert" anchor="ctr"/>
                </a:tc>
                <a:tc>
                  <a:txBody>
                    <a:bodyPr/>
                    <a:lstStyle/>
                    <a:p>
                      <a:pPr algn="l">
                        <a:buClrTx/>
                        <a:buSzTx/>
                        <a:buNone/>
                      </a:pPr>
                      <a:r>
                        <a:rPr lang="zh-CN" sz="1200" dirty="0"/>
                        <a:t>- 是利用数学上矩阵的形式表示因素间的相互关系，从中探索问题所在并得出解决问题的设想。</a:t>
                      </a:r>
                    </a:p>
                    <a:p>
                      <a:pPr algn="l">
                        <a:buClrTx/>
                        <a:buSzTx/>
                        <a:buNone/>
                      </a:pPr>
                      <a:r>
                        <a:rPr lang="en-US" altLang="zh-CN" sz="1200" dirty="0"/>
                        <a:t>- </a:t>
                      </a:r>
                      <a:r>
                        <a:rPr lang="zh-CN" sz="1200" dirty="0"/>
                        <a:t>从多维问题事件中，找出成对的因素，排列成矩阵图，然后根据矩阵图来分析问题，确定关键点的方法，它是一种通过多因素综合思考，探索问题的好方法。</a:t>
                      </a:r>
                    </a:p>
                  </a:txBody>
                  <a:tcPr/>
                </a:tc>
                <a:tc>
                  <a:txBody>
                    <a:bodyPr/>
                    <a:lstStyle/>
                    <a:p>
                      <a:pPr algn="l">
                        <a:buClrTx/>
                        <a:buSzTx/>
                        <a:buFontTx/>
                        <a:buNone/>
                      </a:pPr>
                      <a:endParaRPr lang="zh-CN" sz="1200" dirty="0"/>
                    </a:p>
                  </a:txBody>
                  <a:tcPr anchor="ctr"/>
                </a:tc>
                <a:extLst>
                  <a:ext uri="{0D108BD9-81ED-4DB2-BD59-A6C34878D82A}">
                    <a16:rowId xmlns:a16="http://schemas.microsoft.com/office/drawing/2014/main" val="10004"/>
                  </a:ext>
                </a:extLst>
              </a:tr>
            </a:tbl>
          </a:graphicData>
        </a:graphic>
      </p:graphicFrame>
      <p:sp>
        <p:nvSpPr>
          <p:cNvPr id="8" name="左中括号 7"/>
          <p:cNvSpPr/>
          <p:nvPr/>
        </p:nvSpPr>
        <p:spPr>
          <a:xfrm>
            <a:off x="552450" y="1556385"/>
            <a:ext cx="243205" cy="2519680"/>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8"/>
          <p:cNvSpPr txBox="1"/>
          <p:nvPr/>
        </p:nvSpPr>
        <p:spPr>
          <a:xfrm>
            <a:off x="795655" y="1391285"/>
            <a:ext cx="1869440" cy="368300"/>
          </a:xfrm>
          <a:prstGeom prst="rect">
            <a:avLst/>
          </a:prstGeom>
          <a:noFill/>
        </p:spPr>
        <p:txBody>
          <a:bodyPr wrap="square" rtlCol="0">
            <a:spAutoFit/>
          </a:bodyPr>
          <a:lstStyle/>
          <a:p>
            <a:r>
              <a:rPr lang="en-US" altLang="zh-CN" b="1">
                <a:solidFill>
                  <a:srgbClr val="296FA5"/>
                </a:solidFill>
                <a:latin typeface="黑体" panose="02010609060101010101" pitchFamily="49" charset="-122"/>
                <a:ea typeface="黑体" panose="02010609060101010101" pitchFamily="49" charset="-122"/>
                <a:cs typeface="黑体" panose="02010609060101010101" pitchFamily="49" charset="-122"/>
              </a:rPr>
              <a:t>1-1 </a:t>
            </a:r>
            <a:r>
              <a:rPr lang="zh-CN" altLang="en-US" b="1" u="sng">
                <a:solidFill>
                  <a:srgbClr val="296FA5"/>
                </a:solidFill>
                <a:latin typeface="黑体" panose="02010609060101010101" pitchFamily="49" charset="-122"/>
                <a:ea typeface="黑体" panose="02010609060101010101" pitchFamily="49" charset="-122"/>
                <a:cs typeface="黑体" panose="02010609060101010101" pitchFamily="49" charset="-122"/>
              </a:rPr>
              <a:t>关系图法</a:t>
            </a:r>
          </a:p>
        </p:txBody>
      </p:sp>
      <p:sp>
        <p:nvSpPr>
          <p:cNvPr id="10" name="文本框 9"/>
          <p:cNvSpPr txBox="1"/>
          <p:nvPr/>
        </p:nvSpPr>
        <p:spPr>
          <a:xfrm>
            <a:off x="795655" y="1803400"/>
            <a:ext cx="1869440" cy="368300"/>
          </a:xfrm>
          <a:prstGeom prst="rect">
            <a:avLst/>
          </a:prstGeom>
          <a:noFill/>
        </p:spPr>
        <p:txBody>
          <a:bodyPr wrap="square" rtlCol="0">
            <a:spAutoFit/>
          </a:bodyPr>
          <a:lstStyle/>
          <a:p>
            <a:r>
              <a:rPr lang="en-US" altLang="zh-CN" b="1">
                <a:solidFill>
                  <a:srgbClr val="296FA5"/>
                </a:solidFill>
                <a:latin typeface="黑体" panose="02010609060101010101" pitchFamily="49" charset="-122"/>
                <a:ea typeface="黑体" panose="02010609060101010101" pitchFamily="49" charset="-122"/>
                <a:cs typeface="黑体" panose="02010609060101010101" pitchFamily="49" charset="-122"/>
              </a:rPr>
              <a:t>1-2 </a:t>
            </a:r>
            <a:r>
              <a:rPr lang="zh-CN" altLang="en-US" b="1" u="sng">
                <a:solidFill>
                  <a:srgbClr val="296FA5"/>
                </a:solidFill>
                <a:latin typeface="黑体" panose="02010609060101010101" pitchFamily="49" charset="-122"/>
                <a:ea typeface="黑体" panose="02010609060101010101" pitchFamily="49" charset="-122"/>
                <a:cs typeface="黑体" panose="02010609060101010101" pitchFamily="49" charset="-122"/>
              </a:rPr>
              <a:t>系统图法</a:t>
            </a:r>
          </a:p>
        </p:txBody>
      </p:sp>
      <p:sp>
        <p:nvSpPr>
          <p:cNvPr id="11" name="文本框 10"/>
          <p:cNvSpPr txBox="1"/>
          <p:nvPr/>
        </p:nvSpPr>
        <p:spPr>
          <a:xfrm>
            <a:off x="795655" y="2215515"/>
            <a:ext cx="1869440" cy="368300"/>
          </a:xfrm>
          <a:prstGeom prst="rect">
            <a:avLst/>
          </a:prstGeom>
          <a:noFill/>
        </p:spPr>
        <p:txBody>
          <a:bodyPr wrap="square" rtlCol="0">
            <a:spAutoFit/>
          </a:bodyPr>
          <a:lstStyle/>
          <a:p>
            <a:pPr>
              <a:buClrTx/>
              <a:buSzTx/>
              <a:buFontTx/>
            </a:pPr>
            <a:r>
              <a:rPr lang="en-US" altLang="zh-CN" b="1">
                <a:solidFill>
                  <a:srgbClr val="296FA5"/>
                </a:solidFill>
                <a:latin typeface="黑体" panose="02010609060101010101" pitchFamily="49" charset="-122"/>
                <a:ea typeface="黑体" panose="02010609060101010101" pitchFamily="49" charset="-122"/>
                <a:cs typeface="黑体" panose="02010609060101010101" pitchFamily="49" charset="-122"/>
              </a:rPr>
              <a:t>1-3 </a:t>
            </a:r>
            <a:r>
              <a:rPr lang="zh-CN" altLang="en-US" b="1" u="sng">
                <a:solidFill>
                  <a:srgbClr val="296FA5"/>
                </a:solidFill>
                <a:latin typeface="黑体" panose="02010609060101010101" pitchFamily="49" charset="-122"/>
                <a:ea typeface="黑体" panose="02010609060101010101" pitchFamily="49" charset="-122"/>
                <a:cs typeface="黑体" panose="02010609060101010101" pitchFamily="49" charset="-122"/>
              </a:rPr>
              <a:t>亲和图法</a:t>
            </a:r>
          </a:p>
        </p:txBody>
      </p:sp>
      <p:sp>
        <p:nvSpPr>
          <p:cNvPr id="30" name="文本框 29"/>
          <p:cNvSpPr txBox="1"/>
          <p:nvPr/>
        </p:nvSpPr>
        <p:spPr>
          <a:xfrm>
            <a:off x="795655" y="2642870"/>
            <a:ext cx="1869440" cy="368300"/>
          </a:xfrm>
          <a:prstGeom prst="rect">
            <a:avLst/>
          </a:prstGeom>
          <a:noFill/>
        </p:spPr>
        <p:txBody>
          <a:bodyPr wrap="square" rtlCol="0">
            <a:spAutoFit/>
          </a:bodyPr>
          <a:lstStyle/>
          <a:p>
            <a:pPr>
              <a:buClrTx/>
              <a:buSzTx/>
              <a:buFontTx/>
            </a:pPr>
            <a:r>
              <a:rPr lang="en-US" altLang="zh-CN" b="1">
                <a:solidFill>
                  <a:srgbClr val="296FA5"/>
                </a:solidFill>
                <a:latin typeface="黑体" panose="02010609060101010101" pitchFamily="49" charset="-122"/>
                <a:ea typeface="黑体" panose="02010609060101010101" pitchFamily="49" charset="-122"/>
                <a:cs typeface="黑体" panose="02010609060101010101" pitchFamily="49" charset="-122"/>
              </a:rPr>
              <a:t>1-4 </a:t>
            </a:r>
            <a:r>
              <a:rPr lang="zh-CN" altLang="en-US" b="1" u="sng">
                <a:solidFill>
                  <a:srgbClr val="296FA5"/>
                </a:solidFill>
                <a:latin typeface="黑体" panose="02010609060101010101" pitchFamily="49" charset="-122"/>
                <a:ea typeface="黑体" panose="02010609060101010101" pitchFamily="49" charset="-122"/>
                <a:cs typeface="黑体" panose="02010609060101010101" pitchFamily="49" charset="-122"/>
              </a:rPr>
              <a:t>矩阵图法</a:t>
            </a:r>
          </a:p>
        </p:txBody>
      </p:sp>
      <p:sp>
        <p:nvSpPr>
          <p:cNvPr id="36" name="文本框 35"/>
          <p:cNvSpPr txBox="1"/>
          <p:nvPr/>
        </p:nvSpPr>
        <p:spPr>
          <a:xfrm>
            <a:off x="795655" y="3039745"/>
            <a:ext cx="1869440" cy="368300"/>
          </a:xfrm>
          <a:prstGeom prst="rect">
            <a:avLst/>
          </a:prstGeom>
          <a:noFill/>
        </p:spPr>
        <p:txBody>
          <a:bodyPr wrap="square" rtlCol="0">
            <a:spAutoFit/>
          </a:bodyPr>
          <a:lstStyle/>
          <a:p>
            <a:pPr>
              <a:buClrTx/>
              <a:buSzTx/>
              <a:buFontTx/>
            </a:pPr>
            <a:r>
              <a:rPr lang="en-US" altLang="zh-CN" b="1">
                <a:solidFill>
                  <a:srgbClr val="296FA5"/>
                </a:solidFill>
                <a:latin typeface="宋体" panose="02010600030101010101" pitchFamily="2" charset="-122"/>
                <a:ea typeface="宋体" panose="02010600030101010101" pitchFamily="2" charset="-122"/>
                <a:cs typeface="宋体" panose="02010600030101010101" pitchFamily="2" charset="-122"/>
              </a:rPr>
              <a:t>1-5 </a:t>
            </a:r>
            <a:r>
              <a:rPr lang="en-US" altLang="zh-CN" b="1" u="sng">
                <a:solidFill>
                  <a:srgbClr val="296FA5"/>
                </a:solidFill>
                <a:latin typeface="宋体" panose="02010600030101010101" pitchFamily="2" charset="-122"/>
                <a:ea typeface="宋体" panose="02010600030101010101" pitchFamily="2" charset="-122"/>
                <a:cs typeface="宋体" panose="02010600030101010101" pitchFamily="2" charset="-122"/>
              </a:rPr>
              <a:t>PDPC</a:t>
            </a:r>
            <a:r>
              <a:rPr lang="zh-CN" altLang="en-US" b="1" u="sng">
                <a:solidFill>
                  <a:srgbClr val="296FA5"/>
                </a:solidFill>
                <a:latin typeface="宋体" panose="02010600030101010101" pitchFamily="2" charset="-122"/>
                <a:ea typeface="宋体" panose="02010600030101010101" pitchFamily="2" charset="-122"/>
                <a:cs typeface="宋体" panose="02010600030101010101" pitchFamily="2" charset="-122"/>
              </a:rPr>
              <a:t>法</a:t>
            </a:r>
          </a:p>
        </p:txBody>
      </p:sp>
      <p:sp>
        <p:nvSpPr>
          <p:cNvPr id="37" name="文本框 36"/>
          <p:cNvSpPr txBox="1"/>
          <p:nvPr/>
        </p:nvSpPr>
        <p:spPr>
          <a:xfrm>
            <a:off x="795655" y="3482340"/>
            <a:ext cx="2452370" cy="368300"/>
          </a:xfrm>
          <a:prstGeom prst="rect">
            <a:avLst/>
          </a:prstGeom>
          <a:noFill/>
        </p:spPr>
        <p:txBody>
          <a:bodyPr wrap="square" rtlCol="0">
            <a:spAutoFit/>
          </a:bodyPr>
          <a:lstStyle/>
          <a:p>
            <a:pPr>
              <a:buClrTx/>
              <a:buSzTx/>
              <a:buFontTx/>
            </a:pPr>
            <a:r>
              <a:rPr lang="en-US" altLang="zh-CN" b="1">
                <a:solidFill>
                  <a:srgbClr val="296FA5"/>
                </a:solidFill>
                <a:latin typeface="宋体" panose="02010600030101010101" pitchFamily="2" charset="-122"/>
                <a:ea typeface="宋体" panose="02010600030101010101" pitchFamily="2" charset="-122"/>
                <a:cs typeface="宋体" panose="02010600030101010101" pitchFamily="2" charset="-122"/>
              </a:rPr>
              <a:t>1-6 </a:t>
            </a:r>
            <a:r>
              <a:rPr lang="zh-CN" altLang="en-US" b="1" u="sng">
                <a:solidFill>
                  <a:srgbClr val="296FA5"/>
                </a:solidFill>
                <a:latin typeface="宋体" panose="02010600030101010101" pitchFamily="2" charset="-122"/>
                <a:ea typeface="宋体" panose="02010600030101010101" pitchFamily="2" charset="-122"/>
                <a:cs typeface="宋体" panose="02010600030101010101" pitchFamily="2" charset="-122"/>
              </a:rPr>
              <a:t>矩阵数据分析法</a:t>
            </a:r>
          </a:p>
        </p:txBody>
      </p:sp>
      <p:sp>
        <p:nvSpPr>
          <p:cNvPr id="38" name="文本框 37"/>
          <p:cNvSpPr txBox="1"/>
          <p:nvPr/>
        </p:nvSpPr>
        <p:spPr>
          <a:xfrm>
            <a:off x="795655" y="3894455"/>
            <a:ext cx="1869440" cy="368300"/>
          </a:xfrm>
          <a:prstGeom prst="rect">
            <a:avLst/>
          </a:prstGeom>
          <a:noFill/>
        </p:spPr>
        <p:txBody>
          <a:bodyPr wrap="square" rtlCol="0">
            <a:spAutoFit/>
          </a:bodyPr>
          <a:lstStyle/>
          <a:p>
            <a:pPr>
              <a:buClrTx/>
              <a:buSzTx/>
              <a:buFontTx/>
            </a:pPr>
            <a:r>
              <a:rPr lang="en-US" altLang="zh-CN" b="1">
                <a:solidFill>
                  <a:srgbClr val="296FA5"/>
                </a:solidFill>
                <a:latin typeface="宋体" panose="02010600030101010101" pitchFamily="2" charset="-122"/>
                <a:ea typeface="宋体" panose="02010600030101010101" pitchFamily="2" charset="-122"/>
                <a:cs typeface="宋体" panose="02010600030101010101" pitchFamily="2" charset="-122"/>
              </a:rPr>
              <a:t>1-7 </a:t>
            </a:r>
            <a:r>
              <a:rPr lang="zh-CN" altLang="en-US" b="1" u="sng">
                <a:solidFill>
                  <a:srgbClr val="296FA5"/>
                </a:solidFill>
                <a:latin typeface="宋体" panose="02010600030101010101" pitchFamily="2" charset="-122"/>
                <a:ea typeface="宋体" panose="02010600030101010101" pitchFamily="2" charset="-122"/>
                <a:cs typeface="宋体" panose="02010600030101010101" pitchFamily="2" charset="-122"/>
              </a:rPr>
              <a:t>网络图法</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1">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2. </a:t>
            </a:r>
            <a:r>
              <a:rPr kumimoji="0" lang="zh-CN" altLang="en-US" sz="2000" b="0" i="0" u="none" strike="noStrike" kern="1200" cap="none" spc="0" normalizeH="0" baseline="0" noProof="1">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sym typeface="Times New Roman" panose="02020603050405020304" pitchFamily="18" charset="0"/>
              </a:rPr>
              <a:t>QC新七大手法</a:t>
            </a: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 </a:t>
            </a: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p>
        </p:txBody>
      </p:sp>
      <p:sp>
        <p:nvSpPr>
          <p:cNvPr id="2" name="左中括号 1"/>
          <p:cNvSpPr/>
          <p:nvPr/>
        </p:nvSpPr>
        <p:spPr>
          <a:xfrm>
            <a:off x="552450" y="1556385"/>
            <a:ext cx="243205" cy="2519680"/>
          </a:xfrm>
          <a:prstGeom prst="leftBracket">
            <a:avLst/>
          </a:prstGeom>
          <a:noFill/>
          <a:ln w="28575" cap="flat" cmpd="sng" algn="ctr">
            <a:solidFill>
              <a:srgbClr val="4F81BD"/>
            </a:solidFill>
            <a:prstDash val="soli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文本框 2"/>
          <p:cNvSpPr txBox="1"/>
          <p:nvPr/>
        </p:nvSpPr>
        <p:spPr>
          <a:xfrm>
            <a:off x="795655" y="1391285"/>
            <a:ext cx="1869440" cy="368300"/>
          </a:xfrm>
          <a:prstGeom prst="rect">
            <a:avLst/>
          </a:prstGeom>
          <a:noFill/>
        </p:spPr>
        <p:txBody>
          <a:bodyPr wrap="square" rtlCol="0">
            <a:spAutoFit/>
          </a:bodyPr>
          <a:lstStyle/>
          <a:p>
            <a:r>
              <a:rPr lang="en-US" altLang="zh-CN" b="1">
                <a:solidFill>
                  <a:srgbClr val="296FA5"/>
                </a:solidFill>
                <a:latin typeface="宋体" panose="02010600030101010101" pitchFamily="2" charset="-122"/>
                <a:ea typeface="宋体" panose="02010600030101010101" pitchFamily="2" charset="-122"/>
                <a:cs typeface="宋体" panose="02010600030101010101" pitchFamily="2" charset="-122"/>
              </a:rPr>
              <a:t>1-1 </a:t>
            </a:r>
            <a:r>
              <a:rPr lang="zh-CN" altLang="en-US" b="1" u="sng">
                <a:solidFill>
                  <a:srgbClr val="296FA5"/>
                </a:solidFill>
                <a:latin typeface="宋体" panose="02010600030101010101" pitchFamily="2" charset="-122"/>
                <a:ea typeface="宋体" panose="02010600030101010101" pitchFamily="2" charset="-122"/>
                <a:cs typeface="宋体" panose="02010600030101010101" pitchFamily="2" charset="-122"/>
              </a:rPr>
              <a:t>关系图法</a:t>
            </a:r>
          </a:p>
        </p:txBody>
      </p:sp>
      <p:sp>
        <p:nvSpPr>
          <p:cNvPr id="4" name="文本框 3"/>
          <p:cNvSpPr txBox="1"/>
          <p:nvPr/>
        </p:nvSpPr>
        <p:spPr>
          <a:xfrm>
            <a:off x="795655" y="1803400"/>
            <a:ext cx="1869440" cy="368300"/>
          </a:xfrm>
          <a:prstGeom prst="rect">
            <a:avLst/>
          </a:prstGeom>
          <a:noFill/>
        </p:spPr>
        <p:txBody>
          <a:bodyPr wrap="square" rtlCol="0">
            <a:spAutoFit/>
          </a:bodyPr>
          <a:lstStyle/>
          <a:p>
            <a:r>
              <a:rPr lang="en-US" altLang="zh-CN" b="1">
                <a:solidFill>
                  <a:srgbClr val="296FA5"/>
                </a:solidFill>
                <a:latin typeface="宋体" panose="02010600030101010101" pitchFamily="2" charset="-122"/>
                <a:ea typeface="宋体" panose="02010600030101010101" pitchFamily="2" charset="-122"/>
                <a:cs typeface="宋体" panose="02010600030101010101" pitchFamily="2" charset="-122"/>
              </a:rPr>
              <a:t>1-2 </a:t>
            </a:r>
            <a:r>
              <a:rPr lang="zh-CN" altLang="en-US" b="1" u="sng">
                <a:solidFill>
                  <a:srgbClr val="296FA5"/>
                </a:solidFill>
                <a:latin typeface="宋体" panose="02010600030101010101" pitchFamily="2" charset="-122"/>
                <a:ea typeface="宋体" panose="02010600030101010101" pitchFamily="2" charset="-122"/>
                <a:cs typeface="宋体" panose="02010600030101010101" pitchFamily="2" charset="-122"/>
              </a:rPr>
              <a:t>系统图法</a:t>
            </a:r>
          </a:p>
        </p:txBody>
      </p:sp>
      <p:sp>
        <p:nvSpPr>
          <p:cNvPr id="6" name="文本框 5"/>
          <p:cNvSpPr txBox="1"/>
          <p:nvPr/>
        </p:nvSpPr>
        <p:spPr>
          <a:xfrm>
            <a:off x="795655" y="2215515"/>
            <a:ext cx="1869440" cy="368300"/>
          </a:xfrm>
          <a:prstGeom prst="rect">
            <a:avLst/>
          </a:prstGeom>
          <a:noFill/>
        </p:spPr>
        <p:txBody>
          <a:bodyPr wrap="square" rtlCol="0">
            <a:spAutoFit/>
          </a:bodyPr>
          <a:lstStyle/>
          <a:p>
            <a:pPr>
              <a:buClrTx/>
              <a:buSzTx/>
              <a:buFontTx/>
            </a:pPr>
            <a:r>
              <a:rPr lang="en-US" altLang="zh-CN" b="1">
                <a:solidFill>
                  <a:srgbClr val="296FA5"/>
                </a:solidFill>
                <a:latin typeface="宋体" panose="02010600030101010101" pitchFamily="2" charset="-122"/>
                <a:ea typeface="宋体" panose="02010600030101010101" pitchFamily="2" charset="-122"/>
                <a:cs typeface="宋体" panose="02010600030101010101" pitchFamily="2" charset="-122"/>
              </a:rPr>
              <a:t>1-3 </a:t>
            </a:r>
            <a:r>
              <a:rPr lang="zh-CN" altLang="en-US" b="1" u="sng">
                <a:solidFill>
                  <a:srgbClr val="296FA5"/>
                </a:solidFill>
                <a:latin typeface="宋体" panose="02010600030101010101" pitchFamily="2" charset="-122"/>
                <a:ea typeface="宋体" panose="02010600030101010101" pitchFamily="2" charset="-122"/>
                <a:cs typeface="宋体" panose="02010600030101010101" pitchFamily="2" charset="-122"/>
              </a:rPr>
              <a:t>亲和图法</a:t>
            </a:r>
          </a:p>
        </p:txBody>
      </p:sp>
      <p:sp>
        <p:nvSpPr>
          <p:cNvPr id="7" name="文本框 6"/>
          <p:cNvSpPr txBox="1"/>
          <p:nvPr/>
        </p:nvSpPr>
        <p:spPr>
          <a:xfrm>
            <a:off x="795655" y="2642870"/>
            <a:ext cx="1869440" cy="368300"/>
          </a:xfrm>
          <a:prstGeom prst="rect">
            <a:avLst/>
          </a:prstGeom>
          <a:noFill/>
        </p:spPr>
        <p:txBody>
          <a:bodyPr wrap="square" rtlCol="0">
            <a:spAutoFit/>
          </a:bodyPr>
          <a:lstStyle/>
          <a:p>
            <a:pPr>
              <a:buClrTx/>
              <a:buSzTx/>
              <a:buFontTx/>
            </a:pPr>
            <a:r>
              <a:rPr lang="en-US" altLang="zh-CN" b="1">
                <a:solidFill>
                  <a:srgbClr val="296FA5"/>
                </a:solidFill>
                <a:latin typeface="宋体" panose="02010600030101010101" pitchFamily="2" charset="-122"/>
                <a:ea typeface="宋体" panose="02010600030101010101" pitchFamily="2" charset="-122"/>
                <a:cs typeface="宋体" panose="02010600030101010101" pitchFamily="2" charset="-122"/>
              </a:rPr>
              <a:t>1-4 </a:t>
            </a:r>
            <a:r>
              <a:rPr lang="zh-CN" altLang="en-US" b="1" u="sng">
                <a:solidFill>
                  <a:srgbClr val="296FA5"/>
                </a:solidFill>
                <a:latin typeface="宋体" panose="02010600030101010101" pitchFamily="2" charset="-122"/>
                <a:ea typeface="宋体" panose="02010600030101010101" pitchFamily="2" charset="-122"/>
                <a:cs typeface="宋体" panose="02010600030101010101" pitchFamily="2" charset="-122"/>
              </a:rPr>
              <a:t>矩阵图法</a:t>
            </a:r>
          </a:p>
        </p:txBody>
      </p:sp>
      <p:sp>
        <p:nvSpPr>
          <p:cNvPr id="12" name="文本框 11"/>
          <p:cNvSpPr txBox="1"/>
          <p:nvPr/>
        </p:nvSpPr>
        <p:spPr>
          <a:xfrm>
            <a:off x="795655" y="3039745"/>
            <a:ext cx="1869440" cy="368300"/>
          </a:xfrm>
          <a:prstGeom prst="rect">
            <a:avLst/>
          </a:prstGeom>
          <a:noFill/>
        </p:spPr>
        <p:txBody>
          <a:bodyPr wrap="square" rtlCol="0">
            <a:spAutoFit/>
          </a:bodyPr>
          <a:lstStyle/>
          <a:p>
            <a:pPr>
              <a:buClrTx/>
              <a:buSzTx/>
              <a:buFontTx/>
            </a:pPr>
            <a:r>
              <a:rPr lang="en-US" altLang="zh-CN" b="1">
                <a:solidFill>
                  <a:srgbClr val="296FA5"/>
                </a:solidFill>
                <a:latin typeface="黑体" panose="02010609060101010101" pitchFamily="49" charset="-122"/>
                <a:ea typeface="黑体" panose="02010609060101010101" pitchFamily="49" charset="-122"/>
                <a:cs typeface="黑体" panose="02010609060101010101" pitchFamily="49" charset="-122"/>
              </a:rPr>
              <a:t>1-5 </a:t>
            </a:r>
            <a:r>
              <a:rPr lang="en-US" altLang="zh-CN" b="1" u="sng">
                <a:solidFill>
                  <a:srgbClr val="296FA5"/>
                </a:solidFill>
                <a:latin typeface="黑体" panose="02010609060101010101" pitchFamily="49" charset="-122"/>
                <a:ea typeface="黑体" panose="02010609060101010101" pitchFamily="49" charset="-122"/>
                <a:cs typeface="黑体" panose="02010609060101010101" pitchFamily="49" charset="-122"/>
              </a:rPr>
              <a:t>PDPC</a:t>
            </a:r>
            <a:r>
              <a:rPr lang="zh-CN" altLang="en-US" b="1" u="sng">
                <a:solidFill>
                  <a:srgbClr val="296FA5"/>
                </a:solidFill>
                <a:latin typeface="黑体" panose="02010609060101010101" pitchFamily="49" charset="-122"/>
                <a:ea typeface="黑体" panose="02010609060101010101" pitchFamily="49" charset="-122"/>
                <a:cs typeface="黑体" panose="02010609060101010101" pitchFamily="49" charset="-122"/>
              </a:rPr>
              <a:t>法</a:t>
            </a:r>
          </a:p>
        </p:txBody>
      </p:sp>
      <p:sp>
        <p:nvSpPr>
          <p:cNvPr id="37" name="文本框 36"/>
          <p:cNvSpPr txBox="1"/>
          <p:nvPr/>
        </p:nvSpPr>
        <p:spPr>
          <a:xfrm>
            <a:off x="795655" y="3482340"/>
            <a:ext cx="2452370" cy="368300"/>
          </a:xfrm>
          <a:prstGeom prst="rect">
            <a:avLst/>
          </a:prstGeom>
          <a:noFill/>
        </p:spPr>
        <p:txBody>
          <a:bodyPr wrap="square" rtlCol="0">
            <a:spAutoFit/>
          </a:bodyPr>
          <a:lstStyle/>
          <a:p>
            <a:pPr>
              <a:buClrTx/>
              <a:buSzTx/>
              <a:buFontTx/>
            </a:pPr>
            <a:r>
              <a:rPr lang="en-US" altLang="zh-CN" b="1">
                <a:solidFill>
                  <a:srgbClr val="296FA5"/>
                </a:solidFill>
                <a:latin typeface="黑体" panose="02010609060101010101" pitchFamily="49" charset="-122"/>
                <a:ea typeface="黑体" panose="02010609060101010101" pitchFamily="49" charset="-122"/>
                <a:cs typeface="黑体" panose="02010609060101010101" pitchFamily="49" charset="-122"/>
              </a:rPr>
              <a:t>1-6 </a:t>
            </a:r>
            <a:r>
              <a:rPr lang="zh-CN" altLang="en-US" b="1" u="sng">
                <a:solidFill>
                  <a:srgbClr val="296FA5"/>
                </a:solidFill>
                <a:latin typeface="黑体" panose="02010609060101010101" pitchFamily="49" charset="-122"/>
                <a:ea typeface="黑体" panose="02010609060101010101" pitchFamily="49" charset="-122"/>
                <a:cs typeface="黑体" panose="02010609060101010101" pitchFamily="49" charset="-122"/>
              </a:rPr>
              <a:t>矩阵数据分析法</a:t>
            </a:r>
          </a:p>
        </p:txBody>
      </p:sp>
      <p:sp>
        <p:nvSpPr>
          <p:cNvPr id="13" name="文本框 12"/>
          <p:cNvSpPr txBox="1"/>
          <p:nvPr/>
        </p:nvSpPr>
        <p:spPr>
          <a:xfrm>
            <a:off x="795655" y="3894455"/>
            <a:ext cx="1869440" cy="368300"/>
          </a:xfrm>
          <a:prstGeom prst="rect">
            <a:avLst/>
          </a:prstGeom>
          <a:noFill/>
        </p:spPr>
        <p:txBody>
          <a:bodyPr wrap="square" rtlCol="0">
            <a:spAutoFit/>
          </a:bodyPr>
          <a:lstStyle/>
          <a:p>
            <a:pPr>
              <a:buClrTx/>
              <a:buSzTx/>
              <a:buFontTx/>
            </a:pPr>
            <a:r>
              <a:rPr lang="en-US" altLang="zh-CN" b="1">
                <a:solidFill>
                  <a:srgbClr val="296FA5"/>
                </a:solidFill>
                <a:latin typeface="黑体" panose="02010609060101010101" pitchFamily="49" charset="-122"/>
                <a:ea typeface="黑体" panose="02010609060101010101" pitchFamily="49" charset="-122"/>
                <a:cs typeface="黑体" panose="02010609060101010101" pitchFamily="49" charset="-122"/>
              </a:rPr>
              <a:t>1-7 </a:t>
            </a:r>
            <a:r>
              <a:rPr lang="zh-CN" altLang="en-US" b="1" u="sng">
                <a:solidFill>
                  <a:srgbClr val="296FA5"/>
                </a:solidFill>
                <a:latin typeface="黑体" panose="02010609060101010101" pitchFamily="49" charset="-122"/>
                <a:ea typeface="黑体" panose="02010609060101010101" pitchFamily="49" charset="-122"/>
                <a:cs typeface="黑体" panose="02010609060101010101" pitchFamily="49" charset="-122"/>
              </a:rPr>
              <a:t>网络图法</a:t>
            </a:r>
          </a:p>
        </p:txBody>
      </p:sp>
      <p:graphicFrame>
        <p:nvGraphicFramePr>
          <p:cNvPr id="14" name="表格 13"/>
          <p:cNvGraphicFramePr>
            <a:graphicFrameLocks noGrp="1"/>
          </p:cNvGraphicFramePr>
          <p:nvPr>
            <p:custDataLst>
              <p:tags r:id="rId1"/>
            </p:custDataLst>
          </p:nvPr>
        </p:nvGraphicFramePr>
        <p:xfrm>
          <a:off x="3211830" y="360680"/>
          <a:ext cx="6053455" cy="4380865"/>
        </p:xfrm>
        <a:graphic>
          <a:graphicData uri="http://schemas.openxmlformats.org/drawingml/2006/table">
            <a:tbl>
              <a:tblPr firstRow="1" bandRow="1">
                <a:tableStyleId>{3B4B98B0-60AC-42C2-AFA5-B58CD77FA1E5}</a:tableStyleId>
              </a:tblPr>
              <a:tblGrid>
                <a:gridCol w="363855">
                  <a:extLst>
                    <a:ext uri="{9D8B030D-6E8A-4147-A177-3AD203B41FA5}">
                      <a16:colId xmlns:a16="http://schemas.microsoft.com/office/drawing/2014/main" val="20000"/>
                    </a:ext>
                  </a:extLst>
                </a:gridCol>
                <a:gridCol w="4665345">
                  <a:extLst>
                    <a:ext uri="{9D8B030D-6E8A-4147-A177-3AD203B41FA5}">
                      <a16:colId xmlns:a16="http://schemas.microsoft.com/office/drawing/2014/main" val="20001"/>
                    </a:ext>
                  </a:extLst>
                </a:gridCol>
                <a:gridCol w="1024255">
                  <a:extLst>
                    <a:ext uri="{9D8B030D-6E8A-4147-A177-3AD203B41FA5}">
                      <a16:colId xmlns:a16="http://schemas.microsoft.com/office/drawing/2014/main" val="20002"/>
                    </a:ext>
                  </a:extLst>
                </a:gridCol>
              </a:tblGrid>
              <a:tr h="518160">
                <a:tc>
                  <a:txBody>
                    <a:bodyPr/>
                    <a:lstStyle/>
                    <a:p>
                      <a:pPr algn="ctr">
                        <a:buNone/>
                      </a:pPr>
                      <a:endParaRPr lang="zh-CN" altLang="en-US" sz="1400" dirty="0"/>
                    </a:p>
                  </a:txBody>
                  <a:tcPr anchor="ctr" anchorCtr="1">
                    <a:solidFill>
                      <a:schemeClr val="tx2">
                        <a:lumMod val="40000"/>
                        <a:lumOff val="60000"/>
                      </a:schemeClr>
                    </a:solidFill>
                  </a:tcPr>
                </a:tc>
                <a:tc>
                  <a:txBody>
                    <a:bodyPr/>
                    <a:lstStyle/>
                    <a:p>
                      <a:pPr algn="ctr"/>
                      <a:r>
                        <a:rPr lang="zh-CN" altLang="en-US" sz="1400" dirty="0"/>
                        <a:t>特点、用</a:t>
                      </a:r>
                      <a:r>
                        <a:rPr lang="en-US" altLang="zh-CN" sz="1400" dirty="0"/>
                        <a:t> </a:t>
                      </a:r>
                      <a:r>
                        <a:rPr lang="zh-CN" altLang="en-US" sz="1400" dirty="0"/>
                        <a:t>途</a:t>
                      </a:r>
                    </a:p>
                  </a:txBody>
                  <a:tcPr anchor="ctr" anchorCtr="1">
                    <a:solidFill>
                      <a:schemeClr val="tx2">
                        <a:lumMod val="40000"/>
                        <a:lumOff val="60000"/>
                      </a:schemeClr>
                    </a:solidFill>
                  </a:tcPr>
                </a:tc>
                <a:tc>
                  <a:txBody>
                    <a:bodyPr/>
                    <a:lstStyle/>
                    <a:p>
                      <a:pPr algn="ctr"/>
                      <a:r>
                        <a:rPr lang="zh-CN" altLang="en-US" sz="1400" dirty="0"/>
                        <a:t>备</a:t>
                      </a:r>
                      <a:r>
                        <a:rPr lang="en-US" altLang="zh-CN" sz="1400" dirty="0"/>
                        <a:t> </a:t>
                      </a:r>
                      <a:r>
                        <a:rPr lang="zh-CN" altLang="en-US" sz="1400" dirty="0"/>
                        <a:t>注</a:t>
                      </a:r>
                    </a:p>
                  </a:txBody>
                  <a:tcPr anchor="ctr" anchorCtr="1">
                    <a:solidFill>
                      <a:schemeClr val="tx2">
                        <a:lumMod val="40000"/>
                        <a:lumOff val="60000"/>
                      </a:schemeClr>
                    </a:solidFill>
                  </a:tcPr>
                </a:tc>
                <a:extLst>
                  <a:ext uri="{0D108BD9-81ED-4DB2-BD59-A6C34878D82A}">
                    <a16:rowId xmlns:a16="http://schemas.microsoft.com/office/drawing/2014/main" val="10000"/>
                  </a:ext>
                </a:extLst>
              </a:tr>
              <a:tr h="1029335">
                <a:tc>
                  <a:txBody>
                    <a:bodyPr/>
                    <a:lstStyle/>
                    <a:p>
                      <a:pPr algn="ctr">
                        <a:lnSpc>
                          <a:spcPct val="110000"/>
                        </a:lnSpc>
                        <a:buNone/>
                      </a:pPr>
                      <a:r>
                        <a:rPr lang="en-US" altLang="zh-CN" sz="1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PDPC</a:t>
                      </a:r>
                      <a:r>
                        <a:rPr lang="zh-CN" altLang="en-US" sz="1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法</a:t>
                      </a:r>
                      <a:endParaRPr lang="zh-CN" altLang="en-US" sz="12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txBody>
                  <a:tcPr vert="eaVert" anchor="ctr"/>
                </a:tc>
                <a:tc>
                  <a:txBody>
                    <a:bodyPr/>
                    <a:lstStyle/>
                    <a:p>
                      <a:pPr algn="l"/>
                      <a:r>
                        <a:rPr lang="en-US" altLang="zh-CN" sz="1200" dirty="0"/>
                        <a:t>- </a:t>
                      </a:r>
                      <a:r>
                        <a:rPr sz="1200" dirty="0"/>
                        <a:t>可用于防止重大事故的发生，因此也称之为重大事故预测图法</a:t>
                      </a:r>
                      <a:r>
                        <a:rPr lang="zh-CN" sz="1200" dirty="0"/>
                        <a:t>。</a:t>
                      </a:r>
                    </a:p>
                    <a:p>
                      <a:pPr algn="l"/>
                      <a:endParaRPr lang="zh-CN" sz="700" dirty="0"/>
                    </a:p>
                    <a:p>
                      <a:pPr algn="l"/>
                      <a:r>
                        <a:rPr lang="en-US" altLang="zh-CN" sz="1200" dirty="0"/>
                        <a:t>- 是在制定计划阶段或进行系统设计时，事先预测可能发生的障碍（不理想事态或结果），从而设计出一系列对策措施以最大的可能引向最终目标</a:t>
                      </a:r>
                      <a:r>
                        <a:rPr lang="zh-CN" altLang="en-US" sz="1200" dirty="0"/>
                        <a:t>。</a:t>
                      </a:r>
                    </a:p>
                  </a:txBody>
                  <a:tcPr/>
                </a:tc>
                <a:tc>
                  <a:txBody>
                    <a:bodyPr/>
                    <a:lstStyle/>
                    <a:p>
                      <a:pPr algn="l">
                        <a:buClrTx/>
                        <a:buSzTx/>
                        <a:buFontTx/>
                      </a:pPr>
                      <a:r>
                        <a:rPr lang="zh-CN" altLang="en-US" sz="1200" dirty="0"/>
                        <a:t>中文称之为过程决策程序图法。</a:t>
                      </a:r>
                    </a:p>
                  </a:txBody>
                  <a:tcPr anchor="ctr"/>
                </a:tc>
                <a:extLst>
                  <a:ext uri="{0D108BD9-81ED-4DB2-BD59-A6C34878D82A}">
                    <a16:rowId xmlns:a16="http://schemas.microsoft.com/office/drawing/2014/main" val="10001"/>
                  </a:ext>
                </a:extLst>
              </a:tr>
              <a:tr h="1522730">
                <a:tc>
                  <a:txBody>
                    <a:bodyPr/>
                    <a:lstStyle/>
                    <a:p>
                      <a:pPr algn="ctr">
                        <a:buNone/>
                      </a:pPr>
                      <a:r>
                        <a:rPr lang="zh-CN" altLang="en-US" sz="1200" b="1">
                          <a:latin typeface="宋体" panose="02010600030101010101" pitchFamily="2" charset="-122"/>
                          <a:ea typeface="宋体" panose="02010600030101010101" pitchFamily="2" charset="-122"/>
                          <a:cs typeface="宋体" panose="02010600030101010101" pitchFamily="2" charset="-122"/>
                          <a:sym typeface="+mn-ea"/>
                        </a:rPr>
                        <a:t>矩阵数据分析法</a:t>
                      </a:r>
                    </a:p>
                  </a:txBody>
                  <a:tcPr vert="eaVert" anchor="ctr"/>
                </a:tc>
                <a:tc>
                  <a:txBody>
                    <a:bodyPr/>
                    <a:lstStyle/>
                    <a:p>
                      <a:pPr algn="l">
                        <a:buClrTx/>
                        <a:buSzTx/>
                        <a:buNone/>
                      </a:pPr>
                      <a:r>
                        <a:rPr lang="en-US" altLang="zh-CN" sz="1200" dirty="0"/>
                        <a:t>- 利用此法可从原始数据获得许多有益的情报。</a:t>
                      </a:r>
                    </a:p>
                    <a:p>
                      <a:pPr algn="l">
                        <a:buClrTx/>
                        <a:buSzTx/>
                        <a:buNone/>
                      </a:pPr>
                      <a:endParaRPr lang="en-US" altLang="zh-CN" sz="900" dirty="0"/>
                    </a:p>
                    <a:p>
                      <a:pPr algn="l">
                        <a:buClrTx/>
                        <a:buSzTx/>
                        <a:buNone/>
                      </a:pPr>
                      <a:r>
                        <a:rPr lang="en-US" altLang="zh-CN" sz="1200" dirty="0"/>
                        <a:t>- 是将矩阵图中各因素之间的关系用一定量表示，即在其交点上标出数值资料，把多种质量因素或多个变量之间的关系定量地加以表示，从而对大量数据进行预测、计算整理分析的方法。</a:t>
                      </a:r>
                    </a:p>
                    <a:p>
                      <a:pPr algn="l">
                        <a:buClrTx/>
                        <a:buSzTx/>
                        <a:buNone/>
                      </a:pPr>
                      <a:endParaRPr lang="en-US" altLang="zh-CN" sz="700" dirty="0"/>
                    </a:p>
                    <a:p>
                      <a:pPr algn="l">
                        <a:buClrTx/>
                        <a:buSzTx/>
                        <a:buNone/>
                      </a:pPr>
                      <a:r>
                        <a:rPr lang="en-US" altLang="zh-CN" sz="1200" dirty="0"/>
                        <a:t>- </a:t>
                      </a:r>
                      <a:r>
                        <a:rPr sz="1200" dirty="0"/>
                        <a:t>区别于矩阵图法的是：不是在矩阵图上填符号，而是填数据，形成一个分析数据的矩阵。它是一种定量分析问题的方法。</a:t>
                      </a:r>
                    </a:p>
                  </a:txBody>
                  <a:tcPr/>
                </a:tc>
                <a:tc>
                  <a:txBody>
                    <a:bodyPr/>
                    <a:lstStyle/>
                    <a:p>
                      <a:pPr algn="l">
                        <a:buClrTx/>
                        <a:buSzTx/>
                        <a:buFontTx/>
                        <a:buNone/>
                      </a:pPr>
                      <a:endParaRPr lang="zh-CN" sz="1200" dirty="0"/>
                    </a:p>
                  </a:txBody>
                  <a:tcPr anchor="ctr"/>
                </a:tc>
                <a:extLst>
                  <a:ext uri="{0D108BD9-81ED-4DB2-BD59-A6C34878D82A}">
                    <a16:rowId xmlns:a16="http://schemas.microsoft.com/office/drawing/2014/main" val="10002"/>
                  </a:ext>
                </a:extLst>
              </a:tr>
              <a:tr h="944880">
                <a:tc>
                  <a:txBody>
                    <a:bodyPr/>
                    <a:lstStyle/>
                    <a:p>
                      <a:pPr algn="ctr">
                        <a:buNone/>
                      </a:pPr>
                      <a:r>
                        <a:rPr lang="zh-CN" altLang="en-US" sz="1200" b="1">
                          <a:latin typeface="宋体" panose="02010600030101010101" pitchFamily="2" charset="-122"/>
                          <a:ea typeface="宋体" panose="02010600030101010101" pitchFamily="2" charset="-122"/>
                          <a:cs typeface="宋体" panose="02010600030101010101" pitchFamily="2" charset="-122"/>
                          <a:sym typeface="+mn-ea"/>
                        </a:rPr>
                        <a:t>网络图法</a:t>
                      </a:r>
                      <a:endParaRPr lang="zh-CN" altLang="en-US" sz="1200" b="1">
                        <a:latin typeface="宋体" panose="02010600030101010101" pitchFamily="2" charset="-122"/>
                        <a:ea typeface="宋体" panose="02010600030101010101" pitchFamily="2" charset="-122"/>
                        <a:cs typeface="宋体" panose="02010600030101010101" pitchFamily="2" charset="-122"/>
                      </a:endParaRPr>
                    </a:p>
                  </a:txBody>
                  <a:tcPr vert="eaVert" anchor="ctr"/>
                </a:tc>
                <a:tc>
                  <a:txBody>
                    <a:bodyPr/>
                    <a:lstStyle/>
                    <a:p>
                      <a:pPr algn="l">
                        <a:buClrTx/>
                        <a:buSzTx/>
                        <a:buNone/>
                      </a:pPr>
                      <a:r>
                        <a:rPr lang="en-US" altLang="zh-CN" sz="1200" dirty="0"/>
                        <a:t>- </a:t>
                      </a:r>
                      <a:r>
                        <a:rPr sz="1200" dirty="0"/>
                        <a:t>有利于从全局出发、统筹安排、抓住关键线路，集中力量，按时和提前完成计划</a:t>
                      </a:r>
                      <a:r>
                        <a:rPr lang="en-US" altLang="zh-CN" sz="1200" dirty="0"/>
                        <a:t>。</a:t>
                      </a:r>
                    </a:p>
                    <a:p>
                      <a:pPr algn="l">
                        <a:buClrTx/>
                        <a:buSzTx/>
                        <a:buNone/>
                      </a:pPr>
                      <a:endParaRPr lang="en-US" altLang="zh-CN" sz="800" dirty="0"/>
                    </a:p>
                    <a:p>
                      <a:pPr algn="l">
                        <a:buClrTx/>
                        <a:buSzTx/>
                        <a:buNone/>
                      </a:pPr>
                      <a:r>
                        <a:rPr lang="en-US" altLang="zh-CN" sz="1200" dirty="0"/>
                        <a:t>- 是把一项工作或项目分成各种作业，然后根据作业顺序进行排列，利用所形成的网络对整个工作或项目进行统筹规划和控制，以便用最短的时间和最少的人力、物力、财力的消耗去完成既定的目标或任务。</a:t>
                      </a:r>
                    </a:p>
                  </a:txBody>
                  <a:tcPr/>
                </a:tc>
                <a:tc>
                  <a:txBody>
                    <a:bodyPr/>
                    <a:lstStyle/>
                    <a:p>
                      <a:pPr algn="l">
                        <a:buClrTx/>
                        <a:buSzTx/>
                        <a:buFontTx/>
                        <a:buNone/>
                      </a:pPr>
                      <a:r>
                        <a:rPr lang="zh-CN" sz="1200" dirty="0"/>
                        <a:t>又称矢线图法。</a:t>
                      </a:r>
                    </a:p>
                  </a:txBody>
                  <a:tcPr anchor="ct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Freeform 8"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4763733" y="1201474"/>
            <a:ext cx="1052740" cy="116522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296FA5"/>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225" name="Freeform 9"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3684592" y="1201474"/>
            <a:ext cx="1052740" cy="116522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52B8DA"/>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226" name="Freeform 10"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4763733" y="2998524"/>
            <a:ext cx="1052740" cy="1165225"/>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296FA5"/>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227" name="Freeform 11"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3684592" y="2998524"/>
            <a:ext cx="1052740" cy="1165225"/>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52B8DA"/>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228" name="Freeform 12"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3145020" y="2099999"/>
            <a:ext cx="1051091" cy="1165225"/>
          </a:xfrm>
          <a:custGeom>
            <a:avLst/>
            <a:gdLst>
              <a:gd name="T0" fmla="*/ 319 w 637"/>
              <a:gd name="T1" fmla="*/ 0 h 734"/>
              <a:gd name="T2" fmla="*/ 0 w 637"/>
              <a:gd name="T3" fmla="*/ 182 h 734"/>
              <a:gd name="T4" fmla="*/ 0 w 637"/>
              <a:gd name="T5" fmla="*/ 551 h 734"/>
              <a:gd name="T6" fmla="*/ 319 w 637"/>
              <a:gd name="T7" fmla="*/ 734 h 734"/>
              <a:gd name="T8" fmla="*/ 637 w 637"/>
              <a:gd name="T9" fmla="*/ 551 h 734"/>
              <a:gd name="T10" fmla="*/ 637 w 637"/>
              <a:gd name="T11" fmla="*/ 182 h 734"/>
              <a:gd name="T12" fmla="*/ 319 w 637"/>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637" h="734">
                <a:moveTo>
                  <a:pt x="319" y="0"/>
                </a:moveTo>
                <a:lnTo>
                  <a:pt x="0" y="182"/>
                </a:lnTo>
                <a:lnTo>
                  <a:pt x="0" y="551"/>
                </a:lnTo>
                <a:lnTo>
                  <a:pt x="319" y="734"/>
                </a:lnTo>
                <a:lnTo>
                  <a:pt x="637" y="551"/>
                </a:lnTo>
                <a:lnTo>
                  <a:pt x="637" y="182"/>
                </a:lnTo>
                <a:lnTo>
                  <a:pt x="319" y="0"/>
                </a:lnTo>
                <a:close/>
              </a:path>
            </a:pathLst>
          </a:custGeom>
          <a:solidFill>
            <a:srgbClr val="296FA5"/>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229" name="Freeform 13"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5303303" y="2099999"/>
            <a:ext cx="1052740" cy="116522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52B8DA"/>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230" name="矩形 229"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1495631" y="1324087"/>
            <a:ext cx="1958219" cy="337185"/>
          </a:xfrm>
          <a:prstGeom prst="rect">
            <a:avLst/>
          </a:prstGeom>
        </p:spPr>
        <p:txBody>
          <a:bodyPr wrap="square">
            <a:spAutoFit/>
          </a:bodyPr>
          <a:lstStyle/>
          <a:p>
            <a:pPr algn="r"/>
            <a:r>
              <a:rPr lang="zh-CN" altLang="en-US" sz="1600" b="1" dirty="0">
                <a:solidFill>
                  <a:srgbClr val="296FA5"/>
                </a:solidFill>
                <a:latin typeface="Times New Roman" panose="02020603050405020304"/>
                <a:ea typeface="宋体" panose="02010600030101010101" pitchFamily="2" charset="-122"/>
                <a:sym typeface="+mn-lt"/>
              </a:rPr>
              <a:t>方法（Method）</a:t>
            </a:r>
          </a:p>
        </p:txBody>
      </p:sp>
      <p:sp>
        <p:nvSpPr>
          <p:cNvPr id="231" name="矩形 230"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335214" y="1574161"/>
            <a:ext cx="3118636" cy="645160"/>
          </a:xfrm>
          <a:prstGeom prst="rect">
            <a:avLst/>
          </a:prstGeom>
        </p:spPr>
        <p:txBody>
          <a:bodyPr wrap="square">
            <a:spAutoFit/>
          </a:bodyPr>
          <a:lstStyle/>
          <a:p>
            <a:pPr algn="r">
              <a:lnSpc>
                <a:spcPct val="150000"/>
              </a:lnSpc>
              <a:buClr>
                <a:srgbClr val="E7E6E6">
                  <a:lumMod val="10000"/>
                </a:srgbClr>
              </a:buClr>
            </a:pPr>
            <a:r>
              <a:rPr lang="en-US" altLang="zh-CN" sz="1200" dirty="0">
                <a:solidFill>
                  <a:schemeClr val="tx1">
                    <a:lumMod val="65000"/>
                    <a:lumOff val="35000"/>
                  </a:schemeClr>
                </a:solidFill>
                <a:latin typeface="Times New Roman" panose="02020603050405020304"/>
                <a:ea typeface="宋体" panose="02010600030101010101" pitchFamily="2" charset="-122"/>
                <a:cs typeface="+mn-ea"/>
                <a:sym typeface="+mn-lt"/>
              </a:rPr>
              <a:t>“法”指工作过程中所需遵循的规章制度。 —</a:t>
            </a:r>
          </a:p>
          <a:p>
            <a:pPr algn="r">
              <a:lnSpc>
                <a:spcPct val="150000"/>
              </a:lnSpc>
              <a:buClr>
                <a:srgbClr val="E7E6E6">
                  <a:lumMod val="10000"/>
                </a:srgbClr>
              </a:buClr>
            </a:pPr>
            <a:r>
              <a:rPr lang="en-US" altLang="zh-CN" sz="1200" dirty="0">
                <a:solidFill>
                  <a:schemeClr val="tx1">
                    <a:lumMod val="65000"/>
                    <a:lumOff val="35000"/>
                  </a:schemeClr>
                </a:solidFill>
                <a:latin typeface="Times New Roman" panose="02020603050405020304"/>
                <a:ea typeface="宋体" panose="02010600030101010101" pitchFamily="2" charset="-122"/>
                <a:cs typeface="+mn-ea"/>
                <a:sym typeface="+mn-lt"/>
              </a:rPr>
              <a:t> 由于“法”的因素起主导作用造成误差； —</a:t>
            </a:r>
          </a:p>
        </p:txBody>
      </p:sp>
      <p:sp>
        <p:nvSpPr>
          <p:cNvPr id="232" name="矩形 231"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982980" y="2291715"/>
            <a:ext cx="2108200" cy="337185"/>
          </a:xfrm>
          <a:prstGeom prst="rect">
            <a:avLst/>
          </a:prstGeom>
        </p:spPr>
        <p:txBody>
          <a:bodyPr wrap="square">
            <a:spAutoFit/>
          </a:bodyPr>
          <a:lstStyle/>
          <a:p>
            <a:pPr indent="0"/>
            <a:r>
              <a:rPr lang="zh-CN" altLang="en-US" sz="1600" b="1" dirty="0">
                <a:solidFill>
                  <a:srgbClr val="296FA5"/>
                </a:solidFill>
                <a:latin typeface="Times New Roman" panose="02020603050405020304"/>
                <a:ea typeface="宋体" panose="02010600030101010101" pitchFamily="2" charset="-122"/>
                <a:sym typeface="+mn-ea"/>
              </a:rPr>
              <a:t>环境（Environments）</a:t>
            </a:r>
            <a:endParaRPr lang="zh-CN" altLang="en-US" sz="1600" b="1" dirty="0">
              <a:solidFill>
                <a:srgbClr val="296FA5"/>
              </a:solidFill>
              <a:latin typeface="Times New Roman" panose="02020603050405020304"/>
              <a:ea typeface="宋体" panose="02010600030101010101" pitchFamily="2" charset="-122"/>
              <a:sym typeface="+mn-lt"/>
            </a:endParaRPr>
          </a:p>
        </p:txBody>
      </p:sp>
      <p:sp>
        <p:nvSpPr>
          <p:cNvPr id="233" name="矩形 232"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402590" y="2541905"/>
            <a:ext cx="3510915" cy="645160"/>
          </a:xfrm>
          <a:prstGeom prst="rect">
            <a:avLst/>
          </a:prstGeom>
        </p:spPr>
        <p:txBody>
          <a:bodyPr wrap="square">
            <a:spAutoFit/>
          </a:bodyPr>
          <a:lstStyle/>
          <a:p>
            <a:pPr algn="r">
              <a:lnSpc>
                <a:spcPct val="150000"/>
              </a:lnSpc>
              <a:buClr>
                <a:srgbClr val="E7E6E6">
                  <a:lumMod val="10000"/>
                </a:srgbClr>
              </a:buClr>
            </a:pPr>
            <a:r>
              <a:rPr lang="en-US" altLang="zh-CN" sz="1200" dirty="0">
                <a:solidFill>
                  <a:schemeClr val="tx1">
                    <a:lumMod val="65000"/>
                    <a:lumOff val="35000"/>
                  </a:schemeClr>
                </a:solidFill>
                <a:latin typeface="Times New Roman" panose="02020603050405020304"/>
                <a:ea typeface="宋体" panose="02010600030101010101" pitchFamily="2" charset="-122"/>
                <a:cs typeface="+mn-ea"/>
                <a:sym typeface="+mn-lt"/>
              </a:rPr>
              <a:t>“环”指环境因素，包括温/湿度、噪音等。 —</a:t>
            </a:r>
          </a:p>
          <a:p>
            <a:pPr algn="r">
              <a:lnSpc>
                <a:spcPct val="150000"/>
              </a:lnSpc>
              <a:buClr>
                <a:srgbClr val="E7E6E6">
                  <a:lumMod val="10000"/>
                </a:srgbClr>
              </a:buClr>
            </a:pPr>
            <a:r>
              <a:rPr lang="en-US" altLang="zh-CN" sz="1200" dirty="0">
                <a:solidFill>
                  <a:schemeClr val="tx1">
                    <a:lumMod val="65000"/>
                    <a:lumOff val="35000"/>
                  </a:schemeClr>
                </a:solidFill>
                <a:latin typeface="Times New Roman" panose="02020603050405020304"/>
                <a:ea typeface="宋体" panose="02010600030101010101" pitchFamily="2" charset="-122"/>
                <a:cs typeface="+mn-ea"/>
                <a:sym typeface="+mn-lt"/>
              </a:rPr>
              <a:t> 由于“</a:t>
            </a:r>
            <a:r>
              <a:rPr lang="zh-CN" altLang="en-US" sz="1200" dirty="0">
                <a:solidFill>
                  <a:schemeClr val="tx1">
                    <a:lumMod val="65000"/>
                    <a:lumOff val="35000"/>
                  </a:schemeClr>
                </a:solidFill>
                <a:latin typeface="Times New Roman" panose="02020603050405020304"/>
                <a:ea typeface="宋体" panose="02010600030101010101" pitchFamily="2" charset="-122"/>
                <a:cs typeface="+mn-ea"/>
                <a:sym typeface="+mn-lt"/>
              </a:rPr>
              <a:t>环境</a:t>
            </a:r>
            <a:r>
              <a:rPr lang="en-US" altLang="zh-CN" sz="1200" dirty="0">
                <a:solidFill>
                  <a:schemeClr val="tx1">
                    <a:lumMod val="65000"/>
                    <a:lumOff val="35000"/>
                  </a:schemeClr>
                </a:solidFill>
                <a:latin typeface="Times New Roman" panose="02020603050405020304"/>
                <a:ea typeface="宋体" panose="02010600030101010101" pitchFamily="2" charset="-122"/>
                <a:cs typeface="+mn-ea"/>
                <a:sym typeface="+mn-lt"/>
              </a:rPr>
              <a:t>”因素起主导作用造成误差； —</a:t>
            </a:r>
          </a:p>
        </p:txBody>
      </p:sp>
      <p:sp>
        <p:nvSpPr>
          <p:cNvPr id="234" name="矩形 233"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1458656" y="3291099"/>
            <a:ext cx="1958219" cy="337185"/>
          </a:xfrm>
          <a:prstGeom prst="rect">
            <a:avLst/>
          </a:prstGeom>
        </p:spPr>
        <p:txBody>
          <a:bodyPr wrap="square">
            <a:spAutoFit/>
          </a:bodyPr>
          <a:lstStyle/>
          <a:p>
            <a:pPr algn="r"/>
            <a:r>
              <a:rPr lang="zh-CN" altLang="en-US" sz="1600" b="1" dirty="0">
                <a:solidFill>
                  <a:srgbClr val="296FA5"/>
                </a:solidFill>
                <a:latin typeface="Times New Roman" panose="02020603050405020304"/>
                <a:ea typeface="宋体" panose="02010600030101010101" pitchFamily="2" charset="-122"/>
                <a:sym typeface="+mn-lt"/>
              </a:rPr>
              <a:t>测量（Measure）</a:t>
            </a:r>
            <a:endParaRPr lang="zh-CN" altLang="en-US" sz="1600" dirty="0">
              <a:latin typeface="Times New Roman" panose="02020603050405020304"/>
              <a:ea typeface="宋体" panose="02010600030101010101" pitchFamily="2" charset="-122"/>
              <a:sym typeface="+mn-lt"/>
            </a:endParaRPr>
          </a:p>
        </p:txBody>
      </p:sp>
      <p:sp>
        <p:nvSpPr>
          <p:cNvPr id="235" name="矩形 234"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298239" y="3541173"/>
            <a:ext cx="3118636" cy="922020"/>
          </a:xfrm>
          <a:prstGeom prst="rect">
            <a:avLst/>
          </a:prstGeom>
        </p:spPr>
        <p:txBody>
          <a:bodyPr wrap="square">
            <a:spAutoFit/>
          </a:bodyPr>
          <a:lstStyle/>
          <a:p>
            <a:pPr algn="r">
              <a:lnSpc>
                <a:spcPct val="150000"/>
              </a:lnSpc>
              <a:buClr>
                <a:srgbClr val="E7E6E6">
                  <a:lumMod val="10000"/>
                </a:srgbClr>
              </a:buClr>
            </a:pPr>
            <a:r>
              <a:rPr lang="en-US" altLang="zh-CN" sz="1200" dirty="0">
                <a:solidFill>
                  <a:schemeClr val="tx1">
                    <a:lumMod val="65000"/>
                    <a:lumOff val="35000"/>
                  </a:schemeClr>
                </a:solidFill>
                <a:latin typeface="Times New Roman" panose="02020603050405020304"/>
                <a:ea typeface="宋体" panose="02010600030101010101" pitchFamily="2" charset="-122"/>
                <a:cs typeface="+mn-ea"/>
                <a:sym typeface="+mn-lt"/>
              </a:rPr>
              <a:t>“测”指为监控和保证质量而采用的检测/查核方式方法。—</a:t>
            </a:r>
          </a:p>
          <a:p>
            <a:pPr algn="r">
              <a:lnSpc>
                <a:spcPct val="150000"/>
              </a:lnSpc>
              <a:buClr>
                <a:srgbClr val="E7E6E6">
                  <a:lumMod val="10000"/>
                </a:srgbClr>
              </a:buClr>
            </a:pPr>
            <a:r>
              <a:rPr lang="en-US" altLang="zh-CN" sz="1200" dirty="0">
                <a:solidFill>
                  <a:schemeClr val="tx1">
                    <a:lumMod val="65000"/>
                    <a:lumOff val="35000"/>
                  </a:schemeClr>
                </a:solidFill>
                <a:latin typeface="Times New Roman" panose="02020603050405020304"/>
                <a:ea typeface="宋体" panose="02010600030101010101" pitchFamily="2" charset="-122"/>
                <a:cs typeface="+mn-ea"/>
                <a:sym typeface="+mn-lt"/>
              </a:rPr>
              <a:t>由于“</a:t>
            </a:r>
            <a:r>
              <a:rPr lang="zh-CN" altLang="en-US" sz="1200" dirty="0">
                <a:solidFill>
                  <a:schemeClr val="tx1">
                    <a:lumMod val="65000"/>
                    <a:lumOff val="35000"/>
                  </a:schemeClr>
                </a:solidFill>
                <a:latin typeface="Times New Roman" panose="02020603050405020304"/>
                <a:ea typeface="宋体" panose="02010600030101010101" pitchFamily="2" charset="-122"/>
                <a:cs typeface="+mn-ea"/>
                <a:sym typeface="+mn-lt"/>
              </a:rPr>
              <a:t>测</a:t>
            </a:r>
            <a:r>
              <a:rPr lang="en-US" altLang="zh-CN" sz="1200" dirty="0">
                <a:solidFill>
                  <a:schemeClr val="tx1">
                    <a:lumMod val="65000"/>
                    <a:lumOff val="35000"/>
                  </a:schemeClr>
                </a:solidFill>
                <a:latin typeface="Times New Roman" panose="02020603050405020304"/>
                <a:ea typeface="宋体" panose="02010600030101010101" pitchFamily="2" charset="-122"/>
                <a:cs typeface="+mn-ea"/>
                <a:sym typeface="+mn-lt"/>
              </a:rPr>
              <a:t>”的因素起主导作用造成误差； —</a:t>
            </a:r>
          </a:p>
        </p:txBody>
      </p:sp>
      <p:sp>
        <p:nvSpPr>
          <p:cNvPr id="236" name="矩形 235"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5969050" y="1177402"/>
            <a:ext cx="1958219" cy="337185"/>
          </a:xfrm>
          <a:prstGeom prst="rect">
            <a:avLst/>
          </a:prstGeom>
        </p:spPr>
        <p:txBody>
          <a:bodyPr wrap="square">
            <a:spAutoFit/>
          </a:bodyPr>
          <a:lstStyle/>
          <a:p>
            <a:r>
              <a:rPr lang="zh-CN" altLang="en-US" sz="1600" b="1" dirty="0">
                <a:solidFill>
                  <a:srgbClr val="296FA5"/>
                </a:solidFill>
                <a:latin typeface="Times New Roman" panose="02020603050405020304"/>
                <a:ea typeface="宋体" panose="02010600030101010101" pitchFamily="2" charset="-122"/>
                <a:sym typeface="+mn-lt"/>
              </a:rPr>
              <a:t>人（Man）</a:t>
            </a:r>
          </a:p>
        </p:txBody>
      </p:sp>
      <p:sp>
        <p:nvSpPr>
          <p:cNvPr id="237" name="矩形 236"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5969050" y="1427476"/>
            <a:ext cx="3118636" cy="645160"/>
          </a:xfrm>
          <a:prstGeom prst="rect">
            <a:avLst/>
          </a:prstGeom>
        </p:spPr>
        <p:txBody>
          <a:bodyPr wrap="square">
            <a:spAutoFit/>
          </a:bodyPr>
          <a:lstStyle/>
          <a:p>
            <a:pPr>
              <a:lnSpc>
                <a:spcPct val="150000"/>
              </a:lnSpc>
              <a:buClr>
                <a:srgbClr val="E7E6E6">
                  <a:lumMod val="10000"/>
                </a:srgbClr>
              </a:buClr>
            </a:pPr>
            <a:r>
              <a:rPr lang="en-US" altLang="zh-CN" sz="1200" dirty="0">
                <a:solidFill>
                  <a:schemeClr val="tx1">
                    <a:lumMod val="65000"/>
                    <a:lumOff val="35000"/>
                  </a:schemeClr>
                </a:solidFill>
                <a:latin typeface="Times New Roman" panose="02020603050405020304"/>
                <a:ea typeface="宋体" panose="02010600030101010101" pitchFamily="2" charset="-122"/>
                <a:cs typeface="+mn-ea"/>
                <a:sym typeface="+mn-lt"/>
              </a:rPr>
              <a:t>— 由“</a:t>
            </a:r>
            <a:r>
              <a:rPr lang="zh-CN" altLang="en-US" sz="1200" dirty="0">
                <a:solidFill>
                  <a:schemeClr val="tx1">
                    <a:lumMod val="65000"/>
                    <a:lumOff val="35000"/>
                  </a:schemeClr>
                </a:solidFill>
                <a:latin typeface="Times New Roman" panose="02020603050405020304"/>
                <a:ea typeface="宋体" panose="02010600030101010101" pitchFamily="2" charset="-122"/>
                <a:cs typeface="+mn-ea"/>
                <a:sym typeface="+mn-lt"/>
              </a:rPr>
              <a:t>人</a:t>
            </a:r>
            <a:r>
              <a:rPr lang="en-US" altLang="zh-CN" sz="1200" dirty="0">
                <a:solidFill>
                  <a:schemeClr val="tx1">
                    <a:lumMod val="65000"/>
                    <a:lumOff val="35000"/>
                  </a:schemeClr>
                </a:solidFill>
                <a:latin typeface="Times New Roman" panose="02020603050405020304"/>
                <a:ea typeface="宋体" panose="02010600030101010101" pitchFamily="2" charset="-122"/>
                <a:cs typeface="+mn-ea"/>
                <a:sym typeface="+mn-lt"/>
              </a:rPr>
              <a:t>”因素起主导作用造成误差</a:t>
            </a:r>
            <a:r>
              <a:rPr lang="zh-CN" altLang="en-US" sz="1200" dirty="0">
                <a:solidFill>
                  <a:schemeClr val="tx1">
                    <a:lumMod val="65000"/>
                    <a:lumOff val="35000"/>
                  </a:schemeClr>
                </a:solidFill>
                <a:latin typeface="Times New Roman" panose="02020603050405020304"/>
                <a:ea typeface="宋体" panose="02010600030101010101" pitchFamily="2" charset="-122"/>
                <a:cs typeface="+mn-ea"/>
                <a:sym typeface="+mn-lt"/>
              </a:rPr>
              <a:t>；</a:t>
            </a:r>
            <a:endParaRPr lang="en-US" altLang="zh-CN" sz="1200" dirty="0">
              <a:solidFill>
                <a:schemeClr val="tx1">
                  <a:lumMod val="65000"/>
                  <a:lumOff val="35000"/>
                </a:schemeClr>
              </a:solidFill>
              <a:latin typeface="Times New Roman" panose="02020603050405020304"/>
              <a:ea typeface="宋体" panose="02010600030101010101" pitchFamily="2" charset="-122"/>
              <a:cs typeface="+mn-ea"/>
              <a:sym typeface="+mn-lt"/>
            </a:endParaRPr>
          </a:p>
          <a:p>
            <a:pPr>
              <a:lnSpc>
                <a:spcPct val="150000"/>
              </a:lnSpc>
              <a:buClr>
                <a:srgbClr val="E7E6E6">
                  <a:lumMod val="10000"/>
                </a:srgbClr>
              </a:buClr>
            </a:pPr>
            <a:r>
              <a:rPr lang="en-US" altLang="zh-CN" sz="1200" dirty="0">
                <a:solidFill>
                  <a:schemeClr val="tx1">
                    <a:lumMod val="65000"/>
                    <a:lumOff val="35000"/>
                  </a:schemeClr>
                </a:solidFill>
                <a:latin typeface="Times New Roman" panose="02020603050405020304"/>
                <a:ea typeface="宋体" panose="02010600030101010101" pitchFamily="2" charset="-122"/>
                <a:cs typeface="+mn-ea"/>
                <a:sym typeface="+mn-lt"/>
              </a:rPr>
              <a:t>— </a:t>
            </a:r>
            <a:r>
              <a:rPr lang="zh-CN" altLang="en-US" sz="1200" dirty="0">
                <a:solidFill>
                  <a:schemeClr val="tx1">
                    <a:lumMod val="65000"/>
                    <a:lumOff val="35000"/>
                  </a:schemeClr>
                </a:solidFill>
                <a:latin typeface="Times New Roman" panose="02020603050405020304"/>
                <a:ea typeface="宋体" panose="02010600030101010101" pitchFamily="2" charset="-122"/>
                <a:cs typeface="+mn-ea"/>
                <a:sym typeface="+mn-lt"/>
              </a:rPr>
              <a:t>人是5M1E的中心。</a:t>
            </a:r>
          </a:p>
        </p:txBody>
      </p:sp>
      <p:sp>
        <p:nvSpPr>
          <p:cNvPr id="238" name="矩形 237"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6413180" y="2192955"/>
            <a:ext cx="1958219" cy="337185"/>
          </a:xfrm>
          <a:prstGeom prst="rect">
            <a:avLst/>
          </a:prstGeom>
        </p:spPr>
        <p:txBody>
          <a:bodyPr wrap="square">
            <a:spAutoFit/>
          </a:bodyPr>
          <a:lstStyle/>
          <a:p>
            <a:r>
              <a:rPr lang="zh-CN" altLang="en-US" sz="1600" b="1" dirty="0">
                <a:solidFill>
                  <a:srgbClr val="296FA5"/>
                </a:solidFill>
                <a:latin typeface="Times New Roman" panose="02020603050405020304"/>
                <a:ea typeface="宋体" panose="02010600030101010101" pitchFamily="2" charset="-122"/>
                <a:sym typeface="+mn-lt"/>
              </a:rPr>
              <a:t>机器（Machine）</a:t>
            </a:r>
          </a:p>
        </p:txBody>
      </p:sp>
      <p:sp>
        <p:nvSpPr>
          <p:cNvPr id="239" name="矩形 238"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6412865" y="2439035"/>
            <a:ext cx="3018790" cy="922020"/>
          </a:xfrm>
          <a:prstGeom prst="rect">
            <a:avLst/>
          </a:prstGeom>
        </p:spPr>
        <p:txBody>
          <a:bodyPr wrap="square">
            <a:spAutoFit/>
          </a:bodyPr>
          <a:lstStyle/>
          <a:p>
            <a:pPr>
              <a:lnSpc>
                <a:spcPct val="150000"/>
              </a:lnSpc>
              <a:buClr>
                <a:srgbClr val="E7E6E6">
                  <a:lumMod val="10000"/>
                </a:srgbClr>
              </a:buClr>
            </a:pPr>
            <a:r>
              <a:rPr lang="en-US" altLang="zh-CN" sz="1200" dirty="0">
                <a:solidFill>
                  <a:schemeClr val="tx1">
                    <a:lumMod val="65000"/>
                    <a:lumOff val="35000"/>
                  </a:schemeClr>
                </a:solidFill>
                <a:latin typeface="Times New Roman" panose="02020603050405020304"/>
                <a:ea typeface="宋体" panose="02010600030101010101" pitchFamily="2" charset="-122"/>
                <a:cs typeface="+mn-ea"/>
                <a:sym typeface="+mn-lt"/>
              </a:rPr>
              <a:t>— 设备正常运作</a:t>
            </a:r>
            <a:r>
              <a:rPr lang="zh-CN" altLang="en-US" sz="1200" dirty="0">
                <a:solidFill>
                  <a:schemeClr val="tx1">
                    <a:lumMod val="65000"/>
                    <a:lumOff val="35000"/>
                  </a:schemeClr>
                </a:solidFill>
                <a:latin typeface="Times New Roman" panose="02020603050405020304"/>
                <a:ea typeface="宋体" panose="02010600030101010101" pitchFamily="2" charset="-122"/>
                <a:cs typeface="+mn-ea"/>
                <a:sym typeface="+mn-lt"/>
              </a:rPr>
              <a:t>、</a:t>
            </a:r>
            <a:r>
              <a:rPr lang="en-US" altLang="zh-CN" sz="1200" dirty="0">
                <a:solidFill>
                  <a:schemeClr val="tx1">
                    <a:lumMod val="65000"/>
                    <a:lumOff val="35000"/>
                  </a:schemeClr>
                </a:solidFill>
                <a:latin typeface="Times New Roman" panose="02020603050405020304"/>
                <a:ea typeface="宋体" panose="02010600030101010101" pitchFamily="2" charset="-122"/>
                <a:cs typeface="+mn-ea"/>
                <a:sym typeface="+mn-lt"/>
              </a:rPr>
              <a:t>软硬件配置好坏</a:t>
            </a:r>
            <a:r>
              <a:rPr lang="zh-CN" altLang="en-US" sz="1200" dirty="0">
                <a:solidFill>
                  <a:schemeClr val="tx1">
                    <a:lumMod val="65000"/>
                    <a:lumOff val="35000"/>
                  </a:schemeClr>
                </a:solidFill>
                <a:latin typeface="Times New Roman" panose="02020603050405020304"/>
                <a:ea typeface="宋体" panose="02010600030101010101" pitchFamily="2" charset="-122"/>
                <a:cs typeface="+mn-ea"/>
                <a:sym typeface="+mn-lt"/>
              </a:rPr>
              <a:t>与否</a:t>
            </a:r>
            <a:r>
              <a:rPr lang="en-US" altLang="zh-CN" sz="1200" dirty="0">
                <a:solidFill>
                  <a:schemeClr val="tx1">
                    <a:lumMod val="65000"/>
                    <a:lumOff val="35000"/>
                  </a:schemeClr>
                </a:solidFill>
                <a:latin typeface="Times New Roman" panose="02020603050405020304"/>
                <a:ea typeface="宋体" panose="02010600030101010101" pitchFamily="2" charset="-122"/>
                <a:cs typeface="+mn-ea"/>
                <a:sym typeface="+mn-lt"/>
              </a:rPr>
              <a:t>都是影响工作进度和质量的又一要素。</a:t>
            </a:r>
          </a:p>
          <a:p>
            <a:pPr>
              <a:lnSpc>
                <a:spcPct val="150000"/>
              </a:lnSpc>
              <a:buClr>
                <a:srgbClr val="E7E6E6">
                  <a:lumMod val="10000"/>
                </a:srgbClr>
              </a:buClr>
            </a:pPr>
            <a:r>
              <a:rPr lang="en-US" altLang="zh-CN" sz="1200" dirty="0">
                <a:solidFill>
                  <a:schemeClr val="tx1">
                    <a:lumMod val="65000"/>
                    <a:lumOff val="35000"/>
                  </a:schemeClr>
                </a:solidFill>
                <a:latin typeface="Times New Roman" panose="02020603050405020304"/>
                <a:ea typeface="宋体" panose="02010600030101010101" pitchFamily="2" charset="-122"/>
                <a:cs typeface="+mn-ea"/>
                <a:sym typeface="+mn-lt"/>
              </a:rPr>
              <a:t>— 由于“</a:t>
            </a:r>
            <a:r>
              <a:rPr lang="zh-CN" altLang="en-US" sz="1200" dirty="0">
                <a:solidFill>
                  <a:schemeClr val="tx1">
                    <a:lumMod val="65000"/>
                    <a:lumOff val="35000"/>
                  </a:schemeClr>
                </a:solidFill>
                <a:latin typeface="Times New Roman" panose="02020603050405020304"/>
                <a:ea typeface="宋体" panose="02010600030101010101" pitchFamily="2" charset="-122"/>
                <a:cs typeface="+mn-ea"/>
                <a:sym typeface="+mn-lt"/>
              </a:rPr>
              <a:t>机器</a:t>
            </a:r>
            <a:r>
              <a:rPr lang="en-US" altLang="zh-CN" sz="1200" dirty="0">
                <a:solidFill>
                  <a:schemeClr val="tx1">
                    <a:lumMod val="65000"/>
                    <a:lumOff val="35000"/>
                  </a:schemeClr>
                </a:solidFill>
                <a:latin typeface="Times New Roman" panose="02020603050405020304"/>
                <a:ea typeface="宋体" panose="02010600030101010101" pitchFamily="2" charset="-122"/>
                <a:cs typeface="+mn-ea"/>
                <a:sym typeface="+mn-lt"/>
              </a:rPr>
              <a:t>”的因素起主导作用造成误差；</a:t>
            </a:r>
          </a:p>
        </p:txBody>
      </p:sp>
      <p:sp>
        <p:nvSpPr>
          <p:cNvPr id="240" name="矩形 239"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5969050" y="3465089"/>
            <a:ext cx="1958219" cy="337185"/>
          </a:xfrm>
          <a:prstGeom prst="rect">
            <a:avLst/>
          </a:prstGeom>
        </p:spPr>
        <p:txBody>
          <a:bodyPr wrap="square">
            <a:spAutoFit/>
          </a:bodyPr>
          <a:lstStyle/>
          <a:p>
            <a:r>
              <a:rPr lang="zh-CN" altLang="en-US" sz="1600" b="1" dirty="0">
                <a:solidFill>
                  <a:srgbClr val="296FA5"/>
                </a:solidFill>
                <a:latin typeface="Times New Roman" panose="02020603050405020304"/>
                <a:ea typeface="宋体" panose="02010600030101010101" pitchFamily="2" charset="-122"/>
                <a:sym typeface="+mn-lt"/>
              </a:rPr>
              <a:t>材料（Material）</a:t>
            </a:r>
          </a:p>
        </p:txBody>
      </p:sp>
      <p:sp>
        <p:nvSpPr>
          <p:cNvPr id="241" name="矩形 240"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a:off x="5969000" y="3715385"/>
            <a:ext cx="3462020" cy="645160"/>
          </a:xfrm>
          <a:prstGeom prst="rect">
            <a:avLst/>
          </a:prstGeom>
        </p:spPr>
        <p:txBody>
          <a:bodyPr wrap="square">
            <a:spAutoFit/>
          </a:bodyPr>
          <a:lstStyle/>
          <a:p>
            <a:pPr>
              <a:lnSpc>
                <a:spcPct val="150000"/>
              </a:lnSpc>
              <a:buClr>
                <a:srgbClr val="E7E6E6">
                  <a:lumMod val="10000"/>
                </a:srgbClr>
              </a:buClr>
            </a:pPr>
            <a:r>
              <a:rPr lang="en-US" altLang="zh-CN" sz="1200" dirty="0">
                <a:solidFill>
                  <a:schemeClr val="tx1">
                    <a:lumMod val="65000"/>
                    <a:lumOff val="35000"/>
                  </a:schemeClr>
                </a:solidFill>
                <a:latin typeface="Times New Roman" panose="02020603050405020304"/>
                <a:ea typeface="宋体" panose="02010600030101010101" pitchFamily="2" charset="-122"/>
                <a:cs typeface="+mn-ea"/>
                <a:sym typeface="+mn-lt"/>
              </a:rPr>
              <a:t>— “料”指物料，半成品、配件、原料等用料。</a:t>
            </a:r>
          </a:p>
          <a:p>
            <a:pPr>
              <a:lnSpc>
                <a:spcPct val="150000"/>
              </a:lnSpc>
              <a:buClr>
                <a:srgbClr val="E7E6E6">
                  <a:lumMod val="10000"/>
                </a:srgbClr>
              </a:buClr>
            </a:pPr>
            <a:r>
              <a:rPr lang="en-US" altLang="zh-CN" sz="1200" dirty="0">
                <a:solidFill>
                  <a:schemeClr val="tx1">
                    <a:lumMod val="65000"/>
                    <a:lumOff val="35000"/>
                  </a:schemeClr>
                </a:solidFill>
                <a:latin typeface="Times New Roman" panose="02020603050405020304"/>
                <a:ea typeface="宋体" panose="02010600030101010101" pitchFamily="2" charset="-122"/>
                <a:cs typeface="+mn-ea"/>
                <a:sym typeface="+mn-lt"/>
              </a:rPr>
              <a:t>—  由于“</a:t>
            </a:r>
            <a:r>
              <a:rPr lang="zh-CN" altLang="en-US" sz="1200" dirty="0">
                <a:solidFill>
                  <a:schemeClr val="tx1">
                    <a:lumMod val="65000"/>
                    <a:lumOff val="35000"/>
                  </a:schemeClr>
                </a:solidFill>
                <a:latin typeface="Times New Roman" panose="02020603050405020304"/>
                <a:ea typeface="宋体" panose="02010600030101010101" pitchFamily="2" charset="-122"/>
                <a:cs typeface="+mn-ea"/>
                <a:sym typeface="+mn-lt"/>
              </a:rPr>
              <a:t>料</a:t>
            </a:r>
            <a:r>
              <a:rPr lang="en-US" altLang="zh-CN" sz="1200" dirty="0">
                <a:solidFill>
                  <a:schemeClr val="tx1">
                    <a:lumMod val="65000"/>
                    <a:lumOff val="35000"/>
                  </a:schemeClr>
                </a:solidFill>
                <a:latin typeface="Times New Roman" panose="02020603050405020304"/>
                <a:ea typeface="宋体" panose="02010600030101010101" pitchFamily="2" charset="-122"/>
                <a:cs typeface="+mn-ea"/>
                <a:sym typeface="+mn-lt"/>
              </a:rPr>
              <a:t>”的因素起主导作用造成误差</a:t>
            </a:r>
            <a:r>
              <a:rPr lang="zh-CN" altLang="en-US" sz="1200" dirty="0">
                <a:solidFill>
                  <a:schemeClr val="tx1">
                    <a:lumMod val="65000"/>
                    <a:lumOff val="35000"/>
                  </a:schemeClr>
                </a:solidFill>
                <a:latin typeface="Times New Roman" panose="02020603050405020304"/>
                <a:ea typeface="宋体" panose="02010600030101010101" pitchFamily="2" charset="-122"/>
                <a:cs typeface="+mn-ea"/>
                <a:sym typeface="+mn-lt"/>
              </a:rPr>
              <a:t>；</a:t>
            </a:r>
            <a:endParaRPr lang="en-US" altLang="zh-CN" sz="1200" dirty="0">
              <a:solidFill>
                <a:schemeClr val="tx1">
                  <a:lumMod val="65000"/>
                  <a:lumOff val="35000"/>
                </a:schemeClr>
              </a:solidFill>
              <a:latin typeface="Times New Roman" panose="02020603050405020304"/>
              <a:ea typeface="宋体" panose="02010600030101010101" pitchFamily="2" charset="-122"/>
              <a:cs typeface="+mn-ea"/>
              <a:sym typeface="+mn-lt"/>
            </a:endParaRPr>
          </a:p>
        </p:txBody>
      </p:sp>
      <p:grpSp>
        <p:nvGrpSpPr>
          <p:cNvPr id="43" name="Group 152"/>
          <p:cNvGrpSpPr/>
          <p:nvPr/>
        </p:nvGrpSpPr>
        <p:grpSpPr>
          <a:xfrm>
            <a:off x="4038195" y="1530330"/>
            <a:ext cx="298662" cy="434975"/>
            <a:chOff x="4222750" y="2166938"/>
            <a:chExt cx="287338" cy="434975"/>
          </a:xfrm>
          <a:solidFill>
            <a:schemeClr val="bg1"/>
          </a:solidFill>
        </p:grpSpPr>
        <p:sp>
          <p:nvSpPr>
            <p:cNvPr id="44" name="Freeform 270"/>
            <p:cNvSpPr/>
            <p:nvPr/>
          </p:nvSpPr>
          <p:spPr bwMode="auto">
            <a:xfrm>
              <a:off x="4252913" y="2197100"/>
              <a:ext cx="228600" cy="11113"/>
            </a:xfrm>
            <a:custGeom>
              <a:avLst/>
              <a:gdLst>
                <a:gd name="T0" fmla="*/ 297 w 304"/>
                <a:gd name="T1" fmla="*/ 16 h 16"/>
                <a:gd name="T2" fmla="*/ 7 w 304"/>
                <a:gd name="T3" fmla="*/ 16 h 16"/>
                <a:gd name="T4" fmla="*/ 0 w 304"/>
                <a:gd name="T5" fmla="*/ 8 h 16"/>
                <a:gd name="T6" fmla="*/ 7 w 304"/>
                <a:gd name="T7" fmla="*/ 0 h 16"/>
                <a:gd name="T8" fmla="*/ 297 w 304"/>
                <a:gd name="T9" fmla="*/ 0 h 16"/>
                <a:gd name="T10" fmla="*/ 304 w 304"/>
                <a:gd name="T11" fmla="*/ 8 h 16"/>
                <a:gd name="T12" fmla="*/ 297 w 30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04" h="16">
                  <a:moveTo>
                    <a:pt x="297" y="16"/>
                  </a:moveTo>
                  <a:cubicBezTo>
                    <a:pt x="7" y="16"/>
                    <a:pt x="7" y="16"/>
                    <a:pt x="7" y="16"/>
                  </a:cubicBezTo>
                  <a:cubicBezTo>
                    <a:pt x="3" y="16"/>
                    <a:pt x="0" y="12"/>
                    <a:pt x="0" y="8"/>
                  </a:cubicBezTo>
                  <a:cubicBezTo>
                    <a:pt x="0" y="4"/>
                    <a:pt x="3" y="0"/>
                    <a:pt x="7" y="0"/>
                  </a:cubicBezTo>
                  <a:cubicBezTo>
                    <a:pt x="297" y="0"/>
                    <a:pt x="297" y="0"/>
                    <a:pt x="297" y="0"/>
                  </a:cubicBezTo>
                  <a:cubicBezTo>
                    <a:pt x="301" y="0"/>
                    <a:pt x="304" y="4"/>
                    <a:pt x="304" y="8"/>
                  </a:cubicBezTo>
                  <a:cubicBezTo>
                    <a:pt x="304" y="12"/>
                    <a:pt x="301" y="16"/>
                    <a:pt x="297" y="16"/>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45" name="Freeform 271"/>
            <p:cNvSpPr/>
            <p:nvPr/>
          </p:nvSpPr>
          <p:spPr bwMode="auto">
            <a:xfrm>
              <a:off x="4252913" y="2241550"/>
              <a:ext cx="228600" cy="11113"/>
            </a:xfrm>
            <a:custGeom>
              <a:avLst/>
              <a:gdLst>
                <a:gd name="T0" fmla="*/ 297 w 304"/>
                <a:gd name="T1" fmla="*/ 15 h 15"/>
                <a:gd name="T2" fmla="*/ 7 w 304"/>
                <a:gd name="T3" fmla="*/ 15 h 15"/>
                <a:gd name="T4" fmla="*/ 0 w 304"/>
                <a:gd name="T5" fmla="*/ 8 h 15"/>
                <a:gd name="T6" fmla="*/ 7 w 304"/>
                <a:gd name="T7" fmla="*/ 0 h 15"/>
                <a:gd name="T8" fmla="*/ 297 w 304"/>
                <a:gd name="T9" fmla="*/ 0 h 15"/>
                <a:gd name="T10" fmla="*/ 304 w 304"/>
                <a:gd name="T11" fmla="*/ 8 h 15"/>
                <a:gd name="T12" fmla="*/ 297 w 30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04" h="15">
                  <a:moveTo>
                    <a:pt x="297" y="15"/>
                  </a:moveTo>
                  <a:cubicBezTo>
                    <a:pt x="7" y="15"/>
                    <a:pt x="7" y="15"/>
                    <a:pt x="7" y="15"/>
                  </a:cubicBezTo>
                  <a:cubicBezTo>
                    <a:pt x="3" y="15"/>
                    <a:pt x="0" y="12"/>
                    <a:pt x="0" y="8"/>
                  </a:cubicBezTo>
                  <a:cubicBezTo>
                    <a:pt x="0" y="3"/>
                    <a:pt x="3" y="0"/>
                    <a:pt x="7" y="0"/>
                  </a:cubicBezTo>
                  <a:cubicBezTo>
                    <a:pt x="297" y="0"/>
                    <a:pt x="297" y="0"/>
                    <a:pt x="297" y="0"/>
                  </a:cubicBezTo>
                  <a:cubicBezTo>
                    <a:pt x="301" y="0"/>
                    <a:pt x="304" y="3"/>
                    <a:pt x="304" y="8"/>
                  </a:cubicBezTo>
                  <a:cubicBezTo>
                    <a:pt x="304" y="12"/>
                    <a:pt x="301" y="15"/>
                    <a:pt x="297" y="15"/>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46" name="Freeform 272"/>
            <p:cNvSpPr/>
            <p:nvPr/>
          </p:nvSpPr>
          <p:spPr bwMode="auto">
            <a:xfrm>
              <a:off x="4260850" y="2287588"/>
              <a:ext cx="212725" cy="11113"/>
            </a:xfrm>
            <a:custGeom>
              <a:avLst/>
              <a:gdLst>
                <a:gd name="T0" fmla="*/ 276 w 284"/>
                <a:gd name="T1" fmla="*/ 15 h 15"/>
                <a:gd name="T2" fmla="*/ 8 w 284"/>
                <a:gd name="T3" fmla="*/ 15 h 15"/>
                <a:gd name="T4" fmla="*/ 0 w 284"/>
                <a:gd name="T5" fmla="*/ 7 h 15"/>
                <a:gd name="T6" fmla="*/ 8 w 284"/>
                <a:gd name="T7" fmla="*/ 0 h 15"/>
                <a:gd name="T8" fmla="*/ 276 w 284"/>
                <a:gd name="T9" fmla="*/ 0 h 15"/>
                <a:gd name="T10" fmla="*/ 284 w 284"/>
                <a:gd name="T11" fmla="*/ 7 h 15"/>
                <a:gd name="T12" fmla="*/ 276 w 28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84" h="15">
                  <a:moveTo>
                    <a:pt x="276" y="15"/>
                  </a:moveTo>
                  <a:cubicBezTo>
                    <a:pt x="8" y="15"/>
                    <a:pt x="8" y="15"/>
                    <a:pt x="8" y="15"/>
                  </a:cubicBezTo>
                  <a:cubicBezTo>
                    <a:pt x="4" y="15"/>
                    <a:pt x="0" y="11"/>
                    <a:pt x="0" y="7"/>
                  </a:cubicBezTo>
                  <a:cubicBezTo>
                    <a:pt x="0" y="3"/>
                    <a:pt x="4" y="0"/>
                    <a:pt x="8" y="0"/>
                  </a:cubicBezTo>
                  <a:cubicBezTo>
                    <a:pt x="276" y="0"/>
                    <a:pt x="276" y="0"/>
                    <a:pt x="276" y="0"/>
                  </a:cubicBezTo>
                  <a:cubicBezTo>
                    <a:pt x="280" y="0"/>
                    <a:pt x="284" y="3"/>
                    <a:pt x="284" y="7"/>
                  </a:cubicBezTo>
                  <a:cubicBezTo>
                    <a:pt x="284" y="11"/>
                    <a:pt x="280" y="15"/>
                    <a:pt x="276" y="15"/>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47" name="Freeform 273"/>
            <p:cNvSpPr/>
            <p:nvPr/>
          </p:nvSpPr>
          <p:spPr bwMode="auto">
            <a:xfrm>
              <a:off x="4292600" y="2332038"/>
              <a:ext cx="149225" cy="11113"/>
            </a:xfrm>
            <a:custGeom>
              <a:avLst/>
              <a:gdLst>
                <a:gd name="T0" fmla="*/ 191 w 198"/>
                <a:gd name="T1" fmla="*/ 15 h 15"/>
                <a:gd name="T2" fmla="*/ 7 w 198"/>
                <a:gd name="T3" fmla="*/ 15 h 15"/>
                <a:gd name="T4" fmla="*/ 0 w 198"/>
                <a:gd name="T5" fmla="*/ 8 h 15"/>
                <a:gd name="T6" fmla="*/ 7 w 198"/>
                <a:gd name="T7" fmla="*/ 0 h 15"/>
                <a:gd name="T8" fmla="*/ 191 w 198"/>
                <a:gd name="T9" fmla="*/ 0 h 15"/>
                <a:gd name="T10" fmla="*/ 198 w 198"/>
                <a:gd name="T11" fmla="*/ 8 h 15"/>
                <a:gd name="T12" fmla="*/ 191 w 19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98" h="15">
                  <a:moveTo>
                    <a:pt x="191" y="15"/>
                  </a:moveTo>
                  <a:cubicBezTo>
                    <a:pt x="7" y="15"/>
                    <a:pt x="7" y="15"/>
                    <a:pt x="7" y="15"/>
                  </a:cubicBezTo>
                  <a:cubicBezTo>
                    <a:pt x="3" y="15"/>
                    <a:pt x="0" y="12"/>
                    <a:pt x="0" y="8"/>
                  </a:cubicBezTo>
                  <a:cubicBezTo>
                    <a:pt x="0" y="4"/>
                    <a:pt x="3" y="0"/>
                    <a:pt x="7" y="0"/>
                  </a:cubicBezTo>
                  <a:cubicBezTo>
                    <a:pt x="191" y="0"/>
                    <a:pt x="191" y="0"/>
                    <a:pt x="191" y="0"/>
                  </a:cubicBezTo>
                  <a:cubicBezTo>
                    <a:pt x="195" y="0"/>
                    <a:pt x="198" y="4"/>
                    <a:pt x="198" y="8"/>
                  </a:cubicBezTo>
                  <a:cubicBezTo>
                    <a:pt x="198" y="12"/>
                    <a:pt x="195" y="15"/>
                    <a:pt x="191" y="15"/>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48" name="Freeform 274"/>
            <p:cNvSpPr/>
            <p:nvPr/>
          </p:nvSpPr>
          <p:spPr bwMode="auto">
            <a:xfrm>
              <a:off x="4252913" y="2560638"/>
              <a:ext cx="228600" cy="12700"/>
            </a:xfrm>
            <a:custGeom>
              <a:avLst/>
              <a:gdLst>
                <a:gd name="T0" fmla="*/ 297 w 304"/>
                <a:gd name="T1" fmla="*/ 16 h 16"/>
                <a:gd name="T2" fmla="*/ 7 w 304"/>
                <a:gd name="T3" fmla="*/ 16 h 16"/>
                <a:gd name="T4" fmla="*/ 0 w 304"/>
                <a:gd name="T5" fmla="*/ 8 h 16"/>
                <a:gd name="T6" fmla="*/ 7 w 304"/>
                <a:gd name="T7" fmla="*/ 0 h 16"/>
                <a:gd name="T8" fmla="*/ 297 w 304"/>
                <a:gd name="T9" fmla="*/ 0 h 16"/>
                <a:gd name="T10" fmla="*/ 304 w 304"/>
                <a:gd name="T11" fmla="*/ 8 h 16"/>
                <a:gd name="T12" fmla="*/ 297 w 30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04" h="16">
                  <a:moveTo>
                    <a:pt x="297" y="16"/>
                  </a:moveTo>
                  <a:cubicBezTo>
                    <a:pt x="7" y="16"/>
                    <a:pt x="7" y="16"/>
                    <a:pt x="7" y="16"/>
                  </a:cubicBezTo>
                  <a:cubicBezTo>
                    <a:pt x="3" y="16"/>
                    <a:pt x="0" y="12"/>
                    <a:pt x="0" y="8"/>
                  </a:cubicBezTo>
                  <a:cubicBezTo>
                    <a:pt x="0" y="4"/>
                    <a:pt x="3" y="0"/>
                    <a:pt x="7" y="0"/>
                  </a:cubicBezTo>
                  <a:cubicBezTo>
                    <a:pt x="297" y="0"/>
                    <a:pt x="297" y="0"/>
                    <a:pt x="297" y="0"/>
                  </a:cubicBezTo>
                  <a:cubicBezTo>
                    <a:pt x="301" y="0"/>
                    <a:pt x="304" y="4"/>
                    <a:pt x="304" y="8"/>
                  </a:cubicBezTo>
                  <a:cubicBezTo>
                    <a:pt x="304" y="12"/>
                    <a:pt x="301" y="16"/>
                    <a:pt x="297" y="16"/>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49" name="Freeform 275"/>
            <p:cNvSpPr/>
            <p:nvPr/>
          </p:nvSpPr>
          <p:spPr bwMode="auto">
            <a:xfrm>
              <a:off x="4252913" y="2516188"/>
              <a:ext cx="228600" cy="11113"/>
            </a:xfrm>
            <a:custGeom>
              <a:avLst/>
              <a:gdLst>
                <a:gd name="T0" fmla="*/ 297 w 304"/>
                <a:gd name="T1" fmla="*/ 15 h 15"/>
                <a:gd name="T2" fmla="*/ 7 w 304"/>
                <a:gd name="T3" fmla="*/ 15 h 15"/>
                <a:gd name="T4" fmla="*/ 0 w 304"/>
                <a:gd name="T5" fmla="*/ 7 h 15"/>
                <a:gd name="T6" fmla="*/ 7 w 304"/>
                <a:gd name="T7" fmla="*/ 0 h 15"/>
                <a:gd name="T8" fmla="*/ 297 w 304"/>
                <a:gd name="T9" fmla="*/ 0 h 15"/>
                <a:gd name="T10" fmla="*/ 304 w 304"/>
                <a:gd name="T11" fmla="*/ 7 h 15"/>
                <a:gd name="T12" fmla="*/ 297 w 30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04" h="15">
                  <a:moveTo>
                    <a:pt x="297" y="15"/>
                  </a:moveTo>
                  <a:cubicBezTo>
                    <a:pt x="7" y="15"/>
                    <a:pt x="7" y="15"/>
                    <a:pt x="7" y="15"/>
                  </a:cubicBezTo>
                  <a:cubicBezTo>
                    <a:pt x="3" y="15"/>
                    <a:pt x="0" y="12"/>
                    <a:pt x="0" y="7"/>
                  </a:cubicBezTo>
                  <a:cubicBezTo>
                    <a:pt x="0" y="3"/>
                    <a:pt x="3" y="0"/>
                    <a:pt x="7" y="0"/>
                  </a:cubicBezTo>
                  <a:cubicBezTo>
                    <a:pt x="297" y="0"/>
                    <a:pt x="297" y="0"/>
                    <a:pt x="297" y="0"/>
                  </a:cubicBezTo>
                  <a:cubicBezTo>
                    <a:pt x="301" y="0"/>
                    <a:pt x="304" y="3"/>
                    <a:pt x="304" y="7"/>
                  </a:cubicBezTo>
                  <a:cubicBezTo>
                    <a:pt x="304" y="12"/>
                    <a:pt x="301" y="15"/>
                    <a:pt x="297" y="15"/>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50" name="Freeform 276"/>
            <p:cNvSpPr/>
            <p:nvPr/>
          </p:nvSpPr>
          <p:spPr bwMode="auto">
            <a:xfrm>
              <a:off x="4260850" y="2471738"/>
              <a:ext cx="212725" cy="11113"/>
            </a:xfrm>
            <a:custGeom>
              <a:avLst/>
              <a:gdLst>
                <a:gd name="T0" fmla="*/ 276 w 284"/>
                <a:gd name="T1" fmla="*/ 15 h 15"/>
                <a:gd name="T2" fmla="*/ 8 w 284"/>
                <a:gd name="T3" fmla="*/ 15 h 15"/>
                <a:gd name="T4" fmla="*/ 0 w 284"/>
                <a:gd name="T5" fmla="*/ 8 h 15"/>
                <a:gd name="T6" fmla="*/ 8 w 284"/>
                <a:gd name="T7" fmla="*/ 0 h 15"/>
                <a:gd name="T8" fmla="*/ 276 w 284"/>
                <a:gd name="T9" fmla="*/ 0 h 15"/>
                <a:gd name="T10" fmla="*/ 284 w 284"/>
                <a:gd name="T11" fmla="*/ 8 h 15"/>
                <a:gd name="T12" fmla="*/ 276 w 28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84" h="15">
                  <a:moveTo>
                    <a:pt x="276" y="15"/>
                  </a:moveTo>
                  <a:cubicBezTo>
                    <a:pt x="8" y="15"/>
                    <a:pt x="8" y="15"/>
                    <a:pt x="8" y="15"/>
                  </a:cubicBezTo>
                  <a:cubicBezTo>
                    <a:pt x="4" y="15"/>
                    <a:pt x="0" y="12"/>
                    <a:pt x="0" y="8"/>
                  </a:cubicBezTo>
                  <a:cubicBezTo>
                    <a:pt x="0" y="4"/>
                    <a:pt x="4" y="0"/>
                    <a:pt x="8" y="0"/>
                  </a:cubicBezTo>
                  <a:cubicBezTo>
                    <a:pt x="276" y="0"/>
                    <a:pt x="276" y="0"/>
                    <a:pt x="276" y="0"/>
                  </a:cubicBezTo>
                  <a:cubicBezTo>
                    <a:pt x="280" y="0"/>
                    <a:pt x="284" y="4"/>
                    <a:pt x="284" y="8"/>
                  </a:cubicBezTo>
                  <a:cubicBezTo>
                    <a:pt x="284" y="12"/>
                    <a:pt x="280" y="15"/>
                    <a:pt x="276" y="15"/>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51" name="Freeform 277"/>
            <p:cNvSpPr/>
            <p:nvPr/>
          </p:nvSpPr>
          <p:spPr bwMode="auto">
            <a:xfrm>
              <a:off x="4292600" y="2427288"/>
              <a:ext cx="149225" cy="11113"/>
            </a:xfrm>
            <a:custGeom>
              <a:avLst/>
              <a:gdLst>
                <a:gd name="T0" fmla="*/ 191 w 198"/>
                <a:gd name="T1" fmla="*/ 15 h 15"/>
                <a:gd name="T2" fmla="*/ 7 w 198"/>
                <a:gd name="T3" fmla="*/ 15 h 15"/>
                <a:gd name="T4" fmla="*/ 0 w 198"/>
                <a:gd name="T5" fmla="*/ 7 h 15"/>
                <a:gd name="T6" fmla="*/ 7 w 198"/>
                <a:gd name="T7" fmla="*/ 0 h 15"/>
                <a:gd name="T8" fmla="*/ 191 w 198"/>
                <a:gd name="T9" fmla="*/ 0 h 15"/>
                <a:gd name="T10" fmla="*/ 198 w 198"/>
                <a:gd name="T11" fmla="*/ 7 h 15"/>
                <a:gd name="T12" fmla="*/ 191 w 19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98" h="15">
                  <a:moveTo>
                    <a:pt x="191" y="15"/>
                  </a:moveTo>
                  <a:cubicBezTo>
                    <a:pt x="7" y="15"/>
                    <a:pt x="7" y="15"/>
                    <a:pt x="7" y="15"/>
                  </a:cubicBezTo>
                  <a:cubicBezTo>
                    <a:pt x="3" y="15"/>
                    <a:pt x="0" y="11"/>
                    <a:pt x="0" y="7"/>
                  </a:cubicBezTo>
                  <a:cubicBezTo>
                    <a:pt x="0" y="3"/>
                    <a:pt x="3" y="0"/>
                    <a:pt x="7" y="0"/>
                  </a:cubicBezTo>
                  <a:cubicBezTo>
                    <a:pt x="191" y="0"/>
                    <a:pt x="191" y="0"/>
                    <a:pt x="191" y="0"/>
                  </a:cubicBezTo>
                  <a:cubicBezTo>
                    <a:pt x="195" y="0"/>
                    <a:pt x="198" y="3"/>
                    <a:pt x="198" y="7"/>
                  </a:cubicBezTo>
                  <a:cubicBezTo>
                    <a:pt x="198" y="11"/>
                    <a:pt x="195" y="15"/>
                    <a:pt x="191" y="15"/>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52" name="Freeform 278"/>
            <p:cNvSpPr/>
            <p:nvPr/>
          </p:nvSpPr>
          <p:spPr bwMode="auto">
            <a:xfrm>
              <a:off x="4222750" y="2166938"/>
              <a:ext cx="287338" cy="434975"/>
            </a:xfrm>
            <a:custGeom>
              <a:avLst/>
              <a:gdLst>
                <a:gd name="T0" fmla="*/ 228 w 382"/>
                <a:gd name="T1" fmla="*/ 290 h 579"/>
                <a:gd name="T2" fmla="*/ 348 w 382"/>
                <a:gd name="T3" fmla="*/ 13 h 579"/>
                <a:gd name="T4" fmla="*/ 330 w 382"/>
                <a:gd name="T5" fmla="*/ 1 h 579"/>
                <a:gd name="T6" fmla="*/ 318 w 382"/>
                <a:gd name="T7" fmla="*/ 19 h 579"/>
                <a:gd name="T8" fmla="*/ 191 w 382"/>
                <a:gd name="T9" fmla="*/ 274 h 579"/>
                <a:gd name="T10" fmla="*/ 64 w 382"/>
                <a:gd name="T11" fmla="*/ 19 h 579"/>
                <a:gd name="T12" fmla="*/ 52 w 382"/>
                <a:gd name="T13" fmla="*/ 1 h 579"/>
                <a:gd name="T14" fmla="*/ 34 w 382"/>
                <a:gd name="T15" fmla="*/ 13 h 579"/>
                <a:gd name="T16" fmla="*/ 154 w 382"/>
                <a:gd name="T17" fmla="*/ 290 h 579"/>
                <a:gd name="T18" fmla="*/ 34 w 382"/>
                <a:gd name="T19" fmla="*/ 567 h 579"/>
                <a:gd name="T20" fmla="*/ 49 w 382"/>
                <a:gd name="T21" fmla="*/ 579 h 579"/>
                <a:gd name="T22" fmla="*/ 52 w 382"/>
                <a:gd name="T23" fmla="*/ 579 h 579"/>
                <a:gd name="T24" fmla="*/ 64 w 382"/>
                <a:gd name="T25" fmla="*/ 561 h 579"/>
                <a:gd name="T26" fmla="*/ 191 w 382"/>
                <a:gd name="T27" fmla="*/ 306 h 579"/>
                <a:gd name="T28" fmla="*/ 318 w 382"/>
                <a:gd name="T29" fmla="*/ 561 h 579"/>
                <a:gd name="T30" fmla="*/ 330 w 382"/>
                <a:gd name="T31" fmla="*/ 579 h 579"/>
                <a:gd name="T32" fmla="*/ 333 w 382"/>
                <a:gd name="T33" fmla="*/ 579 h 579"/>
                <a:gd name="T34" fmla="*/ 348 w 382"/>
                <a:gd name="T35" fmla="*/ 567 h 579"/>
                <a:gd name="T36" fmla="*/ 228 w 382"/>
                <a:gd name="T37" fmla="*/ 29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579">
                  <a:moveTo>
                    <a:pt x="228" y="290"/>
                  </a:moveTo>
                  <a:cubicBezTo>
                    <a:pt x="382" y="209"/>
                    <a:pt x="348" y="16"/>
                    <a:pt x="348" y="13"/>
                  </a:cubicBezTo>
                  <a:cubicBezTo>
                    <a:pt x="346" y="5"/>
                    <a:pt x="338" y="0"/>
                    <a:pt x="330" y="1"/>
                  </a:cubicBezTo>
                  <a:cubicBezTo>
                    <a:pt x="322" y="3"/>
                    <a:pt x="317" y="11"/>
                    <a:pt x="318" y="19"/>
                  </a:cubicBezTo>
                  <a:cubicBezTo>
                    <a:pt x="319" y="27"/>
                    <a:pt x="351" y="211"/>
                    <a:pt x="191" y="274"/>
                  </a:cubicBezTo>
                  <a:cubicBezTo>
                    <a:pt x="31" y="211"/>
                    <a:pt x="63" y="27"/>
                    <a:pt x="64" y="19"/>
                  </a:cubicBezTo>
                  <a:cubicBezTo>
                    <a:pt x="66" y="11"/>
                    <a:pt x="60" y="3"/>
                    <a:pt x="52" y="1"/>
                  </a:cubicBezTo>
                  <a:cubicBezTo>
                    <a:pt x="44" y="0"/>
                    <a:pt x="36" y="5"/>
                    <a:pt x="34" y="13"/>
                  </a:cubicBezTo>
                  <a:cubicBezTo>
                    <a:pt x="34" y="16"/>
                    <a:pt x="0" y="209"/>
                    <a:pt x="154" y="290"/>
                  </a:cubicBezTo>
                  <a:cubicBezTo>
                    <a:pt x="0" y="371"/>
                    <a:pt x="34" y="564"/>
                    <a:pt x="34" y="567"/>
                  </a:cubicBezTo>
                  <a:cubicBezTo>
                    <a:pt x="35" y="574"/>
                    <a:pt x="42" y="579"/>
                    <a:pt x="49" y="579"/>
                  </a:cubicBezTo>
                  <a:cubicBezTo>
                    <a:pt x="50" y="579"/>
                    <a:pt x="51" y="579"/>
                    <a:pt x="52" y="579"/>
                  </a:cubicBezTo>
                  <a:cubicBezTo>
                    <a:pt x="60" y="577"/>
                    <a:pt x="65" y="569"/>
                    <a:pt x="64" y="561"/>
                  </a:cubicBezTo>
                  <a:cubicBezTo>
                    <a:pt x="63" y="553"/>
                    <a:pt x="31" y="369"/>
                    <a:pt x="191" y="306"/>
                  </a:cubicBezTo>
                  <a:cubicBezTo>
                    <a:pt x="351" y="369"/>
                    <a:pt x="319" y="553"/>
                    <a:pt x="318" y="561"/>
                  </a:cubicBezTo>
                  <a:cubicBezTo>
                    <a:pt x="316" y="569"/>
                    <a:pt x="322" y="577"/>
                    <a:pt x="330" y="579"/>
                  </a:cubicBezTo>
                  <a:cubicBezTo>
                    <a:pt x="331" y="579"/>
                    <a:pt x="332" y="579"/>
                    <a:pt x="333" y="579"/>
                  </a:cubicBezTo>
                  <a:cubicBezTo>
                    <a:pt x="340" y="579"/>
                    <a:pt x="347" y="574"/>
                    <a:pt x="348" y="567"/>
                  </a:cubicBezTo>
                  <a:cubicBezTo>
                    <a:pt x="348" y="564"/>
                    <a:pt x="382" y="371"/>
                    <a:pt x="228" y="290"/>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grpSp>
      <p:grpSp>
        <p:nvGrpSpPr>
          <p:cNvPr id="53" name="Group 173"/>
          <p:cNvGrpSpPr/>
          <p:nvPr/>
        </p:nvGrpSpPr>
        <p:grpSpPr>
          <a:xfrm>
            <a:off x="5065695" y="1558904"/>
            <a:ext cx="422416" cy="423862"/>
            <a:chOff x="839787" y="3005138"/>
            <a:chExt cx="406400" cy="423862"/>
          </a:xfrm>
          <a:solidFill>
            <a:schemeClr val="bg1"/>
          </a:solidFill>
        </p:grpSpPr>
        <p:sp>
          <p:nvSpPr>
            <p:cNvPr id="54" name="Freeform 287"/>
            <p:cNvSpPr/>
            <p:nvPr/>
          </p:nvSpPr>
          <p:spPr bwMode="auto">
            <a:xfrm>
              <a:off x="985837" y="3094038"/>
              <a:ext cx="84138" cy="100013"/>
            </a:xfrm>
            <a:custGeom>
              <a:avLst/>
              <a:gdLst>
                <a:gd name="T0" fmla="*/ 53 w 53"/>
                <a:gd name="T1" fmla="*/ 54 h 63"/>
                <a:gd name="T2" fmla="*/ 40 w 53"/>
                <a:gd name="T3" fmla="*/ 63 h 63"/>
                <a:gd name="T4" fmla="*/ 0 w 53"/>
                <a:gd name="T5" fmla="*/ 9 h 63"/>
                <a:gd name="T6" fmla="*/ 12 w 53"/>
                <a:gd name="T7" fmla="*/ 0 h 63"/>
                <a:gd name="T8" fmla="*/ 53 w 53"/>
                <a:gd name="T9" fmla="*/ 54 h 63"/>
              </a:gdLst>
              <a:ahLst/>
              <a:cxnLst>
                <a:cxn ang="0">
                  <a:pos x="T0" y="T1"/>
                </a:cxn>
                <a:cxn ang="0">
                  <a:pos x="T2" y="T3"/>
                </a:cxn>
                <a:cxn ang="0">
                  <a:pos x="T4" y="T5"/>
                </a:cxn>
                <a:cxn ang="0">
                  <a:pos x="T6" y="T7"/>
                </a:cxn>
                <a:cxn ang="0">
                  <a:pos x="T8" y="T9"/>
                </a:cxn>
              </a:cxnLst>
              <a:rect l="0" t="0" r="r" b="b"/>
              <a:pathLst>
                <a:path w="53" h="63">
                  <a:moveTo>
                    <a:pt x="53" y="54"/>
                  </a:moveTo>
                  <a:lnTo>
                    <a:pt x="40" y="63"/>
                  </a:lnTo>
                  <a:lnTo>
                    <a:pt x="0" y="9"/>
                  </a:lnTo>
                  <a:lnTo>
                    <a:pt x="12" y="0"/>
                  </a:lnTo>
                  <a:lnTo>
                    <a:pt x="53" y="54"/>
                  </a:ln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55" name="Freeform 288"/>
            <p:cNvSpPr/>
            <p:nvPr/>
          </p:nvSpPr>
          <p:spPr bwMode="auto">
            <a:xfrm>
              <a:off x="1098550" y="3244850"/>
              <a:ext cx="82550" cy="100013"/>
            </a:xfrm>
            <a:custGeom>
              <a:avLst/>
              <a:gdLst>
                <a:gd name="T0" fmla="*/ 12 w 52"/>
                <a:gd name="T1" fmla="*/ 0 h 63"/>
                <a:gd name="T2" fmla="*/ 0 w 52"/>
                <a:gd name="T3" fmla="*/ 9 h 63"/>
                <a:gd name="T4" fmla="*/ 40 w 52"/>
                <a:gd name="T5" fmla="*/ 63 h 63"/>
                <a:gd name="T6" fmla="*/ 52 w 52"/>
                <a:gd name="T7" fmla="*/ 53 h 63"/>
                <a:gd name="T8" fmla="*/ 12 w 52"/>
                <a:gd name="T9" fmla="*/ 0 h 63"/>
              </a:gdLst>
              <a:ahLst/>
              <a:cxnLst>
                <a:cxn ang="0">
                  <a:pos x="T0" y="T1"/>
                </a:cxn>
                <a:cxn ang="0">
                  <a:pos x="T2" y="T3"/>
                </a:cxn>
                <a:cxn ang="0">
                  <a:pos x="T4" y="T5"/>
                </a:cxn>
                <a:cxn ang="0">
                  <a:pos x="T6" y="T7"/>
                </a:cxn>
                <a:cxn ang="0">
                  <a:pos x="T8" y="T9"/>
                </a:cxn>
              </a:cxnLst>
              <a:rect l="0" t="0" r="r" b="b"/>
              <a:pathLst>
                <a:path w="52" h="63">
                  <a:moveTo>
                    <a:pt x="12" y="0"/>
                  </a:moveTo>
                  <a:lnTo>
                    <a:pt x="0" y="9"/>
                  </a:lnTo>
                  <a:lnTo>
                    <a:pt x="40" y="63"/>
                  </a:lnTo>
                  <a:lnTo>
                    <a:pt x="52" y="53"/>
                  </a:lnTo>
                  <a:lnTo>
                    <a:pt x="12" y="0"/>
                  </a:ln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56" name="Freeform 289"/>
            <p:cNvSpPr/>
            <p:nvPr/>
          </p:nvSpPr>
          <p:spPr bwMode="auto">
            <a:xfrm>
              <a:off x="1114425" y="3136900"/>
              <a:ext cx="95250" cy="74613"/>
            </a:xfrm>
            <a:custGeom>
              <a:avLst/>
              <a:gdLst>
                <a:gd name="T0" fmla="*/ 5 w 60"/>
                <a:gd name="T1" fmla="*/ 47 h 47"/>
                <a:gd name="T2" fmla="*/ 0 w 60"/>
                <a:gd name="T3" fmla="*/ 38 h 47"/>
                <a:gd name="T4" fmla="*/ 55 w 60"/>
                <a:gd name="T5" fmla="*/ 0 h 47"/>
                <a:gd name="T6" fmla="*/ 60 w 60"/>
                <a:gd name="T7" fmla="*/ 8 h 47"/>
                <a:gd name="T8" fmla="*/ 5 w 60"/>
                <a:gd name="T9" fmla="*/ 47 h 47"/>
              </a:gdLst>
              <a:ahLst/>
              <a:cxnLst>
                <a:cxn ang="0">
                  <a:pos x="T0" y="T1"/>
                </a:cxn>
                <a:cxn ang="0">
                  <a:pos x="T2" y="T3"/>
                </a:cxn>
                <a:cxn ang="0">
                  <a:pos x="T4" y="T5"/>
                </a:cxn>
                <a:cxn ang="0">
                  <a:pos x="T6" y="T7"/>
                </a:cxn>
                <a:cxn ang="0">
                  <a:pos x="T8" y="T9"/>
                </a:cxn>
              </a:cxnLst>
              <a:rect l="0" t="0" r="r" b="b"/>
              <a:pathLst>
                <a:path w="60" h="47">
                  <a:moveTo>
                    <a:pt x="5" y="47"/>
                  </a:moveTo>
                  <a:lnTo>
                    <a:pt x="0" y="38"/>
                  </a:lnTo>
                  <a:lnTo>
                    <a:pt x="55" y="0"/>
                  </a:lnTo>
                  <a:lnTo>
                    <a:pt x="60" y="8"/>
                  </a:lnTo>
                  <a:lnTo>
                    <a:pt x="5" y="47"/>
                  </a:ln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57" name="Freeform 290"/>
            <p:cNvSpPr/>
            <p:nvPr/>
          </p:nvSpPr>
          <p:spPr bwMode="auto">
            <a:xfrm>
              <a:off x="958850" y="3233738"/>
              <a:ext cx="100013" cy="82550"/>
            </a:xfrm>
            <a:custGeom>
              <a:avLst/>
              <a:gdLst>
                <a:gd name="T0" fmla="*/ 63 w 63"/>
                <a:gd name="T1" fmla="*/ 13 h 52"/>
                <a:gd name="T2" fmla="*/ 54 w 63"/>
                <a:gd name="T3" fmla="*/ 0 h 52"/>
                <a:gd name="T4" fmla="*/ 0 w 63"/>
                <a:gd name="T5" fmla="*/ 40 h 52"/>
                <a:gd name="T6" fmla="*/ 9 w 63"/>
                <a:gd name="T7" fmla="*/ 52 h 52"/>
                <a:gd name="T8" fmla="*/ 63 w 63"/>
                <a:gd name="T9" fmla="*/ 13 h 52"/>
              </a:gdLst>
              <a:ahLst/>
              <a:cxnLst>
                <a:cxn ang="0">
                  <a:pos x="T0" y="T1"/>
                </a:cxn>
                <a:cxn ang="0">
                  <a:pos x="T2" y="T3"/>
                </a:cxn>
                <a:cxn ang="0">
                  <a:pos x="T4" y="T5"/>
                </a:cxn>
                <a:cxn ang="0">
                  <a:pos x="T6" y="T7"/>
                </a:cxn>
                <a:cxn ang="0">
                  <a:pos x="T8" y="T9"/>
                </a:cxn>
              </a:cxnLst>
              <a:rect l="0" t="0" r="r" b="b"/>
              <a:pathLst>
                <a:path w="63" h="52">
                  <a:moveTo>
                    <a:pt x="63" y="13"/>
                  </a:moveTo>
                  <a:lnTo>
                    <a:pt x="54" y="0"/>
                  </a:lnTo>
                  <a:lnTo>
                    <a:pt x="0" y="40"/>
                  </a:lnTo>
                  <a:lnTo>
                    <a:pt x="9" y="52"/>
                  </a:lnTo>
                  <a:lnTo>
                    <a:pt x="63" y="13"/>
                  </a:ln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58" name="Freeform 291"/>
            <p:cNvSpPr/>
            <p:nvPr/>
          </p:nvSpPr>
          <p:spPr bwMode="auto">
            <a:xfrm>
              <a:off x="995362" y="3127375"/>
              <a:ext cx="182563" cy="184150"/>
            </a:xfrm>
            <a:custGeom>
              <a:avLst/>
              <a:gdLst>
                <a:gd name="T0" fmla="*/ 219 w 243"/>
                <a:gd name="T1" fmla="*/ 166 h 244"/>
                <a:gd name="T2" fmla="*/ 78 w 243"/>
                <a:gd name="T3" fmla="*/ 220 h 244"/>
                <a:gd name="T4" fmla="*/ 24 w 243"/>
                <a:gd name="T5" fmla="*/ 78 h 244"/>
                <a:gd name="T6" fmla="*/ 165 w 243"/>
                <a:gd name="T7" fmla="*/ 24 h 244"/>
                <a:gd name="T8" fmla="*/ 219 w 243"/>
                <a:gd name="T9" fmla="*/ 166 h 244"/>
              </a:gdLst>
              <a:ahLst/>
              <a:cxnLst>
                <a:cxn ang="0">
                  <a:pos x="T0" y="T1"/>
                </a:cxn>
                <a:cxn ang="0">
                  <a:pos x="T2" y="T3"/>
                </a:cxn>
                <a:cxn ang="0">
                  <a:pos x="T4" y="T5"/>
                </a:cxn>
                <a:cxn ang="0">
                  <a:pos x="T6" y="T7"/>
                </a:cxn>
                <a:cxn ang="0">
                  <a:pos x="T8" y="T9"/>
                </a:cxn>
              </a:cxnLst>
              <a:rect l="0" t="0" r="r" b="b"/>
              <a:pathLst>
                <a:path w="243" h="244">
                  <a:moveTo>
                    <a:pt x="219" y="166"/>
                  </a:moveTo>
                  <a:cubicBezTo>
                    <a:pt x="195" y="220"/>
                    <a:pt x="132" y="244"/>
                    <a:pt x="78" y="220"/>
                  </a:cubicBezTo>
                  <a:cubicBezTo>
                    <a:pt x="24" y="196"/>
                    <a:pt x="0" y="132"/>
                    <a:pt x="24" y="78"/>
                  </a:cubicBezTo>
                  <a:cubicBezTo>
                    <a:pt x="48" y="25"/>
                    <a:pt x="111" y="0"/>
                    <a:pt x="165" y="24"/>
                  </a:cubicBezTo>
                  <a:cubicBezTo>
                    <a:pt x="219" y="49"/>
                    <a:pt x="243" y="112"/>
                    <a:pt x="219" y="166"/>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59" name="Freeform 292"/>
            <p:cNvSpPr/>
            <p:nvPr/>
          </p:nvSpPr>
          <p:spPr bwMode="auto">
            <a:xfrm>
              <a:off x="909637" y="3005138"/>
              <a:ext cx="133350" cy="133350"/>
            </a:xfrm>
            <a:custGeom>
              <a:avLst/>
              <a:gdLst>
                <a:gd name="T0" fmla="*/ 160 w 178"/>
                <a:gd name="T1" fmla="*/ 120 h 177"/>
                <a:gd name="T2" fmla="*/ 57 w 178"/>
                <a:gd name="T3" fmla="*/ 160 h 177"/>
                <a:gd name="T4" fmla="*/ 18 w 178"/>
                <a:gd name="T5" fmla="*/ 57 h 177"/>
                <a:gd name="T6" fmla="*/ 121 w 178"/>
                <a:gd name="T7" fmla="*/ 17 h 177"/>
                <a:gd name="T8" fmla="*/ 160 w 178"/>
                <a:gd name="T9" fmla="*/ 120 h 177"/>
              </a:gdLst>
              <a:ahLst/>
              <a:cxnLst>
                <a:cxn ang="0">
                  <a:pos x="T0" y="T1"/>
                </a:cxn>
                <a:cxn ang="0">
                  <a:pos x="T2" y="T3"/>
                </a:cxn>
                <a:cxn ang="0">
                  <a:pos x="T4" y="T5"/>
                </a:cxn>
                <a:cxn ang="0">
                  <a:pos x="T6" y="T7"/>
                </a:cxn>
                <a:cxn ang="0">
                  <a:pos x="T8" y="T9"/>
                </a:cxn>
              </a:cxnLst>
              <a:rect l="0" t="0" r="r" b="b"/>
              <a:pathLst>
                <a:path w="178" h="177">
                  <a:moveTo>
                    <a:pt x="160" y="120"/>
                  </a:moveTo>
                  <a:cubicBezTo>
                    <a:pt x="143" y="160"/>
                    <a:pt x="97" y="177"/>
                    <a:pt x="57" y="160"/>
                  </a:cubicBezTo>
                  <a:cubicBezTo>
                    <a:pt x="18" y="142"/>
                    <a:pt x="0" y="96"/>
                    <a:pt x="18" y="57"/>
                  </a:cubicBezTo>
                  <a:cubicBezTo>
                    <a:pt x="36" y="17"/>
                    <a:pt x="82" y="0"/>
                    <a:pt x="121" y="17"/>
                  </a:cubicBezTo>
                  <a:cubicBezTo>
                    <a:pt x="160" y="35"/>
                    <a:pt x="178" y="81"/>
                    <a:pt x="160" y="120"/>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60" name="Freeform 293"/>
            <p:cNvSpPr/>
            <p:nvPr/>
          </p:nvSpPr>
          <p:spPr bwMode="auto">
            <a:xfrm>
              <a:off x="839787" y="3248025"/>
              <a:ext cx="179388" cy="180975"/>
            </a:xfrm>
            <a:custGeom>
              <a:avLst/>
              <a:gdLst>
                <a:gd name="T0" fmla="*/ 216 w 240"/>
                <a:gd name="T1" fmla="*/ 163 h 240"/>
                <a:gd name="T2" fmla="*/ 77 w 240"/>
                <a:gd name="T3" fmla="*/ 216 h 240"/>
                <a:gd name="T4" fmla="*/ 24 w 240"/>
                <a:gd name="T5" fmla="*/ 77 h 240"/>
                <a:gd name="T6" fmla="*/ 163 w 240"/>
                <a:gd name="T7" fmla="*/ 24 h 240"/>
                <a:gd name="T8" fmla="*/ 216 w 240"/>
                <a:gd name="T9" fmla="*/ 163 h 240"/>
              </a:gdLst>
              <a:ahLst/>
              <a:cxnLst>
                <a:cxn ang="0">
                  <a:pos x="T0" y="T1"/>
                </a:cxn>
                <a:cxn ang="0">
                  <a:pos x="T2" y="T3"/>
                </a:cxn>
                <a:cxn ang="0">
                  <a:pos x="T4" y="T5"/>
                </a:cxn>
                <a:cxn ang="0">
                  <a:pos x="T6" y="T7"/>
                </a:cxn>
                <a:cxn ang="0">
                  <a:pos x="T8" y="T9"/>
                </a:cxn>
              </a:cxnLst>
              <a:rect l="0" t="0" r="r" b="b"/>
              <a:pathLst>
                <a:path w="240" h="240">
                  <a:moveTo>
                    <a:pt x="216" y="163"/>
                  </a:moveTo>
                  <a:cubicBezTo>
                    <a:pt x="192" y="216"/>
                    <a:pt x="130" y="240"/>
                    <a:pt x="77" y="216"/>
                  </a:cubicBezTo>
                  <a:cubicBezTo>
                    <a:pt x="24" y="193"/>
                    <a:pt x="0" y="130"/>
                    <a:pt x="24" y="77"/>
                  </a:cubicBezTo>
                  <a:cubicBezTo>
                    <a:pt x="47" y="24"/>
                    <a:pt x="110" y="0"/>
                    <a:pt x="163" y="24"/>
                  </a:cubicBezTo>
                  <a:cubicBezTo>
                    <a:pt x="216" y="48"/>
                    <a:pt x="240" y="110"/>
                    <a:pt x="216" y="163"/>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61" name="Freeform 294"/>
            <p:cNvSpPr/>
            <p:nvPr/>
          </p:nvSpPr>
          <p:spPr bwMode="auto">
            <a:xfrm>
              <a:off x="1185862" y="3105150"/>
              <a:ext cx="60325" cy="60325"/>
            </a:xfrm>
            <a:custGeom>
              <a:avLst/>
              <a:gdLst>
                <a:gd name="T0" fmla="*/ 75 w 81"/>
                <a:gd name="T1" fmla="*/ 50 h 80"/>
                <a:gd name="T2" fmla="*/ 31 w 81"/>
                <a:gd name="T3" fmla="*/ 75 h 80"/>
                <a:gd name="T4" fmla="*/ 6 w 81"/>
                <a:gd name="T5" fmla="*/ 31 h 80"/>
                <a:gd name="T6" fmla="*/ 50 w 81"/>
                <a:gd name="T7" fmla="*/ 5 h 80"/>
                <a:gd name="T8" fmla="*/ 75 w 81"/>
                <a:gd name="T9" fmla="*/ 50 h 80"/>
              </a:gdLst>
              <a:ahLst/>
              <a:cxnLst>
                <a:cxn ang="0">
                  <a:pos x="T0" y="T1"/>
                </a:cxn>
                <a:cxn ang="0">
                  <a:pos x="T2" y="T3"/>
                </a:cxn>
                <a:cxn ang="0">
                  <a:pos x="T4" y="T5"/>
                </a:cxn>
                <a:cxn ang="0">
                  <a:pos x="T6" y="T7"/>
                </a:cxn>
                <a:cxn ang="0">
                  <a:pos x="T8" y="T9"/>
                </a:cxn>
              </a:cxnLst>
              <a:rect l="0" t="0" r="r" b="b"/>
              <a:pathLst>
                <a:path w="81" h="80">
                  <a:moveTo>
                    <a:pt x="75" y="50"/>
                  </a:moveTo>
                  <a:cubicBezTo>
                    <a:pt x="70" y="69"/>
                    <a:pt x="50" y="80"/>
                    <a:pt x="31" y="75"/>
                  </a:cubicBezTo>
                  <a:cubicBezTo>
                    <a:pt x="12" y="70"/>
                    <a:pt x="0" y="50"/>
                    <a:pt x="6" y="31"/>
                  </a:cubicBezTo>
                  <a:cubicBezTo>
                    <a:pt x="11" y="12"/>
                    <a:pt x="31" y="0"/>
                    <a:pt x="50" y="5"/>
                  </a:cubicBezTo>
                  <a:cubicBezTo>
                    <a:pt x="69" y="11"/>
                    <a:pt x="81" y="31"/>
                    <a:pt x="75" y="50"/>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62" name="Freeform 295"/>
            <p:cNvSpPr/>
            <p:nvPr/>
          </p:nvSpPr>
          <p:spPr bwMode="auto">
            <a:xfrm>
              <a:off x="1141412" y="3313113"/>
              <a:ext cx="79375" cy="77788"/>
            </a:xfrm>
            <a:custGeom>
              <a:avLst/>
              <a:gdLst>
                <a:gd name="T0" fmla="*/ 95 w 106"/>
                <a:gd name="T1" fmla="*/ 72 h 105"/>
                <a:gd name="T2" fmla="*/ 34 w 106"/>
                <a:gd name="T3" fmla="*/ 95 h 105"/>
                <a:gd name="T4" fmla="*/ 11 w 106"/>
                <a:gd name="T5" fmla="*/ 34 h 105"/>
                <a:gd name="T6" fmla="*/ 72 w 106"/>
                <a:gd name="T7" fmla="*/ 10 h 105"/>
                <a:gd name="T8" fmla="*/ 95 w 106"/>
                <a:gd name="T9" fmla="*/ 72 h 105"/>
              </a:gdLst>
              <a:ahLst/>
              <a:cxnLst>
                <a:cxn ang="0">
                  <a:pos x="T0" y="T1"/>
                </a:cxn>
                <a:cxn ang="0">
                  <a:pos x="T2" y="T3"/>
                </a:cxn>
                <a:cxn ang="0">
                  <a:pos x="T4" y="T5"/>
                </a:cxn>
                <a:cxn ang="0">
                  <a:pos x="T6" y="T7"/>
                </a:cxn>
                <a:cxn ang="0">
                  <a:pos x="T8" y="T9"/>
                </a:cxn>
              </a:cxnLst>
              <a:rect l="0" t="0" r="r" b="b"/>
              <a:pathLst>
                <a:path w="106" h="105">
                  <a:moveTo>
                    <a:pt x="95" y="72"/>
                  </a:moveTo>
                  <a:cubicBezTo>
                    <a:pt x="85" y="95"/>
                    <a:pt x="58" y="105"/>
                    <a:pt x="34" y="95"/>
                  </a:cubicBezTo>
                  <a:cubicBezTo>
                    <a:pt x="11" y="84"/>
                    <a:pt x="0" y="57"/>
                    <a:pt x="11" y="34"/>
                  </a:cubicBezTo>
                  <a:cubicBezTo>
                    <a:pt x="21" y="10"/>
                    <a:pt x="49" y="0"/>
                    <a:pt x="72" y="10"/>
                  </a:cubicBezTo>
                  <a:cubicBezTo>
                    <a:pt x="95" y="21"/>
                    <a:pt x="106" y="48"/>
                    <a:pt x="95" y="72"/>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grpSp>
      <p:grpSp>
        <p:nvGrpSpPr>
          <p:cNvPr id="63" name="Group 195"/>
          <p:cNvGrpSpPr/>
          <p:nvPr/>
        </p:nvGrpSpPr>
        <p:grpSpPr>
          <a:xfrm>
            <a:off x="4023678" y="3396985"/>
            <a:ext cx="374565" cy="368300"/>
            <a:chOff x="5846763" y="3030538"/>
            <a:chExt cx="360363" cy="368300"/>
          </a:xfrm>
          <a:solidFill>
            <a:schemeClr val="bg1"/>
          </a:solidFill>
        </p:grpSpPr>
        <p:sp>
          <p:nvSpPr>
            <p:cNvPr id="64" name="Freeform 304"/>
            <p:cNvSpPr/>
            <p:nvPr/>
          </p:nvSpPr>
          <p:spPr bwMode="auto">
            <a:xfrm>
              <a:off x="5922963" y="3030538"/>
              <a:ext cx="207963" cy="88900"/>
            </a:xfrm>
            <a:custGeom>
              <a:avLst/>
              <a:gdLst>
                <a:gd name="T0" fmla="*/ 45 w 276"/>
                <a:gd name="T1" fmla="*/ 117 h 117"/>
                <a:gd name="T2" fmla="*/ 45 w 276"/>
                <a:gd name="T3" fmla="*/ 61 h 117"/>
                <a:gd name="T4" fmla="*/ 65 w 276"/>
                <a:gd name="T5" fmla="*/ 41 h 117"/>
                <a:gd name="T6" fmla="*/ 211 w 276"/>
                <a:gd name="T7" fmla="*/ 41 h 117"/>
                <a:gd name="T8" fmla="*/ 231 w 276"/>
                <a:gd name="T9" fmla="*/ 61 h 117"/>
                <a:gd name="T10" fmla="*/ 231 w 276"/>
                <a:gd name="T11" fmla="*/ 117 h 117"/>
                <a:gd name="T12" fmla="*/ 276 w 276"/>
                <a:gd name="T13" fmla="*/ 117 h 117"/>
                <a:gd name="T14" fmla="*/ 276 w 276"/>
                <a:gd name="T15" fmla="*/ 42 h 117"/>
                <a:gd name="T16" fmla="*/ 235 w 276"/>
                <a:gd name="T17" fmla="*/ 0 h 117"/>
                <a:gd name="T18" fmla="*/ 41 w 276"/>
                <a:gd name="T19" fmla="*/ 0 h 117"/>
                <a:gd name="T20" fmla="*/ 0 w 276"/>
                <a:gd name="T21" fmla="*/ 42 h 117"/>
                <a:gd name="T22" fmla="*/ 0 w 276"/>
                <a:gd name="T23" fmla="*/ 117 h 117"/>
                <a:gd name="T24" fmla="*/ 45 w 276"/>
                <a:gd name="T2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117">
                  <a:moveTo>
                    <a:pt x="45" y="117"/>
                  </a:moveTo>
                  <a:cubicBezTo>
                    <a:pt x="45" y="61"/>
                    <a:pt x="45" y="61"/>
                    <a:pt x="45" y="61"/>
                  </a:cubicBezTo>
                  <a:cubicBezTo>
                    <a:pt x="45" y="50"/>
                    <a:pt x="54" y="41"/>
                    <a:pt x="65" y="41"/>
                  </a:cubicBezTo>
                  <a:cubicBezTo>
                    <a:pt x="211" y="41"/>
                    <a:pt x="211" y="41"/>
                    <a:pt x="211" y="41"/>
                  </a:cubicBezTo>
                  <a:cubicBezTo>
                    <a:pt x="222" y="41"/>
                    <a:pt x="231" y="50"/>
                    <a:pt x="231" y="61"/>
                  </a:cubicBezTo>
                  <a:cubicBezTo>
                    <a:pt x="231" y="117"/>
                    <a:pt x="231" y="117"/>
                    <a:pt x="231" y="117"/>
                  </a:cubicBezTo>
                  <a:cubicBezTo>
                    <a:pt x="276" y="117"/>
                    <a:pt x="276" y="117"/>
                    <a:pt x="276" y="117"/>
                  </a:cubicBezTo>
                  <a:cubicBezTo>
                    <a:pt x="276" y="42"/>
                    <a:pt x="276" y="42"/>
                    <a:pt x="276" y="42"/>
                  </a:cubicBezTo>
                  <a:cubicBezTo>
                    <a:pt x="276" y="19"/>
                    <a:pt x="257" y="0"/>
                    <a:pt x="235" y="0"/>
                  </a:cubicBezTo>
                  <a:cubicBezTo>
                    <a:pt x="41" y="0"/>
                    <a:pt x="41" y="0"/>
                    <a:pt x="41" y="0"/>
                  </a:cubicBezTo>
                  <a:cubicBezTo>
                    <a:pt x="19" y="0"/>
                    <a:pt x="0" y="19"/>
                    <a:pt x="0" y="42"/>
                  </a:cubicBezTo>
                  <a:cubicBezTo>
                    <a:pt x="0" y="117"/>
                    <a:pt x="0" y="117"/>
                    <a:pt x="0" y="117"/>
                  </a:cubicBezTo>
                  <a:lnTo>
                    <a:pt x="45" y="117"/>
                  </a:ln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65" name="Freeform 305"/>
            <p:cNvSpPr>
              <a:spLocks noEditPoints="1"/>
            </p:cNvSpPr>
            <p:nvPr/>
          </p:nvSpPr>
          <p:spPr bwMode="auto">
            <a:xfrm>
              <a:off x="5846763" y="3119438"/>
              <a:ext cx="360363" cy="279400"/>
            </a:xfrm>
            <a:custGeom>
              <a:avLst/>
              <a:gdLst>
                <a:gd name="T0" fmla="*/ 441 w 478"/>
                <a:gd name="T1" fmla="*/ 0 h 373"/>
                <a:gd name="T2" fmla="*/ 37 w 478"/>
                <a:gd name="T3" fmla="*/ 0 h 373"/>
                <a:gd name="T4" fmla="*/ 0 w 478"/>
                <a:gd name="T5" fmla="*/ 37 h 373"/>
                <a:gd name="T6" fmla="*/ 0 w 478"/>
                <a:gd name="T7" fmla="*/ 336 h 373"/>
                <a:gd name="T8" fmla="*/ 37 w 478"/>
                <a:gd name="T9" fmla="*/ 373 h 373"/>
                <a:gd name="T10" fmla="*/ 441 w 478"/>
                <a:gd name="T11" fmla="*/ 373 h 373"/>
                <a:gd name="T12" fmla="*/ 478 w 478"/>
                <a:gd name="T13" fmla="*/ 336 h 373"/>
                <a:gd name="T14" fmla="*/ 478 w 478"/>
                <a:gd name="T15" fmla="*/ 37 h 373"/>
                <a:gd name="T16" fmla="*/ 441 w 478"/>
                <a:gd name="T17" fmla="*/ 0 h 373"/>
                <a:gd name="T18" fmla="*/ 378 w 478"/>
                <a:gd name="T19" fmla="*/ 204 h 373"/>
                <a:gd name="T20" fmla="*/ 356 w 478"/>
                <a:gd name="T21" fmla="*/ 226 h 373"/>
                <a:gd name="T22" fmla="*/ 279 w 478"/>
                <a:gd name="T23" fmla="*/ 226 h 373"/>
                <a:gd name="T24" fmla="*/ 279 w 478"/>
                <a:gd name="T25" fmla="*/ 303 h 373"/>
                <a:gd name="T26" fmla="*/ 257 w 478"/>
                <a:gd name="T27" fmla="*/ 325 h 373"/>
                <a:gd name="T28" fmla="*/ 221 w 478"/>
                <a:gd name="T29" fmla="*/ 325 h 373"/>
                <a:gd name="T30" fmla="*/ 199 w 478"/>
                <a:gd name="T31" fmla="*/ 303 h 373"/>
                <a:gd name="T32" fmla="*/ 199 w 478"/>
                <a:gd name="T33" fmla="*/ 226 h 373"/>
                <a:gd name="T34" fmla="*/ 122 w 478"/>
                <a:gd name="T35" fmla="*/ 226 h 373"/>
                <a:gd name="T36" fmla="*/ 100 w 478"/>
                <a:gd name="T37" fmla="*/ 204 h 373"/>
                <a:gd name="T38" fmla="*/ 100 w 478"/>
                <a:gd name="T39" fmla="*/ 168 h 373"/>
                <a:gd name="T40" fmla="*/ 122 w 478"/>
                <a:gd name="T41" fmla="*/ 146 h 373"/>
                <a:gd name="T42" fmla="*/ 199 w 478"/>
                <a:gd name="T43" fmla="*/ 146 h 373"/>
                <a:gd name="T44" fmla="*/ 199 w 478"/>
                <a:gd name="T45" fmla="*/ 69 h 373"/>
                <a:gd name="T46" fmla="*/ 221 w 478"/>
                <a:gd name="T47" fmla="*/ 47 h 373"/>
                <a:gd name="T48" fmla="*/ 257 w 478"/>
                <a:gd name="T49" fmla="*/ 47 h 373"/>
                <a:gd name="T50" fmla="*/ 279 w 478"/>
                <a:gd name="T51" fmla="*/ 69 h 373"/>
                <a:gd name="T52" fmla="*/ 279 w 478"/>
                <a:gd name="T53" fmla="*/ 146 h 373"/>
                <a:gd name="T54" fmla="*/ 356 w 478"/>
                <a:gd name="T55" fmla="*/ 146 h 373"/>
                <a:gd name="T56" fmla="*/ 378 w 478"/>
                <a:gd name="T57" fmla="*/ 168 h 373"/>
                <a:gd name="T58" fmla="*/ 378 w 478"/>
                <a:gd name="T59" fmla="*/ 20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8" h="373">
                  <a:moveTo>
                    <a:pt x="441" y="0"/>
                  </a:moveTo>
                  <a:cubicBezTo>
                    <a:pt x="37" y="0"/>
                    <a:pt x="37" y="0"/>
                    <a:pt x="37" y="0"/>
                  </a:cubicBezTo>
                  <a:cubicBezTo>
                    <a:pt x="16" y="0"/>
                    <a:pt x="0" y="16"/>
                    <a:pt x="0" y="37"/>
                  </a:cubicBezTo>
                  <a:cubicBezTo>
                    <a:pt x="0" y="336"/>
                    <a:pt x="0" y="336"/>
                    <a:pt x="0" y="336"/>
                  </a:cubicBezTo>
                  <a:cubicBezTo>
                    <a:pt x="0" y="356"/>
                    <a:pt x="16" y="373"/>
                    <a:pt x="37" y="373"/>
                  </a:cubicBezTo>
                  <a:cubicBezTo>
                    <a:pt x="441" y="373"/>
                    <a:pt x="441" y="373"/>
                    <a:pt x="441" y="373"/>
                  </a:cubicBezTo>
                  <a:cubicBezTo>
                    <a:pt x="462" y="373"/>
                    <a:pt x="478" y="356"/>
                    <a:pt x="478" y="336"/>
                  </a:cubicBezTo>
                  <a:cubicBezTo>
                    <a:pt x="478" y="37"/>
                    <a:pt x="478" y="37"/>
                    <a:pt x="478" y="37"/>
                  </a:cubicBezTo>
                  <a:cubicBezTo>
                    <a:pt x="478" y="16"/>
                    <a:pt x="462" y="0"/>
                    <a:pt x="441" y="0"/>
                  </a:cubicBezTo>
                  <a:close/>
                  <a:moveTo>
                    <a:pt x="378" y="204"/>
                  </a:moveTo>
                  <a:cubicBezTo>
                    <a:pt x="378" y="216"/>
                    <a:pt x="368" y="226"/>
                    <a:pt x="356" y="226"/>
                  </a:cubicBezTo>
                  <a:cubicBezTo>
                    <a:pt x="279" y="226"/>
                    <a:pt x="279" y="226"/>
                    <a:pt x="279" y="226"/>
                  </a:cubicBezTo>
                  <a:cubicBezTo>
                    <a:pt x="279" y="303"/>
                    <a:pt x="279" y="303"/>
                    <a:pt x="279" y="303"/>
                  </a:cubicBezTo>
                  <a:cubicBezTo>
                    <a:pt x="279" y="316"/>
                    <a:pt x="269" y="325"/>
                    <a:pt x="257" y="325"/>
                  </a:cubicBezTo>
                  <a:cubicBezTo>
                    <a:pt x="221" y="325"/>
                    <a:pt x="221" y="325"/>
                    <a:pt x="221" y="325"/>
                  </a:cubicBezTo>
                  <a:cubicBezTo>
                    <a:pt x="209" y="325"/>
                    <a:pt x="199" y="316"/>
                    <a:pt x="199" y="303"/>
                  </a:cubicBezTo>
                  <a:cubicBezTo>
                    <a:pt x="199" y="226"/>
                    <a:pt x="199" y="226"/>
                    <a:pt x="199" y="226"/>
                  </a:cubicBezTo>
                  <a:cubicBezTo>
                    <a:pt x="122" y="226"/>
                    <a:pt x="122" y="226"/>
                    <a:pt x="122" y="226"/>
                  </a:cubicBezTo>
                  <a:cubicBezTo>
                    <a:pt x="110" y="226"/>
                    <a:pt x="100" y="216"/>
                    <a:pt x="100" y="204"/>
                  </a:cubicBezTo>
                  <a:cubicBezTo>
                    <a:pt x="100" y="168"/>
                    <a:pt x="100" y="168"/>
                    <a:pt x="100" y="168"/>
                  </a:cubicBezTo>
                  <a:cubicBezTo>
                    <a:pt x="100" y="156"/>
                    <a:pt x="110" y="146"/>
                    <a:pt x="122" y="146"/>
                  </a:cubicBezTo>
                  <a:cubicBezTo>
                    <a:pt x="199" y="146"/>
                    <a:pt x="199" y="146"/>
                    <a:pt x="199" y="146"/>
                  </a:cubicBezTo>
                  <a:cubicBezTo>
                    <a:pt x="199" y="69"/>
                    <a:pt x="199" y="69"/>
                    <a:pt x="199" y="69"/>
                  </a:cubicBezTo>
                  <a:cubicBezTo>
                    <a:pt x="199" y="57"/>
                    <a:pt x="209" y="47"/>
                    <a:pt x="221" y="47"/>
                  </a:cubicBezTo>
                  <a:cubicBezTo>
                    <a:pt x="257" y="47"/>
                    <a:pt x="257" y="47"/>
                    <a:pt x="257" y="47"/>
                  </a:cubicBezTo>
                  <a:cubicBezTo>
                    <a:pt x="269" y="47"/>
                    <a:pt x="279" y="57"/>
                    <a:pt x="279" y="69"/>
                  </a:cubicBezTo>
                  <a:cubicBezTo>
                    <a:pt x="279" y="146"/>
                    <a:pt x="279" y="146"/>
                    <a:pt x="279" y="146"/>
                  </a:cubicBezTo>
                  <a:cubicBezTo>
                    <a:pt x="356" y="146"/>
                    <a:pt x="356" y="146"/>
                    <a:pt x="356" y="146"/>
                  </a:cubicBezTo>
                  <a:cubicBezTo>
                    <a:pt x="368" y="146"/>
                    <a:pt x="378" y="156"/>
                    <a:pt x="378" y="168"/>
                  </a:cubicBezTo>
                  <a:lnTo>
                    <a:pt x="378" y="204"/>
                  </a:ln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grpSp>
      <p:grpSp>
        <p:nvGrpSpPr>
          <p:cNvPr id="71" name="Group 208"/>
          <p:cNvGrpSpPr/>
          <p:nvPr/>
        </p:nvGrpSpPr>
        <p:grpSpPr>
          <a:xfrm>
            <a:off x="5119321" y="3355710"/>
            <a:ext cx="315163" cy="450850"/>
            <a:chOff x="65087" y="3805238"/>
            <a:chExt cx="303213" cy="450850"/>
          </a:xfrm>
          <a:solidFill>
            <a:schemeClr val="bg1"/>
          </a:solidFill>
        </p:grpSpPr>
        <p:sp>
          <p:nvSpPr>
            <p:cNvPr id="72" name="Freeform 314"/>
            <p:cNvSpPr/>
            <p:nvPr/>
          </p:nvSpPr>
          <p:spPr bwMode="auto">
            <a:xfrm>
              <a:off x="142875" y="3870325"/>
              <a:ext cx="147638" cy="47625"/>
            </a:xfrm>
            <a:custGeom>
              <a:avLst/>
              <a:gdLst>
                <a:gd name="T0" fmla="*/ 14 w 196"/>
                <a:gd name="T1" fmla="*/ 65 h 65"/>
                <a:gd name="T2" fmla="*/ 0 w 196"/>
                <a:gd name="T3" fmla="*/ 47 h 65"/>
                <a:gd name="T4" fmla="*/ 0 w 196"/>
                <a:gd name="T5" fmla="*/ 18 h 65"/>
                <a:gd name="T6" fmla="*/ 14 w 196"/>
                <a:gd name="T7" fmla="*/ 0 h 65"/>
                <a:gd name="T8" fmla="*/ 182 w 196"/>
                <a:gd name="T9" fmla="*/ 0 h 65"/>
                <a:gd name="T10" fmla="*/ 196 w 196"/>
                <a:gd name="T11" fmla="*/ 18 h 65"/>
                <a:gd name="T12" fmla="*/ 196 w 196"/>
                <a:gd name="T13" fmla="*/ 47 h 65"/>
                <a:gd name="T14" fmla="*/ 182 w 196"/>
                <a:gd name="T15" fmla="*/ 65 h 65"/>
                <a:gd name="T16" fmla="*/ 14 w 196"/>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65">
                  <a:moveTo>
                    <a:pt x="14" y="65"/>
                  </a:moveTo>
                  <a:cubicBezTo>
                    <a:pt x="6" y="65"/>
                    <a:pt x="0" y="56"/>
                    <a:pt x="0" y="47"/>
                  </a:cubicBezTo>
                  <a:cubicBezTo>
                    <a:pt x="0" y="18"/>
                    <a:pt x="0" y="18"/>
                    <a:pt x="0" y="18"/>
                  </a:cubicBezTo>
                  <a:cubicBezTo>
                    <a:pt x="0" y="8"/>
                    <a:pt x="6" y="0"/>
                    <a:pt x="14" y="0"/>
                  </a:cubicBezTo>
                  <a:cubicBezTo>
                    <a:pt x="182" y="0"/>
                    <a:pt x="182" y="0"/>
                    <a:pt x="182" y="0"/>
                  </a:cubicBezTo>
                  <a:cubicBezTo>
                    <a:pt x="190" y="0"/>
                    <a:pt x="196" y="8"/>
                    <a:pt x="196" y="18"/>
                  </a:cubicBezTo>
                  <a:cubicBezTo>
                    <a:pt x="196" y="47"/>
                    <a:pt x="196" y="47"/>
                    <a:pt x="196" y="47"/>
                  </a:cubicBezTo>
                  <a:cubicBezTo>
                    <a:pt x="196" y="56"/>
                    <a:pt x="190" y="65"/>
                    <a:pt x="182" y="65"/>
                  </a:cubicBezTo>
                  <a:lnTo>
                    <a:pt x="14" y="65"/>
                  </a:ln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73" name="Freeform 315"/>
            <p:cNvSpPr>
              <a:spLocks noEditPoints="1"/>
            </p:cNvSpPr>
            <p:nvPr/>
          </p:nvSpPr>
          <p:spPr bwMode="auto">
            <a:xfrm>
              <a:off x="65087" y="3913188"/>
              <a:ext cx="303213" cy="342900"/>
            </a:xfrm>
            <a:custGeom>
              <a:avLst/>
              <a:gdLst>
                <a:gd name="T0" fmla="*/ 396 w 402"/>
                <a:gd name="T1" fmla="*/ 382 h 456"/>
                <a:gd name="T2" fmla="*/ 249 w 402"/>
                <a:gd name="T3" fmla="*/ 118 h 456"/>
                <a:gd name="T4" fmla="*/ 249 w 402"/>
                <a:gd name="T5" fmla="*/ 0 h 456"/>
                <a:gd name="T6" fmla="*/ 153 w 402"/>
                <a:gd name="T7" fmla="*/ 0 h 456"/>
                <a:gd name="T8" fmla="*/ 153 w 402"/>
                <a:gd name="T9" fmla="*/ 118 h 456"/>
                <a:gd name="T10" fmla="*/ 6 w 402"/>
                <a:gd name="T11" fmla="*/ 382 h 456"/>
                <a:gd name="T12" fmla="*/ 14 w 402"/>
                <a:gd name="T13" fmla="*/ 433 h 456"/>
                <a:gd name="T14" fmla="*/ 76 w 402"/>
                <a:gd name="T15" fmla="*/ 456 h 456"/>
                <a:gd name="T16" fmla="*/ 326 w 402"/>
                <a:gd name="T17" fmla="*/ 456 h 456"/>
                <a:gd name="T18" fmla="*/ 388 w 402"/>
                <a:gd name="T19" fmla="*/ 433 h 456"/>
                <a:gd name="T20" fmla="*/ 396 w 402"/>
                <a:gd name="T21" fmla="*/ 382 h 456"/>
                <a:gd name="T22" fmla="*/ 238 w 402"/>
                <a:gd name="T23" fmla="*/ 165 h 456"/>
                <a:gd name="T24" fmla="*/ 269 w 402"/>
                <a:gd name="T25" fmla="*/ 196 h 456"/>
                <a:gd name="T26" fmla="*/ 238 w 402"/>
                <a:gd name="T27" fmla="*/ 227 h 456"/>
                <a:gd name="T28" fmla="*/ 207 w 402"/>
                <a:gd name="T29" fmla="*/ 196 h 456"/>
                <a:gd name="T30" fmla="*/ 238 w 402"/>
                <a:gd name="T31" fmla="*/ 165 h 456"/>
                <a:gd name="T32" fmla="*/ 195 w 402"/>
                <a:gd name="T33" fmla="*/ 100 h 456"/>
                <a:gd name="T34" fmla="*/ 216 w 402"/>
                <a:gd name="T35" fmla="*/ 120 h 456"/>
                <a:gd name="T36" fmla="*/ 195 w 402"/>
                <a:gd name="T37" fmla="*/ 141 h 456"/>
                <a:gd name="T38" fmla="*/ 174 w 402"/>
                <a:gd name="T39" fmla="*/ 120 h 456"/>
                <a:gd name="T40" fmla="*/ 195 w 402"/>
                <a:gd name="T41" fmla="*/ 100 h 456"/>
                <a:gd name="T42" fmla="*/ 165 w 402"/>
                <a:gd name="T43" fmla="*/ 200 h 456"/>
                <a:gd name="T44" fmla="*/ 190 w 402"/>
                <a:gd name="T45" fmla="*/ 225 h 456"/>
                <a:gd name="T46" fmla="*/ 165 w 402"/>
                <a:gd name="T47" fmla="*/ 249 h 456"/>
                <a:gd name="T48" fmla="*/ 140 w 402"/>
                <a:gd name="T49" fmla="*/ 225 h 456"/>
                <a:gd name="T50" fmla="*/ 165 w 402"/>
                <a:gd name="T51" fmla="*/ 200 h 456"/>
                <a:gd name="T52" fmla="*/ 360 w 402"/>
                <a:gd name="T53" fmla="*/ 411 h 456"/>
                <a:gd name="T54" fmla="*/ 326 w 402"/>
                <a:gd name="T55" fmla="*/ 421 h 456"/>
                <a:gd name="T56" fmla="*/ 76 w 402"/>
                <a:gd name="T57" fmla="*/ 421 h 456"/>
                <a:gd name="T58" fmla="*/ 42 w 402"/>
                <a:gd name="T59" fmla="*/ 411 h 456"/>
                <a:gd name="T60" fmla="*/ 39 w 402"/>
                <a:gd name="T61" fmla="*/ 393 h 456"/>
                <a:gd name="T62" fmla="*/ 107 w 402"/>
                <a:gd name="T63" fmla="*/ 257 h 456"/>
                <a:gd name="T64" fmla="*/ 295 w 402"/>
                <a:gd name="T65" fmla="*/ 257 h 456"/>
                <a:gd name="T66" fmla="*/ 363 w 402"/>
                <a:gd name="T67" fmla="*/ 393 h 456"/>
                <a:gd name="T68" fmla="*/ 360 w 402"/>
                <a:gd name="T69" fmla="*/ 41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2" h="456">
                  <a:moveTo>
                    <a:pt x="396" y="382"/>
                  </a:moveTo>
                  <a:cubicBezTo>
                    <a:pt x="365" y="289"/>
                    <a:pt x="310" y="221"/>
                    <a:pt x="249" y="118"/>
                  </a:cubicBezTo>
                  <a:cubicBezTo>
                    <a:pt x="249" y="0"/>
                    <a:pt x="249" y="0"/>
                    <a:pt x="249" y="0"/>
                  </a:cubicBezTo>
                  <a:cubicBezTo>
                    <a:pt x="153" y="0"/>
                    <a:pt x="153" y="0"/>
                    <a:pt x="153" y="0"/>
                  </a:cubicBezTo>
                  <a:cubicBezTo>
                    <a:pt x="153" y="118"/>
                    <a:pt x="153" y="118"/>
                    <a:pt x="153" y="118"/>
                  </a:cubicBezTo>
                  <a:cubicBezTo>
                    <a:pt x="92" y="221"/>
                    <a:pt x="37" y="289"/>
                    <a:pt x="6" y="382"/>
                  </a:cubicBezTo>
                  <a:cubicBezTo>
                    <a:pt x="0" y="399"/>
                    <a:pt x="3" y="418"/>
                    <a:pt x="14" y="433"/>
                  </a:cubicBezTo>
                  <a:cubicBezTo>
                    <a:pt x="24" y="447"/>
                    <a:pt x="58" y="456"/>
                    <a:pt x="76" y="456"/>
                  </a:cubicBezTo>
                  <a:cubicBezTo>
                    <a:pt x="326" y="456"/>
                    <a:pt x="326" y="456"/>
                    <a:pt x="326" y="456"/>
                  </a:cubicBezTo>
                  <a:cubicBezTo>
                    <a:pt x="344" y="456"/>
                    <a:pt x="378" y="447"/>
                    <a:pt x="388" y="433"/>
                  </a:cubicBezTo>
                  <a:cubicBezTo>
                    <a:pt x="399" y="418"/>
                    <a:pt x="402" y="399"/>
                    <a:pt x="396" y="382"/>
                  </a:cubicBezTo>
                  <a:close/>
                  <a:moveTo>
                    <a:pt x="238" y="165"/>
                  </a:moveTo>
                  <a:cubicBezTo>
                    <a:pt x="255" y="165"/>
                    <a:pt x="269" y="178"/>
                    <a:pt x="269" y="196"/>
                  </a:cubicBezTo>
                  <a:cubicBezTo>
                    <a:pt x="269" y="213"/>
                    <a:pt x="255" y="227"/>
                    <a:pt x="238" y="227"/>
                  </a:cubicBezTo>
                  <a:cubicBezTo>
                    <a:pt x="221" y="227"/>
                    <a:pt x="207" y="213"/>
                    <a:pt x="207" y="196"/>
                  </a:cubicBezTo>
                  <a:cubicBezTo>
                    <a:pt x="207" y="178"/>
                    <a:pt x="221" y="165"/>
                    <a:pt x="238" y="165"/>
                  </a:cubicBezTo>
                  <a:close/>
                  <a:moveTo>
                    <a:pt x="195" y="100"/>
                  </a:moveTo>
                  <a:cubicBezTo>
                    <a:pt x="207" y="100"/>
                    <a:pt x="216" y="109"/>
                    <a:pt x="216" y="120"/>
                  </a:cubicBezTo>
                  <a:cubicBezTo>
                    <a:pt x="216" y="132"/>
                    <a:pt x="207" y="141"/>
                    <a:pt x="195" y="141"/>
                  </a:cubicBezTo>
                  <a:cubicBezTo>
                    <a:pt x="184" y="141"/>
                    <a:pt x="174" y="132"/>
                    <a:pt x="174" y="120"/>
                  </a:cubicBezTo>
                  <a:cubicBezTo>
                    <a:pt x="174" y="109"/>
                    <a:pt x="184" y="100"/>
                    <a:pt x="195" y="100"/>
                  </a:cubicBezTo>
                  <a:close/>
                  <a:moveTo>
                    <a:pt x="165" y="200"/>
                  </a:moveTo>
                  <a:cubicBezTo>
                    <a:pt x="179" y="200"/>
                    <a:pt x="190" y="211"/>
                    <a:pt x="190" y="225"/>
                  </a:cubicBezTo>
                  <a:cubicBezTo>
                    <a:pt x="190" y="238"/>
                    <a:pt x="179" y="249"/>
                    <a:pt x="165" y="249"/>
                  </a:cubicBezTo>
                  <a:cubicBezTo>
                    <a:pt x="151" y="249"/>
                    <a:pt x="140" y="238"/>
                    <a:pt x="140" y="225"/>
                  </a:cubicBezTo>
                  <a:cubicBezTo>
                    <a:pt x="140" y="211"/>
                    <a:pt x="151" y="200"/>
                    <a:pt x="165" y="200"/>
                  </a:cubicBezTo>
                  <a:close/>
                  <a:moveTo>
                    <a:pt x="360" y="411"/>
                  </a:moveTo>
                  <a:cubicBezTo>
                    <a:pt x="355" y="415"/>
                    <a:pt x="337" y="421"/>
                    <a:pt x="326" y="421"/>
                  </a:cubicBezTo>
                  <a:cubicBezTo>
                    <a:pt x="76" y="421"/>
                    <a:pt x="76" y="421"/>
                    <a:pt x="76" y="421"/>
                  </a:cubicBezTo>
                  <a:cubicBezTo>
                    <a:pt x="65" y="421"/>
                    <a:pt x="47" y="415"/>
                    <a:pt x="42" y="411"/>
                  </a:cubicBezTo>
                  <a:cubicBezTo>
                    <a:pt x="38" y="406"/>
                    <a:pt x="37" y="399"/>
                    <a:pt x="39" y="393"/>
                  </a:cubicBezTo>
                  <a:cubicBezTo>
                    <a:pt x="55" y="344"/>
                    <a:pt x="79" y="302"/>
                    <a:pt x="107" y="257"/>
                  </a:cubicBezTo>
                  <a:cubicBezTo>
                    <a:pt x="295" y="257"/>
                    <a:pt x="295" y="257"/>
                    <a:pt x="295" y="257"/>
                  </a:cubicBezTo>
                  <a:cubicBezTo>
                    <a:pt x="323" y="302"/>
                    <a:pt x="347" y="344"/>
                    <a:pt x="363" y="393"/>
                  </a:cubicBezTo>
                  <a:cubicBezTo>
                    <a:pt x="365" y="399"/>
                    <a:pt x="364" y="406"/>
                    <a:pt x="360" y="411"/>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74" name="Oval 316"/>
            <p:cNvSpPr>
              <a:spLocks noChangeArrowheads="1"/>
            </p:cNvSpPr>
            <p:nvPr/>
          </p:nvSpPr>
          <p:spPr bwMode="auto">
            <a:xfrm>
              <a:off x="217487" y="3805238"/>
              <a:ext cx="44450" cy="46038"/>
            </a:xfrm>
            <a:prstGeom prst="ellipse">
              <a:avLst/>
            </a:pr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75" name="Oval 317"/>
            <p:cNvSpPr>
              <a:spLocks noChangeArrowheads="1"/>
            </p:cNvSpPr>
            <p:nvPr/>
          </p:nvSpPr>
          <p:spPr bwMode="auto">
            <a:xfrm>
              <a:off x="173037" y="3835400"/>
              <a:ext cx="23813" cy="23813"/>
            </a:xfrm>
            <a:prstGeom prst="ellipse">
              <a:avLst/>
            </a:pr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grpSp>
      <p:grpSp>
        <p:nvGrpSpPr>
          <p:cNvPr id="76" name="Group 234"/>
          <p:cNvGrpSpPr/>
          <p:nvPr/>
        </p:nvGrpSpPr>
        <p:grpSpPr>
          <a:xfrm>
            <a:off x="3474393" y="2445105"/>
            <a:ext cx="379514" cy="400050"/>
            <a:chOff x="1693862" y="4675188"/>
            <a:chExt cx="365125" cy="400050"/>
          </a:xfrm>
          <a:solidFill>
            <a:schemeClr val="bg1"/>
          </a:solidFill>
        </p:grpSpPr>
        <p:sp>
          <p:nvSpPr>
            <p:cNvPr id="77" name="Freeform 335"/>
            <p:cNvSpPr/>
            <p:nvPr/>
          </p:nvSpPr>
          <p:spPr bwMode="auto">
            <a:xfrm>
              <a:off x="1811337" y="4675188"/>
              <a:ext cx="130175" cy="130175"/>
            </a:xfrm>
            <a:custGeom>
              <a:avLst/>
              <a:gdLst>
                <a:gd name="T0" fmla="*/ 92 w 174"/>
                <a:gd name="T1" fmla="*/ 171 h 173"/>
                <a:gd name="T2" fmla="*/ 171 w 174"/>
                <a:gd name="T3" fmla="*/ 82 h 173"/>
                <a:gd name="T4" fmla="*/ 82 w 174"/>
                <a:gd name="T5" fmla="*/ 3 h 173"/>
                <a:gd name="T6" fmla="*/ 3 w 174"/>
                <a:gd name="T7" fmla="*/ 92 h 173"/>
                <a:gd name="T8" fmla="*/ 92 w 174"/>
                <a:gd name="T9" fmla="*/ 171 h 173"/>
              </a:gdLst>
              <a:ahLst/>
              <a:cxnLst>
                <a:cxn ang="0">
                  <a:pos x="T0" y="T1"/>
                </a:cxn>
                <a:cxn ang="0">
                  <a:pos x="T2" y="T3"/>
                </a:cxn>
                <a:cxn ang="0">
                  <a:pos x="T4" y="T5"/>
                </a:cxn>
                <a:cxn ang="0">
                  <a:pos x="T6" y="T7"/>
                </a:cxn>
                <a:cxn ang="0">
                  <a:pos x="T8" y="T9"/>
                </a:cxn>
              </a:cxnLst>
              <a:rect l="0" t="0" r="r" b="b"/>
              <a:pathLst>
                <a:path w="174" h="173">
                  <a:moveTo>
                    <a:pt x="92" y="171"/>
                  </a:moveTo>
                  <a:cubicBezTo>
                    <a:pt x="138" y="168"/>
                    <a:pt x="174" y="128"/>
                    <a:pt x="171" y="82"/>
                  </a:cubicBezTo>
                  <a:cubicBezTo>
                    <a:pt x="168" y="36"/>
                    <a:pt x="128" y="0"/>
                    <a:pt x="82" y="3"/>
                  </a:cubicBezTo>
                  <a:cubicBezTo>
                    <a:pt x="36" y="6"/>
                    <a:pt x="0" y="46"/>
                    <a:pt x="3" y="92"/>
                  </a:cubicBezTo>
                  <a:cubicBezTo>
                    <a:pt x="6" y="138"/>
                    <a:pt x="46" y="173"/>
                    <a:pt x="92" y="171"/>
                  </a:cubicBez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78" name="Freeform 336"/>
            <p:cNvSpPr/>
            <p:nvPr/>
          </p:nvSpPr>
          <p:spPr bwMode="auto">
            <a:xfrm>
              <a:off x="1693862" y="4826000"/>
              <a:ext cx="365125" cy="249238"/>
            </a:xfrm>
            <a:custGeom>
              <a:avLst/>
              <a:gdLst>
                <a:gd name="T0" fmla="*/ 457 w 486"/>
                <a:gd name="T1" fmla="*/ 129 h 331"/>
                <a:gd name="T2" fmla="*/ 254 w 486"/>
                <a:gd name="T3" fmla="*/ 0 h 331"/>
                <a:gd name="T4" fmla="*/ 254 w 486"/>
                <a:gd name="T5" fmla="*/ 106 h 331"/>
                <a:gd name="T6" fmla="*/ 254 w 486"/>
                <a:gd name="T7" fmla="*/ 107 h 331"/>
                <a:gd name="T8" fmla="*/ 257 w 486"/>
                <a:gd name="T9" fmla="*/ 108 h 331"/>
                <a:gd name="T10" fmla="*/ 263 w 486"/>
                <a:gd name="T11" fmla="*/ 110 h 331"/>
                <a:gd name="T12" fmla="*/ 276 w 486"/>
                <a:gd name="T13" fmla="*/ 66 h 331"/>
                <a:gd name="T14" fmla="*/ 346 w 486"/>
                <a:gd name="T15" fmla="*/ 234 h 331"/>
                <a:gd name="T16" fmla="*/ 279 w 486"/>
                <a:gd name="T17" fmla="*/ 212 h 331"/>
                <a:gd name="T18" fmla="*/ 267 w 486"/>
                <a:gd name="T19" fmla="*/ 185 h 331"/>
                <a:gd name="T20" fmla="*/ 264 w 486"/>
                <a:gd name="T21" fmla="*/ 137 h 331"/>
                <a:gd name="T22" fmla="*/ 262 w 486"/>
                <a:gd name="T23" fmla="*/ 136 h 331"/>
                <a:gd name="T24" fmla="*/ 222 w 486"/>
                <a:gd name="T25" fmla="*/ 136 h 331"/>
                <a:gd name="T26" fmla="*/ 219 w 486"/>
                <a:gd name="T27" fmla="*/ 185 h 331"/>
                <a:gd name="T28" fmla="*/ 207 w 486"/>
                <a:gd name="T29" fmla="*/ 212 h 331"/>
                <a:gd name="T30" fmla="*/ 140 w 486"/>
                <a:gd name="T31" fmla="*/ 234 h 331"/>
                <a:gd name="T32" fmla="*/ 210 w 486"/>
                <a:gd name="T33" fmla="*/ 66 h 331"/>
                <a:gd name="T34" fmla="*/ 223 w 486"/>
                <a:gd name="T35" fmla="*/ 110 h 331"/>
                <a:gd name="T36" fmla="*/ 229 w 486"/>
                <a:gd name="T37" fmla="*/ 108 h 331"/>
                <a:gd name="T38" fmla="*/ 231 w 486"/>
                <a:gd name="T39" fmla="*/ 107 h 331"/>
                <a:gd name="T40" fmla="*/ 231 w 486"/>
                <a:gd name="T41" fmla="*/ 106 h 331"/>
                <a:gd name="T42" fmla="*/ 231 w 486"/>
                <a:gd name="T43" fmla="*/ 104 h 331"/>
                <a:gd name="T44" fmla="*/ 231 w 486"/>
                <a:gd name="T45" fmla="*/ 0 h 331"/>
                <a:gd name="T46" fmla="*/ 29 w 486"/>
                <a:gd name="T47" fmla="*/ 129 h 331"/>
                <a:gd name="T48" fmla="*/ 0 w 486"/>
                <a:gd name="T49" fmla="*/ 331 h 331"/>
                <a:gd name="T50" fmla="*/ 69 w 486"/>
                <a:gd name="T51" fmla="*/ 331 h 331"/>
                <a:gd name="T52" fmla="*/ 100 w 486"/>
                <a:gd name="T53" fmla="*/ 159 h 331"/>
                <a:gd name="T54" fmla="*/ 110 w 486"/>
                <a:gd name="T55" fmla="*/ 151 h 331"/>
                <a:gd name="T56" fmla="*/ 117 w 486"/>
                <a:gd name="T57" fmla="*/ 160 h 331"/>
                <a:gd name="T58" fmla="*/ 109 w 486"/>
                <a:gd name="T59" fmla="*/ 331 h 331"/>
                <a:gd name="T60" fmla="*/ 218 w 486"/>
                <a:gd name="T61" fmla="*/ 331 h 331"/>
                <a:gd name="T62" fmla="*/ 242 w 486"/>
                <a:gd name="T63" fmla="*/ 331 h 331"/>
                <a:gd name="T64" fmla="*/ 377 w 486"/>
                <a:gd name="T65" fmla="*/ 331 h 331"/>
                <a:gd name="T66" fmla="*/ 369 w 486"/>
                <a:gd name="T67" fmla="*/ 160 h 331"/>
                <a:gd name="T68" fmla="*/ 376 w 486"/>
                <a:gd name="T69" fmla="*/ 151 h 331"/>
                <a:gd name="T70" fmla="*/ 386 w 486"/>
                <a:gd name="T71" fmla="*/ 159 h 331"/>
                <a:gd name="T72" fmla="*/ 417 w 486"/>
                <a:gd name="T73" fmla="*/ 331 h 331"/>
                <a:gd name="T74" fmla="*/ 486 w 486"/>
                <a:gd name="T75" fmla="*/ 331 h 331"/>
                <a:gd name="T76" fmla="*/ 457 w 486"/>
                <a:gd name="T77" fmla="*/ 1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 h="331">
                  <a:moveTo>
                    <a:pt x="457" y="129"/>
                  </a:moveTo>
                  <a:cubicBezTo>
                    <a:pt x="432" y="23"/>
                    <a:pt x="349" y="1"/>
                    <a:pt x="254" y="0"/>
                  </a:cubicBezTo>
                  <a:cubicBezTo>
                    <a:pt x="254" y="106"/>
                    <a:pt x="254" y="106"/>
                    <a:pt x="254" y="106"/>
                  </a:cubicBezTo>
                  <a:cubicBezTo>
                    <a:pt x="254" y="106"/>
                    <a:pt x="254" y="107"/>
                    <a:pt x="254" y="107"/>
                  </a:cubicBezTo>
                  <a:cubicBezTo>
                    <a:pt x="255" y="108"/>
                    <a:pt x="256" y="108"/>
                    <a:pt x="257" y="108"/>
                  </a:cubicBezTo>
                  <a:cubicBezTo>
                    <a:pt x="259" y="109"/>
                    <a:pt x="261" y="109"/>
                    <a:pt x="263" y="110"/>
                  </a:cubicBezTo>
                  <a:cubicBezTo>
                    <a:pt x="264" y="86"/>
                    <a:pt x="267" y="67"/>
                    <a:pt x="276" y="66"/>
                  </a:cubicBezTo>
                  <a:cubicBezTo>
                    <a:pt x="342" y="62"/>
                    <a:pt x="372" y="222"/>
                    <a:pt x="346" y="234"/>
                  </a:cubicBezTo>
                  <a:cubicBezTo>
                    <a:pt x="326" y="243"/>
                    <a:pt x="297" y="226"/>
                    <a:pt x="279" y="212"/>
                  </a:cubicBezTo>
                  <a:cubicBezTo>
                    <a:pt x="269" y="205"/>
                    <a:pt x="268" y="195"/>
                    <a:pt x="267" y="185"/>
                  </a:cubicBezTo>
                  <a:cubicBezTo>
                    <a:pt x="266" y="173"/>
                    <a:pt x="264" y="155"/>
                    <a:pt x="264" y="137"/>
                  </a:cubicBezTo>
                  <a:cubicBezTo>
                    <a:pt x="263" y="137"/>
                    <a:pt x="263" y="136"/>
                    <a:pt x="262" y="136"/>
                  </a:cubicBezTo>
                  <a:cubicBezTo>
                    <a:pt x="249" y="131"/>
                    <a:pt x="235" y="131"/>
                    <a:pt x="222" y="136"/>
                  </a:cubicBezTo>
                  <a:cubicBezTo>
                    <a:pt x="222" y="154"/>
                    <a:pt x="220" y="173"/>
                    <a:pt x="219" y="185"/>
                  </a:cubicBezTo>
                  <a:cubicBezTo>
                    <a:pt x="218" y="195"/>
                    <a:pt x="217" y="205"/>
                    <a:pt x="207" y="212"/>
                  </a:cubicBezTo>
                  <a:cubicBezTo>
                    <a:pt x="189" y="226"/>
                    <a:pt x="160" y="243"/>
                    <a:pt x="140" y="234"/>
                  </a:cubicBezTo>
                  <a:cubicBezTo>
                    <a:pt x="114" y="222"/>
                    <a:pt x="144" y="62"/>
                    <a:pt x="210" y="66"/>
                  </a:cubicBezTo>
                  <a:cubicBezTo>
                    <a:pt x="219" y="67"/>
                    <a:pt x="222" y="86"/>
                    <a:pt x="223" y="110"/>
                  </a:cubicBezTo>
                  <a:cubicBezTo>
                    <a:pt x="225" y="109"/>
                    <a:pt x="227" y="108"/>
                    <a:pt x="229" y="108"/>
                  </a:cubicBezTo>
                  <a:cubicBezTo>
                    <a:pt x="230" y="108"/>
                    <a:pt x="231" y="108"/>
                    <a:pt x="231" y="107"/>
                  </a:cubicBezTo>
                  <a:cubicBezTo>
                    <a:pt x="231" y="107"/>
                    <a:pt x="231" y="106"/>
                    <a:pt x="231" y="106"/>
                  </a:cubicBezTo>
                  <a:cubicBezTo>
                    <a:pt x="231" y="104"/>
                    <a:pt x="231" y="104"/>
                    <a:pt x="231" y="104"/>
                  </a:cubicBezTo>
                  <a:cubicBezTo>
                    <a:pt x="231" y="0"/>
                    <a:pt x="231" y="0"/>
                    <a:pt x="231" y="0"/>
                  </a:cubicBezTo>
                  <a:cubicBezTo>
                    <a:pt x="136" y="1"/>
                    <a:pt x="54" y="23"/>
                    <a:pt x="29" y="129"/>
                  </a:cubicBezTo>
                  <a:cubicBezTo>
                    <a:pt x="0" y="331"/>
                    <a:pt x="0" y="331"/>
                    <a:pt x="0" y="331"/>
                  </a:cubicBezTo>
                  <a:cubicBezTo>
                    <a:pt x="69" y="331"/>
                    <a:pt x="69" y="331"/>
                    <a:pt x="69" y="331"/>
                  </a:cubicBezTo>
                  <a:cubicBezTo>
                    <a:pt x="100" y="159"/>
                    <a:pt x="100" y="159"/>
                    <a:pt x="100" y="159"/>
                  </a:cubicBezTo>
                  <a:cubicBezTo>
                    <a:pt x="102" y="154"/>
                    <a:pt x="105" y="151"/>
                    <a:pt x="110" y="151"/>
                  </a:cubicBezTo>
                  <a:cubicBezTo>
                    <a:pt x="114" y="152"/>
                    <a:pt x="118" y="154"/>
                    <a:pt x="117" y="160"/>
                  </a:cubicBezTo>
                  <a:cubicBezTo>
                    <a:pt x="109" y="331"/>
                    <a:pt x="109" y="331"/>
                    <a:pt x="109" y="331"/>
                  </a:cubicBezTo>
                  <a:cubicBezTo>
                    <a:pt x="218" y="331"/>
                    <a:pt x="218" y="331"/>
                    <a:pt x="218" y="331"/>
                  </a:cubicBezTo>
                  <a:cubicBezTo>
                    <a:pt x="242" y="331"/>
                    <a:pt x="242" y="331"/>
                    <a:pt x="242" y="331"/>
                  </a:cubicBezTo>
                  <a:cubicBezTo>
                    <a:pt x="377" y="331"/>
                    <a:pt x="377" y="331"/>
                    <a:pt x="377" y="331"/>
                  </a:cubicBezTo>
                  <a:cubicBezTo>
                    <a:pt x="369" y="160"/>
                    <a:pt x="369" y="160"/>
                    <a:pt x="369" y="160"/>
                  </a:cubicBezTo>
                  <a:cubicBezTo>
                    <a:pt x="368" y="154"/>
                    <a:pt x="372" y="152"/>
                    <a:pt x="376" y="151"/>
                  </a:cubicBezTo>
                  <a:cubicBezTo>
                    <a:pt x="381" y="151"/>
                    <a:pt x="384" y="154"/>
                    <a:pt x="386" y="159"/>
                  </a:cubicBezTo>
                  <a:cubicBezTo>
                    <a:pt x="417" y="331"/>
                    <a:pt x="417" y="331"/>
                    <a:pt x="417" y="331"/>
                  </a:cubicBezTo>
                  <a:cubicBezTo>
                    <a:pt x="486" y="331"/>
                    <a:pt x="486" y="331"/>
                    <a:pt x="486" y="331"/>
                  </a:cubicBezTo>
                  <a:lnTo>
                    <a:pt x="457" y="129"/>
                  </a:ln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grpSp>
      <p:grpSp>
        <p:nvGrpSpPr>
          <p:cNvPr id="82" name="Group 246"/>
          <p:cNvGrpSpPr/>
          <p:nvPr/>
        </p:nvGrpSpPr>
        <p:grpSpPr>
          <a:xfrm>
            <a:off x="5577214" y="2525934"/>
            <a:ext cx="478518" cy="392112"/>
            <a:chOff x="1635125" y="3014663"/>
            <a:chExt cx="460375" cy="392112"/>
          </a:xfrm>
          <a:solidFill>
            <a:schemeClr val="bg1"/>
          </a:solidFill>
        </p:grpSpPr>
        <p:sp>
          <p:nvSpPr>
            <p:cNvPr id="83" name="Freeform 348"/>
            <p:cNvSpPr/>
            <p:nvPr/>
          </p:nvSpPr>
          <p:spPr bwMode="auto">
            <a:xfrm>
              <a:off x="1635125" y="3014663"/>
              <a:ext cx="460375" cy="238125"/>
            </a:xfrm>
            <a:custGeom>
              <a:avLst/>
              <a:gdLst>
                <a:gd name="T0" fmla="*/ 159 w 613"/>
                <a:gd name="T1" fmla="*/ 254 h 316"/>
                <a:gd name="T2" fmla="*/ 203 w 613"/>
                <a:gd name="T3" fmla="*/ 148 h 316"/>
                <a:gd name="T4" fmla="*/ 222 w 613"/>
                <a:gd name="T5" fmla="*/ 136 h 316"/>
                <a:gd name="T6" fmla="*/ 240 w 613"/>
                <a:gd name="T7" fmla="*/ 149 h 316"/>
                <a:gd name="T8" fmla="*/ 306 w 613"/>
                <a:gd name="T9" fmla="*/ 316 h 316"/>
                <a:gd name="T10" fmla="*/ 372 w 613"/>
                <a:gd name="T11" fmla="*/ 149 h 316"/>
                <a:gd name="T12" fmla="*/ 391 w 613"/>
                <a:gd name="T13" fmla="*/ 136 h 316"/>
                <a:gd name="T14" fmla="*/ 391 w 613"/>
                <a:gd name="T15" fmla="*/ 136 h 316"/>
                <a:gd name="T16" fmla="*/ 409 w 613"/>
                <a:gd name="T17" fmla="*/ 148 h 316"/>
                <a:gd name="T18" fmla="*/ 452 w 613"/>
                <a:gd name="T19" fmla="*/ 254 h 316"/>
                <a:gd name="T20" fmla="*/ 583 w 613"/>
                <a:gd name="T21" fmla="*/ 254 h 316"/>
                <a:gd name="T22" fmla="*/ 613 w 613"/>
                <a:gd name="T23" fmla="*/ 161 h 316"/>
                <a:gd name="T24" fmla="*/ 566 w 613"/>
                <a:gd name="T25" fmla="*/ 47 h 316"/>
                <a:gd name="T26" fmla="*/ 453 w 613"/>
                <a:gd name="T27" fmla="*/ 0 h 316"/>
                <a:gd name="T28" fmla="*/ 339 w 613"/>
                <a:gd name="T29" fmla="*/ 47 h 316"/>
                <a:gd name="T30" fmla="*/ 307 w 613"/>
                <a:gd name="T31" fmla="*/ 80 h 316"/>
                <a:gd name="T32" fmla="*/ 273 w 613"/>
                <a:gd name="T33" fmla="*/ 46 h 316"/>
                <a:gd name="T34" fmla="*/ 160 w 613"/>
                <a:gd name="T35" fmla="*/ 0 h 316"/>
                <a:gd name="T36" fmla="*/ 47 w 613"/>
                <a:gd name="T37" fmla="*/ 47 h 316"/>
                <a:gd name="T38" fmla="*/ 0 w 613"/>
                <a:gd name="T39" fmla="*/ 160 h 316"/>
                <a:gd name="T40" fmla="*/ 30 w 613"/>
                <a:gd name="T41" fmla="*/ 254 h 316"/>
                <a:gd name="T42" fmla="*/ 159 w 613"/>
                <a:gd name="T43" fmla="*/ 25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3" h="316">
                  <a:moveTo>
                    <a:pt x="159" y="254"/>
                  </a:moveTo>
                  <a:cubicBezTo>
                    <a:pt x="203" y="148"/>
                    <a:pt x="203" y="148"/>
                    <a:pt x="203" y="148"/>
                  </a:cubicBezTo>
                  <a:cubicBezTo>
                    <a:pt x="207" y="141"/>
                    <a:pt x="214" y="136"/>
                    <a:pt x="222" y="136"/>
                  </a:cubicBezTo>
                  <a:cubicBezTo>
                    <a:pt x="230" y="136"/>
                    <a:pt x="237" y="141"/>
                    <a:pt x="240" y="149"/>
                  </a:cubicBezTo>
                  <a:cubicBezTo>
                    <a:pt x="306" y="316"/>
                    <a:pt x="306" y="316"/>
                    <a:pt x="306" y="316"/>
                  </a:cubicBezTo>
                  <a:cubicBezTo>
                    <a:pt x="372" y="149"/>
                    <a:pt x="372" y="149"/>
                    <a:pt x="372" y="149"/>
                  </a:cubicBezTo>
                  <a:cubicBezTo>
                    <a:pt x="375" y="141"/>
                    <a:pt x="382" y="136"/>
                    <a:pt x="391" y="136"/>
                  </a:cubicBezTo>
                  <a:cubicBezTo>
                    <a:pt x="391" y="136"/>
                    <a:pt x="391" y="136"/>
                    <a:pt x="391" y="136"/>
                  </a:cubicBezTo>
                  <a:cubicBezTo>
                    <a:pt x="399" y="136"/>
                    <a:pt x="406" y="141"/>
                    <a:pt x="409" y="148"/>
                  </a:cubicBezTo>
                  <a:cubicBezTo>
                    <a:pt x="452" y="254"/>
                    <a:pt x="452" y="254"/>
                    <a:pt x="452" y="254"/>
                  </a:cubicBezTo>
                  <a:cubicBezTo>
                    <a:pt x="583" y="254"/>
                    <a:pt x="583" y="254"/>
                    <a:pt x="583" y="254"/>
                  </a:cubicBezTo>
                  <a:cubicBezTo>
                    <a:pt x="602" y="227"/>
                    <a:pt x="613" y="195"/>
                    <a:pt x="613" y="161"/>
                  </a:cubicBezTo>
                  <a:cubicBezTo>
                    <a:pt x="613" y="118"/>
                    <a:pt x="596" y="78"/>
                    <a:pt x="566" y="47"/>
                  </a:cubicBezTo>
                  <a:cubicBezTo>
                    <a:pt x="536" y="17"/>
                    <a:pt x="495" y="0"/>
                    <a:pt x="453" y="0"/>
                  </a:cubicBezTo>
                  <a:cubicBezTo>
                    <a:pt x="410" y="0"/>
                    <a:pt x="370" y="17"/>
                    <a:pt x="339" y="47"/>
                  </a:cubicBezTo>
                  <a:cubicBezTo>
                    <a:pt x="307" y="80"/>
                    <a:pt x="307" y="80"/>
                    <a:pt x="307" y="80"/>
                  </a:cubicBezTo>
                  <a:cubicBezTo>
                    <a:pt x="273" y="46"/>
                    <a:pt x="273" y="46"/>
                    <a:pt x="273" y="46"/>
                  </a:cubicBezTo>
                  <a:cubicBezTo>
                    <a:pt x="243" y="16"/>
                    <a:pt x="203" y="0"/>
                    <a:pt x="160" y="0"/>
                  </a:cubicBezTo>
                  <a:cubicBezTo>
                    <a:pt x="117" y="0"/>
                    <a:pt x="77" y="16"/>
                    <a:pt x="47" y="47"/>
                  </a:cubicBezTo>
                  <a:cubicBezTo>
                    <a:pt x="16" y="77"/>
                    <a:pt x="0" y="117"/>
                    <a:pt x="0" y="160"/>
                  </a:cubicBezTo>
                  <a:cubicBezTo>
                    <a:pt x="0" y="194"/>
                    <a:pt x="10" y="227"/>
                    <a:pt x="30" y="254"/>
                  </a:cubicBezTo>
                  <a:lnTo>
                    <a:pt x="159" y="254"/>
                  </a:ln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sp>
          <p:nvSpPr>
            <p:cNvPr id="84" name="Freeform 349"/>
            <p:cNvSpPr/>
            <p:nvPr/>
          </p:nvSpPr>
          <p:spPr bwMode="auto">
            <a:xfrm>
              <a:off x="1685925" y="3171825"/>
              <a:ext cx="358775" cy="234950"/>
            </a:xfrm>
            <a:custGeom>
              <a:avLst/>
              <a:gdLst>
                <a:gd name="T0" fmla="*/ 372 w 479"/>
                <a:gd name="T1" fmla="*/ 85 h 312"/>
                <a:gd name="T2" fmla="*/ 353 w 479"/>
                <a:gd name="T3" fmla="*/ 72 h 312"/>
                <a:gd name="T4" fmla="*/ 324 w 479"/>
                <a:gd name="T5" fmla="*/ 1 h 312"/>
                <a:gd name="T6" fmla="*/ 258 w 479"/>
                <a:gd name="T7" fmla="*/ 169 h 312"/>
                <a:gd name="T8" fmla="*/ 239 w 479"/>
                <a:gd name="T9" fmla="*/ 182 h 312"/>
                <a:gd name="T10" fmla="*/ 221 w 479"/>
                <a:gd name="T11" fmla="*/ 169 h 312"/>
                <a:gd name="T12" fmla="*/ 154 w 479"/>
                <a:gd name="T13" fmla="*/ 0 h 312"/>
                <a:gd name="T14" fmla="*/ 123 w 479"/>
                <a:gd name="T15" fmla="*/ 72 h 312"/>
                <a:gd name="T16" fmla="*/ 105 w 479"/>
                <a:gd name="T17" fmla="*/ 85 h 312"/>
                <a:gd name="T18" fmla="*/ 0 w 479"/>
                <a:gd name="T19" fmla="*/ 85 h 312"/>
                <a:gd name="T20" fmla="*/ 220 w 479"/>
                <a:gd name="T21" fmla="*/ 303 h 312"/>
                <a:gd name="T22" fmla="*/ 241 w 479"/>
                <a:gd name="T23" fmla="*/ 312 h 312"/>
                <a:gd name="T24" fmla="*/ 241 w 479"/>
                <a:gd name="T25" fmla="*/ 312 h 312"/>
                <a:gd name="T26" fmla="*/ 262 w 479"/>
                <a:gd name="T27" fmla="*/ 303 h 312"/>
                <a:gd name="T28" fmla="*/ 479 w 479"/>
                <a:gd name="T29" fmla="*/ 85 h 312"/>
                <a:gd name="T30" fmla="*/ 372 w 479"/>
                <a:gd name="T31" fmla="*/ 8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312">
                  <a:moveTo>
                    <a:pt x="372" y="85"/>
                  </a:moveTo>
                  <a:cubicBezTo>
                    <a:pt x="364" y="85"/>
                    <a:pt x="356" y="80"/>
                    <a:pt x="353" y="72"/>
                  </a:cubicBezTo>
                  <a:cubicBezTo>
                    <a:pt x="324" y="1"/>
                    <a:pt x="324" y="1"/>
                    <a:pt x="324" y="1"/>
                  </a:cubicBezTo>
                  <a:cubicBezTo>
                    <a:pt x="258" y="169"/>
                    <a:pt x="258" y="169"/>
                    <a:pt x="258" y="169"/>
                  </a:cubicBezTo>
                  <a:cubicBezTo>
                    <a:pt x="255" y="177"/>
                    <a:pt x="248" y="182"/>
                    <a:pt x="239" y="182"/>
                  </a:cubicBezTo>
                  <a:cubicBezTo>
                    <a:pt x="231" y="182"/>
                    <a:pt x="224" y="177"/>
                    <a:pt x="221" y="169"/>
                  </a:cubicBezTo>
                  <a:cubicBezTo>
                    <a:pt x="154" y="0"/>
                    <a:pt x="154" y="0"/>
                    <a:pt x="154" y="0"/>
                  </a:cubicBezTo>
                  <a:cubicBezTo>
                    <a:pt x="123" y="72"/>
                    <a:pt x="123" y="72"/>
                    <a:pt x="123" y="72"/>
                  </a:cubicBezTo>
                  <a:cubicBezTo>
                    <a:pt x="120" y="80"/>
                    <a:pt x="113" y="85"/>
                    <a:pt x="105" y="85"/>
                  </a:cubicBezTo>
                  <a:cubicBezTo>
                    <a:pt x="0" y="85"/>
                    <a:pt x="0" y="85"/>
                    <a:pt x="0" y="85"/>
                  </a:cubicBezTo>
                  <a:cubicBezTo>
                    <a:pt x="220" y="303"/>
                    <a:pt x="220" y="303"/>
                    <a:pt x="220" y="303"/>
                  </a:cubicBezTo>
                  <a:cubicBezTo>
                    <a:pt x="226" y="309"/>
                    <a:pt x="233" y="312"/>
                    <a:pt x="241" y="312"/>
                  </a:cubicBezTo>
                  <a:cubicBezTo>
                    <a:pt x="241" y="312"/>
                    <a:pt x="241" y="312"/>
                    <a:pt x="241" y="312"/>
                  </a:cubicBezTo>
                  <a:cubicBezTo>
                    <a:pt x="249" y="312"/>
                    <a:pt x="256" y="309"/>
                    <a:pt x="262" y="303"/>
                  </a:cubicBezTo>
                  <a:cubicBezTo>
                    <a:pt x="479" y="85"/>
                    <a:pt x="479" y="85"/>
                    <a:pt x="479" y="85"/>
                  </a:cubicBezTo>
                  <a:lnTo>
                    <a:pt x="372" y="85"/>
                  </a:lnTo>
                  <a:close/>
                </a:path>
              </a:pathLst>
            </a:custGeom>
            <a:grpFill/>
            <a:ln>
              <a:noFill/>
            </a:ln>
          </p:spPr>
          <p:txBody>
            <a:bodyPr/>
            <a:lstStyle/>
            <a:p>
              <a:pPr defTabSz="914400">
                <a:defRPr/>
              </a:pPr>
              <a:endParaRPr lang="en-AU" sz="1800" kern="0">
                <a:solidFill>
                  <a:srgbClr val="000000"/>
                </a:solidFill>
                <a:latin typeface="Times New Roman" panose="02020603050405020304"/>
                <a:ea typeface="宋体" panose="02010600030101010101" pitchFamily="2" charset="-122"/>
              </a:endParaRPr>
            </a:p>
          </p:txBody>
        </p:sp>
      </p:grpSp>
      <p:sp>
        <p:nvSpPr>
          <p:cNvPr id="41" name="文本框 6"/>
          <p:cNvSpPr txBox="1"/>
          <p:nvPr/>
        </p:nvSpPr>
        <p:spPr>
          <a:xfrm>
            <a:off x="316813" y="301689"/>
            <a:ext cx="9036690"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（二）</a:t>
            </a:r>
            <a:r>
              <a:rPr kumimoji="0" lang="en-US" altLang="zh-CN"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5M1E</a:t>
            </a:r>
            <a:r>
              <a:rPr kumimoji="0" lang="zh-CN" altLang="en-US" sz="24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法 </a:t>
            </a: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07288" y="285814"/>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（三）</a:t>
            </a:r>
            <a:r>
              <a:rPr kumimoji="0" lang="en-US" altLang="zh-CN"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PDCA</a:t>
            </a: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循环 </a:t>
            </a: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p>
        </p:txBody>
      </p:sp>
      <p:sp>
        <p:nvSpPr>
          <p:cNvPr id="2" name="任意多边形: 形状 40"/>
          <p:cNvSpPr/>
          <p:nvPr>
            <p:custDataLst>
              <p:tags r:id="rId1"/>
            </p:custDataLst>
          </p:nvPr>
        </p:nvSpPr>
        <p:spPr>
          <a:xfrm>
            <a:off x="5112935" y="2352352"/>
            <a:ext cx="892922" cy="1571649"/>
          </a:xfrm>
          <a:custGeom>
            <a:avLst/>
            <a:gdLst>
              <a:gd name="connsiteX0" fmla="*/ 1394523 w 1509968"/>
              <a:gd name="connsiteY0" fmla="*/ 0 h 2657725"/>
              <a:gd name="connsiteX1" fmla="*/ 1414961 w 1509968"/>
              <a:gd name="connsiteY1" fmla="*/ 56307 h 2657725"/>
              <a:gd name="connsiteX2" fmla="*/ 1509968 w 1509968"/>
              <a:gd name="connsiteY2" fmla="*/ 689944 h 2657725"/>
              <a:gd name="connsiteX3" fmla="*/ 578265 w 1509968"/>
              <a:gd name="connsiteY3" fmla="*/ 2456845 h 2657725"/>
              <a:gd name="connsiteX4" fmla="*/ 563631 w 1509968"/>
              <a:gd name="connsiteY4" fmla="*/ 2465810 h 2657725"/>
              <a:gd name="connsiteX5" fmla="*/ 667600 w 1509968"/>
              <a:gd name="connsiteY5" fmla="*/ 2657725 h 2657725"/>
              <a:gd name="connsiteX6" fmla="*/ 459187 w 1509968"/>
              <a:gd name="connsiteY6" fmla="*/ 2529790 h 2657725"/>
              <a:gd name="connsiteX7" fmla="*/ 454763 w 1509968"/>
              <a:gd name="connsiteY7" fmla="*/ 2532499 h 2657725"/>
              <a:gd name="connsiteX8" fmla="*/ 250021 w 1509968"/>
              <a:gd name="connsiteY8" fmla="*/ 2401392 h 2657725"/>
              <a:gd name="connsiteX9" fmla="*/ 54592 w 1509968"/>
              <a:gd name="connsiteY9" fmla="*/ 2281428 h 2657725"/>
              <a:gd name="connsiteX10" fmla="*/ 54248 w 1509968"/>
              <a:gd name="connsiteY10" fmla="*/ 2276029 h 2657725"/>
              <a:gd name="connsiteX11" fmla="*/ 21352 w 1509968"/>
              <a:gd name="connsiteY11" fmla="*/ 2254964 h 2657725"/>
              <a:gd name="connsiteX12" fmla="*/ 21352 w 1509968"/>
              <a:gd name="connsiteY12" fmla="*/ 1760210 h 2657725"/>
              <a:gd name="connsiteX13" fmla="*/ 0 w 1509968"/>
              <a:gd name="connsiteY13" fmla="*/ 1425410 h 2657725"/>
              <a:gd name="connsiteX14" fmla="*/ 57691 w 1509968"/>
              <a:gd name="connsiteY14" fmla="*/ 1531900 h 2657725"/>
              <a:gd name="connsiteX15" fmla="*/ 87423 w 1509968"/>
              <a:gd name="connsiteY15" fmla="*/ 1509121 h 2657725"/>
              <a:gd name="connsiteX16" fmla="*/ 474352 w 1509968"/>
              <a:gd name="connsiteY16" fmla="*/ 668545 h 2657725"/>
              <a:gd name="connsiteX17" fmla="*/ 426550 w 1509968"/>
              <a:gd name="connsiteY17" fmla="*/ 344613 h 2657725"/>
              <a:gd name="connsiteX18" fmla="*/ 421160 w 1509968"/>
              <a:gd name="connsiteY18" fmla="*/ 329525 h 2657725"/>
              <a:gd name="connsiteX19" fmla="*/ 1008853 w 1509968"/>
              <a:gd name="connsiteY19" fmla="*/ 421784 h 2657725"/>
              <a:gd name="connsiteX20" fmla="*/ 1015449 w 1509968"/>
              <a:gd name="connsiteY20" fmla="*/ 427631 h 265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9968" h="2657725">
                <a:moveTo>
                  <a:pt x="1394523" y="0"/>
                </a:moveTo>
                <a:lnTo>
                  <a:pt x="1414961" y="56307"/>
                </a:lnTo>
                <a:cubicBezTo>
                  <a:pt x="1476706" y="256473"/>
                  <a:pt x="1509968" y="469292"/>
                  <a:pt x="1509968" y="689944"/>
                </a:cubicBezTo>
                <a:cubicBezTo>
                  <a:pt x="1509968" y="1425453"/>
                  <a:pt x="1140388" y="2073923"/>
                  <a:pt x="578265" y="2456845"/>
                </a:cubicBezTo>
                <a:lnTo>
                  <a:pt x="563631" y="2465810"/>
                </a:lnTo>
                <a:lnTo>
                  <a:pt x="667600" y="2657725"/>
                </a:lnTo>
                <a:lnTo>
                  <a:pt x="459187" y="2529790"/>
                </a:lnTo>
                <a:lnTo>
                  <a:pt x="454763" y="2532499"/>
                </a:lnTo>
                <a:lnTo>
                  <a:pt x="250021" y="2401392"/>
                </a:lnTo>
                <a:lnTo>
                  <a:pt x="54592" y="2281428"/>
                </a:lnTo>
                <a:lnTo>
                  <a:pt x="54248" y="2276029"/>
                </a:lnTo>
                <a:lnTo>
                  <a:pt x="21352" y="2254964"/>
                </a:lnTo>
                <a:lnTo>
                  <a:pt x="21352" y="1760210"/>
                </a:lnTo>
                <a:lnTo>
                  <a:pt x="0" y="1425410"/>
                </a:lnTo>
                <a:lnTo>
                  <a:pt x="57691" y="1531900"/>
                </a:lnTo>
                <a:lnTo>
                  <a:pt x="87423" y="1509121"/>
                </a:lnTo>
                <a:cubicBezTo>
                  <a:pt x="323730" y="1309323"/>
                  <a:pt x="474352" y="1006955"/>
                  <a:pt x="474352" y="668545"/>
                </a:cubicBezTo>
                <a:cubicBezTo>
                  <a:pt x="474352" y="555742"/>
                  <a:pt x="457616" y="446943"/>
                  <a:pt x="426550" y="344613"/>
                </a:cubicBezTo>
                <a:lnTo>
                  <a:pt x="421160" y="329525"/>
                </a:lnTo>
                <a:lnTo>
                  <a:pt x="1008853" y="421784"/>
                </a:lnTo>
                <a:lnTo>
                  <a:pt x="1015449" y="427631"/>
                </a:lnTo>
                <a:close/>
              </a:path>
            </a:pathLst>
          </a:custGeom>
          <a:solidFill>
            <a:srgbClr val="1AA3AA"/>
          </a:solidFill>
          <a:ln w="12700" cap="flat" cmpd="sng" algn="ctr">
            <a:noFill/>
            <a:prstDash val="solid"/>
            <a:miter lim="800000"/>
          </a:ln>
          <a:effectLst/>
        </p:spPr>
        <p:txBody>
          <a:bodyPr wrap="square" rtlCol="0" anchor="ctr">
            <a:noAutofit/>
          </a:bodyPr>
          <a:lstStyle/>
          <a:p>
            <a:pPr algn="ctr"/>
            <a:endParaRPr lang="zh-CN" altLang="en-US" sz="1350">
              <a:latin typeface="微软雅黑" panose="020B0503020204020204" charset="-122"/>
              <a:ea typeface="微软雅黑" panose="020B0503020204020204" charset="-122"/>
            </a:endParaRPr>
          </a:p>
        </p:txBody>
      </p:sp>
      <p:sp>
        <p:nvSpPr>
          <p:cNvPr id="45" name="任意多边形: 形状 44"/>
          <p:cNvSpPr/>
          <p:nvPr>
            <p:custDataLst>
              <p:tags r:id="rId2"/>
            </p:custDataLst>
          </p:nvPr>
        </p:nvSpPr>
        <p:spPr>
          <a:xfrm rot="3653995">
            <a:off x="3236175" y="1757250"/>
            <a:ext cx="1453467" cy="1408735"/>
          </a:xfrm>
          <a:custGeom>
            <a:avLst/>
            <a:gdLst>
              <a:gd name="connsiteX0" fmla="*/ 0 w 1937956"/>
              <a:gd name="connsiteY0" fmla="*/ 291842 h 1878313"/>
              <a:gd name="connsiteX1" fmla="*/ 483891 w 1937956"/>
              <a:gd name="connsiteY1" fmla="*/ 50468 h 1878313"/>
              <a:gd name="connsiteX2" fmla="*/ 571603 w 1937956"/>
              <a:gd name="connsiteY2" fmla="*/ 3307 h 1878313"/>
              <a:gd name="connsiteX3" fmla="*/ 574833 w 1937956"/>
              <a:gd name="connsiteY3" fmla="*/ 5104 h 1878313"/>
              <a:gd name="connsiteX4" fmla="*/ 585066 w 1937956"/>
              <a:gd name="connsiteY4" fmla="*/ 0 h 1878313"/>
              <a:gd name="connsiteX5" fmla="*/ 1105059 w 1937956"/>
              <a:gd name="connsiteY5" fmla="*/ 288962 h 1878313"/>
              <a:gd name="connsiteX6" fmla="*/ 977564 w 1937956"/>
              <a:gd name="connsiteY6" fmla="*/ 289295 h 1878313"/>
              <a:gd name="connsiteX7" fmla="*/ 987882 w 1937956"/>
              <a:gd name="connsiteY7" fmla="*/ 354107 h 1878313"/>
              <a:gd name="connsiteX8" fmla="*/ 1414458 w 1937956"/>
              <a:gd name="connsiteY8" fmla="*/ 923102 h 1878313"/>
              <a:gd name="connsiteX9" fmla="*/ 1903691 w 1937956"/>
              <a:gd name="connsiteY9" fmla="*/ 1031546 h 1878313"/>
              <a:gd name="connsiteX10" fmla="*/ 1914118 w 1937956"/>
              <a:gd name="connsiteY10" fmla="*/ 1030261 h 1878313"/>
              <a:gd name="connsiteX11" fmla="*/ 1700110 w 1937956"/>
              <a:gd name="connsiteY11" fmla="*/ 1476802 h 1878313"/>
              <a:gd name="connsiteX12" fmla="*/ 1694200 w 1937956"/>
              <a:gd name="connsiteY12" fmla="*/ 1480460 h 1878313"/>
              <a:gd name="connsiteX13" fmla="*/ 1937956 w 1937956"/>
              <a:gd name="connsiteY13" fmla="*/ 1874210 h 1878313"/>
              <a:gd name="connsiteX14" fmla="*/ 1818618 w 1937956"/>
              <a:gd name="connsiteY14" fmla="*/ 1878313 h 1878313"/>
              <a:gd name="connsiteX15" fmla="*/ 1021076 w 1937956"/>
              <a:gd name="connsiteY15" fmla="*/ 1664560 h 1878313"/>
              <a:gd name="connsiteX16" fmla="*/ 161057 w 1937956"/>
              <a:gd name="connsiteY16" fmla="*/ 345134 h 1878313"/>
              <a:gd name="connsiteX17" fmla="*/ 158815 w 1937956"/>
              <a:gd name="connsiteY17" fmla="*/ 291428 h 187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7956" h="1878313">
                <a:moveTo>
                  <a:pt x="0" y="291842"/>
                </a:moveTo>
                <a:lnTo>
                  <a:pt x="483891" y="50468"/>
                </a:lnTo>
                <a:lnTo>
                  <a:pt x="571603" y="3307"/>
                </a:lnTo>
                <a:lnTo>
                  <a:pt x="574833" y="5104"/>
                </a:lnTo>
                <a:lnTo>
                  <a:pt x="585066" y="0"/>
                </a:lnTo>
                <a:lnTo>
                  <a:pt x="1105059" y="288962"/>
                </a:lnTo>
                <a:lnTo>
                  <a:pt x="977564" y="289295"/>
                </a:lnTo>
                <a:lnTo>
                  <a:pt x="987882" y="354107"/>
                </a:lnTo>
                <a:cubicBezTo>
                  <a:pt x="1039185" y="585756"/>
                  <a:pt x="1187790" y="796940"/>
                  <a:pt x="1414458" y="923102"/>
                </a:cubicBezTo>
                <a:cubicBezTo>
                  <a:pt x="1569888" y="1009614"/>
                  <a:pt x="1739952" y="1043863"/>
                  <a:pt x="1903691" y="1031546"/>
                </a:cubicBezTo>
                <a:lnTo>
                  <a:pt x="1914118" y="1030261"/>
                </a:lnTo>
                <a:lnTo>
                  <a:pt x="1700110" y="1476802"/>
                </a:lnTo>
                <a:lnTo>
                  <a:pt x="1694200" y="1480460"/>
                </a:lnTo>
                <a:lnTo>
                  <a:pt x="1937956" y="1874210"/>
                </a:lnTo>
                <a:lnTo>
                  <a:pt x="1818618" y="1878313"/>
                </a:lnTo>
                <a:cubicBezTo>
                  <a:pt x="1548237" y="1874601"/>
                  <a:pt x="1274438" y="1805580"/>
                  <a:pt x="1021076" y="1664560"/>
                </a:cubicBezTo>
                <a:cubicBezTo>
                  <a:pt x="514354" y="1382522"/>
                  <a:pt x="209316" y="879240"/>
                  <a:pt x="161057" y="345134"/>
                </a:cubicBezTo>
                <a:lnTo>
                  <a:pt x="158815" y="291428"/>
                </a:lnTo>
                <a:close/>
              </a:path>
            </a:pathLst>
          </a:custGeom>
          <a:solidFill>
            <a:srgbClr val="1F74AD"/>
          </a:solidFill>
          <a:ln w="12700" cap="flat" cmpd="sng" algn="ctr">
            <a:noFill/>
            <a:prstDash val="solid"/>
            <a:miter lim="800000"/>
          </a:ln>
          <a:effectLst/>
        </p:spPr>
        <p:txBody>
          <a:bodyPr rtlCol="0" anchor="ctr"/>
          <a:lstStyle/>
          <a:p>
            <a:pPr algn="ctr"/>
            <a:endParaRPr lang="zh-CN" altLang="en-US" sz="1350">
              <a:latin typeface="微软雅黑" panose="020B0503020204020204" charset="-122"/>
              <a:ea typeface="微软雅黑" panose="020B0503020204020204" charset="-122"/>
            </a:endParaRPr>
          </a:p>
        </p:txBody>
      </p:sp>
      <p:sp>
        <p:nvSpPr>
          <p:cNvPr id="43" name="任意多边形: 形状 42"/>
          <p:cNvSpPr/>
          <p:nvPr>
            <p:custDataLst>
              <p:tags r:id="rId3"/>
            </p:custDataLst>
          </p:nvPr>
        </p:nvSpPr>
        <p:spPr>
          <a:xfrm rot="9555269">
            <a:off x="4388894" y="1315087"/>
            <a:ext cx="1509863" cy="1383360"/>
          </a:xfrm>
          <a:custGeom>
            <a:avLst/>
            <a:gdLst>
              <a:gd name="connsiteX0" fmla="*/ 1586244 w 2553243"/>
              <a:gd name="connsiteY0" fmla="*/ 2202786 h 2339320"/>
              <a:gd name="connsiteX1" fmla="*/ 259527 w 2553243"/>
              <a:gd name="connsiteY1" fmla="*/ 603220 h 2339320"/>
              <a:gd name="connsiteX2" fmla="*/ 234257 w 2553243"/>
              <a:gd name="connsiteY2" fmla="*/ 369528 h 2339320"/>
              <a:gd name="connsiteX3" fmla="*/ 0 w 2553243"/>
              <a:gd name="connsiteY3" fmla="*/ 370138 h 2339320"/>
              <a:gd name="connsiteX4" fmla="*/ 620600 w 2553243"/>
              <a:gd name="connsiteY4" fmla="*/ 60571 h 2339320"/>
              <a:gd name="connsiteX5" fmla="*/ 727283 w 2553243"/>
              <a:gd name="connsiteY5" fmla="*/ 4563 h 2339320"/>
              <a:gd name="connsiteX6" fmla="*/ 729896 w 2553243"/>
              <a:gd name="connsiteY6" fmla="*/ 6052 h 2339320"/>
              <a:gd name="connsiteX7" fmla="*/ 742029 w 2553243"/>
              <a:gd name="connsiteY7" fmla="*/ 0 h 2339320"/>
              <a:gd name="connsiteX8" fmla="*/ 1401526 w 2553243"/>
              <a:gd name="connsiteY8" fmla="*/ 366486 h 2339320"/>
              <a:gd name="connsiteX9" fmla="*/ 1260799 w 2553243"/>
              <a:gd name="connsiteY9" fmla="*/ 366853 h 2339320"/>
              <a:gd name="connsiteX10" fmla="*/ 1261777 w 2553243"/>
              <a:gd name="connsiteY10" fmla="*/ 379460 h 2339320"/>
              <a:gd name="connsiteX11" fmla="*/ 1934156 w 2553243"/>
              <a:gd name="connsiteY11" fmla="*/ 1243755 h 2339320"/>
              <a:gd name="connsiteX12" fmla="*/ 2351514 w 2553243"/>
              <a:gd name="connsiteY12" fmla="*/ 1310301 h 2339320"/>
              <a:gd name="connsiteX13" fmla="*/ 2401225 w 2553243"/>
              <a:gd name="connsiteY13" fmla="*/ 1305495 h 2339320"/>
              <a:gd name="connsiteX14" fmla="*/ 2200439 w 2553243"/>
              <a:gd name="connsiteY14" fmla="*/ 1835587 h 2339320"/>
              <a:gd name="connsiteX15" fmla="*/ 2193363 w 2553243"/>
              <a:gd name="connsiteY15" fmla="*/ 1840845 h 2339320"/>
              <a:gd name="connsiteX16" fmla="*/ 2553243 w 2553243"/>
              <a:gd name="connsiteY16" fmla="*/ 2325053 h 2339320"/>
              <a:gd name="connsiteX17" fmla="*/ 2414790 w 2553243"/>
              <a:gd name="connsiteY17" fmla="*/ 2337560 h 2339320"/>
              <a:gd name="connsiteX18" fmla="*/ 1586244 w 2553243"/>
              <a:gd name="connsiteY18" fmla="*/ 2202786 h 233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53243" h="2339320">
                <a:moveTo>
                  <a:pt x="1586244" y="2202786"/>
                </a:moveTo>
                <a:cubicBezTo>
                  <a:pt x="869990" y="1931486"/>
                  <a:pt x="388266" y="1309683"/>
                  <a:pt x="259527" y="603220"/>
                </a:cubicBezTo>
                <a:lnTo>
                  <a:pt x="234257" y="369528"/>
                </a:lnTo>
                <a:lnTo>
                  <a:pt x="0" y="370138"/>
                </a:lnTo>
                <a:lnTo>
                  <a:pt x="620600" y="60571"/>
                </a:lnTo>
                <a:lnTo>
                  <a:pt x="727283" y="4563"/>
                </a:lnTo>
                <a:lnTo>
                  <a:pt x="729896" y="6052"/>
                </a:lnTo>
                <a:lnTo>
                  <a:pt x="742029" y="0"/>
                </a:lnTo>
                <a:lnTo>
                  <a:pt x="1401526" y="366486"/>
                </a:lnTo>
                <a:lnTo>
                  <a:pt x="1260799" y="366853"/>
                </a:lnTo>
                <a:lnTo>
                  <a:pt x="1261777" y="379460"/>
                </a:lnTo>
                <a:cubicBezTo>
                  <a:pt x="1309873" y="760792"/>
                  <a:pt x="1556615" y="1100751"/>
                  <a:pt x="1934156" y="1243755"/>
                </a:cubicBezTo>
                <a:cubicBezTo>
                  <a:pt x="2071444" y="1295756"/>
                  <a:pt x="2213030" y="1316791"/>
                  <a:pt x="2351514" y="1310301"/>
                </a:cubicBezTo>
                <a:lnTo>
                  <a:pt x="2401225" y="1305495"/>
                </a:lnTo>
                <a:lnTo>
                  <a:pt x="2200439" y="1835587"/>
                </a:lnTo>
                <a:lnTo>
                  <a:pt x="2193363" y="1840845"/>
                </a:lnTo>
                <a:lnTo>
                  <a:pt x="2553243" y="2325053"/>
                </a:lnTo>
                <a:lnTo>
                  <a:pt x="2414790" y="2337560"/>
                </a:lnTo>
                <a:cubicBezTo>
                  <a:pt x="2140165" y="2348839"/>
                  <a:pt x="1859102" y="2306138"/>
                  <a:pt x="1586244" y="2202786"/>
                </a:cubicBezTo>
                <a:close/>
              </a:path>
            </a:pathLst>
          </a:custGeom>
          <a:solidFill>
            <a:srgbClr val="3498DB"/>
          </a:solidFill>
          <a:ln w="12700" cap="flat" cmpd="sng" algn="ctr">
            <a:noFill/>
            <a:prstDash val="solid"/>
            <a:miter lim="800000"/>
          </a:ln>
          <a:effectLst/>
        </p:spPr>
        <p:txBody>
          <a:bodyPr rtlCol="0" anchor="ctr"/>
          <a:lstStyle/>
          <a:p>
            <a:pPr algn="ctr"/>
            <a:endParaRPr lang="zh-CN" altLang="en-US" sz="1350">
              <a:latin typeface="微软雅黑" panose="020B0503020204020204" charset="-122"/>
              <a:ea typeface="微软雅黑" panose="020B0503020204020204" charset="-122"/>
            </a:endParaRPr>
          </a:p>
        </p:txBody>
      </p:sp>
      <p:sp>
        <p:nvSpPr>
          <p:cNvPr id="44" name="任意多边形: 形状 43"/>
          <p:cNvSpPr/>
          <p:nvPr>
            <p:custDataLst>
              <p:tags r:id="rId4"/>
            </p:custDataLst>
          </p:nvPr>
        </p:nvSpPr>
        <p:spPr>
          <a:xfrm rot="19652868">
            <a:off x="3794161" y="2964876"/>
            <a:ext cx="1347253" cy="1337074"/>
          </a:xfrm>
          <a:custGeom>
            <a:avLst/>
            <a:gdLst>
              <a:gd name="connsiteX0" fmla="*/ 1401526 w 2278261"/>
              <a:gd name="connsiteY0" fmla="*/ 366486 h 2261048"/>
              <a:gd name="connsiteX1" fmla="*/ 1316187 w 2278261"/>
              <a:gd name="connsiteY1" fmla="*/ 366709 h 2261048"/>
              <a:gd name="connsiteX2" fmla="*/ 1318738 w 2278261"/>
              <a:gd name="connsiteY2" fmla="*/ 382590 h 2261048"/>
              <a:gd name="connsiteX3" fmla="*/ 1781966 w 2278261"/>
              <a:gd name="connsiteY3" fmla="*/ 1055256 h 2261048"/>
              <a:gd name="connsiteX4" fmla="*/ 2177140 w 2278261"/>
              <a:gd name="connsiteY4" fmla="*/ 1205101 h 2261048"/>
              <a:gd name="connsiteX5" fmla="*/ 2278261 w 2278261"/>
              <a:gd name="connsiteY5" fmla="*/ 1216058 h 2261048"/>
              <a:gd name="connsiteX6" fmla="*/ 1916170 w 2278261"/>
              <a:gd name="connsiteY6" fmla="*/ 1785474 h 2261048"/>
              <a:gd name="connsiteX7" fmla="*/ 1908175 w 2278261"/>
              <a:gd name="connsiteY7" fmla="*/ 1789187 h 2261048"/>
              <a:gd name="connsiteX8" fmla="*/ 2127349 w 2278261"/>
              <a:gd name="connsiteY8" fmla="*/ 2261048 h 2261048"/>
              <a:gd name="connsiteX9" fmla="*/ 1983482 w 2278261"/>
              <a:gd name="connsiteY9" fmla="*/ 2244543 h 2261048"/>
              <a:gd name="connsiteX10" fmla="*/ 1199517 w 2278261"/>
              <a:gd name="connsiteY10" fmla="*/ 1944458 h 2261048"/>
              <a:gd name="connsiteX11" fmla="*/ 239578 w 2278261"/>
              <a:gd name="connsiteY11" fmla="*/ 415120 h 2261048"/>
              <a:gd name="connsiteX12" fmla="*/ 236302 w 2278261"/>
              <a:gd name="connsiteY12" fmla="*/ 369523 h 2261048"/>
              <a:gd name="connsiteX13" fmla="*/ 0 w 2278261"/>
              <a:gd name="connsiteY13" fmla="*/ 370138 h 2261048"/>
              <a:gd name="connsiteX14" fmla="*/ 703437 w 2278261"/>
              <a:gd name="connsiteY14" fmla="*/ 19250 h 2261048"/>
              <a:gd name="connsiteX15" fmla="*/ 737308 w 2278261"/>
              <a:gd name="connsiteY15" fmla="*/ 931 h 2261048"/>
              <a:gd name="connsiteX16" fmla="*/ 738662 w 2278261"/>
              <a:gd name="connsiteY16" fmla="*/ 1680 h 2261048"/>
              <a:gd name="connsiteX17" fmla="*/ 742029 w 2278261"/>
              <a:gd name="connsiteY17" fmla="*/ 0 h 226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78261" h="2261048">
                <a:moveTo>
                  <a:pt x="1401526" y="366486"/>
                </a:moveTo>
                <a:lnTo>
                  <a:pt x="1316187" y="366709"/>
                </a:lnTo>
                <a:lnTo>
                  <a:pt x="1318738" y="382590"/>
                </a:lnTo>
                <a:cubicBezTo>
                  <a:pt x="1375324" y="652182"/>
                  <a:pt x="1534204" y="897705"/>
                  <a:pt x="1781966" y="1055256"/>
                </a:cubicBezTo>
                <a:cubicBezTo>
                  <a:pt x="1905846" y="1134031"/>
                  <a:pt x="2040220" y="1183356"/>
                  <a:pt x="2177140" y="1205101"/>
                </a:cubicBezTo>
                <a:lnTo>
                  <a:pt x="2278261" y="1216058"/>
                </a:lnTo>
                <a:lnTo>
                  <a:pt x="1916170" y="1785474"/>
                </a:lnTo>
                <a:lnTo>
                  <a:pt x="1908175" y="1789187"/>
                </a:lnTo>
                <a:lnTo>
                  <a:pt x="2127349" y="2261048"/>
                </a:lnTo>
                <a:lnTo>
                  <a:pt x="1983482" y="2244543"/>
                </a:lnTo>
                <a:cubicBezTo>
                  <a:pt x="1712281" y="2199865"/>
                  <a:pt x="1445729" y="2101024"/>
                  <a:pt x="1199517" y="1944458"/>
                </a:cubicBezTo>
                <a:cubicBezTo>
                  <a:pt x="645539" y="1592185"/>
                  <a:pt x="312533" y="1022717"/>
                  <a:pt x="239578" y="415120"/>
                </a:cubicBezTo>
                <a:lnTo>
                  <a:pt x="236302" y="369523"/>
                </a:lnTo>
                <a:lnTo>
                  <a:pt x="0" y="370138"/>
                </a:lnTo>
                <a:lnTo>
                  <a:pt x="703437" y="19250"/>
                </a:lnTo>
                <a:lnTo>
                  <a:pt x="737308" y="931"/>
                </a:lnTo>
                <a:lnTo>
                  <a:pt x="738662" y="1680"/>
                </a:lnTo>
                <a:lnTo>
                  <a:pt x="742029" y="0"/>
                </a:lnTo>
                <a:close/>
              </a:path>
            </a:pathLst>
          </a:custGeom>
          <a:solidFill>
            <a:srgbClr val="69A35B"/>
          </a:solidFill>
          <a:ln w="12700" cap="flat" cmpd="sng" algn="ctr">
            <a:noFill/>
            <a:prstDash val="solid"/>
            <a:miter lim="800000"/>
          </a:ln>
          <a:effectLst/>
        </p:spPr>
        <p:txBody>
          <a:bodyPr rtlCol="0" anchor="ctr"/>
          <a:lstStyle/>
          <a:p>
            <a:pPr algn="ctr"/>
            <a:endParaRPr lang="zh-CN" altLang="en-US" sz="1350">
              <a:latin typeface="微软雅黑" panose="020B0503020204020204" charset="-122"/>
              <a:ea typeface="微软雅黑" panose="020B0503020204020204" charset="-122"/>
            </a:endParaRPr>
          </a:p>
        </p:txBody>
      </p:sp>
      <p:sp>
        <p:nvSpPr>
          <p:cNvPr id="9" name="线条"/>
          <p:cNvSpPr/>
          <p:nvPr>
            <p:custDataLst>
              <p:tags r:id="rId5"/>
            </p:custDataLst>
          </p:nvPr>
        </p:nvSpPr>
        <p:spPr>
          <a:xfrm>
            <a:off x="3150878" y="1850464"/>
            <a:ext cx="587908" cy="1"/>
          </a:xfrm>
          <a:prstGeom prst="line">
            <a:avLst/>
          </a:prstGeom>
          <a:ln w="12700">
            <a:solidFill>
              <a:srgbClr val="ADB9CA"/>
            </a:solidFill>
            <a:prstDash val="sysDash"/>
            <a:miter/>
            <a:headEnd type="oval"/>
            <a:tailEnd type="oval"/>
          </a:ln>
        </p:spPr>
        <p:txBody>
          <a:bodyPr lIns="34289" rIns="34289"/>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10" name="线条"/>
          <p:cNvSpPr/>
          <p:nvPr>
            <p:custDataLst>
              <p:tags r:id="rId6"/>
            </p:custDataLst>
          </p:nvPr>
        </p:nvSpPr>
        <p:spPr>
          <a:xfrm>
            <a:off x="3150878" y="3662015"/>
            <a:ext cx="587908" cy="1"/>
          </a:xfrm>
          <a:prstGeom prst="line">
            <a:avLst/>
          </a:prstGeom>
          <a:ln w="12700">
            <a:solidFill>
              <a:srgbClr val="ADB9CA"/>
            </a:solidFill>
            <a:prstDash val="sysDash"/>
            <a:miter/>
            <a:headEnd type="oval"/>
            <a:tailEnd type="oval"/>
          </a:ln>
        </p:spPr>
        <p:txBody>
          <a:bodyPr lIns="34289" rIns="34289"/>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11" name="线条"/>
          <p:cNvSpPr/>
          <p:nvPr>
            <p:custDataLst>
              <p:tags r:id="rId7"/>
            </p:custDataLst>
          </p:nvPr>
        </p:nvSpPr>
        <p:spPr>
          <a:xfrm>
            <a:off x="5746714" y="1850464"/>
            <a:ext cx="587907" cy="1"/>
          </a:xfrm>
          <a:prstGeom prst="line">
            <a:avLst/>
          </a:prstGeom>
          <a:ln w="12700">
            <a:solidFill>
              <a:srgbClr val="ADB9CA"/>
            </a:solidFill>
            <a:prstDash val="sysDash"/>
            <a:miter/>
            <a:headEnd type="oval"/>
            <a:tailEnd type="oval"/>
          </a:ln>
        </p:spPr>
        <p:txBody>
          <a:bodyPr lIns="34289" rIns="34289"/>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12" name="线条"/>
          <p:cNvSpPr/>
          <p:nvPr>
            <p:custDataLst>
              <p:tags r:id="rId8"/>
            </p:custDataLst>
          </p:nvPr>
        </p:nvSpPr>
        <p:spPr>
          <a:xfrm>
            <a:off x="5746714" y="3662015"/>
            <a:ext cx="587907" cy="1"/>
          </a:xfrm>
          <a:prstGeom prst="line">
            <a:avLst/>
          </a:prstGeom>
          <a:ln w="12700">
            <a:solidFill>
              <a:srgbClr val="ADB9CA"/>
            </a:solidFill>
            <a:prstDash val="sysDash"/>
            <a:miter/>
            <a:headEnd type="oval"/>
            <a:tailEnd type="oval"/>
          </a:ln>
        </p:spPr>
        <p:txBody>
          <a:bodyPr lIns="34289" rIns="34289"/>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endParaRPr>
          </a:p>
        </p:txBody>
      </p:sp>
      <p:sp>
        <p:nvSpPr>
          <p:cNvPr id="13" name="文本框 12"/>
          <p:cNvSpPr txBox="1"/>
          <p:nvPr>
            <p:custDataLst>
              <p:tags r:id="rId9"/>
            </p:custDataLst>
          </p:nvPr>
        </p:nvSpPr>
        <p:spPr>
          <a:xfrm>
            <a:off x="3738786" y="2181233"/>
            <a:ext cx="361443" cy="414020"/>
          </a:xfrm>
          <a:prstGeom prst="rect">
            <a:avLst/>
          </a:prstGeom>
          <a:noFill/>
        </p:spPr>
        <p:txBody>
          <a:bodyPr wrap="square" rtlCol="0">
            <a:spAutoFit/>
          </a:bodyPr>
          <a:lstStyle/>
          <a:p>
            <a:pPr marR="0" indent="0" defTabSz="914400" fontAlgn="auto">
              <a:lnSpc>
                <a:spcPct val="100000"/>
              </a:lnSpc>
              <a:spcBef>
                <a:spcPts val="0"/>
              </a:spcBef>
              <a:spcAft>
                <a:spcPts val="0"/>
              </a:spcAft>
              <a:buClrTx/>
              <a:buSzTx/>
              <a:buFontTx/>
              <a:buNone/>
              <a:defRPr/>
            </a:pPr>
            <a:r>
              <a:rPr kumimoji="0" lang="en-US" altLang="zh-CN" sz="2100" b="1" i="0" kern="1200" cap="none" spc="0" normalizeH="0" baseline="0" noProof="0" dirty="0">
                <a:solidFill>
                  <a:sysClr val="window" lastClr="FFFFFF"/>
                </a:solidFill>
                <a:latin typeface="微软雅黑" panose="020B0503020204020204" charset="-122"/>
                <a:ea typeface="微软雅黑" panose="020B0503020204020204" charset="-122"/>
              </a:rPr>
              <a:t>A</a:t>
            </a:r>
            <a:endParaRPr kumimoji="0" lang="zh-CN" altLang="en-US" sz="2100" b="1" i="0" kern="1200" cap="none" spc="0" normalizeH="0" baseline="0" noProof="0" dirty="0">
              <a:solidFill>
                <a:sysClr val="window" lastClr="FFFFFF"/>
              </a:solidFill>
              <a:latin typeface="微软雅黑" panose="020B0503020204020204" charset="-122"/>
              <a:ea typeface="微软雅黑" panose="020B0503020204020204" charset="-122"/>
            </a:endParaRPr>
          </a:p>
        </p:txBody>
      </p:sp>
      <p:sp>
        <p:nvSpPr>
          <p:cNvPr id="14" name="文本框 13"/>
          <p:cNvSpPr txBox="1"/>
          <p:nvPr>
            <p:custDataLst>
              <p:tags r:id="rId10"/>
            </p:custDataLst>
          </p:nvPr>
        </p:nvSpPr>
        <p:spPr>
          <a:xfrm>
            <a:off x="4971144" y="1690515"/>
            <a:ext cx="361443" cy="414020"/>
          </a:xfrm>
          <a:prstGeom prst="rect">
            <a:avLst/>
          </a:prstGeom>
          <a:noFill/>
        </p:spPr>
        <p:txBody>
          <a:bodyPr wrap="square" rtlCol="0">
            <a:spAutoFit/>
          </a:bodyPr>
          <a:lstStyle/>
          <a:p>
            <a:pPr marR="0" indent="0" defTabSz="914400" fontAlgn="auto">
              <a:lnSpc>
                <a:spcPct val="100000"/>
              </a:lnSpc>
              <a:spcBef>
                <a:spcPts val="0"/>
              </a:spcBef>
              <a:spcAft>
                <a:spcPts val="0"/>
              </a:spcAft>
              <a:buClrTx/>
              <a:buSzTx/>
              <a:buFontTx/>
              <a:buNone/>
              <a:defRPr/>
            </a:pPr>
            <a:r>
              <a:rPr lang="en-US" altLang="zh-CN" sz="2100" b="1" dirty="0">
                <a:solidFill>
                  <a:sysClr val="window" lastClr="FFFFFF"/>
                </a:solidFill>
                <a:latin typeface="微软雅黑" panose="020B0503020204020204" charset="-122"/>
                <a:ea typeface="微软雅黑" panose="020B0503020204020204" charset="-122"/>
              </a:rPr>
              <a:t>P</a:t>
            </a:r>
            <a:endParaRPr kumimoji="0" lang="zh-CN" altLang="en-US" sz="2100" b="1" i="0" kern="1200" cap="none" spc="0" normalizeH="0" baseline="0" noProof="0" dirty="0">
              <a:solidFill>
                <a:sysClr val="window" lastClr="FFFFFF"/>
              </a:solidFill>
              <a:latin typeface="微软雅黑" panose="020B0503020204020204" charset="-122"/>
              <a:ea typeface="微软雅黑" panose="020B0503020204020204" charset="-122"/>
            </a:endParaRPr>
          </a:p>
        </p:txBody>
      </p:sp>
      <p:sp>
        <p:nvSpPr>
          <p:cNvPr id="15" name="文本框 14"/>
          <p:cNvSpPr txBox="1"/>
          <p:nvPr>
            <p:custDataLst>
              <p:tags r:id="rId11"/>
            </p:custDataLst>
          </p:nvPr>
        </p:nvSpPr>
        <p:spPr>
          <a:xfrm>
            <a:off x="5483349" y="2810198"/>
            <a:ext cx="361443" cy="414020"/>
          </a:xfrm>
          <a:prstGeom prst="rect">
            <a:avLst/>
          </a:prstGeom>
          <a:noFill/>
        </p:spPr>
        <p:txBody>
          <a:bodyPr wrap="square" rtlCol="0">
            <a:spAutoFit/>
          </a:bodyPr>
          <a:lstStyle/>
          <a:p>
            <a:pPr marR="0" indent="0" defTabSz="914400" fontAlgn="auto">
              <a:lnSpc>
                <a:spcPct val="100000"/>
              </a:lnSpc>
              <a:spcBef>
                <a:spcPts val="0"/>
              </a:spcBef>
              <a:spcAft>
                <a:spcPts val="0"/>
              </a:spcAft>
              <a:buClrTx/>
              <a:buSzTx/>
              <a:buFontTx/>
              <a:buNone/>
              <a:defRPr/>
            </a:pPr>
            <a:r>
              <a:rPr kumimoji="0" lang="en-US" altLang="zh-CN" sz="2100" b="1" i="0" kern="1200" cap="none" spc="0" normalizeH="0" baseline="0" noProof="0" dirty="0">
                <a:solidFill>
                  <a:sysClr val="window" lastClr="FFFFFF"/>
                </a:solidFill>
                <a:latin typeface="微软雅黑" panose="020B0503020204020204" charset="-122"/>
                <a:ea typeface="微软雅黑" panose="020B0503020204020204" charset="-122"/>
              </a:rPr>
              <a:t>D</a:t>
            </a:r>
            <a:endParaRPr kumimoji="0" lang="zh-CN" altLang="en-US" sz="2100" b="1" i="0" kern="1200" cap="none" spc="0" normalizeH="0" baseline="0" noProof="0" dirty="0">
              <a:solidFill>
                <a:sysClr val="window" lastClr="FFFFFF"/>
              </a:solidFill>
              <a:latin typeface="微软雅黑" panose="020B0503020204020204" charset="-122"/>
              <a:ea typeface="微软雅黑" panose="020B0503020204020204" charset="-122"/>
            </a:endParaRPr>
          </a:p>
        </p:txBody>
      </p:sp>
      <p:sp>
        <p:nvSpPr>
          <p:cNvPr id="16" name="文本框 15"/>
          <p:cNvSpPr txBox="1"/>
          <p:nvPr>
            <p:custDataLst>
              <p:tags r:id="rId12"/>
            </p:custDataLst>
          </p:nvPr>
        </p:nvSpPr>
        <p:spPr>
          <a:xfrm>
            <a:off x="4145056" y="3358136"/>
            <a:ext cx="361443" cy="414020"/>
          </a:xfrm>
          <a:prstGeom prst="rect">
            <a:avLst/>
          </a:prstGeom>
          <a:noFill/>
        </p:spPr>
        <p:txBody>
          <a:bodyPr wrap="square" rtlCol="0">
            <a:spAutoFit/>
          </a:bodyPr>
          <a:lstStyle/>
          <a:p>
            <a:pPr marR="0" indent="0" defTabSz="914400" fontAlgn="auto">
              <a:lnSpc>
                <a:spcPct val="100000"/>
              </a:lnSpc>
              <a:spcBef>
                <a:spcPts val="0"/>
              </a:spcBef>
              <a:spcAft>
                <a:spcPts val="0"/>
              </a:spcAft>
              <a:buClrTx/>
              <a:buSzTx/>
              <a:buFontTx/>
              <a:buNone/>
              <a:defRPr/>
            </a:pPr>
            <a:r>
              <a:rPr kumimoji="0" lang="en-US" altLang="zh-CN" sz="2100" b="1" i="0" kern="1200" cap="none" spc="0" normalizeH="0" baseline="0" noProof="0" dirty="0">
                <a:solidFill>
                  <a:sysClr val="window" lastClr="FFFFFF"/>
                </a:solidFill>
                <a:latin typeface="微软雅黑" panose="020B0503020204020204" charset="-122"/>
                <a:ea typeface="微软雅黑" panose="020B0503020204020204" charset="-122"/>
              </a:rPr>
              <a:t>C</a:t>
            </a:r>
            <a:endParaRPr kumimoji="0" lang="zh-CN" altLang="en-US" sz="2100" b="1" i="0" kern="1200" cap="none" spc="0" normalizeH="0" baseline="0" noProof="0" dirty="0">
              <a:solidFill>
                <a:sysClr val="window" lastClr="FFFFFF"/>
              </a:solidFill>
              <a:latin typeface="微软雅黑" panose="020B0503020204020204" charset="-122"/>
              <a:ea typeface="微软雅黑" panose="020B0503020204020204" charset="-122"/>
            </a:endParaRPr>
          </a:p>
        </p:txBody>
      </p:sp>
      <p:sp>
        <p:nvSpPr>
          <p:cNvPr id="38" name="文本框 37"/>
          <p:cNvSpPr txBox="1"/>
          <p:nvPr>
            <p:custDataLst>
              <p:tags r:id="rId13"/>
            </p:custDataLst>
          </p:nvPr>
        </p:nvSpPr>
        <p:spPr>
          <a:xfrm>
            <a:off x="489585" y="1268730"/>
            <a:ext cx="1930400" cy="300990"/>
          </a:xfrm>
          <a:prstGeom prst="rect">
            <a:avLst/>
          </a:prstGeom>
          <a:noFill/>
        </p:spPr>
        <p:txBody>
          <a:bodyPr wrap="square" lIns="67500" tIns="35100" rIns="67500" bIns="0" anchor="b" anchorCtr="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l">
              <a:lnSpc>
                <a:spcPct val="120000"/>
              </a:lnSpc>
            </a:pPr>
            <a:r>
              <a:rPr lang="en-US" altLang="zh-CN" sz="1500" b="1" spc="300" dirty="0">
                <a:solidFill>
                  <a:srgbClr val="1F74AD"/>
                </a:solidFill>
                <a:latin typeface="微软雅黑" panose="020B0503020204020204" charset="-122"/>
                <a:ea typeface="微软雅黑" panose="020B0503020204020204" charset="-122"/>
                <a:cs typeface="+mn-ea"/>
              </a:rPr>
              <a:t>  </a:t>
            </a:r>
            <a:r>
              <a:rPr lang="zh-CN" altLang="en-US" sz="1600" b="1" spc="300" dirty="0">
                <a:solidFill>
                  <a:srgbClr val="1F74AD"/>
                </a:solidFill>
                <a:latin typeface="微软雅黑" panose="020B0503020204020204" charset="-122"/>
                <a:ea typeface="微软雅黑" panose="020B0503020204020204" charset="-122"/>
                <a:cs typeface="+mn-ea"/>
              </a:rPr>
              <a:t>总结处理阶段</a:t>
            </a:r>
          </a:p>
          <a:p>
            <a:pPr algn="r">
              <a:lnSpc>
                <a:spcPct val="120000"/>
              </a:lnSpc>
            </a:pPr>
            <a:r>
              <a:rPr lang="zh-CN" altLang="en-US" sz="1600" b="1" spc="300" dirty="0">
                <a:solidFill>
                  <a:srgbClr val="1F74AD"/>
                </a:solidFill>
                <a:latin typeface="微软雅黑" panose="020B0503020204020204" charset="-122"/>
                <a:ea typeface="微软雅黑" panose="020B0503020204020204" charset="-122"/>
                <a:cs typeface="+mn-ea"/>
              </a:rPr>
              <a:t>（Action）</a:t>
            </a:r>
          </a:p>
        </p:txBody>
      </p:sp>
      <p:sp>
        <p:nvSpPr>
          <p:cNvPr id="39" name="文本框 38"/>
          <p:cNvSpPr txBox="1"/>
          <p:nvPr>
            <p:custDataLst>
              <p:tags r:id="rId14"/>
            </p:custDataLst>
          </p:nvPr>
        </p:nvSpPr>
        <p:spPr>
          <a:xfrm>
            <a:off x="373380" y="1590675"/>
            <a:ext cx="1974850" cy="1198245"/>
          </a:xfrm>
          <a:prstGeom prst="rect">
            <a:avLst/>
          </a:prstGeom>
          <a:noFill/>
        </p:spPr>
        <p:txBody>
          <a:bodyPr wrap="square" lIns="67500" tIns="0" rIns="67500" bIns="35100">
            <a:normAutofit lnSpcReduction="10000"/>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l">
              <a:lnSpc>
                <a:spcPct val="120000"/>
              </a:lnSpc>
            </a:pPr>
            <a:r>
              <a:rPr lang="zh-CN" altLang="en-US" sz="930" b="1" spc="150" dirty="0">
                <a:latin typeface="黑体" panose="02010609060101010101" pitchFamily="49" charset="-122"/>
                <a:ea typeface="黑体" panose="02010609060101010101" pitchFamily="49" charset="-122"/>
                <a:cs typeface="+mn-ea"/>
              </a:rPr>
              <a:t>- 此阶段分为两个步骤：</a:t>
            </a:r>
          </a:p>
          <a:p>
            <a:pPr algn="l">
              <a:lnSpc>
                <a:spcPct val="120000"/>
              </a:lnSpc>
            </a:pPr>
            <a:r>
              <a:rPr lang="zh-CN" altLang="en-US" sz="930" b="1" spc="150" dirty="0">
                <a:solidFill>
                  <a:srgbClr val="1F74AD"/>
                </a:solidFill>
                <a:latin typeface="黑体" panose="02010609060101010101" pitchFamily="49" charset="-122"/>
                <a:ea typeface="黑体" panose="02010609060101010101" pitchFamily="49" charset="-122"/>
                <a:cs typeface="+mn-ea"/>
              </a:rPr>
              <a:t>第七步</a:t>
            </a:r>
            <a:r>
              <a:rPr lang="en-US" altLang="zh-CN" sz="930" b="1" spc="150" dirty="0">
                <a:solidFill>
                  <a:srgbClr val="1F74AD"/>
                </a:solidFill>
                <a:latin typeface="黑体" panose="02010609060101010101" pitchFamily="49" charset="-122"/>
                <a:ea typeface="黑体" panose="02010609060101010101" pitchFamily="49" charset="-122"/>
                <a:cs typeface="+mn-ea"/>
              </a:rPr>
              <a:t>:</a:t>
            </a:r>
            <a:r>
              <a:rPr lang="zh-CN" altLang="en-US" sz="930" b="1" spc="150" dirty="0">
                <a:latin typeface="黑体" panose="02010609060101010101" pitchFamily="49" charset="-122"/>
                <a:ea typeface="黑体" panose="02010609060101010101" pitchFamily="49" charset="-122"/>
                <a:cs typeface="+mn-ea"/>
              </a:rPr>
              <a:t>巩固措施，对检查结果按标准处理，制定制度条例，以便巩固；</a:t>
            </a:r>
          </a:p>
          <a:p>
            <a:pPr algn="l">
              <a:lnSpc>
                <a:spcPct val="120000"/>
              </a:lnSpc>
            </a:pPr>
            <a:r>
              <a:rPr lang="zh-CN" altLang="en-US" sz="930" b="1" spc="150" dirty="0">
                <a:solidFill>
                  <a:srgbClr val="1F74AD"/>
                </a:solidFill>
                <a:latin typeface="黑体" panose="02010609060101010101" pitchFamily="49" charset="-122"/>
                <a:ea typeface="黑体" panose="02010609060101010101" pitchFamily="49" charset="-122"/>
                <a:cs typeface="+mn-ea"/>
              </a:rPr>
              <a:t>第八步</a:t>
            </a:r>
            <a:r>
              <a:rPr lang="en-US" altLang="zh-CN" sz="930" b="1" spc="150" dirty="0">
                <a:solidFill>
                  <a:srgbClr val="1F74AD"/>
                </a:solidFill>
                <a:latin typeface="黑体" panose="02010609060101010101" pitchFamily="49" charset="-122"/>
                <a:ea typeface="黑体" panose="02010609060101010101" pitchFamily="49" charset="-122"/>
                <a:cs typeface="+mn-ea"/>
              </a:rPr>
              <a:t>:</a:t>
            </a:r>
            <a:r>
              <a:rPr lang="zh-CN" altLang="en-US" sz="930" b="1" spc="150" dirty="0">
                <a:latin typeface="黑体" panose="02010609060101010101" pitchFamily="49" charset="-122"/>
                <a:ea typeface="黑体" panose="02010609060101010101" pitchFamily="49" charset="-122"/>
                <a:cs typeface="+mn-ea"/>
              </a:rPr>
              <a:t>对不能做标准化处理的遗留问题，转入下一轮循环；或作标准化动态更新处理。</a:t>
            </a:r>
          </a:p>
          <a:p>
            <a:pPr algn="r">
              <a:lnSpc>
                <a:spcPct val="120000"/>
              </a:lnSpc>
            </a:pPr>
            <a:endParaRPr lang="zh-CN" altLang="en-US" sz="930" b="1" spc="150" dirty="0">
              <a:latin typeface="黑体" panose="02010609060101010101" pitchFamily="49" charset="-122"/>
              <a:ea typeface="黑体" panose="02010609060101010101" pitchFamily="49" charset="-122"/>
              <a:cs typeface="+mn-ea"/>
            </a:endParaRPr>
          </a:p>
        </p:txBody>
      </p:sp>
      <p:sp>
        <p:nvSpPr>
          <p:cNvPr id="46" name="文本框 45"/>
          <p:cNvSpPr txBox="1"/>
          <p:nvPr>
            <p:custDataLst>
              <p:tags r:id="rId15"/>
            </p:custDataLst>
          </p:nvPr>
        </p:nvSpPr>
        <p:spPr>
          <a:xfrm>
            <a:off x="489585" y="2992120"/>
            <a:ext cx="2160905" cy="659765"/>
          </a:xfrm>
          <a:prstGeom prst="rect">
            <a:avLst/>
          </a:prstGeom>
          <a:noFill/>
        </p:spPr>
        <p:txBody>
          <a:bodyPr wrap="square" lIns="67500" tIns="35100" rIns="67500" bIns="0" anchor="b" anchorCtr="0">
            <a:norm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l">
              <a:lnSpc>
                <a:spcPct val="120000"/>
              </a:lnSpc>
            </a:pPr>
            <a:r>
              <a:rPr lang="en-US" altLang="zh-CN" sz="1600" b="1" spc="300" dirty="0">
                <a:solidFill>
                  <a:srgbClr val="69A35B"/>
                </a:solidFill>
                <a:latin typeface="微软雅黑" panose="020B0503020204020204" charset="-122"/>
                <a:ea typeface="微软雅黑" panose="020B0503020204020204" charset="-122"/>
                <a:cs typeface="+mn-ea"/>
              </a:rPr>
              <a:t>         </a:t>
            </a:r>
            <a:r>
              <a:rPr lang="zh-CN" altLang="en-US" sz="1600" b="1" spc="300" dirty="0">
                <a:solidFill>
                  <a:srgbClr val="69A35B"/>
                </a:solidFill>
                <a:latin typeface="微软雅黑" panose="020B0503020204020204" charset="-122"/>
                <a:ea typeface="微软雅黑" panose="020B0503020204020204" charset="-122"/>
                <a:cs typeface="+mn-ea"/>
              </a:rPr>
              <a:t>检查阶段</a:t>
            </a:r>
          </a:p>
          <a:p>
            <a:pPr algn="r">
              <a:lnSpc>
                <a:spcPct val="120000"/>
              </a:lnSpc>
            </a:pPr>
            <a:r>
              <a:rPr lang="zh-CN" altLang="en-US" sz="1600" b="1" spc="300" dirty="0">
                <a:solidFill>
                  <a:srgbClr val="69A35B"/>
                </a:solidFill>
                <a:latin typeface="微软雅黑" panose="020B0503020204020204" charset="-122"/>
                <a:ea typeface="微软雅黑" panose="020B0503020204020204" charset="-122"/>
                <a:cs typeface="+mn-ea"/>
              </a:rPr>
              <a:t>（Check）</a:t>
            </a:r>
          </a:p>
        </p:txBody>
      </p:sp>
      <p:sp>
        <p:nvSpPr>
          <p:cNvPr id="47" name="文本框 46"/>
          <p:cNvSpPr txBox="1"/>
          <p:nvPr>
            <p:custDataLst>
              <p:tags r:id="rId16"/>
            </p:custDataLst>
          </p:nvPr>
        </p:nvSpPr>
        <p:spPr>
          <a:xfrm>
            <a:off x="431800" y="3672840"/>
            <a:ext cx="1916430" cy="723265"/>
          </a:xfrm>
          <a:prstGeom prst="rect">
            <a:avLst/>
          </a:prstGeom>
          <a:noFill/>
        </p:spPr>
        <p:txBody>
          <a:bodyPr wrap="square" lIns="67500" tIns="0" rIns="67500" bIns="35100">
            <a:norm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l">
              <a:lnSpc>
                <a:spcPct val="120000"/>
              </a:lnSpc>
            </a:pPr>
            <a:r>
              <a:rPr lang="en-US" altLang="zh-CN" sz="930" b="1" spc="150" dirty="0">
                <a:latin typeface="黑体" panose="02010609060101010101" pitchFamily="49" charset="-122"/>
                <a:ea typeface="黑体" panose="02010609060101010101" pitchFamily="49" charset="-122"/>
                <a:cs typeface="+mn-ea"/>
              </a:rPr>
              <a:t>-</a:t>
            </a:r>
            <a:r>
              <a:rPr lang="zh-CN" altLang="en-US" sz="930" b="1" spc="150" dirty="0">
                <a:latin typeface="黑体" panose="02010609060101010101" pitchFamily="49" charset="-122"/>
                <a:ea typeface="黑体" panose="02010609060101010101" pitchFamily="49" charset="-122"/>
                <a:cs typeface="+mn-ea"/>
              </a:rPr>
              <a:t>把实际工作结果与预期目标对比，检查在执行过程中的落实情况，此阶段为</a:t>
            </a:r>
            <a:r>
              <a:rPr lang="zh-CN" altLang="en-US" sz="930" b="1" spc="150" dirty="0">
                <a:solidFill>
                  <a:srgbClr val="69A35B"/>
                </a:solidFill>
                <a:latin typeface="黑体" panose="02010609060101010101" pitchFamily="49" charset="-122"/>
                <a:ea typeface="黑体" panose="02010609060101010101" pitchFamily="49" charset="-122"/>
                <a:cs typeface="+mn-ea"/>
              </a:rPr>
              <a:t>第六步</a:t>
            </a:r>
            <a:r>
              <a:rPr lang="zh-CN" altLang="en-US" sz="930" b="1" spc="150" dirty="0">
                <a:latin typeface="黑体" panose="02010609060101010101" pitchFamily="49" charset="-122"/>
                <a:ea typeface="黑体" panose="02010609060101010101" pitchFamily="49" charset="-122"/>
                <a:cs typeface="+mn-ea"/>
              </a:rPr>
              <a:t>。</a:t>
            </a:r>
          </a:p>
        </p:txBody>
      </p:sp>
      <p:sp>
        <p:nvSpPr>
          <p:cNvPr id="48" name="文本框 47"/>
          <p:cNvSpPr txBox="1"/>
          <p:nvPr>
            <p:custDataLst>
              <p:tags r:id="rId17"/>
            </p:custDataLst>
          </p:nvPr>
        </p:nvSpPr>
        <p:spPr>
          <a:xfrm>
            <a:off x="7011670" y="1268730"/>
            <a:ext cx="1919605" cy="300990"/>
          </a:xfrm>
          <a:prstGeom prst="rect">
            <a:avLst/>
          </a:prstGeom>
          <a:noFill/>
        </p:spPr>
        <p:txBody>
          <a:bodyPr wrap="square" lIns="67500" tIns="35100" rIns="67500" bIns="0" anchor="b" anchorCtr="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nSpc>
                <a:spcPct val="120000"/>
              </a:lnSpc>
            </a:pPr>
            <a:r>
              <a:rPr lang="zh-CN" sz="1600" b="1">
                <a:solidFill>
                  <a:srgbClr val="3498DB"/>
                </a:solidFill>
                <a:latin typeface="微软雅黑" panose="020B0503020204020204" charset="-122"/>
                <a:cs typeface="微软雅黑" panose="020B0503020204020204" charset="-122"/>
                <a:sym typeface="+mn-ea"/>
              </a:rPr>
              <a:t>计划阶段（</a:t>
            </a:r>
            <a:r>
              <a:rPr lang="en-US" sz="1600" b="1">
                <a:solidFill>
                  <a:srgbClr val="3498DB"/>
                </a:solidFill>
                <a:latin typeface="微软雅黑" panose="020B0503020204020204" charset="-122"/>
                <a:cs typeface="微软雅黑" panose="020B0503020204020204" charset="-122"/>
                <a:sym typeface="+mn-ea"/>
              </a:rPr>
              <a:t>Plan</a:t>
            </a:r>
            <a:r>
              <a:rPr lang="zh-CN" sz="1600" b="1">
                <a:solidFill>
                  <a:srgbClr val="3498DB"/>
                </a:solidFill>
                <a:latin typeface="微软雅黑" panose="020B0503020204020204" charset="-122"/>
                <a:cs typeface="微软雅黑" panose="020B0503020204020204" charset="-122"/>
                <a:sym typeface="+mn-ea"/>
              </a:rPr>
              <a:t>）</a:t>
            </a:r>
            <a:endParaRPr lang="zh-CN" altLang="en-US" sz="1600" b="1" spc="300" dirty="0">
              <a:solidFill>
                <a:srgbClr val="3498DB"/>
              </a:solidFill>
              <a:latin typeface="微软雅黑" panose="020B0503020204020204" charset="-122"/>
              <a:cs typeface="微软雅黑" panose="020B0503020204020204" charset="-122"/>
              <a:sym typeface="+mn-ea"/>
            </a:endParaRPr>
          </a:p>
        </p:txBody>
      </p:sp>
      <p:sp>
        <p:nvSpPr>
          <p:cNvPr id="49" name="文本框 48"/>
          <p:cNvSpPr txBox="1"/>
          <p:nvPr>
            <p:custDataLst>
              <p:tags r:id="rId18"/>
            </p:custDataLst>
          </p:nvPr>
        </p:nvSpPr>
        <p:spPr>
          <a:xfrm>
            <a:off x="7038975" y="1590675"/>
            <a:ext cx="2071370" cy="622300"/>
          </a:xfrm>
          <a:prstGeom prst="rect">
            <a:avLst/>
          </a:prstGeom>
          <a:noFill/>
        </p:spPr>
        <p:txBody>
          <a:bodyPr wrap="square" lIns="67500" tIns="0" rIns="67500" bIns="35100"/>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nSpc>
                <a:spcPct val="120000"/>
              </a:lnSpc>
            </a:pPr>
            <a:r>
              <a:rPr lang="en-US" altLang="zh-CN" sz="930" b="1" spc="150" dirty="0">
                <a:latin typeface="黑体" panose="02010609060101010101" pitchFamily="49" charset="-122"/>
                <a:ea typeface="黑体" panose="02010609060101010101" pitchFamily="49" charset="-122"/>
              </a:rPr>
              <a:t>- </a:t>
            </a:r>
            <a:r>
              <a:rPr lang="zh-CN" altLang="en-US" sz="930" b="1" spc="150" dirty="0">
                <a:latin typeface="黑体" panose="02010609060101010101" pitchFamily="49" charset="-122"/>
                <a:ea typeface="黑体" panose="02010609060101010101" pitchFamily="49" charset="-122"/>
              </a:rPr>
              <a:t>找出影响质量的主要因素，制订有针对性的计划。</a:t>
            </a:r>
          </a:p>
          <a:p>
            <a:pPr>
              <a:lnSpc>
                <a:spcPct val="120000"/>
              </a:lnSpc>
            </a:pPr>
            <a:r>
              <a:rPr lang="en-US" altLang="zh-CN" sz="930" b="1" spc="150" dirty="0">
                <a:latin typeface="黑体" panose="02010609060101010101" pitchFamily="49" charset="-122"/>
                <a:ea typeface="黑体" panose="02010609060101010101" pitchFamily="49" charset="-122"/>
              </a:rPr>
              <a:t>- </a:t>
            </a:r>
            <a:r>
              <a:rPr lang="zh-CN" altLang="en-US" sz="930" b="1" spc="150" dirty="0">
                <a:latin typeface="黑体" panose="02010609060101010101" pitchFamily="49" charset="-122"/>
                <a:ea typeface="黑体" panose="02010609060101010101" pitchFamily="49" charset="-122"/>
              </a:rPr>
              <a:t>此阶段为四个步骤：</a:t>
            </a:r>
          </a:p>
          <a:p>
            <a:pPr>
              <a:lnSpc>
                <a:spcPct val="120000"/>
              </a:lnSpc>
            </a:pPr>
            <a:r>
              <a:rPr lang="zh-CN" altLang="en-US" sz="930" b="1" spc="150" dirty="0">
                <a:solidFill>
                  <a:srgbClr val="52B8DA"/>
                </a:solidFill>
                <a:latin typeface="黑体" panose="02010609060101010101" pitchFamily="49" charset="-122"/>
                <a:ea typeface="黑体" panose="02010609060101010101" pitchFamily="49" charset="-122"/>
              </a:rPr>
              <a:t>第一步</a:t>
            </a:r>
            <a:r>
              <a:rPr lang="en-US" altLang="zh-CN" sz="930" b="1" spc="150" dirty="0">
                <a:latin typeface="黑体" panose="02010609060101010101" pitchFamily="49" charset="-122"/>
                <a:ea typeface="黑体" panose="02010609060101010101" pitchFamily="49" charset="-122"/>
              </a:rPr>
              <a:t>:</a:t>
            </a:r>
            <a:r>
              <a:rPr lang="zh-CN" altLang="en-US" sz="930" b="1" spc="150" dirty="0">
                <a:latin typeface="黑体" panose="02010609060101010101" pitchFamily="49" charset="-122"/>
                <a:ea typeface="黑体" panose="02010609060101010101" pitchFamily="49" charset="-122"/>
              </a:rPr>
              <a:t>分析现状找出问题；</a:t>
            </a:r>
          </a:p>
          <a:p>
            <a:pPr>
              <a:lnSpc>
                <a:spcPct val="120000"/>
              </a:lnSpc>
            </a:pPr>
            <a:r>
              <a:rPr lang="zh-CN" altLang="en-US" sz="930" b="1" spc="150" dirty="0">
                <a:solidFill>
                  <a:srgbClr val="52B8DA"/>
                </a:solidFill>
                <a:latin typeface="黑体" panose="02010609060101010101" pitchFamily="49" charset="-122"/>
                <a:ea typeface="黑体" panose="02010609060101010101" pitchFamily="49" charset="-122"/>
              </a:rPr>
              <a:t>第二步</a:t>
            </a:r>
            <a:r>
              <a:rPr lang="en-US" altLang="zh-CN" sz="930" b="1" spc="150" dirty="0">
                <a:latin typeface="黑体" panose="02010609060101010101" pitchFamily="49" charset="-122"/>
                <a:ea typeface="黑体" panose="02010609060101010101" pitchFamily="49" charset="-122"/>
              </a:rPr>
              <a:t>:</a:t>
            </a:r>
            <a:r>
              <a:rPr lang="zh-CN" altLang="en-US" sz="930" b="1" spc="150" dirty="0">
                <a:latin typeface="黑体" panose="02010609060101010101" pitchFamily="49" charset="-122"/>
                <a:ea typeface="黑体" panose="02010609060101010101" pitchFamily="49" charset="-122"/>
              </a:rPr>
              <a:t>找出造成问题的原因；</a:t>
            </a:r>
            <a:r>
              <a:rPr lang="zh-CN" altLang="en-US" sz="930" b="1" spc="150" dirty="0">
                <a:solidFill>
                  <a:srgbClr val="52B8DA"/>
                </a:solidFill>
                <a:latin typeface="黑体" panose="02010609060101010101" pitchFamily="49" charset="-122"/>
                <a:ea typeface="黑体" panose="02010609060101010101" pitchFamily="49" charset="-122"/>
              </a:rPr>
              <a:t>第三步</a:t>
            </a:r>
            <a:r>
              <a:rPr lang="en-US" altLang="zh-CN" sz="930" b="1" spc="150" dirty="0">
                <a:latin typeface="黑体" panose="02010609060101010101" pitchFamily="49" charset="-122"/>
                <a:ea typeface="黑体" panose="02010609060101010101" pitchFamily="49" charset="-122"/>
              </a:rPr>
              <a:t>:</a:t>
            </a:r>
            <a:r>
              <a:rPr lang="zh-CN" altLang="en-US" sz="930" b="1" spc="150" dirty="0">
                <a:latin typeface="黑体" panose="02010609060101010101" pitchFamily="49" charset="-122"/>
                <a:ea typeface="黑体" panose="02010609060101010101" pitchFamily="49" charset="-122"/>
              </a:rPr>
              <a:t>找出其中的主要原因；</a:t>
            </a:r>
            <a:r>
              <a:rPr lang="zh-CN" altLang="en-US" sz="930" b="1" spc="150" dirty="0">
                <a:solidFill>
                  <a:srgbClr val="52B8DA"/>
                </a:solidFill>
                <a:latin typeface="黑体" panose="02010609060101010101" pitchFamily="49" charset="-122"/>
                <a:ea typeface="黑体" panose="02010609060101010101" pitchFamily="49" charset="-122"/>
              </a:rPr>
              <a:t>第四步</a:t>
            </a:r>
            <a:r>
              <a:rPr lang="en-US" altLang="zh-CN" sz="930" b="1" spc="150" dirty="0">
                <a:latin typeface="黑体" panose="02010609060101010101" pitchFamily="49" charset="-122"/>
                <a:ea typeface="黑体" panose="02010609060101010101" pitchFamily="49" charset="-122"/>
              </a:rPr>
              <a:t>:</a:t>
            </a:r>
            <a:r>
              <a:rPr lang="zh-CN" altLang="en-US" sz="930" b="1" spc="150" dirty="0">
                <a:latin typeface="黑体" panose="02010609060101010101" pitchFamily="49" charset="-122"/>
                <a:ea typeface="黑体" panose="02010609060101010101" pitchFamily="49" charset="-122"/>
              </a:rPr>
              <a:t>针对主要原因制定计划。</a:t>
            </a:r>
          </a:p>
        </p:txBody>
      </p:sp>
      <p:sp>
        <p:nvSpPr>
          <p:cNvPr id="52" name="文本框 51"/>
          <p:cNvSpPr txBox="1"/>
          <p:nvPr>
            <p:custDataLst>
              <p:tags r:id="rId19"/>
            </p:custDataLst>
          </p:nvPr>
        </p:nvSpPr>
        <p:spPr>
          <a:xfrm>
            <a:off x="7011670" y="3350895"/>
            <a:ext cx="1919605" cy="300990"/>
          </a:xfrm>
          <a:prstGeom prst="rect">
            <a:avLst/>
          </a:prstGeom>
          <a:noFill/>
        </p:spPr>
        <p:txBody>
          <a:bodyPr wrap="square" lIns="67500" tIns="35100" rIns="67500" bIns="0" anchor="b" anchorCtr="0">
            <a:normAutofit lnSpcReduction="10000"/>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nSpc>
                <a:spcPct val="120000"/>
              </a:lnSpc>
            </a:pPr>
            <a:r>
              <a:rPr lang="zh-CN" altLang="en-US" sz="1600" b="1" spc="300" dirty="0">
                <a:solidFill>
                  <a:srgbClr val="45B4BA"/>
                </a:solidFill>
                <a:latin typeface="微软雅黑" panose="020B0503020204020204" charset="-122"/>
                <a:ea typeface="微软雅黑" panose="020B0503020204020204" charset="-122"/>
                <a:cs typeface="+mn-ea"/>
              </a:rPr>
              <a:t>执行阶段（Do）</a:t>
            </a:r>
          </a:p>
        </p:txBody>
      </p:sp>
      <p:sp>
        <p:nvSpPr>
          <p:cNvPr id="53" name="文本框 52"/>
          <p:cNvSpPr txBox="1"/>
          <p:nvPr>
            <p:custDataLst>
              <p:tags r:id="rId20"/>
            </p:custDataLst>
          </p:nvPr>
        </p:nvSpPr>
        <p:spPr>
          <a:xfrm>
            <a:off x="7026910" y="3672840"/>
            <a:ext cx="2141855" cy="622300"/>
          </a:xfrm>
          <a:prstGeom prst="rect">
            <a:avLst/>
          </a:prstGeom>
          <a:noFill/>
        </p:spPr>
        <p:txBody>
          <a:bodyPr wrap="square" lIns="67500" tIns="0" rIns="67500" bIns="35100">
            <a:norm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l">
              <a:lnSpc>
                <a:spcPct val="120000"/>
              </a:lnSpc>
              <a:buClrTx/>
              <a:buSzTx/>
              <a:buNone/>
            </a:pPr>
            <a:r>
              <a:rPr lang="zh-CN" altLang="en-US" sz="930" b="1" spc="150" dirty="0">
                <a:latin typeface="黑体" panose="02010609060101010101" pitchFamily="49" charset="-122"/>
                <a:ea typeface="黑体" panose="02010609060101010101" pitchFamily="49" charset="-122"/>
                <a:cs typeface="+mn-ea"/>
              </a:rPr>
              <a:t>按预定计划和措施具体实施，此阶段为</a:t>
            </a:r>
            <a:r>
              <a:rPr lang="zh-CN" altLang="en-US" sz="930" b="1" spc="150" dirty="0">
                <a:solidFill>
                  <a:srgbClr val="45B4BA"/>
                </a:solidFill>
                <a:latin typeface="黑体" panose="02010609060101010101" pitchFamily="49" charset="-122"/>
                <a:ea typeface="黑体" panose="02010609060101010101" pitchFamily="49" charset="-122"/>
                <a:cs typeface="+mn-ea"/>
              </a:rPr>
              <a:t>第五步</a:t>
            </a:r>
            <a:r>
              <a:rPr lang="zh-CN" altLang="en-US" sz="930" b="1" spc="150" dirty="0">
                <a:latin typeface="黑体" panose="02010609060101010101" pitchFamily="49" charset="-122"/>
                <a:ea typeface="黑体" panose="02010609060101010101" pitchFamily="49" charset="-122"/>
                <a:cs typeface="+mn-ea"/>
              </a:rPr>
              <a:t>。</a:t>
            </a:r>
          </a:p>
        </p:txBody>
      </p:sp>
      <p:sp>
        <p:nvSpPr>
          <p:cNvPr id="17" name="文本框 16"/>
          <p:cNvSpPr txBox="1"/>
          <p:nvPr/>
        </p:nvSpPr>
        <p:spPr>
          <a:xfrm>
            <a:off x="5062220" y="2033270"/>
            <a:ext cx="684530" cy="275590"/>
          </a:xfrm>
          <a:prstGeom prst="rect">
            <a:avLst/>
          </a:prstGeom>
          <a:noFill/>
        </p:spPr>
        <p:txBody>
          <a:bodyPr wrap="square" rtlCol="0">
            <a:spAutoFit/>
          </a:bodyPr>
          <a:lstStyle/>
          <a:p>
            <a:r>
              <a:rPr lang="zh-CN" altLang="en-US" sz="1200" b="1">
                <a:solidFill>
                  <a:schemeClr val="bg1"/>
                </a:solidFill>
              </a:rPr>
              <a:t>（</a:t>
            </a:r>
            <a:r>
              <a:rPr lang="zh-CN" altLang="en-US" sz="1200" b="1">
                <a:solidFill>
                  <a:schemeClr val="bg1"/>
                </a:solidFill>
                <a:sym typeface="+mn-ea"/>
              </a:rPr>
              <a:t>计划</a:t>
            </a:r>
            <a:r>
              <a:rPr lang="zh-CN" altLang="en-US" sz="1200" b="1">
                <a:solidFill>
                  <a:schemeClr val="bg1"/>
                </a:solidFill>
              </a:rPr>
              <a:t>）</a:t>
            </a:r>
          </a:p>
        </p:txBody>
      </p:sp>
      <p:sp>
        <p:nvSpPr>
          <p:cNvPr id="18" name="文本框 17"/>
          <p:cNvSpPr txBox="1"/>
          <p:nvPr/>
        </p:nvSpPr>
        <p:spPr>
          <a:xfrm>
            <a:off x="5062220" y="3224530"/>
            <a:ext cx="684530" cy="275590"/>
          </a:xfrm>
          <a:prstGeom prst="rect">
            <a:avLst/>
          </a:prstGeom>
          <a:noFill/>
        </p:spPr>
        <p:txBody>
          <a:bodyPr wrap="square" rtlCol="0">
            <a:spAutoFit/>
          </a:bodyPr>
          <a:lstStyle/>
          <a:p>
            <a:r>
              <a:rPr lang="zh-CN" altLang="en-US" sz="1200" b="1">
                <a:solidFill>
                  <a:schemeClr val="bg1"/>
                </a:solidFill>
              </a:rPr>
              <a:t>（</a:t>
            </a:r>
            <a:r>
              <a:rPr lang="zh-CN" altLang="en-US" sz="1200" b="1">
                <a:solidFill>
                  <a:schemeClr val="bg1"/>
                </a:solidFill>
                <a:sym typeface="+mn-ea"/>
              </a:rPr>
              <a:t>实施</a:t>
            </a:r>
            <a:r>
              <a:rPr lang="zh-CN" altLang="en-US" sz="1200" b="1">
                <a:solidFill>
                  <a:schemeClr val="bg1"/>
                </a:solidFill>
              </a:rPr>
              <a:t>）</a:t>
            </a:r>
          </a:p>
        </p:txBody>
      </p:sp>
      <p:sp>
        <p:nvSpPr>
          <p:cNvPr id="19" name="文本框 18"/>
          <p:cNvSpPr txBox="1"/>
          <p:nvPr/>
        </p:nvSpPr>
        <p:spPr>
          <a:xfrm>
            <a:off x="4247515" y="3676015"/>
            <a:ext cx="684530" cy="275590"/>
          </a:xfrm>
          <a:prstGeom prst="rect">
            <a:avLst/>
          </a:prstGeom>
          <a:noFill/>
        </p:spPr>
        <p:txBody>
          <a:bodyPr wrap="square" rtlCol="0">
            <a:spAutoFit/>
          </a:bodyPr>
          <a:lstStyle/>
          <a:p>
            <a:r>
              <a:rPr lang="zh-CN" altLang="en-US" sz="1200" b="1">
                <a:solidFill>
                  <a:schemeClr val="bg1"/>
                </a:solidFill>
              </a:rPr>
              <a:t>（</a:t>
            </a:r>
            <a:r>
              <a:rPr lang="zh-CN" altLang="en-US" sz="1200" b="1">
                <a:solidFill>
                  <a:schemeClr val="bg1"/>
                </a:solidFill>
                <a:sym typeface="+mn-ea"/>
              </a:rPr>
              <a:t>检查</a:t>
            </a:r>
            <a:r>
              <a:rPr lang="zh-CN" altLang="en-US" sz="1200" b="1">
                <a:solidFill>
                  <a:schemeClr val="bg1"/>
                </a:solidFill>
              </a:rPr>
              <a:t>）</a:t>
            </a:r>
          </a:p>
        </p:txBody>
      </p:sp>
      <p:sp>
        <p:nvSpPr>
          <p:cNvPr id="20" name="文本框 19"/>
          <p:cNvSpPr txBox="1"/>
          <p:nvPr/>
        </p:nvSpPr>
        <p:spPr>
          <a:xfrm>
            <a:off x="3407410" y="2595245"/>
            <a:ext cx="684530" cy="275590"/>
          </a:xfrm>
          <a:prstGeom prst="rect">
            <a:avLst/>
          </a:prstGeom>
          <a:noFill/>
        </p:spPr>
        <p:txBody>
          <a:bodyPr wrap="square" rtlCol="0">
            <a:spAutoFit/>
          </a:bodyPr>
          <a:lstStyle/>
          <a:p>
            <a:r>
              <a:rPr lang="zh-CN" altLang="en-US" sz="1200" b="1">
                <a:solidFill>
                  <a:schemeClr val="bg1"/>
                </a:solidFill>
              </a:rPr>
              <a:t>（</a:t>
            </a:r>
            <a:r>
              <a:rPr lang="zh-CN" altLang="en-US" sz="1200" b="1">
                <a:solidFill>
                  <a:schemeClr val="bg1"/>
                </a:solidFill>
                <a:sym typeface="+mn-ea"/>
              </a:rPr>
              <a:t>处理</a:t>
            </a:r>
            <a:r>
              <a:rPr lang="zh-CN" altLang="en-US" sz="1200" b="1">
                <a:solidFill>
                  <a:schemeClr val="bg1"/>
                </a:solidFill>
              </a:rPr>
              <a:t>）</a:t>
            </a:r>
          </a:p>
        </p:txBody>
      </p:sp>
      <p:pic>
        <p:nvPicPr>
          <p:cNvPr id="21" name="图片 20" descr="20288682"/>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455410" y="1536700"/>
            <a:ext cx="462915" cy="462915"/>
          </a:xfrm>
          <a:prstGeom prst="rect">
            <a:avLst/>
          </a:prstGeom>
        </p:spPr>
      </p:pic>
      <p:pic>
        <p:nvPicPr>
          <p:cNvPr id="27" name="图片 26" descr="20288996"/>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456815" y="3386455"/>
            <a:ext cx="546735" cy="546735"/>
          </a:xfrm>
          <a:prstGeom prst="rect">
            <a:avLst/>
          </a:prstGeom>
        </p:spPr>
      </p:pic>
      <p:pic>
        <p:nvPicPr>
          <p:cNvPr id="22" name="图片 21" descr="20288972"/>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419985" y="1483995"/>
            <a:ext cx="574675" cy="574675"/>
          </a:xfrm>
          <a:prstGeom prst="rect">
            <a:avLst/>
          </a:prstGeom>
        </p:spPr>
      </p:pic>
      <p:pic>
        <p:nvPicPr>
          <p:cNvPr id="28" name="图片 27" descr="20288999"/>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6468110" y="3364865"/>
            <a:ext cx="520700" cy="520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9841" y="1498959"/>
            <a:ext cx="1714500" cy="70675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black"/>
                </a:solidFill>
                <a:effectLst/>
                <a:uLnTx/>
                <a:uFillTx/>
                <a:latin typeface="Times New Roman" panose="02020603050405020304"/>
                <a:ea typeface="黑体" panose="02010609060101010101" pitchFamily="49" charset="-122"/>
                <a:cs typeface="+mn-cs"/>
              </a:rPr>
              <a:t>第五节</a:t>
            </a:r>
            <a:endParaRPr kumimoji="0" lang="en-US" altLang="zh-CN" sz="4000" b="1" i="0" u="none" strike="noStrike" kern="1200" cap="none" spc="0" normalizeH="0" baseline="0" noProof="0" dirty="0">
              <a:ln>
                <a:noFill/>
              </a:ln>
              <a:solidFill>
                <a:prstClr val="black"/>
              </a:solidFill>
              <a:effectLst/>
              <a:uLnTx/>
              <a:uFillTx/>
              <a:latin typeface="Times New Roman" panose="02020603050405020304"/>
              <a:ea typeface="黑体" panose="02010609060101010101" pitchFamily="49" charset="-122"/>
              <a:cs typeface="+mn-cs"/>
            </a:endParaRPr>
          </a:p>
        </p:txBody>
      </p:sp>
      <p:sp>
        <p:nvSpPr>
          <p:cNvPr id="38" name="文本框 9"/>
          <p:cNvSpPr txBox="1"/>
          <p:nvPr/>
        </p:nvSpPr>
        <p:spPr>
          <a:xfrm>
            <a:off x="2062780" y="2580273"/>
            <a:ext cx="5288280" cy="706755"/>
          </a:xfrm>
          <a:prstGeom prst="rect">
            <a:avLst/>
          </a:prstGeom>
          <a:noFill/>
        </p:spPr>
        <p:txBody>
          <a:bodyPr wrap="none" rtlCol="0">
            <a:spAutoFit/>
          </a:bodyPr>
          <a:lstStyle/>
          <a:p>
            <a:pPr lvl="0" algn="ctr"/>
            <a:r>
              <a:rPr lang="zh-CN" altLang="en-US" sz="4000" b="1" dirty="0">
                <a:solidFill>
                  <a:prstClr val="black"/>
                </a:solidFill>
                <a:latin typeface="Times New Roman" panose="02020603050405020304"/>
                <a:ea typeface="黑体" panose="02010609060101010101" pitchFamily="49" charset="-122"/>
              </a:rPr>
              <a:t>临床路径病案质量管理</a:t>
            </a:r>
            <a:endParaRPr kumimoji="0" lang="en-US" altLang="zh-CN" sz="4000" b="1" i="0" u="none" strike="noStrike" kern="1200" cap="none" spc="0" normalizeH="0" baseline="0" noProof="0" dirty="0">
              <a:ln>
                <a:noFill/>
              </a:ln>
              <a:solidFill>
                <a:prstClr val="black"/>
              </a:solidFill>
              <a:effectLst/>
              <a:uLnTx/>
              <a:uFillTx/>
              <a:latin typeface="Times New Roman" panose="02020603050405020304"/>
              <a:ea typeface="黑体" panose="02010609060101010101" pitchFamily="49"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233628" y="214694"/>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一、临床路径相关知识</a:t>
            </a: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2" name="矩形 1"/>
          <p:cNvSpPr/>
          <p:nvPr>
            <p:custDataLst>
              <p:tags r:id="rId1"/>
            </p:custDataLst>
          </p:nvPr>
        </p:nvSpPr>
        <p:spPr>
          <a:xfrm>
            <a:off x="270510" y="1844040"/>
            <a:ext cx="2127885" cy="2764790"/>
          </a:xfrm>
          <a:prstGeom prst="rect">
            <a:avLst/>
          </a:prstGeom>
          <a:solidFill>
            <a:srgbClr val="FFFFFF">
              <a:lumMod val="95000"/>
            </a:srgbClr>
          </a:solidFill>
          <a:ln w="12700" cap="flat" cmpd="sng" algn="ctr">
            <a:noFill/>
            <a:prstDash val="solid"/>
            <a:miter lim="800000"/>
          </a:ln>
          <a:effectLst/>
        </p:spPr>
        <p:txBody>
          <a:bodyPr rtlCol="0" anchor="ctr"/>
          <a:lstStyle/>
          <a:p>
            <a:pPr algn="ctr"/>
            <a:endParaRPr lang="zh-CN" altLang="en-US" sz="1350">
              <a:solidFill>
                <a:srgbClr val="474546"/>
              </a:solidFill>
            </a:endParaRPr>
          </a:p>
        </p:txBody>
      </p:sp>
      <p:sp>
        <p:nvSpPr>
          <p:cNvPr id="9" name="矩形 8"/>
          <p:cNvSpPr/>
          <p:nvPr>
            <p:custDataLst>
              <p:tags r:id="rId2"/>
            </p:custDataLst>
          </p:nvPr>
        </p:nvSpPr>
        <p:spPr>
          <a:xfrm>
            <a:off x="2493010" y="1844040"/>
            <a:ext cx="2127885" cy="2764790"/>
          </a:xfrm>
          <a:prstGeom prst="rect">
            <a:avLst/>
          </a:prstGeom>
          <a:solidFill>
            <a:srgbClr val="FFFFFF">
              <a:lumMod val="95000"/>
            </a:srgbClr>
          </a:solidFill>
          <a:ln w="12700" cap="flat" cmpd="sng" algn="ctr">
            <a:noFill/>
            <a:prstDash val="solid"/>
            <a:miter lim="800000"/>
          </a:ln>
          <a:effectLst/>
        </p:spPr>
        <p:txBody>
          <a:bodyPr rtlCol="0" anchor="ctr"/>
          <a:lstStyle/>
          <a:p>
            <a:pPr algn="ctr"/>
            <a:endParaRPr lang="zh-CN" altLang="en-US" sz="1350">
              <a:solidFill>
                <a:srgbClr val="474546"/>
              </a:solidFill>
            </a:endParaRPr>
          </a:p>
        </p:txBody>
      </p:sp>
      <p:sp>
        <p:nvSpPr>
          <p:cNvPr id="12" name="矩形 11"/>
          <p:cNvSpPr/>
          <p:nvPr>
            <p:custDataLst>
              <p:tags r:id="rId3"/>
            </p:custDataLst>
          </p:nvPr>
        </p:nvSpPr>
        <p:spPr>
          <a:xfrm>
            <a:off x="4714875" y="1844040"/>
            <a:ext cx="2127885" cy="2764790"/>
          </a:xfrm>
          <a:prstGeom prst="rect">
            <a:avLst/>
          </a:prstGeom>
          <a:solidFill>
            <a:srgbClr val="FFFFFF">
              <a:lumMod val="95000"/>
            </a:srgbClr>
          </a:solidFill>
          <a:ln w="12700" cap="flat" cmpd="sng" algn="ctr">
            <a:noFill/>
            <a:prstDash val="solid"/>
            <a:miter lim="800000"/>
          </a:ln>
          <a:effectLst/>
        </p:spPr>
        <p:txBody>
          <a:bodyPr rtlCol="0" anchor="ctr"/>
          <a:lstStyle/>
          <a:p>
            <a:pPr algn="ctr"/>
            <a:endParaRPr lang="zh-CN" altLang="en-US" sz="1350">
              <a:solidFill>
                <a:srgbClr val="474546"/>
              </a:solidFill>
            </a:endParaRPr>
          </a:p>
        </p:txBody>
      </p:sp>
      <p:sp>
        <p:nvSpPr>
          <p:cNvPr id="13" name="矩形 12"/>
          <p:cNvSpPr/>
          <p:nvPr>
            <p:custDataLst>
              <p:tags r:id="rId4"/>
            </p:custDataLst>
          </p:nvPr>
        </p:nvSpPr>
        <p:spPr>
          <a:xfrm>
            <a:off x="6936740" y="1844040"/>
            <a:ext cx="2127885" cy="2764790"/>
          </a:xfrm>
          <a:prstGeom prst="rect">
            <a:avLst/>
          </a:prstGeom>
          <a:solidFill>
            <a:srgbClr val="FFFFFF">
              <a:lumMod val="95000"/>
            </a:srgbClr>
          </a:solidFill>
          <a:ln w="12700" cap="flat" cmpd="sng" algn="ctr">
            <a:noFill/>
            <a:prstDash val="solid"/>
            <a:miter lim="800000"/>
          </a:ln>
          <a:effectLst/>
        </p:spPr>
        <p:txBody>
          <a:bodyPr rtlCol="0" anchor="ctr"/>
          <a:lstStyle/>
          <a:p>
            <a:pPr algn="ctr"/>
            <a:endParaRPr lang="zh-CN" altLang="en-US" sz="1350">
              <a:solidFill>
                <a:srgbClr val="474546"/>
              </a:solidFill>
            </a:endParaRPr>
          </a:p>
        </p:txBody>
      </p:sp>
      <p:sp>
        <p:nvSpPr>
          <p:cNvPr id="14" name="矩形 13"/>
          <p:cNvSpPr/>
          <p:nvPr>
            <p:custDataLst>
              <p:tags r:id="rId5"/>
            </p:custDataLst>
          </p:nvPr>
        </p:nvSpPr>
        <p:spPr>
          <a:xfrm>
            <a:off x="270749" y="1844178"/>
            <a:ext cx="2127833" cy="498102"/>
          </a:xfrm>
          <a:prstGeom prst="rect">
            <a:avLst/>
          </a:prstGeom>
          <a:solidFill>
            <a:srgbClr val="52B8DA"/>
          </a:solidFill>
          <a:ln w="12700" cap="flat" cmpd="sng" algn="ctr">
            <a:noFill/>
            <a:prstDash val="solid"/>
            <a:miter lim="800000"/>
          </a:ln>
          <a:effectLst/>
        </p:spPr>
        <p:txBody>
          <a:bodyPr rtlCol="0" anchor="ctr"/>
          <a:lstStyle/>
          <a:p>
            <a:pPr algn="ctr"/>
            <a:endParaRPr lang="zh-CN" altLang="en-US" sz="1350">
              <a:solidFill>
                <a:srgbClr val="474546"/>
              </a:solidFill>
            </a:endParaRPr>
          </a:p>
        </p:txBody>
      </p:sp>
      <p:sp>
        <p:nvSpPr>
          <p:cNvPr id="15" name="矩形 14"/>
          <p:cNvSpPr/>
          <p:nvPr>
            <p:custDataLst>
              <p:tags r:id="rId6"/>
            </p:custDataLst>
          </p:nvPr>
        </p:nvSpPr>
        <p:spPr>
          <a:xfrm>
            <a:off x="2492964" y="1844178"/>
            <a:ext cx="2127833" cy="498102"/>
          </a:xfrm>
          <a:prstGeom prst="rect">
            <a:avLst/>
          </a:prstGeom>
          <a:solidFill>
            <a:srgbClr val="1F74AD"/>
          </a:solidFill>
          <a:ln w="12700" cap="flat" cmpd="sng" algn="ctr">
            <a:noFill/>
            <a:prstDash val="solid"/>
            <a:miter lim="800000"/>
          </a:ln>
          <a:effectLst/>
        </p:spPr>
        <p:txBody>
          <a:bodyPr rtlCol="0" anchor="ctr"/>
          <a:lstStyle/>
          <a:p>
            <a:pPr algn="ctr"/>
            <a:endParaRPr lang="zh-CN" altLang="en-US" sz="1350">
              <a:solidFill>
                <a:srgbClr val="FFFFFF"/>
              </a:solidFill>
            </a:endParaRPr>
          </a:p>
        </p:txBody>
      </p:sp>
      <p:sp>
        <p:nvSpPr>
          <p:cNvPr id="16" name="矩形 15"/>
          <p:cNvSpPr/>
          <p:nvPr>
            <p:custDataLst>
              <p:tags r:id="rId7"/>
            </p:custDataLst>
          </p:nvPr>
        </p:nvSpPr>
        <p:spPr>
          <a:xfrm>
            <a:off x="4715179" y="1844178"/>
            <a:ext cx="2127833" cy="498102"/>
          </a:xfrm>
          <a:prstGeom prst="rect">
            <a:avLst/>
          </a:prstGeom>
          <a:solidFill>
            <a:srgbClr val="52B8DA"/>
          </a:solidFill>
          <a:ln w="12700" cap="flat" cmpd="sng" algn="ctr">
            <a:noFill/>
            <a:prstDash val="solid"/>
            <a:miter lim="800000"/>
          </a:ln>
          <a:effectLst/>
        </p:spPr>
        <p:txBody>
          <a:bodyPr rtlCol="0" anchor="ctr"/>
          <a:lstStyle/>
          <a:p>
            <a:pPr algn="ctr"/>
            <a:endParaRPr lang="zh-CN" altLang="en-US" sz="1350">
              <a:solidFill>
                <a:srgbClr val="FFFFFF"/>
              </a:solidFill>
            </a:endParaRPr>
          </a:p>
        </p:txBody>
      </p:sp>
      <p:sp>
        <p:nvSpPr>
          <p:cNvPr id="17" name="矩形 16"/>
          <p:cNvSpPr/>
          <p:nvPr>
            <p:custDataLst>
              <p:tags r:id="rId8"/>
            </p:custDataLst>
          </p:nvPr>
        </p:nvSpPr>
        <p:spPr>
          <a:xfrm>
            <a:off x="6937395" y="1844178"/>
            <a:ext cx="2127833" cy="498102"/>
          </a:xfrm>
          <a:prstGeom prst="rect">
            <a:avLst/>
          </a:prstGeom>
          <a:solidFill>
            <a:srgbClr val="1F74AD"/>
          </a:solidFill>
          <a:ln w="12700" cap="flat" cmpd="sng" algn="ctr">
            <a:noFill/>
            <a:prstDash val="solid"/>
            <a:miter lim="800000"/>
          </a:ln>
          <a:effectLst/>
        </p:spPr>
        <p:txBody>
          <a:bodyPr rtlCol="0" anchor="ctr"/>
          <a:lstStyle/>
          <a:p>
            <a:pPr algn="ctr"/>
            <a:endParaRPr lang="zh-CN" altLang="en-US" sz="1350">
              <a:solidFill>
                <a:srgbClr val="FFFFFF"/>
              </a:solidFill>
            </a:endParaRPr>
          </a:p>
        </p:txBody>
      </p:sp>
      <p:sp>
        <p:nvSpPr>
          <p:cNvPr id="33" name="文本框 32"/>
          <p:cNvSpPr txBox="1"/>
          <p:nvPr>
            <p:custDataLst>
              <p:tags r:id="rId9"/>
            </p:custDataLst>
          </p:nvPr>
        </p:nvSpPr>
        <p:spPr>
          <a:xfrm>
            <a:off x="417898" y="1900118"/>
            <a:ext cx="1838583" cy="38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zh-CN"/>
            </a:defPPr>
            <a:lvl1pPr algn="ctr" fontAlgn="base">
              <a:spcBef>
                <a:spcPct val="0"/>
              </a:spcBef>
              <a:spcAft>
                <a:spcPct val="0"/>
              </a:spcAft>
              <a:defRPr sz="2400">
                <a:solidFill>
                  <a:prstClr val="white"/>
                </a:solidFill>
                <a:latin typeface="Arial" panose="020B0604020202020204" pitchFamily="34" charset="0"/>
                <a:ea typeface="微软雅黑" panose="020B0503020204020204" charset="-122"/>
              </a:defRPr>
            </a:lvl1pPr>
            <a:lvl2pPr marL="742950" indent="-285750">
              <a:defRPr>
                <a:latin typeface="Calibri" panose="020F0502020204030204" charset="0"/>
                <a:ea typeface="微软雅黑" panose="020B0503020204020204" charset="-122"/>
              </a:defRPr>
            </a:lvl2pPr>
            <a:lvl3pPr marL="1143000" indent="-228600">
              <a:defRPr>
                <a:latin typeface="Calibri" panose="020F0502020204030204" charset="0"/>
                <a:ea typeface="微软雅黑" panose="020B0503020204020204" charset="-122"/>
              </a:defRPr>
            </a:lvl3pPr>
            <a:lvl4pPr marL="1600200" indent="-228600">
              <a:defRPr>
                <a:latin typeface="Calibri" panose="020F0502020204030204" charset="0"/>
                <a:ea typeface="微软雅黑" panose="020B0503020204020204" charset="-122"/>
              </a:defRPr>
            </a:lvl4pPr>
            <a:lvl5pPr marL="2057400" indent="-228600">
              <a:defRPr>
                <a:latin typeface="Calibri" panose="020F0502020204030204" charset="0"/>
                <a:ea typeface="微软雅黑" panose="020B0503020204020204" charset="-122"/>
              </a:defRPr>
            </a:lvl5pPr>
            <a:lvl6pPr marL="2514600" indent="-228600" fontAlgn="base">
              <a:spcBef>
                <a:spcPct val="0"/>
              </a:spcBef>
              <a:spcAft>
                <a:spcPct val="0"/>
              </a:spcAft>
              <a:defRPr>
                <a:latin typeface="Calibri" panose="020F0502020204030204" charset="0"/>
                <a:ea typeface="微软雅黑" panose="020B0503020204020204" charset="-122"/>
              </a:defRPr>
            </a:lvl6pPr>
            <a:lvl7pPr marL="2971800" indent="-228600" fontAlgn="base">
              <a:spcBef>
                <a:spcPct val="0"/>
              </a:spcBef>
              <a:spcAft>
                <a:spcPct val="0"/>
              </a:spcAft>
              <a:defRPr>
                <a:latin typeface="Calibri" panose="020F0502020204030204" charset="0"/>
                <a:ea typeface="微软雅黑" panose="020B0503020204020204" charset="-122"/>
              </a:defRPr>
            </a:lvl7pPr>
            <a:lvl8pPr marL="3429000" indent="-228600" fontAlgn="base">
              <a:spcBef>
                <a:spcPct val="0"/>
              </a:spcBef>
              <a:spcAft>
                <a:spcPct val="0"/>
              </a:spcAft>
              <a:defRPr>
                <a:latin typeface="Calibri" panose="020F0502020204030204" charset="0"/>
                <a:ea typeface="微软雅黑" panose="020B0503020204020204" charset="-122"/>
              </a:defRPr>
            </a:lvl8pPr>
            <a:lvl9pPr marL="3886200" indent="-228600" fontAlgn="base">
              <a:spcBef>
                <a:spcPct val="0"/>
              </a:spcBef>
              <a:spcAft>
                <a:spcPct val="0"/>
              </a:spcAft>
              <a:defRPr>
                <a:latin typeface="Calibri" panose="020F0502020204030204" charset="0"/>
                <a:ea typeface="微软雅黑" panose="020B0503020204020204" charset="-122"/>
              </a:defRPr>
            </a:lvl9pPr>
          </a:lstStyle>
          <a:p>
            <a:r>
              <a:rPr lang="zh-CN" altLang="en-US" sz="2000" b="1" dirty="0">
                <a:solidFill>
                  <a:srgbClr val="FFFFFF"/>
                </a:solidFill>
                <a:ea typeface="微软雅黑" panose="020B0503020204020204" charset="-122"/>
                <a:cs typeface="+mn-ea"/>
              </a:rPr>
              <a:t>一组人员</a:t>
            </a:r>
          </a:p>
        </p:txBody>
      </p:sp>
      <p:sp>
        <p:nvSpPr>
          <p:cNvPr id="34" name="文本框 33"/>
          <p:cNvSpPr txBox="1"/>
          <p:nvPr>
            <p:custDataLst>
              <p:tags r:id="rId10"/>
            </p:custDataLst>
          </p:nvPr>
        </p:nvSpPr>
        <p:spPr>
          <a:xfrm>
            <a:off x="412750" y="2458720"/>
            <a:ext cx="1843405" cy="983615"/>
          </a:xfrm>
          <a:prstGeom prst="rect">
            <a:avLst/>
          </a:prstGeom>
          <a:noFill/>
        </p:spPr>
        <p:txBody>
          <a:bodyPr wrap="square" rtlCol="0" anchor="t" anchorCtr="0"/>
          <a:lstStyle>
            <a:defPPr>
              <a:defRPr lang="zh-CN"/>
            </a:defPPr>
            <a:lvl1pPr>
              <a:defRPr sz="2800">
                <a:solidFill>
                  <a:srgbClr val="474546"/>
                </a:solidFill>
              </a:defRPr>
            </a:lvl1pPr>
          </a:lstStyle>
          <a:p>
            <a:pPr algn="l"/>
            <a:r>
              <a:rPr lang="en-US" altLang="zh-CN" sz="1800" dirty="0" err="1">
                <a:solidFill>
                  <a:srgbClr val="000000"/>
                </a:solidFill>
                <a:latin typeface="+mj-ea"/>
                <a:ea typeface="+mj-ea"/>
              </a:rPr>
              <a:t>医生、护士及其他专业人员</a:t>
            </a:r>
          </a:p>
        </p:txBody>
      </p:sp>
      <p:sp>
        <p:nvSpPr>
          <p:cNvPr id="100" name="文本框 99"/>
          <p:cNvSpPr txBox="1"/>
          <p:nvPr/>
        </p:nvSpPr>
        <p:spPr>
          <a:xfrm>
            <a:off x="-72708" y="951865"/>
            <a:ext cx="5080000" cy="460375"/>
          </a:xfrm>
          <a:prstGeom prst="rect">
            <a:avLst/>
          </a:prstGeom>
          <a:noFill/>
          <a:ln w="9525">
            <a:noFill/>
          </a:ln>
        </p:spPr>
        <p:txBody>
          <a:bodyPr>
            <a:spAutoFit/>
          </a:bodyPr>
          <a:lstStyle/>
          <a:p>
            <a:pPr indent="306070"/>
            <a:r>
              <a:rPr lang="en-US" altLang="zh-CN" sz="240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a:t>
            </a:r>
            <a:r>
              <a:rPr lang="zh-CN" altLang="en-US" sz="240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一</a:t>
            </a:r>
            <a:r>
              <a:rPr lang="en-US" altLang="zh-CN" sz="240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)临床路径</a:t>
            </a:r>
            <a:r>
              <a:rPr lang="zh-CN" altLang="en-US" sz="240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概述</a:t>
            </a:r>
          </a:p>
        </p:txBody>
      </p:sp>
      <p:sp>
        <p:nvSpPr>
          <p:cNvPr id="20" name="文本框 19"/>
          <p:cNvSpPr txBox="1"/>
          <p:nvPr>
            <p:custDataLst>
              <p:tags r:id="rId11"/>
            </p:custDataLst>
          </p:nvPr>
        </p:nvSpPr>
        <p:spPr>
          <a:xfrm>
            <a:off x="2636588" y="1900753"/>
            <a:ext cx="1838583" cy="38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zh-CN"/>
            </a:defPPr>
            <a:lvl1pPr algn="ctr" fontAlgn="base">
              <a:spcBef>
                <a:spcPct val="0"/>
              </a:spcBef>
              <a:spcAft>
                <a:spcPct val="0"/>
              </a:spcAft>
              <a:defRPr sz="2400">
                <a:solidFill>
                  <a:prstClr val="white"/>
                </a:solidFill>
                <a:latin typeface="Arial" panose="020B0604020202020204" pitchFamily="34" charset="0"/>
                <a:ea typeface="微软雅黑" panose="020B0503020204020204" charset="-122"/>
              </a:defRPr>
            </a:lvl1pPr>
            <a:lvl2pPr marL="742950" indent="-285750">
              <a:defRPr>
                <a:latin typeface="Calibri" panose="020F0502020204030204" charset="0"/>
                <a:ea typeface="微软雅黑" panose="020B0503020204020204" charset="-122"/>
              </a:defRPr>
            </a:lvl2pPr>
            <a:lvl3pPr marL="1143000" indent="-228600">
              <a:defRPr>
                <a:latin typeface="Calibri" panose="020F0502020204030204" charset="0"/>
                <a:ea typeface="微软雅黑" panose="020B0503020204020204" charset="-122"/>
              </a:defRPr>
            </a:lvl3pPr>
            <a:lvl4pPr marL="1600200" indent="-228600">
              <a:defRPr>
                <a:latin typeface="Calibri" panose="020F0502020204030204" charset="0"/>
                <a:ea typeface="微软雅黑" panose="020B0503020204020204" charset="-122"/>
              </a:defRPr>
            </a:lvl4pPr>
            <a:lvl5pPr marL="2057400" indent="-228600">
              <a:defRPr>
                <a:latin typeface="Calibri" panose="020F0502020204030204" charset="0"/>
                <a:ea typeface="微软雅黑" panose="020B0503020204020204" charset="-122"/>
              </a:defRPr>
            </a:lvl5pPr>
            <a:lvl6pPr marL="2514600" indent="-228600" fontAlgn="base">
              <a:spcBef>
                <a:spcPct val="0"/>
              </a:spcBef>
              <a:spcAft>
                <a:spcPct val="0"/>
              </a:spcAft>
              <a:defRPr>
                <a:latin typeface="Calibri" panose="020F0502020204030204" charset="0"/>
                <a:ea typeface="微软雅黑" panose="020B0503020204020204" charset="-122"/>
              </a:defRPr>
            </a:lvl6pPr>
            <a:lvl7pPr marL="2971800" indent="-228600" fontAlgn="base">
              <a:spcBef>
                <a:spcPct val="0"/>
              </a:spcBef>
              <a:spcAft>
                <a:spcPct val="0"/>
              </a:spcAft>
              <a:defRPr>
                <a:latin typeface="Calibri" panose="020F0502020204030204" charset="0"/>
                <a:ea typeface="微软雅黑" panose="020B0503020204020204" charset="-122"/>
              </a:defRPr>
            </a:lvl7pPr>
            <a:lvl8pPr marL="3429000" indent="-228600" fontAlgn="base">
              <a:spcBef>
                <a:spcPct val="0"/>
              </a:spcBef>
              <a:spcAft>
                <a:spcPct val="0"/>
              </a:spcAft>
              <a:defRPr>
                <a:latin typeface="Calibri" panose="020F0502020204030204" charset="0"/>
                <a:ea typeface="微软雅黑" panose="020B0503020204020204" charset="-122"/>
              </a:defRPr>
            </a:lvl8pPr>
            <a:lvl9pPr marL="3886200" indent="-228600" fontAlgn="base">
              <a:spcBef>
                <a:spcPct val="0"/>
              </a:spcBef>
              <a:spcAft>
                <a:spcPct val="0"/>
              </a:spcAft>
              <a:defRPr>
                <a:latin typeface="Calibri" panose="020F0502020204030204" charset="0"/>
                <a:ea typeface="微软雅黑" panose="020B0503020204020204" charset="-122"/>
              </a:defRPr>
            </a:lvl9pPr>
          </a:lstStyle>
          <a:p>
            <a:r>
              <a:rPr lang="zh-CN" altLang="en-US" sz="2000" b="1" dirty="0">
                <a:solidFill>
                  <a:srgbClr val="FFFFFF"/>
                </a:solidFill>
                <a:ea typeface="微软雅黑" panose="020B0503020204020204" charset="-122"/>
                <a:cs typeface="+mn-ea"/>
              </a:rPr>
              <a:t>一种疾病</a:t>
            </a:r>
            <a:r>
              <a:rPr lang="en-US" altLang="zh-CN" sz="2000" b="1" dirty="0">
                <a:solidFill>
                  <a:srgbClr val="FFFFFF"/>
                </a:solidFill>
                <a:ea typeface="微软雅黑" panose="020B0503020204020204" charset="-122"/>
                <a:cs typeface="+mn-ea"/>
              </a:rPr>
              <a:t>/</a:t>
            </a:r>
            <a:r>
              <a:rPr lang="zh-CN" altLang="en-US" sz="2000" b="1" dirty="0">
                <a:solidFill>
                  <a:srgbClr val="FFFFFF"/>
                </a:solidFill>
                <a:ea typeface="微软雅黑" panose="020B0503020204020204" charset="-122"/>
                <a:cs typeface="+mn-ea"/>
              </a:rPr>
              <a:t>手术</a:t>
            </a:r>
          </a:p>
        </p:txBody>
      </p:sp>
      <p:sp>
        <p:nvSpPr>
          <p:cNvPr id="21" name="文本框 20"/>
          <p:cNvSpPr txBox="1"/>
          <p:nvPr>
            <p:custDataLst>
              <p:tags r:id="rId12"/>
            </p:custDataLst>
          </p:nvPr>
        </p:nvSpPr>
        <p:spPr>
          <a:xfrm>
            <a:off x="2631440" y="2459355"/>
            <a:ext cx="1843405" cy="983615"/>
          </a:xfrm>
          <a:prstGeom prst="rect">
            <a:avLst/>
          </a:prstGeom>
          <a:noFill/>
        </p:spPr>
        <p:txBody>
          <a:bodyPr wrap="square" rtlCol="0" anchor="t" anchorCtr="0"/>
          <a:lstStyle>
            <a:defPPr>
              <a:defRPr lang="zh-CN"/>
            </a:defPPr>
            <a:lvl1pPr>
              <a:defRPr sz="2800">
                <a:solidFill>
                  <a:srgbClr val="474546"/>
                </a:solidFill>
              </a:defRPr>
            </a:lvl1pPr>
          </a:lstStyle>
          <a:p>
            <a:pPr algn="l"/>
            <a:r>
              <a:rPr sz="1800">
                <a:solidFill>
                  <a:srgbClr val="000000"/>
                </a:solidFill>
                <a:latin typeface="+mj-ea"/>
                <a:ea typeface="+mj-ea"/>
              </a:rPr>
              <a:t>共同对些病种或手术</a:t>
            </a:r>
            <a:endParaRPr lang="en-US" altLang="zh-CN" sz="1800">
              <a:solidFill>
                <a:srgbClr val="000000"/>
              </a:solidFill>
              <a:latin typeface="+mj-ea"/>
              <a:ea typeface="+mj-ea"/>
            </a:endParaRPr>
          </a:p>
          <a:p>
            <a:pPr algn="l"/>
            <a:endParaRPr sz="1800">
              <a:solidFill>
                <a:srgbClr val="000000"/>
              </a:solidFill>
              <a:latin typeface="+mj-ea"/>
              <a:ea typeface="+mj-ea"/>
            </a:endParaRPr>
          </a:p>
        </p:txBody>
      </p:sp>
      <p:sp>
        <p:nvSpPr>
          <p:cNvPr id="22" name="文本框 21"/>
          <p:cNvSpPr txBox="1"/>
          <p:nvPr>
            <p:custDataLst>
              <p:tags r:id="rId13"/>
            </p:custDataLst>
          </p:nvPr>
        </p:nvSpPr>
        <p:spPr>
          <a:xfrm>
            <a:off x="4855278" y="1901388"/>
            <a:ext cx="1838583" cy="38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zh-CN"/>
            </a:defPPr>
            <a:lvl1pPr algn="ctr" fontAlgn="base">
              <a:spcBef>
                <a:spcPct val="0"/>
              </a:spcBef>
              <a:spcAft>
                <a:spcPct val="0"/>
              </a:spcAft>
              <a:defRPr sz="2400">
                <a:solidFill>
                  <a:prstClr val="white"/>
                </a:solidFill>
                <a:latin typeface="Arial" panose="020B0604020202020204" pitchFamily="34" charset="0"/>
                <a:ea typeface="微软雅黑" panose="020B0503020204020204" charset="-122"/>
              </a:defRPr>
            </a:lvl1pPr>
            <a:lvl2pPr marL="742950" indent="-285750">
              <a:defRPr>
                <a:latin typeface="Calibri" panose="020F0502020204030204" charset="0"/>
                <a:ea typeface="微软雅黑" panose="020B0503020204020204" charset="-122"/>
              </a:defRPr>
            </a:lvl2pPr>
            <a:lvl3pPr marL="1143000" indent="-228600">
              <a:defRPr>
                <a:latin typeface="Calibri" panose="020F0502020204030204" charset="0"/>
                <a:ea typeface="微软雅黑" panose="020B0503020204020204" charset="-122"/>
              </a:defRPr>
            </a:lvl3pPr>
            <a:lvl4pPr marL="1600200" indent="-228600">
              <a:defRPr>
                <a:latin typeface="Calibri" panose="020F0502020204030204" charset="0"/>
                <a:ea typeface="微软雅黑" panose="020B0503020204020204" charset="-122"/>
              </a:defRPr>
            </a:lvl4pPr>
            <a:lvl5pPr marL="2057400" indent="-228600">
              <a:defRPr>
                <a:latin typeface="Calibri" panose="020F0502020204030204" charset="0"/>
                <a:ea typeface="微软雅黑" panose="020B0503020204020204" charset="-122"/>
              </a:defRPr>
            </a:lvl5pPr>
            <a:lvl6pPr marL="2514600" indent="-228600" fontAlgn="base">
              <a:spcBef>
                <a:spcPct val="0"/>
              </a:spcBef>
              <a:spcAft>
                <a:spcPct val="0"/>
              </a:spcAft>
              <a:defRPr>
                <a:latin typeface="Calibri" panose="020F0502020204030204" charset="0"/>
                <a:ea typeface="微软雅黑" panose="020B0503020204020204" charset="-122"/>
              </a:defRPr>
            </a:lvl6pPr>
            <a:lvl7pPr marL="2971800" indent="-228600" fontAlgn="base">
              <a:spcBef>
                <a:spcPct val="0"/>
              </a:spcBef>
              <a:spcAft>
                <a:spcPct val="0"/>
              </a:spcAft>
              <a:defRPr>
                <a:latin typeface="Calibri" panose="020F0502020204030204" charset="0"/>
                <a:ea typeface="微软雅黑" panose="020B0503020204020204" charset="-122"/>
              </a:defRPr>
            </a:lvl7pPr>
            <a:lvl8pPr marL="3429000" indent="-228600" fontAlgn="base">
              <a:spcBef>
                <a:spcPct val="0"/>
              </a:spcBef>
              <a:spcAft>
                <a:spcPct val="0"/>
              </a:spcAft>
              <a:defRPr>
                <a:latin typeface="Calibri" panose="020F0502020204030204" charset="0"/>
                <a:ea typeface="微软雅黑" panose="020B0503020204020204" charset="-122"/>
              </a:defRPr>
            </a:lvl8pPr>
            <a:lvl9pPr marL="3886200" indent="-228600" fontAlgn="base">
              <a:spcBef>
                <a:spcPct val="0"/>
              </a:spcBef>
              <a:spcAft>
                <a:spcPct val="0"/>
              </a:spcAft>
              <a:defRPr>
                <a:latin typeface="Calibri" panose="020F0502020204030204" charset="0"/>
                <a:ea typeface="微软雅黑" panose="020B0503020204020204" charset="-122"/>
              </a:defRPr>
            </a:lvl9pPr>
          </a:lstStyle>
          <a:p>
            <a:r>
              <a:rPr lang="zh-CN" altLang="en-US" sz="2000" b="1" dirty="0">
                <a:solidFill>
                  <a:srgbClr val="FFFFFF"/>
                </a:solidFill>
                <a:ea typeface="微软雅黑" panose="020B0503020204020204" charset="-122"/>
                <a:cs typeface="+mn-ea"/>
              </a:rPr>
              <a:t>一个计划</a:t>
            </a:r>
          </a:p>
        </p:txBody>
      </p:sp>
      <p:sp>
        <p:nvSpPr>
          <p:cNvPr id="23" name="文本框 22"/>
          <p:cNvSpPr txBox="1"/>
          <p:nvPr>
            <p:custDataLst>
              <p:tags r:id="rId14"/>
            </p:custDataLst>
          </p:nvPr>
        </p:nvSpPr>
        <p:spPr>
          <a:xfrm>
            <a:off x="4850130" y="2459990"/>
            <a:ext cx="1843405" cy="1772285"/>
          </a:xfrm>
          <a:prstGeom prst="rect">
            <a:avLst/>
          </a:prstGeom>
          <a:noFill/>
        </p:spPr>
        <p:txBody>
          <a:bodyPr wrap="square" rtlCol="0" anchor="t" anchorCtr="0"/>
          <a:lstStyle>
            <a:defPPr>
              <a:defRPr lang="zh-CN"/>
            </a:defPPr>
            <a:lvl1pPr>
              <a:defRPr sz="2800">
                <a:solidFill>
                  <a:srgbClr val="474546"/>
                </a:solidFill>
              </a:defRPr>
            </a:lvl1pPr>
          </a:lstStyle>
          <a:p>
            <a:pPr algn="l"/>
            <a:r>
              <a:rPr lang="en-US" altLang="zh-CN" sz="1800">
                <a:solidFill>
                  <a:srgbClr val="000000"/>
                </a:solidFill>
                <a:latin typeface="+mj-ea"/>
                <a:ea typeface="+mj-ea"/>
              </a:rPr>
              <a:t>最适当的、有顺序性和时间性的医疗、护理计划，使患者从入院到出院的诊疗过程均按计划进行</a:t>
            </a:r>
          </a:p>
        </p:txBody>
      </p:sp>
      <p:sp>
        <p:nvSpPr>
          <p:cNvPr id="24" name="文本框 23"/>
          <p:cNvSpPr txBox="1"/>
          <p:nvPr>
            <p:custDataLst>
              <p:tags r:id="rId15"/>
            </p:custDataLst>
          </p:nvPr>
        </p:nvSpPr>
        <p:spPr>
          <a:xfrm>
            <a:off x="7082858" y="1855668"/>
            <a:ext cx="1838583" cy="38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zh-CN"/>
            </a:defPPr>
            <a:lvl1pPr algn="ctr" fontAlgn="base">
              <a:spcBef>
                <a:spcPct val="0"/>
              </a:spcBef>
              <a:spcAft>
                <a:spcPct val="0"/>
              </a:spcAft>
              <a:defRPr sz="2400">
                <a:solidFill>
                  <a:prstClr val="white"/>
                </a:solidFill>
                <a:latin typeface="Arial" panose="020B0604020202020204" pitchFamily="34" charset="0"/>
                <a:ea typeface="微软雅黑" panose="020B0503020204020204" charset="-122"/>
              </a:defRPr>
            </a:lvl1pPr>
            <a:lvl2pPr marL="742950" indent="-285750">
              <a:defRPr>
                <a:latin typeface="Calibri" panose="020F0502020204030204" charset="0"/>
                <a:ea typeface="微软雅黑" panose="020B0503020204020204" charset="-122"/>
              </a:defRPr>
            </a:lvl2pPr>
            <a:lvl3pPr marL="1143000" indent="-228600">
              <a:defRPr>
                <a:latin typeface="Calibri" panose="020F0502020204030204" charset="0"/>
                <a:ea typeface="微软雅黑" panose="020B0503020204020204" charset="-122"/>
              </a:defRPr>
            </a:lvl3pPr>
            <a:lvl4pPr marL="1600200" indent="-228600">
              <a:defRPr>
                <a:latin typeface="Calibri" panose="020F0502020204030204" charset="0"/>
                <a:ea typeface="微软雅黑" panose="020B0503020204020204" charset="-122"/>
              </a:defRPr>
            </a:lvl4pPr>
            <a:lvl5pPr marL="2057400" indent="-228600">
              <a:defRPr>
                <a:latin typeface="Calibri" panose="020F0502020204030204" charset="0"/>
                <a:ea typeface="微软雅黑" panose="020B0503020204020204" charset="-122"/>
              </a:defRPr>
            </a:lvl5pPr>
            <a:lvl6pPr marL="2514600" indent="-228600" fontAlgn="base">
              <a:spcBef>
                <a:spcPct val="0"/>
              </a:spcBef>
              <a:spcAft>
                <a:spcPct val="0"/>
              </a:spcAft>
              <a:defRPr>
                <a:latin typeface="Calibri" panose="020F0502020204030204" charset="0"/>
                <a:ea typeface="微软雅黑" panose="020B0503020204020204" charset="-122"/>
              </a:defRPr>
            </a:lvl6pPr>
            <a:lvl7pPr marL="2971800" indent="-228600" fontAlgn="base">
              <a:spcBef>
                <a:spcPct val="0"/>
              </a:spcBef>
              <a:spcAft>
                <a:spcPct val="0"/>
              </a:spcAft>
              <a:defRPr>
                <a:latin typeface="Calibri" panose="020F0502020204030204" charset="0"/>
                <a:ea typeface="微软雅黑" panose="020B0503020204020204" charset="-122"/>
              </a:defRPr>
            </a:lvl7pPr>
            <a:lvl8pPr marL="3429000" indent="-228600" fontAlgn="base">
              <a:spcBef>
                <a:spcPct val="0"/>
              </a:spcBef>
              <a:spcAft>
                <a:spcPct val="0"/>
              </a:spcAft>
              <a:defRPr>
                <a:latin typeface="Calibri" panose="020F0502020204030204" charset="0"/>
                <a:ea typeface="微软雅黑" panose="020B0503020204020204" charset="-122"/>
              </a:defRPr>
            </a:lvl8pPr>
            <a:lvl9pPr marL="3886200" indent="-228600" fontAlgn="base">
              <a:spcBef>
                <a:spcPct val="0"/>
              </a:spcBef>
              <a:spcAft>
                <a:spcPct val="0"/>
              </a:spcAft>
              <a:defRPr>
                <a:latin typeface="Calibri" panose="020F0502020204030204" charset="0"/>
                <a:ea typeface="微软雅黑" panose="020B0503020204020204" charset="-122"/>
              </a:defRPr>
            </a:lvl9pPr>
          </a:lstStyle>
          <a:p>
            <a:r>
              <a:rPr lang="zh-CN" altLang="en-US" sz="2000" b="1" dirty="0">
                <a:solidFill>
                  <a:srgbClr val="FFFFFF"/>
                </a:solidFill>
                <a:ea typeface="微软雅黑" panose="020B0503020204020204" charset="-122"/>
                <a:cs typeface="+mn-ea"/>
              </a:rPr>
              <a:t>一种方法</a:t>
            </a:r>
          </a:p>
        </p:txBody>
      </p:sp>
      <p:sp>
        <p:nvSpPr>
          <p:cNvPr id="25" name="文本框 24"/>
          <p:cNvSpPr txBox="1"/>
          <p:nvPr>
            <p:custDataLst>
              <p:tags r:id="rId16"/>
            </p:custDataLst>
          </p:nvPr>
        </p:nvSpPr>
        <p:spPr>
          <a:xfrm>
            <a:off x="7077710" y="2414270"/>
            <a:ext cx="1843405" cy="983615"/>
          </a:xfrm>
          <a:prstGeom prst="rect">
            <a:avLst/>
          </a:prstGeom>
          <a:noFill/>
        </p:spPr>
        <p:txBody>
          <a:bodyPr wrap="square" rtlCol="0" anchor="t" anchorCtr="0"/>
          <a:lstStyle>
            <a:defPPr>
              <a:defRPr lang="zh-CN"/>
            </a:defPPr>
            <a:lvl1pPr>
              <a:defRPr sz="2800">
                <a:solidFill>
                  <a:srgbClr val="474546"/>
                </a:solidFill>
              </a:defRPr>
            </a:lvl1pPr>
          </a:lstStyle>
          <a:p>
            <a:pPr algn="l"/>
            <a:r>
              <a:rPr sz="1800">
                <a:solidFill>
                  <a:srgbClr val="000000"/>
                </a:solidFill>
                <a:latin typeface="+mj-ea"/>
                <a:ea typeface="+mj-ea"/>
              </a:rPr>
              <a:t>是一种以循证医学证据和临床诊疗指南为指导来促进治疗组织和疾病管理的方法。</a:t>
            </a:r>
          </a:p>
        </p:txBody>
      </p:sp>
      <p:sp>
        <p:nvSpPr>
          <p:cNvPr id="26" name="文本框 25"/>
          <p:cNvSpPr txBox="1"/>
          <p:nvPr/>
        </p:nvSpPr>
        <p:spPr>
          <a:xfrm>
            <a:off x="-74613" y="1394460"/>
            <a:ext cx="5080000" cy="398780"/>
          </a:xfrm>
          <a:prstGeom prst="rect">
            <a:avLst/>
          </a:prstGeom>
          <a:noFill/>
          <a:ln w="9525">
            <a:noFill/>
          </a:ln>
        </p:spPr>
        <p:txBody>
          <a:bodyPr>
            <a:spAutoFit/>
          </a:bodyPr>
          <a:lstStyle/>
          <a:p>
            <a:pPr indent="306070"/>
            <a:r>
              <a:rPr lang="en-US" altLang="zh-CN" sz="200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1．临床路径的概念</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Block Arc 38"/>
          <p:cNvSpPr/>
          <p:nvPr/>
        </p:nvSpPr>
        <p:spPr>
          <a:xfrm>
            <a:off x="5353058" y="1786340"/>
            <a:ext cx="1728730" cy="1663184"/>
          </a:xfrm>
          <a:prstGeom prst="blockArc">
            <a:avLst>
              <a:gd name="adj1" fmla="val 10800000"/>
              <a:gd name="adj2" fmla="val 3"/>
              <a:gd name="adj3" fmla="val 15291"/>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solidFill>
                <a:schemeClr val="tx1"/>
              </a:solidFill>
              <a:latin typeface="Times New Roman" panose="02020603050405020304"/>
              <a:ea typeface="宋体" panose="02010600030101010101" pitchFamily="2" charset="-122"/>
            </a:endParaRPr>
          </a:p>
        </p:txBody>
      </p:sp>
      <p:sp>
        <p:nvSpPr>
          <p:cNvPr id="34" name="Block Arc 37"/>
          <p:cNvSpPr/>
          <p:nvPr/>
        </p:nvSpPr>
        <p:spPr>
          <a:xfrm rot="10800000">
            <a:off x="3887856" y="1784179"/>
            <a:ext cx="1728730" cy="1663184"/>
          </a:xfrm>
          <a:prstGeom prst="blockArc">
            <a:avLst>
              <a:gd name="adj1" fmla="val 10800000"/>
              <a:gd name="adj2" fmla="val 3"/>
              <a:gd name="adj3" fmla="val 15291"/>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solidFill>
                <a:schemeClr val="tx1"/>
              </a:solidFill>
              <a:latin typeface="Times New Roman" panose="02020603050405020304"/>
              <a:ea typeface="宋体" panose="02010600030101010101" pitchFamily="2" charset="-122"/>
            </a:endParaRPr>
          </a:p>
        </p:txBody>
      </p:sp>
      <p:sp>
        <p:nvSpPr>
          <p:cNvPr id="35" name="Block Arc 36"/>
          <p:cNvSpPr/>
          <p:nvPr/>
        </p:nvSpPr>
        <p:spPr>
          <a:xfrm>
            <a:off x="2424288" y="1799041"/>
            <a:ext cx="1728730" cy="1663184"/>
          </a:xfrm>
          <a:prstGeom prst="blockArc">
            <a:avLst>
              <a:gd name="adj1" fmla="val 10800000"/>
              <a:gd name="adj2" fmla="val 3"/>
              <a:gd name="adj3" fmla="val 15291"/>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solidFill>
                <a:schemeClr val="tx1"/>
              </a:solidFill>
              <a:latin typeface="Times New Roman" panose="02020603050405020304"/>
              <a:ea typeface="宋体" panose="02010600030101010101" pitchFamily="2" charset="-122"/>
            </a:endParaRPr>
          </a:p>
        </p:txBody>
      </p:sp>
      <p:cxnSp>
        <p:nvCxnSpPr>
          <p:cNvPr id="55" name="Straight Connector 108"/>
          <p:cNvCxnSpPr/>
          <p:nvPr/>
        </p:nvCxnSpPr>
        <p:spPr>
          <a:xfrm>
            <a:off x="813060" y="4497090"/>
            <a:ext cx="7878246"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56" name="Block Arc 51"/>
          <p:cNvSpPr/>
          <p:nvPr/>
        </p:nvSpPr>
        <p:spPr>
          <a:xfrm>
            <a:off x="958266" y="1786340"/>
            <a:ext cx="1728730" cy="1663184"/>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solidFill>
                <a:schemeClr val="tx1"/>
              </a:solidFill>
              <a:latin typeface="Times New Roman" panose="02020603050405020304"/>
              <a:ea typeface="宋体" panose="02010600030101010101" pitchFamily="2" charset="-122"/>
            </a:endParaRPr>
          </a:p>
        </p:txBody>
      </p:sp>
      <p:sp>
        <p:nvSpPr>
          <p:cNvPr id="57" name="Block Arc 53"/>
          <p:cNvSpPr/>
          <p:nvPr/>
        </p:nvSpPr>
        <p:spPr>
          <a:xfrm>
            <a:off x="3887856" y="1786340"/>
            <a:ext cx="1728730" cy="1663184"/>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solidFill>
                <a:schemeClr val="tx1"/>
              </a:solidFill>
              <a:latin typeface="Times New Roman" panose="02020603050405020304"/>
              <a:ea typeface="宋体" panose="02010600030101010101" pitchFamily="2" charset="-122"/>
            </a:endParaRPr>
          </a:p>
        </p:txBody>
      </p:sp>
      <p:sp>
        <p:nvSpPr>
          <p:cNvPr id="58" name="Block Arc 55"/>
          <p:cNvSpPr/>
          <p:nvPr/>
        </p:nvSpPr>
        <p:spPr>
          <a:xfrm>
            <a:off x="6817445" y="1786340"/>
            <a:ext cx="1728730" cy="1663184"/>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solidFill>
                <a:schemeClr val="tx1"/>
              </a:solidFill>
              <a:latin typeface="Times New Roman" panose="02020603050405020304"/>
              <a:ea typeface="宋体" panose="02010600030101010101" pitchFamily="2" charset="-122"/>
            </a:endParaRPr>
          </a:p>
        </p:txBody>
      </p:sp>
      <p:sp>
        <p:nvSpPr>
          <p:cNvPr id="59" name="Freeform 62"/>
          <p:cNvSpPr/>
          <p:nvPr/>
        </p:nvSpPr>
        <p:spPr>
          <a:xfrm>
            <a:off x="1327836" y="2151472"/>
            <a:ext cx="1004619"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52B8D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953" anchor="ctr" anchorCtr="0">
            <a:noAutofit/>
          </a:bodyPr>
          <a:lstStyle/>
          <a:p>
            <a:pPr algn="ctr" defTabSz="889000">
              <a:lnSpc>
                <a:spcPct val="90000"/>
              </a:lnSpc>
              <a:spcBef>
                <a:spcPct val="0"/>
              </a:spcBef>
              <a:spcAft>
                <a:spcPct val="35000"/>
              </a:spcAft>
            </a:pPr>
            <a:r>
              <a:rPr lang="en-US" altLang="zh-CN" b="1" dirty="0">
                <a:solidFill>
                  <a:schemeClr val="bg1"/>
                </a:solidFill>
                <a:latin typeface="Times New Roman" panose="02020603050405020304"/>
                <a:ea typeface="宋体" panose="02010600030101010101" pitchFamily="2" charset="-122"/>
              </a:rPr>
              <a:t>1957</a:t>
            </a:r>
            <a:endParaRPr lang="en-US" b="1" dirty="0">
              <a:solidFill>
                <a:schemeClr val="bg1"/>
              </a:solidFill>
              <a:latin typeface="Times New Roman" panose="02020603050405020304"/>
              <a:ea typeface="宋体" panose="02010600030101010101" pitchFamily="2" charset="-122"/>
            </a:endParaRPr>
          </a:p>
        </p:txBody>
      </p:sp>
      <p:sp>
        <p:nvSpPr>
          <p:cNvPr id="60" name="Freeform 63"/>
          <p:cNvSpPr/>
          <p:nvPr/>
        </p:nvSpPr>
        <p:spPr>
          <a:xfrm>
            <a:off x="2793420" y="2151472"/>
            <a:ext cx="1004619"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52B8D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953" anchor="ctr" anchorCtr="0">
            <a:noAutofit/>
          </a:bodyPr>
          <a:lstStyle/>
          <a:p>
            <a:pPr algn="ctr" defTabSz="889000">
              <a:lnSpc>
                <a:spcPct val="90000"/>
              </a:lnSpc>
              <a:spcBef>
                <a:spcPct val="0"/>
              </a:spcBef>
              <a:spcAft>
                <a:spcPct val="35000"/>
              </a:spcAft>
            </a:pPr>
            <a:r>
              <a:rPr lang="en-US" b="1" dirty="0">
                <a:solidFill>
                  <a:schemeClr val="bg1"/>
                </a:solidFill>
                <a:latin typeface="Times New Roman" panose="02020603050405020304"/>
                <a:ea typeface="宋体" panose="02010600030101010101" pitchFamily="2" charset="-122"/>
              </a:rPr>
              <a:t>1985</a:t>
            </a:r>
          </a:p>
        </p:txBody>
      </p:sp>
      <p:sp>
        <p:nvSpPr>
          <p:cNvPr id="61" name="Freeform 64"/>
          <p:cNvSpPr/>
          <p:nvPr/>
        </p:nvSpPr>
        <p:spPr>
          <a:xfrm>
            <a:off x="4259003" y="2151472"/>
            <a:ext cx="1004619"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52B8D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953" anchor="ctr" anchorCtr="0">
            <a:noAutofit/>
          </a:bodyPr>
          <a:lstStyle/>
          <a:p>
            <a:pPr algn="ctr" defTabSz="889000">
              <a:lnSpc>
                <a:spcPct val="90000"/>
              </a:lnSpc>
              <a:spcBef>
                <a:spcPct val="0"/>
              </a:spcBef>
              <a:spcAft>
                <a:spcPct val="35000"/>
              </a:spcAft>
            </a:pPr>
            <a:r>
              <a:rPr lang="en-US" b="1" dirty="0">
                <a:solidFill>
                  <a:schemeClr val="bg1"/>
                </a:solidFill>
                <a:latin typeface="Times New Roman" panose="02020603050405020304"/>
                <a:ea typeface="宋体" panose="02010600030101010101" pitchFamily="2" charset="-122"/>
              </a:rPr>
              <a:t>2007</a:t>
            </a:r>
          </a:p>
        </p:txBody>
      </p:sp>
      <p:sp>
        <p:nvSpPr>
          <p:cNvPr id="62" name="Freeform 65"/>
          <p:cNvSpPr/>
          <p:nvPr/>
        </p:nvSpPr>
        <p:spPr>
          <a:xfrm>
            <a:off x="5724587" y="2151472"/>
            <a:ext cx="1004619"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52B8D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953" anchor="ctr" anchorCtr="0">
            <a:noAutofit/>
          </a:bodyPr>
          <a:lstStyle/>
          <a:p>
            <a:pPr algn="ctr" defTabSz="889000">
              <a:lnSpc>
                <a:spcPct val="90000"/>
              </a:lnSpc>
              <a:spcBef>
                <a:spcPct val="0"/>
              </a:spcBef>
              <a:spcAft>
                <a:spcPct val="35000"/>
              </a:spcAft>
            </a:pPr>
            <a:r>
              <a:rPr lang="en-US" b="1" dirty="0">
                <a:solidFill>
                  <a:schemeClr val="bg1"/>
                </a:solidFill>
                <a:latin typeface="Times New Roman" panose="02020603050405020304"/>
                <a:ea typeface="宋体" panose="02010600030101010101" pitchFamily="2" charset="-122"/>
              </a:rPr>
              <a:t>1996</a:t>
            </a:r>
          </a:p>
        </p:txBody>
      </p:sp>
      <p:sp>
        <p:nvSpPr>
          <p:cNvPr id="63" name="Freeform 66"/>
          <p:cNvSpPr/>
          <p:nvPr/>
        </p:nvSpPr>
        <p:spPr>
          <a:xfrm>
            <a:off x="7190171" y="2151472"/>
            <a:ext cx="1004619"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52B8D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953" anchor="ctr" anchorCtr="0">
            <a:noAutofit/>
          </a:bodyPr>
          <a:lstStyle/>
          <a:p>
            <a:pPr algn="ctr" defTabSz="889000">
              <a:lnSpc>
                <a:spcPct val="90000"/>
              </a:lnSpc>
              <a:spcBef>
                <a:spcPct val="0"/>
              </a:spcBef>
              <a:spcAft>
                <a:spcPct val="35000"/>
              </a:spcAft>
            </a:pPr>
            <a:r>
              <a:rPr lang="en-US" b="1" dirty="0">
                <a:solidFill>
                  <a:schemeClr val="bg1"/>
                </a:solidFill>
                <a:latin typeface="Times New Roman" panose="02020603050405020304"/>
                <a:ea typeface="宋体" panose="02010600030101010101" pitchFamily="2" charset="-122"/>
              </a:rPr>
              <a:t>20</a:t>
            </a:r>
            <a:r>
              <a:rPr lang="en-US" altLang="zh-CN" b="1" dirty="0">
                <a:solidFill>
                  <a:schemeClr val="bg1"/>
                </a:solidFill>
                <a:latin typeface="Times New Roman" panose="02020603050405020304"/>
                <a:ea typeface="宋体" panose="02010600030101010101" pitchFamily="2" charset="-122"/>
              </a:rPr>
              <a:t>09</a:t>
            </a:r>
            <a:endParaRPr lang="en-US" b="1" dirty="0">
              <a:solidFill>
                <a:schemeClr val="bg1"/>
              </a:solidFill>
              <a:latin typeface="Times New Roman" panose="02020603050405020304"/>
              <a:ea typeface="宋体" panose="02010600030101010101" pitchFamily="2" charset="-122"/>
            </a:endParaRPr>
          </a:p>
        </p:txBody>
      </p:sp>
      <p:sp>
        <p:nvSpPr>
          <p:cNvPr id="84" name="Block Arc 35"/>
          <p:cNvSpPr/>
          <p:nvPr/>
        </p:nvSpPr>
        <p:spPr>
          <a:xfrm rot="10800000">
            <a:off x="958265" y="1784177"/>
            <a:ext cx="1728730" cy="1663184"/>
          </a:xfrm>
          <a:prstGeom prst="blockArc">
            <a:avLst>
              <a:gd name="adj1" fmla="val 10800000"/>
              <a:gd name="adj2" fmla="val 3"/>
              <a:gd name="adj3" fmla="val 15291"/>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solidFill>
                <a:schemeClr val="tx1"/>
              </a:solidFill>
              <a:latin typeface="Times New Roman" panose="02020603050405020304"/>
              <a:ea typeface="宋体" panose="02010600030101010101" pitchFamily="2" charset="-122"/>
            </a:endParaRPr>
          </a:p>
        </p:txBody>
      </p:sp>
      <p:sp>
        <p:nvSpPr>
          <p:cNvPr id="85" name="Block Arc 52"/>
          <p:cNvSpPr/>
          <p:nvPr/>
        </p:nvSpPr>
        <p:spPr>
          <a:xfrm rot="10800000">
            <a:off x="2424290" y="1784179"/>
            <a:ext cx="1728730" cy="1663184"/>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solidFill>
                <a:schemeClr val="tx1"/>
              </a:solidFill>
              <a:latin typeface="Times New Roman" panose="02020603050405020304"/>
              <a:ea typeface="宋体" panose="02010600030101010101" pitchFamily="2" charset="-122"/>
            </a:endParaRPr>
          </a:p>
        </p:txBody>
      </p:sp>
      <p:sp>
        <p:nvSpPr>
          <p:cNvPr id="86" name="Block Arc 39"/>
          <p:cNvSpPr/>
          <p:nvPr/>
        </p:nvSpPr>
        <p:spPr>
          <a:xfrm rot="10800000">
            <a:off x="6817445" y="1784179"/>
            <a:ext cx="1728730" cy="1663184"/>
          </a:xfrm>
          <a:prstGeom prst="blockArc">
            <a:avLst>
              <a:gd name="adj1" fmla="val 10800000"/>
              <a:gd name="adj2" fmla="val 3"/>
              <a:gd name="adj3" fmla="val 15291"/>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solidFill>
                <a:schemeClr val="tx1"/>
              </a:solidFill>
              <a:latin typeface="Times New Roman" panose="02020603050405020304"/>
              <a:ea typeface="宋体" panose="02010600030101010101" pitchFamily="2" charset="-122"/>
            </a:endParaRPr>
          </a:p>
        </p:txBody>
      </p:sp>
      <p:sp>
        <p:nvSpPr>
          <p:cNvPr id="87" name="Block Arc 54"/>
          <p:cNvSpPr/>
          <p:nvPr/>
        </p:nvSpPr>
        <p:spPr>
          <a:xfrm rot="10800000">
            <a:off x="5353059" y="1784179"/>
            <a:ext cx="1728730" cy="1663184"/>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solidFill>
                <a:schemeClr val="tx1"/>
              </a:solidFill>
              <a:latin typeface="Times New Roman" panose="02020603050405020304"/>
              <a:ea typeface="宋体" panose="02010600030101010101" pitchFamily="2" charset="-122"/>
            </a:endParaRPr>
          </a:p>
        </p:txBody>
      </p:sp>
      <p:sp>
        <p:nvSpPr>
          <p:cNvPr id="90" name="矩形 89"/>
          <p:cNvSpPr/>
          <p:nvPr/>
        </p:nvSpPr>
        <p:spPr>
          <a:xfrm>
            <a:off x="909667" y="984629"/>
            <a:ext cx="567690" cy="328295"/>
          </a:xfrm>
          <a:prstGeom prst="rect">
            <a:avLst/>
          </a:prstGeom>
        </p:spPr>
        <p:txBody>
          <a:bodyPr wrap="none" lIns="68573" tIns="34287" rIns="68573" bIns="34287">
            <a:spAutoFit/>
          </a:bodyPr>
          <a:lstStyle/>
          <a:p>
            <a:pPr algn="ctr"/>
            <a:r>
              <a:rPr lang="zh-CN" altLang="en-US" sz="1700" b="1" dirty="0">
                <a:solidFill>
                  <a:srgbClr val="3498DB"/>
                </a:solidFill>
                <a:latin typeface="微软雅黑" panose="020B0503020204020204" charset="-122"/>
                <a:ea typeface="微软雅黑" panose="020B0503020204020204" charset="-122"/>
              </a:rPr>
              <a:t>源于</a:t>
            </a:r>
          </a:p>
        </p:txBody>
      </p:sp>
      <p:sp>
        <p:nvSpPr>
          <p:cNvPr id="91" name="矩形 47"/>
          <p:cNvSpPr>
            <a:spLocks noChangeArrowheads="1"/>
          </p:cNvSpPr>
          <p:nvPr/>
        </p:nvSpPr>
        <p:spPr bwMode="auto">
          <a:xfrm>
            <a:off x="857885" y="1318895"/>
            <a:ext cx="2049145" cy="43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a:lnSpc>
                <a:spcPct val="110000"/>
              </a:lnSpc>
              <a:spcBef>
                <a:spcPct val="0"/>
              </a:spcBef>
              <a:buNone/>
            </a:pPr>
            <a:r>
              <a:rPr lang="zh-CN" altLang="en-US" sz="1100" dirty="0">
                <a:solidFill>
                  <a:schemeClr val="tx1"/>
                </a:solidFill>
                <a:cs typeface="微软雅黑" panose="020B0503020204020204" charset="-122"/>
                <a:sym typeface="微软雅黑" panose="020B0503020204020204" charset="-122"/>
              </a:rPr>
              <a:t>美国Dupont公司为新建一所化工厂而提出的“关键路径法</a:t>
            </a:r>
            <a:r>
              <a:rPr lang="en-US" altLang="zh-CN" sz="1100" dirty="0">
                <a:solidFill>
                  <a:schemeClr val="tx1"/>
                </a:solidFill>
                <a:cs typeface="微软雅黑" panose="020B0503020204020204" charset="-122"/>
                <a:sym typeface="微软雅黑" panose="020B0503020204020204" charset="-122"/>
              </a:rPr>
              <a:t>”</a:t>
            </a:r>
            <a:r>
              <a:rPr lang="zh-CN" altLang="en-US" sz="1100" dirty="0">
                <a:solidFill>
                  <a:schemeClr val="tx1"/>
                </a:solidFill>
                <a:cs typeface="微软雅黑" panose="020B0503020204020204" charset="-122"/>
                <a:sym typeface="微软雅黑" panose="020B0503020204020204" charset="-122"/>
              </a:rPr>
              <a:t>。</a:t>
            </a:r>
          </a:p>
        </p:txBody>
      </p:sp>
      <p:sp>
        <p:nvSpPr>
          <p:cNvPr id="92" name="矩形 91"/>
          <p:cNvSpPr/>
          <p:nvPr/>
        </p:nvSpPr>
        <p:spPr>
          <a:xfrm>
            <a:off x="3489325" y="1028065"/>
            <a:ext cx="1978660" cy="328295"/>
          </a:xfrm>
          <a:prstGeom prst="rect">
            <a:avLst/>
          </a:prstGeom>
        </p:spPr>
        <p:txBody>
          <a:bodyPr wrap="square" lIns="68573" tIns="34287" rIns="68573" bIns="34287">
            <a:spAutoFit/>
          </a:bodyPr>
          <a:lstStyle/>
          <a:p>
            <a:pPr algn="ctr">
              <a:buClrTx/>
              <a:buSzTx/>
              <a:buFontTx/>
            </a:pPr>
            <a:r>
              <a:rPr lang="zh-CN" altLang="en-US" sz="1700" b="1" dirty="0">
                <a:solidFill>
                  <a:srgbClr val="3498DB"/>
                </a:solidFill>
                <a:latin typeface="微软雅黑" panose="020B0503020204020204" charset="-122"/>
                <a:ea typeface="微软雅黑" panose="020B0503020204020204" charset="-122"/>
              </a:rPr>
              <a:t>国外推广应用</a:t>
            </a:r>
          </a:p>
        </p:txBody>
      </p:sp>
      <p:sp>
        <p:nvSpPr>
          <p:cNvPr id="93" name="矩形 47"/>
          <p:cNvSpPr>
            <a:spLocks noChangeArrowheads="1"/>
          </p:cNvSpPr>
          <p:nvPr/>
        </p:nvSpPr>
        <p:spPr bwMode="auto">
          <a:xfrm>
            <a:off x="3743960" y="1318895"/>
            <a:ext cx="2234565" cy="43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a:lnSpc>
                <a:spcPct val="110000"/>
              </a:lnSpc>
              <a:spcBef>
                <a:spcPct val="0"/>
              </a:spcBef>
              <a:buNone/>
            </a:pPr>
            <a:r>
              <a:rPr lang="zh-CN" altLang="en-US" sz="1100" dirty="0">
                <a:cs typeface="微软雅黑" panose="020B0503020204020204" charset="-122"/>
                <a:sym typeface="微软雅黑" panose="020B0503020204020204" charset="-122"/>
              </a:rPr>
              <a:t>临床路径模式在全美得到迅速推广，日韩德等各国也开启广泛应用。</a:t>
            </a:r>
          </a:p>
        </p:txBody>
      </p:sp>
      <p:sp>
        <p:nvSpPr>
          <p:cNvPr id="94" name="矩形 93"/>
          <p:cNvSpPr/>
          <p:nvPr/>
        </p:nvSpPr>
        <p:spPr>
          <a:xfrm>
            <a:off x="6610985" y="1028065"/>
            <a:ext cx="1890395" cy="328295"/>
          </a:xfrm>
          <a:prstGeom prst="rect">
            <a:avLst/>
          </a:prstGeom>
        </p:spPr>
        <p:txBody>
          <a:bodyPr wrap="square" lIns="68573" tIns="34287" rIns="68573" bIns="34287">
            <a:spAutoFit/>
          </a:bodyPr>
          <a:lstStyle/>
          <a:p>
            <a:pPr algn="ctr"/>
            <a:r>
              <a:rPr lang="zh-CN" altLang="en-US" sz="1700" b="1" dirty="0">
                <a:solidFill>
                  <a:srgbClr val="3498DB"/>
                </a:solidFill>
                <a:latin typeface="微软雅黑" panose="020B0503020204020204" charset="-122"/>
                <a:ea typeface="微软雅黑" panose="020B0503020204020204" charset="-122"/>
              </a:rPr>
              <a:t>开启试点工作</a:t>
            </a:r>
          </a:p>
        </p:txBody>
      </p:sp>
      <p:sp>
        <p:nvSpPr>
          <p:cNvPr id="95" name="矩形 47"/>
          <p:cNvSpPr>
            <a:spLocks noChangeArrowheads="1"/>
          </p:cNvSpPr>
          <p:nvPr/>
        </p:nvSpPr>
        <p:spPr bwMode="auto">
          <a:xfrm>
            <a:off x="6679565" y="1318895"/>
            <a:ext cx="2642235"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a:lnSpc>
                <a:spcPct val="110000"/>
              </a:lnSpc>
              <a:spcBef>
                <a:spcPct val="0"/>
              </a:spcBef>
              <a:buNone/>
            </a:pPr>
            <a:r>
              <a:rPr lang="zh-CN" altLang="en-US" sz="1100" dirty="0">
                <a:cs typeface="微软雅黑" panose="020B0503020204020204" charset="-122"/>
                <a:sym typeface="微软雅黑" panose="020B0503020204020204" charset="-122"/>
              </a:rPr>
              <a:t>12月原卫生部印发了《临床路径管理试点工作方案》在23个省市110家医院开展试点工作。</a:t>
            </a:r>
          </a:p>
        </p:txBody>
      </p:sp>
      <p:sp>
        <p:nvSpPr>
          <p:cNvPr id="96" name="矩形 95"/>
          <p:cNvSpPr/>
          <p:nvPr/>
        </p:nvSpPr>
        <p:spPr>
          <a:xfrm>
            <a:off x="2094865" y="3447415"/>
            <a:ext cx="1967865" cy="328295"/>
          </a:xfrm>
          <a:prstGeom prst="rect">
            <a:avLst/>
          </a:prstGeom>
        </p:spPr>
        <p:txBody>
          <a:bodyPr wrap="square" lIns="68573" tIns="34287" rIns="68573" bIns="34287">
            <a:spAutoFit/>
          </a:bodyPr>
          <a:lstStyle/>
          <a:p>
            <a:pPr algn="ctr"/>
            <a:r>
              <a:rPr lang="zh-CN" altLang="en-US" sz="1700" b="1" dirty="0">
                <a:solidFill>
                  <a:srgbClr val="3498DB"/>
                </a:solidFill>
                <a:latin typeface="微软雅黑" panose="020B0503020204020204" charset="-122"/>
                <a:ea typeface="微软雅黑" panose="020B0503020204020204" charset="-122"/>
              </a:rPr>
              <a:t>率先用于医疗</a:t>
            </a:r>
          </a:p>
        </p:txBody>
      </p:sp>
      <p:sp>
        <p:nvSpPr>
          <p:cNvPr id="97" name="矩形 47"/>
          <p:cNvSpPr>
            <a:spLocks noChangeArrowheads="1"/>
          </p:cNvSpPr>
          <p:nvPr/>
        </p:nvSpPr>
        <p:spPr bwMode="auto">
          <a:xfrm>
            <a:off x="2392045" y="3742690"/>
            <a:ext cx="2065020"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a:lnSpc>
                <a:spcPct val="110000"/>
              </a:lnSpc>
              <a:spcBef>
                <a:spcPct val="0"/>
              </a:spcBef>
              <a:buNone/>
            </a:pPr>
            <a:r>
              <a:rPr lang="zh-CN" altLang="en-US" sz="1100" dirty="0">
                <a:cs typeface="微软雅黑" panose="020B0503020204020204" charset="-122"/>
                <a:sym typeface="微软雅黑" panose="020B0503020204020204" charset="-122"/>
              </a:rPr>
              <a:t>美国马萨诸塞州波士顿 的护士Karen Zander 在临床护理工作中率先尝试临床路径管理模式。</a:t>
            </a:r>
          </a:p>
        </p:txBody>
      </p:sp>
      <p:sp>
        <p:nvSpPr>
          <p:cNvPr id="98" name="矩形 97"/>
          <p:cNvSpPr/>
          <p:nvPr/>
        </p:nvSpPr>
        <p:spPr>
          <a:xfrm>
            <a:off x="5297170" y="3451225"/>
            <a:ext cx="1416685" cy="328295"/>
          </a:xfrm>
          <a:prstGeom prst="rect">
            <a:avLst/>
          </a:prstGeom>
        </p:spPr>
        <p:txBody>
          <a:bodyPr wrap="square" lIns="68573" tIns="34287" rIns="68573" bIns="34287">
            <a:spAutoFit/>
          </a:bodyPr>
          <a:lstStyle/>
          <a:p>
            <a:pPr algn="ctr"/>
            <a:r>
              <a:rPr lang="zh-CN" altLang="en-US" sz="1700" b="1" dirty="0">
                <a:solidFill>
                  <a:srgbClr val="3498DB"/>
                </a:solidFill>
                <a:latin typeface="微软雅黑" panose="020B0503020204020204" charset="-122"/>
                <a:ea typeface="微软雅黑" panose="020B0503020204020204" charset="-122"/>
              </a:rPr>
              <a:t>进入中国</a:t>
            </a:r>
          </a:p>
        </p:txBody>
      </p:sp>
      <p:sp>
        <p:nvSpPr>
          <p:cNvPr id="99" name="矩形 47"/>
          <p:cNvSpPr>
            <a:spLocks noChangeArrowheads="1"/>
          </p:cNvSpPr>
          <p:nvPr/>
        </p:nvSpPr>
        <p:spPr bwMode="auto">
          <a:xfrm>
            <a:off x="5448935" y="3742690"/>
            <a:ext cx="1741170"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a:lnSpc>
                <a:spcPct val="110000"/>
              </a:lnSpc>
              <a:spcBef>
                <a:spcPct val="0"/>
              </a:spcBef>
              <a:buNone/>
            </a:pPr>
            <a:r>
              <a:rPr lang="zh-CN" altLang="en-US" sz="1100" dirty="0">
                <a:cs typeface="微软雅黑" panose="020B0503020204020204" charset="-122"/>
                <a:sym typeface="微软雅黑" panose="020B0503020204020204" charset="-122"/>
              </a:rPr>
              <a:t>美国乔治梅森大学护理学院袁剑云博士首次将临床路径模式介绍到中国内地。</a:t>
            </a: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100" name="文本框 99"/>
          <p:cNvSpPr txBox="1"/>
          <p:nvPr/>
        </p:nvSpPr>
        <p:spPr>
          <a:xfrm>
            <a:off x="317" y="467995"/>
            <a:ext cx="5080000" cy="460375"/>
          </a:xfrm>
          <a:prstGeom prst="rect">
            <a:avLst/>
          </a:prstGeom>
          <a:noFill/>
          <a:ln w="9525">
            <a:noFill/>
          </a:ln>
        </p:spPr>
        <p:txBody>
          <a:bodyPr>
            <a:spAutoFit/>
          </a:bodyPr>
          <a:lstStyle/>
          <a:p>
            <a:pPr indent="306070"/>
            <a:r>
              <a:rPr lang="en-US" altLang="zh-CN" sz="240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2.临床路径的</a:t>
            </a:r>
            <a:r>
              <a:rPr lang="zh-CN" altLang="en-US" sz="240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历史</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一、与质量管理有关的概念</a:t>
            </a: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6" name="Freeform 29"/>
          <p:cNvSpPr/>
          <p:nvPr/>
        </p:nvSpPr>
        <p:spPr bwMode="auto">
          <a:xfrm>
            <a:off x="7120025" y="2849315"/>
            <a:ext cx="112204" cy="1588"/>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ln>
        </p:spPr>
        <p:txBody>
          <a:bodyPr vert="horz" wrap="square" lIns="91440" tIns="45720" rIns="91440" bIns="45720" numCol="1" anchor="t" anchorCtr="0" compatLnSpc="1"/>
          <a:lstStyle/>
          <a:p>
            <a:endParaRPr lang="en-US" sz="2000">
              <a:latin typeface="黑体" panose="02010609060101010101" pitchFamily="49" charset="-122"/>
              <a:ea typeface="黑体" panose="02010609060101010101" pitchFamily="49" charset="-122"/>
            </a:endParaRPr>
          </a:p>
        </p:txBody>
      </p:sp>
      <p:grpSp>
        <p:nvGrpSpPr>
          <p:cNvPr id="7" name="Group 134"/>
          <p:cNvGrpSpPr/>
          <p:nvPr/>
        </p:nvGrpSpPr>
        <p:grpSpPr>
          <a:xfrm>
            <a:off x="3937572" y="1824303"/>
            <a:ext cx="1629219" cy="2423713"/>
            <a:chOff x="3606801" y="1272140"/>
            <a:chExt cx="1920875" cy="2970213"/>
          </a:xfrm>
        </p:grpSpPr>
        <p:sp>
          <p:nvSpPr>
            <p:cNvPr id="8" name="Freeform 37"/>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1"/>
            </a:solidFill>
            <a:ln w="9525">
              <a:noFill/>
              <a:round/>
            </a:ln>
          </p:spPr>
          <p:txBody>
            <a:bodyPr vert="horz" wrap="square" lIns="121920" tIns="60960" rIns="121920" bIns="60960" numCol="1" anchor="t" anchorCtr="0" compatLnSpc="1"/>
            <a:lstStyle/>
            <a:p>
              <a:endParaRPr lang="en-US" sz="2000">
                <a:latin typeface="黑体" panose="02010609060101010101" pitchFamily="49" charset="-122"/>
                <a:ea typeface="黑体" panose="02010609060101010101" pitchFamily="49" charset="-122"/>
              </a:endParaRPr>
            </a:p>
          </p:txBody>
        </p:sp>
        <p:grpSp>
          <p:nvGrpSpPr>
            <p:cNvPr id="9"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15" name="Freeform 36"/>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solidFill>
                <a:schemeClr val="tx1">
                  <a:lumMod val="90000"/>
                  <a:lumOff val="10000"/>
                </a:schemeClr>
              </a:solidFill>
              <a:ln w="9525">
                <a:noFill/>
                <a:round/>
              </a:ln>
            </p:spPr>
            <p:txBody>
              <a:bodyPr vert="horz" wrap="square" lIns="121920" tIns="60960" rIns="121920" bIns="60960" numCol="1" anchor="t" anchorCtr="0" compatLnSpc="1"/>
              <a:lstStyle/>
              <a:p>
                <a:endParaRPr lang="en-US" sz="2000">
                  <a:latin typeface="黑体" panose="02010609060101010101" pitchFamily="49" charset="-122"/>
                  <a:ea typeface="黑体" panose="02010609060101010101" pitchFamily="49" charset="-122"/>
                </a:endParaRPr>
              </a:p>
            </p:txBody>
          </p:sp>
          <p:sp>
            <p:nvSpPr>
              <p:cNvPr id="16"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solidFill>
                <a:schemeClr val="tx1">
                  <a:lumMod val="90000"/>
                  <a:lumOff val="10000"/>
                </a:schemeClr>
              </a:solidFill>
              <a:ln w="9525">
                <a:noFill/>
                <a:round/>
              </a:ln>
            </p:spPr>
            <p:txBody>
              <a:bodyPr vert="horz" wrap="square" lIns="121920" tIns="60960" rIns="121920" bIns="60960" numCol="1" anchor="t" anchorCtr="0" compatLnSpc="1"/>
              <a:lstStyle/>
              <a:p>
                <a:endParaRPr lang="en-US" sz="2000">
                  <a:latin typeface="黑体" panose="02010609060101010101" pitchFamily="49" charset="-122"/>
                  <a:ea typeface="黑体" panose="02010609060101010101" pitchFamily="49" charset="-122"/>
                </a:endParaRPr>
              </a:p>
            </p:txBody>
          </p:sp>
          <p:sp>
            <p:nvSpPr>
              <p:cNvPr id="17"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solidFill>
                <a:schemeClr val="tx1">
                  <a:lumMod val="90000"/>
                  <a:lumOff val="10000"/>
                </a:schemeClr>
              </a:solidFill>
              <a:ln w="9525">
                <a:noFill/>
                <a:round/>
              </a:ln>
            </p:spPr>
            <p:txBody>
              <a:bodyPr vert="horz" wrap="square" lIns="121920" tIns="60960" rIns="121920" bIns="60960" numCol="1" anchor="t" anchorCtr="0" compatLnSpc="1"/>
              <a:lstStyle/>
              <a:p>
                <a:endParaRPr lang="en-US" sz="2000">
                  <a:latin typeface="黑体" panose="02010609060101010101" pitchFamily="49" charset="-122"/>
                  <a:ea typeface="黑体" panose="02010609060101010101" pitchFamily="49" charset="-122"/>
                </a:endParaRPr>
              </a:p>
            </p:txBody>
          </p:sp>
        </p:grpSp>
        <p:sp>
          <p:nvSpPr>
            <p:cNvPr id="10" name="Freeform 40"/>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000">
                <a:latin typeface="黑体" panose="02010609060101010101" pitchFamily="49" charset="-122"/>
                <a:ea typeface="黑体" panose="02010609060101010101" pitchFamily="49" charset="-122"/>
              </a:endParaRPr>
            </a:p>
          </p:txBody>
        </p:sp>
        <p:sp>
          <p:nvSpPr>
            <p:cNvPr id="11" name="Freeform 41"/>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1"/>
            </a:solidFill>
            <a:ln w="9525">
              <a:noFill/>
              <a:round/>
            </a:ln>
          </p:spPr>
          <p:txBody>
            <a:bodyPr vert="horz" wrap="square" lIns="121920" tIns="60960" rIns="121920" bIns="60960" numCol="1" anchor="t" anchorCtr="0" compatLnSpc="1"/>
            <a:lstStyle/>
            <a:p>
              <a:endParaRPr lang="en-US" sz="2000">
                <a:latin typeface="黑体" panose="02010609060101010101" pitchFamily="49" charset="-122"/>
                <a:ea typeface="黑体" panose="02010609060101010101" pitchFamily="49" charset="-122"/>
              </a:endParaRPr>
            </a:p>
          </p:txBody>
        </p:sp>
        <p:sp>
          <p:nvSpPr>
            <p:cNvPr id="12" name="Freeform 42"/>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000">
                <a:latin typeface="黑体" panose="02010609060101010101" pitchFamily="49" charset="-122"/>
                <a:ea typeface="黑体" panose="02010609060101010101" pitchFamily="49" charset="-122"/>
              </a:endParaRPr>
            </a:p>
          </p:txBody>
        </p:sp>
        <p:sp>
          <p:nvSpPr>
            <p:cNvPr id="13" name="Freeform 43"/>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000">
                <a:latin typeface="黑体" panose="02010609060101010101" pitchFamily="49" charset="-122"/>
                <a:ea typeface="黑体" panose="02010609060101010101" pitchFamily="49" charset="-122"/>
              </a:endParaRPr>
            </a:p>
          </p:txBody>
        </p:sp>
        <p:sp>
          <p:nvSpPr>
            <p:cNvPr id="14" name="Freeform 44"/>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1"/>
            </a:solidFill>
            <a:ln w="9525">
              <a:noFill/>
              <a:round/>
            </a:ln>
          </p:spPr>
          <p:txBody>
            <a:bodyPr vert="horz" wrap="square" lIns="121920" tIns="60960" rIns="121920" bIns="60960" numCol="1" anchor="t" anchorCtr="0" compatLnSpc="1"/>
            <a:lstStyle/>
            <a:p>
              <a:endParaRPr lang="en-US" sz="2000">
                <a:latin typeface="黑体" panose="02010609060101010101" pitchFamily="49" charset="-122"/>
                <a:ea typeface="黑体" panose="02010609060101010101" pitchFamily="49" charset="-122"/>
              </a:endParaRPr>
            </a:p>
          </p:txBody>
        </p:sp>
      </p:grpSp>
      <p:sp>
        <p:nvSpPr>
          <p:cNvPr id="18" name="Oval 108"/>
          <p:cNvSpPr/>
          <p:nvPr/>
        </p:nvSpPr>
        <p:spPr>
          <a:xfrm>
            <a:off x="3245371" y="2590581"/>
            <a:ext cx="561281" cy="540000"/>
          </a:xfrm>
          <a:prstGeom prst="ellipse">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000" dirty="0">
              <a:solidFill>
                <a:schemeClr val="bg1"/>
              </a:solidFill>
              <a:latin typeface="黑体" panose="02010609060101010101" pitchFamily="49" charset="-122"/>
              <a:ea typeface="黑体" panose="02010609060101010101" pitchFamily="49" charset="-122"/>
            </a:endParaRPr>
          </a:p>
        </p:txBody>
      </p:sp>
      <p:sp>
        <p:nvSpPr>
          <p:cNvPr id="19" name="Oval 121"/>
          <p:cNvSpPr/>
          <p:nvPr/>
        </p:nvSpPr>
        <p:spPr>
          <a:xfrm>
            <a:off x="5697712" y="2590581"/>
            <a:ext cx="561281" cy="540000"/>
          </a:xfrm>
          <a:prstGeom prst="ellipse">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000" dirty="0">
              <a:solidFill>
                <a:schemeClr val="bg1"/>
              </a:solidFill>
              <a:latin typeface="黑体" panose="02010609060101010101" pitchFamily="49" charset="-122"/>
              <a:ea typeface="黑体" panose="02010609060101010101" pitchFamily="49" charset="-122"/>
            </a:endParaRPr>
          </a:p>
        </p:txBody>
      </p:sp>
      <p:sp>
        <p:nvSpPr>
          <p:cNvPr id="20" name="Oval 48"/>
          <p:cNvSpPr/>
          <p:nvPr/>
        </p:nvSpPr>
        <p:spPr>
          <a:xfrm>
            <a:off x="3787394" y="1386212"/>
            <a:ext cx="561281" cy="540000"/>
          </a:xfrm>
          <a:prstGeom prst="ellipse">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91440" rtlCol="0" anchor="ctr"/>
          <a:lstStyle/>
          <a:p>
            <a:pPr algn="ctr"/>
            <a:endParaRPr lang="en-US" sz="2000" dirty="0">
              <a:solidFill>
                <a:schemeClr val="bg1"/>
              </a:solidFill>
              <a:latin typeface="黑体" panose="02010609060101010101" pitchFamily="49" charset="-122"/>
              <a:ea typeface="黑体" panose="02010609060101010101" pitchFamily="49" charset="-122"/>
            </a:endParaRPr>
          </a:p>
        </p:txBody>
      </p:sp>
      <p:sp>
        <p:nvSpPr>
          <p:cNvPr id="21" name="Oval 50"/>
          <p:cNvSpPr/>
          <p:nvPr/>
        </p:nvSpPr>
        <p:spPr>
          <a:xfrm>
            <a:off x="5155690" y="1386212"/>
            <a:ext cx="561281" cy="540000"/>
          </a:xfrm>
          <a:prstGeom prst="ellipse">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000" dirty="0">
              <a:solidFill>
                <a:schemeClr val="bg1"/>
              </a:solidFill>
              <a:latin typeface="黑体" panose="02010609060101010101" pitchFamily="49" charset="-122"/>
              <a:ea typeface="黑体" panose="02010609060101010101" pitchFamily="49" charset="-122"/>
            </a:endParaRPr>
          </a:p>
        </p:txBody>
      </p:sp>
      <p:grpSp>
        <p:nvGrpSpPr>
          <p:cNvPr id="22" name="组合 21"/>
          <p:cNvGrpSpPr/>
          <p:nvPr/>
        </p:nvGrpSpPr>
        <p:grpSpPr>
          <a:xfrm>
            <a:off x="4495775" y="1190624"/>
            <a:ext cx="561281" cy="540000"/>
            <a:chOff x="5767086" y="2245467"/>
            <a:chExt cx="720000" cy="720000"/>
          </a:xfrm>
        </p:grpSpPr>
        <p:sp>
          <p:nvSpPr>
            <p:cNvPr id="23" name="Oval 49"/>
            <p:cNvSpPr/>
            <p:nvPr/>
          </p:nvSpPr>
          <p:spPr>
            <a:xfrm>
              <a:off x="5767086" y="2245467"/>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黑体" panose="02010609060101010101" pitchFamily="49" charset="-122"/>
                <a:ea typeface="黑体" panose="02010609060101010101" pitchFamily="49" charset="-122"/>
              </a:endParaRPr>
            </a:p>
          </p:txBody>
        </p:sp>
        <p:grpSp>
          <p:nvGrpSpPr>
            <p:cNvPr id="24" name="组合 23"/>
            <p:cNvGrpSpPr>
              <a:grpSpLocks noChangeAspect="1"/>
            </p:cNvGrpSpPr>
            <p:nvPr/>
          </p:nvGrpSpPr>
          <p:grpSpPr>
            <a:xfrm>
              <a:off x="5947523" y="2389675"/>
              <a:ext cx="359127" cy="431584"/>
              <a:chOff x="5072479" y="2378340"/>
              <a:chExt cx="239649" cy="288000"/>
            </a:xfrm>
            <a:solidFill>
              <a:schemeClr val="bg1">
                <a:lumMod val="95000"/>
              </a:schemeClr>
            </a:solidFill>
          </p:grpSpPr>
          <p:sp>
            <p:nvSpPr>
              <p:cNvPr id="25" name="Freeform 846"/>
              <p:cNvSpPr/>
              <p:nvPr/>
            </p:nvSpPr>
            <p:spPr bwMode="auto">
              <a:xfrm>
                <a:off x="5072479" y="2432997"/>
                <a:ext cx="239649" cy="233343"/>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a:latin typeface="黑体" panose="02010609060101010101" pitchFamily="49" charset="-122"/>
                  <a:ea typeface="黑体" panose="02010609060101010101" pitchFamily="49" charset="-122"/>
                  <a:cs typeface="Arial" panose="020B0604020202020204" pitchFamily="34" charset="0"/>
                </a:endParaRPr>
              </a:p>
            </p:txBody>
          </p:sp>
          <p:sp>
            <p:nvSpPr>
              <p:cNvPr id="26" name="Freeform 847"/>
              <p:cNvSpPr/>
              <p:nvPr/>
            </p:nvSpPr>
            <p:spPr bwMode="auto">
              <a:xfrm>
                <a:off x="5167078" y="2378340"/>
                <a:ext cx="44147" cy="138744"/>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000">
                  <a:latin typeface="黑体" panose="02010609060101010101" pitchFamily="49" charset="-122"/>
                  <a:ea typeface="黑体" panose="02010609060101010101" pitchFamily="49" charset="-122"/>
                  <a:cs typeface="Arial" panose="020B0604020202020204" pitchFamily="34" charset="0"/>
                </a:endParaRPr>
              </a:p>
            </p:txBody>
          </p:sp>
        </p:grpSp>
      </p:grpSp>
      <p:grpSp>
        <p:nvGrpSpPr>
          <p:cNvPr id="27" name="组合 26"/>
          <p:cNvGrpSpPr/>
          <p:nvPr/>
        </p:nvGrpSpPr>
        <p:grpSpPr>
          <a:xfrm>
            <a:off x="3496384" y="3233739"/>
            <a:ext cx="561281" cy="540000"/>
            <a:chOff x="4485089" y="4969620"/>
            <a:chExt cx="720000" cy="720000"/>
          </a:xfrm>
        </p:grpSpPr>
        <p:sp>
          <p:nvSpPr>
            <p:cNvPr id="28" name="Oval 113"/>
            <p:cNvSpPr/>
            <p:nvPr/>
          </p:nvSpPr>
          <p:spPr>
            <a:xfrm>
              <a:off x="4485089"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黑体" panose="02010609060101010101" pitchFamily="49" charset="-122"/>
                <a:ea typeface="黑体" panose="02010609060101010101" pitchFamily="49" charset="-122"/>
              </a:endParaRPr>
            </a:p>
          </p:txBody>
        </p:sp>
        <p:sp>
          <p:nvSpPr>
            <p:cNvPr id="29" name="Freeform 110"/>
            <p:cNvSpPr>
              <a:spLocks noChangeAspect="1" noEditPoints="1"/>
            </p:cNvSpPr>
            <p:nvPr/>
          </p:nvSpPr>
          <p:spPr bwMode="auto">
            <a:xfrm>
              <a:off x="4657978" y="5126442"/>
              <a:ext cx="392872" cy="347925"/>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vert="horz" wrap="square" lIns="121920" tIns="60960" rIns="121920" bIns="60960" numCol="1" anchor="t" anchorCtr="0" compatLnSpc="1"/>
            <a:lstStyle/>
            <a:p>
              <a:endParaRPr lang="zh-CN" altLang="en-US" sz="2000">
                <a:latin typeface="黑体" panose="02010609060101010101" pitchFamily="49" charset="-122"/>
                <a:ea typeface="黑体" panose="02010609060101010101" pitchFamily="49" charset="-122"/>
                <a:cs typeface="Arial" panose="020B0604020202020204" pitchFamily="34" charset="0"/>
              </a:endParaRPr>
            </a:p>
          </p:txBody>
        </p:sp>
      </p:grpSp>
      <p:grpSp>
        <p:nvGrpSpPr>
          <p:cNvPr id="30" name="组合 29"/>
          <p:cNvGrpSpPr/>
          <p:nvPr/>
        </p:nvGrpSpPr>
        <p:grpSpPr>
          <a:xfrm>
            <a:off x="5446699" y="3233739"/>
            <a:ext cx="561281" cy="540000"/>
            <a:chOff x="6986912" y="4969620"/>
            <a:chExt cx="720000" cy="720000"/>
          </a:xfrm>
        </p:grpSpPr>
        <p:sp>
          <p:nvSpPr>
            <p:cNvPr id="31" name="Oval 131"/>
            <p:cNvSpPr/>
            <p:nvPr/>
          </p:nvSpPr>
          <p:spPr>
            <a:xfrm>
              <a:off x="6986912"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黑体" panose="02010609060101010101" pitchFamily="49" charset="-122"/>
                <a:ea typeface="黑体" panose="02010609060101010101" pitchFamily="49" charset="-122"/>
              </a:endParaRPr>
            </a:p>
          </p:txBody>
        </p:sp>
        <p:sp>
          <p:nvSpPr>
            <p:cNvPr id="32" name="Freeform 168"/>
            <p:cNvSpPr>
              <a:spLocks noChangeAspect="1" noEditPoints="1"/>
            </p:cNvSpPr>
            <p:nvPr/>
          </p:nvSpPr>
          <p:spPr bwMode="auto">
            <a:xfrm>
              <a:off x="7168555" y="5174825"/>
              <a:ext cx="368170" cy="315339"/>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121920" tIns="60960" rIns="121920" bIns="60960" numCol="1" anchor="t" anchorCtr="0" compatLnSpc="1"/>
            <a:lstStyle/>
            <a:p>
              <a:endParaRPr lang="zh-CN" altLang="en-US" sz="2000">
                <a:latin typeface="黑体" panose="02010609060101010101" pitchFamily="49" charset="-122"/>
                <a:ea typeface="黑体" panose="02010609060101010101" pitchFamily="49" charset="-122"/>
                <a:cs typeface="Arial" panose="020B0604020202020204" pitchFamily="34" charset="0"/>
              </a:endParaRPr>
            </a:p>
          </p:txBody>
        </p:sp>
      </p:grpSp>
      <p:grpSp>
        <p:nvGrpSpPr>
          <p:cNvPr id="33" name="组合 32"/>
          <p:cNvGrpSpPr/>
          <p:nvPr/>
        </p:nvGrpSpPr>
        <p:grpSpPr>
          <a:xfrm>
            <a:off x="3292743" y="1922499"/>
            <a:ext cx="561281" cy="540000"/>
            <a:chOff x="4223862" y="3221300"/>
            <a:chExt cx="720000" cy="720000"/>
          </a:xfrm>
        </p:grpSpPr>
        <p:sp>
          <p:nvSpPr>
            <p:cNvPr id="34" name="Oval 98"/>
            <p:cNvSpPr/>
            <p:nvPr/>
          </p:nvSpPr>
          <p:spPr>
            <a:xfrm>
              <a:off x="4223862"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黑体" panose="02010609060101010101" pitchFamily="49" charset="-122"/>
                <a:ea typeface="黑体" panose="02010609060101010101" pitchFamily="49" charset="-122"/>
              </a:endParaRPr>
            </a:p>
          </p:txBody>
        </p:sp>
        <p:sp>
          <p:nvSpPr>
            <p:cNvPr id="35" name="Freeform 203"/>
            <p:cNvSpPr>
              <a:spLocks noChangeAspect="1" noEditPoints="1"/>
            </p:cNvSpPr>
            <p:nvPr/>
          </p:nvSpPr>
          <p:spPr bwMode="auto">
            <a:xfrm>
              <a:off x="4417145" y="3385867"/>
              <a:ext cx="362620" cy="34765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vert="horz" wrap="square" lIns="121920" tIns="60960" rIns="121920" bIns="60960" numCol="1" anchor="t" anchorCtr="0" compatLnSpc="1"/>
            <a:lstStyle/>
            <a:p>
              <a:endParaRPr lang="zh-CN" altLang="en-US" sz="2000">
                <a:latin typeface="黑体" panose="02010609060101010101" pitchFamily="49" charset="-122"/>
                <a:ea typeface="黑体" panose="02010609060101010101" pitchFamily="49" charset="-122"/>
                <a:cs typeface="Arial" panose="020B0604020202020204" pitchFamily="34" charset="0"/>
              </a:endParaRPr>
            </a:p>
          </p:txBody>
        </p:sp>
      </p:grpSp>
      <p:grpSp>
        <p:nvGrpSpPr>
          <p:cNvPr id="36" name="组合 35"/>
          <p:cNvGrpSpPr/>
          <p:nvPr/>
        </p:nvGrpSpPr>
        <p:grpSpPr>
          <a:xfrm>
            <a:off x="5650341" y="1922499"/>
            <a:ext cx="561281" cy="540000"/>
            <a:chOff x="7248140" y="3221300"/>
            <a:chExt cx="720000" cy="720000"/>
          </a:xfrm>
        </p:grpSpPr>
        <p:sp>
          <p:nvSpPr>
            <p:cNvPr id="37" name="Oval 117"/>
            <p:cNvSpPr/>
            <p:nvPr/>
          </p:nvSpPr>
          <p:spPr>
            <a:xfrm>
              <a:off x="7248140"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黑体" panose="02010609060101010101" pitchFamily="49" charset="-122"/>
                <a:ea typeface="黑体" panose="02010609060101010101" pitchFamily="49" charset="-122"/>
              </a:endParaRPr>
            </a:p>
          </p:txBody>
        </p:sp>
        <p:grpSp>
          <p:nvGrpSpPr>
            <p:cNvPr id="38" name="Group 92"/>
            <p:cNvGrpSpPr/>
            <p:nvPr/>
          </p:nvGrpSpPr>
          <p:grpSpPr>
            <a:xfrm>
              <a:off x="7402081" y="3457484"/>
              <a:ext cx="436183" cy="271696"/>
              <a:chOff x="5172076" y="1938338"/>
              <a:chExt cx="471488" cy="293688"/>
            </a:xfrm>
            <a:solidFill>
              <a:schemeClr val="bg1">
                <a:lumMod val="95000"/>
              </a:schemeClr>
            </a:solidFill>
          </p:grpSpPr>
          <p:sp>
            <p:nvSpPr>
              <p:cNvPr id="39"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000">
                  <a:latin typeface="黑体" panose="02010609060101010101" pitchFamily="49" charset="-122"/>
                  <a:ea typeface="黑体" panose="02010609060101010101" pitchFamily="49" charset="-122"/>
                </a:endParaRPr>
              </a:p>
            </p:txBody>
          </p:sp>
          <p:sp>
            <p:nvSpPr>
              <p:cNvPr id="40"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000">
                  <a:latin typeface="黑体" panose="02010609060101010101" pitchFamily="49" charset="-122"/>
                  <a:ea typeface="黑体" panose="02010609060101010101" pitchFamily="49" charset="-122"/>
                </a:endParaRPr>
              </a:p>
            </p:txBody>
          </p:sp>
          <p:sp>
            <p:nvSpPr>
              <p:cNvPr id="42"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000">
                  <a:latin typeface="黑体" panose="02010609060101010101" pitchFamily="49" charset="-122"/>
                  <a:ea typeface="黑体" panose="02010609060101010101" pitchFamily="49" charset="-122"/>
                </a:endParaRPr>
              </a:p>
            </p:txBody>
          </p:sp>
        </p:grpSp>
      </p:grpSp>
      <p:sp>
        <p:nvSpPr>
          <p:cNvPr id="51" name="矩形 50"/>
          <p:cNvSpPr/>
          <p:nvPr/>
        </p:nvSpPr>
        <p:spPr>
          <a:xfrm>
            <a:off x="944711" y="1189066"/>
            <a:ext cx="1540510" cy="374650"/>
          </a:xfrm>
          <a:prstGeom prst="rect">
            <a:avLst/>
          </a:prstGeom>
        </p:spPr>
        <p:txBody>
          <a:bodyPr wrap="none" lIns="68573" tIns="34287" rIns="68573" bIns="34287">
            <a:spAutoFit/>
          </a:bodyPr>
          <a:lstStyle/>
          <a:p>
            <a:pPr algn="r"/>
            <a:r>
              <a:rPr lang="zh-CN" altLang="en-US" sz="2000" b="1" dirty="0">
                <a:latin typeface="黑体" panose="02010609060101010101" pitchFamily="49" charset="-122"/>
                <a:ea typeface="黑体" panose="02010609060101010101" pitchFamily="49" charset="-122"/>
              </a:rPr>
              <a:t>（一）质量 </a:t>
            </a:r>
          </a:p>
        </p:txBody>
      </p:sp>
      <p:sp>
        <p:nvSpPr>
          <p:cNvPr id="2" name="矩形 1"/>
          <p:cNvSpPr/>
          <p:nvPr/>
        </p:nvSpPr>
        <p:spPr>
          <a:xfrm>
            <a:off x="316696" y="1932016"/>
            <a:ext cx="2051050" cy="374650"/>
          </a:xfrm>
          <a:prstGeom prst="rect">
            <a:avLst/>
          </a:prstGeom>
        </p:spPr>
        <p:txBody>
          <a:bodyPr wrap="none" lIns="68573" tIns="34287" rIns="68573" bIns="34287">
            <a:spAutoFit/>
          </a:bodyPr>
          <a:lstStyle/>
          <a:p>
            <a:pPr algn="r"/>
            <a:r>
              <a:rPr lang="zh-CN" altLang="en-US" sz="2000" b="1" dirty="0">
                <a:latin typeface="黑体" panose="02010609060101010101" pitchFamily="49" charset="-122"/>
                <a:ea typeface="黑体" panose="02010609060101010101" pitchFamily="49" charset="-122"/>
              </a:rPr>
              <a:t>（二）质量管理 </a:t>
            </a:r>
          </a:p>
        </p:txBody>
      </p:sp>
      <p:sp>
        <p:nvSpPr>
          <p:cNvPr id="3" name="矩形 2"/>
          <p:cNvSpPr/>
          <p:nvPr/>
        </p:nvSpPr>
        <p:spPr>
          <a:xfrm>
            <a:off x="585936" y="2736561"/>
            <a:ext cx="2051050" cy="374650"/>
          </a:xfrm>
          <a:prstGeom prst="rect">
            <a:avLst/>
          </a:prstGeom>
        </p:spPr>
        <p:txBody>
          <a:bodyPr wrap="none" lIns="68573" tIns="34287" rIns="68573" bIns="34287">
            <a:spAutoFit/>
          </a:bodyPr>
          <a:lstStyle/>
          <a:p>
            <a:pPr algn="r"/>
            <a:r>
              <a:rPr lang="zh-CN" altLang="en-US" sz="2000" b="1" dirty="0">
                <a:latin typeface="黑体" panose="02010609060101010101" pitchFamily="49" charset="-122"/>
                <a:ea typeface="黑体" panose="02010609060101010101" pitchFamily="49" charset="-122"/>
              </a:rPr>
              <a:t>（三）质量方针 </a:t>
            </a:r>
          </a:p>
        </p:txBody>
      </p:sp>
      <p:sp>
        <p:nvSpPr>
          <p:cNvPr id="4" name="矩形 3"/>
          <p:cNvSpPr/>
          <p:nvPr/>
        </p:nvSpPr>
        <p:spPr>
          <a:xfrm>
            <a:off x="897721" y="3427441"/>
            <a:ext cx="2051050" cy="374650"/>
          </a:xfrm>
          <a:prstGeom prst="rect">
            <a:avLst/>
          </a:prstGeom>
        </p:spPr>
        <p:txBody>
          <a:bodyPr wrap="none" lIns="68573" tIns="34287" rIns="68573" bIns="34287">
            <a:spAutoFit/>
          </a:bodyPr>
          <a:lstStyle/>
          <a:p>
            <a:pPr algn="r"/>
            <a:r>
              <a:rPr lang="zh-CN" altLang="en-US" sz="2000" b="1" dirty="0">
                <a:latin typeface="黑体" panose="02010609060101010101" pitchFamily="49" charset="-122"/>
                <a:ea typeface="黑体" panose="02010609060101010101" pitchFamily="49" charset="-122"/>
              </a:rPr>
              <a:t>（四）质量目标 </a:t>
            </a:r>
          </a:p>
        </p:txBody>
      </p:sp>
      <p:sp>
        <p:nvSpPr>
          <p:cNvPr id="43" name="矩形 42"/>
          <p:cNvSpPr/>
          <p:nvPr/>
        </p:nvSpPr>
        <p:spPr>
          <a:xfrm>
            <a:off x="6474926" y="1272886"/>
            <a:ext cx="2051050" cy="374650"/>
          </a:xfrm>
          <a:prstGeom prst="rect">
            <a:avLst/>
          </a:prstGeom>
        </p:spPr>
        <p:txBody>
          <a:bodyPr wrap="none" lIns="68573" tIns="34287" rIns="68573" bIns="34287">
            <a:spAutoFit/>
          </a:bodyPr>
          <a:lstStyle/>
          <a:p>
            <a:pPr algn="r"/>
            <a:r>
              <a:rPr lang="zh-CN" altLang="en-US" sz="2000" b="1" dirty="0">
                <a:latin typeface="黑体" panose="02010609060101010101" pitchFamily="49" charset="-122"/>
                <a:ea typeface="黑体" panose="02010609060101010101" pitchFamily="49" charset="-122"/>
              </a:rPr>
              <a:t>（五）质量策划 </a:t>
            </a:r>
          </a:p>
        </p:txBody>
      </p:sp>
      <p:sp>
        <p:nvSpPr>
          <p:cNvPr id="46" name="矩形 45"/>
          <p:cNvSpPr/>
          <p:nvPr/>
        </p:nvSpPr>
        <p:spPr>
          <a:xfrm>
            <a:off x="6977846" y="1941541"/>
            <a:ext cx="2051050" cy="374650"/>
          </a:xfrm>
          <a:prstGeom prst="rect">
            <a:avLst/>
          </a:prstGeom>
        </p:spPr>
        <p:txBody>
          <a:bodyPr wrap="none" lIns="68573" tIns="34287" rIns="68573" bIns="34287">
            <a:spAutoFit/>
          </a:bodyPr>
          <a:lstStyle/>
          <a:p>
            <a:pPr algn="r"/>
            <a:r>
              <a:rPr lang="zh-CN" altLang="en-US" sz="2000" b="1" dirty="0">
                <a:latin typeface="黑体" panose="02010609060101010101" pitchFamily="49" charset="-122"/>
                <a:ea typeface="黑体" panose="02010609060101010101" pitchFamily="49" charset="-122"/>
              </a:rPr>
              <a:t>（六）质量控制 </a:t>
            </a:r>
          </a:p>
        </p:txBody>
      </p:sp>
      <p:sp>
        <p:nvSpPr>
          <p:cNvPr id="47" name="矩形 46"/>
          <p:cNvSpPr/>
          <p:nvPr/>
        </p:nvSpPr>
        <p:spPr>
          <a:xfrm>
            <a:off x="6608911" y="2704176"/>
            <a:ext cx="2051050" cy="374650"/>
          </a:xfrm>
          <a:prstGeom prst="rect">
            <a:avLst/>
          </a:prstGeom>
        </p:spPr>
        <p:txBody>
          <a:bodyPr wrap="none" lIns="68573" tIns="34287" rIns="68573" bIns="34287">
            <a:spAutoFit/>
          </a:bodyPr>
          <a:lstStyle/>
          <a:p>
            <a:pPr algn="r"/>
            <a:r>
              <a:rPr lang="zh-CN" altLang="en-US" sz="2000" b="1" dirty="0">
                <a:latin typeface="黑体" panose="02010609060101010101" pitchFamily="49" charset="-122"/>
                <a:ea typeface="黑体" panose="02010609060101010101" pitchFamily="49" charset="-122"/>
              </a:rPr>
              <a:t>（七）质量保证 </a:t>
            </a:r>
          </a:p>
        </p:txBody>
      </p:sp>
      <p:sp>
        <p:nvSpPr>
          <p:cNvPr id="48" name="矩形 47"/>
          <p:cNvSpPr/>
          <p:nvPr/>
        </p:nvSpPr>
        <p:spPr>
          <a:xfrm>
            <a:off x="6474926" y="3383626"/>
            <a:ext cx="2051050" cy="374650"/>
          </a:xfrm>
          <a:prstGeom prst="rect">
            <a:avLst/>
          </a:prstGeom>
        </p:spPr>
        <p:txBody>
          <a:bodyPr wrap="none" lIns="68573" tIns="34287" rIns="68573" bIns="34287">
            <a:spAutoFit/>
          </a:bodyPr>
          <a:lstStyle/>
          <a:p>
            <a:pPr algn="r"/>
            <a:r>
              <a:rPr lang="zh-CN" altLang="en-US" sz="2000" b="1" dirty="0">
                <a:latin typeface="黑体" panose="02010609060101010101" pitchFamily="49" charset="-122"/>
                <a:ea typeface="黑体" panose="02010609060101010101" pitchFamily="49" charset="-122"/>
              </a:rPr>
              <a:t>（八）质量改进 </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100" name="文本框 99"/>
          <p:cNvSpPr txBox="1"/>
          <p:nvPr/>
        </p:nvSpPr>
        <p:spPr>
          <a:xfrm>
            <a:off x="-77153" y="403225"/>
            <a:ext cx="5080000" cy="398780"/>
          </a:xfrm>
          <a:prstGeom prst="rect">
            <a:avLst/>
          </a:prstGeom>
          <a:noFill/>
          <a:ln w="9525">
            <a:noFill/>
          </a:ln>
        </p:spPr>
        <p:txBody>
          <a:bodyPr>
            <a:spAutoFit/>
          </a:bodyPr>
          <a:lstStyle/>
          <a:p>
            <a:pPr indent="306070"/>
            <a:r>
              <a:rPr lang="en-US" altLang="zh-CN" sz="200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3．临床路径</a:t>
            </a:r>
            <a:r>
              <a:rPr lang="zh-CN" altLang="en-US" sz="200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文本</a:t>
            </a:r>
            <a:r>
              <a:rPr lang="en-US" altLang="zh-CN" sz="200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的</a:t>
            </a:r>
            <a:r>
              <a:rPr lang="zh-CN" altLang="en-US" sz="200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制定</a:t>
            </a:r>
          </a:p>
        </p:txBody>
      </p:sp>
      <p:sp>
        <p:nvSpPr>
          <p:cNvPr id="3" name="文本框 2"/>
          <p:cNvSpPr txBox="1"/>
          <p:nvPr/>
        </p:nvSpPr>
        <p:spPr>
          <a:xfrm>
            <a:off x="-77470" y="932180"/>
            <a:ext cx="9488170" cy="398780"/>
          </a:xfrm>
          <a:prstGeom prst="rect">
            <a:avLst/>
          </a:prstGeom>
          <a:noFill/>
          <a:ln w="9525">
            <a:noFill/>
          </a:ln>
        </p:spPr>
        <p:txBody>
          <a:bodyPr wrap="square">
            <a:spAutoFit/>
          </a:bodyPr>
          <a:lstStyle/>
          <a:p>
            <a:pPr indent="306070"/>
            <a:r>
              <a:rPr lang="zh-CN" altLang="en-US" sz="200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a:t>
            </a:r>
            <a:r>
              <a:rPr lang="en-US" altLang="zh-CN" sz="200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1</a:t>
            </a:r>
            <a:r>
              <a:rPr lang="zh-CN" altLang="en-US" sz="200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a:t>
            </a:r>
            <a:r>
              <a:rPr sz="200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2009年至今国家卫健委共印发了1212个临床路径</a:t>
            </a:r>
            <a:r>
              <a:rPr lang="zh-CN" sz="200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a:t>
            </a:r>
          </a:p>
        </p:txBody>
      </p:sp>
      <p:sp>
        <p:nvSpPr>
          <p:cNvPr id="4" name="文本框 3"/>
          <p:cNvSpPr txBox="1"/>
          <p:nvPr/>
        </p:nvSpPr>
        <p:spPr>
          <a:xfrm>
            <a:off x="631825" y="1502410"/>
            <a:ext cx="2943860" cy="398780"/>
          </a:xfrm>
          <a:prstGeom prst="rect">
            <a:avLst/>
          </a:prstGeom>
          <a:noFill/>
          <a:ln w="19050">
            <a:solidFill>
              <a:srgbClr val="1F74AD"/>
            </a:solidFill>
          </a:ln>
        </p:spPr>
        <p:txBody>
          <a:bodyPr wrap="square">
            <a:spAutoFit/>
          </a:bodyPr>
          <a:lstStyle/>
          <a:p>
            <a:pPr indent="306070"/>
            <a:r>
              <a:rPr sz="2000">
                <a:ln>
                  <a:noFill/>
                </a:ln>
                <a:solidFill>
                  <a:srgbClr val="296FA5"/>
                </a:solidFill>
                <a:effectLst/>
                <a:uLnTx/>
                <a:uFillTx/>
                <a:latin typeface="黑体" panose="02010609060101010101" pitchFamily="49" charset="-122"/>
                <a:ea typeface="黑体" panose="02010609060101010101" pitchFamily="49" charset="-122"/>
                <a:cs typeface="黑体" panose="02010609060101010101" pitchFamily="49" charset="-122"/>
              </a:rPr>
              <a:t>临床专业和管理目标</a:t>
            </a:r>
          </a:p>
        </p:txBody>
      </p:sp>
      <p:sp>
        <p:nvSpPr>
          <p:cNvPr id="6" name="左中括号 5"/>
          <p:cNvSpPr/>
          <p:nvPr/>
        </p:nvSpPr>
        <p:spPr>
          <a:xfrm rot="5400000">
            <a:off x="2077720" y="294640"/>
            <a:ext cx="208915" cy="3714750"/>
          </a:xfrm>
          <a:prstGeom prst="leftBracket">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7" name="直接箭头连接符 6"/>
          <p:cNvCxnSpPr/>
          <p:nvPr/>
        </p:nvCxnSpPr>
        <p:spPr>
          <a:xfrm>
            <a:off x="1884045" y="1899285"/>
            <a:ext cx="635" cy="357505"/>
          </a:xfrm>
          <a:prstGeom prst="straightConnector1">
            <a:avLst/>
          </a:prstGeom>
          <a:ln w="12700">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4935" y="2256790"/>
            <a:ext cx="428625" cy="2548890"/>
          </a:xfrm>
          <a:prstGeom prst="rect">
            <a:avLst/>
          </a:prstGeom>
          <a:noFill/>
          <a:ln w="12700">
            <a:solidFill>
              <a:srgbClr val="3498DB"/>
            </a:solidFill>
          </a:ln>
        </p:spPr>
        <p:txBody>
          <a:bodyPr vert="eaVert" wrap="square" rtlCol="0">
            <a:spAutoFit/>
          </a:bodyPr>
          <a:lstStyle/>
          <a:p>
            <a:r>
              <a:rPr lang="zh-CN" altLang="en-US" sz="1600" b="1">
                <a:solidFill>
                  <a:srgbClr val="296FA5"/>
                </a:solidFill>
                <a:latin typeface="黑体" panose="02010609060101010101" pitchFamily="49" charset="-122"/>
                <a:ea typeface="黑体" panose="02010609060101010101" pitchFamily="49" charset="-122"/>
              </a:rPr>
              <a:t>诊断标准、手术适应证标准</a:t>
            </a:r>
          </a:p>
        </p:txBody>
      </p:sp>
      <p:sp>
        <p:nvSpPr>
          <p:cNvPr id="10" name="文本框 9"/>
          <p:cNvSpPr txBox="1"/>
          <p:nvPr/>
        </p:nvSpPr>
        <p:spPr>
          <a:xfrm>
            <a:off x="631825" y="2251075"/>
            <a:ext cx="428625" cy="2548890"/>
          </a:xfrm>
          <a:prstGeom prst="rect">
            <a:avLst/>
          </a:prstGeom>
          <a:noFill/>
          <a:ln w="12700">
            <a:solidFill>
              <a:srgbClr val="3498DB"/>
            </a:solidFill>
          </a:ln>
        </p:spPr>
        <p:txBody>
          <a:bodyPr vert="eaVert" wrap="square" rtlCol="0">
            <a:spAutoFit/>
          </a:bodyPr>
          <a:lstStyle/>
          <a:p>
            <a:r>
              <a:rPr lang="zh-CN" altLang="en-US" sz="1600" b="1">
                <a:solidFill>
                  <a:srgbClr val="296FA5"/>
                </a:solidFill>
                <a:latin typeface="黑体" panose="02010609060101010101" pitchFamily="49" charset="-122"/>
                <a:ea typeface="黑体" panose="02010609060101010101" pitchFamily="49" charset="-122"/>
              </a:rPr>
              <a:t>标准的住院日区间</a:t>
            </a:r>
          </a:p>
        </p:txBody>
      </p:sp>
      <p:sp>
        <p:nvSpPr>
          <p:cNvPr id="11" name="文本框 10"/>
          <p:cNvSpPr txBox="1"/>
          <p:nvPr/>
        </p:nvSpPr>
        <p:spPr>
          <a:xfrm>
            <a:off x="1148715" y="2251075"/>
            <a:ext cx="428625" cy="2548890"/>
          </a:xfrm>
          <a:prstGeom prst="rect">
            <a:avLst/>
          </a:prstGeom>
          <a:noFill/>
          <a:ln w="12700">
            <a:solidFill>
              <a:srgbClr val="3498DB"/>
            </a:solidFill>
          </a:ln>
        </p:spPr>
        <p:txBody>
          <a:bodyPr vert="eaVert" wrap="square" rtlCol="0">
            <a:spAutoFit/>
          </a:bodyPr>
          <a:lstStyle/>
          <a:p>
            <a:r>
              <a:rPr lang="zh-CN" altLang="en-US" sz="1600" b="1">
                <a:solidFill>
                  <a:srgbClr val="296FA5"/>
                </a:solidFill>
                <a:latin typeface="黑体" panose="02010609060101010101" pitchFamily="49" charset="-122"/>
                <a:ea typeface="黑体" panose="02010609060101010101" pitchFamily="49" charset="-122"/>
              </a:rPr>
              <a:t>路径准入标准</a:t>
            </a:r>
          </a:p>
        </p:txBody>
      </p:sp>
      <p:sp>
        <p:nvSpPr>
          <p:cNvPr id="18" name="文本框 17"/>
          <p:cNvSpPr txBox="1"/>
          <p:nvPr/>
        </p:nvSpPr>
        <p:spPr>
          <a:xfrm>
            <a:off x="1665605" y="2256790"/>
            <a:ext cx="428625" cy="2548890"/>
          </a:xfrm>
          <a:prstGeom prst="rect">
            <a:avLst/>
          </a:prstGeom>
          <a:noFill/>
          <a:ln w="12700">
            <a:solidFill>
              <a:srgbClr val="3498DB"/>
            </a:solidFill>
          </a:ln>
        </p:spPr>
        <p:txBody>
          <a:bodyPr vert="eaVert" wrap="square" rtlCol="0">
            <a:spAutoFit/>
          </a:bodyPr>
          <a:lstStyle/>
          <a:p>
            <a:r>
              <a:rPr lang="zh-CN" altLang="en-US" sz="1600" b="1">
                <a:solidFill>
                  <a:srgbClr val="296FA5"/>
                </a:solidFill>
                <a:latin typeface="黑体" panose="02010609060101010101" pitchFamily="49" charset="-122"/>
                <a:ea typeface="黑体" panose="02010609060101010101" pitchFamily="49" charset="-122"/>
              </a:rPr>
              <a:t>术前准备标准</a:t>
            </a:r>
          </a:p>
        </p:txBody>
      </p:sp>
      <p:sp>
        <p:nvSpPr>
          <p:cNvPr id="19" name="文本框 18"/>
          <p:cNvSpPr txBox="1"/>
          <p:nvPr/>
        </p:nvSpPr>
        <p:spPr>
          <a:xfrm>
            <a:off x="2182495" y="2251075"/>
            <a:ext cx="428625" cy="2548890"/>
          </a:xfrm>
          <a:prstGeom prst="rect">
            <a:avLst/>
          </a:prstGeom>
          <a:noFill/>
          <a:ln w="12700">
            <a:solidFill>
              <a:srgbClr val="3498DB"/>
            </a:solidFill>
          </a:ln>
        </p:spPr>
        <p:txBody>
          <a:bodyPr vert="eaVert" wrap="square" rtlCol="0">
            <a:spAutoFit/>
          </a:bodyPr>
          <a:lstStyle/>
          <a:p>
            <a:r>
              <a:rPr lang="zh-CN" altLang="en-US" sz="1600" b="1">
                <a:solidFill>
                  <a:srgbClr val="296FA5"/>
                </a:solidFill>
                <a:latin typeface="黑体" panose="02010609060101010101" pitchFamily="49" charset="-122"/>
                <a:ea typeface="黑体" panose="02010609060101010101" pitchFamily="49" charset="-122"/>
              </a:rPr>
              <a:t>预防性使用抗菌药物标准</a:t>
            </a:r>
          </a:p>
        </p:txBody>
      </p:sp>
      <p:sp>
        <p:nvSpPr>
          <p:cNvPr id="26" name="文本框 25"/>
          <p:cNvSpPr txBox="1"/>
          <p:nvPr/>
        </p:nvSpPr>
        <p:spPr>
          <a:xfrm>
            <a:off x="2699385" y="2251075"/>
            <a:ext cx="428625" cy="2548890"/>
          </a:xfrm>
          <a:prstGeom prst="rect">
            <a:avLst/>
          </a:prstGeom>
          <a:noFill/>
          <a:ln w="12700">
            <a:solidFill>
              <a:srgbClr val="3498DB"/>
            </a:solidFill>
          </a:ln>
        </p:spPr>
        <p:txBody>
          <a:bodyPr vert="eaVert" wrap="square" rtlCol="0">
            <a:spAutoFit/>
          </a:bodyPr>
          <a:lstStyle/>
          <a:p>
            <a:r>
              <a:rPr lang="zh-CN" altLang="en-US" sz="1600" b="1">
                <a:solidFill>
                  <a:srgbClr val="296FA5"/>
                </a:solidFill>
                <a:latin typeface="黑体" panose="02010609060101010101" pitchFamily="49" charset="-122"/>
                <a:ea typeface="黑体" panose="02010609060101010101" pitchFamily="49" charset="-122"/>
              </a:rPr>
              <a:t>手术操作标准</a:t>
            </a:r>
          </a:p>
        </p:txBody>
      </p:sp>
      <p:sp>
        <p:nvSpPr>
          <p:cNvPr id="27" name="文本框 26"/>
          <p:cNvSpPr txBox="1"/>
          <p:nvPr/>
        </p:nvSpPr>
        <p:spPr>
          <a:xfrm>
            <a:off x="3216275" y="2256790"/>
            <a:ext cx="428625" cy="2548890"/>
          </a:xfrm>
          <a:prstGeom prst="rect">
            <a:avLst/>
          </a:prstGeom>
          <a:noFill/>
          <a:ln w="12700">
            <a:solidFill>
              <a:srgbClr val="3498DB"/>
            </a:solidFill>
          </a:ln>
        </p:spPr>
        <p:txBody>
          <a:bodyPr vert="eaVert" wrap="square" rtlCol="0">
            <a:spAutoFit/>
          </a:bodyPr>
          <a:lstStyle/>
          <a:p>
            <a:r>
              <a:rPr lang="zh-CN" altLang="en-US" sz="1600" b="1">
                <a:solidFill>
                  <a:srgbClr val="296FA5"/>
                </a:solidFill>
                <a:latin typeface="黑体" panose="02010609060101010101" pitchFamily="49" charset="-122"/>
                <a:ea typeface="黑体" panose="02010609060101010101" pitchFamily="49" charset="-122"/>
              </a:rPr>
              <a:t>术后诊疗标准</a:t>
            </a:r>
          </a:p>
        </p:txBody>
      </p:sp>
      <p:sp>
        <p:nvSpPr>
          <p:cNvPr id="28" name="文本框 27"/>
          <p:cNvSpPr txBox="1"/>
          <p:nvPr/>
        </p:nvSpPr>
        <p:spPr>
          <a:xfrm>
            <a:off x="3733165" y="2251075"/>
            <a:ext cx="428625" cy="2548890"/>
          </a:xfrm>
          <a:prstGeom prst="rect">
            <a:avLst/>
          </a:prstGeom>
          <a:noFill/>
          <a:ln w="12700">
            <a:solidFill>
              <a:srgbClr val="3498DB"/>
            </a:solidFill>
          </a:ln>
        </p:spPr>
        <p:txBody>
          <a:bodyPr vert="eaVert" wrap="square" rtlCol="0">
            <a:spAutoFit/>
          </a:bodyPr>
          <a:lstStyle/>
          <a:p>
            <a:r>
              <a:rPr lang="zh-CN" altLang="en-US" sz="1600" b="1">
                <a:solidFill>
                  <a:srgbClr val="296FA5"/>
                </a:solidFill>
                <a:latin typeface="黑体" panose="02010609060101010101" pitchFamily="49" charset="-122"/>
                <a:ea typeface="黑体" panose="02010609060101010101" pitchFamily="49" charset="-122"/>
                <a:sym typeface="+mn-ea"/>
              </a:rPr>
              <a:t>出院标准、变异及原因分析</a:t>
            </a:r>
          </a:p>
        </p:txBody>
      </p:sp>
      <p:cxnSp>
        <p:nvCxnSpPr>
          <p:cNvPr id="30" name="直接箭头连接符 29"/>
          <p:cNvCxnSpPr/>
          <p:nvPr/>
        </p:nvCxnSpPr>
        <p:spPr>
          <a:xfrm>
            <a:off x="839470" y="2044700"/>
            <a:ext cx="2540" cy="213995"/>
          </a:xfrm>
          <a:prstGeom prst="straightConnector1">
            <a:avLst/>
          </a:prstGeom>
          <a:ln w="127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1362075" y="2047240"/>
            <a:ext cx="2540" cy="213995"/>
          </a:xfrm>
          <a:prstGeom prst="straightConnector1">
            <a:avLst/>
          </a:prstGeom>
          <a:ln w="127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2404110" y="2045335"/>
            <a:ext cx="2540" cy="213995"/>
          </a:xfrm>
          <a:prstGeom prst="straightConnector1">
            <a:avLst/>
          </a:prstGeom>
          <a:ln w="127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2926715" y="2047875"/>
            <a:ext cx="2540" cy="213995"/>
          </a:xfrm>
          <a:prstGeom prst="straightConnector1">
            <a:avLst/>
          </a:prstGeom>
          <a:ln w="127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3429635" y="2042795"/>
            <a:ext cx="2540" cy="213995"/>
          </a:xfrm>
          <a:prstGeom prst="straightConnector1">
            <a:avLst/>
          </a:prstGeom>
          <a:ln w="12700">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4442460" y="1627505"/>
            <a:ext cx="2235835" cy="30892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3"/>
          <a:stretch>
            <a:fillRect/>
          </a:stretch>
        </p:blipFill>
        <p:spPr>
          <a:xfrm>
            <a:off x="4396740" y="1565910"/>
            <a:ext cx="2240915" cy="3112770"/>
          </a:xfrm>
          <a:prstGeom prst="rect">
            <a:avLst/>
          </a:prstGeom>
          <a:ln>
            <a:solidFill>
              <a:schemeClr val="tx1"/>
            </a:solidFill>
          </a:ln>
        </p:spPr>
      </p:pic>
      <p:sp>
        <p:nvSpPr>
          <p:cNvPr id="40" name="矩形 39"/>
          <p:cNvSpPr/>
          <p:nvPr/>
        </p:nvSpPr>
        <p:spPr>
          <a:xfrm>
            <a:off x="6926580" y="1627505"/>
            <a:ext cx="2303780" cy="308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图片 41"/>
          <p:cNvPicPr>
            <a:picLocks noChangeAspect="1"/>
          </p:cNvPicPr>
          <p:nvPr/>
        </p:nvPicPr>
        <p:blipFill>
          <a:blip r:embed="rId4"/>
          <a:stretch>
            <a:fillRect/>
          </a:stretch>
        </p:blipFill>
        <p:spPr>
          <a:xfrm>
            <a:off x="6834505" y="1565910"/>
            <a:ext cx="2362200" cy="31127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100" name="文本框 99"/>
          <p:cNvSpPr txBox="1"/>
          <p:nvPr/>
        </p:nvSpPr>
        <p:spPr>
          <a:xfrm>
            <a:off x="-74613" y="435610"/>
            <a:ext cx="5080000" cy="460375"/>
          </a:xfrm>
          <a:prstGeom prst="rect">
            <a:avLst/>
          </a:prstGeom>
          <a:noFill/>
          <a:ln w="9525">
            <a:noFill/>
          </a:ln>
        </p:spPr>
        <p:txBody>
          <a:bodyPr>
            <a:spAutoFit/>
          </a:bodyPr>
          <a:lstStyle/>
          <a:p>
            <a:pPr indent="306070"/>
            <a:r>
              <a:rPr lang="en-US" altLang="zh-CN" sz="240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a:t>
            </a:r>
            <a:r>
              <a:rPr lang="zh-CN" altLang="en-US" sz="240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二</a:t>
            </a:r>
            <a:r>
              <a:rPr lang="en-US" altLang="zh-CN" sz="240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)临床路径</a:t>
            </a:r>
            <a:r>
              <a:rPr lang="zh-CN" altLang="en-US" sz="240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的意义</a:t>
            </a:r>
          </a:p>
        </p:txBody>
      </p:sp>
      <p:sp>
        <p:nvSpPr>
          <p:cNvPr id="26" name="文本框 25"/>
          <p:cNvSpPr txBox="1"/>
          <p:nvPr/>
        </p:nvSpPr>
        <p:spPr>
          <a:xfrm>
            <a:off x="-74613" y="940435"/>
            <a:ext cx="5080000" cy="398780"/>
          </a:xfrm>
          <a:prstGeom prst="rect">
            <a:avLst/>
          </a:prstGeom>
          <a:noFill/>
          <a:ln w="9525">
            <a:noFill/>
          </a:ln>
        </p:spPr>
        <p:txBody>
          <a:bodyPr>
            <a:spAutoFit/>
          </a:bodyPr>
          <a:lstStyle/>
          <a:p>
            <a:pPr indent="306070"/>
            <a:r>
              <a:rPr lang="en-US" altLang="zh-CN" sz="200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1．临床路径的</a:t>
            </a:r>
            <a:r>
              <a:rPr lang="zh-CN" altLang="en-US" sz="200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意义</a:t>
            </a:r>
          </a:p>
        </p:txBody>
      </p:sp>
      <p:sp>
        <p:nvSpPr>
          <p:cNvPr id="3" name="圆角矩形 2"/>
          <p:cNvSpPr/>
          <p:nvPr/>
        </p:nvSpPr>
        <p:spPr>
          <a:xfrm>
            <a:off x="732790" y="1515110"/>
            <a:ext cx="7910830" cy="785495"/>
          </a:xfrm>
          <a:prstGeom prst="roundRec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02590" y="1370965"/>
            <a:ext cx="1019810" cy="991235"/>
          </a:xfrm>
          <a:prstGeom prst="ellipse">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黑体" panose="02010609060101010101" pitchFamily="49" charset="-122"/>
                <a:ea typeface="黑体" panose="02010609060101010101" pitchFamily="49" charset="-122"/>
                <a:sym typeface="+mn-ea"/>
              </a:rPr>
              <a:t>本质</a:t>
            </a:r>
            <a:endParaRPr lang="zh-CN" altLang="en-US" sz="2000" b="1">
              <a:latin typeface="黑体" panose="02010609060101010101" pitchFamily="49" charset="-122"/>
              <a:ea typeface="黑体" panose="02010609060101010101" pitchFamily="49" charset="-122"/>
            </a:endParaRPr>
          </a:p>
        </p:txBody>
      </p:sp>
      <p:sp>
        <p:nvSpPr>
          <p:cNvPr id="8" name="椭圆 7"/>
          <p:cNvSpPr/>
          <p:nvPr/>
        </p:nvSpPr>
        <p:spPr>
          <a:xfrm>
            <a:off x="443865" y="1412240"/>
            <a:ext cx="937260" cy="908685"/>
          </a:xfrm>
          <a:prstGeom prst="ellipse">
            <a:avLst/>
          </a:prstGeom>
          <a:noFill/>
          <a:ln w="9525">
            <a:solidFill>
              <a:schemeClr val="bg1"/>
            </a:solidFill>
            <a:prstDash val="dash"/>
          </a:ln>
          <a:extLst>
            <a:ext uri="{909E8E84-426E-40DD-AFC4-6F175D3DCCD1}">
              <a14:hiddenFill xmlns:a14="http://schemas.microsoft.com/office/drawing/2010/main">
                <a:solidFill>
                  <a:srgbClr val="296FA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黑体" panose="02010609060101010101" pitchFamily="49" charset="-122"/>
              <a:ea typeface="黑体" panose="02010609060101010101" pitchFamily="49" charset="-122"/>
            </a:endParaRPr>
          </a:p>
        </p:txBody>
      </p:sp>
      <p:sp>
        <p:nvSpPr>
          <p:cNvPr id="10" name="圆角矩形 9"/>
          <p:cNvSpPr/>
          <p:nvPr/>
        </p:nvSpPr>
        <p:spPr>
          <a:xfrm>
            <a:off x="732790" y="3828415"/>
            <a:ext cx="7910830" cy="785495"/>
          </a:xfrm>
          <a:prstGeom prst="roundRec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02590" y="3684270"/>
            <a:ext cx="1019810" cy="991235"/>
          </a:xfrm>
          <a:prstGeom prst="ellipse">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黑体" panose="02010609060101010101" pitchFamily="49" charset="-122"/>
                <a:ea typeface="黑体" panose="02010609060101010101" pitchFamily="49" charset="-122"/>
                <a:sym typeface="+mn-ea"/>
              </a:rPr>
              <a:t>意义</a:t>
            </a:r>
          </a:p>
        </p:txBody>
      </p:sp>
      <p:sp>
        <p:nvSpPr>
          <p:cNvPr id="18" name="椭圆 17"/>
          <p:cNvSpPr/>
          <p:nvPr/>
        </p:nvSpPr>
        <p:spPr>
          <a:xfrm>
            <a:off x="443865" y="3725545"/>
            <a:ext cx="937260" cy="908685"/>
          </a:xfrm>
          <a:prstGeom prst="ellipse">
            <a:avLst/>
          </a:prstGeom>
          <a:noFill/>
          <a:ln w="9525">
            <a:solidFill>
              <a:schemeClr val="bg1"/>
            </a:solidFill>
            <a:prstDash val="dash"/>
          </a:ln>
          <a:extLst>
            <a:ext uri="{909E8E84-426E-40DD-AFC4-6F175D3DCCD1}">
              <a14:hiddenFill xmlns:a14="http://schemas.microsoft.com/office/drawing/2010/main">
                <a:solidFill>
                  <a:srgbClr val="296FA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732790" y="2679700"/>
            <a:ext cx="7910830" cy="785495"/>
          </a:xfrm>
          <a:prstGeom prst="roundRec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402590" y="2535555"/>
            <a:ext cx="1019810" cy="991235"/>
          </a:xfrm>
          <a:prstGeom prst="ellipse">
            <a:avLst/>
          </a:prstGeom>
          <a:solidFill>
            <a:srgbClr val="29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zh-CN" altLang="en-US" sz="2000" b="1">
                <a:latin typeface="黑体" panose="02010609060101010101" pitchFamily="49" charset="-122"/>
                <a:ea typeface="黑体" panose="02010609060101010101" pitchFamily="49" charset="-122"/>
              </a:rPr>
              <a:t>核心</a:t>
            </a:r>
          </a:p>
        </p:txBody>
      </p:sp>
      <p:sp>
        <p:nvSpPr>
          <p:cNvPr id="28" name="椭圆 27"/>
          <p:cNvSpPr/>
          <p:nvPr/>
        </p:nvSpPr>
        <p:spPr>
          <a:xfrm>
            <a:off x="443865" y="2576830"/>
            <a:ext cx="937260" cy="908685"/>
          </a:xfrm>
          <a:prstGeom prst="ellipse">
            <a:avLst/>
          </a:prstGeom>
          <a:noFill/>
          <a:ln w="9525">
            <a:solidFill>
              <a:schemeClr val="bg1"/>
            </a:solidFill>
            <a:prstDash val="dash"/>
          </a:ln>
          <a:extLst>
            <a:ext uri="{909E8E84-426E-40DD-AFC4-6F175D3DCCD1}">
              <a14:hiddenFill xmlns:a14="http://schemas.microsoft.com/office/drawing/2010/main">
                <a:solidFill>
                  <a:srgbClr val="296FA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422400" y="1591310"/>
            <a:ext cx="7109460" cy="583565"/>
          </a:xfrm>
          <a:prstGeom prst="rect">
            <a:avLst/>
          </a:prstGeom>
          <a:noFill/>
        </p:spPr>
        <p:txBody>
          <a:bodyPr wrap="square" rtlCol="0">
            <a:spAutoFit/>
          </a:bodyPr>
          <a:lstStyle/>
          <a:p>
            <a:r>
              <a:rPr lang="zh-CN" altLang="en-US" sz="1600">
                <a:latin typeface="黑体" panose="02010609060101010101" pitchFamily="49" charset="-122"/>
                <a:ea typeface="黑体" panose="02010609060101010101" pitchFamily="49" charset="-122"/>
              </a:rPr>
              <a:t>主要是针对某种疾病，或者某种手术制定具有科学性、时间顺序性的患者医疗照顾计划；</a:t>
            </a:r>
          </a:p>
        </p:txBody>
      </p:sp>
      <p:sp>
        <p:nvSpPr>
          <p:cNvPr id="31" name="文本框 30"/>
          <p:cNvSpPr txBox="1"/>
          <p:nvPr/>
        </p:nvSpPr>
        <p:spPr>
          <a:xfrm>
            <a:off x="1422400" y="2749550"/>
            <a:ext cx="7109460" cy="583565"/>
          </a:xfrm>
          <a:prstGeom prst="rect">
            <a:avLst/>
          </a:prstGeom>
          <a:noFill/>
        </p:spPr>
        <p:txBody>
          <a:bodyPr wrap="square" rtlCol="0">
            <a:spAutoFit/>
          </a:bodyPr>
          <a:lstStyle/>
          <a:p>
            <a:r>
              <a:rPr lang="zh-CN" altLang="en-US" sz="1600">
                <a:latin typeface="黑体" panose="02010609060101010101" pitchFamily="49" charset="-122"/>
                <a:ea typeface="黑体" panose="02010609060101010101" pitchFamily="49" charset="-122"/>
              </a:rPr>
              <a:t>是将某种疾病或者手术所涉及到的关键检查、治疗、用药、护理等活动进行标准化，然后确保患者在正确的时间、正确的地点得到一个正确的诊疗服务。</a:t>
            </a:r>
          </a:p>
        </p:txBody>
      </p:sp>
      <p:sp>
        <p:nvSpPr>
          <p:cNvPr id="32" name="文本框 31"/>
          <p:cNvSpPr txBox="1"/>
          <p:nvPr/>
        </p:nvSpPr>
        <p:spPr>
          <a:xfrm>
            <a:off x="1422400" y="3929380"/>
            <a:ext cx="7108825" cy="583565"/>
          </a:xfrm>
          <a:prstGeom prst="rect">
            <a:avLst/>
          </a:prstGeom>
          <a:noFill/>
        </p:spPr>
        <p:txBody>
          <a:bodyPr wrap="square" rtlCol="0">
            <a:spAutoFit/>
          </a:bodyPr>
          <a:lstStyle/>
          <a:p>
            <a:r>
              <a:rPr lang="zh-CN" altLang="en-US" sz="1600">
                <a:latin typeface="黑体" panose="02010609060101010101" pitchFamily="49" charset="-122"/>
                <a:ea typeface="黑体" panose="02010609060101010101" pitchFamily="49" charset="-122"/>
              </a:rPr>
              <a:t>可有效地规范诊疗行为，降低医疗差错发生率提高诊疗效率；有效地增加医患沟通、提升医患和谐度；保证医疗资源合理及有效使用；提升医疗质量安全。</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26" name="文本框 25"/>
          <p:cNvSpPr txBox="1"/>
          <p:nvPr/>
        </p:nvSpPr>
        <p:spPr>
          <a:xfrm>
            <a:off x="317" y="489585"/>
            <a:ext cx="5080000" cy="398780"/>
          </a:xfrm>
          <a:prstGeom prst="rect">
            <a:avLst/>
          </a:prstGeom>
          <a:noFill/>
          <a:ln w="9525">
            <a:noFill/>
          </a:ln>
        </p:spPr>
        <p:txBody>
          <a:bodyPr>
            <a:spAutoFit/>
          </a:bodyPr>
          <a:lstStyle/>
          <a:p>
            <a:pPr indent="306070"/>
            <a:r>
              <a:rPr lang="en-US" altLang="zh-CN" sz="200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2．</a:t>
            </a:r>
            <a:r>
              <a:rPr sz="200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临床路径成为医疗改革的重点</a:t>
            </a:r>
          </a:p>
        </p:txBody>
      </p:sp>
      <p:grpSp>
        <p:nvGrpSpPr>
          <p:cNvPr id="58" name="Group 231"/>
          <p:cNvGrpSpPr/>
          <p:nvPr/>
        </p:nvGrpSpPr>
        <p:grpSpPr>
          <a:xfrm>
            <a:off x="686405" y="2132193"/>
            <a:ext cx="2045014" cy="781325"/>
            <a:chOff x="1185155" y="2341843"/>
            <a:chExt cx="1732920" cy="688178"/>
          </a:xfrm>
          <a:solidFill>
            <a:srgbClr val="296FA5"/>
          </a:solidFill>
          <a:effectLst/>
        </p:grpSpPr>
        <p:sp>
          <p:nvSpPr>
            <p:cNvPr id="59" name="Freeform 36"/>
            <p:cNvSpPr/>
            <p:nvPr/>
          </p:nvSpPr>
          <p:spPr bwMode="auto">
            <a:xfrm rot="5400000">
              <a:off x="2607246" y="2719191"/>
              <a:ext cx="311452" cy="310207"/>
            </a:xfrm>
            <a:custGeom>
              <a:avLst/>
              <a:gdLst/>
              <a:ahLst/>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nvGrpSpPr>
            <p:cNvPr id="60" name="Group 71"/>
            <p:cNvGrpSpPr/>
            <p:nvPr/>
          </p:nvGrpSpPr>
          <p:grpSpPr>
            <a:xfrm rot="5400000">
              <a:off x="2039780" y="2480127"/>
              <a:ext cx="444754" cy="247916"/>
              <a:chOff x="1795463" y="1947863"/>
              <a:chExt cx="566738" cy="315913"/>
            </a:xfrm>
            <a:grpFill/>
          </p:grpSpPr>
          <p:sp>
            <p:nvSpPr>
              <p:cNvPr id="76" name="Freeform 37"/>
              <p:cNvSpPr/>
              <p:nvPr/>
            </p:nvSpPr>
            <p:spPr bwMode="auto">
              <a:xfrm>
                <a:off x="1795463" y="1947863"/>
                <a:ext cx="315913" cy="315913"/>
              </a:xfrm>
              <a:custGeom>
                <a:avLst/>
                <a:gdLst/>
                <a:ahLst/>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6" h="126">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77" name="Rectangle 48"/>
              <p:cNvSpPr>
                <a:spLocks noChangeArrowheads="1"/>
              </p:cNvSpPr>
              <p:nvPr/>
            </p:nvSpPr>
            <p:spPr bwMode="auto">
              <a:xfrm>
                <a:off x="1941513" y="2078038"/>
                <a:ext cx="420688"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61" name="Group 72"/>
            <p:cNvGrpSpPr/>
            <p:nvPr/>
          </p:nvGrpSpPr>
          <p:grpSpPr>
            <a:xfrm rot="5400000">
              <a:off x="2349364" y="2531828"/>
              <a:ext cx="325156" cy="264111"/>
              <a:chOff x="1947863" y="1619250"/>
              <a:chExt cx="414338" cy="336550"/>
            </a:xfrm>
            <a:grpFill/>
          </p:grpSpPr>
          <p:sp>
            <p:nvSpPr>
              <p:cNvPr id="74" name="Freeform 38"/>
              <p:cNvSpPr/>
              <p:nvPr/>
            </p:nvSpPr>
            <p:spPr bwMode="auto">
              <a:xfrm>
                <a:off x="1947863" y="1619250"/>
                <a:ext cx="336550" cy="336550"/>
              </a:xfrm>
              <a:custGeom>
                <a:avLst/>
                <a:gdLst/>
                <a:ahLst/>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75" name="Rectangle 49"/>
              <p:cNvSpPr>
                <a:spLocks noChangeArrowheads="1"/>
              </p:cNvSpPr>
              <p:nvPr/>
            </p:nvSpPr>
            <p:spPr bwMode="auto">
              <a:xfrm>
                <a:off x="2109788" y="1760538"/>
                <a:ext cx="252413" cy="53975"/>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62" name="Group 70"/>
            <p:cNvGrpSpPr/>
            <p:nvPr/>
          </p:nvGrpSpPr>
          <p:grpSpPr>
            <a:xfrm rot="5400000">
              <a:off x="1768817" y="2472030"/>
              <a:ext cx="484620" cy="224246"/>
              <a:chOff x="1744663" y="2282825"/>
              <a:chExt cx="617538" cy="285750"/>
            </a:xfrm>
            <a:grpFill/>
          </p:grpSpPr>
          <p:sp>
            <p:nvSpPr>
              <p:cNvPr id="72" name="Freeform 39"/>
              <p:cNvSpPr/>
              <p:nvPr/>
            </p:nvSpPr>
            <p:spPr bwMode="auto">
              <a:xfrm>
                <a:off x="1744663" y="2282825"/>
                <a:ext cx="287338" cy="285750"/>
              </a:xfrm>
              <a:custGeom>
                <a:avLst/>
                <a:gdLst/>
                <a:ahLst/>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73" name="Rectangle 50"/>
              <p:cNvSpPr>
                <a:spLocks noChangeArrowheads="1"/>
              </p:cNvSpPr>
              <p:nvPr/>
            </p:nvSpPr>
            <p:spPr bwMode="auto">
              <a:xfrm>
                <a:off x="1881188" y="2403475"/>
                <a:ext cx="481013"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63" name="Group 69"/>
            <p:cNvGrpSpPr/>
            <p:nvPr/>
          </p:nvGrpSpPr>
          <p:grpSpPr>
            <a:xfrm rot="5400000">
              <a:off x="1527752" y="2491339"/>
              <a:ext cx="469670" cy="200576"/>
              <a:chOff x="1763713" y="2614613"/>
              <a:chExt cx="598488" cy="255588"/>
            </a:xfrm>
            <a:grpFill/>
          </p:grpSpPr>
          <p:sp>
            <p:nvSpPr>
              <p:cNvPr id="70" name="Freeform 45"/>
              <p:cNvSpPr/>
              <p:nvPr/>
            </p:nvSpPr>
            <p:spPr bwMode="auto">
              <a:xfrm>
                <a:off x="1763713" y="2614613"/>
                <a:ext cx="255588" cy="255588"/>
              </a:xfrm>
              <a:custGeom>
                <a:avLst/>
                <a:gdLst/>
                <a:ahLst/>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71" name="Rectangle 51"/>
              <p:cNvSpPr>
                <a:spLocks noChangeArrowheads="1"/>
              </p:cNvSpPr>
              <p:nvPr/>
            </p:nvSpPr>
            <p:spPr bwMode="auto">
              <a:xfrm>
                <a:off x="1881188" y="2719388"/>
                <a:ext cx="481013"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64" name="Group 68"/>
            <p:cNvGrpSpPr/>
            <p:nvPr/>
          </p:nvGrpSpPr>
          <p:grpSpPr>
            <a:xfrm rot="5400000">
              <a:off x="1303507" y="2543663"/>
              <a:ext cx="399905" cy="165693"/>
              <a:chOff x="1852613" y="2967038"/>
              <a:chExt cx="509588" cy="211138"/>
            </a:xfrm>
            <a:grpFill/>
          </p:grpSpPr>
          <p:sp>
            <p:nvSpPr>
              <p:cNvPr id="68" name="Freeform 46"/>
              <p:cNvSpPr/>
              <p:nvPr/>
            </p:nvSpPr>
            <p:spPr bwMode="auto">
              <a:xfrm>
                <a:off x="1852613" y="2967038"/>
                <a:ext cx="211138" cy="211138"/>
              </a:xfrm>
              <a:custGeom>
                <a:avLst/>
                <a:gdLst/>
                <a:ahLst/>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69" name="Rectangle 52"/>
              <p:cNvSpPr>
                <a:spLocks noChangeArrowheads="1"/>
              </p:cNvSpPr>
              <p:nvPr/>
            </p:nvSpPr>
            <p:spPr bwMode="auto">
              <a:xfrm>
                <a:off x="1941513" y="3040063"/>
                <a:ext cx="420688"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65" name="Group 67"/>
            <p:cNvGrpSpPr/>
            <p:nvPr/>
          </p:nvGrpSpPr>
          <p:grpSpPr>
            <a:xfrm rot="5400000">
              <a:off x="1123488" y="2626510"/>
              <a:ext cx="261620" cy="138285"/>
              <a:chOff x="2028826" y="3302000"/>
              <a:chExt cx="333375" cy="176213"/>
            </a:xfrm>
            <a:grpFill/>
          </p:grpSpPr>
          <p:sp>
            <p:nvSpPr>
              <p:cNvPr id="66" name="Freeform 44"/>
              <p:cNvSpPr/>
              <p:nvPr/>
            </p:nvSpPr>
            <p:spPr bwMode="auto">
              <a:xfrm>
                <a:off x="2028826" y="3302000"/>
                <a:ext cx="176213" cy="176213"/>
              </a:xfrm>
              <a:custGeom>
                <a:avLst/>
                <a:gdLst/>
                <a:ahLst/>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67" name="Rectangle 53"/>
              <p:cNvSpPr>
                <a:spLocks noChangeArrowheads="1"/>
              </p:cNvSpPr>
              <p:nvPr/>
            </p:nvSpPr>
            <p:spPr bwMode="auto">
              <a:xfrm>
                <a:off x="2092326" y="3357563"/>
                <a:ext cx="269875"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grpSp>
        <p:nvGrpSpPr>
          <p:cNvPr id="78" name="Group 230"/>
          <p:cNvGrpSpPr/>
          <p:nvPr/>
        </p:nvGrpSpPr>
        <p:grpSpPr>
          <a:xfrm>
            <a:off x="292398" y="2559910"/>
            <a:ext cx="2040603" cy="752797"/>
            <a:chOff x="851278" y="2718569"/>
            <a:chExt cx="1729182" cy="663051"/>
          </a:xfrm>
          <a:solidFill>
            <a:srgbClr val="296FA5"/>
          </a:solidFill>
          <a:effectLst/>
        </p:grpSpPr>
        <p:sp>
          <p:nvSpPr>
            <p:cNvPr id="79" name="Freeform 47"/>
            <p:cNvSpPr/>
            <p:nvPr/>
          </p:nvSpPr>
          <p:spPr bwMode="auto">
            <a:xfrm rot="5400000">
              <a:off x="850656" y="2719191"/>
              <a:ext cx="311452" cy="310207"/>
            </a:xfrm>
            <a:custGeom>
              <a:avLst/>
              <a:gdLst/>
              <a:ahLst/>
              <a:cxnLst>
                <a:cxn ang="0">
                  <a:pos x="0" y="79"/>
                </a:cxn>
                <a:cxn ang="0">
                  <a:pos x="24" y="23"/>
                </a:cxn>
                <a:cxn ang="0">
                  <a:pos x="79" y="0"/>
                </a:cxn>
                <a:cxn ang="0">
                  <a:pos x="135" y="23"/>
                </a:cxn>
                <a:cxn ang="0">
                  <a:pos x="158" y="79"/>
                </a:cxn>
                <a:cxn ang="0">
                  <a:pos x="135" y="135"/>
                </a:cxn>
                <a:cxn ang="0">
                  <a:pos x="79" y="158"/>
                </a:cxn>
                <a:cxn ang="0">
                  <a:pos x="24" y="135"/>
                </a:cxn>
                <a:cxn ang="0">
                  <a:pos x="0" y="79"/>
                </a:cxn>
              </a:cxnLst>
              <a:rect l="0" t="0" r="r" b="b"/>
              <a:pathLst>
                <a:path w="158" h="158">
                  <a:moveTo>
                    <a:pt x="0" y="79"/>
                  </a:moveTo>
                  <a:cubicBezTo>
                    <a:pt x="0" y="57"/>
                    <a:pt x="8" y="39"/>
                    <a:pt x="24" y="23"/>
                  </a:cubicBezTo>
                  <a:cubicBezTo>
                    <a:pt x="39" y="8"/>
                    <a:pt x="58" y="0"/>
                    <a:pt x="79" y="0"/>
                  </a:cubicBezTo>
                  <a:cubicBezTo>
                    <a:pt x="101" y="0"/>
                    <a:pt x="120" y="8"/>
                    <a:pt x="135" y="23"/>
                  </a:cubicBez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nvGrpSpPr>
            <p:cNvPr id="80" name="Group 62"/>
            <p:cNvGrpSpPr/>
            <p:nvPr/>
          </p:nvGrpSpPr>
          <p:grpSpPr>
            <a:xfrm rot="5400000">
              <a:off x="2063451" y="3015353"/>
              <a:ext cx="397412" cy="165693"/>
              <a:chOff x="2387601" y="2000250"/>
              <a:chExt cx="506412" cy="211138"/>
            </a:xfrm>
            <a:grpFill/>
          </p:grpSpPr>
          <p:sp>
            <p:nvSpPr>
              <p:cNvPr id="96" name="Freeform 41"/>
              <p:cNvSpPr/>
              <p:nvPr/>
            </p:nvSpPr>
            <p:spPr bwMode="auto">
              <a:xfrm>
                <a:off x="2684463" y="2000250"/>
                <a:ext cx="209550" cy="211138"/>
              </a:xfrm>
              <a:custGeom>
                <a:avLst/>
                <a:gdLst/>
                <a:ahLst/>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97" name="Rectangle 54"/>
              <p:cNvSpPr>
                <a:spLocks noChangeArrowheads="1"/>
              </p:cNvSpPr>
              <p:nvPr/>
            </p:nvSpPr>
            <p:spPr bwMode="auto">
              <a:xfrm>
                <a:off x="2387601" y="2078038"/>
                <a:ext cx="422275"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81" name="Group 61"/>
            <p:cNvGrpSpPr/>
            <p:nvPr/>
          </p:nvGrpSpPr>
          <p:grpSpPr>
            <a:xfrm rot="5400000">
              <a:off x="2381754" y="2961161"/>
              <a:ext cx="260374" cy="137039"/>
              <a:chOff x="2387601" y="1700213"/>
              <a:chExt cx="331788" cy="174625"/>
            </a:xfrm>
            <a:grpFill/>
          </p:grpSpPr>
          <p:sp>
            <p:nvSpPr>
              <p:cNvPr id="94" name="Freeform 40"/>
              <p:cNvSpPr/>
              <p:nvPr/>
            </p:nvSpPr>
            <p:spPr bwMode="auto">
              <a:xfrm>
                <a:off x="2543176" y="1700213"/>
                <a:ext cx="176213" cy="174625"/>
              </a:xfrm>
              <a:custGeom>
                <a:avLst/>
                <a:gdLst/>
                <a:ahLst/>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95" name="Rectangle 55"/>
              <p:cNvSpPr>
                <a:spLocks noChangeArrowheads="1"/>
              </p:cNvSpPr>
              <p:nvPr/>
            </p:nvSpPr>
            <p:spPr bwMode="auto">
              <a:xfrm>
                <a:off x="2387601" y="1760538"/>
                <a:ext cx="254000" cy="53975"/>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82" name="Group 63"/>
            <p:cNvGrpSpPr/>
            <p:nvPr/>
          </p:nvGrpSpPr>
          <p:grpSpPr>
            <a:xfrm rot="5400000">
              <a:off x="1776292" y="3033417"/>
              <a:ext cx="468424" cy="200576"/>
              <a:chOff x="2387601" y="2298700"/>
              <a:chExt cx="596900" cy="255588"/>
            </a:xfrm>
            <a:grpFill/>
          </p:grpSpPr>
          <p:sp>
            <p:nvSpPr>
              <p:cNvPr id="92" name="Freeform 34"/>
              <p:cNvSpPr/>
              <p:nvPr/>
            </p:nvSpPr>
            <p:spPr bwMode="auto">
              <a:xfrm>
                <a:off x="2728913" y="2298700"/>
                <a:ext cx="255588" cy="255588"/>
              </a:xfrm>
              <a:custGeom>
                <a:avLst/>
                <a:gdLst/>
                <a:ahLst/>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93" name="Rectangle 56"/>
              <p:cNvSpPr>
                <a:spLocks noChangeArrowheads="1"/>
              </p:cNvSpPr>
              <p:nvPr/>
            </p:nvSpPr>
            <p:spPr bwMode="auto">
              <a:xfrm>
                <a:off x="2387601" y="2403475"/>
                <a:ext cx="482600"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83" name="Group 64"/>
            <p:cNvGrpSpPr/>
            <p:nvPr/>
          </p:nvGrpSpPr>
          <p:grpSpPr>
            <a:xfrm rot="5400000">
              <a:off x="1522147" y="3028434"/>
              <a:ext cx="482127" cy="224246"/>
              <a:chOff x="2387601" y="2598738"/>
              <a:chExt cx="614362" cy="285750"/>
            </a:xfrm>
            <a:grpFill/>
          </p:grpSpPr>
          <p:sp>
            <p:nvSpPr>
              <p:cNvPr id="90" name="Freeform 35"/>
              <p:cNvSpPr/>
              <p:nvPr/>
            </p:nvSpPr>
            <p:spPr bwMode="auto">
              <a:xfrm>
                <a:off x="2716213" y="2598738"/>
                <a:ext cx="285750" cy="285750"/>
              </a:xfrm>
              <a:custGeom>
                <a:avLst/>
                <a:gdLst/>
                <a:ahLst/>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91" name="Rectangle 57"/>
              <p:cNvSpPr>
                <a:spLocks noChangeArrowheads="1"/>
              </p:cNvSpPr>
              <p:nvPr/>
            </p:nvSpPr>
            <p:spPr bwMode="auto">
              <a:xfrm>
                <a:off x="2387601" y="2719388"/>
                <a:ext cx="482600"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84" name="Group 65"/>
            <p:cNvGrpSpPr/>
            <p:nvPr/>
          </p:nvGrpSpPr>
          <p:grpSpPr>
            <a:xfrm rot="5400000">
              <a:off x="1281706" y="2997289"/>
              <a:ext cx="443508" cy="247916"/>
              <a:chOff x="2387601" y="2914650"/>
              <a:chExt cx="565150" cy="315913"/>
            </a:xfrm>
            <a:grpFill/>
          </p:grpSpPr>
          <p:sp>
            <p:nvSpPr>
              <p:cNvPr id="88" name="Freeform 42"/>
              <p:cNvSpPr/>
              <p:nvPr/>
            </p:nvSpPr>
            <p:spPr bwMode="auto">
              <a:xfrm>
                <a:off x="2636838" y="2914650"/>
                <a:ext cx="315913" cy="315913"/>
              </a:xfrm>
              <a:custGeom>
                <a:avLst/>
                <a:gdLst/>
                <a:ahLst/>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6" h="126">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89" name="Rectangle 58"/>
              <p:cNvSpPr>
                <a:spLocks noChangeArrowheads="1"/>
              </p:cNvSpPr>
              <p:nvPr/>
            </p:nvSpPr>
            <p:spPr bwMode="auto">
              <a:xfrm>
                <a:off x="2387601" y="3040063"/>
                <a:ext cx="422275"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85" name="Group 66"/>
            <p:cNvGrpSpPr/>
            <p:nvPr/>
          </p:nvGrpSpPr>
          <p:grpSpPr>
            <a:xfrm rot="5400000">
              <a:off x="1092965" y="2929392"/>
              <a:ext cx="322665" cy="262866"/>
              <a:chOff x="2387601" y="3222625"/>
              <a:chExt cx="411163" cy="334963"/>
            </a:xfrm>
            <a:grpFill/>
          </p:grpSpPr>
          <p:sp>
            <p:nvSpPr>
              <p:cNvPr id="86" name="Freeform 43"/>
              <p:cNvSpPr/>
              <p:nvPr/>
            </p:nvSpPr>
            <p:spPr bwMode="auto">
              <a:xfrm>
                <a:off x="2463801" y="3222625"/>
                <a:ext cx="334963" cy="334963"/>
              </a:xfrm>
              <a:custGeom>
                <a:avLst/>
                <a:gdLst/>
                <a:ahLst/>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87" name="Rectangle 59"/>
              <p:cNvSpPr>
                <a:spLocks noChangeArrowheads="1"/>
              </p:cNvSpPr>
              <p:nvPr/>
            </p:nvSpPr>
            <p:spPr bwMode="auto">
              <a:xfrm>
                <a:off x="2387601" y="3357563"/>
                <a:ext cx="271463"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grpSp>
        <p:nvGrpSpPr>
          <p:cNvPr id="98" name="Group 232"/>
          <p:cNvGrpSpPr/>
          <p:nvPr/>
        </p:nvGrpSpPr>
        <p:grpSpPr>
          <a:xfrm>
            <a:off x="2791965" y="2132193"/>
            <a:ext cx="2045014" cy="781325"/>
            <a:chOff x="2969380" y="2341843"/>
            <a:chExt cx="1732920" cy="688178"/>
          </a:xfrm>
          <a:solidFill>
            <a:srgbClr val="52B8DA"/>
          </a:solidFill>
          <a:effectLst/>
        </p:grpSpPr>
        <p:sp>
          <p:nvSpPr>
            <p:cNvPr id="99" name="Freeform 36"/>
            <p:cNvSpPr/>
            <p:nvPr/>
          </p:nvSpPr>
          <p:spPr bwMode="auto">
            <a:xfrm rot="5400000">
              <a:off x="4391471" y="2719191"/>
              <a:ext cx="311452" cy="310207"/>
            </a:xfrm>
            <a:custGeom>
              <a:avLst/>
              <a:gdLst/>
              <a:ahLst/>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nvGrpSpPr>
            <p:cNvPr id="2" name="Group 77"/>
            <p:cNvGrpSpPr/>
            <p:nvPr/>
          </p:nvGrpSpPr>
          <p:grpSpPr>
            <a:xfrm rot="5400000">
              <a:off x="3824005" y="2480127"/>
              <a:ext cx="444754" cy="247916"/>
              <a:chOff x="1795463" y="1947863"/>
              <a:chExt cx="566738" cy="315913"/>
            </a:xfrm>
            <a:grpFill/>
          </p:grpSpPr>
          <p:sp>
            <p:nvSpPr>
              <p:cNvPr id="116" name="Freeform 37"/>
              <p:cNvSpPr/>
              <p:nvPr/>
            </p:nvSpPr>
            <p:spPr bwMode="auto">
              <a:xfrm>
                <a:off x="1795463" y="1947863"/>
                <a:ext cx="315913" cy="315913"/>
              </a:xfrm>
              <a:custGeom>
                <a:avLst/>
                <a:gdLst/>
                <a:ahLst/>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6" h="126">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17" name="Rectangle 48"/>
              <p:cNvSpPr>
                <a:spLocks noChangeArrowheads="1"/>
              </p:cNvSpPr>
              <p:nvPr/>
            </p:nvSpPr>
            <p:spPr bwMode="auto">
              <a:xfrm>
                <a:off x="1941513" y="2078038"/>
                <a:ext cx="420688"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01" name="Group 78"/>
            <p:cNvGrpSpPr/>
            <p:nvPr/>
          </p:nvGrpSpPr>
          <p:grpSpPr>
            <a:xfrm rot="5400000">
              <a:off x="4133589" y="2531828"/>
              <a:ext cx="325156" cy="264111"/>
              <a:chOff x="1947863" y="1619250"/>
              <a:chExt cx="414338" cy="336550"/>
            </a:xfrm>
            <a:grpFill/>
          </p:grpSpPr>
          <p:sp>
            <p:nvSpPr>
              <p:cNvPr id="114" name="Freeform 38"/>
              <p:cNvSpPr/>
              <p:nvPr/>
            </p:nvSpPr>
            <p:spPr bwMode="auto">
              <a:xfrm>
                <a:off x="1947863" y="1619250"/>
                <a:ext cx="336550" cy="336550"/>
              </a:xfrm>
              <a:custGeom>
                <a:avLst/>
                <a:gdLst/>
                <a:ahLst/>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15" name="Rectangle 49"/>
              <p:cNvSpPr>
                <a:spLocks noChangeArrowheads="1"/>
              </p:cNvSpPr>
              <p:nvPr/>
            </p:nvSpPr>
            <p:spPr bwMode="auto">
              <a:xfrm>
                <a:off x="2109788" y="1760538"/>
                <a:ext cx="252413" cy="53975"/>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02" name="Group 79"/>
            <p:cNvGrpSpPr/>
            <p:nvPr/>
          </p:nvGrpSpPr>
          <p:grpSpPr>
            <a:xfrm rot="5400000">
              <a:off x="3553042" y="2472030"/>
              <a:ext cx="484620" cy="224246"/>
              <a:chOff x="1744663" y="2282825"/>
              <a:chExt cx="617538" cy="285750"/>
            </a:xfrm>
            <a:grpFill/>
          </p:grpSpPr>
          <p:sp>
            <p:nvSpPr>
              <p:cNvPr id="112" name="Freeform 39"/>
              <p:cNvSpPr/>
              <p:nvPr/>
            </p:nvSpPr>
            <p:spPr bwMode="auto">
              <a:xfrm>
                <a:off x="1744663" y="2282825"/>
                <a:ext cx="287338" cy="285750"/>
              </a:xfrm>
              <a:custGeom>
                <a:avLst/>
                <a:gdLst/>
                <a:ahLst/>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13" name="Rectangle 50"/>
              <p:cNvSpPr>
                <a:spLocks noChangeArrowheads="1"/>
              </p:cNvSpPr>
              <p:nvPr/>
            </p:nvSpPr>
            <p:spPr bwMode="auto">
              <a:xfrm>
                <a:off x="1881188" y="2403475"/>
                <a:ext cx="481013"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03" name="Group 80"/>
            <p:cNvGrpSpPr/>
            <p:nvPr/>
          </p:nvGrpSpPr>
          <p:grpSpPr>
            <a:xfrm rot="5400000">
              <a:off x="3311977" y="2491339"/>
              <a:ext cx="469670" cy="200576"/>
              <a:chOff x="1763713" y="2614613"/>
              <a:chExt cx="598488" cy="255588"/>
            </a:xfrm>
            <a:grpFill/>
          </p:grpSpPr>
          <p:sp>
            <p:nvSpPr>
              <p:cNvPr id="110" name="Freeform 45"/>
              <p:cNvSpPr/>
              <p:nvPr/>
            </p:nvSpPr>
            <p:spPr bwMode="auto">
              <a:xfrm>
                <a:off x="1763713" y="2614613"/>
                <a:ext cx="255588" cy="255588"/>
              </a:xfrm>
              <a:custGeom>
                <a:avLst/>
                <a:gdLst/>
                <a:ahLst/>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11" name="Rectangle 51"/>
              <p:cNvSpPr>
                <a:spLocks noChangeArrowheads="1"/>
              </p:cNvSpPr>
              <p:nvPr/>
            </p:nvSpPr>
            <p:spPr bwMode="auto">
              <a:xfrm>
                <a:off x="1881188" y="2719388"/>
                <a:ext cx="481013"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04" name="Group 81"/>
            <p:cNvGrpSpPr/>
            <p:nvPr/>
          </p:nvGrpSpPr>
          <p:grpSpPr>
            <a:xfrm rot="5400000">
              <a:off x="3087731" y="2543663"/>
              <a:ext cx="399905" cy="165693"/>
              <a:chOff x="1852613" y="2967038"/>
              <a:chExt cx="509588" cy="211138"/>
            </a:xfrm>
            <a:grpFill/>
          </p:grpSpPr>
          <p:sp>
            <p:nvSpPr>
              <p:cNvPr id="108" name="Freeform 46"/>
              <p:cNvSpPr/>
              <p:nvPr/>
            </p:nvSpPr>
            <p:spPr bwMode="auto">
              <a:xfrm>
                <a:off x="1852613" y="2967038"/>
                <a:ext cx="211138" cy="211138"/>
              </a:xfrm>
              <a:custGeom>
                <a:avLst/>
                <a:gdLst/>
                <a:ahLst/>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09" name="Rectangle 52"/>
              <p:cNvSpPr>
                <a:spLocks noChangeArrowheads="1"/>
              </p:cNvSpPr>
              <p:nvPr/>
            </p:nvSpPr>
            <p:spPr bwMode="auto">
              <a:xfrm>
                <a:off x="1941513" y="3040063"/>
                <a:ext cx="420688"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05" name="Group 82"/>
            <p:cNvGrpSpPr/>
            <p:nvPr/>
          </p:nvGrpSpPr>
          <p:grpSpPr>
            <a:xfrm rot="5400000">
              <a:off x="2907713" y="2626510"/>
              <a:ext cx="261620" cy="138285"/>
              <a:chOff x="2028826" y="3302000"/>
              <a:chExt cx="333375" cy="176213"/>
            </a:xfrm>
            <a:grpFill/>
          </p:grpSpPr>
          <p:sp>
            <p:nvSpPr>
              <p:cNvPr id="106" name="Freeform 44"/>
              <p:cNvSpPr/>
              <p:nvPr/>
            </p:nvSpPr>
            <p:spPr bwMode="auto">
              <a:xfrm>
                <a:off x="2028826" y="3302000"/>
                <a:ext cx="176213" cy="176213"/>
              </a:xfrm>
              <a:custGeom>
                <a:avLst/>
                <a:gdLst/>
                <a:ahLst/>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07" name="Rectangle 53"/>
              <p:cNvSpPr>
                <a:spLocks noChangeArrowheads="1"/>
              </p:cNvSpPr>
              <p:nvPr/>
            </p:nvSpPr>
            <p:spPr bwMode="auto">
              <a:xfrm>
                <a:off x="2092326" y="3357563"/>
                <a:ext cx="269875"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grpSp>
        <p:nvGrpSpPr>
          <p:cNvPr id="118" name="Group 242"/>
          <p:cNvGrpSpPr/>
          <p:nvPr/>
        </p:nvGrpSpPr>
        <p:grpSpPr>
          <a:xfrm>
            <a:off x="2718456" y="2765320"/>
            <a:ext cx="1720104" cy="547386"/>
            <a:chOff x="2907090" y="2899492"/>
            <a:chExt cx="1457595" cy="482128"/>
          </a:xfrm>
          <a:solidFill>
            <a:srgbClr val="52B8DA"/>
          </a:solidFill>
          <a:effectLst/>
        </p:grpSpPr>
        <p:grpSp>
          <p:nvGrpSpPr>
            <p:cNvPr id="119" name="Group 86"/>
            <p:cNvGrpSpPr/>
            <p:nvPr/>
          </p:nvGrpSpPr>
          <p:grpSpPr>
            <a:xfrm rot="5400000">
              <a:off x="3306372" y="3028434"/>
              <a:ext cx="482127" cy="224246"/>
              <a:chOff x="2387601" y="2598738"/>
              <a:chExt cx="614362" cy="285750"/>
            </a:xfrm>
            <a:grpFill/>
          </p:grpSpPr>
          <p:sp>
            <p:nvSpPr>
              <p:cNvPr id="136" name="Freeform 35"/>
              <p:cNvSpPr/>
              <p:nvPr/>
            </p:nvSpPr>
            <p:spPr bwMode="auto">
              <a:xfrm>
                <a:off x="2716213" y="2598738"/>
                <a:ext cx="285750" cy="285750"/>
              </a:xfrm>
              <a:custGeom>
                <a:avLst/>
                <a:gdLst/>
                <a:ahLst/>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37" name="Rectangle 57"/>
              <p:cNvSpPr>
                <a:spLocks noChangeArrowheads="1"/>
              </p:cNvSpPr>
              <p:nvPr/>
            </p:nvSpPr>
            <p:spPr bwMode="auto">
              <a:xfrm>
                <a:off x="2387601" y="2719388"/>
                <a:ext cx="482600"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20" name="Group 233"/>
            <p:cNvGrpSpPr/>
            <p:nvPr/>
          </p:nvGrpSpPr>
          <p:grpSpPr>
            <a:xfrm>
              <a:off x="2907090" y="2899492"/>
              <a:ext cx="1457595" cy="468425"/>
              <a:chOff x="2907090" y="2899492"/>
              <a:chExt cx="1457595" cy="468425"/>
            </a:xfrm>
            <a:grpFill/>
          </p:grpSpPr>
          <p:grpSp>
            <p:nvGrpSpPr>
              <p:cNvPr id="121" name="Group 83"/>
              <p:cNvGrpSpPr/>
              <p:nvPr/>
            </p:nvGrpSpPr>
            <p:grpSpPr>
              <a:xfrm rot="5400000">
                <a:off x="3847676" y="3015353"/>
                <a:ext cx="397412" cy="165693"/>
                <a:chOff x="2387601" y="2000250"/>
                <a:chExt cx="506412" cy="211138"/>
              </a:xfrm>
              <a:grpFill/>
            </p:grpSpPr>
            <p:sp>
              <p:nvSpPr>
                <p:cNvPr id="134" name="Freeform 41"/>
                <p:cNvSpPr/>
                <p:nvPr/>
              </p:nvSpPr>
              <p:spPr bwMode="auto">
                <a:xfrm>
                  <a:off x="2684463" y="2000250"/>
                  <a:ext cx="209550" cy="211138"/>
                </a:xfrm>
                <a:custGeom>
                  <a:avLst/>
                  <a:gdLst/>
                  <a:ahLst/>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35" name="Rectangle 54"/>
                <p:cNvSpPr>
                  <a:spLocks noChangeArrowheads="1"/>
                </p:cNvSpPr>
                <p:nvPr/>
              </p:nvSpPr>
              <p:spPr bwMode="auto">
                <a:xfrm>
                  <a:off x="2387601" y="2078038"/>
                  <a:ext cx="422275"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22" name="Group 84"/>
              <p:cNvGrpSpPr/>
              <p:nvPr/>
            </p:nvGrpSpPr>
            <p:grpSpPr>
              <a:xfrm rot="5400000">
                <a:off x="4165979" y="2961161"/>
                <a:ext cx="260374" cy="137039"/>
                <a:chOff x="2387601" y="1700213"/>
                <a:chExt cx="331788" cy="174625"/>
              </a:xfrm>
              <a:grpFill/>
            </p:grpSpPr>
            <p:sp>
              <p:nvSpPr>
                <p:cNvPr id="132" name="Freeform 40"/>
                <p:cNvSpPr/>
                <p:nvPr/>
              </p:nvSpPr>
              <p:spPr bwMode="auto">
                <a:xfrm>
                  <a:off x="2543176" y="1700213"/>
                  <a:ext cx="176213" cy="174625"/>
                </a:xfrm>
                <a:custGeom>
                  <a:avLst/>
                  <a:gdLst/>
                  <a:ahLst/>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33" name="Rectangle 55"/>
                <p:cNvSpPr>
                  <a:spLocks noChangeArrowheads="1"/>
                </p:cNvSpPr>
                <p:nvPr/>
              </p:nvSpPr>
              <p:spPr bwMode="auto">
                <a:xfrm>
                  <a:off x="2387601" y="1760538"/>
                  <a:ext cx="254000" cy="53975"/>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23" name="Group 85"/>
              <p:cNvGrpSpPr/>
              <p:nvPr/>
            </p:nvGrpSpPr>
            <p:grpSpPr>
              <a:xfrm rot="5400000">
                <a:off x="3560517" y="3033417"/>
                <a:ext cx="468424" cy="200576"/>
                <a:chOff x="2387601" y="2298700"/>
                <a:chExt cx="596900" cy="255588"/>
              </a:xfrm>
              <a:grpFill/>
            </p:grpSpPr>
            <p:sp>
              <p:nvSpPr>
                <p:cNvPr id="130" name="Freeform 34"/>
                <p:cNvSpPr/>
                <p:nvPr/>
              </p:nvSpPr>
              <p:spPr bwMode="auto">
                <a:xfrm>
                  <a:off x="2728913" y="2298700"/>
                  <a:ext cx="255588" cy="255588"/>
                </a:xfrm>
                <a:custGeom>
                  <a:avLst/>
                  <a:gdLst/>
                  <a:ahLst/>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31" name="Rectangle 56"/>
                <p:cNvSpPr>
                  <a:spLocks noChangeArrowheads="1"/>
                </p:cNvSpPr>
                <p:nvPr/>
              </p:nvSpPr>
              <p:spPr bwMode="auto">
                <a:xfrm>
                  <a:off x="2387601" y="2403475"/>
                  <a:ext cx="482600"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24" name="Group 87"/>
              <p:cNvGrpSpPr/>
              <p:nvPr/>
            </p:nvGrpSpPr>
            <p:grpSpPr>
              <a:xfrm rot="5400000">
                <a:off x="3065930" y="2997289"/>
                <a:ext cx="443508" cy="247916"/>
                <a:chOff x="2387601" y="2914650"/>
                <a:chExt cx="565150" cy="315913"/>
              </a:xfrm>
              <a:grpFill/>
            </p:grpSpPr>
            <p:sp>
              <p:nvSpPr>
                <p:cNvPr id="128" name="Freeform 42"/>
                <p:cNvSpPr/>
                <p:nvPr/>
              </p:nvSpPr>
              <p:spPr bwMode="auto">
                <a:xfrm>
                  <a:off x="2636838" y="2914650"/>
                  <a:ext cx="315913" cy="315913"/>
                </a:xfrm>
                <a:custGeom>
                  <a:avLst/>
                  <a:gdLst/>
                  <a:ahLst/>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6" h="126">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29" name="Rectangle 58"/>
                <p:cNvSpPr>
                  <a:spLocks noChangeArrowheads="1"/>
                </p:cNvSpPr>
                <p:nvPr/>
              </p:nvSpPr>
              <p:spPr bwMode="auto">
                <a:xfrm>
                  <a:off x="2387601" y="3040063"/>
                  <a:ext cx="422275"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25" name="Group 88"/>
              <p:cNvGrpSpPr/>
              <p:nvPr/>
            </p:nvGrpSpPr>
            <p:grpSpPr>
              <a:xfrm rot="5400000">
                <a:off x="2877190" y="2929392"/>
                <a:ext cx="322665" cy="262866"/>
                <a:chOff x="2387601" y="3222625"/>
                <a:chExt cx="411163" cy="334963"/>
              </a:xfrm>
              <a:grpFill/>
            </p:grpSpPr>
            <p:sp>
              <p:nvSpPr>
                <p:cNvPr id="126" name="Freeform 43"/>
                <p:cNvSpPr/>
                <p:nvPr/>
              </p:nvSpPr>
              <p:spPr bwMode="auto">
                <a:xfrm>
                  <a:off x="2463801" y="3222625"/>
                  <a:ext cx="334963" cy="334963"/>
                </a:xfrm>
                <a:custGeom>
                  <a:avLst/>
                  <a:gdLst/>
                  <a:ahLst/>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27" name="Rectangle 59"/>
                <p:cNvSpPr>
                  <a:spLocks noChangeArrowheads="1"/>
                </p:cNvSpPr>
                <p:nvPr/>
              </p:nvSpPr>
              <p:spPr bwMode="auto">
                <a:xfrm>
                  <a:off x="2387601" y="3357563"/>
                  <a:ext cx="271463"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grpSp>
      <p:grpSp>
        <p:nvGrpSpPr>
          <p:cNvPr id="138" name="Group 244"/>
          <p:cNvGrpSpPr/>
          <p:nvPr/>
        </p:nvGrpSpPr>
        <p:grpSpPr>
          <a:xfrm>
            <a:off x="4910488" y="2132193"/>
            <a:ext cx="1721575" cy="550215"/>
            <a:chOff x="4764591" y="2341843"/>
            <a:chExt cx="1458842" cy="484620"/>
          </a:xfrm>
          <a:solidFill>
            <a:srgbClr val="296FA5"/>
          </a:solidFill>
          <a:effectLst/>
        </p:grpSpPr>
        <p:grpSp>
          <p:nvGrpSpPr>
            <p:cNvPr id="139" name="Group 115"/>
            <p:cNvGrpSpPr/>
            <p:nvPr/>
          </p:nvGrpSpPr>
          <p:grpSpPr>
            <a:xfrm rot="5400000">
              <a:off x="5619216" y="2480127"/>
              <a:ext cx="444754" cy="247916"/>
              <a:chOff x="1795463" y="1947863"/>
              <a:chExt cx="566738" cy="315913"/>
            </a:xfrm>
            <a:grpFill/>
          </p:grpSpPr>
          <p:sp>
            <p:nvSpPr>
              <p:cNvPr id="155" name="Freeform 37"/>
              <p:cNvSpPr/>
              <p:nvPr/>
            </p:nvSpPr>
            <p:spPr bwMode="auto">
              <a:xfrm>
                <a:off x="1795463" y="1947863"/>
                <a:ext cx="315913" cy="315913"/>
              </a:xfrm>
              <a:custGeom>
                <a:avLst/>
                <a:gdLst/>
                <a:ahLst/>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6" h="126">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56" name="Rectangle 48"/>
              <p:cNvSpPr>
                <a:spLocks noChangeArrowheads="1"/>
              </p:cNvSpPr>
              <p:nvPr/>
            </p:nvSpPr>
            <p:spPr bwMode="auto">
              <a:xfrm>
                <a:off x="1941513" y="2078038"/>
                <a:ext cx="420688"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40" name="Group 116"/>
            <p:cNvGrpSpPr/>
            <p:nvPr/>
          </p:nvGrpSpPr>
          <p:grpSpPr>
            <a:xfrm rot="5400000">
              <a:off x="5928800" y="2531828"/>
              <a:ext cx="325156" cy="264111"/>
              <a:chOff x="1947863" y="1619250"/>
              <a:chExt cx="414338" cy="336550"/>
            </a:xfrm>
            <a:grpFill/>
          </p:grpSpPr>
          <p:sp>
            <p:nvSpPr>
              <p:cNvPr id="153" name="Freeform 38"/>
              <p:cNvSpPr/>
              <p:nvPr/>
            </p:nvSpPr>
            <p:spPr bwMode="auto">
              <a:xfrm>
                <a:off x="1947863" y="1619250"/>
                <a:ext cx="336550" cy="336550"/>
              </a:xfrm>
              <a:custGeom>
                <a:avLst/>
                <a:gdLst/>
                <a:ahLst/>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54" name="Rectangle 49"/>
              <p:cNvSpPr>
                <a:spLocks noChangeArrowheads="1"/>
              </p:cNvSpPr>
              <p:nvPr/>
            </p:nvSpPr>
            <p:spPr bwMode="auto">
              <a:xfrm>
                <a:off x="2109788" y="1760538"/>
                <a:ext cx="252413" cy="53975"/>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41" name="Group 117"/>
            <p:cNvGrpSpPr/>
            <p:nvPr/>
          </p:nvGrpSpPr>
          <p:grpSpPr>
            <a:xfrm rot="5400000">
              <a:off x="5348253" y="2472030"/>
              <a:ext cx="484620" cy="224246"/>
              <a:chOff x="1744663" y="2282825"/>
              <a:chExt cx="617538" cy="285750"/>
            </a:xfrm>
            <a:grpFill/>
          </p:grpSpPr>
          <p:sp>
            <p:nvSpPr>
              <p:cNvPr id="151" name="Freeform 39"/>
              <p:cNvSpPr/>
              <p:nvPr/>
            </p:nvSpPr>
            <p:spPr bwMode="auto">
              <a:xfrm>
                <a:off x="1744663" y="2282825"/>
                <a:ext cx="287338" cy="285750"/>
              </a:xfrm>
              <a:custGeom>
                <a:avLst/>
                <a:gdLst/>
                <a:ahLst/>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52" name="Rectangle 50"/>
              <p:cNvSpPr>
                <a:spLocks noChangeArrowheads="1"/>
              </p:cNvSpPr>
              <p:nvPr/>
            </p:nvSpPr>
            <p:spPr bwMode="auto">
              <a:xfrm>
                <a:off x="1881188" y="2403475"/>
                <a:ext cx="481013"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42" name="Group 118"/>
            <p:cNvGrpSpPr/>
            <p:nvPr/>
          </p:nvGrpSpPr>
          <p:grpSpPr>
            <a:xfrm rot="5400000">
              <a:off x="5107188" y="2491339"/>
              <a:ext cx="469670" cy="200576"/>
              <a:chOff x="1763713" y="2614613"/>
              <a:chExt cx="598488" cy="255588"/>
            </a:xfrm>
            <a:grpFill/>
          </p:grpSpPr>
          <p:sp>
            <p:nvSpPr>
              <p:cNvPr id="149" name="Freeform 45"/>
              <p:cNvSpPr/>
              <p:nvPr/>
            </p:nvSpPr>
            <p:spPr bwMode="auto">
              <a:xfrm>
                <a:off x="1763713" y="2614613"/>
                <a:ext cx="255588" cy="255588"/>
              </a:xfrm>
              <a:custGeom>
                <a:avLst/>
                <a:gdLst/>
                <a:ahLst/>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50" name="Rectangle 51"/>
              <p:cNvSpPr>
                <a:spLocks noChangeArrowheads="1"/>
              </p:cNvSpPr>
              <p:nvPr/>
            </p:nvSpPr>
            <p:spPr bwMode="auto">
              <a:xfrm>
                <a:off x="1881188" y="2719388"/>
                <a:ext cx="481013"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43" name="Group 119"/>
            <p:cNvGrpSpPr/>
            <p:nvPr/>
          </p:nvGrpSpPr>
          <p:grpSpPr>
            <a:xfrm rot="5400000">
              <a:off x="4882942" y="2543663"/>
              <a:ext cx="399905" cy="165693"/>
              <a:chOff x="1852613" y="2967038"/>
              <a:chExt cx="509588" cy="211138"/>
            </a:xfrm>
            <a:grpFill/>
          </p:grpSpPr>
          <p:sp>
            <p:nvSpPr>
              <p:cNvPr id="147" name="Freeform 46"/>
              <p:cNvSpPr/>
              <p:nvPr/>
            </p:nvSpPr>
            <p:spPr bwMode="auto">
              <a:xfrm>
                <a:off x="1852613" y="2967038"/>
                <a:ext cx="211138" cy="211138"/>
              </a:xfrm>
              <a:custGeom>
                <a:avLst/>
                <a:gdLst/>
                <a:ahLst/>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48" name="Rectangle 52"/>
              <p:cNvSpPr>
                <a:spLocks noChangeArrowheads="1"/>
              </p:cNvSpPr>
              <p:nvPr/>
            </p:nvSpPr>
            <p:spPr bwMode="auto">
              <a:xfrm>
                <a:off x="1941513" y="3040063"/>
                <a:ext cx="420688"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44" name="Group 120"/>
            <p:cNvGrpSpPr/>
            <p:nvPr/>
          </p:nvGrpSpPr>
          <p:grpSpPr>
            <a:xfrm rot="5400000">
              <a:off x="4702924" y="2626510"/>
              <a:ext cx="261620" cy="138285"/>
              <a:chOff x="2028826" y="3302000"/>
              <a:chExt cx="333375" cy="176213"/>
            </a:xfrm>
            <a:grpFill/>
          </p:grpSpPr>
          <p:sp>
            <p:nvSpPr>
              <p:cNvPr id="145" name="Freeform 44"/>
              <p:cNvSpPr/>
              <p:nvPr/>
            </p:nvSpPr>
            <p:spPr bwMode="auto">
              <a:xfrm>
                <a:off x="2028826" y="3302000"/>
                <a:ext cx="176213" cy="176213"/>
              </a:xfrm>
              <a:custGeom>
                <a:avLst/>
                <a:gdLst/>
                <a:ahLst/>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46" name="Rectangle 53"/>
              <p:cNvSpPr>
                <a:spLocks noChangeArrowheads="1"/>
              </p:cNvSpPr>
              <p:nvPr/>
            </p:nvSpPr>
            <p:spPr bwMode="auto">
              <a:xfrm>
                <a:off x="2092326" y="3357563"/>
                <a:ext cx="269875"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grpSp>
        <p:nvGrpSpPr>
          <p:cNvPr id="157" name="Group 243"/>
          <p:cNvGrpSpPr/>
          <p:nvPr/>
        </p:nvGrpSpPr>
        <p:grpSpPr>
          <a:xfrm>
            <a:off x="4836980" y="2559910"/>
            <a:ext cx="2118522" cy="752797"/>
            <a:chOff x="4702301" y="2718569"/>
            <a:chExt cx="1795210" cy="663051"/>
          </a:xfrm>
          <a:solidFill>
            <a:srgbClr val="296FA5"/>
          </a:solidFill>
          <a:effectLst/>
        </p:grpSpPr>
        <p:sp>
          <p:nvSpPr>
            <p:cNvPr id="158" name="Freeform 36"/>
            <p:cNvSpPr/>
            <p:nvPr/>
          </p:nvSpPr>
          <p:spPr bwMode="auto">
            <a:xfrm rot="5400000">
              <a:off x="6186682" y="2719191"/>
              <a:ext cx="311452" cy="310207"/>
            </a:xfrm>
            <a:custGeom>
              <a:avLst/>
              <a:gdLst/>
              <a:ahLst/>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nvGrpSpPr>
            <p:cNvPr id="159" name="Group 121"/>
            <p:cNvGrpSpPr/>
            <p:nvPr/>
          </p:nvGrpSpPr>
          <p:grpSpPr>
            <a:xfrm rot="5400000">
              <a:off x="5642887" y="3015353"/>
              <a:ext cx="397412" cy="165693"/>
              <a:chOff x="2387601" y="2000250"/>
              <a:chExt cx="506412" cy="211138"/>
            </a:xfrm>
            <a:grpFill/>
          </p:grpSpPr>
          <p:sp>
            <p:nvSpPr>
              <p:cNvPr id="175" name="Freeform 41"/>
              <p:cNvSpPr/>
              <p:nvPr/>
            </p:nvSpPr>
            <p:spPr bwMode="auto">
              <a:xfrm>
                <a:off x="2684463" y="2000250"/>
                <a:ext cx="209550" cy="211138"/>
              </a:xfrm>
              <a:custGeom>
                <a:avLst/>
                <a:gdLst/>
                <a:ahLst/>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76" name="Rectangle 54"/>
              <p:cNvSpPr>
                <a:spLocks noChangeArrowheads="1"/>
              </p:cNvSpPr>
              <p:nvPr/>
            </p:nvSpPr>
            <p:spPr bwMode="auto">
              <a:xfrm>
                <a:off x="2387601" y="2078038"/>
                <a:ext cx="422275"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60" name="Group 122"/>
            <p:cNvGrpSpPr/>
            <p:nvPr/>
          </p:nvGrpSpPr>
          <p:grpSpPr>
            <a:xfrm rot="5400000">
              <a:off x="5961190" y="2961161"/>
              <a:ext cx="260374" cy="137039"/>
              <a:chOff x="2387601" y="1700213"/>
              <a:chExt cx="331788" cy="174625"/>
            </a:xfrm>
            <a:grpFill/>
          </p:grpSpPr>
          <p:sp>
            <p:nvSpPr>
              <p:cNvPr id="173" name="Freeform 40"/>
              <p:cNvSpPr/>
              <p:nvPr/>
            </p:nvSpPr>
            <p:spPr bwMode="auto">
              <a:xfrm>
                <a:off x="2543176" y="1700213"/>
                <a:ext cx="176213" cy="174625"/>
              </a:xfrm>
              <a:custGeom>
                <a:avLst/>
                <a:gdLst/>
                <a:ahLst/>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74" name="Rectangle 55"/>
              <p:cNvSpPr>
                <a:spLocks noChangeArrowheads="1"/>
              </p:cNvSpPr>
              <p:nvPr/>
            </p:nvSpPr>
            <p:spPr bwMode="auto">
              <a:xfrm>
                <a:off x="2387601" y="1760538"/>
                <a:ext cx="254000" cy="53975"/>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61" name="Group 123"/>
            <p:cNvGrpSpPr/>
            <p:nvPr/>
          </p:nvGrpSpPr>
          <p:grpSpPr>
            <a:xfrm rot="5400000">
              <a:off x="5355728" y="3033417"/>
              <a:ext cx="468424" cy="200576"/>
              <a:chOff x="2387601" y="2298700"/>
              <a:chExt cx="596900" cy="255588"/>
            </a:xfrm>
            <a:grpFill/>
          </p:grpSpPr>
          <p:sp>
            <p:nvSpPr>
              <p:cNvPr id="171" name="Freeform 34"/>
              <p:cNvSpPr/>
              <p:nvPr/>
            </p:nvSpPr>
            <p:spPr bwMode="auto">
              <a:xfrm>
                <a:off x="2728913" y="2298700"/>
                <a:ext cx="255588" cy="255588"/>
              </a:xfrm>
              <a:custGeom>
                <a:avLst/>
                <a:gdLst/>
                <a:ahLst/>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72" name="Rectangle 56"/>
              <p:cNvSpPr>
                <a:spLocks noChangeArrowheads="1"/>
              </p:cNvSpPr>
              <p:nvPr/>
            </p:nvSpPr>
            <p:spPr bwMode="auto">
              <a:xfrm>
                <a:off x="2387601" y="2403475"/>
                <a:ext cx="482600"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62" name="Group 124"/>
            <p:cNvGrpSpPr/>
            <p:nvPr/>
          </p:nvGrpSpPr>
          <p:grpSpPr>
            <a:xfrm rot="5400000">
              <a:off x="5101583" y="3028434"/>
              <a:ext cx="482127" cy="224246"/>
              <a:chOff x="2387601" y="2598738"/>
              <a:chExt cx="614362" cy="285750"/>
            </a:xfrm>
            <a:grpFill/>
          </p:grpSpPr>
          <p:sp>
            <p:nvSpPr>
              <p:cNvPr id="169" name="Freeform 35"/>
              <p:cNvSpPr/>
              <p:nvPr/>
            </p:nvSpPr>
            <p:spPr bwMode="auto">
              <a:xfrm>
                <a:off x="2716213" y="2598738"/>
                <a:ext cx="285750" cy="285750"/>
              </a:xfrm>
              <a:custGeom>
                <a:avLst/>
                <a:gdLst/>
                <a:ahLst/>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70" name="Rectangle 57"/>
              <p:cNvSpPr>
                <a:spLocks noChangeArrowheads="1"/>
              </p:cNvSpPr>
              <p:nvPr/>
            </p:nvSpPr>
            <p:spPr bwMode="auto">
              <a:xfrm>
                <a:off x="2387601" y="2719388"/>
                <a:ext cx="482600"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63" name="Group 125"/>
            <p:cNvGrpSpPr/>
            <p:nvPr/>
          </p:nvGrpSpPr>
          <p:grpSpPr>
            <a:xfrm rot="5400000">
              <a:off x="4861141" y="2997289"/>
              <a:ext cx="443508" cy="247916"/>
              <a:chOff x="2387601" y="2914650"/>
              <a:chExt cx="565150" cy="315913"/>
            </a:xfrm>
            <a:grpFill/>
          </p:grpSpPr>
          <p:sp>
            <p:nvSpPr>
              <p:cNvPr id="167" name="Freeform 42"/>
              <p:cNvSpPr/>
              <p:nvPr/>
            </p:nvSpPr>
            <p:spPr bwMode="auto">
              <a:xfrm>
                <a:off x="2636838" y="2914650"/>
                <a:ext cx="315913" cy="315913"/>
              </a:xfrm>
              <a:custGeom>
                <a:avLst/>
                <a:gdLst/>
                <a:ahLst/>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6" h="126">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68" name="Rectangle 58"/>
              <p:cNvSpPr>
                <a:spLocks noChangeArrowheads="1"/>
              </p:cNvSpPr>
              <p:nvPr/>
            </p:nvSpPr>
            <p:spPr bwMode="auto">
              <a:xfrm>
                <a:off x="2387601" y="3040063"/>
                <a:ext cx="422275"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64" name="Group 126"/>
            <p:cNvGrpSpPr/>
            <p:nvPr/>
          </p:nvGrpSpPr>
          <p:grpSpPr>
            <a:xfrm rot="5400000">
              <a:off x="4672401" y="2929392"/>
              <a:ext cx="322665" cy="262866"/>
              <a:chOff x="2387601" y="3222625"/>
              <a:chExt cx="411163" cy="334963"/>
            </a:xfrm>
            <a:grpFill/>
          </p:grpSpPr>
          <p:sp>
            <p:nvSpPr>
              <p:cNvPr id="165" name="Freeform 43"/>
              <p:cNvSpPr/>
              <p:nvPr/>
            </p:nvSpPr>
            <p:spPr bwMode="auto">
              <a:xfrm>
                <a:off x="2463801" y="3222625"/>
                <a:ext cx="334963" cy="334963"/>
              </a:xfrm>
              <a:custGeom>
                <a:avLst/>
                <a:gdLst/>
                <a:ahLst/>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66" name="Rectangle 59"/>
              <p:cNvSpPr>
                <a:spLocks noChangeArrowheads="1"/>
              </p:cNvSpPr>
              <p:nvPr/>
            </p:nvSpPr>
            <p:spPr bwMode="auto">
              <a:xfrm>
                <a:off x="2387601" y="3357563"/>
                <a:ext cx="271463"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grpSp>
        <p:nvGrpSpPr>
          <p:cNvPr id="177" name="Group 246"/>
          <p:cNvGrpSpPr/>
          <p:nvPr/>
        </p:nvGrpSpPr>
        <p:grpSpPr>
          <a:xfrm>
            <a:off x="7029011" y="2132193"/>
            <a:ext cx="1721575" cy="550215"/>
            <a:chOff x="6559802" y="2341843"/>
            <a:chExt cx="1458842" cy="484620"/>
          </a:xfrm>
          <a:solidFill>
            <a:srgbClr val="52B8DA"/>
          </a:solidFill>
          <a:effectLst/>
        </p:grpSpPr>
        <p:grpSp>
          <p:nvGrpSpPr>
            <p:cNvPr id="178" name="Group 153"/>
            <p:cNvGrpSpPr/>
            <p:nvPr/>
          </p:nvGrpSpPr>
          <p:grpSpPr>
            <a:xfrm rot="5400000">
              <a:off x="7414427" y="2480127"/>
              <a:ext cx="444754" cy="247916"/>
              <a:chOff x="1795463" y="1947863"/>
              <a:chExt cx="566738" cy="315913"/>
            </a:xfrm>
            <a:grpFill/>
          </p:grpSpPr>
          <p:sp>
            <p:nvSpPr>
              <p:cNvPr id="194" name="Freeform 37"/>
              <p:cNvSpPr/>
              <p:nvPr/>
            </p:nvSpPr>
            <p:spPr bwMode="auto">
              <a:xfrm>
                <a:off x="1795463" y="1947863"/>
                <a:ext cx="315913" cy="315913"/>
              </a:xfrm>
              <a:custGeom>
                <a:avLst/>
                <a:gdLst/>
                <a:ahLst/>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6" h="126">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95" name="Rectangle 48"/>
              <p:cNvSpPr>
                <a:spLocks noChangeArrowheads="1"/>
              </p:cNvSpPr>
              <p:nvPr/>
            </p:nvSpPr>
            <p:spPr bwMode="auto">
              <a:xfrm>
                <a:off x="1941513" y="2078038"/>
                <a:ext cx="420688"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79" name="Group 154"/>
            <p:cNvGrpSpPr/>
            <p:nvPr/>
          </p:nvGrpSpPr>
          <p:grpSpPr>
            <a:xfrm rot="5400000">
              <a:off x="7724011" y="2531828"/>
              <a:ext cx="325156" cy="264111"/>
              <a:chOff x="1947863" y="1619250"/>
              <a:chExt cx="414338" cy="336550"/>
            </a:xfrm>
            <a:grpFill/>
          </p:grpSpPr>
          <p:sp>
            <p:nvSpPr>
              <p:cNvPr id="192" name="Freeform 38"/>
              <p:cNvSpPr/>
              <p:nvPr/>
            </p:nvSpPr>
            <p:spPr bwMode="auto">
              <a:xfrm>
                <a:off x="1947863" y="1619250"/>
                <a:ext cx="336550" cy="336550"/>
              </a:xfrm>
              <a:custGeom>
                <a:avLst/>
                <a:gdLst/>
                <a:ahLst/>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93" name="Rectangle 49"/>
              <p:cNvSpPr>
                <a:spLocks noChangeArrowheads="1"/>
              </p:cNvSpPr>
              <p:nvPr/>
            </p:nvSpPr>
            <p:spPr bwMode="auto">
              <a:xfrm>
                <a:off x="2109788" y="1760538"/>
                <a:ext cx="252413" cy="53975"/>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80" name="Group 155"/>
            <p:cNvGrpSpPr/>
            <p:nvPr/>
          </p:nvGrpSpPr>
          <p:grpSpPr>
            <a:xfrm rot="5400000">
              <a:off x="7143464" y="2472030"/>
              <a:ext cx="484620" cy="224246"/>
              <a:chOff x="1744663" y="2282825"/>
              <a:chExt cx="617538" cy="285750"/>
            </a:xfrm>
            <a:grpFill/>
          </p:grpSpPr>
          <p:sp>
            <p:nvSpPr>
              <p:cNvPr id="190" name="Freeform 39"/>
              <p:cNvSpPr/>
              <p:nvPr/>
            </p:nvSpPr>
            <p:spPr bwMode="auto">
              <a:xfrm>
                <a:off x="1744663" y="2282825"/>
                <a:ext cx="287338" cy="285750"/>
              </a:xfrm>
              <a:custGeom>
                <a:avLst/>
                <a:gdLst/>
                <a:ahLst/>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91" name="Rectangle 50"/>
              <p:cNvSpPr>
                <a:spLocks noChangeArrowheads="1"/>
              </p:cNvSpPr>
              <p:nvPr/>
            </p:nvSpPr>
            <p:spPr bwMode="auto">
              <a:xfrm>
                <a:off x="1881188" y="2403475"/>
                <a:ext cx="481013"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81" name="Group 156"/>
            <p:cNvGrpSpPr/>
            <p:nvPr/>
          </p:nvGrpSpPr>
          <p:grpSpPr>
            <a:xfrm rot="5400000">
              <a:off x="6902399" y="2491339"/>
              <a:ext cx="469670" cy="200576"/>
              <a:chOff x="1763713" y="2614613"/>
              <a:chExt cx="598488" cy="255588"/>
            </a:xfrm>
            <a:grpFill/>
          </p:grpSpPr>
          <p:sp>
            <p:nvSpPr>
              <p:cNvPr id="188" name="Freeform 45"/>
              <p:cNvSpPr/>
              <p:nvPr/>
            </p:nvSpPr>
            <p:spPr bwMode="auto">
              <a:xfrm>
                <a:off x="1763713" y="2614613"/>
                <a:ext cx="255588" cy="255588"/>
              </a:xfrm>
              <a:custGeom>
                <a:avLst/>
                <a:gdLst/>
                <a:ahLst/>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89" name="Rectangle 51"/>
              <p:cNvSpPr>
                <a:spLocks noChangeArrowheads="1"/>
              </p:cNvSpPr>
              <p:nvPr/>
            </p:nvSpPr>
            <p:spPr bwMode="auto">
              <a:xfrm>
                <a:off x="1881188" y="2719388"/>
                <a:ext cx="481013"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82" name="Group 157"/>
            <p:cNvGrpSpPr/>
            <p:nvPr/>
          </p:nvGrpSpPr>
          <p:grpSpPr>
            <a:xfrm rot="5400000">
              <a:off x="6678153" y="2543663"/>
              <a:ext cx="399905" cy="165693"/>
              <a:chOff x="1852613" y="2967038"/>
              <a:chExt cx="509588" cy="211138"/>
            </a:xfrm>
            <a:grpFill/>
          </p:grpSpPr>
          <p:sp>
            <p:nvSpPr>
              <p:cNvPr id="186" name="Freeform 46"/>
              <p:cNvSpPr/>
              <p:nvPr/>
            </p:nvSpPr>
            <p:spPr bwMode="auto">
              <a:xfrm>
                <a:off x="1852613" y="2967038"/>
                <a:ext cx="211138" cy="211138"/>
              </a:xfrm>
              <a:custGeom>
                <a:avLst/>
                <a:gdLst/>
                <a:ahLst/>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87" name="Rectangle 52"/>
              <p:cNvSpPr>
                <a:spLocks noChangeArrowheads="1"/>
              </p:cNvSpPr>
              <p:nvPr/>
            </p:nvSpPr>
            <p:spPr bwMode="auto">
              <a:xfrm>
                <a:off x="1941513" y="3040063"/>
                <a:ext cx="420688"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83" name="Group 158"/>
            <p:cNvGrpSpPr/>
            <p:nvPr/>
          </p:nvGrpSpPr>
          <p:grpSpPr>
            <a:xfrm rot="5400000">
              <a:off x="6498135" y="2626510"/>
              <a:ext cx="261620" cy="138285"/>
              <a:chOff x="2028826" y="3302000"/>
              <a:chExt cx="333375" cy="176213"/>
            </a:xfrm>
            <a:grpFill/>
          </p:grpSpPr>
          <p:sp>
            <p:nvSpPr>
              <p:cNvPr id="184" name="Freeform 44"/>
              <p:cNvSpPr/>
              <p:nvPr/>
            </p:nvSpPr>
            <p:spPr bwMode="auto">
              <a:xfrm>
                <a:off x="2028826" y="3302000"/>
                <a:ext cx="176213" cy="176213"/>
              </a:xfrm>
              <a:custGeom>
                <a:avLst/>
                <a:gdLst/>
                <a:ahLst/>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185" name="Rectangle 53"/>
              <p:cNvSpPr>
                <a:spLocks noChangeArrowheads="1"/>
              </p:cNvSpPr>
              <p:nvPr/>
            </p:nvSpPr>
            <p:spPr bwMode="auto">
              <a:xfrm>
                <a:off x="2092326" y="3357563"/>
                <a:ext cx="269875"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grpSp>
        <p:nvGrpSpPr>
          <p:cNvPr id="196" name="Group 245"/>
          <p:cNvGrpSpPr/>
          <p:nvPr/>
        </p:nvGrpSpPr>
        <p:grpSpPr>
          <a:xfrm>
            <a:off x="6955503" y="2559910"/>
            <a:ext cx="2118522" cy="752797"/>
            <a:chOff x="6497512" y="2718569"/>
            <a:chExt cx="1795210" cy="663051"/>
          </a:xfrm>
          <a:solidFill>
            <a:srgbClr val="52B8DA"/>
          </a:solidFill>
          <a:effectLst/>
        </p:grpSpPr>
        <p:sp>
          <p:nvSpPr>
            <p:cNvPr id="197" name="Freeform 36"/>
            <p:cNvSpPr/>
            <p:nvPr/>
          </p:nvSpPr>
          <p:spPr bwMode="auto">
            <a:xfrm rot="5400000">
              <a:off x="7981893" y="2719191"/>
              <a:ext cx="311452" cy="310207"/>
            </a:xfrm>
            <a:custGeom>
              <a:avLst/>
              <a:gdLst/>
              <a:ahLst/>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nvGrpSpPr>
            <p:cNvPr id="198" name="Group 159"/>
            <p:cNvGrpSpPr/>
            <p:nvPr/>
          </p:nvGrpSpPr>
          <p:grpSpPr>
            <a:xfrm rot="5400000">
              <a:off x="7438098" y="3015353"/>
              <a:ext cx="397412" cy="165693"/>
              <a:chOff x="2387601" y="2000250"/>
              <a:chExt cx="506412" cy="211138"/>
            </a:xfrm>
            <a:grpFill/>
          </p:grpSpPr>
          <p:sp>
            <p:nvSpPr>
              <p:cNvPr id="214" name="Freeform 41"/>
              <p:cNvSpPr/>
              <p:nvPr/>
            </p:nvSpPr>
            <p:spPr bwMode="auto">
              <a:xfrm>
                <a:off x="2684463" y="2000250"/>
                <a:ext cx="209550" cy="211138"/>
              </a:xfrm>
              <a:custGeom>
                <a:avLst/>
                <a:gdLst/>
                <a:ahLst/>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215" name="Rectangle 54"/>
              <p:cNvSpPr>
                <a:spLocks noChangeArrowheads="1"/>
              </p:cNvSpPr>
              <p:nvPr/>
            </p:nvSpPr>
            <p:spPr bwMode="auto">
              <a:xfrm>
                <a:off x="2387601" y="2078038"/>
                <a:ext cx="422275"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199" name="Group 160"/>
            <p:cNvGrpSpPr/>
            <p:nvPr/>
          </p:nvGrpSpPr>
          <p:grpSpPr>
            <a:xfrm rot="5400000">
              <a:off x="7756401" y="2961161"/>
              <a:ext cx="260374" cy="137039"/>
              <a:chOff x="2387601" y="1700213"/>
              <a:chExt cx="331788" cy="174625"/>
            </a:xfrm>
            <a:grpFill/>
          </p:grpSpPr>
          <p:sp>
            <p:nvSpPr>
              <p:cNvPr id="212" name="Freeform 40"/>
              <p:cNvSpPr/>
              <p:nvPr/>
            </p:nvSpPr>
            <p:spPr bwMode="auto">
              <a:xfrm>
                <a:off x="2543176" y="1700213"/>
                <a:ext cx="176213" cy="174625"/>
              </a:xfrm>
              <a:custGeom>
                <a:avLst/>
                <a:gdLst/>
                <a:ahLst/>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213" name="Rectangle 55"/>
              <p:cNvSpPr>
                <a:spLocks noChangeArrowheads="1"/>
              </p:cNvSpPr>
              <p:nvPr/>
            </p:nvSpPr>
            <p:spPr bwMode="auto">
              <a:xfrm>
                <a:off x="2387601" y="1760538"/>
                <a:ext cx="254000" cy="53975"/>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200" name="Group 161"/>
            <p:cNvGrpSpPr/>
            <p:nvPr/>
          </p:nvGrpSpPr>
          <p:grpSpPr>
            <a:xfrm rot="5400000">
              <a:off x="7150939" y="3033417"/>
              <a:ext cx="468424" cy="200576"/>
              <a:chOff x="2387601" y="2298700"/>
              <a:chExt cx="596900" cy="255588"/>
            </a:xfrm>
            <a:grpFill/>
          </p:grpSpPr>
          <p:sp>
            <p:nvSpPr>
              <p:cNvPr id="210" name="Freeform 34"/>
              <p:cNvSpPr/>
              <p:nvPr/>
            </p:nvSpPr>
            <p:spPr bwMode="auto">
              <a:xfrm>
                <a:off x="2728913" y="2298700"/>
                <a:ext cx="255588" cy="255588"/>
              </a:xfrm>
              <a:custGeom>
                <a:avLst/>
                <a:gdLst/>
                <a:ahLst/>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211" name="Rectangle 56"/>
              <p:cNvSpPr>
                <a:spLocks noChangeArrowheads="1"/>
              </p:cNvSpPr>
              <p:nvPr/>
            </p:nvSpPr>
            <p:spPr bwMode="auto">
              <a:xfrm>
                <a:off x="2387601" y="2403475"/>
                <a:ext cx="482600"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201" name="Group 162"/>
            <p:cNvGrpSpPr/>
            <p:nvPr/>
          </p:nvGrpSpPr>
          <p:grpSpPr>
            <a:xfrm rot="5400000">
              <a:off x="6896794" y="3028434"/>
              <a:ext cx="482127" cy="224246"/>
              <a:chOff x="2387601" y="2598738"/>
              <a:chExt cx="614362" cy="285750"/>
            </a:xfrm>
            <a:grpFill/>
          </p:grpSpPr>
          <p:sp>
            <p:nvSpPr>
              <p:cNvPr id="208" name="Freeform 35"/>
              <p:cNvSpPr/>
              <p:nvPr/>
            </p:nvSpPr>
            <p:spPr bwMode="auto">
              <a:xfrm>
                <a:off x="2716213" y="2598738"/>
                <a:ext cx="285750" cy="285750"/>
              </a:xfrm>
              <a:custGeom>
                <a:avLst/>
                <a:gdLst/>
                <a:ahLst/>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209" name="Rectangle 57"/>
              <p:cNvSpPr>
                <a:spLocks noChangeArrowheads="1"/>
              </p:cNvSpPr>
              <p:nvPr/>
            </p:nvSpPr>
            <p:spPr bwMode="auto">
              <a:xfrm>
                <a:off x="2387601" y="2719388"/>
                <a:ext cx="482600"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202" name="Group 163"/>
            <p:cNvGrpSpPr/>
            <p:nvPr/>
          </p:nvGrpSpPr>
          <p:grpSpPr>
            <a:xfrm rot="5400000">
              <a:off x="6656352" y="2997289"/>
              <a:ext cx="443508" cy="247916"/>
              <a:chOff x="2387601" y="2914650"/>
              <a:chExt cx="565150" cy="315913"/>
            </a:xfrm>
            <a:grpFill/>
          </p:grpSpPr>
          <p:sp>
            <p:nvSpPr>
              <p:cNvPr id="206" name="Freeform 42"/>
              <p:cNvSpPr/>
              <p:nvPr/>
            </p:nvSpPr>
            <p:spPr bwMode="auto">
              <a:xfrm>
                <a:off x="2636838" y="2914650"/>
                <a:ext cx="315913" cy="315913"/>
              </a:xfrm>
              <a:custGeom>
                <a:avLst/>
                <a:gdLst/>
                <a:ahLst/>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6" h="126">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207" name="Rectangle 58"/>
              <p:cNvSpPr>
                <a:spLocks noChangeArrowheads="1"/>
              </p:cNvSpPr>
              <p:nvPr/>
            </p:nvSpPr>
            <p:spPr bwMode="auto">
              <a:xfrm>
                <a:off x="2387601" y="3040063"/>
                <a:ext cx="422275"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nvGrpSpPr>
            <p:cNvPr id="203" name="Group 164"/>
            <p:cNvGrpSpPr/>
            <p:nvPr/>
          </p:nvGrpSpPr>
          <p:grpSpPr>
            <a:xfrm rot="5400000">
              <a:off x="6467612" y="2929392"/>
              <a:ext cx="322665" cy="262866"/>
              <a:chOff x="2387601" y="3222625"/>
              <a:chExt cx="411163" cy="334963"/>
            </a:xfrm>
            <a:grpFill/>
          </p:grpSpPr>
          <p:sp>
            <p:nvSpPr>
              <p:cNvPr id="204" name="Freeform 43"/>
              <p:cNvSpPr/>
              <p:nvPr/>
            </p:nvSpPr>
            <p:spPr bwMode="auto">
              <a:xfrm>
                <a:off x="2463801" y="3222625"/>
                <a:ext cx="334963" cy="334963"/>
              </a:xfrm>
              <a:custGeom>
                <a:avLst/>
                <a:gdLst/>
                <a:ahLst/>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sp>
            <p:nvSpPr>
              <p:cNvPr id="205" name="Rectangle 59"/>
              <p:cNvSpPr>
                <a:spLocks noChangeArrowheads="1"/>
              </p:cNvSpPr>
              <p:nvPr/>
            </p:nvSpPr>
            <p:spPr bwMode="auto">
              <a:xfrm>
                <a:off x="2387601" y="3357563"/>
                <a:ext cx="271463" cy="55563"/>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262626"/>
                  </a:solidFill>
                  <a:effectLst/>
                  <a:uLnTx/>
                  <a:uFillTx/>
                  <a:latin typeface="Times New Roman" panose="02020603050405020304"/>
                  <a:ea typeface="宋体" panose="02010600030101010101" pitchFamily="2" charset="-122"/>
                </a:endParaRPr>
              </a:p>
            </p:txBody>
          </p:sp>
        </p:grpSp>
      </p:grpSp>
      <p:sp>
        <p:nvSpPr>
          <p:cNvPr id="216" name="文本框 215"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1197532" y="3417123"/>
            <a:ext cx="722630" cy="306705"/>
          </a:xfrm>
          <a:prstGeom prst="rect">
            <a:avLst/>
          </a:prstGeom>
          <a:noFill/>
        </p:spPr>
        <p:txBody>
          <a:bodyPr wrap="none" rtlCol="0">
            <a:spAutoFit/>
          </a:bodyPr>
          <a:lstStyle/>
          <a:p>
            <a:pPr lvl="0" algn="ctr">
              <a:defRPr/>
            </a:pPr>
            <a:r>
              <a:rPr lang="en-US" altLang="zh-CN" sz="1400" b="1" dirty="0">
                <a:solidFill>
                  <a:srgbClr val="296FA5"/>
                </a:solidFill>
                <a:latin typeface="黑体" panose="02010609060101010101" pitchFamily="49" charset="-122"/>
                <a:ea typeface="黑体" panose="02010609060101010101" pitchFamily="49" charset="-122"/>
                <a:cs typeface="黑体" panose="02010609060101010101" pitchFamily="49" charset="-122"/>
              </a:rPr>
              <a:t>2009</a:t>
            </a:r>
            <a:r>
              <a:rPr lang="zh-CN" altLang="en-US" sz="1400" b="1" dirty="0">
                <a:solidFill>
                  <a:srgbClr val="296FA5"/>
                </a:solidFill>
                <a:latin typeface="黑体" panose="02010609060101010101" pitchFamily="49" charset="-122"/>
                <a:ea typeface="黑体" panose="02010609060101010101" pitchFamily="49" charset="-122"/>
                <a:cs typeface="黑体" panose="02010609060101010101" pitchFamily="49" charset="-122"/>
              </a:rPr>
              <a:t>年</a:t>
            </a:r>
          </a:p>
        </p:txBody>
      </p:sp>
      <p:sp>
        <p:nvSpPr>
          <p:cNvPr id="217" name="矩形 216"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419100" y="3665220"/>
            <a:ext cx="2432685" cy="1060450"/>
          </a:xfrm>
          <a:prstGeom prst="rect">
            <a:avLst/>
          </a:prstGeom>
        </p:spPr>
        <p:txBody>
          <a:bodyPr wrap="square">
            <a:spAutoFit/>
          </a:bodyPr>
          <a:lstStyle/>
          <a:p>
            <a:pPr algn="l" fontAlgn="base">
              <a:lnSpc>
                <a:spcPct val="150000"/>
              </a:lnSpc>
              <a:spcBef>
                <a:spcPct val="0"/>
              </a:spcBef>
              <a:spcAft>
                <a:spcPct val="0"/>
              </a:spcAft>
              <a:defRPr/>
            </a:pPr>
            <a:r>
              <a:rPr kumimoji="0" lang="en-US" altLang="zh-CN" sz="1400" b="1" i="0" u="none" strike="noStrike" cap="none" spc="0" normalizeH="0" baseline="0">
                <a:solidFill>
                  <a:schemeClr val="tx1">
                    <a:lumMod val="65000"/>
                    <a:lumOff val="35000"/>
                  </a:schemeClr>
                </a:solidFill>
                <a:latin typeface="Times New Roman" panose="02020603050405020304"/>
                <a:ea typeface="宋体" panose="02010600030101010101" pitchFamily="2" charset="-122"/>
                <a:cs typeface="Arial" panose="020B0604020202020204" pitchFamily="34" charset="0"/>
                <a:sym typeface="Calibri" panose="020F0502020204030204" charset="0"/>
              </a:rPr>
              <a:t>我国2009年开始将临床路径作为深化医改和推进公立医院工作改革的重要任务。</a:t>
            </a:r>
          </a:p>
        </p:txBody>
      </p:sp>
      <p:sp>
        <p:nvSpPr>
          <p:cNvPr id="218" name="文本框 21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3098502" y="968534"/>
            <a:ext cx="1080770" cy="306705"/>
          </a:xfrm>
          <a:prstGeom prst="rect">
            <a:avLst/>
          </a:prstGeom>
          <a:noFill/>
        </p:spPr>
        <p:txBody>
          <a:bodyPr wrap="none" rtlCol="0">
            <a:spAutoFit/>
          </a:bodyPr>
          <a:lstStyle/>
          <a:p>
            <a:pPr lvl="0" algn="ctr">
              <a:defRPr/>
            </a:pPr>
            <a:r>
              <a:rPr lang="en-US" altLang="zh-CN" sz="1400" b="1" dirty="0">
                <a:solidFill>
                  <a:srgbClr val="296FA5"/>
                </a:solidFill>
                <a:latin typeface="黑体" panose="02010609060101010101" pitchFamily="49" charset="-122"/>
                <a:ea typeface="黑体" panose="02010609060101010101" pitchFamily="49" charset="-122"/>
                <a:cs typeface="黑体" panose="02010609060101010101" pitchFamily="49" charset="-122"/>
              </a:rPr>
              <a:t>2009</a:t>
            </a:r>
            <a:r>
              <a:rPr lang="zh-CN" altLang="en-US" sz="1400" b="1" dirty="0">
                <a:solidFill>
                  <a:srgbClr val="296FA5"/>
                </a:solidFill>
                <a:latin typeface="黑体" panose="02010609060101010101" pitchFamily="49" charset="-122"/>
                <a:ea typeface="黑体" panose="02010609060101010101" pitchFamily="49" charset="-122"/>
                <a:cs typeface="黑体" panose="02010609060101010101" pitchFamily="49" charset="-122"/>
              </a:rPr>
              <a:t>年至今</a:t>
            </a:r>
          </a:p>
        </p:txBody>
      </p:sp>
      <p:sp>
        <p:nvSpPr>
          <p:cNvPr id="219" name="矩形 218"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2103755" y="1216660"/>
            <a:ext cx="3161030" cy="1060450"/>
          </a:xfrm>
          <a:prstGeom prst="rect">
            <a:avLst/>
          </a:prstGeom>
        </p:spPr>
        <p:txBody>
          <a:bodyPr wrap="square">
            <a:spAutoFit/>
          </a:bodyPr>
          <a:lstStyle/>
          <a:p>
            <a:pPr algn="l" fontAlgn="base">
              <a:lnSpc>
                <a:spcPct val="150000"/>
              </a:lnSpc>
              <a:spcBef>
                <a:spcPct val="0"/>
              </a:spcBef>
              <a:spcAft>
                <a:spcPct val="0"/>
              </a:spcAft>
              <a:defRPr/>
            </a:pPr>
            <a:r>
              <a:rPr kumimoji="0" lang="en-US" altLang="zh-CN" sz="1400" b="1" i="0" u="none" strike="noStrike" cap="none" spc="0" normalizeH="0" baseline="0">
                <a:solidFill>
                  <a:schemeClr val="tx1">
                    <a:lumMod val="65000"/>
                    <a:lumOff val="35000"/>
                  </a:schemeClr>
                </a:solidFill>
                <a:latin typeface="Times New Roman" panose="02020603050405020304"/>
                <a:ea typeface="宋体" panose="02010600030101010101" pitchFamily="2" charset="-122"/>
                <a:cs typeface="Arial" panose="020B0604020202020204" pitchFamily="34" charset="0"/>
                <a:sym typeface="Calibri" panose="020F0502020204030204" charset="0"/>
              </a:rPr>
              <a:t>共印发1212个临床路径，对推进临床路径管理工作、规范临床诊疗行为和保障医疗质量起到了重要作用。</a:t>
            </a:r>
          </a:p>
        </p:txBody>
      </p:sp>
      <p:sp>
        <p:nvSpPr>
          <p:cNvPr id="220" name="文本框 219"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5137478" y="3477945"/>
            <a:ext cx="1257300" cy="306705"/>
          </a:xfrm>
          <a:prstGeom prst="rect">
            <a:avLst/>
          </a:prstGeom>
          <a:noFill/>
        </p:spPr>
        <p:txBody>
          <a:bodyPr wrap="none" rtlCol="0">
            <a:spAutoFit/>
          </a:bodyPr>
          <a:lstStyle/>
          <a:p>
            <a:pPr lvl="0" algn="ctr">
              <a:defRPr/>
            </a:pPr>
            <a:r>
              <a:rPr lang="zh-CN" altLang="en-US" sz="1400" b="1" dirty="0">
                <a:solidFill>
                  <a:srgbClr val="296FA5"/>
                </a:solidFill>
                <a:latin typeface="黑体" panose="02010609060101010101" pitchFamily="49" charset="-122"/>
                <a:ea typeface="黑体" panose="02010609060101010101" pitchFamily="49" charset="-122"/>
              </a:rPr>
              <a:t>重要管理工具</a:t>
            </a:r>
          </a:p>
        </p:txBody>
      </p:sp>
      <p:sp>
        <p:nvSpPr>
          <p:cNvPr id="221" name="矩形 220"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4514215" y="3726180"/>
            <a:ext cx="2771775" cy="737235"/>
          </a:xfrm>
          <a:prstGeom prst="rect">
            <a:avLst/>
          </a:prstGeom>
        </p:spPr>
        <p:txBody>
          <a:bodyPr wrap="square">
            <a:spAutoFit/>
          </a:bodyPr>
          <a:lstStyle/>
          <a:p>
            <a:pPr algn="l" fontAlgn="base">
              <a:lnSpc>
                <a:spcPct val="150000"/>
              </a:lnSpc>
              <a:spcBef>
                <a:spcPct val="0"/>
              </a:spcBef>
              <a:spcAft>
                <a:spcPct val="0"/>
              </a:spcAft>
              <a:defRPr/>
            </a:pPr>
            <a:r>
              <a:rPr kumimoji="0" lang="en-US" altLang="zh-CN" sz="1400" b="1" i="0" u="none" strike="noStrike" cap="none" spc="0" normalizeH="0" baseline="0">
                <a:solidFill>
                  <a:schemeClr val="tx1">
                    <a:lumMod val="65000"/>
                    <a:lumOff val="35000"/>
                  </a:schemeClr>
                </a:solidFill>
                <a:latin typeface="Times New Roman" panose="02020603050405020304"/>
                <a:ea typeface="宋体" panose="02010600030101010101" pitchFamily="2" charset="-122"/>
                <a:cs typeface="Arial" panose="020B0604020202020204" pitchFamily="34" charset="0"/>
                <a:sym typeface="Calibri" panose="020F0502020204030204" charset="0"/>
              </a:rPr>
              <a:t>临床路径管理是医疗机构实现精细化、科学化管理的重要工具，</a:t>
            </a:r>
          </a:p>
        </p:txBody>
      </p:sp>
      <p:sp>
        <p:nvSpPr>
          <p:cNvPr id="222" name="文本框 22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305796" y="974092"/>
            <a:ext cx="1257300" cy="306705"/>
          </a:xfrm>
          <a:prstGeom prst="rect">
            <a:avLst/>
          </a:prstGeom>
          <a:noFill/>
        </p:spPr>
        <p:txBody>
          <a:bodyPr wrap="none" rtlCol="0">
            <a:spAutoFit/>
          </a:bodyPr>
          <a:lstStyle/>
          <a:p>
            <a:pPr lvl="0" algn="ctr">
              <a:defRPr/>
            </a:pPr>
            <a:r>
              <a:rPr lang="zh-CN" altLang="en-US" sz="1400" b="1" dirty="0">
                <a:solidFill>
                  <a:srgbClr val="296FA5"/>
                </a:solidFill>
                <a:latin typeface="黑体" panose="02010609060101010101" pitchFamily="49" charset="-122"/>
                <a:ea typeface="黑体" panose="02010609060101010101" pitchFamily="49" charset="-122"/>
              </a:rPr>
              <a:t>医疗机构制定</a:t>
            </a:r>
          </a:p>
        </p:txBody>
      </p:sp>
      <p:sp>
        <p:nvSpPr>
          <p:cNvPr id="223" name="矩形 22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6395085" y="1223010"/>
            <a:ext cx="2867025" cy="1060450"/>
          </a:xfrm>
          <a:prstGeom prst="rect">
            <a:avLst/>
          </a:prstGeom>
        </p:spPr>
        <p:txBody>
          <a:bodyPr wrap="square">
            <a:spAutoFit/>
          </a:bodyPr>
          <a:lstStyle/>
          <a:p>
            <a:pPr algn="l" fontAlgn="base">
              <a:lnSpc>
                <a:spcPct val="150000"/>
              </a:lnSpc>
              <a:spcBef>
                <a:spcPct val="0"/>
              </a:spcBef>
              <a:spcAft>
                <a:spcPct val="0"/>
              </a:spcAft>
              <a:defRPr/>
            </a:pPr>
            <a:r>
              <a:rPr kumimoji="0" lang="en-US" altLang="zh-CN" sz="1400" b="1" i="0" u="none" strike="noStrike" cap="none" spc="0" normalizeH="0" baseline="0">
                <a:solidFill>
                  <a:schemeClr val="tx1">
                    <a:lumMod val="65000"/>
                    <a:lumOff val="35000"/>
                  </a:schemeClr>
                </a:solidFill>
                <a:latin typeface="Times New Roman" panose="02020603050405020304"/>
                <a:ea typeface="宋体" panose="02010600030101010101" pitchFamily="2" charset="-122"/>
                <a:cs typeface="Arial" panose="020B0604020202020204" pitchFamily="34" charset="0"/>
                <a:sym typeface="Calibri" panose="020F0502020204030204" charset="0"/>
              </a:rPr>
              <a:t>医疗机构应当根据本单位实际情况，确定完成临床路径标准诊疗流程需要的时间。</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100" name="文本框 99"/>
          <p:cNvSpPr txBox="1"/>
          <p:nvPr/>
        </p:nvSpPr>
        <p:spPr>
          <a:xfrm>
            <a:off x="-74613" y="435610"/>
            <a:ext cx="5080000" cy="460375"/>
          </a:xfrm>
          <a:prstGeom prst="rect">
            <a:avLst/>
          </a:prstGeom>
          <a:noFill/>
          <a:ln w="9525">
            <a:noFill/>
          </a:ln>
        </p:spPr>
        <p:txBody>
          <a:bodyPr>
            <a:spAutoFit/>
          </a:bodyPr>
          <a:lstStyle/>
          <a:p>
            <a:pPr indent="306070"/>
            <a:r>
              <a:rPr lang="en-US" altLang="zh-CN" sz="2400">
                <a:solidFill>
                  <a:prstClr val="black"/>
                </a:solidFill>
                <a:latin typeface="黑体" panose="02010609060101010101" pitchFamily="49" charset="-122"/>
                <a:ea typeface="黑体" panose="02010609060101010101" pitchFamily="49" charset="-122"/>
                <a:cs typeface="黑体" panose="02010609060101010101" pitchFamily="49" charset="-122"/>
              </a:rPr>
              <a:t>(</a:t>
            </a:r>
            <a:r>
              <a:rPr lang="zh-CN" altLang="en-US" sz="2400">
                <a:solidFill>
                  <a:prstClr val="black"/>
                </a:solidFill>
                <a:latin typeface="黑体" panose="02010609060101010101" pitchFamily="49" charset="-122"/>
                <a:ea typeface="黑体" panose="02010609060101010101" pitchFamily="49" charset="-122"/>
                <a:cs typeface="黑体" panose="02010609060101010101" pitchFamily="49" charset="-122"/>
              </a:rPr>
              <a:t>三</a:t>
            </a:r>
            <a:r>
              <a:rPr lang="en-US" altLang="zh-CN" sz="2400">
                <a:solidFill>
                  <a:prstClr val="black"/>
                </a:solidFill>
                <a:latin typeface="黑体" panose="02010609060101010101" pitchFamily="49" charset="-122"/>
                <a:ea typeface="黑体" panose="02010609060101010101" pitchFamily="49" charset="-122"/>
                <a:cs typeface="黑体" panose="02010609060101010101" pitchFamily="49" charset="-122"/>
              </a:rPr>
              <a:t>)临床路径</a:t>
            </a:r>
            <a:r>
              <a:rPr lang="zh-CN" altLang="en-US" sz="2400">
                <a:solidFill>
                  <a:prstClr val="black"/>
                </a:solidFill>
                <a:latin typeface="黑体" panose="02010609060101010101" pitchFamily="49" charset="-122"/>
                <a:ea typeface="黑体" panose="02010609060101010101" pitchFamily="49" charset="-122"/>
                <a:cs typeface="黑体" panose="02010609060101010101" pitchFamily="49" charset="-122"/>
              </a:rPr>
              <a:t>的变异</a:t>
            </a:r>
          </a:p>
        </p:txBody>
      </p:sp>
      <p:sp>
        <p:nvSpPr>
          <p:cNvPr id="26" name="文本框 25"/>
          <p:cNvSpPr txBox="1"/>
          <p:nvPr/>
        </p:nvSpPr>
        <p:spPr>
          <a:xfrm>
            <a:off x="-74613" y="940435"/>
            <a:ext cx="5080000" cy="398780"/>
          </a:xfrm>
          <a:prstGeom prst="rect">
            <a:avLst/>
          </a:prstGeom>
          <a:noFill/>
          <a:ln w="9525">
            <a:noFill/>
          </a:ln>
        </p:spPr>
        <p:txBody>
          <a:bodyPr>
            <a:spAutoFit/>
          </a:bodyPr>
          <a:lstStyle/>
          <a:p>
            <a:pPr indent="306070"/>
            <a:r>
              <a:rPr lang="en-US" altLang="zh-CN" sz="2000">
                <a:solidFill>
                  <a:prstClr val="black"/>
                </a:solidFill>
                <a:latin typeface="黑体" panose="02010609060101010101" pitchFamily="49" charset="-122"/>
                <a:ea typeface="黑体" panose="02010609060101010101" pitchFamily="49" charset="-122"/>
                <a:cs typeface="黑体" panose="02010609060101010101" pitchFamily="49" charset="-122"/>
              </a:rPr>
              <a:t>1．临床路径</a:t>
            </a:r>
            <a:r>
              <a:rPr lang="zh-CN" altLang="en-US" sz="2000">
                <a:solidFill>
                  <a:prstClr val="black"/>
                </a:solidFill>
                <a:latin typeface="黑体" panose="02010609060101010101" pitchFamily="49" charset="-122"/>
                <a:ea typeface="黑体" panose="02010609060101010101" pitchFamily="49" charset="-122"/>
                <a:cs typeface="黑体" panose="02010609060101010101" pitchFamily="49" charset="-122"/>
              </a:rPr>
              <a:t>变异的概念</a:t>
            </a:r>
          </a:p>
        </p:txBody>
      </p:sp>
      <p:sp>
        <p:nvSpPr>
          <p:cNvPr id="3" name="圆角矩形 2"/>
          <p:cNvSpPr/>
          <p:nvPr/>
        </p:nvSpPr>
        <p:spPr>
          <a:xfrm>
            <a:off x="732790" y="1515110"/>
            <a:ext cx="7910830" cy="785495"/>
          </a:xfrm>
          <a:prstGeom prst="roundRec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02590" y="1370965"/>
            <a:ext cx="1019810" cy="991235"/>
          </a:xfrm>
          <a:prstGeom prst="ellipse">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黑体" panose="02010609060101010101" pitchFamily="49" charset="-122"/>
                <a:ea typeface="黑体" panose="02010609060101010101" pitchFamily="49" charset="-122"/>
                <a:sym typeface="+mn-ea"/>
              </a:rPr>
              <a:t>变异</a:t>
            </a:r>
          </a:p>
        </p:txBody>
      </p:sp>
      <p:sp>
        <p:nvSpPr>
          <p:cNvPr id="8" name="椭圆 7"/>
          <p:cNvSpPr/>
          <p:nvPr/>
        </p:nvSpPr>
        <p:spPr>
          <a:xfrm>
            <a:off x="443865" y="1412240"/>
            <a:ext cx="937260" cy="908685"/>
          </a:xfrm>
          <a:prstGeom prst="ellipse">
            <a:avLst/>
          </a:prstGeom>
          <a:noFill/>
          <a:ln w="9525">
            <a:solidFill>
              <a:schemeClr val="bg1"/>
            </a:solidFill>
            <a:prstDash val="dash"/>
          </a:ln>
          <a:extLst>
            <a:ext uri="{909E8E84-426E-40DD-AFC4-6F175D3DCCD1}">
              <a14:hiddenFill xmlns:a14="http://schemas.microsoft.com/office/drawing/2010/main">
                <a:solidFill>
                  <a:srgbClr val="296FA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黑体" panose="02010609060101010101" pitchFamily="49" charset="-122"/>
              <a:ea typeface="黑体" panose="02010609060101010101" pitchFamily="49" charset="-122"/>
            </a:endParaRPr>
          </a:p>
        </p:txBody>
      </p:sp>
      <p:sp>
        <p:nvSpPr>
          <p:cNvPr id="27" name="椭圆 26"/>
          <p:cNvSpPr/>
          <p:nvPr/>
        </p:nvSpPr>
        <p:spPr>
          <a:xfrm>
            <a:off x="1753870" y="3233420"/>
            <a:ext cx="1019810" cy="991235"/>
          </a:xfrm>
          <a:prstGeom prst="ellipse">
            <a:avLst/>
          </a:prstGeom>
          <a:solidFill>
            <a:srgbClr val="29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zh-CN" altLang="en-US" sz="2000" b="1">
                <a:latin typeface="黑体" panose="02010609060101010101" pitchFamily="49" charset="-122"/>
                <a:ea typeface="黑体" panose="02010609060101010101" pitchFamily="49" charset="-122"/>
              </a:rPr>
              <a:t>分类</a:t>
            </a:r>
          </a:p>
        </p:txBody>
      </p:sp>
      <p:sp>
        <p:nvSpPr>
          <p:cNvPr id="28" name="椭圆 27"/>
          <p:cNvSpPr/>
          <p:nvPr/>
        </p:nvSpPr>
        <p:spPr>
          <a:xfrm>
            <a:off x="1795145" y="3274695"/>
            <a:ext cx="937260" cy="908685"/>
          </a:xfrm>
          <a:prstGeom prst="ellipse">
            <a:avLst/>
          </a:prstGeom>
          <a:noFill/>
          <a:ln w="9525">
            <a:solidFill>
              <a:schemeClr val="bg1"/>
            </a:solidFill>
            <a:prstDash val="dash"/>
          </a:ln>
          <a:extLst>
            <a:ext uri="{909E8E84-426E-40DD-AFC4-6F175D3DCCD1}">
              <a14:hiddenFill xmlns:a14="http://schemas.microsoft.com/office/drawing/2010/main">
                <a:solidFill>
                  <a:srgbClr val="296FA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422400" y="1591310"/>
            <a:ext cx="7109460" cy="583565"/>
          </a:xfrm>
          <a:prstGeom prst="rect">
            <a:avLst/>
          </a:prstGeom>
          <a:noFill/>
        </p:spPr>
        <p:txBody>
          <a:bodyPr wrap="square" rtlCol="0">
            <a:spAutoFit/>
          </a:bodyPr>
          <a:lstStyle/>
          <a:p>
            <a:r>
              <a:rPr lang="zh-CN" altLang="en-US" sz="1600">
                <a:latin typeface="黑体" panose="02010609060101010101" pitchFamily="49" charset="-122"/>
                <a:ea typeface="黑体" panose="02010609060101010101" pitchFamily="49" charset="-122"/>
              </a:rPr>
              <a:t>是指患者在接受诊疗服务的过程中，出现偏离临床路径程序或在根据临床路径接受诊疗过程中出现偏差的现象。</a:t>
            </a:r>
          </a:p>
        </p:txBody>
      </p:sp>
      <p:sp>
        <p:nvSpPr>
          <p:cNvPr id="2" name="文本框 1"/>
          <p:cNvSpPr txBox="1"/>
          <p:nvPr/>
        </p:nvSpPr>
        <p:spPr>
          <a:xfrm>
            <a:off x="-74613" y="2505075"/>
            <a:ext cx="5080000" cy="398780"/>
          </a:xfrm>
          <a:prstGeom prst="rect">
            <a:avLst/>
          </a:prstGeom>
          <a:noFill/>
          <a:ln w="9525">
            <a:noFill/>
          </a:ln>
        </p:spPr>
        <p:txBody>
          <a:bodyPr>
            <a:spAutoFit/>
          </a:bodyPr>
          <a:lstStyle/>
          <a:p>
            <a:pPr indent="306070"/>
            <a:r>
              <a:rPr lang="en-US" altLang="zh-CN" sz="2000">
                <a:solidFill>
                  <a:prstClr val="black"/>
                </a:solidFill>
                <a:latin typeface="黑体" panose="02010609060101010101" pitchFamily="49" charset="-122"/>
                <a:ea typeface="黑体" panose="02010609060101010101" pitchFamily="49" charset="-122"/>
                <a:cs typeface="黑体" panose="02010609060101010101" pitchFamily="49" charset="-122"/>
              </a:rPr>
              <a:t>2．临床路径</a:t>
            </a:r>
            <a:r>
              <a:rPr lang="zh-CN" altLang="en-US" sz="2000">
                <a:solidFill>
                  <a:prstClr val="black"/>
                </a:solidFill>
                <a:latin typeface="黑体" panose="02010609060101010101" pitchFamily="49" charset="-122"/>
                <a:ea typeface="黑体" panose="02010609060101010101" pitchFamily="49" charset="-122"/>
                <a:cs typeface="黑体" panose="02010609060101010101" pitchFamily="49" charset="-122"/>
              </a:rPr>
              <a:t>变异的分类</a:t>
            </a:r>
          </a:p>
        </p:txBody>
      </p:sp>
      <p:sp>
        <p:nvSpPr>
          <p:cNvPr id="4" name="左中括号 3"/>
          <p:cNvSpPr/>
          <p:nvPr/>
        </p:nvSpPr>
        <p:spPr>
          <a:xfrm>
            <a:off x="3261995" y="3030220"/>
            <a:ext cx="359410" cy="1408430"/>
          </a:xfrm>
          <a:prstGeom prst="leftBracket">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 name="直接箭头连接符 5"/>
          <p:cNvCxnSpPr>
            <a:stCxn id="27" idx="6"/>
          </p:cNvCxnSpPr>
          <p:nvPr/>
        </p:nvCxnSpPr>
        <p:spPr>
          <a:xfrm>
            <a:off x="2773680" y="3729355"/>
            <a:ext cx="823595" cy="5715"/>
          </a:xfrm>
          <a:prstGeom prst="straightConnector1">
            <a:avLst/>
          </a:prstGeom>
          <a:ln w="28575">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675380" y="2894965"/>
            <a:ext cx="2253615" cy="368300"/>
          </a:xfrm>
          <a:prstGeom prst="rect">
            <a:avLst/>
          </a:prstGeom>
          <a:noFill/>
          <a:ln w="19050">
            <a:solidFill>
              <a:srgbClr val="1F74AD"/>
            </a:solidFill>
          </a:ln>
        </p:spPr>
        <p:txBody>
          <a:bodyPr wrap="square">
            <a:spAutoFit/>
          </a:bodyPr>
          <a:lstStyle/>
          <a:p>
            <a:pPr indent="0" algn="ctr"/>
            <a:r>
              <a:rPr lang="zh-CN" altLang="en-US" b="0">
                <a:solidFill>
                  <a:srgbClr val="296FA5"/>
                </a:solidFill>
                <a:latin typeface="黑体" panose="02010609060101010101" pitchFamily="49" charset="-122"/>
                <a:ea typeface="黑体" panose="02010609060101010101" pitchFamily="49" charset="-122"/>
                <a:cs typeface="黑体" panose="02010609060101010101" pitchFamily="49" charset="-122"/>
              </a:rPr>
              <a:t>患方原因导致变异</a:t>
            </a:r>
          </a:p>
        </p:txBody>
      </p:sp>
      <p:sp>
        <p:nvSpPr>
          <p:cNvPr id="12" name="文本框 11"/>
          <p:cNvSpPr txBox="1"/>
          <p:nvPr/>
        </p:nvSpPr>
        <p:spPr>
          <a:xfrm>
            <a:off x="3675380" y="3580130"/>
            <a:ext cx="2253615" cy="368300"/>
          </a:xfrm>
          <a:prstGeom prst="rect">
            <a:avLst/>
          </a:prstGeom>
          <a:noFill/>
          <a:ln w="19050">
            <a:solidFill>
              <a:srgbClr val="1F74AD"/>
            </a:solidFill>
          </a:ln>
        </p:spPr>
        <p:txBody>
          <a:bodyPr wrap="square">
            <a:spAutoFit/>
          </a:bodyPr>
          <a:lstStyle/>
          <a:p>
            <a:pPr indent="0" algn="ctr"/>
            <a:r>
              <a:rPr lang="zh-CN" altLang="en-US" b="0">
                <a:solidFill>
                  <a:srgbClr val="296FA5"/>
                </a:solidFill>
                <a:latin typeface="黑体" panose="02010609060101010101" pitchFamily="49" charset="-122"/>
                <a:ea typeface="黑体" panose="02010609060101010101" pitchFamily="49" charset="-122"/>
                <a:cs typeface="黑体" panose="02010609060101010101" pitchFamily="49" charset="-122"/>
              </a:rPr>
              <a:t>医护原因导致变异</a:t>
            </a:r>
          </a:p>
        </p:txBody>
      </p:sp>
      <p:sp>
        <p:nvSpPr>
          <p:cNvPr id="13" name="文本框 12"/>
          <p:cNvSpPr txBox="1"/>
          <p:nvPr/>
        </p:nvSpPr>
        <p:spPr>
          <a:xfrm>
            <a:off x="3675380" y="4265295"/>
            <a:ext cx="2253615" cy="368300"/>
          </a:xfrm>
          <a:prstGeom prst="rect">
            <a:avLst/>
          </a:prstGeom>
          <a:noFill/>
          <a:ln w="19050">
            <a:solidFill>
              <a:srgbClr val="1F74AD"/>
            </a:solidFill>
          </a:ln>
        </p:spPr>
        <p:txBody>
          <a:bodyPr wrap="square">
            <a:spAutoFit/>
          </a:bodyPr>
          <a:lstStyle/>
          <a:p>
            <a:pPr indent="0" algn="ctr"/>
            <a:r>
              <a:rPr lang="zh-CN" altLang="en-US" b="0">
                <a:solidFill>
                  <a:srgbClr val="296FA5"/>
                </a:solidFill>
                <a:latin typeface="黑体" panose="02010609060101010101" pitchFamily="49" charset="-122"/>
                <a:ea typeface="黑体" panose="02010609060101010101" pitchFamily="49" charset="-122"/>
                <a:cs typeface="黑体" panose="02010609060101010101" pitchFamily="49" charset="-122"/>
              </a:rPr>
              <a:t>系统原因导致变异</a:t>
            </a:r>
          </a:p>
        </p:txBody>
      </p:sp>
      <p:sp>
        <p:nvSpPr>
          <p:cNvPr id="14" name="左中括号 13"/>
          <p:cNvSpPr/>
          <p:nvPr/>
        </p:nvSpPr>
        <p:spPr>
          <a:xfrm rot="10800000">
            <a:off x="5982970" y="3060065"/>
            <a:ext cx="359410" cy="1408430"/>
          </a:xfrm>
          <a:prstGeom prst="leftBracket">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6" name="直接箭头连接符 15"/>
          <p:cNvCxnSpPr/>
          <p:nvPr/>
        </p:nvCxnSpPr>
        <p:spPr>
          <a:xfrm flipV="1">
            <a:off x="6342380" y="3045460"/>
            <a:ext cx="541655" cy="616585"/>
          </a:xfrm>
          <a:prstGeom prst="straightConnector1">
            <a:avLst/>
          </a:prstGeom>
          <a:ln w="28575">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6343650" y="3559810"/>
            <a:ext cx="554990" cy="102235"/>
          </a:xfrm>
          <a:prstGeom prst="straightConnector1">
            <a:avLst/>
          </a:prstGeom>
          <a:ln w="28575">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6343650" y="3662045"/>
            <a:ext cx="545465" cy="262255"/>
          </a:xfrm>
          <a:prstGeom prst="straightConnector1">
            <a:avLst/>
          </a:prstGeom>
          <a:ln w="28575">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6343650" y="3674745"/>
            <a:ext cx="545465" cy="696595"/>
          </a:xfrm>
          <a:prstGeom prst="straightConnector1">
            <a:avLst/>
          </a:prstGeom>
          <a:ln w="28575">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884035" y="2797175"/>
            <a:ext cx="1966595" cy="368300"/>
          </a:xfrm>
          <a:prstGeom prst="rect">
            <a:avLst/>
          </a:prstGeom>
          <a:noFill/>
        </p:spPr>
        <p:txBody>
          <a:bodyPr wrap="square" rtlCol="0">
            <a:spAutoFit/>
          </a:bodyPr>
          <a:lstStyle/>
          <a:p>
            <a:r>
              <a:rPr lang="zh-CN" altLang="en-US" b="1" u="sng">
                <a:solidFill>
                  <a:srgbClr val="296FA5"/>
                </a:solidFill>
                <a:latin typeface="黑体" panose="02010609060101010101" pitchFamily="49" charset="-122"/>
                <a:ea typeface="黑体" panose="02010609060101010101" pitchFamily="49" charset="-122"/>
              </a:rPr>
              <a:t>记录</a:t>
            </a:r>
            <a:r>
              <a:rPr lang="zh-CN" altLang="en-US">
                <a:solidFill>
                  <a:srgbClr val="296FA5"/>
                </a:solidFill>
                <a:latin typeface="黑体" panose="02010609060101010101" pitchFamily="49" charset="-122"/>
                <a:ea typeface="黑体" panose="02010609060101010101" pitchFamily="49" charset="-122"/>
              </a:rPr>
              <a:t>：变异情况</a:t>
            </a:r>
          </a:p>
        </p:txBody>
      </p:sp>
      <p:sp>
        <p:nvSpPr>
          <p:cNvPr id="23" name="文本框 22"/>
          <p:cNvSpPr txBox="1"/>
          <p:nvPr/>
        </p:nvSpPr>
        <p:spPr>
          <a:xfrm>
            <a:off x="6933565" y="3233420"/>
            <a:ext cx="2481580" cy="368300"/>
          </a:xfrm>
          <a:prstGeom prst="rect">
            <a:avLst/>
          </a:prstGeom>
          <a:noFill/>
        </p:spPr>
        <p:txBody>
          <a:bodyPr wrap="square" rtlCol="0">
            <a:spAutoFit/>
          </a:bodyPr>
          <a:lstStyle/>
          <a:p>
            <a:r>
              <a:rPr lang="zh-CN" altLang="en-US" b="1" u="sng">
                <a:solidFill>
                  <a:srgbClr val="296FA5"/>
                </a:solidFill>
                <a:latin typeface="黑体" panose="02010609060101010101" pitchFamily="49" charset="-122"/>
                <a:ea typeface="黑体" panose="02010609060101010101" pitchFamily="49" charset="-122"/>
              </a:rPr>
              <a:t>报告</a:t>
            </a:r>
            <a:r>
              <a:rPr lang="zh-CN" altLang="en-US">
                <a:solidFill>
                  <a:srgbClr val="296FA5"/>
                </a:solidFill>
                <a:latin typeface="黑体" panose="02010609060101010101" pitchFamily="49" charset="-122"/>
                <a:ea typeface="黑体" panose="02010609060101010101" pitchFamily="49" charset="-122"/>
              </a:rPr>
              <a:t>：原因、处理措施</a:t>
            </a:r>
          </a:p>
        </p:txBody>
      </p:sp>
      <p:sp>
        <p:nvSpPr>
          <p:cNvPr id="24" name="文本框 23"/>
          <p:cNvSpPr txBox="1"/>
          <p:nvPr/>
        </p:nvSpPr>
        <p:spPr>
          <a:xfrm>
            <a:off x="6933565" y="3669665"/>
            <a:ext cx="2442210" cy="368300"/>
          </a:xfrm>
          <a:prstGeom prst="rect">
            <a:avLst/>
          </a:prstGeom>
          <a:noFill/>
        </p:spPr>
        <p:txBody>
          <a:bodyPr wrap="square" rtlCol="0">
            <a:spAutoFit/>
          </a:bodyPr>
          <a:lstStyle/>
          <a:p>
            <a:r>
              <a:rPr lang="zh-CN" altLang="en-US" b="1" u="sng">
                <a:solidFill>
                  <a:srgbClr val="296FA5"/>
                </a:solidFill>
                <a:latin typeface="黑体" panose="02010609060101010101" pitchFamily="49" charset="-122"/>
                <a:ea typeface="黑体" panose="02010609060101010101" pitchFamily="49" charset="-122"/>
              </a:rPr>
              <a:t>讨论</a:t>
            </a:r>
            <a:r>
              <a:rPr lang="zh-CN" altLang="en-US">
                <a:solidFill>
                  <a:srgbClr val="296FA5"/>
                </a:solidFill>
                <a:latin typeface="黑体" panose="02010609060101010101" pitchFamily="49" charset="-122"/>
                <a:ea typeface="黑体" panose="02010609060101010101" pitchFamily="49" charset="-122"/>
              </a:rPr>
              <a:t>：组织相关讨论</a:t>
            </a:r>
          </a:p>
        </p:txBody>
      </p:sp>
      <p:sp>
        <p:nvSpPr>
          <p:cNvPr id="25" name="文本框 24"/>
          <p:cNvSpPr txBox="1"/>
          <p:nvPr/>
        </p:nvSpPr>
        <p:spPr>
          <a:xfrm>
            <a:off x="6938010" y="4170045"/>
            <a:ext cx="2477770" cy="368300"/>
          </a:xfrm>
          <a:prstGeom prst="rect">
            <a:avLst/>
          </a:prstGeom>
          <a:noFill/>
        </p:spPr>
        <p:txBody>
          <a:bodyPr wrap="square" rtlCol="0">
            <a:spAutoFit/>
          </a:bodyPr>
          <a:lstStyle/>
          <a:p>
            <a:r>
              <a:rPr lang="zh-CN" altLang="en-US" b="1" u="sng">
                <a:solidFill>
                  <a:srgbClr val="296FA5"/>
                </a:solidFill>
                <a:latin typeface="黑体" panose="02010609060101010101" pitchFamily="49" charset="-122"/>
                <a:ea typeface="黑体" panose="02010609060101010101" pitchFamily="49" charset="-122"/>
              </a:rPr>
              <a:t>分析</a:t>
            </a:r>
            <a:r>
              <a:rPr lang="zh-CN" altLang="en-US">
                <a:solidFill>
                  <a:srgbClr val="296FA5"/>
                </a:solidFill>
                <a:latin typeface="黑体" panose="02010609060101010101" pitchFamily="49" charset="-122"/>
                <a:ea typeface="黑体" panose="02010609060101010101" pitchFamily="49" charset="-122"/>
              </a:rPr>
              <a:t>：挖掘变异原因</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233628" y="214694"/>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二、临床路径病案的质量管理</a:t>
            </a: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3" name="Oval 8"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4706251" y="1388243"/>
            <a:ext cx="90280" cy="86857"/>
          </a:xfrm>
          <a:prstGeom prst="ellipse">
            <a:avLst/>
          </a:prstGeom>
          <a:solidFill>
            <a:srgbClr val="52B8DA"/>
          </a:solidFill>
          <a:ln>
            <a:solidFill>
              <a:schemeClr val="bg1"/>
            </a:solidFill>
          </a:ln>
        </p:spPr>
        <p:txBody>
          <a:bodyPr/>
          <a:lstStyle/>
          <a:p>
            <a:endParaRPr lang="zh-CN" altLang="en-US">
              <a:latin typeface="Times New Roman" panose="02020603050405020304"/>
              <a:ea typeface="宋体" panose="02010600030101010101" pitchFamily="2" charset="-122"/>
            </a:endParaRPr>
          </a:p>
        </p:txBody>
      </p:sp>
      <p:sp>
        <p:nvSpPr>
          <p:cNvPr id="18" name="Oval 9"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4706251" y="2955619"/>
            <a:ext cx="90280" cy="86857"/>
          </a:xfrm>
          <a:prstGeom prst="ellipse">
            <a:avLst/>
          </a:prstGeom>
          <a:solidFill>
            <a:srgbClr val="52B8DA"/>
          </a:solidFill>
          <a:ln>
            <a:solidFill>
              <a:schemeClr val="bg1"/>
            </a:solidFill>
          </a:ln>
        </p:spPr>
        <p:txBody>
          <a:bodyPr/>
          <a:lstStyle/>
          <a:p>
            <a:endParaRPr lang="zh-CN" altLang="en-US">
              <a:latin typeface="Times New Roman" panose="02020603050405020304"/>
              <a:ea typeface="宋体" panose="02010600030101010101" pitchFamily="2" charset="-122"/>
            </a:endParaRPr>
          </a:p>
        </p:txBody>
      </p:sp>
      <p:sp>
        <p:nvSpPr>
          <p:cNvPr id="19" name="Oval 10"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4706251" y="3279359"/>
            <a:ext cx="90280" cy="86857"/>
          </a:xfrm>
          <a:prstGeom prst="ellipse">
            <a:avLst/>
          </a:prstGeom>
          <a:solidFill>
            <a:srgbClr val="52B8DA"/>
          </a:solidFill>
          <a:ln>
            <a:solidFill>
              <a:schemeClr val="bg1"/>
            </a:solidFill>
          </a:ln>
        </p:spPr>
        <p:txBody>
          <a:bodyPr/>
          <a:lstStyle/>
          <a:p>
            <a:endParaRPr lang="zh-CN" altLang="en-US">
              <a:latin typeface="Times New Roman" panose="02020603050405020304"/>
              <a:ea typeface="宋体" panose="02010600030101010101" pitchFamily="2" charset="-122"/>
            </a:endParaRPr>
          </a:p>
        </p:txBody>
      </p:sp>
      <p:sp>
        <p:nvSpPr>
          <p:cNvPr id="4" name="Freeform 11"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3977814" y="942113"/>
            <a:ext cx="636065" cy="331636"/>
          </a:xfrm>
          <a:custGeom>
            <a:avLst/>
            <a:gdLst>
              <a:gd name="T0" fmla="*/ 310 w 310"/>
              <a:gd name="T1" fmla="*/ 84 h 168"/>
              <a:gd name="T2" fmla="*/ 276 w 310"/>
              <a:gd name="T3" fmla="*/ 64 h 168"/>
              <a:gd name="T4" fmla="*/ 276 w 310"/>
              <a:gd name="T5" fmla="*/ 0 h 168"/>
              <a:gd name="T6" fmla="*/ 0 w 310"/>
              <a:gd name="T7" fmla="*/ 0 h 168"/>
              <a:gd name="T8" fmla="*/ 0 w 310"/>
              <a:gd name="T9" fmla="*/ 168 h 168"/>
              <a:gd name="T10" fmla="*/ 276 w 310"/>
              <a:gd name="T11" fmla="*/ 168 h 168"/>
              <a:gd name="T12" fmla="*/ 276 w 310"/>
              <a:gd name="T13" fmla="*/ 104 h 168"/>
              <a:gd name="T14" fmla="*/ 310 w 310"/>
              <a:gd name="T15" fmla="*/ 84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168">
                <a:moveTo>
                  <a:pt x="310" y="84"/>
                </a:moveTo>
                <a:lnTo>
                  <a:pt x="276" y="64"/>
                </a:lnTo>
                <a:lnTo>
                  <a:pt x="276" y="0"/>
                </a:lnTo>
                <a:lnTo>
                  <a:pt x="0" y="0"/>
                </a:lnTo>
                <a:lnTo>
                  <a:pt x="0" y="168"/>
                </a:lnTo>
                <a:lnTo>
                  <a:pt x="276" y="168"/>
                </a:lnTo>
                <a:lnTo>
                  <a:pt x="276" y="104"/>
                </a:lnTo>
                <a:lnTo>
                  <a:pt x="310" y="84"/>
                </a:lnTo>
                <a:close/>
              </a:path>
            </a:pathLst>
          </a:custGeom>
          <a:solidFill>
            <a:srgbClr val="52B8DA"/>
          </a:solidFill>
          <a:ln>
            <a:noFill/>
          </a:ln>
        </p:spPr>
        <p:txBody>
          <a:bodyPr/>
          <a:lstStyle/>
          <a:p>
            <a:endParaRPr lang="zh-CN" altLang="en-US">
              <a:latin typeface="Times New Roman" panose="02020603050405020304"/>
              <a:ea typeface="宋体" panose="02010600030101010101" pitchFamily="2" charset="-122"/>
            </a:endParaRPr>
          </a:p>
        </p:txBody>
      </p:sp>
      <p:sp>
        <p:nvSpPr>
          <p:cNvPr id="6" name="Rectangle 12"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1530350" y="942340"/>
            <a:ext cx="2730500" cy="331470"/>
          </a:xfrm>
          <a:prstGeom prst="rect">
            <a:avLst/>
          </a:prstGeom>
          <a:solidFill>
            <a:srgbClr val="296FA5"/>
          </a:solidFill>
          <a:ln>
            <a:noFill/>
          </a:ln>
        </p:spPr>
        <p:txBody>
          <a:bodyPr/>
          <a:lstStyle/>
          <a:p>
            <a:endParaRPr lang="zh-CN" altLang="en-US">
              <a:latin typeface="Times New Roman" panose="02020603050405020304"/>
              <a:ea typeface="宋体" panose="02010600030101010101" pitchFamily="2" charset="-122"/>
            </a:endParaRPr>
          </a:p>
        </p:txBody>
      </p:sp>
      <p:sp>
        <p:nvSpPr>
          <p:cNvPr id="7" name="Freeform 13"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5032449" y="1265853"/>
            <a:ext cx="636065" cy="331636"/>
          </a:xfrm>
          <a:custGeom>
            <a:avLst/>
            <a:gdLst>
              <a:gd name="T0" fmla="*/ 0 w 310"/>
              <a:gd name="T1" fmla="*/ 84 h 168"/>
              <a:gd name="T2" fmla="*/ 34 w 310"/>
              <a:gd name="T3" fmla="*/ 104 h 168"/>
              <a:gd name="T4" fmla="*/ 34 w 310"/>
              <a:gd name="T5" fmla="*/ 168 h 168"/>
              <a:gd name="T6" fmla="*/ 310 w 310"/>
              <a:gd name="T7" fmla="*/ 168 h 168"/>
              <a:gd name="T8" fmla="*/ 310 w 310"/>
              <a:gd name="T9" fmla="*/ 0 h 168"/>
              <a:gd name="T10" fmla="*/ 34 w 310"/>
              <a:gd name="T11" fmla="*/ 0 h 168"/>
              <a:gd name="T12" fmla="*/ 34 w 310"/>
              <a:gd name="T13" fmla="*/ 64 h 168"/>
              <a:gd name="T14" fmla="*/ 0 w 310"/>
              <a:gd name="T15" fmla="*/ 84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168">
                <a:moveTo>
                  <a:pt x="0" y="84"/>
                </a:moveTo>
                <a:lnTo>
                  <a:pt x="34" y="104"/>
                </a:lnTo>
                <a:lnTo>
                  <a:pt x="34" y="168"/>
                </a:lnTo>
                <a:lnTo>
                  <a:pt x="310" y="168"/>
                </a:lnTo>
                <a:lnTo>
                  <a:pt x="310" y="0"/>
                </a:lnTo>
                <a:lnTo>
                  <a:pt x="34" y="0"/>
                </a:lnTo>
                <a:lnTo>
                  <a:pt x="34" y="64"/>
                </a:lnTo>
                <a:lnTo>
                  <a:pt x="0" y="84"/>
                </a:lnTo>
                <a:close/>
              </a:path>
            </a:pathLst>
          </a:custGeom>
          <a:solidFill>
            <a:srgbClr val="52B8DA"/>
          </a:solidFill>
          <a:ln>
            <a:noFill/>
          </a:ln>
        </p:spPr>
        <p:txBody>
          <a:bodyPr/>
          <a:lstStyle/>
          <a:p>
            <a:endParaRPr lang="zh-CN" altLang="en-US">
              <a:latin typeface="Times New Roman" panose="02020603050405020304"/>
              <a:ea typeface="宋体" panose="02010600030101010101" pitchFamily="2" charset="-122"/>
            </a:endParaRPr>
          </a:p>
        </p:txBody>
      </p:sp>
      <p:sp>
        <p:nvSpPr>
          <p:cNvPr id="8" name="Rectangle 14"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5385435" y="1265555"/>
            <a:ext cx="2492375" cy="331470"/>
          </a:xfrm>
          <a:prstGeom prst="rect">
            <a:avLst/>
          </a:prstGeom>
          <a:solidFill>
            <a:srgbClr val="296FA5"/>
          </a:solidFill>
          <a:ln>
            <a:noFill/>
          </a:ln>
        </p:spPr>
        <p:txBody>
          <a:bodyPr/>
          <a:lstStyle/>
          <a:p>
            <a:endParaRPr lang="zh-CN" altLang="en-US">
              <a:latin typeface="Times New Roman" panose="02020603050405020304"/>
              <a:ea typeface="宋体" panose="02010600030101010101" pitchFamily="2" charset="-122"/>
            </a:endParaRPr>
          </a:p>
        </p:txBody>
      </p:sp>
      <p:sp>
        <p:nvSpPr>
          <p:cNvPr id="27" name="Freeform 17"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3977814" y="2837176"/>
            <a:ext cx="636065" cy="327688"/>
          </a:xfrm>
          <a:custGeom>
            <a:avLst/>
            <a:gdLst>
              <a:gd name="T0" fmla="*/ 310 w 310"/>
              <a:gd name="T1" fmla="*/ 82 h 166"/>
              <a:gd name="T2" fmla="*/ 276 w 310"/>
              <a:gd name="T3" fmla="*/ 62 h 166"/>
              <a:gd name="T4" fmla="*/ 276 w 310"/>
              <a:gd name="T5" fmla="*/ 0 h 166"/>
              <a:gd name="T6" fmla="*/ 0 w 310"/>
              <a:gd name="T7" fmla="*/ 0 h 166"/>
              <a:gd name="T8" fmla="*/ 0 w 310"/>
              <a:gd name="T9" fmla="*/ 166 h 166"/>
              <a:gd name="T10" fmla="*/ 276 w 310"/>
              <a:gd name="T11" fmla="*/ 166 h 166"/>
              <a:gd name="T12" fmla="*/ 276 w 310"/>
              <a:gd name="T13" fmla="*/ 102 h 166"/>
              <a:gd name="T14" fmla="*/ 310 w 310"/>
              <a:gd name="T15" fmla="*/ 82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166">
                <a:moveTo>
                  <a:pt x="310" y="82"/>
                </a:moveTo>
                <a:lnTo>
                  <a:pt x="276" y="62"/>
                </a:lnTo>
                <a:lnTo>
                  <a:pt x="276" y="0"/>
                </a:lnTo>
                <a:lnTo>
                  <a:pt x="0" y="0"/>
                </a:lnTo>
                <a:lnTo>
                  <a:pt x="0" y="166"/>
                </a:lnTo>
                <a:lnTo>
                  <a:pt x="276" y="166"/>
                </a:lnTo>
                <a:lnTo>
                  <a:pt x="276" y="102"/>
                </a:lnTo>
                <a:lnTo>
                  <a:pt x="310" y="82"/>
                </a:lnTo>
                <a:close/>
              </a:path>
            </a:pathLst>
          </a:custGeom>
          <a:solidFill>
            <a:srgbClr val="52B8DA"/>
          </a:solidFill>
          <a:ln>
            <a:noFill/>
          </a:ln>
        </p:spPr>
        <p:txBody>
          <a:bodyPr/>
          <a:lstStyle/>
          <a:p>
            <a:endParaRPr lang="zh-CN" altLang="en-US">
              <a:latin typeface="Times New Roman" panose="02020603050405020304"/>
              <a:ea typeface="宋体" panose="02010600030101010101" pitchFamily="2" charset="-122"/>
            </a:endParaRPr>
          </a:p>
        </p:txBody>
      </p:sp>
      <p:sp>
        <p:nvSpPr>
          <p:cNvPr id="28" name="Rectangle 18"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a:spLocks noChangeArrowheads="1"/>
          </p:cNvSpPr>
          <p:nvPr/>
        </p:nvSpPr>
        <p:spPr bwMode="auto">
          <a:xfrm>
            <a:off x="1530350" y="2837180"/>
            <a:ext cx="2730500" cy="327660"/>
          </a:xfrm>
          <a:prstGeom prst="rect">
            <a:avLst/>
          </a:prstGeom>
          <a:solidFill>
            <a:srgbClr val="296FA5"/>
          </a:solidFill>
          <a:ln>
            <a:noFill/>
          </a:ln>
        </p:spPr>
        <p:txBody>
          <a:bodyPr/>
          <a:lstStyle/>
          <a:p>
            <a:endParaRPr lang="zh-CN" altLang="en-US">
              <a:latin typeface="Times New Roman" panose="02020603050405020304"/>
              <a:ea typeface="宋体" panose="02010600030101010101" pitchFamily="2" charset="-122"/>
            </a:endParaRPr>
          </a:p>
        </p:txBody>
      </p:sp>
      <p:cxnSp>
        <p:nvCxnSpPr>
          <p:cNvPr id="29" name="直接箭头连接符 28"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CxnSpPr/>
          <p:nvPr/>
        </p:nvCxnSpPr>
        <p:spPr>
          <a:xfrm>
            <a:off x="4752182" y="847221"/>
            <a:ext cx="0" cy="3657600"/>
          </a:xfrm>
          <a:prstGeom prst="straightConnector1">
            <a:avLst/>
          </a:prstGeom>
          <a:ln w="12700">
            <a:solidFill>
              <a:srgbClr val="52B8DA"/>
            </a:solidFill>
            <a:tailEnd type="triangle"/>
          </a:ln>
        </p:spPr>
        <p:style>
          <a:lnRef idx="1">
            <a:schemeClr val="accent1"/>
          </a:lnRef>
          <a:fillRef idx="0">
            <a:schemeClr val="accent1"/>
          </a:fillRef>
          <a:effectRef idx="0">
            <a:schemeClr val="accent1"/>
          </a:effectRef>
          <a:fontRef idx="minor">
            <a:schemeClr val="tx1"/>
          </a:fontRef>
        </p:style>
      </p:cxnSp>
      <p:sp>
        <p:nvSpPr>
          <p:cNvPr id="30" name="矩形 29"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1510665" y="918210"/>
            <a:ext cx="2741295" cy="368300"/>
          </a:xfrm>
          <a:prstGeom prst="rect">
            <a:avLst/>
          </a:prstGeom>
        </p:spPr>
        <p:txBody>
          <a:bodyPr wrap="square">
            <a:spAutoFit/>
          </a:bodyPr>
          <a:lstStyle/>
          <a:p>
            <a:pPr algn="r"/>
            <a:r>
              <a:rPr lang="zh-CN" altLang="en-US" b="1" dirty="0">
                <a:solidFill>
                  <a:schemeClr val="bg1"/>
                </a:solidFill>
                <a:latin typeface="黑体" panose="02010609060101010101" pitchFamily="49" charset="-122"/>
                <a:ea typeface="黑体" panose="02010609060101010101" pitchFamily="49" charset="-122"/>
                <a:sym typeface="+mn-lt"/>
              </a:rPr>
              <a:t>临床路径病案质控的目的</a:t>
            </a:r>
          </a:p>
        </p:txBody>
      </p:sp>
      <p:sp>
        <p:nvSpPr>
          <p:cNvPr id="31" name="矩形 30"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450049" y="1316451"/>
            <a:ext cx="4195253" cy="1198880"/>
          </a:xfrm>
          <a:prstGeom prst="rect">
            <a:avLst/>
          </a:prstGeom>
        </p:spPr>
        <p:txBody>
          <a:bodyPr wrap="square">
            <a:spAutoFit/>
          </a:bodyPr>
          <a:lstStyle/>
          <a:p>
            <a:pPr algn="l">
              <a:lnSpc>
                <a:spcPct val="150000"/>
              </a:lnSpc>
              <a:buClr>
                <a:srgbClr val="E7E6E6">
                  <a:lumMod val="10000"/>
                </a:srgbClr>
              </a:buClr>
            </a:pPr>
            <a:r>
              <a:rPr lang="zh-CN" altLang="en-US" sz="1200" b="1" dirty="0">
                <a:latin typeface="Times New Roman" panose="02020603050405020304"/>
                <a:ea typeface="宋体" panose="02010600030101010101" pitchFamily="2" charset="-122"/>
                <a:cs typeface="+mn-ea"/>
                <a:sym typeface="+mn-lt"/>
              </a:rPr>
              <a:t>通过病案检验临床路径诊疗过程的实施及效果，核查患者安全措施的落实，通过对变异因素的分析以及运用循证医学的方法提出临床路径改进的依据，有利于临床路径工作的持续改进。</a:t>
            </a:r>
          </a:p>
        </p:txBody>
      </p:sp>
      <p:sp>
        <p:nvSpPr>
          <p:cNvPr id="32" name="矩形 31"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1520190" y="2837815"/>
            <a:ext cx="2741295" cy="368300"/>
          </a:xfrm>
          <a:prstGeom prst="rect">
            <a:avLst/>
          </a:prstGeom>
        </p:spPr>
        <p:txBody>
          <a:bodyPr wrap="square">
            <a:spAutoFit/>
          </a:bodyPr>
          <a:lstStyle/>
          <a:p>
            <a:pPr algn="r"/>
            <a:r>
              <a:rPr lang="zh-CN" altLang="en-US" b="1" dirty="0">
                <a:solidFill>
                  <a:schemeClr val="bg1"/>
                </a:solidFill>
                <a:latin typeface="黑体" panose="02010609060101010101" pitchFamily="49" charset="-122"/>
                <a:ea typeface="黑体" panose="02010609060101010101" pitchFamily="49" charset="-122"/>
                <a:sym typeface="+mn-lt"/>
              </a:rPr>
              <a:t>临床路径病案质控依据</a:t>
            </a:r>
          </a:p>
        </p:txBody>
      </p:sp>
      <p:sp>
        <p:nvSpPr>
          <p:cNvPr id="35" name="矩形 34"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450049" y="3208334"/>
            <a:ext cx="4195253" cy="1476375"/>
          </a:xfrm>
          <a:prstGeom prst="rect">
            <a:avLst/>
          </a:prstGeom>
        </p:spPr>
        <p:txBody>
          <a:bodyPr wrap="square">
            <a:spAutoFit/>
          </a:bodyPr>
          <a:lstStyle/>
          <a:p>
            <a:pPr algn="l">
              <a:lnSpc>
                <a:spcPct val="150000"/>
              </a:lnSpc>
              <a:buClr>
                <a:srgbClr val="E7E6E6">
                  <a:lumMod val="10000"/>
                </a:srgbClr>
              </a:buClr>
            </a:pPr>
            <a:r>
              <a:rPr lang="zh-CN" altLang="en-US" sz="1200" b="1" dirty="0">
                <a:latin typeface="Times New Roman" panose="02020603050405020304"/>
                <a:ea typeface="宋体" panose="02010600030101010101" pitchFamily="2" charset="-122"/>
                <a:cs typeface="+mn-ea"/>
                <a:sym typeface="+mn-lt"/>
              </a:rPr>
              <a:t>以原卫生部《病历书写基本规范》、2009-至今公布的 《XX个专业XXX个病种临床路径》及《三级医院评审标准（2020版》作为临床路径病案质量控制的依据，从监控内容上，强调了诊疗操作的规范性，实施诊疗的时限性及病历书写内容的完整性。</a:t>
            </a:r>
          </a:p>
        </p:txBody>
      </p:sp>
      <p:sp>
        <p:nvSpPr>
          <p:cNvPr id="36" name="矩形 35"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5445760" y="1265555"/>
            <a:ext cx="2358390" cy="368300"/>
          </a:xfrm>
          <a:prstGeom prst="rect">
            <a:avLst/>
          </a:prstGeom>
        </p:spPr>
        <p:txBody>
          <a:bodyPr wrap="square">
            <a:spAutoFit/>
          </a:bodyPr>
          <a:lstStyle/>
          <a:p>
            <a:r>
              <a:rPr lang="zh-CN" altLang="en-US" b="1" dirty="0">
                <a:solidFill>
                  <a:schemeClr val="bg1"/>
                </a:solidFill>
                <a:latin typeface="黑体" panose="02010609060101010101" pitchFamily="49" charset="-122"/>
                <a:ea typeface="黑体" panose="02010609060101010101" pitchFamily="49" charset="-122"/>
                <a:sym typeface="+mn-lt"/>
              </a:rPr>
              <a:t>临床路径的管理重点</a:t>
            </a:r>
          </a:p>
        </p:txBody>
      </p:sp>
      <p:sp>
        <p:nvSpPr>
          <p:cNvPr id="37" name="矩形 36"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p:nvPr/>
        </p:nvSpPr>
        <p:spPr>
          <a:xfrm flipH="1">
            <a:off x="5032449" y="1657156"/>
            <a:ext cx="4195253" cy="2584450"/>
          </a:xfrm>
          <a:prstGeom prst="rect">
            <a:avLst/>
          </a:prstGeom>
        </p:spPr>
        <p:txBody>
          <a:bodyPr wrap="square">
            <a:spAutoFit/>
          </a:bodyPr>
          <a:lstStyle/>
          <a:p>
            <a:pPr>
              <a:lnSpc>
                <a:spcPct val="150000"/>
              </a:lnSpc>
              <a:buClr>
                <a:srgbClr val="E7E6E6">
                  <a:lumMod val="10000"/>
                </a:srgbClr>
              </a:buClr>
            </a:pPr>
            <a:r>
              <a:rPr lang="zh-CN" altLang="en-US" sz="1200" b="1" dirty="0">
                <a:latin typeface="Times New Roman" panose="02020603050405020304"/>
                <a:ea typeface="宋体" panose="02010600030101010101" pitchFamily="2" charset="-122"/>
                <a:cs typeface="+mn-ea"/>
                <a:sym typeface="+mn-lt"/>
              </a:rPr>
              <a:t>通过病案对临床路径病历的疾病诊断、诊疗方案、执行时间、治疗效果和出院时情况进行检查，并结合相应临床路径表单（医师版），审核病案记录是否与表单所列项目相符。</a:t>
            </a:r>
          </a:p>
          <a:p>
            <a:pPr>
              <a:lnSpc>
                <a:spcPct val="150000"/>
              </a:lnSpc>
              <a:buClr>
                <a:srgbClr val="E7E6E6">
                  <a:lumMod val="10000"/>
                </a:srgbClr>
              </a:buClr>
            </a:pPr>
            <a:r>
              <a:rPr lang="en-US" altLang="zh-CN" sz="1200" b="1" dirty="0">
                <a:solidFill>
                  <a:srgbClr val="296FA5"/>
                </a:solidFill>
                <a:latin typeface="微软雅黑" panose="020B0503020204020204" charset="-122"/>
                <a:ea typeface="微软雅黑" panose="020B0503020204020204" charset="-122"/>
                <a:cs typeface="+mn-ea"/>
                <a:sym typeface="+mn-lt"/>
              </a:rPr>
              <a:t>▣</a:t>
            </a:r>
            <a:r>
              <a:rPr lang="en-US" altLang="zh-CN" sz="1200" b="1" dirty="0">
                <a:solidFill>
                  <a:srgbClr val="296FA5"/>
                </a:solidFill>
                <a:latin typeface="黑体" panose="02010609060101010101" pitchFamily="49" charset="-122"/>
                <a:ea typeface="黑体" panose="02010609060101010101" pitchFamily="49" charset="-122"/>
                <a:cs typeface="+mn-ea"/>
                <a:sym typeface="+mn-lt"/>
              </a:rPr>
              <a:t>进入路径标准</a:t>
            </a:r>
          </a:p>
          <a:p>
            <a:pPr>
              <a:lnSpc>
                <a:spcPct val="150000"/>
              </a:lnSpc>
              <a:buClr>
                <a:srgbClr val="E7E6E6">
                  <a:lumMod val="10000"/>
                </a:srgbClr>
              </a:buClr>
            </a:pPr>
            <a:r>
              <a:rPr lang="en-US" altLang="zh-CN" sz="1200" b="1" dirty="0">
                <a:solidFill>
                  <a:srgbClr val="296FA5"/>
                </a:solidFill>
                <a:latin typeface="微软雅黑" panose="020B0503020204020204" charset="-122"/>
                <a:ea typeface="微软雅黑" panose="020B0503020204020204" charset="-122"/>
                <a:cs typeface="+mn-ea"/>
                <a:sym typeface="+mn-lt"/>
              </a:rPr>
              <a:t>▣</a:t>
            </a:r>
            <a:r>
              <a:rPr lang="en-US" altLang="zh-CN" sz="1200" b="1" dirty="0">
                <a:solidFill>
                  <a:srgbClr val="296FA5"/>
                </a:solidFill>
                <a:latin typeface="黑体" panose="02010609060101010101" pitchFamily="49" charset="-122"/>
                <a:ea typeface="黑体" panose="02010609060101010101" pitchFamily="49" charset="-122"/>
                <a:cs typeface="+mn-ea"/>
                <a:sym typeface="+mn-lt"/>
              </a:rPr>
              <a:t>治疗方案及治疗时间</a:t>
            </a:r>
          </a:p>
          <a:p>
            <a:pPr>
              <a:lnSpc>
                <a:spcPct val="150000"/>
              </a:lnSpc>
              <a:buClr>
                <a:srgbClr val="E7E6E6">
                  <a:lumMod val="10000"/>
                </a:srgbClr>
              </a:buClr>
            </a:pPr>
            <a:r>
              <a:rPr lang="en-US" altLang="zh-CN" sz="1200" b="1" dirty="0">
                <a:solidFill>
                  <a:srgbClr val="296FA5"/>
                </a:solidFill>
                <a:latin typeface="黑体" panose="02010609060101010101" pitchFamily="49" charset="-122"/>
                <a:ea typeface="黑体" panose="02010609060101010101" pitchFamily="49" charset="-122"/>
                <a:cs typeface="+mn-ea"/>
                <a:sym typeface="+mn-lt"/>
              </a:rPr>
              <a:t>▣出院标准及治疗效果</a:t>
            </a:r>
          </a:p>
          <a:p>
            <a:pPr>
              <a:lnSpc>
                <a:spcPct val="150000"/>
              </a:lnSpc>
              <a:buClr>
                <a:srgbClr val="E7E6E6">
                  <a:lumMod val="10000"/>
                </a:srgbClr>
              </a:buClr>
            </a:pPr>
            <a:r>
              <a:rPr lang="en-US" altLang="zh-CN" sz="1200" b="1" dirty="0">
                <a:solidFill>
                  <a:srgbClr val="296FA5"/>
                </a:solidFill>
                <a:latin typeface="黑体" panose="02010609060101010101" pitchFamily="49" charset="-122"/>
                <a:ea typeface="黑体" panose="02010609060101010101" pitchFamily="49" charset="-122"/>
                <a:cs typeface="+mn-ea"/>
                <a:sym typeface="+mn-lt"/>
              </a:rPr>
              <a:t>▣变异因素</a:t>
            </a:r>
          </a:p>
          <a:p>
            <a:pPr>
              <a:lnSpc>
                <a:spcPct val="150000"/>
              </a:lnSpc>
              <a:buClr>
                <a:srgbClr val="E7E6E6">
                  <a:lumMod val="10000"/>
                </a:srgbClr>
              </a:buClr>
            </a:pPr>
            <a:r>
              <a:rPr lang="en-US" altLang="zh-CN" sz="1200" b="1" dirty="0">
                <a:solidFill>
                  <a:srgbClr val="296FA5"/>
                </a:solidFill>
                <a:latin typeface="黑体" panose="02010609060101010101" pitchFamily="49" charset="-122"/>
                <a:ea typeface="黑体" panose="02010609060101010101" pitchFamily="49" charset="-122"/>
                <a:cs typeface="+mn-ea"/>
                <a:sym typeface="+mn-lt"/>
              </a:rPr>
              <a:t>▣患者安全</a:t>
            </a:r>
          </a:p>
          <a:p>
            <a:pPr>
              <a:lnSpc>
                <a:spcPct val="150000"/>
              </a:lnSpc>
              <a:buClr>
                <a:srgbClr val="E7E6E6">
                  <a:lumMod val="10000"/>
                </a:srgbClr>
              </a:buClr>
            </a:pPr>
            <a:r>
              <a:rPr lang="en-US" altLang="zh-CN" sz="1200" b="1" dirty="0">
                <a:solidFill>
                  <a:srgbClr val="296FA5"/>
                </a:solidFill>
                <a:latin typeface="黑体" panose="02010609060101010101" pitchFamily="49" charset="-122"/>
                <a:ea typeface="黑体" panose="02010609060101010101" pitchFamily="49" charset="-122"/>
                <a:cs typeface="+mn-ea"/>
                <a:sym typeface="+mn-lt"/>
              </a:rPr>
              <a:t>▣临床路径实施效果评价指标</a:t>
            </a:r>
          </a:p>
        </p:txBody>
      </p:sp>
      <p:sp>
        <p:nvSpPr>
          <p:cNvPr id="40" name="文本框 39"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txBox="1"/>
          <p:nvPr/>
        </p:nvSpPr>
        <p:spPr>
          <a:xfrm>
            <a:off x="4161271" y="931870"/>
            <a:ext cx="481882" cy="369332"/>
          </a:xfrm>
          <a:prstGeom prst="rect">
            <a:avLst/>
          </a:prstGeom>
          <a:noFill/>
        </p:spPr>
        <p:txBody>
          <a:bodyPr wrap="square" rtlCol="0">
            <a:spAutoFit/>
          </a:bodyPr>
          <a:lstStyle/>
          <a:p>
            <a:pPr algn="ctr"/>
            <a:r>
              <a:rPr lang="en-US" altLang="zh-CN" dirty="0">
                <a:solidFill>
                  <a:schemeClr val="bg1"/>
                </a:solidFill>
                <a:latin typeface="Times New Roman" panose="02020603050405020304"/>
                <a:ea typeface="宋体" panose="02010600030101010101" pitchFamily="2" charset="-122"/>
              </a:rPr>
              <a:t>01</a:t>
            </a:r>
          </a:p>
        </p:txBody>
      </p:sp>
      <p:sp>
        <p:nvSpPr>
          <p:cNvPr id="42" name="文本框 41"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txBox="1"/>
          <p:nvPr/>
        </p:nvSpPr>
        <p:spPr>
          <a:xfrm>
            <a:off x="5013072" y="1247164"/>
            <a:ext cx="481882" cy="368300"/>
          </a:xfrm>
          <a:prstGeom prst="rect">
            <a:avLst/>
          </a:prstGeom>
          <a:noFill/>
        </p:spPr>
        <p:txBody>
          <a:bodyPr wrap="square" rtlCol="0">
            <a:spAutoFit/>
          </a:bodyPr>
          <a:lstStyle/>
          <a:p>
            <a:pPr algn="ctr"/>
            <a:r>
              <a:rPr lang="en-US" altLang="zh-CN" dirty="0">
                <a:solidFill>
                  <a:schemeClr val="bg1"/>
                </a:solidFill>
                <a:latin typeface="Times New Roman" panose="02020603050405020304"/>
                <a:ea typeface="宋体" panose="02010600030101010101" pitchFamily="2" charset="-122"/>
              </a:rPr>
              <a:t>03</a:t>
            </a:r>
          </a:p>
        </p:txBody>
      </p:sp>
      <p:sp>
        <p:nvSpPr>
          <p:cNvPr id="43" name="文本框 42"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p:cNvSpPr txBox="1"/>
          <p:nvPr/>
        </p:nvSpPr>
        <p:spPr>
          <a:xfrm>
            <a:off x="4152381" y="2824986"/>
            <a:ext cx="481882" cy="368300"/>
          </a:xfrm>
          <a:prstGeom prst="rect">
            <a:avLst/>
          </a:prstGeom>
          <a:noFill/>
        </p:spPr>
        <p:txBody>
          <a:bodyPr wrap="square" rtlCol="0">
            <a:spAutoFit/>
          </a:bodyPr>
          <a:lstStyle/>
          <a:p>
            <a:pPr algn="ctr"/>
            <a:r>
              <a:rPr lang="en-US" altLang="zh-CN">
                <a:solidFill>
                  <a:schemeClr val="bg1"/>
                </a:solidFill>
                <a:latin typeface="Times New Roman" panose="02020603050405020304"/>
                <a:ea typeface="宋体" panose="02010600030101010101" pitchFamily="2" charset="-122"/>
              </a:rPr>
              <a:t>02</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9"/>
          <p:cNvSpPr txBox="1"/>
          <p:nvPr/>
        </p:nvSpPr>
        <p:spPr>
          <a:xfrm>
            <a:off x="3419540" y="2580274"/>
            <a:ext cx="2544586" cy="76944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B/>
          </a:sp3d>
        </p:spPr>
        <p:txBody>
          <a:bodyPr wrap="none" rtlCol="0">
            <a:spAutoFit/>
          </a:bodyPr>
          <a:lstStyle/>
          <a:p>
            <a:pPr algn="ctr"/>
            <a:r>
              <a:rPr lang="zh-CN" altLang="en-US" sz="4400" b="1" dirty="0">
                <a:latin typeface="Times New Roman" panose="02020603050405020304"/>
                <a:ea typeface="黑体" panose="02010609060101010101" pitchFamily="49" charset="-122"/>
              </a:rPr>
              <a:t>谢谢观看</a:t>
            </a:r>
            <a:endParaRPr lang="en-US" altLang="zh-CN" sz="44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435674"/>
            <a:ext cx="9036690"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400" dirty="0">
                <a:latin typeface="黑体" panose="02010609060101010101" pitchFamily="49" charset="-122"/>
                <a:ea typeface="黑体" panose="02010609060101010101" pitchFamily="49" charset="-122"/>
                <a:sym typeface="+mn-ea"/>
              </a:rPr>
              <a:t>（九）病案质量概念</a:t>
            </a: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2" name="圆角矩形标注 1"/>
          <p:cNvSpPr/>
          <p:nvPr/>
        </p:nvSpPr>
        <p:spPr>
          <a:xfrm>
            <a:off x="508635" y="1376680"/>
            <a:ext cx="4282306" cy="2784475"/>
          </a:xfrm>
          <a:prstGeom prst="wedgeRoundRectCallout">
            <a:avLst>
              <a:gd name="adj1" fmla="val -19172"/>
              <a:gd name="adj2" fmla="val 47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sz="2000" dirty="0">
                <a:solidFill>
                  <a:schemeClr val="bg1"/>
                </a:solidFill>
                <a:latin typeface="黑体" panose="02010609060101010101" pitchFamily="49" charset="-122"/>
                <a:ea typeface="黑体" panose="02010609060101010101" pitchFamily="49" charset="-122"/>
              </a:rPr>
              <a:t>病案管理质量</a:t>
            </a:r>
          </a:p>
          <a:p>
            <a:pPr>
              <a:lnSpc>
                <a:spcPct val="150000"/>
              </a:lnSpc>
            </a:pPr>
            <a:r>
              <a:rPr lang="en-US" sz="2000" dirty="0">
                <a:solidFill>
                  <a:schemeClr val="bg1"/>
                </a:solidFill>
                <a:latin typeface="黑体" panose="02010609060101010101" pitchFamily="49" charset="-122"/>
                <a:ea typeface="黑体" panose="02010609060101010101" pitchFamily="49" charset="-122"/>
              </a:rPr>
              <a:t>   </a:t>
            </a:r>
            <a:r>
              <a:rPr sz="2000" dirty="0">
                <a:solidFill>
                  <a:schemeClr val="bg1"/>
                </a:solidFill>
                <a:latin typeface="黑体" panose="02010609060101010101" pitchFamily="49" charset="-122"/>
                <a:ea typeface="黑体" panose="02010609060101010101" pitchFamily="49" charset="-122"/>
              </a:rPr>
              <a:t>从病案建立、形成、归档到利用等一系列环节符合各项工作标准和满足患者等合理期望的程度，反映医院病案信息管理水平。</a:t>
            </a:r>
          </a:p>
        </p:txBody>
      </p:sp>
      <p:sp>
        <p:nvSpPr>
          <p:cNvPr id="6" name="圆角矩形标注 5"/>
          <p:cNvSpPr/>
          <p:nvPr/>
        </p:nvSpPr>
        <p:spPr>
          <a:xfrm>
            <a:off x="4987603" y="1417319"/>
            <a:ext cx="4365900" cy="2703195"/>
          </a:xfrm>
          <a:prstGeom prst="wedgeRoundRectCallout">
            <a:avLst>
              <a:gd name="adj1" fmla="val -19172"/>
              <a:gd name="adj2" fmla="val 47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sz="2000" dirty="0">
                <a:solidFill>
                  <a:schemeClr val="bg1"/>
                </a:solidFill>
                <a:latin typeface="黑体" panose="02010609060101010101" pitchFamily="49" charset="-122"/>
                <a:ea typeface="黑体" panose="02010609060101010101" pitchFamily="49" charset="-122"/>
              </a:rPr>
              <a:t>病案书写质量</a:t>
            </a:r>
          </a:p>
          <a:p>
            <a:pPr>
              <a:lnSpc>
                <a:spcPct val="150000"/>
              </a:lnSpc>
            </a:pPr>
            <a:r>
              <a:rPr lang="en-US" sz="2000" dirty="0">
                <a:solidFill>
                  <a:schemeClr val="bg1"/>
                </a:solidFill>
                <a:latin typeface="黑体" panose="02010609060101010101" pitchFamily="49" charset="-122"/>
                <a:ea typeface="黑体" panose="02010609060101010101" pitchFamily="49" charset="-122"/>
              </a:rPr>
              <a:t>    </a:t>
            </a:r>
            <a:r>
              <a:rPr sz="2000" dirty="0">
                <a:solidFill>
                  <a:schemeClr val="bg1"/>
                </a:solidFill>
                <a:latin typeface="黑体" panose="02010609060101010101" pitchFamily="49" charset="-122"/>
                <a:ea typeface="黑体" panose="02010609060101010101" pitchFamily="49" charset="-122"/>
              </a:rPr>
              <a:t>医师、护士、医技人员等所写的病案应符合客观、真实、准确、及时、完整、规范等要求，反映医院医疗水平和管理水平。</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540968" y="435674"/>
            <a:ext cx="9036690"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400" dirty="0">
                <a:latin typeface="黑体" panose="02010609060101010101" pitchFamily="49" charset="-122"/>
                <a:ea typeface="黑体" panose="02010609060101010101" pitchFamily="49" charset="-122"/>
                <a:sym typeface="+mn-ea"/>
              </a:rPr>
              <a:t>（十）病案质量管理概念</a:t>
            </a: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2" name="圆角矩形标注 1"/>
          <p:cNvSpPr/>
          <p:nvPr/>
        </p:nvSpPr>
        <p:spPr>
          <a:xfrm>
            <a:off x="541021" y="1356995"/>
            <a:ext cx="8171538" cy="2967355"/>
          </a:xfrm>
          <a:prstGeom prst="wedgeRoundRectCallout">
            <a:avLst>
              <a:gd name="adj1" fmla="val -19172"/>
              <a:gd name="adj2" fmla="val 47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000" dirty="0">
                <a:solidFill>
                  <a:schemeClr val="bg1"/>
                </a:solidFill>
                <a:latin typeface="黑体" panose="02010609060101010101" pitchFamily="49" charset="-122"/>
                <a:ea typeface="黑体" panose="02010609060101010101" pitchFamily="49" charset="-122"/>
              </a:rPr>
              <a:t>病案质量管理</a:t>
            </a:r>
            <a:r>
              <a:rPr sz="2000" dirty="0" err="1">
                <a:solidFill>
                  <a:schemeClr val="bg1"/>
                </a:solidFill>
                <a:latin typeface="黑体" panose="02010609060101010101" pitchFamily="49" charset="-122"/>
                <a:ea typeface="黑体" panose="02010609060101010101" pitchFamily="49" charset="-122"/>
              </a:rPr>
              <a:t>是指导和控制与病案质量有关的活动</a:t>
            </a:r>
            <a:r>
              <a:rPr sz="2000" dirty="0">
                <a:solidFill>
                  <a:schemeClr val="bg1"/>
                </a:solidFill>
                <a:latin typeface="黑体" panose="02010609060101010101" pitchFamily="49" charset="-122"/>
                <a:ea typeface="黑体" panose="02010609060101010101" pitchFamily="49" charset="-122"/>
              </a:rPr>
              <a:t>。</a:t>
            </a:r>
          </a:p>
          <a:p>
            <a:pPr>
              <a:lnSpc>
                <a:spcPct val="150000"/>
              </a:lnSpc>
            </a:pPr>
            <a:endParaRPr sz="2000" dirty="0">
              <a:solidFill>
                <a:schemeClr val="bg1"/>
              </a:solidFill>
              <a:latin typeface="黑体" panose="02010609060101010101" pitchFamily="49" charset="-122"/>
              <a:ea typeface="黑体" panose="02010609060101010101" pitchFamily="49" charset="-122"/>
            </a:endParaRPr>
          </a:p>
          <a:p>
            <a:pPr>
              <a:lnSpc>
                <a:spcPct val="150000"/>
              </a:lnSpc>
            </a:pPr>
            <a:r>
              <a:rPr sz="2000" dirty="0">
                <a:solidFill>
                  <a:schemeClr val="bg1"/>
                </a:solidFill>
                <a:latin typeface="黑体" panose="02010609060101010101" pitchFamily="49" charset="-122"/>
                <a:ea typeface="黑体" panose="02010609060101010101" pitchFamily="49" charset="-122"/>
              </a:rPr>
              <a:t>通常包括制定病案质量方针和质量目标，以及通过质量策划、质量保证、质量控制和质量改进实现病案质量目标的过程。</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65" y="301625"/>
            <a:ext cx="78828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1">
                <a:ln>
                  <a:noFill/>
                </a:ln>
                <a:solidFill>
                  <a:prstClr val="black"/>
                </a:solidFill>
                <a:effectLst/>
                <a:uLnTx/>
                <a:uFillTx/>
                <a:latin typeface="Times New Roman" panose="02020603050405020304" pitchFamily="18" charset="0"/>
                <a:ea typeface="黑体" panose="02010609060101010101" pitchFamily="49" charset="-122"/>
                <a:cs typeface="+mn-cs"/>
                <a:sym typeface="Times New Roman" panose="02020603050405020304" pitchFamily="18" charset="0"/>
              </a:rPr>
              <a:t>二、病案质量管理有关的规范标准</a:t>
            </a: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p>
        </p:txBody>
      </p:sp>
      <p:sp>
        <p:nvSpPr>
          <p:cNvPr id="6" name="矩形 5"/>
          <p:cNvSpPr/>
          <p:nvPr/>
        </p:nvSpPr>
        <p:spPr>
          <a:xfrm>
            <a:off x="116840" y="1574800"/>
            <a:ext cx="4674870" cy="2553335"/>
          </a:xfrm>
          <a:prstGeom prst="rect">
            <a:avLst/>
          </a:prstGeom>
          <a:solidFill>
            <a:schemeClr val="accent5">
              <a:lumMod val="20000"/>
              <a:lumOff val="80000"/>
            </a:schemeClr>
          </a:solidFill>
        </p:spPr>
        <p:txBody>
          <a:bodyPr wrap="square">
            <a:spAutoFit/>
          </a:bodyPr>
          <a:lstStyle/>
          <a:p>
            <a:pPr marL="285750" marR="0" lvl="0" indent="-285750" algn="just" defTabSz="457200" rtl="0" eaLnBrk="1" fontAlgn="auto" latinLnBrk="0" hangingPunct="1">
              <a:lnSpc>
                <a:spcPct val="200000"/>
              </a:lnSpc>
              <a:spcBef>
                <a:spcPts val="0"/>
              </a:spcBef>
              <a:spcAft>
                <a:spcPts val="0"/>
              </a:spcAft>
              <a:buClr>
                <a:srgbClr val="235196"/>
              </a:buClr>
              <a:buSzTx/>
              <a:buFont typeface="Wingdings" panose="05000000000000000000" pitchFamily="2" charset="2"/>
              <a:buChar char="ü"/>
              <a:defRPr/>
            </a:pPr>
            <a:r>
              <a:rPr kumimoji="0" lang="zh-CN" altLang="en-US" sz="2000" b="0" i="0" u="none"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《病历书写基本规范》</a:t>
            </a:r>
          </a:p>
          <a:p>
            <a:pPr marL="285750" marR="0" lvl="0" indent="-285750" algn="just" defTabSz="457200" rtl="0" eaLnBrk="1" fontAlgn="auto" latinLnBrk="0" hangingPunct="1">
              <a:lnSpc>
                <a:spcPct val="200000"/>
              </a:lnSpc>
              <a:spcBef>
                <a:spcPts val="0"/>
              </a:spcBef>
              <a:spcAft>
                <a:spcPts val="0"/>
              </a:spcAft>
              <a:buClr>
                <a:srgbClr val="235196"/>
              </a:buClr>
              <a:buSzTx/>
              <a:buFont typeface="Wingdings" panose="05000000000000000000" pitchFamily="2" charset="2"/>
              <a:buChar char="ü"/>
              <a:defRPr/>
            </a:pPr>
            <a:r>
              <a:rPr lang="zh-CN" altLang="en-US"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《住院病案首页数据填写质量规范（暂行）》</a:t>
            </a:r>
          </a:p>
          <a:p>
            <a:pPr marL="285750" marR="0" lvl="0" indent="-285750" algn="just" defTabSz="457200" rtl="0" eaLnBrk="1" fontAlgn="auto" latinLnBrk="0" hangingPunct="1">
              <a:lnSpc>
                <a:spcPct val="200000"/>
              </a:lnSpc>
              <a:spcBef>
                <a:spcPts val="0"/>
              </a:spcBef>
              <a:spcAft>
                <a:spcPts val="0"/>
              </a:spcAft>
              <a:buClr>
                <a:srgbClr val="235196"/>
              </a:buClr>
              <a:buSzTx/>
              <a:buFont typeface="Wingdings" panose="05000000000000000000" pitchFamily="2" charset="2"/>
              <a:buChar char="ü"/>
              <a:defRPr/>
            </a:pPr>
            <a:r>
              <a:rPr kumimoji="0" lang="zh-CN" altLang="en-US" sz="2000" b="0" i="0" u="none" strike="noStrike" kern="1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《病案管理质量控制指标（2021版）》</a:t>
            </a:r>
            <a:endParaRPr lang="zh-CN" altLang="en-US"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0" name="矩形 9"/>
          <p:cNvSpPr/>
          <p:nvPr/>
        </p:nvSpPr>
        <p:spPr>
          <a:xfrm>
            <a:off x="4913356" y="1575023"/>
            <a:ext cx="4479345" cy="2553335"/>
          </a:xfrm>
          <a:prstGeom prst="rect">
            <a:avLst/>
          </a:prstGeom>
          <a:solidFill>
            <a:schemeClr val="accent5">
              <a:lumMod val="20000"/>
              <a:lumOff val="80000"/>
            </a:schemeClr>
          </a:solidFill>
        </p:spPr>
        <p:txBody>
          <a:bodyPr wrap="square">
            <a:spAutoFit/>
          </a:bodyPr>
          <a:lstStyle/>
          <a:p>
            <a:pPr marL="285750" indent="-285750" algn="just">
              <a:lnSpc>
                <a:spcPct val="200000"/>
              </a:lnSpc>
              <a:buClr>
                <a:srgbClr val="235196"/>
              </a:buClr>
              <a:buFont typeface="Wingdings" panose="05000000000000000000" pitchFamily="2" charset="2"/>
              <a:buChar char="ü"/>
            </a:pPr>
            <a:r>
              <a:rPr lang="zh-CN" altLang="en-US"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sym typeface="+mn-ea"/>
              </a:rPr>
              <a:t>《医疗质量安全核心制度要点》</a:t>
            </a:r>
          </a:p>
          <a:p>
            <a:pPr marL="285750" indent="-285750" algn="just">
              <a:lnSpc>
                <a:spcPct val="200000"/>
              </a:lnSpc>
              <a:buClr>
                <a:srgbClr val="235196"/>
              </a:buClr>
              <a:buFont typeface="Wingdings" panose="05000000000000000000" pitchFamily="2" charset="2"/>
              <a:buChar char="ü"/>
            </a:pPr>
            <a:r>
              <a:rPr lang="zh-CN" altLang="en-US"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《医疗事故处理条例》</a:t>
            </a:r>
          </a:p>
          <a:p>
            <a:pPr marL="285750" indent="-285750" algn="just">
              <a:lnSpc>
                <a:spcPct val="200000"/>
              </a:lnSpc>
              <a:buClr>
                <a:srgbClr val="235196"/>
              </a:buClr>
              <a:buFont typeface="Wingdings" panose="05000000000000000000" pitchFamily="2" charset="2"/>
              <a:buChar char="ü"/>
            </a:pPr>
            <a:r>
              <a:rPr lang="zh-CN" altLang="en-US"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《中华人民共和国民法典》</a:t>
            </a:r>
          </a:p>
          <a:p>
            <a:pPr marL="285750" indent="-285750" algn="just">
              <a:lnSpc>
                <a:spcPct val="200000"/>
              </a:lnSpc>
              <a:buClr>
                <a:srgbClr val="235196"/>
              </a:buClr>
              <a:buFont typeface="Wingdings" panose="05000000000000000000" pitchFamily="2" charset="2"/>
              <a:buChar char="ü"/>
            </a:pPr>
            <a:r>
              <a:rPr lang="en-US" altLang="zh-CN" sz="2000" kern="100" dirty="0">
                <a:solidFill>
                  <a:prstClr val="black"/>
                </a:solidFill>
                <a:latin typeface="黑体" panose="02010609060101010101" pitchFamily="49" charset="-122"/>
                <a:ea typeface="黑体" panose="02010609060101010101" pitchFamily="49" charset="-122"/>
                <a:cs typeface="Times New Roman" panose="02020603050405020304" pitchFamily="18" charset="0"/>
              </a:rPr>
              <a:t>《中华人民共和国电子签名法》</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9841" y="1498959"/>
            <a:ext cx="1714500" cy="706755"/>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第二节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2318050" y="2580273"/>
            <a:ext cx="4777740" cy="706755"/>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病案质量管理的意义</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0463" y="301689"/>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dirty="0">
                <a:latin typeface="黑体" panose="02010609060101010101" pitchFamily="49" charset="-122"/>
                <a:ea typeface="黑体" panose="02010609060101010101" pitchFamily="49" charset="-122"/>
                <a:sym typeface="+mn-ea"/>
              </a:rPr>
              <a:t>一、保证医疗质量和安全</a:t>
            </a: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2" name="圆角矩形标注 1"/>
          <p:cNvSpPr/>
          <p:nvPr/>
        </p:nvSpPr>
        <p:spPr>
          <a:xfrm>
            <a:off x="541020" y="1356995"/>
            <a:ext cx="8422005" cy="2967355"/>
          </a:xfrm>
          <a:prstGeom prst="wedgeRoundRectCallout">
            <a:avLst>
              <a:gd name="adj1" fmla="val -19172"/>
              <a:gd name="adj2" fmla="val 47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a:solidFill>
                  <a:schemeClr val="bg1"/>
                </a:solidFill>
                <a:latin typeface="黑体" panose="02010609060101010101" pitchFamily="49" charset="-122"/>
                <a:ea typeface="黑体" panose="02010609060101010101" pitchFamily="49" charset="-122"/>
              </a:rPr>
              <a:t>    </a:t>
            </a:r>
            <a:r>
              <a:rPr sz="2000" dirty="0">
                <a:solidFill>
                  <a:schemeClr val="bg1"/>
                </a:solidFill>
                <a:latin typeface="黑体" panose="02010609060101010101" pitchFamily="49" charset="-122"/>
                <a:ea typeface="黑体" panose="02010609060101010101" pitchFamily="49" charset="-122"/>
              </a:rPr>
              <a:t>通过病案环节质量监控、终末质量监控和专项质量监控等手段，在医疗活动的全流程中保证病案质量的同时，也有效保证了医疗质量和医疗安全水平。</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q1-1"/>
  <p:tag name="KSO_WM_UNIT_TYPE" val="q_h_i"/>
  <p:tag name="KSO_WM_UNIT_INDEX" val="1_3_1"/>
  <p:tag name="KSO_WM_UNIT_ID" val="diagram20200112_3*q_h_i*1_3_1"/>
  <p:tag name="KSO_WM_TEMPLATE_CATEGORY" val="diagram"/>
  <p:tag name="KSO_WM_TEMPLATE_INDEX" val="20200112"/>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4"/>
  <p:tag name="KSO_WM_UNIT_ID" val="diagram20200112_3*q_h_i*1_1_4"/>
  <p:tag name="KSO_WM_TEMPLATE_CATEGORY" val="diagram"/>
  <p:tag name="KSO_WM_TEMPLATE_INDEX" val="2020011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5"/>
  <p:tag name="KSO_WM_UNIT_ID" val="diagram20200112_3*q_h_i*1_2_5"/>
  <p:tag name="KSO_WM_TEMPLATE_CATEGORY" val="diagram"/>
  <p:tag name="KSO_WM_TEMPLATE_INDEX" val="20200112"/>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7"/>
  <p:tag name="KSO_WM_UNIT_ID" val="diagram20200112_3*q_h_i*1_4_7"/>
  <p:tag name="KSO_WM_TEMPLATE_CATEGORY" val="diagram"/>
  <p:tag name="KSO_WM_TEMPLATE_INDEX" val="20200112"/>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2"/>
  <p:tag name="KSO_WM_UNIT_ID" val="diagram20200112_3*q_h_i*1_1_2"/>
  <p:tag name="KSO_WM_TEMPLATE_CATEGORY" val="diagram"/>
  <p:tag name="KSO_WM_TEMPLATE_INDEX" val="20200112"/>
  <p:tag name="KSO_WM_UNIT_LAYERLEVEL" val="1_1_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2"/>
  <p:tag name="KSO_WM_UNIT_ID" val="diagram20200112_3*q_h_i*1_4_2"/>
  <p:tag name="KSO_WM_TEMPLATE_CATEGORY" val="diagram"/>
  <p:tag name="KSO_WM_TEMPLATE_INDEX" val="20200112"/>
  <p:tag name="KSO_WM_UNIT_LAYERLEVEL" val="1_1_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2"/>
  <p:tag name="KSO_WM_UNIT_ID" val="diagram20200112_3*q_h_i*1_2_2"/>
  <p:tag name="KSO_WM_TEMPLATE_CATEGORY" val="diagram"/>
  <p:tag name="KSO_WM_TEMPLATE_INDEX" val="20200112"/>
  <p:tag name="KSO_WM_UNIT_LAYERLEVEL" val="1_1_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3"/>
  <p:tag name="KSO_WM_UNIT_ID" val="diagram20200112_3*q_h_i*1_3_3"/>
  <p:tag name="KSO_WM_TEMPLATE_CATEGORY" val="diagram"/>
  <p:tag name="KSO_WM_TEMPLATE_INDEX" val="20200112"/>
  <p:tag name="KSO_WM_UNIT_LAYERLEVEL" val="1_1_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1"/>
  <p:tag name="KSO_WM_UNIT_ID" val="diagram20200112_3*q_h_i*1_1_1"/>
  <p:tag name="KSO_WM_TEMPLATE_CATEGORY" val="diagram"/>
  <p:tag name="KSO_WM_TEMPLATE_INDEX" val="20200112"/>
  <p:tag name="KSO_WM_UNIT_LAYERLEVEL" val="1_1_1"/>
  <p:tag name="KSO_WM_TAG_VERSION" val="1.0"/>
  <p:tag name="KSO_WM_BEAUTIFY_FLAG" val="#wm#"/>
  <p:tag name="KSO_WM_UNIT_TEXT_FILL_FORE_SCHEMECOLOR_INDEX" val="14"/>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1"/>
  <p:tag name="KSO_WM_UNIT_ID" val="diagram20200112_3*q_h_i*1_2_1"/>
  <p:tag name="KSO_WM_TEMPLATE_CATEGORY" val="diagram"/>
  <p:tag name="KSO_WM_TEMPLATE_INDEX" val="20200112"/>
  <p:tag name="KSO_WM_UNIT_LAYERLEVEL" val="1_1_1"/>
  <p:tag name="KSO_WM_TAG_VERSION" val="1.0"/>
  <p:tag name="KSO_WM_BEAUTIFY_FLAG" val="#wm#"/>
  <p:tag name="KSO_WM_UNIT_TEXT_FILL_FORE_SCHEMECOLOR_INDEX" val="14"/>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2"/>
  <p:tag name="KSO_WM_UNIT_ID" val="diagram20200112_3*q_h_i*1_3_2"/>
  <p:tag name="KSO_WM_TEMPLATE_CATEGORY" val="diagram"/>
  <p:tag name="KSO_WM_TEMPLATE_INDEX" val="20200112"/>
  <p:tag name="KSO_WM_UNIT_LAYERLEVEL" val="1_1_1"/>
  <p:tag name="KSO_WM_TAG_VERSION" val="1.0"/>
  <p:tag name="KSO_WM_BEAUTIFY_FLAG" val="#wm#"/>
  <p:tag name="KSO_WM_UNIT_TEXT_FILL_FORE_SCHEMECOLOR_INDEX" val="14"/>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1"/>
  <p:tag name="KSO_WM_UNIT_ID" val="diagram20200112_3*q_h_i*1_4_1"/>
  <p:tag name="KSO_WM_TEMPLATE_CATEGORY" val="diagram"/>
  <p:tag name="KSO_WM_TEMPLATE_INDEX" val="20200112"/>
  <p:tag name="KSO_WM_UNIT_LAYERLEVEL" val="1_1_1"/>
  <p:tag name="KSO_WM_TAG_VERSION" val="1.0"/>
  <p:tag name="KSO_WM_BEAUTIFY_FLAG" val="#wm#"/>
  <p:tag name="KSO_WM_UNIT_TEXT_FILL_FORE_SCHEMECOLOR_INDEX" val="14"/>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q1-1"/>
  <p:tag name="KSO_WM_UNIT_TYPE" val="q_h_a"/>
  <p:tag name="KSO_WM_UNIT_INDEX" val="1_1_1"/>
  <p:tag name="KSO_WM_UNIT_ID" val="diagram20200112_3*q_h_a*1_1_1"/>
  <p:tag name="KSO_WM_TEMPLATE_CATEGORY" val="diagram"/>
  <p:tag name="KSO_WM_TEMPLATE_INDEX" val="20200112"/>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1_1"/>
  <p:tag name="KSO_WM_UNIT_ID" val="diagram20200112_3*q_h_f*1_1_1"/>
  <p:tag name="KSO_WM_TEMPLATE_CATEGORY" val="diagram"/>
  <p:tag name="KSO_WM_TEMPLATE_INDEX" val="20200112"/>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q1-1"/>
  <p:tag name="KSO_WM_UNIT_TYPE" val="q_h_a"/>
  <p:tag name="KSO_WM_UNIT_INDEX" val="1_4_1"/>
  <p:tag name="KSO_WM_UNIT_ID" val="diagram20200112_3*q_h_a*1_4_1"/>
  <p:tag name="KSO_WM_TEMPLATE_CATEGORY" val="diagram"/>
  <p:tag name="KSO_WM_TEMPLATE_INDEX" val="20200112"/>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4_1"/>
  <p:tag name="KSO_WM_UNIT_ID" val="diagram20200112_3*q_h_f*1_4_1"/>
  <p:tag name="KSO_WM_TEMPLATE_CATEGORY" val="diagram"/>
  <p:tag name="KSO_WM_TEMPLATE_INDEX" val="20200112"/>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q1-1"/>
  <p:tag name="KSO_WM_UNIT_TYPE" val="q_h_a"/>
  <p:tag name="KSO_WM_UNIT_INDEX" val="1_2_1"/>
  <p:tag name="KSO_WM_UNIT_ID" val="diagram20200112_3*q_h_a*1_2_1"/>
  <p:tag name="KSO_WM_TEMPLATE_CATEGORY" val="diagram"/>
  <p:tag name="KSO_WM_TEMPLATE_INDEX" val="20200112"/>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2_1"/>
  <p:tag name="KSO_WM_UNIT_ID" val="diagram20200112_3*q_h_f*1_2_1"/>
  <p:tag name="KSO_WM_TEMPLATE_CATEGORY" val="diagram"/>
  <p:tag name="KSO_WM_TEMPLATE_INDEX" val="20200112"/>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q1-1"/>
  <p:tag name="KSO_WM_UNIT_TYPE" val="q_h_a"/>
  <p:tag name="KSO_WM_UNIT_INDEX" val="1_3_1"/>
  <p:tag name="KSO_WM_UNIT_ID" val="diagram20200112_3*q_h_a*1_3_1"/>
  <p:tag name="KSO_WM_TEMPLATE_CATEGORY" val="diagram"/>
  <p:tag name="KSO_WM_TEMPLATE_INDEX" val="20200112"/>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3_1"/>
  <p:tag name="KSO_WM_UNIT_ID" val="diagram20200112_3*q_h_f*1_3_1"/>
  <p:tag name="KSO_WM_TEMPLATE_CATEGORY" val="diagram"/>
  <p:tag name="KSO_WM_TEMPLATE_INDEX" val="20200112"/>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64"/>
  <p:tag name="KSO_WM_TAG_VERSION" val="1.0"/>
  <p:tag name="KSO_WM_BEAUTIFY_FLAG" val="#wm#"/>
  <p:tag name="KSO_WM_UNIT_TYPE" val="l_h_i"/>
  <p:tag name="KSO_WM_UNIT_INDEX" val="1_1_1"/>
  <p:tag name="KSO_WM_UNIT_ID" val="diagram20170864_4*l_h_i*1_1_1"/>
  <p:tag name="KSO_WM_UNIT_LAYERLEVEL" val="1_1_1"/>
  <p:tag name="KSO_WM_DIAGRAM_GROUP_CODE" val="l1-1"/>
  <p:tag name="KSO_WM_UNIT_FILL_FORE_SCHEMECOLOR_INDEX" val="14"/>
  <p:tag name="KSO_WM_UNI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64"/>
  <p:tag name="KSO_WM_TAG_VERSION" val="1.0"/>
  <p:tag name="KSO_WM_BEAUTIFY_FLAG" val="#wm#"/>
  <p:tag name="KSO_WM_UNIT_TYPE" val="l_h_i"/>
  <p:tag name="KSO_WM_UNIT_INDEX" val="1_2_1"/>
  <p:tag name="KSO_WM_UNIT_ID" val="diagram20170864_4*l_h_i*1_2_1"/>
  <p:tag name="KSO_WM_UNIT_LAYERLEVEL" val="1_1_1"/>
  <p:tag name="KSO_WM_DIAGRAM_GROUP_CODE" val="l1-1"/>
  <p:tag name="KSO_WM_UNIT_FILL_FORE_SCHEMECOLOR_INDEX" val="14"/>
  <p:tag name="KSO_WM_UNI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64"/>
  <p:tag name="KSO_WM_TAG_VERSION" val="1.0"/>
  <p:tag name="KSO_WM_BEAUTIFY_FLAG" val="#wm#"/>
  <p:tag name="KSO_WM_UNIT_TYPE" val="l_h_i"/>
  <p:tag name="KSO_WM_UNIT_INDEX" val="1_3_1"/>
  <p:tag name="KSO_WM_UNIT_ID" val="diagram20170864_4*l_h_i*1_3_1"/>
  <p:tag name="KSO_WM_UNIT_LAYERLEVEL" val="1_1_1"/>
  <p:tag name="KSO_WM_DIAGRAM_GROUP_CODE" val="l1-1"/>
  <p:tag name="KSO_WM_UNIT_FILL_FORE_SCHEMECOLOR_INDEX" val="14"/>
  <p:tag name="KSO_WM_UNI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64"/>
  <p:tag name="KSO_WM_TAG_VERSION" val="1.0"/>
  <p:tag name="KSO_WM_BEAUTIFY_FLAG" val="#wm#"/>
  <p:tag name="KSO_WM_UNIT_TYPE" val="l_h_i"/>
  <p:tag name="KSO_WM_UNIT_INDEX" val="1_4_1"/>
  <p:tag name="KSO_WM_UNIT_ID" val="diagram20170864_4*l_h_i*1_4_1"/>
  <p:tag name="KSO_WM_UNIT_LAYERLEVEL" val="1_1_1"/>
  <p:tag name="KSO_WM_DIAGRAM_GROUP_CODE" val="l1-1"/>
  <p:tag name="KSO_WM_UNIT_FILL_FORE_SCHEMECOLOR_INDEX" val="14"/>
  <p:tag name="KSO_WM_UNI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64"/>
  <p:tag name="KSO_WM_TAG_VERSION" val="1.0"/>
  <p:tag name="KSO_WM_BEAUTIFY_FLAG" val="#wm#"/>
  <p:tag name="KSO_WM_UNIT_TYPE" val="l_h_i"/>
  <p:tag name="KSO_WM_UNIT_INDEX" val="1_1_2"/>
  <p:tag name="KSO_WM_UNIT_ID" val="diagram20170864_4*l_h_i*1_1_2"/>
  <p:tag name="KSO_WM_UNIT_LAYERLEVEL" val="1_1_1"/>
  <p:tag name="KSO_WM_DIAGRAM_GROUP_CODE" val="l1-1"/>
  <p:tag name="KSO_WM_UNIT_FILL_FORE_SCHEMECOLOR_INDEX" val="5"/>
  <p:tag name="KSO_WM_UNI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64"/>
  <p:tag name="KSO_WM_TAG_VERSION" val="1.0"/>
  <p:tag name="KSO_WM_BEAUTIFY_FLAG" val="#wm#"/>
  <p:tag name="KSO_WM_UNIT_TYPE" val="l_h_i"/>
  <p:tag name="KSO_WM_UNIT_INDEX" val="1_2_2"/>
  <p:tag name="KSO_WM_UNIT_ID" val="diagram20170864_4*l_h_i*1_2_2"/>
  <p:tag name="KSO_WM_UNIT_LAYERLEVEL" val="1_1_1"/>
  <p:tag name="KSO_WM_DIAGRAM_GROUP_CODE" val="l1-1"/>
  <p:tag name="KSO_WM_UNIT_FILL_FORE_SCHEMECOLOR_INDEX" val="6"/>
  <p:tag name="KSO_WM_UNIT_FILL_TYPE" val="1"/>
  <p:tag name="KSO_WM_UNIT_TEXT_FILL_FORE_SCHEMECOLOR_INDEX" val="14"/>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64"/>
  <p:tag name="KSO_WM_TAG_VERSION" val="1.0"/>
  <p:tag name="KSO_WM_BEAUTIFY_FLAG" val="#wm#"/>
  <p:tag name="KSO_WM_UNIT_TYPE" val="l_h_i"/>
  <p:tag name="KSO_WM_UNIT_INDEX" val="1_3_2"/>
  <p:tag name="KSO_WM_UNIT_ID" val="diagram20170864_4*l_h_i*1_3_2"/>
  <p:tag name="KSO_WM_UNIT_LAYERLEVEL" val="1_1_1"/>
  <p:tag name="KSO_WM_DIAGRAM_GROUP_CODE" val="l1-1"/>
  <p:tag name="KSO_WM_UNIT_TEXT_FILL_FORE_SCHEMECOLOR_INDEX" val="14"/>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64"/>
  <p:tag name="KSO_WM_TAG_VERSION" val="1.0"/>
  <p:tag name="KSO_WM_BEAUTIFY_FLAG" val="#wm#"/>
  <p:tag name="KSO_WM_UNIT_TYPE" val="l_h_i"/>
  <p:tag name="KSO_WM_UNIT_INDEX" val="1_4_2"/>
  <p:tag name="KSO_WM_UNIT_ID" val="diagram20170864_4*l_h_i*1_4_2"/>
  <p:tag name="KSO_WM_UNIT_LAYERLEVEL" val="1_1_1"/>
  <p:tag name="KSO_WM_DIAGRAM_GROUP_CODE" val="l1-1"/>
  <p:tag name="KSO_WM_UNIT_FILL_FORE_SCHEMECOLOR_INDEX" val="6"/>
  <p:tag name="KSO_WM_UNIT_FILL_TYPE" val="1"/>
  <p:tag name="KSO_WM_UNIT_TEXT_FILL_FORE_SCHEMECOLOR_INDEX" val="14"/>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64"/>
  <p:tag name="KSO_WM_TAG_VERSION" val="1.0"/>
  <p:tag name="KSO_WM_BEAUTIFY_FLAG" val="#wm#"/>
  <p:tag name="KSO_WM_UNIT_TYPE" val="l_h_a"/>
  <p:tag name="KSO_WM_UNIT_INDEX" val="1_1_1"/>
  <p:tag name="KSO_WM_UNIT_LAYERLEVEL" val="1_1_1"/>
  <p:tag name="KSO_WM_UNIT_VALUE" val="8"/>
  <p:tag name="KSO_WM_UNIT_HIGHLIGHT" val="0"/>
  <p:tag name="KSO_WM_UNIT_COMPATIBLE" val="0"/>
  <p:tag name="KSO_WM_UNIT_CLEAR" val="0"/>
  <p:tag name="KSO_WM_UNIT_PRESET_TEXT_INDEX" val="3"/>
  <p:tag name="KSO_WM_UNIT_PRESET_TEXT_LEN" val="12"/>
  <p:tag name="KSO_WM_DIAGRAM_GROUP_CODE" val="l1-1"/>
  <p:tag name="KSO_WM_UNIT_ID" val="diagram20170864_4*l_h_a*1_1_1"/>
  <p:tag name="KSO_WM_UNIT_TEXT_FILL_FORE_SCHEMECOLOR_INDEX" val="14"/>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64"/>
  <p:tag name="KSO_WM_TAG_VERSION" val="1.0"/>
  <p:tag name="KSO_WM_BEAUTIFY_FLAG" val="#wm#"/>
  <p:tag name="KSO_WM_UNIT_TYPE" val="l_h_f"/>
  <p:tag name="KSO_WM_UNIT_INDEX" val="1_1_1"/>
  <p:tag name="KSO_WM_UNIT_LAYERLEVEL" val="1_1_1"/>
  <p:tag name="KSO_WM_UNIT_VALUE" val="5"/>
  <p:tag name="KSO_WM_UNIT_HIGHLIGHT" val="1"/>
  <p:tag name="KSO_WM_UNIT_COMPATIBLE" val="0"/>
  <p:tag name="KSO_WM_UNIT_CLEAR" val="0"/>
  <p:tag name="KSO_WM_DIAGRAM_GROUP_CODE" val="l1-1"/>
  <p:tag name="KSO_WM_UNIT_ID" val="diagram20170864_4*l_h_f*1_1_1"/>
  <p:tag name="KSO_WM_UNIT_PRESET_TEXT" val="239,233"/>
  <p:tag name="KSO_WM_UNIT_TEXT_FILL_FORE_SCHEMECOLOR_INDEX" val="13"/>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64"/>
  <p:tag name="KSO_WM_TAG_VERSION" val="1.0"/>
  <p:tag name="KSO_WM_BEAUTIFY_FLAG" val="#wm#"/>
  <p:tag name="KSO_WM_UNIT_TYPE" val="l_h_a"/>
  <p:tag name="KSO_WM_UNIT_INDEX" val="1_1_1"/>
  <p:tag name="KSO_WM_UNIT_LAYERLEVEL" val="1_1_1"/>
  <p:tag name="KSO_WM_UNIT_VALUE" val="8"/>
  <p:tag name="KSO_WM_UNIT_HIGHLIGHT" val="0"/>
  <p:tag name="KSO_WM_UNIT_COMPATIBLE" val="0"/>
  <p:tag name="KSO_WM_UNIT_CLEAR" val="0"/>
  <p:tag name="KSO_WM_UNIT_PRESET_TEXT_INDEX" val="3"/>
  <p:tag name="KSO_WM_UNIT_PRESET_TEXT_LEN" val="12"/>
  <p:tag name="KSO_WM_DIAGRAM_GROUP_CODE" val="l1-1"/>
  <p:tag name="KSO_WM_UNIT_ID" val="diagram20170864_4*l_h_a*1_1_1"/>
  <p:tag name="KSO_WM_UNIT_TEXT_FILL_FORE_SCHEMECOLOR_INDEX" val="14"/>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64"/>
  <p:tag name="KSO_WM_TAG_VERSION" val="1.0"/>
  <p:tag name="KSO_WM_BEAUTIFY_FLAG" val="#wm#"/>
  <p:tag name="KSO_WM_UNIT_TYPE" val="l_h_f"/>
  <p:tag name="KSO_WM_UNIT_INDEX" val="1_1_1"/>
  <p:tag name="KSO_WM_UNIT_LAYERLEVEL" val="1_1_1"/>
  <p:tag name="KSO_WM_UNIT_VALUE" val="5"/>
  <p:tag name="KSO_WM_UNIT_HIGHLIGHT" val="1"/>
  <p:tag name="KSO_WM_UNIT_COMPATIBLE" val="0"/>
  <p:tag name="KSO_WM_UNIT_CLEAR" val="0"/>
  <p:tag name="KSO_WM_DIAGRAM_GROUP_CODE" val="l1-1"/>
  <p:tag name="KSO_WM_UNIT_ID" val="diagram20170864_4*l_h_f*1_1_1"/>
  <p:tag name="KSO_WM_UNIT_PRESET_TEXT" val="239,233"/>
  <p:tag name="KSO_WM_UNIT_TEXT_FILL_FORE_SCHEMECOLOR_INDEX" val="13"/>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64"/>
  <p:tag name="KSO_WM_TAG_VERSION" val="1.0"/>
  <p:tag name="KSO_WM_BEAUTIFY_FLAG" val="#wm#"/>
  <p:tag name="KSO_WM_UNIT_TYPE" val="l_h_a"/>
  <p:tag name="KSO_WM_UNIT_INDEX" val="1_1_1"/>
  <p:tag name="KSO_WM_UNIT_LAYERLEVEL" val="1_1_1"/>
  <p:tag name="KSO_WM_UNIT_VALUE" val="8"/>
  <p:tag name="KSO_WM_UNIT_HIGHLIGHT" val="0"/>
  <p:tag name="KSO_WM_UNIT_COMPATIBLE" val="0"/>
  <p:tag name="KSO_WM_UNIT_CLEAR" val="0"/>
  <p:tag name="KSO_WM_UNIT_PRESET_TEXT_INDEX" val="3"/>
  <p:tag name="KSO_WM_UNIT_PRESET_TEXT_LEN" val="12"/>
  <p:tag name="KSO_WM_DIAGRAM_GROUP_CODE" val="l1-1"/>
  <p:tag name="KSO_WM_UNIT_ID" val="diagram20170864_4*l_h_a*1_1_1"/>
  <p:tag name="KSO_WM_UNIT_TEXT_FILL_FORE_SCHEMECOLOR_INDEX" val="14"/>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64"/>
  <p:tag name="KSO_WM_TAG_VERSION" val="1.0"/>
  <p:tag name="KSO_WM_BEAUTIFY_FLAG" val="#wm#"/>
  <p:tag name="KSO_WM_UNIT_TYPE" val="l_h_f"/>
  <p:tag name="KSO_WM_UNIT_INDEX" val="1_1_1"/>
  <p:tag name="KSO_WM_UNIT_LAYERLEVEL" val="1_1_1"/>
  <p:tag name="KSO_WM_UNIT_VALUE" val="5"/>
  <p:tag name="KSO_WM_UNIT_HIGHLIGHT" val="1"/>
  <p:tag name="KSO_WM_UNIT_COMPATIBLE" val="0"/>
  <p:tag name="KSO_WM_UNIT_CLEAR" val="0"/>
  <p:tag name="KSO_WM_DIAGRAM_GROUP_CODE" val="l1-1"/>
  <p:tag name="KSO_WM_UNIT_ID" val="diagram20170864_4*l_h_f*1_1_1"/>
  <p:tag name="KSO_WM_UNIT_PRESET_TEXT" val="239,233"/>
  <p:tag name="KSO_WM_UNIT_TEXT_FILL_FORE_SCHEMECOLOR_INDEX" val="13"/>
  <p:tag name="KSO_WM_UNIT_TEX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64"/>
  <p:tag name="KSO_WM_TAG_VERSION" val="1.0"/>
  <p:tag name="KSO_WM_BEAUTIFY_FLAG" val="#wm#"/>
  <p:tag name="KSO_WM_UNIT_TYPE" val="l_h_a"/>
  <p:tag name="KSO_WM_UNIT_INDEX" val="1_1_1"/>
  <p:tag name="KSO_WM_UNIT_LAYERLEVEL" val="1_1_1"/>
  <p:tag name="KSO_WM_UNIT_VALUE" val="8"/>
  <p:tag name="KSO_WM_UNIT_HIGHLIGHT" val="0"/>
  <p:tag name="KSO_WM_UNIT_COMPATIBLE" val="0"/>
  <p:tag name="KSO_WM_UNIT_CLEAR" val="0"/>
  <p:tag name="KSO_WM_UNIT_PRESET_TEXT_INDEX" val="3"/>
  <p:tag name="KSO_WM_UNIT_PRESET_TEXT_LEN" val="12"/>
  <p:tag name="KSO_WM_DIAGRAM_GROUP_CODE" val="l1-1"/>
  <p:tag name="KSO_WM_UNIT_ID" val="diagram20170864_4*l_h_a*1_1_1"/>
  <p:tag name="KSO_WM_UNIT_TEXT_FILL_FORE_SCHEMECOLOR_INDEX" val="14"/>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64"/>
  <p:tag name="KSO_WM_TAG_VERSION" val="1.0"/>
  <p:tag name="KSO_WM_BEAUTIFY_FLAG" val="#wm#"/>
  <p:tag name="KSO_WM_UNIT_TYPE" val="l_h_f"/>
  <p:tag name="KSO_WM_UNIT_INDEX" val="1_1_1"/>
  <p:tag name="KSO_WM_UNIT_LAYERLEVEL" val="1_1_1"/>
  <p:tag name="KSO_WM_UNIT_VALUE" val="5"/>
  <p:tag name="KSO_WM_UNIT_HIGHLIGHT" val="1"/>
  <p:tag name="KSO_WM_UNIT_COMPATIBLE" val="0"/>
  <p:tag name="KSO_WM_UNIT_CLEAR" val="0"/>
  <p:tag name="KSO_WM_DIAGRAM_GROUP_CODE" val="l1-1"/>
  <p:tag name="KSO_WM_UNIT_ID" val="diagram20170864_4*l_h_f*1_1_1"/>
  <p:tag name="KSO_WM_UNIT_PRESET_TEXT" val="239,233"/>
  <p:tag name="KSO_WM_UNIT_TEXT_FILL_FORE_SCHEMECOLOR_INDEX" val="13"/>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b7b0ef46-09a6-41f8-a1a7-f0db02af68c6}"/>
  <p:tag name="TABLE_ENDDRAG_ORIGIN_RECT" val="470*335"/>
  <p:tag name="TABLE_ENDDRAG_RECT" val="268*34*470*335"/>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b7b0ef46-09a6-41f8-a1a7-f0db02af68c6}"/>
  <p:tag name="TABLE_ENDDRAG_ORIGIN_RECT" val="470*335"/>
  <p:tag name="TABLE_ENDDRAG_RECT" val="268*34*470*335"/>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b7b0ef46-09a6-41f8-a1a7-f0db02af68c6}"/>
  <p:tag name="TABLE_ENDDRAG_ORIGIN_RECT" val="470*335"/>
  <p:tag name="TABLE_ENDDRAG_RECT" val="268*34*470*335"/>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b7b0ef46-09a6-41f8-a1a7-f0db02af68c6}"/>
  <p:tag name="TABLE_ENDDRAG_ORIGIN_RECT" val="470*335"/>
  <p:tag name="TABLE_ENDDRAG_RECT" val="268*34*470*33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3650</Words>
  <Application>Microsoft Macintosh PowerPoint</Application>
  <PresentationFormat>自定义</PresentationFormat>
  <Paragraphs>567</Paragraphs>
  <Slides>45</Slides>
  <Notes>45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45</vt:i4>
      </vt:variant>
    </vt:vector>
  </HeadingPairs>
  <TitlesOfParts>
    <vt:vector size="55" baseType="lpstr">
      <vt:lpstr>等线</vt:lpstr>
      <vt:lpstr>黑体</vt:lpstr>
      <vt:lpstr>楷体</vt:lpstr>
      <vt:lpstr>宋体</vt:lpstr>
      <vt:lpstr>微软雅黑</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Pandada</dc:creator>
  <cp:lastModifiedBy>周 周</cp:lastModifiedBy>
  <cp:revision>99</cp:revision>
  <dcterms:created xsi:type="dcterms:W3CDTF">2019-06-21T02:16:00Z</dcterms:created>
  <dcterms:modified xsi:type="dcterms:W3CDTF">2022-08-21T02:33:31Z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F778C1C49CD34DF3B3FB910A46257346</vt:lpwstr>
  </property>
</Properties>
</file>