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emf" ContentType="image/x-emf"/>
  <Default Extension="png" ContentType="image/png"/>
  <Default Extension="wmf" ContentType="image/x-wmf"/>
  <Default Extension="jpeg" ContentType="image/jpeg"/>
  <Default Extension="JPG" ContentType="image/.jp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68" r:id="rId4"/>
    <p:sldMasterId id="2147483685" r:id="rId5"/>
    <p:sldMasterId id="2147483690" r:id="rId6"/>
    <p:sldMasterId id="2147483705" r:id="rId7"/>
    <p:sldMasterId id="2147483718" r:id="rId8"/>
    <p:sldMasterId id="2147483728" r:id="rId9"/>
    <p:sldMasterId id="2147483733" r:id="rId10"/>
    <p:sldMasterId id="2147483741" r:id="rId11"/>
  </p:sldMasterIdLst>
  <p:notesMasterIdLst>
    <p:notesMasterId r:id="rId15"/>
  </p:notesMasterIdLst>
  <p:sldIdLst>
    <p:sldId id="304" r:id="rId12"/>
    <p:sldId id="378" r:id="rId13"/>
    <p:sldId id="429" r:id="rId14"/>
    <p:sldId id="394" r:id="rId16"/>
    <p:sldId id="395" r:id="rId17"/>
    <p:sldId id="383" r:id="rId18"/>
    <p:sldId id="396" r:id="rId19"/>
    <p:sldId id="371" r:id="rId20"/>
    <p:sldId id="425" r:id="rId21"/>
    <p:sldId id="335" r:id="rId22"/>
    <p:sldId id="331" r:id="rId23"/>
    <p:sldId id="376" r:id="rId24"/>
    <p:sldId id="336" r:id="rId25"/>
    <p:sldId id="363" r:id="rId26"/>
    <p:sldId id="426" r:id="rId27"/>
    <p:sldId id="391" r:id="rId28"/>
    <p:sldId id="392" r:id="rId29"/>
    <p:sldId id="393" r:id="rId30"/>
    <p:sldId id="367" r:id="rId31"/>
    <p:sldId id="368" r:id="rId32"/>
    <p:sldId id="341" r:id="rId33"/>
    <p:sldId id="342" r:id="rId34"/>
    <p:sldId id="374" r:id="rId35"/>
    <p:sldId id="347" r:id="rId36"/>
    <p:sldId id="427" r:id="rId37"/>
    <p:sldId id="369" r:id="rId38"/>
    <p:sldId id="377" r:id="rId39"/>
    <p:sldId id="390" r:id="rId40"/>
    <p:sldId id="428" r:id="rId41"/>
    <p:sldId id="420" r:id="rId42"/>
    <p:sldId id="421" r:id="rId43"/>
    <p:sldId id="422" r:id="rId44"/>
    <p:sldId id="423" r:id="rId45"/>
    <p:sldId id="303" r:id="rId46"/>
  </p:sldIdLst>
  <p:sldSz cx="12192000" cy="6858000" type="screen4x3"/>
  <p:notesSz cx="6858000" cy="9144000"/>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D1DF8CEB-FE82-4F79-849E-715BBFED9C90}">
          <p14:sldIdLst>
            <p14:sldId id="304"/>
            <p14:sldId id="378"/>
            <p14:sldId id="429"/>
            <p14:sldId id="394"/>
            <p14:sldId id="395"/>
            <p14:sldId id="383"/>
            <p14:sldId id="396"/>
            <p14:sldId id="371"/>
            <p14:sldId id="425"/>
            <p14:sldId id="335"/>
            <p14:sldId id="331"/>
            <p14:sldId id="376"/>
            <p14:sldId id="336"/>
            <p14:sldId id="363"/>
            <p14:sldId id="426"/>
            <p14:sldId id="391"/>
            <p14:sldId id="392"/>
            <p14:sldId id="393"/>
            <p14:sldId id="367"/>
            <p14:sldId id="368"/>
            <p14:sldId id="341"/>
            <p14:sldId id="342"/>
            <p14:sldId id="374"/>
            <p14:sldId id="347"/>
            <p14:sldId id="427"/>
            <p14:sldId id="369"/>
            <p14:sldId id="377"/>
            <p14:sldId id="390"/>
            <p14:sldId id="428"/>
            <p14:sldId id="420"/>
            <p14:sldId id="421"/>
            <p14:sldId id="422"/>
            <p14:sldId id="423"/>
            <p14:sldId id="303"/>
          </p14:sldIdLst>
        </p14:section>
      </p14:sectionLst>
    </p:ext>
    <p:ext uri="{EFAFB233-063F-42B5-8137-9DF3F51BA10A}">
      <p15:sldGuideLst xmlns:p15="http://schemas.microsoft.com/office/powerpoint/2012/main">
        <p15:guide id="1" pos="312" userDrawn="1">
          <p15:clr>
            <a:srgbClr val="A4A3A4"/>
          </p15:clr>
        </p15:guide>
        <p15:guide id="2" pos="7355" userDrawn="1">
          <p15:clr>
            <a:srgbClr val="A4A3A4"/>
          </p15:clr>
        </p15:guide>
        <p15:guide id="3" orient="horz" pos="531" userDrawn="1">
          <p15:clr>
            <a:srgbClr val="A4A3A4"/>
          </p15:clr>
        </p15:guide>
        <p15:guide id="4" orient="horz" pos="625" userDrawn="1">
          <p15:clr>
            <a:srgbClr val="A4A3A4"/>
          </p15:clr>
        </p15:guide>
        <p15:guide id="5" orient="horz" pos="3986" userDrawn="1">
          <p15:clr>
            <a:srgbClr val="A4A3A4"/>
          </p15:clr>
        </p15:guide>
        <p15:guide id="6" orient="horz" pos="3986" userDrawn="1">
          <p15:clr>
            <a:srgbClr val="A4A3A4"/>
          </p15:clr>
        </p15:guide>
        <p15:guide id="7" orient="horz" pos="97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名花" initials="名花" lastIdx="22" clrIdx="0"/>
  <p:cmAuthor id="2" name="Liu, Jian {MWAM~Tianjin}" initials="LJ{"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0B5"/>
    <a:srgbClr val="C00000"/>
    <a:srgbClr val="FFED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15" autoAdjust="0"/>
    <p:restoredTop sz="95597" autoAdjust="0"/>
  </p:normalViewPr>
  <p:slideViewPr>
    <p:cSldViewPr snapToGrid="0" showGuides="1">
      <p:cViewPr varScale="1">
        <p:scale>
          <a:sx n="54" d="100"/>
          <a:sy n="54" d="100"/>
        </p:scale>
        <p:origin x="600" y="45"/>
      </p:cViewPr>
      <p:guideLst>
        <p:guide pos="312"/>
        <p:guide pos="7355"/>
        <p:guide orient="horz" pos="531"/>
        <p:guide orient="horz" pos="625"/>
        <p:guide orient="horz" pos="3986"/>
        <p:guide orient="horz" pos="3986"/>
        <p:guide orient="horz" pos="977"/>
      </p:guideLst>
    </p:cSldViewPr>
  </p:slideViewPr>
  <p:notesTextViewPr>
    <p:cViewPr>
      <p:scale>
        <a:sx n="1" d="1"/>
        <a:sy n="1" d="1"/>
      </p:scale>
      <p:origin x="0" y="0"/>
    </p:cViewPr>
  </p:notesTextViewPr>
  <p:sorterViewPr>
    <p:cViewPr varScale="1">
      <p:scale>
        <a:sx n="1" d="1"/>
        <a:sy n="1" d="1"/>
      </p:scale>
      <p:origin x="0" y="-1002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1" Type="http://schemas.openxmlformats.org/officeDocument/2006/relationships/tags" Target="tags/tag218.xml"/><Relationship Id="rId50" Type="http://schemas.openxmlformats.org/officeDocument/2006/relationships/commentAuthors" Target="commentAuthors.xml"/><Relationship Id="rId5" Type="http://schemas.openxmlformats.org/officeDocument/2006/relationships/slideMaster" Target="slideMasters/slideMaster4.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34.xml"/><Relationship Id="rId45" Type="http://schemas.openxmlformats.org/officeDocument/2006/relationships/slide" Target="slides/slide33.xml"/><Relationship Id="rId44" Type="http://schemas.openxmlformats.org/officeDocument/2006/relationships/slide" Target="slides/slide32.xml"/><Relationship Id="rId43" Type="http://schemas.openxmlformats.org/officeDocument/2006/relationships/slide" Target="slides/slide31.xml"/><Relationship Id="rId42" Type="http://schemas.openxmlformats.org/officeDocument/2006/relationships/slide" Target="slides/slide30.xml"/><Relationship Id="rId41" Type="http://schemas.openxmlformats.org/officeDocument/2006/relationships/slide" Target="slides/slide29.xml"/><Relationship Id="rId40" Type="http://schemas.openxmlformats.org/officeDocument/2006/relationships/slide" Target="slides/slide28.xml"/><Relationship Id="rId4" Type="http://schemas.openxmlformats.org/officeDocument/2006/relationships/slideMaster" Target="slideMasters/slideMaster3.xml"/><Relationship Id="rId39" Type="http://schemas.openxmlformats.org/officeDocument/2006/relationships/slide" Target="slides/slide27.xml"/><Relationship Id="rId38" Type="http://schemas.openxmlformats.org/officeDocument/2006/relationships/slide" Target="slides/slide26.xml"/><Relationship Id="rId37" Type="http://schemas.openxmlformats.org/officeDocument/2006/relationships/slide" Target="slides/slide25.xml"/><Relationship Id="rId36" Type="http://schemas.openxmlformats.org/officeDocument/2006/relationships/slide" Target="slides/slide24.xml"/><Relationship Id="rId35" Type="http://schemas.openxmlformats.org/officeDocument/2006/relationships/slide" Target="slides/slide23.xml"/><Relationship Id="rId34" Type="http://schemas.openxmlformats.org/officeDocument/2006/relationships/slide" Target="slides/slide22.xml"/><Relationship Id="rId33" Type="http://schemas.openxmlformats.org/officeDocument/2006/relationships/slide" Target="slides/slide21.xml"/><Relationship Id="rId32" Type="http://schemas.openxmlformats.org/officeDocument/2006/relationships/slide" Target="slides/slide20.xml"/><Relationship Id="rId31" Type="http://schemas.openxmlformats.org/officeDocument/2006/relationships/slide" Target="slides/slide19.xml"/><Relationship Id="rId30" Type="http://schemas.openxmlformats.org/officeDocument/2006/relationships/slide" Target="slides/slide18.xml"/><Relationship Id="rId3" Type="http://schemas.openxmlformats.org/officeDocument/2006/relationships/slideMaster" Target="slideMasters/slideMaster2.xml"/><Relationship Id="rId29" Type="http://schemas.openxmlformats.org/officeDocument/2006/relationships/slide" Target="slides/slide17.xml"/><Relationship Id="rId28" Type="http://schemas.openxmlformats.org/officeDocument/2006/relationships/slide" Target="slides/slide16.xml"/><Relationship Id="rId27" Type="http://schemas.openxmlformats.org/officeDocument/2006/relationships/slide" Target="slides/slide15.xml"/><Relationship Id="rId26" Type="http://schemas.openxmlformats.org/officeDocument/2006/relationships/slide" Target="slides/slide14.xml"/><Relationship Id="rId25" Type="http://schemas.openxmlformats.org/officeDocument/2006/relationships/slide" Target="slides/slide13.xml"/><Relationship Id="rId24" Type="http://schemas.openxmlformats.org/officeDocument/2006/relationships/slide" Target="slides/slide12.xml"/><Relationship Id="rId23" Type="http://schemas.openxmlformats.org/officeDocument/2006/relationships/slide" Target="slides/slide11.xml"/><Relationship Id="rId22" Type="http://schemas.openxmlformats.org/officeDocument/2006/relationships/slide" Target="slides/slide10.xml"/><Relationship Id="rId21" Type="http://schemas.openxmlformats.org/officeDocument/2006/relationships/slide" Target="slides/slide9.xml"/><Relationship Id="rId20" Type="http://schemas.openxmlformats.org/officeDocument/2006/relationships/slide" Target="slides/slide8.xml"/><Relationship Id="rId2" Type="http://schemas.openxmlformats.org/officeDocument/2006/relationships/theme" Target="theme/theme1.xml"/><Relationship Id="rId19" Type="http://schemas.openxmlformats.org/officeDocument/2006/relationships/slide" Target="slides/slide7.xml"/><Relationship Id="rId18" Type="http://schemas.openxmlformats.org/officeDocument/2006/relationships/slide" Target="slides/slide6.xml"/><Relationship Id="rId17" Type="http://schemas.openxmlformats.org/officeDocument/2006/relationships/slide" Target="slides/slide5.xml"/><Relationship Id="rId16" Type="http://schemas.openxmlformats.org/officeDocument/2006/relationships/slide" Target="slides/slide4.xml"/><Relationship Id="rId15" Type="http://schemas.openxmlformats.org/officeDocument/2006/relationships/notesMaster" Target="notesMasters/notesMaster1.xml"/><Relationship Id="rId14" Type="http://schemas.openxmlformats.org/officeDocument/2006/relationships/slide" Target="slides/slide3.xml"/><Relationship Id="rId13" Type="http://schemas.openxmlformats.org/officeDocument/2006/relationships/slide" Target="slides/slide2.xml"/><Relationship Id="rId12" Type="http://schemas.openxmlformats.org/officeDocument/2006/relationships/slide" Target="slides/slide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301D4-C281-450C-98EE-AC2A46B4BA1D}" type="datetimeFigureOut">
              <a:rPr lang="zh-CN" altLang="en-US" smtClean="0"/>
            </a:fld>
            <a:endParaRPr lang="zh-CN" altLang="en-US"/>
          </a:p>
        </p:txBody>
      </p:sp>
      <p:sp>
        <p:nvSpPr>
          <p:cNvPr id="4" name="幻灯片图像占位符 3"/>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B1B2E0-B659-4666-96EC-736A5E89146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r>
              <a:rPr lang="en-US" altLang="zh-CN"/>
              <a:t>be3702e6-b73f-4c1d-9d55-985d00c29226.source.default.zh-Hans</a:t>
            </a:r>
            <a:endParaRPr lang="zh-CN" altLang="en-US"/>
          </a:p>
        </p:txBody>
      </p:sp>
      <p:sp>
        <p:nvSpPr>
          <p:cNvPr id="4" name="灯片编号占位符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D1E3519-AA41-4C8F-81B1-98F81BDCD14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p:nvPr>
            <p:ph type="sldImg"/>
          </p:nvPr>
        </p:nvSpPr>
        <p:spPr/>
      </p:sp>
      <p:sp>
        <p:nvSpPr>
          <p:cNvPr id="3" name="Notes Placeholder 2"/>
          <p:cNvSpPr/>
          <p:nvPr>
            <p:ph type="body" idx="1"/>
          </p:nvPr>
        </p:nvSpPr>
        <p:spPr/>
        <p:txBody>
          <a:bodyPr/>
          <a:lstStyle/>
          <a:p>
            <a:r>
              <a:rPr lang="zh-CN" altLang="en-US" dirty="0"/>
              <a:t>医保报销范围</a:t>
            </a:r>
            <a:endParaRPr lang="zh-CN" altLang="en-US" dirty="0"/>
          </a:p>
        </p:txBody>
      </p:sp>
      <p:sp>
        <p:nvSpPr>
          <p:cNvPr id="4" name="Slide Number Placeholder 3"/>
          <p:cNvSpPr/>
          <p:nvPr>
            <p:ph type="sldNum" sz="quarter" idx="10"/>
          </p:nvPr>
        </p:nvSpPr>
        <p:spPr/>
        <p:txBody>
          <a:bodyPr/>
          <a:lstStyle/>
          <a:p>
            <a:fld id="{E8B1B2E0-B659-4666-96EC-736A5E89146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r>
              <a:rPr lang="en-US" altLang="zh-CN"/>
              <a:t>be3702e6-b73f-4c1d-9d55-985d00c29226.source.default.zh-Hans</a:t>
            </a:r>
            <a:endParaRPr lang="zh-CN" altLang="en-US"/>
          </a:p>
        </p:txBody>
      </p:sp>
      <p:sp>
        <p:nvSpPr>
          <p:cNvPr id="4" name="灯片编号占位符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D1E3519-AA41-4C8F-81B1-98F81BDCD14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18C5883-9B4F-4184-B17E-8DA93253D57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18C5883-9B4F-4184-B17E-8DA93253D57B}"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81"/>
        <p:cNvGrpSpPr/>
        <p:nvPr/>
      </p:nvGrpSpPr>
      <p:grpSpPr>
        <a:xfrm>
          <a:off x="0" y="0"/>
          <a:ext cx="0" cy="0"/>
          <a:chOff x="0" y="0"/>
          <a:chExt cx="0" cy="0"/>
        </a:xfrm>
      </p:grpSpPr>
      <p:sp>
        <p:nvSpPr>
          <p:cNvPr id="2182" name="Google Shape;2182;p50: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183" name="Google Shape;2183;p50: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pPr marL="285750" indent="-285750">
              <a:lnSpc>
                <a:spcPct val="120000"/>
              </a:lnSpc>
              <a:spcBef>
                <a:spcPts val="600"/>
              </a:spcBef>
              <a:buFont typeface="Arial" panose="020B0604020202020204" pitchFamily="34" charset="0"/>
              <a:buChar char="•"/>
            </a:pPr>
            <a:r>
              <a:rPr lang="zh-CN" altLang="en-US" sz="1200" dirty="0"/>
              <a:t>2018年12月份，《 Lancet Respir Med》在线发表了2017全球疾病负担研究(GBD2017)的一项成果，发布流感相关下呼吸道感染</a:t>
            </a:r>
            <a:r>
              <a:rPr lang="en-US" altLang="zh-CN" sz="1200" dirty="0"/>
              <a:t>(</a:t>
            </a:r>
            <a:r>
              <a:rPr lang="zh-CN" altLang="en-US" sz="1200" dirty="0"/>
              <a:t>LRT</a:t>
            </a:r>
            <a:r>
              <a:rPr lang="en-US" altLang="zh-CN" sz="1200" dirty="0"/>
              <a:t>I)</a:t>
            </a:r>
            <a:r>
              <a:rPr lang="zh-CN" altLang="en-US" sz="1200" dirty="0"/>
              <a:t>的死亡率、患病率和住院数据</a:t>
            </a:r>
            <a:endParaRPr lang="en-US" altLang="zh-CN" sz="1200" dirty="0"/>
          </a:p>
          <a:p>
            <a:pPr marL="285750" indent="-285750">
              <a:lnSpc>
                <a:spcPct val="120000"/>
              </a:lnSpc>
              <a:spcBef>
                <a:spcPts val="600"/>
              </a:spcBef>
              <a:buFont typeface="Arial" panose="020B0604020202020204" pitchFamily="34" charset="0"/>
              <a:buChar char="•"/>
            </a:pPr>
            <a:r>
              <a:rPr lang="zh-CN" altLang="en-US" sz="1200" b="1" dirty="0">
                <a:solidFill>
                  <a:srgbClr val="C00000"/>
                </a:solidFill>
              </a:rPr>
              <a:t>结果显示：全球有</a:t>
            </a:r>
            <a:r>
              <a:rPr lang="en-US" altLang="zh-CN" sz="1200" b="1" dirty="0">
                <a:solidFill>
                  <a:srgbClr val="C00000"/>
                </a:solidFill>
              </a:rPr>
              <a:t>14.5</a:t>
            </a:r>
            <a:r>
              <a:rPr lang="zh-CN" altLang="en-US" sz="1200" b="1" dirty="0">
                <a:solidFill>
                  <a:srgbClr val="C00000"/>
                </a:solidFill>
              </a:rPr>
              <a:t>万人因</a:t>
            </a:r>
            <a:r>
              <a:rPr lang="en-US" altLang="zh-CN" sz="1200" b="1" dirty="0">
                <a:solidFill>
                  <a:srgbClr val="C00000"/>
                </a:solidFill>
              </a:rPr>
              <a:t>LRTI</a:t>
            </a:r>
            <a:r>
              <a:rPr lang="zh-CN" altLang="en-US" sz="1200" b="1" dirty="0">
                <a:solidFill>
                  <a:srgbClr val="C00000"/>
                </a:solidFill>
              </a:rPr>
              <a:t>死亡</a:t>
            </a:r>
            <a:endParaRPr lang="en-US" altLang="zh-CN" sz="1200" b="1" dirty="0">
              <a:solidFill>
                <a:srgbClr val="C00000"/>
              </a:solidFill>
            </a:endParaRPr>
          </a:p>
          <a:p>
            <a:pPr marL="285750" indent="-285750">
              <a:lnSpc>
                <a:spcPct val="120000"/>
              </a:lnSpc>
              <a:spcBef>
                <a:spcPts val="600"/>
              </a:spcBef>
              <a:buFont typeface="Arial" panose="020B0604020202020204" pitchFamily="34" charset="0"/>
              <a:buChar char="•"/>
            </a:pPr>
            <a:endParaRPr lang="en-US" altLang="zh-CN" sz="1200" b="1" dirty="0">
              <a:solidFill>
                <a:srgbClr val="C00000"/>
              </a:solidFill>
            </a:endParaRPr>
          </a:p>
          <a:p>
            <a:pPr marL="285750" indent="-285750">
              <a:lnSpc>
                <a:spcPct val="120000"/>
              </a:lnSpc>
              <a:spcBef>
                <a:spcPts val="600"/>
              </a:spcBef>
              <a:buFont typeface="Arial" panose="020B0604020202020204" pitchFamily="34" charset="0"/>
              <a:buChar char="•"/>
            </a:pPr>
            <a:endParaRPr lang="en-US" altLang="zh-CN" sz="1200" b="1" dirty="0">
              <a:solidFill>
                <a:srgbClr val="C00000"/>
              </a:solidFill>
            </a:endParaRPr>
          </a:p>
          <a:p>
            <a:r>
              <a:rPr lang="zh-CN" altLang="en-US" dirty="0"/>
              <a:t>中国疾控中心对大陆31个省自治区直辖市共161个疾病监测点的每周流感监测和人口死亡数据进行分析，并参照《中国统计年鉴》中的各省年度人口数据和中国每年呼吸系统疾病死亡率数据，从而估算了2010</a:t>
            </a:r>
            <a:r>
              <a:rPr lang="en-US" altLang="zh-CN" dirty="0"/>
              <a:t>-</a:t>
            </a:r>
            <a:r>
              <a:rPr lang="zh-CN" altLang="en-US" dirty="0"/>
              <a:t>2015年期间中国大陆与流感相关的额外的呼吸系统疾病死亡率</a:t>
            </a:r>
            <a:endParaRPr lang="en-US" altLang="zh-CN" dirty="0"/>
          </a:p>
          <a:p>
            <a:r>
              <a:rPr lang="zh-CN" altLang="en-US" dirty="0"/>
              <a:t>结果显示：研究的5年期间，中国每年平均有88,100例与流感相关额外的呼吸系统疾病死亡，相当于所有呼吸系统疾病死亡的8.2%</a:t>
            </a:r>
            <a:endParaRPr lang="zh-CN" altLang="en-US" dirty="0"/>
          </a:p>
          <a:p>
            <a:pPr marL="285750" indent="-285750">
              <a:lnSpc>
                <a:spcPct val="120000"/>
              </a:lnSpc>
              <a:spcBef>
                <a:spcPts val="600"/>
              </a:spcBef>
              <a:buFont typeface="Arial" panose="020B0604020202020204" pitchFamily="34" charset="0"/>
              <a:buChar char="•"/>
            </a:pPr>
            <a:endParaRPr lang="zh-CN" altLang="en-US" dirty="0"/>
          </a:p>
        </p:txBody>
      </p:sp>
      <p:sp>
        <p:nvSpPr>
          <p:cNvPr id="4" name="灯片编号占位符 3"/>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AC669FC-DE4E-4F3A-ACA5-AD1F0E5D368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r>
              <a:rPr lang="en-US" altLang="zh-CN"/>
              <a:t>be3702e6-b73f-4c1d-9d55-985d00c29226.source.default.zh-Hans</a:t>
            </a:r>
            <a:endParaRPr lang="zh-CN" altLang="en-US"/>
          </a:p>
        </p:txBody>
      </p:sp>
      <p:sp>
        <p:nvSpPr>
          <p:cNvPr id="4" name="灯片编号占位符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D1E3519-AA41-4C8F-81B1-98F81BDCD14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r>
              <a:rPr lang="en-US" altLang="zh-CN"/>
              <a:t>be3702e6-b73f-4c1d-9d55-985d00c29226.source.default.zh-Hans</a:t>
            </a:r>
            <a:endParaRPr lang="zh-CN" altLang="en-US"/>
          </a:p>
        </p:txBody>
      </p:sp>
      <p:sp>
        <p:nvSpPr>
          <p:cNvPr id="4" name="灯片编号占位符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D1E3519-AA41-4C8F-81B1-98F81BDCD14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p:nvPr>
            <p:ph type="sldImg"/>
          </p:nvPr>
        </p:nvSpPr>
        <p:spPr/>
      </p:sp>
      <p:sp>
        <p:nvSpPr>
          <p:cNvPr id="3" name="Notes Placeholder 2"/>
          <p:cNvSpPr/>
          <p:nvPr>
            <p:ph type="body" idx="1"/>
          </p:nvPr>
        </p:nvSpPr>
        <p:spPr/>
        <p:txBody>
          <a:bodyPr/>
          <a:lstStyle/>
          <a:p>
            <a:endParaRPr lang="zh-CN" altLang="en-US" dirty="0"/>
          </a:p>
        </p:txBody>
      </p:sp>
      <p:sp>
        <p:nvSpPr>
          <p:cNvPr id="4" name="Slide Number Placeholder 3"/>
          <p:cNvSpPr/>
          <p:nvPr>
            <p:ph type="sldNum" sz="quarter" idx="10"/>
          </p:nvPr>
        </p:nvSpPr>
        <p:spPr/>
        <p:txBody>
          <a:bodyPr/>
          <a:lstStyle/>
          <a:p>
            <a:fld id="{E8B1B2E0-B659-4666-96EC-736A5E89146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endParaRPr lang="zh-CN" altLang="en-US" dirty="0"/>
          </a:p>
        </p:txBody>
      </p:sp>
      <p:sp>
        <p:nvSpPr>
          <p:cNvPr id="4" name="灯片编号占位符 3"/>
          <p:cNvSpPr/>
          <p:nvPr>
            <p:ph type="sldNum" sz="quarter" idx="5"/>
          </p:nvPr>
        </p:nvSpPr>
        <p:spPr/>
        <p:txBody>
          <a:bodyPr/>
          <a:lstStyle/>
          <a:p>
            <a:fld id="{E8B1B2E0-B659-4666-96EC-736A5E89146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p:nvPr>
            <p:ph type="sldImg"/>
          </p:nvPr>
        </p:nvSpPr>
        <p:spPr/>
      </p:sp>
      <p:sp>
        <p:nvSpPr>
          <p:cNvPr id="3" name="Notes Placeholder 2"/>
          <p:cNvSpPr/>
          <p:nvPr>
            <p:ph type="body" idx="1"/>
          </p:nvPr>
        </p:nvSpPr>
        <p:spPr/>
        <p:txBody>
          <a:bodyPr/>
          <a:lstStyle/>
          <a:p>
            <a:endParaRPr lang="zh-CN" altLang="en-US" dirty="0"/>
          </a:p>
        </p:txBody>
      </p:sp>
      <p:sp>
        <p:nvSpPr>
          <p:cNvPr id="4" name="Slide Number Placeholder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8B1B2E0-B659-4666-96EC-736A5E891463}"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p:nvPr>
            <p:ph type="sldImg"/>
          </p:nvPr>
        </p:nvSpPr>
        <p:spPr/>
      </p:sp>
      <p:sp>
        <p:nvSpPr>
          <p:cNvPr id="3" name="Notes Placeholder 2"/>
          <p:cNvSpPr/>
          <p:nvPr>
            <p:ph type="body" idx="1"/>
          </p:nvPr>
        </p:nvSpPr>
        <p:spPr/>
        <p:txBody>
          <a:bodyPr/>
          <a:lstStyle/>
          <a:p>
            <a:r>
              <a:rPr lang="zh-CN" altLang="en-US" dirty="0"/>
              <a:t>抗病毒活性的区别，对于所有病毒亚型的抗病毒活性很强</a:t>
            </a:r>
            <a:endParaRPr lang="zh-CN" altLang="en-US" dirty="0"/>
          </a:p>
        </p:txBody>
      </p:sp>
      <p:sp>
        <p:nvSpPr>
          <p:cNvPr id="4" name="Slide Number Placeholder 3"/>
          <p:cNvSpPr/>
          <p:nvPr>
            <p:ph type="sldNum" sz="quarter" idx="10"/>
          </p:nvPr>
        </p:nvSpPr>
        <p:spPr/>
        <p:txBody>
          <a:bodyPr/>
          <a:lstStyle/>
          <a:p>
            <a:fld id="{E8B1B2E0-B659-4666-96EC-736A5E89146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p:nvPr>
        </p:nvSpPr>
        <p:spPr/>
      </p:sp>
      <p:sp>
        <p:nvSpPr>
          <p:cNvPr id="3" name="备注占位符 2"/>
          <p:cNvSpPr/>
          <p:nvPr>
            <p:ph type="body" idx="1"/>
          </p:nvPr>
        </p:nvSpPr>
        <p:spPr/>
        <p:txBody>
          <a:bodyPr/>
          <a:lstStyle/>
          <a:p>
            <a:r>
              <a:rPr lang="en-US" altLang="zh-CN"/>
              <a:t>be3702e6-b73f-4c1d-9d55-985d00c29226.source.default.zh-Hans</a:t>
            </a:r>
            <a:endParaRPr lang="zh-CN" altLang="en-US"/>
          </a:p>
        </p:txBody>
      </p:sp>
      <p:sp>
        <p:nvSpPr>
          <p:cNvPr id="4" name="灯片编号占位符 3"/>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D1E3519-AA41-4C8F-81B1-98F81BDCD14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9.png"/><Relationship Id="rId6" Type="http://schemas.openxmlformats.org/officeDocument/2006/relationships/tags" Target="../tags/tag7.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8.png"/><Relationship Id="rId3" Type="http://schemas.openxmlformats.org/officeDocument/2006/relationships/tags" Target="../tags/tag6.xml"/><Relationship Id="rId2" Type="http://schemas.openxmlformats.org/officeDocument/2006/relationships/tags" Target="../tags/tag5.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11.png"/><Relationship Id="rId5" Type="http://schemas.openxmlformats.org/officeDocument/2006/relationships/tags" Target="../tags/tag14.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10.png"/><Relationship Id="rId2" Type="http://schemas.openxmlformats.org/officeDocument/2006/relationships/tags" Target="../tags/tag13.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4" Type="http://schemas.openxmlformats.org/officeDocument/2006/relationships/image" Target="../media/image18.emf"/><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p:nvPr>
            <p:ph type="dt" sz="half" idx="10"/>
          </p:nvPr>
        </p:nvSpPr>
        <p:spPr/>
        <p:txBody>
          <a:bodyPr/>
          <a:lstStyle/>
          <a:p>
            <a:fld id="{2239D342-71B8-4263-8EE0-96AE71B988F3}"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竖排文字占位符 2"/>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2239D342-71B8-4263-8EE0-96AE71B988F3}"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2239D342-71B8-4263-8EE0-96AE71B988F3}"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matchingName="仅标题">
  <p:cSld name="1_仅标题">
    <p:spTree>
      <p:nvGrpSpPr>
        <p:cNvPr id="1" name="Shape 157"/>
        <p:cNvGrpSpPr/>
        <p:nvPr/>
      </p:nvGrpSpPr>
      <p:grpSpPr>
        <a:xfrm>
          <a:off x="0" y="0"/>
          <a:ext cx="0" cy="0"/>
          <a:chOff x="0" y="0"/>
          <a:chExt cx="0" cy="0"/>
        </a:xfrm>
      </p:grpSpPr>
      <p:sp>
        <p:nvSpPr>
          <p:cNvPr id="10" name="Text Placeholder 10"/>
          <p:cNvSpPr/>
          <p:nvPr>
            <p:ph type="body" sz="quarter" idx="11"/>
          </p:nvPr>
        </p:nvSpPr>
        <p:spPr>
          <a:xfrm>
            <a:off x="334610" y="6339226"/>
            <a:ext cx="8700858" cy="425174"/>
          </a:xfrm>
        </p:spPr>
        <p:txBody>
          <a:bodyPr tIns="0" bIns="0" anchor="ctr">
            <a:normAutofit/>
          </a:bodyPr>
          <a:lstStyle>
            <a:lvl1pPr marL="0" indent="0" algn="l">
              <a:spcBef>
                <a:spcPts val="0"/>
              </a:spcBef>
              <a:spcAft>
                <a:spcPts val="0"/>
              </a:spcAft>
              <a:buNone/>
              <a:defRPr sz="800">
                <a:solidFill>
                  <a:schemeClr val="bg1">
                    <a:lumMod val="65000"/>
                  </a:schemeClr>
                </a:solidFill>
                <a:latin typeface="+mn-lt"/>
                <a:ea typeface="+mn-ea"/>
              </a:defRPr>
            </a:lvl1pPr>
          </a:lstStyle>
          <a:p>
            <a:pPr lvl="0"/>
            <a:endParaRPr lang="en-GB" dirty="0"/>
          </a:p>
        </p:txBody>
      </p:sp>
      <p:sp>
        <p:nvSpPr>
          <p:cNvPr id="158" name="Google Shape;158;p25"/>
          <p:cNvSpPr txBox="1"/>
          <p:nvPr>
            <p:ph type="title"/>
          </p:nvPr>
        </p:nvSpPr>
        <p:spPr>
          <a:xfrm>
            <a:off x="714586" y="344578"/>
            <a:ext cx="10762830" cy="996191"/>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chemeClr val="dk1"/>
              </a:buClr>
              <a:buSzPts val="1800"/>
              <a:buNone/>
              <a:defRPr sz="3600" b="1">
                <a:solidFill>
                  <a:schemeClr val="tx1">
                    <a:lumMod val="85000"/>
                    <a:lumOff val="15000"/>
                  </a:schemeClr>
                </a:solidFill>
                <a:latin typeface="+mj-ea"/>
                <a:ea typeface="+mj-e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7051"/>
            <a:ext cx="12177436" cy="6850946"/>
          </a:xfrm>
          <a:prstGeom prst="rect">
            <a:avLst/>
          </a:prstGeom>
        </p:spPr>
      </p:pic>
      <p:grpSp>
        <p:nvGrpSpPr>
          <p:cNvPr id="21" name="Group 4"/>
          <p:cNvGrpSpPr>
            <a:grpSpLocks noChangeAspect="1"/>
          </p:cNvGrpSpPr>
          <p:nvPr userDrawn="1"/>
        </p:nvGrpSpPr>
        <p:grpSpPr bwMode="auto">
          <a:xfrm>
            <a:off x="10537115" y="5854667"/>
            <a:ext cx="1205277" cy="550648"/>
            <a:chOff x="725" y="636"/>
            <a:chExt cx="4312" cy="1970"/>
          </a:xfrm>
        </p:grpSpPr>
        <p:sp>
          <p:nvSpPr>
            <p:cNvPr id="22" name="Freeform 5"/>
            <p:cNvSpPr/>
            <p:nvPr/>
          </p:nvSpPr>
          <p:spPr bwMode="auto">
            <a:xfrm>
              <a:off x="725" y="636"/>
              <a:ext cx="1381" cy="1366"/>
            </a:xfrm>
            <a:custGeom>
              <a:avLst/>
              <a:gdLst>
                <a:gd name="T0" fmla="*/ 181 w 676"/>
                <a:gd name="T1" fmla="*/ 522 h 667"/>
                <a:gd name="T2" fmla="*/ 235 w 676"/>
                <a:gd name="T3" fmla="*/ 551 h 667"/>
                <a:gd name="T4" fmla="*/ 426 w 676"/>
                <a:gd name="T5" fmla="*/ 580 h 667"/>
                <a:gd name="T6" fmla="*/ 676 w 676"/>
                <a:gd name="T7" fmla="*/ 564 h 667"/>
                <a:gd name="T8" fmla="*/ 654 w 676"/>
                <a:gd name="T9" fmla="*/ 647 h 667"/>
                <a:gd name="T10" fmla="*/ 423 w 676"/>
                <a:gd name="T11" fmla="*/ 655 h 667"/>
                <a:gd name="T12" fmla="*/ 221 w 676"/>
                <a:gd name="T13" fmla="*/ 620 h 667"/>
                <a:gd name="T14" fmla="*/ 146 w 676"/>
                <a:gd name="T15" fmla="*/ 584 h 667"/>
                <a:gd name="T16" fmla="*/ 52 w 676"/>
                <a:gd name="T17" fmla="*/ 667 h 667"/>
                <a:gd name="T18" fmla="*/ 0 w 676"/>
                <a:gd name="T19" fmla="*/ 594 h 667"/>
                <a:gd name="T20" fmla="*/ 100 w 676"/>
                <a:gd name="T21" fmla="*/ 524 h 667"/>
                <a:gd name="T22" fmla="*/ 100 w 676"/>
                <a:gd name="T23" fmla="*/ 333 h 667"/>
                <a:gd name="T24" fmla="*/ 9 w 676"/>
                <a:gd name="T25" fmla="*/ 333 h 667"/>
                <a:gd name="T26" fmla="*/ 9 w 676"/>
                <a:gd name="T27" fmla="*/ 255 h 667"/>
                <a:gd name="T28" fmla="*/ 181 w 676"/>
                <a:gd name="T29" fmla="*/ 255 h 667"/>
                <a:gd name="T30" fmla="*/ 181 w 676"/>
                <a:gd name="T31" fmla="*/ 522 h 667"/>
                <a:gd name="T32" fmla="*/ 125 w 676"/>
                <a:gd name="T33" fmla="*/ 191 h 667"/>
                <a:gd name="T34" fmla="*/ 15 w 676"/>
                <a:gd name="T35" fmla="*/ 69 h 667"/>
                <a:gd name="T36" fmla="*/ 79 w 676"/>
                <a:gd name="T37" fmla="*/ 22 h 667"/>
                <a:gd name="T38" fmla="*/ 193 w 676"/>
                <a:gd name="T39" fmla="*/ 138 h 667"/>
                <a:gd name="T40" fmla="*/ 125 w 676"/>
                <a:gd name="T41" fmla="*/ 191 h 667"/>
                <a:gd name="T42" fmla="*/ 388 w 676"/>
                <a:gd name="T43" fmla="*/ 132 h 667"/>
                <a:gd name="T44" fmla="*/ 211 w 676"/>
                <a:gd name="T45" fmla="*/ 132 h 667"/>
                <a:gd name="T46" fmla="*/ 211 w 676"/>
                <a:gd name="T47" fmla="*/ 61 h 667"/>
                <a:gd name="T48" fmla="*/ 388 w 676"/>
                <a:gd name="T49" fmla="*/ 61 h 667"/>
                <a:gd name="T50" fmla="*/ 388 w 676"/>
                <a:gd name="T51" fmla="*/ 0 h 667"/>
                <a:gd name="T52" fmla="*/ 471 w 676"/>
                <a:gd name="T53" fmla="*/ 0 h 667"/>
                <a:gd name="T54" fmla="*/ 471 w 676"/>
                <a:gd name="T55" fmla="*/ 61 h 667"/>
                <a:gd name="T56" fmla="*/ 658 w 676"/>
                <a:gd name="T57" fmla="*/ 61 h 667"/>
                <a:gd name="T58" fmla="*/ 658 w 676"/>
                <a:gd name="T59" fmla="*/ 132 h 667"/>
                <a:gd name="T60" fmla="*/ 471 w 676"/>
                <a:gd name="T61" fmla="*/ 132 h 667"/>
                <a:gd name="T62" fmla="*/ 471 w 676"/>
                <a:gd name="T63" fmla="*/ 171 h 667"/>
                <a:gd name="T64" fmla="*/ 634 w 676"/>
                <a:gd name="T65" fmla="*/ 171 h 667"/>
                <a:gd name="T66" fmla="*/ 634 w 676"/>
                <a:gd name="T67" fmla="*/ 364 h 667"/>
                <a:gd name="T68" fmla="*/ 500 w 676"/>
                <a:gd name="T69" fmla="*/ 364 h 667"/>
                <a:gd name="T70" fmla="*/ 657 w 676"/>
                <a:gd name="T71" fmla="*/ 473 h 667"/>
                <a:gd name="T72" fmla="*/ 604 w 676"/>
                <a:gd name="T73" fmla="*/ 531 h 667"/>
                <a:gd name="T74" fmla="*/ 471 w 676"/>
                <a:gd name="T75" fmla="*/ 428 h 667"/>
                <a:gd name="T76" fmla="*/ 471 w 676"/>
                <a:gd name="T77" fmla="*/ 554 h 667"/>
                <a:gd name="T78" fmla="*/ 388 w 676"/>
                <a:gd name="T79" fmla="*/ 554 h 667"/>
                <a:gd name="T80" fmla="*/ 388 w 676"/>
                <a:gd name="T81" fmla="*/ 424 h 667"/>
                <a:gd name="T82" fmla="*/ 247 w 676"/>
                <a:gd name="T83" fmla="*/ 543 h 667"/>
                <a:gd name="T84" fmla="*/ 193 w 676"/>
                <a:gd name="T85" fmla="*/ 478 h 667"/>
                <a:gd name="T86" fmla="*/ 350 w 676"/>
                <a:gd name="T87" fmla="*/ 364 h 667"/>
                <a:gd name="T88" fmla="*/ 231 w 676"/>
                <a:gd name="T89" fmla="*/ 364 h 667"/>
                <a:gd name="T90" fmla="*/ 231 w 676"/>
                <a:gd name="T91" fmla="*/ 171 h 667"/>
                <a:gd name="T92" fmla="*/ 388 w 676"/>
                <a:gd name="T93" fmla="*/ 171 h 667"/>
                <a:gd name="T94" fmla="*/ 388 w 676"/>
                <a:gd name="T95" fmla="*/ 132 h 667"/>
                <a:gd name="T96" fmla="*/ 310 w 676"/>
                <a:gd name="T97" fmla="*/ 299 h 667"/>
                <a:gd name="T98" fmla="*/ 388 w 676"/>
                <a:gd name="T99" fmla="*/ 299 h 667"/>
                <a:gd name="T100" fmla="*/ 388 w 676"/>
                <a:gd name="T101" fmla="*/ 236 h 667"/>
                <a:gd name="T102" fmla="*/ 310 w 676"/>
                <a:gd name="T103" fmla="*/ 236 h 667"/>
                <a:gd name="T104" fmla="*/ 310 w 676"/>
                <a:gd name="T105" fmla="*/ 299 h 667"/>
                <a:gd name="T106" fmla="*/ 471 w 676"/>
                <a:gd name="T107" fmla="*/ 236 h 667"/>
                <a:gd name="T108" fmla="*/ 471 w 676"/>
                <a:gd name="T109" fmla="*/ 299 h 667"/>
                <a:gd name="T110" fmla="*/ 551 w 676"/>
                <a:gd name="T111" fmla="*/ 299 h 667"/>
                <a:gd name="T112" fmla="*/ 551 w 676"/>
                <a:gd name="T113" fmla="*/ 236 h 667"/>
                <a:gd name="T114" fmla="*/ 471 w 676"/>
                <a:gd name="T115" fmla="*/ 23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6" h="667">
                  <a:moveTo>
                    <a:pt x="181" y="522"/>
                  </a:moveTo>
                  <a:cubicBezTo>
                    <a:pt x="196" y="530"/>
                    <a:pt x="211" y="540"/>
                    <a:pt x="235" y="551"/>
                  </a:cubicBezTo>
                  <a:cubicBezTo>
                    <a:pt x="283" y="575"/>
                    <a:pt x="348" y="580"/>
                    <a:pt x="426" y="580"/>
                  </a:cubicBezTo>
                  <a:cubicBezTo>
                    <a:pt x="498" y="580"/>
                    <a:pt x="606" y="574"/>
                    <a:pt x="676" y="564"/>
                  </a:cubicBezTo>
                  <a:cubicBezTo>
                    <a:pt x="667" y="586"/>
                    <a:pt x="655" y="624"/>
                    <a:pt x="654" y="647"/>
                  </a:cubicBezTo>
                  <a:cubicBezTo>
                    <a:pt x="606" y="651"/>
                    <a:pt x="492" y="655"/>
                    <a:pt x="423" y="655"/>
                  </a:cubicBezTo>
                  <a:cubicBezTo>
                    <a:pt x="337" y="655"/>
                    <a:pt x="274" y="647"/>
                    <a:pt x="221" y="620"/>
                  </a:cubicBezTo>
                  <a:cubicBezTo>
                    <a:pt x="188" y="604"/>
                    <a:pt x="164" y="584"/>
                    <a:pt x="146" y="584"/>
                  </a:cubicBezTo>
                  <a:cubicBezTo>
                    <a:pt x="121" y="584"/>
                    <a:pt x="84" y="626"/>
                    <a:pt x="52" y="667"/>
                  </a:cubicBezTo>
                  <a:cubicBezTo>
                    <a:pt x="0" y="594"/>
                    <a:pt x="0" y="594"/>
                    <a:pt x="0" y="594"/>
                  </a:cubicBezTo>
                  <a:cubicBezTo>
                    <a:pt x="33" y="563"/>
                    <a:pt x="67" y="538"/>
                    <a:pt x="100" y="524"/>
                  </a:cubicBezTo>
                  <a:cubicBezTo>
                    <a:pt x="100" y="333"/>
                    <a:pt x="100" y="333"/>
                    <a:pt x="100" y="333"/>
                  </a:cubicBezTo>
                  <a:cubicBezTo>
                    <a:pt x="9" y="333"/>
                    <a:pt x="9" y="333"/>
                    <a:pt x="9" y="333"/>
                  </a:cubicBezTo>
                  <a:cubicBezTo>
                    <a:pt x="9" y="255"/>
                    <a:pt x="9" y="255"/>
                    <a:pt x="9" y="255"/>
                  </a:cubicBezTo>
                  <a:cubicBezTo>
                    <a:pt x="181" y="255"/>
                    <a:pt x="181" y="255"/>
                    <a:pt x="181" y="255"/>
                  </a:cubicBezTo>
                  <a:lnTo>
                    <a:pt x="181" y="522"/>
                  </a:lnTo>
                  <a:close/>
                  <a:moveTo>
                    <a:pt x="125" y="191"/>
                  </a:moveTo>
                  <a:cubicBezTo>
                    <a:pt x="104" y="156"/>
                    <a:pt x="54" y="105"/>
                    <a:pt x="15" y="69"/>
                  </a:cubicBezTo>
                  <a:cubicBezTo>
                    <a:pt x="79" y="22"/>
                    <a:pt x="79" y="22"/>
                    <a:pt x="79" y="22"/>
                  </a:cubicBezTo>
                  <a:cubicBezTo>
                    <a:pt x="119" y="56"/>
                    <a:pt x="170" y="105"/>
                    <a:pt x="193" y="138"/>
                  </a:cubicBezTo>
                  <a:lnTo>
                    <a:pt x="125" y="191"/>
                  </a:lnTo>
                  <a:close/>
                  <a:moveTo>
                    <a:pt x="388" y="132"/>
                  </a:moveTo>
                  <a:cubicBezTo>
                    <a:pt x="211" y="132"/>
                    <a:pt x="211" y="132"/>
                    <a:pt x="211" y="132"/>
                  </a:cubicBezTo>
                  <a:cubicBezTo>
                    <a:pt x="211" y="61"/>
                    <a:pt x="211" y="61"/>
                    <a:pt x="211" y="61"/>
                  </a:cubicBezTo>
                  <a:cubicBezTo>
                    <a:pt x="388" y="61"/>
                    <a:pt x="388" y="61"/>
                    <a:pt x="388" y="61"/>
                  </a:cubicBezTo>
                  <a:cubicBezTo>
                    <a:pt x="388" y="0"/>
                    <a:pt x="388" y="0"/>
                    <a:pt x="388" y="0"/>
                  </a:cubicBezTo>
                  <a:cubicBezTo>
                    <a:pt x="471" y="0"/>
                    <a:pt x="471" y="0"/>
                    <a:pt x="471" y="0"/>
                  </a:cubicBezTo>
                  <a:cubicBezTo>
                    <a:pt x="471" y="61"/>
                    <a:pt x="471" y="61"/>
                    <a:pt x="471" y="61"/>
                  </a:cubicBezTo>
                  <a:cubicBezTo>
                    <a:pt x="658" y="61"/>
                    <a:pt x="658" y="61"/>
                    <a:pt x="658" y="61"/>
                  </a:cubicBezTo>
                  <a:cubicBezTo>
                    <a:pt x="658" y="132"/>
                    <a:pt x="658" y="132"/>
                    <a:pt x="658" y="132"/>
                  </a:cubicBezTo>
                  <a:cubicBezTo>
                    <a:pt x="471" y="132"/>
                    <a:pt x="471" y="132"/>
                    <a:pt x="471" y="132"/>
                  </a:cubicBezTo>
                  <a:cubicBezTo>
                    <a:pt x="471" y="171"/>
                    <a:pt x="471" y="171"/>
                    <a:pt x="471" y="171"/>
                  </a:cubicBezTo>
                  <a:cubicBezTo>
                    <a:pt x="634" y="171"/>
                    <a:pt x="634" y="171"/>
                    <a:pt x="634" y="171"/>
                  </a:cubicBezTo>
                  <a:cubicBezTo>
                    <a:pt x="634" y="364"/>
                    <a:pt x="634" y="364"/>
                    <a:pt x="634" y="364"/>
                  </a:cubicBezTo>
                  <a:cubicBezTo>
                    <a:pt x="500" y="364"/>
                    <a:pt x="500" y="364"/>
                    <a:pt x="500" y="364"/>
                  </a:cubicBezTo>
                  <a:cubicBezTo>
                    <a:pt x="558" y="398"/>
                    <a:pt x="621" y="441"/>
                    <a:pt x="657" y="473"/>
                  </a:cubicBezTo>
                  <a:cubicBezTo>
                    <a:pt x="604" y="531"/>
                    <a:pt x="604" y="531"/>
                    <a:pt x="604" y="531"/>
                  </a:cubicBezTo>
                  <a:cubicBezTo>
                    <a:pt x="576" y="501"/>
                    <a:pt x="523" y="462"/>
                    <a:pt x="471" y="428"/>
                  </a:cubicBezTo>
                  <a:cubicBezTo>
                    <a:pt x="471" y="554"/>
                    <a:pt x="471" y="554"/>
                    <a:pt x="471" y="554"/>
                  </a:cubicBezTo>
                  <a:cubicBezTo>
                    <a:pt x="388" y="554"/>
                    <a:pt x="388" y="554"/>
                    <a:pt x="388" y="554"/>
                  </a:cubicBezTo>
                  <a:cubicBezTo>
                    <a:pt x="388" y="424"/>
                    <a:pt x="388" y="424"/>
                    <a:pt x="388" y="424"/>
                  </a:cubicBezTo>
                  <a:cubicBezTo>
                    <a:pt x="348" y="473"/>
                    <a:pt x="299" y="517"/>
                    <a:pt x="247" y="543"/>
                  </a:cubicBezTo>
                  <a:cubicBezTo>
                    <a:pt x="236" y="523"/>
                    <a:pt x="211" y="493"/>
                    <a:pt x="193" y="478"/>
                  </a:cubicBezTo>
                  <a:cubicBezTo>
                    <a:pt x="252" y="455"/>
                    <a:pt x="312" y="411"/>
                    <a:pt x="350" y="364"/>
                  </a:cubicBezTo>
                  <a:cubicBezTo>
                    <a:pt x="231" y="364"/>
                    <a:pt x="231" y="364"/>
                    <a:pt x="231" y="364"/>
                  </a:cubicBezTo>
                  <a:cubicBezTo>
                    <a:pt x="231" y="171"/>
                    <a:pt x="231" y="171"/>
                    <a:pt x="231" y="171"/>
                  </a:cubicBezTo>
                  <a:cubicBezTo>
                    <a:pt x="388" y="171"/>
                    <a:pt x="388" y="171"/>
                    <a:pt x="388" y="171"/>
                  </a:cubicBezTo>
                  <a:lnTo>
                    <a:pt x="388" y="132"/>
                  </a:lnTo>
                  <a:close/>
                  <a:moveTo>
                    <a:pt x="310" y="299"/>
                  </a:moveTo>
                  <a:cubicBezTo>
                    <a:pt x="388" y="299"/>
                    <a:pt x="388" y="299"/>
                    <a:pt x="388" y="299"/>
                  </a:cubicBezTo>
                  <a:cubicBezTo>
                    <a:pt x="388" y="236"/>
                    <a:pt x="388" y="236"/>
                    <a:pt x="388" y="236"/>
                  </a:cubicBezTo>
                  <a:cubicBezTo>
                    <a:pt x="310" y="236"/>
                    <a:pt x="310" y="236"/>
                    <a:pt x="310" y="236"/>
                  </a:cubicBezTo>
                  <a:lnTo>
                    <a:pt x="310" y="299"/>
                  </a:lnTo>
                  <a:close/>
                  <a:moveTo>
                    <a:pt x="471" y="236"/>
                  </a:moveTo>
                  <a:cubicBezTo>
                    <a:pt x="471" y="299"/>
                    <a:pt x="471" y="299"/>
                    <a:pt x="471" y="299"/>
                  </a:cubicBezTo>
                  <a:cubicBezTo>
                    <a:pt x="551" y="299"/>
                    <a:pt x="551" y="299"/>
                    <a:pt x="551" y="299"/>
                  </a:cubicBezTo>
                  <a:cubicBezTo>
                    <a:pt x="551" y="236"/>
                    <a:pt x="551" y="236"/>
                    <a:pt x="551" y="236"/>
                  </a:cubicBezTo>
                  <a:lnTo>
                    <a:pt x="471" y="236"/>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3" name="Freeform 6"/>
            <p:cNvSpPr/>
            <p:nvPr/>
          </p:nvSpPr>
          <p:spPr bwMode="auto">
            <a:xfrm>
              <a:off x="2171" y="640"/>
              <a:ext cx="1365" cy="1366"/>
            </a:xfrm>
            <a:custGeom>
              <a:avLst/>
              <a:gdLst>
                <a:gd name="T0" fmla="*/ 665 w 668"/>
                <a:gd name="T1" fmla="*/ 340 h 667"/>
                <a:gd name="T2" fmla="*/ 583 w 668"/>
                <a:gd name="T3" fmla="*/ 665 h 667"/>
                <a:gd name="T4" fmla="*/ 362 w 668"/>
                <a:gd name="T5" fmla="*/ 637 h 667"/>
                <a:gd name="T6" fmla="*/ 284 w 668"/>
                <a:gd name="T7" fmla="*/ 665 h 667"/>
                <a:gd name="T8" fmla="*/ 250 w 668"/>
                <a:gd name="T9" fmla="*/ 446 h 667"/>
                <a:gd name="T10" fmla="*/ 196 w 668"/>
                <a:gd name="T11" fmla="*/ 667 h 667"/>
                <a:gd name="T12" fmla="*/ 112 w 668"/>
                <a:gd name="T13" fmla="*/ 428 h 667"/>
                <a:gd name="T14" fmla="*/ 0 w 668"/>
                <a:gd name="T15" fmla="*/ 407 h 667"/>
                <a:gd name="T16" fmla="*/ 26 w 668"/>
                <a:gd name="T17" fmla="*/ 206 h 667"/>
                <a:gd name="T18" fmla="*/ 124 w 668"/>
                <a:gd name="T19" fmla="*/ 129 h 667"/>
                <a:gd name="T20" fmla="*/ 138 w 668"/>
                <a:gd name="T21" fmla="*/ 0 h 667"/>
                <a:gd name="T22" fmla="*/ 140 w 668"/>
                <a:gd name="T23" fmla="*/ 129 h 667"/>
                <a:gd name="T24" fmla="*/ 240 w 668"/>
                <a:gd name="T25" fmla="*/ 126 h 667"/>
                <a:gd name="T26" fmla="*/ 214 w 668"/>
                <a:gd name="T27" fmla="*/ 303 h 667"/>
                <a:gd name="T28" fmla="*/ 284 w 668"/>
                <a:gd name="T29" fmla="*/ 340 h 667"/>
                <a:gd name="T30" fmla="*/ 668 w 668"/>
                <a:gd name="T31" fmla="*/ 98 h 667"/>
                <a:gd name="T32" fmla="*/ 280 w 668"/>
                <a:gd name="T33" fmla="*/ 26 h 667"/>
                <a:gd name="T34" fmla="*/ 634 w 668"/>
                <a:gd name="T35" fmla="*/ 129 h 667"/>
                <a:gd name="T36" fmla="*/ 319 w 668"/>
                <a:gd name="T37" fmla="*/ 308 h 667"/>
                <a:gd name="T38" fmla="*/ 634 w 668"/>
                <a:gd name="T39" fmla="*/ 129 h 667"/>
                <a:gd name="T40" fmla="*/ 362 w 668"/>
                <a:gd name="T41" fmla="*/ 455 h 667"/>
                <a:gd name="T42" fmla="*/ 433 w 668"/>
                <a:gd name="T43" fmla="*/ 408 h 667"/>
                <a:gd name="T44" fmla="*/ 362 w 668"/>
                <a:gd name="T45" fmla="*/ 569 h 667"/>
                <a:gd name="T46" fmla="*/ 433 w 668"/>
                <a:gd name="T47" fmla="*/ 519 h 667"/>
                <a:gd name="T48" fmla="*/ 362 w 668"/>
                <a:gd name="T49" fmla="*/ 569 h 667"/>
                <a:gd name="T50" fmla="*/ 394 w 668"/>
                <a:gd name="T51" fmla="*/ 192 h 667"/>
                <a:gd name="T52" fmla="*/ 555 w 668"/>
                <a:gd name="T53" fmla="*/ 244 h 667"/>
                <a:gd name="T54" fmla="*/ 583 w 668"/>
                <a:gd name="T55" fmla="*/ 408 h 667"/>
                <a:gd name="T56" fmla="*/ 509 w 668"/>
                <a:gd name="T57" fmla="*/ 455 h 667"/>
                <a:gd name="T58" fmla="*/ 583 w 668"/>
                <a:gd name="T59" fmla="*/ 408 h 667"/>
                <a:gd name="T60" fmla="*/ 583 w 668"/>
                <a:gd name="T61" fmla="*/ 519 h 667"/>
                <a:gd name="T62" fmla="*/ 509 w 668"/>
                <a:gd name="T63" fmla="*/ 56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8" h="667">
                  <a:moveTo>
                    <a:pt x="284" y="340"/>
                  </a:moveTo>
                  <a:cubicBezTo>
                    <a:pt x="665" y="340"/>
                    <a:pt x="665" y="340"/>
                    <a:pt x="665" y="340"/>
                  </a:cubicBezTo>
                  <a:cubicBezTo>
                    <a:pt x="665" y="665"/>
                    <a:pt x="665" y="665"/>
                    <a:pt x="665" y="665"/>
                  </a:cubicBezTo>
                  <a:cubicBezTo>
                    <a:pt x="583" y="665"/>
                    <a:pt x="583" y="665"/>
                    <a:pt x="583" y="665"/>
                  </a:cubicBezTo>
                  <a:cubicBezTo>
                    <a:pt x="583" y="637"/>
                    <a:pt x="583" y="637"/>
                    <a:pt x="583" y="637"/>
                  </a:cubicBezTo>
                  <a:cubicBezTo>
                    <a:pt x="362" y="637"/>
                    <a:pt x="362" y="637"/>
                    <a:pt x="362" y="637"/>
                  </a:cubicBezTo>
                  <a:cubicBezTo>
                    <a:pt x="362" y="665"/>
                    <a:pt x="362" y="665"/>
                    <a:pt x="362" y="665"/>
                  </a:cubicBezTo>
                  <a:cubicBezTo>
                    <a:pt x="284" y="665"/>
                    <a:pt x="284" y="665"/>
                    <a:pt x="284" y="665"/>
                  </a:cubicBezTo>
                  <a:cubicBezTo>
                    <a:pt x="284" y="400"/>
                    <a:pt x="284" y="400"/>
                    <a:pt x="284" y="400"/>
                  </a:cubicBezTo>
                  <a:cubicBezTo>
                    <a:pt x="250" y="446"/>
                    <a:pt x="250" y="446"/>
                    <a:pt x="250" y="446"/>
                  </a:cubicBezTo>
                  <a:cubicBezTo>
                    <a:pt x="238" y="428"/>
                    <a:pt x="217" y="403"/>
                    <a:pt x="196" y="379"/>
                  </a:cubicBezTo>
                  <a:cubicBezTo>
                    <a:pt x="196" y="667"/>
                    <a:pt x="196" y="667"/>
                    <a:pt x="196" y="667"/>
                  </a:cubicBezTo>
                  <a:cubicBezTo>
                    <a:pt x="112" y="667"/>
                    <a:pt x="112" y="667"/>
                    <a:pt x="112" y="667"/>
                  </a:cubicBezTo>
                  <a:cubicBezTo>
                    <a:pt x="112" y="428"/>
                    <a:pt x="112" y="428"/>
                    <a:pt x="112" y="428"/>
                  </a:cubicBezTo>
                  <a:cubicBezTo>
                    <a:pt x="88" y="450"/>
                    <a:pt x="64" y="471"/>
                    <a:pt x="40" y="488"/>
                  </a:cubicBezTo>
                  <a:cubicBezTo>
                    <a:pt x="32" y="465"/>
                    <a:pt x="12" y="422"/>
                    <a:pt x="0" y="407"/>
                  </a:cubicBezTo>
                  <a:cubicBezTo>
                    <a:pt x="71" y="364"/>
                    <a:pt x="140" y="288"/>
                    <a:pt x="182" y="206"/>
                  </a:cubicBezTo>
                  <a:cubicBezTo>
                    <a:pt x="26" y="206"/>
                    <a:pt x="26" y="206"/>
                    <a:pt x="26" y="206"/>
                  </a:cubicBezTo>
                  <a:cubicBezTo>
                    <a:pt x="26" y="129"/>
                    <a:pt x="26" y="129"/>
                    <a:pt x="26" y="129"/>
                  </a:cubicBezTo>
                  <a:cubicBezTo>
                    <a:pt x="124" y="129"/>
                    <a:pt x="124" y="129"/>
                    <a:pt x="124" y="129"/>
                  </a:cubicBezTo>
                  <a:cubicBezTo>
                    <a:pt x="112" y="101"/>
                    <a:pt x="90" y="60"/>
                    <a:pt x="71" y="29"/>
                  </a:cubicBezTo>
                  <a:cubicBezTo>
                    <a:pt x="138" y="0"/>
                    <a:pt x="138" y="0"/>
                    <a:pt x="138" y="0"/>
                  </a:cubicBezTo>
                  <a:cubicBezTo>
                    <a:pt x="159" y="32"/>
                    <a:pt x="184" y="75"/>
                    <a:pt x="196" y="101"/>
                  </a:cubicBezTo>
                  <a:cubicBezTo>
                    <a:pt x="140" y="129"/>
                    <a:pt x="140" y="129"/>
                    <a:pt x="140" y="129"/>
                  </a:cubicBezTo>
                  <a:cubicBezTo>
                    <a:pt x="225" y="129"/>
                    <a:pt x="225" y="129"/>
                    <a:pt x="225" y="129"/>
                  </a:cubicBezTo>
                  <a:cubicBezTo>
                    <a:pt x="240" y="126"/>
                    <a:pt x="240" y="126"/>
                    <a:pt x="240" y="126"/>
                  </a:cubicBezTo>
                  <a:cubicBezTo>
                    <a:pt x="287" y="156"/>
                    <a:pt x="287" y="156"/>
                    <a:pt x="287" y="156"/>
                  </a:cubicBezTo>
                  <a:cubicBezTo>
                    <a:pt x="268" y="207"/>
                    <a:pt x="243" y="258"/>
                    <a:pt x="214" y="303"/>
                  </a:cubicBezTo>
                  <a:cubicBezTo>
                    <a:pt x="233" y="318"/>
                    <a:pt x="264" y="345"/>
                    <a:pt x="284" y="363"/>
                  </a:cubicBezTo>
                  <a:lnTo>
                    <a:pt x="284" y="340"/>
                  </a:lnTo>
                  <a:close/>
                  <a:moveTo>
                    <a:pt x="668" y="26"/>
                  </a:moveTo>
                  <a:cubicBezTo>
                    <a:pt x="668" y="98"/>
                    <a:pt x="668" y="98"/>
                    <a:pt x="668" y="98"/>
                  </a:cubicBezTo>
                  <a:cubicBezTo>
                    <a:pt x="280" y="98"/>
                    <a:pt x="280" y="98"/>
                    <a:pt x="280" y="98"/>
                  </a:cubicBezTo>
                  <a:cubicBezTo>
                    <a:pt x="280" y="26"/>
                    <a:pt x="280" y="26"/>
                    <a:pt x="280" y="26"/>
                  </a:cubicBezTo>
                  <a:lnTo>
                    <a:pt x="668" y="26"/>
                  </a:lnTo>
                  <a:close/>
                  <a:moveTo>
                    <a:pt x="634" y="129"/>
                  </a:moveTo>
                  <a:cubicBezTo>
                    <a:pt x="634" y="308"/>
                    <a:pt x="634" y="308"/>
                    <a:pt x="634" y="308"/>
                  </a:cubicBezTo>
                  <a:cubicBezTo>
                    <a:pt x="319" y="308"/>
                    <a:pt x="319" y="308"/>
                    <a:pt x="319" y="308"/>
                  </a:cubicBezTo>
                  <a:cubicBezTo>
                    <a:pt x="319" y="129"/>
                    <a:pt x="319" y="129"/>
                    <a:pt x="319" y="129"/>
                  </a:cubicBezTo>
                  <a:lnTo>
                    <a:pt x="634" y="129"/>
                  </a:lnTo>
                  <a:close/>
                  <a:moveTo>
                    <a:pt x="362" y="408"/>
                  </a:moveTo>
                  <a:cubicBezTo>
                    <a:pt x="362" y="455"/>
                    <a:pt x="362" y="455"/>
                    <a:pt x="362" y="455"/>
                  </a:cubicBezTo>
                  <a:cubicBezTo>
                    <a:pt x="433" y="455"/>
                    <a:pt x="433" y="455"/>
                    <a:pt x="433" y="455"/>
                  </a:cubicBezTo>
                  <a:cubicBezTo>
                    <a:pt x="433" y="408"/>
                    <a:pt x="433" y="408"/>
                    <a:pt x="433" y="408"/>
                  </a:cubicBezTo>
                  <a:lnTo>
                    <a:pt x="362" y="408"/>
                  </a:lnTo>
                  <a:close/>
                  <a:moveTo>
                    <a:pt x="362" y="569"/>
                  </a:moveTo>
                  <a:cubicBezTo>
                    <a:pt x="433" y="569"/>
                    <a:pt x="433" y="569"/>
                    <a:pt x="433" y="569"/>
                  </a:cubicBezTo>
                  <a:cubicBezTo>
                    <a:pt x="433" y="519"/>
                    <a:pt x="433" y="519"/>
                    <a:pt x="433" y="519"/>
                  </a:cubicBezTo>
                  <a:cubicBezTo>
                    <a:pt x="362" y="519"/>
                    <a:pt x="362" y="519"/>
                    <a:pt x="362" y="519"/>
                  </a:cubicBezTo>
                  <a:lnTo>
                    <a:pt x="362" y="569"/>
                  </a:lnTo>
                  <a:close/>
                  <a:moveTo>
                    <a:pt x="555" y="192"/>
                  </a:moveTo>
                  <a:cubicBezTo>
                    <a:pt x="394" y="192"/>
                    <a:pt x="394" y="192"/>
                    <a:pt x="394" y="192"/>
                  </a:cubicBezTo>
                  <a:cubicBezTo>
                    <a:pt x="394" y="244"/>
                    <a:pt x="394" y="244"/>
                    <a:pt x="394" y="244"/>
                  </a:cubicBezTo>
                  <a:cubicBezTo>
                    <a:pt x="555" y="244"/>
                    <a:pt x="555" y="244"/>
                    <a:pt x="555" y="244"/>
                  </a:cubicBezTo>
                  <a:lnTo>
                    <a:pt x="555" y="192"/>
                  </a:lnTo>
                  <a:close/>
                  <a:moveTo>
                    <a:pt x="583" y="408"/>
                  </a:moveTo>
                  <a:cubicBezTo>
                    <a:pt x="509" y="408"/>
                    <a:pt x="509" y="408"/>
                    <a:pt x="509" y="408"/>
                  </a:cubicBezTo>
                  <a:cubicBezTo>
                    <a:pt x="509" y="455"/>
                    <a:pt x="509" y="455"/>
                    <a:pt x="509" y="455"/>
                  </a:cubicBezTo>
                  <a:cubicBezTo>
                    <a:pt x="583" y="455"/>
                    <a:pt x="583" y="455"/>
                    <a:pt x="583" y="455"/>
                  </a:cubicBezTo>
                  <a:lnTo>
                    <a:pt x="583" y="408"/>
                  </a:lnTo>
                  <a:close/>
                  <a:moveTo>
                    <a:pt x="583" y="569"/>
                  </a:moveTo>
                  <a:cubicBezTo>
                    <a:pt x="583" y="519"/>
                    <a:pt x="583" y="519"/>
                    <a:pt x="583" y="519"/>
                  </a:cubicBezTo>
                  <a:cubicBezTo>
                    <a:pt x="509" y="519"/>
                    <a:pt x="509" y="519"/>
                    <a:pt x="509" y="519"/>
                  </a:cubicBezTo>
                  <a:cubicBezTo>
                    <a:pt x="509" y="569"/>
                    <a:pt x="509" y="569"/>
                    <a:pt x="509" y="569"/>
                  </a:cubicBezTo>
                  <a:lnTo>
                    <a:pt x="583" y="569"/>
                  </a:lnTo>
                  <a:close/>
                </a:path>
              </a:pathLst>
            </a:custGeom>
            <a:solidFill>
              <a:srgbClr val="F686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4" name="Freeform 7"/>
            <p:cNvSpPr/>
            <p:nvPr/>
          </p:nvSpPr>
          <p:spPr bwMode="auto">
            <a:xfrm>
              <a:off x="3648" y="638"/>
              <a:ext cx="1389" cy="1364"/>
            </a:xfrm>
            <a:custGeom>
              <a:avLst/>
              <a:gdLst>
                <a:gd name="T0" fmla="*/ 183 w 680"/>
                <a:gd name="T1" fmla="*/ 513 h 666"/>
                <a:gd name="T2" fmla="*/ 223 w 680"/>
                <a:gd name="T3" fmla="*/ 538 h 666"/>
                <a:gd name="T4" fmla="*/ 418 w 680"/>
                <a:gd name="T5" fmla="*/ 571 h 666"/>
                <a:gd name="T6" fmla="*/ 680 w 680"/>
                <a:gd name="T7" fmla="*/ 553 h 666"/>
                <a:gd name="T8" fmla="*/ 655 w 680"/>
                <a:gd name="T9" fmla="*/ 646 h 666"/>
                <a:gd name="T10" fmla="*/ 416 w 680"/>
                <a:gd name="T11" fmla="*/ 654 h 666"/>
                <a:gd name="T12" fmla="*/ 211 w 680"/>
                <a:gd name="T13" fmla="*/ 616 h 666"/>
                <a:gd name="T14" fmla="*/ 137 w 680"/>
                <a:gd name="T15" fmla="*/ 575 h 666"/>
                <a:gd name="T16" fmla="*/ 59 w 680"/>
                <a:gd name="T17" fmla="*/ 666 h 666"/>
                <a:gd name="T18" fmla="*/ 0 w 680"/>
                <a:gd name="T19" fmla="*/ 581 h 666"/>
                <a:gd name="T20" fmla="*/ 97 w 680"/>
                <a:gd name="T21" fmla="*/ 506 h 666"/>
                <a:gd name="T22" fmla="*/ 97 w 680"/>
                <a:gd name="T23" fmla="*/ 339 h 666"/>
                <a:gd name="T24" fmla="*/ 12 w 680"/>
                <a:gd name="T25" fmla="*/ 339 h 666"/>
                <a:gd name="T26" fmla="*/ 12 w 680"/>
                <a:gd name="T27" fmla="*/ 257 h 666"/>
                <a:gd name="T28" fmla="*/ 183 w 680"/>
                <a:gd name="T29" fmla="*/ 257 h 666"/>
                <a:gd name="T30" fmla="*/ 183 w 680"/>
                <a:gd name="T31" fmla="*/ 513 h 666"/>
                <a:gd name="T32" fmla="*/ 111 w 680"/>
                <a:gd name="T33" fmla="*/ 189 h 666"/>
                <a:gd name="T34" fmla="*/ 27 w 680"/>
                <a:gd name="T35" fmla="*/ 46 h 666"/>
                <a:gd name="T36" fmla="*/ 100 w 680"/>
                <a:gd name="T37" fmla="*/ 9 h 666"/>
                <a:gd name="T38" fmla="*/ 190 w 680"/>
                <a:gd name="T39" fmla="*/ 147 h 666"/>
                <a:gd name="T40" fmla="*/ 111 w 680"/>
                <a:gd name="T41" fmla="*/ 189 h 666"/>
                <a:gd name="T42" fmla="*/ 593 w 680"/>
                <a:gd name="T43" fmla="*/ 535 h 666"/>
                <a:gd name="T44" fmla="*/ 432 w 680"/>
                <a:gd name="T45" fmla="*/ 345 h 666"/>
                <a:gd name="T46" fmla="*/ 260 w 680"/>
                <a:gd name="T47" fmla="*/ 537 h 666"/>
                <a:gd name="T48" fmla="*/ 204 w 680"/>
                <a:gd name="T49" fmla="*/ 469 h 666"/>
                <a:gd name="T50" fmla="*/ 375 w 680"/>
                <a:gd name="T51" fmla="*/ 213 h 666"/>
                <a:gd name="T52" fmla="*/ 219 w 680"/>
                <a:gd name="T53" fmla="*/ 213 h 666"/>
                <a:gd name="T54" fmla="*/ 219 w 680"/>
                <a:gd name="T55" fmla="*/ 130 h 666"/>
                <a:gd name="T56" fmla="*/ 383 w 680"/>
                <a:gd name="T57" fmla="*/ 130 h 666"/>
                <a:gd name="T58" fmla="*/ 386 w 680"/>
                <a:gd name="T59" fmla="*/ 0 h 666"/>
                <a:gd name="T60" fmla="*/ 475 w 680"/>
                <a:gd name="T61" fmla="*/ 0 h 666"/>
                <a:gd name="T62" fmla="*/ 471 w 680"/>
                <a:gd name="T63" fmla="*/ 130 h 666"/>
                <a:gd name="T64" fmla="*/ 658 w 680"/>
                <a:gd name="T65" fmla="*/ 130 h 666"/>
                <a:gd name="T66" fmla="*/ 658 w 680"/>
                <a:gd name="T67" fmla="*/ 213 h 666"/>
                <a:gd name="T68" fmla="*/ 463 w 680"/>
                <a:gd name="T69" fmla="*/ 213 h 666"/>
                <a:gd name="T70" fmla="*/ 456 w 680"/>
                <a:gd name="T71" fmla="*/ 258 h 666"/>
                <a:gd name="T72" fmla="*/ 665 w 680"/>
                <a:gd name="T73" fmla="*/ 481 h 666"/>
                <a:gd name="T74" fmla="*/ 593 w 680"/>
                <a:gd name="T75" fmla="*/ 535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0" h="666">
                  <a:moveTo>
                    <a:pt x="183" y="513"/>
                  </a:moveTo>
                  <a:cubicBezTo>
                    <a:pt x="194" y="520"/>
                    <a:pt x="207" y="530"/>
                    <a:pt x="223" y="538"/>
                  </a:cubicBezTo>
                  <a:cubicBezTo>
                    <a:pt x="273" y="566"/>
                    <a:pt x="339" y="571"/>
                    <a:pt x="418" y="571"/>
                  </a:cubicBezTo>
                  <a:cubicBezTo>
                    <a:pt x="494" y="571"/>
                    <a:pt x="609" y="565"/>
                    <a:pt x="680" y="553"/>
                  </a:cubicBezTo>
                  <a:cubicBezTo>
                    <a:pt x="670" y="578"/>
                    <a:pt x="657" y="621"/>
                    <a:pt x="655" y="646"/>
                  </a:cubicBezTo>
                  <a:cubicBezTo>
                    <a:pt x="606" y="649"/>
                    <a:pt x="488" y="654"/>
                    <a:pt x="416" y="654"/>
                  </a:cubicBezTo>
                  <a:cubicBezTo>
                    <a:pt x="324" y="654"/>
                    <a:pt x="264" y="645"/>
                    <a:pt x="211" y="616"/>
                  </a:cubicBezTo>
                  <a:cubicBezTo>
                    <a:pt x="178" y="598"/>
                    <a:pt x="153" y="575"/>
                    <a:pt x="137" y="575"/>
                  </a:cubicBezTo>
                  <a:cubicBezTo>
                    <a:pt x="116" y="575"/>
                    <a:pt x="84" y="623"/>
                    <a:pt x="59" y="666"/>
                  </a:cubicBezTo>
                  <a:cubicBezTo>
                    <a:pt x="0" y="581"/>
                    <a:pt x="0" y="581"/>
                    <a:pt x="0" y="581"/>
                  </a:cubicBezTo>
                  <a:cubicBezTo>
                    <a:pt x="32" y="546"/>
                    <a:pt x="66" y="520"/>
                    <a:pt x="97" y="506"/>
                  </a:cubicBezTo>
                  <a:cubicBezTo>
                    <a:pt x="97" y="339"/>
                    <a:pt x="97" y="339"/>
                    <a:pt x="97" y="339"/>
                  </a:cubicBezTo>
                  <a:cubicBezTo>
                    <a:pt x="12" y="339"/>
                    <a:pt x="12" y="339"/>
                    <a:pt x="12" y="339"/>
                  </a:cubicBezTo>
                  <a:cubicBezTo>
                    <a:pt x="12" y="257"/>
                    <a:pt x="12" y="257"/>
                    <a:pt x="12" y="257"/>
                  </a:cubicBezTo>
                  <a:cubicBezTo>
                    <a:pt x="183" y="257"/>
                    <a:pt x="183" y="257"/>
                    <a:pt x="183" y="257"/>
                  </a:cubicBezTo>
                  <a:lnTo>
                    <a:pt x="183" y="513"/>
                  </a:lnTo>
                  <a:close/>
                  <a:moveTo>
                    <a:pt x="111" y="189"/>
                  </a:moveTo>
                  <a:cubicBezTo>
                    <a:pt x="97" y="150"/>
                    <a:pt x="61" y="90"/>
                    <a:pt x="27" y="46"/>
                  </a:cubicBezTo>
                  <a:cubicBezTo>
                    <a:pt x="100" y="9"/>
                    <a:pt x="100" y="9"/>
                    <a:pt x="100" y="9"/>
                  </a:cubicBezTo>
                  <a:cubicBezTo>
                    <a:pt x="135" y="51"/>
                    <a:pt x="174" y="107"/>
                    <a:pt x="190" y="147"/>
                  </a:cubicBezTo>
                  <a:lnTo>
                    <a:pt x="111" y="189"/>
                  </a:lnTo>
                  <a:close/>
                  <a:moveTo>
                    <a:pt x="593" y="535"/>
                  </a:moveTo>
                  <a:cubicBezTo>
                    <a:pt x="560" y="484"/>
                    <a:pt x="497" y="410"/>
                    <a:pt x="432" y="345"/>
                  </a:cubicBezTo>
                  <a:cubicBezTo>
                    <a:pt x="403" y="426"/>
                    <a:pt x="351" y="491"/>
                    <a:pt x="260" y="537"/>
                  </a:cubicBezTo>
                  <a:cubicBezTo>
                    <a:pt x="249" y="517"/>
                    <a:pt x="223" y="484"/>
                    <a:pt x="204" y="469"/>
                  </a:cubicBezTo>
                  <a:cubicBezTo>
                    <a:pt x="320" y="413"/>
                    <a:pt x="360" y="325"/>
                    <a:pt x="375" y="213"/>
                  </a:cubicBezTo>
                  <a:cubicBezTo>
                    <a:pt x="219" y="213"/>
                    <a:pt x="219" y="213"/>
                    <a:pt x="219" y="213"/>
                  </a:cubicBezTo>
                  <a:cubicBezTo>
                    <a:pt x="219" y="130"/>
                    <a:pt x="219" y="130"/>
                    <a:pt x="219" y="130"/>
                  </a:cubicBezTo>
                  <a:cubicBezTo>
                    <a:pt x="383" y="130"/>
                    <a:pt x="383" y="130"/>
                    <a:pt x="383" y="130"/>
                  </a:cubicBezTo>
                  <a:cubicBezTo>
                    <a:pt x="385" y="89"/>
                    <a:pt x="386" y="46"/>
                    <a:pt x="386" y="0"/>
                  </a:cubicBezTo>
                  <a:cubicBezTo>
                    <a:pt x="475" y="0"/>
                    <a:pt x="475" y="0"/>
                    <a:pt x="475" y="0"/>
                  </a:cubicBezTo>
                  <a:cubicBezTo>
                    <a:pt x="474" y="45"/>
                    <a:pt x="473" y="89"/>
                    <a:pt x="471" y="130"/>
                  </a:cubicBezTo>
                  <a:cubicBezTo>
                    <a:pt x="658" y="130"/>
                    <a:pt x="658" y="130"/>
                    <a:pt x="658" y="130"/>
                  </a:cubicBezTo>
                  <a:cubicBezTo>
                    <a:pt x="658" y="213"/>
                    <a:pt x="658" y="213"/>
                    <a:pt x="658" y="213"/>
                  </a:cubicBezTo>
                  <a:cubicBezTo>
                    <a:pt x="463" y="213"/>
                    <a:pt x="463" y="213"/>
                    <a:pt x="463" y="213"/>
                  </a:cubicBezTo>
                  <a:cubicBezTo>
                    <a:pt x="461" y="228"/>
                    <a:pt x="459" y="243"/>
                    <a:pt x="456" y="258"/>
                  </a:cubicBezTo>
                  <a:cubicBezTo>
                    <a:pt x="535" y="327"/>
                    <a:pt x="621" y="418"/>
                    <a:pt x="665" y="481"/>
                  </a:cubicBezTo>
                  <a:lnTo>
                    <a:pt x="593" y="535"/>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5" name="Freeform 8"/>
            <p:cNvSpPr/>
            <p:nvPr/>
          </p:nvSpPr>
          <p:spPr bwMode="auto">
            <a:xfrm>
              <a:off x="756" y="2135"/>
              <a:ext cx="143" cy="471"/>
            </a:xfrm>
            <a:custGeom>
              <a:avLst/>
              <a:gdLst>
                <a:gd name="T0" fmla="*/ 0 w 70"/>
                <a:gd name="T1" fmla="*/ 115 h 230"/>
                <a:gd name="T2" fmla="*/ 47 w 70"/>
                <a:gd name="T3" fmla="*/ 0 h 230"/>
                <a:gd name="T4" fmla="*/ 70 w 70"/>
                <a:gd name="T5" fmla="*/ 10 h 230"/>
                <a:gd name="T6" fmla="*/ 27 w 70"/>
                <a:gd name="T7" fmla="*/ 115 h 230"/>
                <a:gd name="T8" fmla="*/ 70 w 70"/>
                <a:gd name="T9" fmla="*/ 220 h 230"/>
                <a:gd name="T10" fmla="*/ 47 w 70"/>
                <a:gd name="T11" fmla="*/ 230 h 230"/>
                <a:gd name="T12" fmla="*/ 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0" y="115"/>
                  </a:moveTo>
                  <a:cubicBezTo>
                    <a:pt x="0" y="63"/>
                    <a:pt x="21" y="25"/>
                    <a:pt x="47" y="0"/>
                  </a:cubicBezTo>
                  <a:cubicBezTo>
                    <a:pt x="70" y="10"/>
                    <a:pt x="70" y="10"/>
                    <a:pt x="70" y="10"/>
                  </a:cubicBezTo>
                  <a:cubicBezTo>
                    <a:pt x="46" y="36"/>
                    <a:pt x="27" y="69"/>
                    <a:pt x="27" y="115"/>
                  </a:cubicBezTo>
                  <a:cubicBezTo>
                    <a:pt x="27" y="161"/>
                    <a:pt x="46" y="194"/>
                    <a:pt x="70" y="220"/>
                  </a:cubicBezTo>
                  <a:cubicBezTo>
                    <a:pt x="47" y="230"/>
                    <a:pt x="47" y="230"/>
                    <a:pt x="47" y="230"/>
                  </a:cubicBezTo>
                  <a:cubicBezTo>
                    <a:pt x="21" y="204"/>
                    <a:pt x="0" y="166"/>
                    <a:pt x="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6" name="Freeform 9"/>
            <p:cNvSpPr/>
            <p:nvPr/>
          </p:nvSpPr>
          <p:spPr bwMode="auto">
            <a:xfrm>
              <a:off x="1058" y="2164"/>
              <a:ext cx="451" cy="434"/>
            </a:xfrm>
            <a:custGeom>
              <a:avLst/>
              <a:gdLst>
                <a:gd name="T0" fmla="*/ 57 w 221"/>
                <a:gd name="T1" fmla="*/ 145 h 212"/>
                <a:gd name="T2" fmla="*/ 80 w 221"/>
                <a:gd name="T3" fmla="*/ 138 h 212"/>
                <a:gd name="T4" fmla="*/ 85 w 221"/>
                <a:gd name="T5" fmla="*/ 165 h 212"/>
                <a:gd name="T6" fmla="*/ 7 w 221"/>
                <a:gd name="T7" fmla="*/ 191 h 212"/>
                <a:gd name="T8" fmla="*/ 0 w 221"/>
                <a:gd name="T9" fmla="*/ 162 h 212"/>
                <a:gd name="T10" fmla="*/ 30 w 221"/>
                <a:gd name="T11" fmla="*/ 153 h 212"/>
                <a:gd name="T12" fmla="*/ 30 w 221"/>
                <a:gd name="T13" fmla="*/ 97 h 212"/>
                <a:gd name="T14" fmla="*/ 5 w 221"/>
                <a:gd name="T15" fmla="*/ 97 h 212"/>
                <a:gd name="T16" fmla="*/ 5 w 221"/>
                <a:gd name="T17" fmla="*/ 71 h 212"/>
                <a:gd name="T18" fmla="*/ 30 w 221"/>
                <a:gd name="T19" fmla="*/ 71 h 212"/>
                <a:gd name="T20" fmla="*/ 30 w 221"/>
                <a:gd name="T21" fmla="*/ 29 h 212"/>
                <a:gd name="T22" fmla="*/ 3 w 221"/>
                <a:gd name="T23" fmla="*/ 29 h 212"/>
                <a:gd name="T24" fmla="*/ 3 w 221"/>
                <a:gd name="T25" fmla="*/ 2 h 212"/>
                <a:gd name="T26" fmla="*/ 82 w 221"/>
                <a:gd name="T27" fmla="*/ 2 h 212"/>
                <a:gd name="T28" fmla="*/ 82 w 221"/>
                <a:gd name="T29" fmla="*/ 29 h 212"/>
                <a:gd name="T30" fmla="*/ 57 w 221"/>
                <a:gd name="T31" fmla="*/ 29 h 212"/>
                <a:gd name="T32" fmla="*/ 57 w 221"/>
                <a:gd name="T33" fmla="*/ 71 h 212"/>
                <a:gd name="T34" fmla="*/ 78 w 221"/>
                <a:gd name="T35" fmla="*/ 71 h 212"/>
                <a:gd name="T36" fmla="*/ 78 w 221"/>
                <a:gd name="T37" fmla="*/ 97 h 212"/>
                <a:gd name="T38" fmla="*/ 57 w 221"/>
                <a:gd name="T39" fmla="*/ 97 h 212"/>
                <a:gd name="T40" fmla="*/ 57 w 221"/>
                <a:gd name="T41" fmla="*/ 145 h 212"/>
                <a:gd name="T42" fmla="*/ 180 w 221"/>
                <a:gd name="T43" fmla="*/ 165 h 212"/>
                <a:gd name="T44" fmla="*/ 88 w 221"/>
                <a:gd name="T45" fmla="*/ 165 h 212"/>
                <a:gd name="T46" fmla="*/ 88 w 221"/>
                <a:gd name="T47" fmla="*/ 139 h 212"/>
                <a:gd name="T48" fmla="*/ 180 w 221"/>
                <a:gd name="T49" fmla="*/ 139 h 212"/>
                <a:gd name="T50" fmla="*/ 180 w 221"/>
                <a:gd name="T51" fmla="*/ 165 h 212"/>
                <a:gd name="T52" fmla="*/ 221 w 221"/>
                <a:gd name="T53" fmla="*/ 92 h 212"/>
                <a:gd name="T54" fmla="*/ 220 w 221"/>
                <a:gd name="T55" fmla="*/ 104 h 212"/>
                <a:gd name="T56" fmla="*/ 202 w 221"/>
                <a:gd name="T57" fmla="*/ 201 h 212"/>
                <a:gd name="T58" fmla="*/ 183 w 221"/>
                <a:gd name="T59" fmla="*/ 211 h 212"/>
                <a:gd name="T60" fmla="*/ 154 w 221"/>
                <a:gd name="T61" fmla="*/ 211 h 212"/>
                <a:gd name="T62" fmla="*/ 147 w 221"/>
                <a:gd name="T63" fmla="*/ 186 h 212"/>
                <a:gd name="T64" fmla="*/ 170 w 221"/>
                <a:gd name="T65" fmla="*/ 187 h 212"/>
                <a:gd name="T66" fmla="*/ 179 w 221"/>
                <a:gd name="T67" fmla="*/ 184 h 212"/>
                <a:gd name="T68" fmla="*/ 192 w 221"/>
                <a:gd name="T69" fmla="*/ 116 h 212"/>
                <a:gd name="T70" fmla="*/ 96 w 221"/>
                <a:gd name="T71" fmla="*/ 116 h 212"/>
                <a:gd name="T72" fmla="*/ 105 w 221"/>
                <a:gd name="T73" fmla="*/ 36 h 212"/>
                <a:gd name="T74" fmla="*/ 131 w 221"/>
                <a:gd name="T75" fmla="*/ 37 h 212"/>
                <a:gd name="T76" fmla="*/ 126 w 221"/>
                <a:gd name="T77" fmla="*/ 92 h 212"/>
                <a:gd name="T78" fmla="*/ 168 w 221"/>
                <a:gd name="T79" fmla="*/ 92 h 212"/>
                <a:gd name="T80" fmla="*/ 175 w 221"/>
                <a:gd name="T81" fmla="*/ 27 h 212"/>
                <a:gd name="T82" fmla="*/ 93 w 221"/>
                <a:gd name="T83" fmla="*/ 27 h 212"/>
                <a:gd name="T84" fmla="*/ 93 w 221"/>
                <a:gd name="T85" fmla="*/ 1 h 212"/>
                <a:gd name="T86" fmla="*/ 179 w 221"/>
                <a:gd name="T87" fmla="*/ 1 h 212"/>
                <a:gd name="T88" fmla="*/ 184 w 221"/>
                <a:gd name="T89" fmla="*/ 0 h 212"/>
                <a:gd name="T90" fmla="*/ 204 w 221"/>
                <a:gd name="T91" fmla="*/ 2 h 212"/>
                <a:gd name="T92" fmla="*/ 195 w 221"/>
                <a:gd name="T93" fmla="*/ 92 h 212"/>
                <a:gd name="T94" fmla="*/ 221 w 221"/>
                <a:gd name="T95" fmla="*/ 9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212">
                  <a:moveTo>
                    <a:pt x="57" y="145"/>
                  </a:moveTo>
                  <a:cubicBezTo>
                    <a:pt x="65" y="143"/>
                    <a:pt x="72" y="140"/>
                    <a:pt x="80" y="138"/>
                  </a:cubicBezTo>
                  <a:cubicBezTo>
                    <a:pt x="85" y="165"/>
                    <a:pt x="85" y="165"/>
                    <a:pt x="85" y="165"/>
                  </a:cubicBezTo>
                  <a:cubicBezTo>
                    <a:pt x="59" y="174"/>
                    <a:pt x="30" y="183"/>
                    <a:pt x="7" y="191"/>
                  </a:cubicBezTo>
                  <a:cubicBezTo>
                    <a:pt x="0" y="162"/>
                    <a:pt x="0" y="162"/>
                    <a:pt x="0" y="162"/>
                  </a:cubicBezTo>
                  <a:cubicBezTo>
                    <a:pt x="9" y="159"/>
                    <a:pt x="19" y="157"/>
                    <a:pt x="30" y="153"/>
                  </a:cubicBezTo>
                  <a:cubicBezTo>
                    <a:pt x="30" y="97"/>
                    <a:pt x="30" y="97"/>
                    <a:pt x="30" y="97"/>
                  </a:cubicBezTo>
                  <a:cubicBezTo>
                    <a:pt x="5" y="97"/>
                    <a:pt x="5" y="97"/>
                    <a:pt x="5" y="97"/>
                  </a:cubicBezTo>
                  <a:cubicBezTo>
                    <a:pt x="5" y="71"/>
                    <a:pt x="5" y="71"/>
                    <a:pt x="5" y="71"/>
                  </a:cubicBezTo>
                  <a:cubicBezTo>
                    <a:pt x="30" y="71"/>
                    <a:pt x="30" y="71"/>
                    <a:pt x="30" y="71"/>
                  </a:cubicBezTo>
                  <a:cubicBezTo>
                    <a:pt x="30" y="29"/>
                    <a:pt x="30" y="29"/>
                    <a:pt x="30" y="29"/>
                  </a:cubicBezTo>
                  <a:cubicBezTo>
                    <a:pt x="3" y="29"/>
                    <a:pt x="3" y="29"/>
                    <a:pt x="3" y="29"/>
                  </a:cubicBezTo>
                  <a:cubicBezTo>
                    <a:pt x="3" y="2"/>
                    <a:pt x="3" y="2"/>
                    <a:pt x="3" y="2"/>
                  </a:cubicBezTo>
                  <a:cubicBezTo>
                    <a:pt x="82" y="2"/>
                    <a:pt x="82" y="2"/>
                    <a:pt x="82" y="2"/>
                  </a:cubicBezTo>
                  <a:cubicBezTo>
                    <a:pt x="82" y="29"/>
                    <a:pt x="82" y="29"/>
                    <a:pt x="82" y="29"/>
                  </a:cubicBezTo>
                  <a:cubicBezTo>
                    <a:pt x="57" y="29"/>
                    <a:pt x="57" y="29"/>
                    <a:pt x="57" y="29"/>
                  </a:cubicBezTo>
                  <a:cubicBezTo>
                    <a:pt x="57" y="71"/>
                    <a:pt x="57" y="71"/>
                    <a:pt x="57" y="71"/>
                  </a:cubicBezTo>
                  <a:cubicBezTo>
                    <a:pt x="78" y="71"/>
                    <a:pt x="78" y="71"/>
                    <a:pt x="78" y="71"/>
                  </a:cubicBezTo>
                  <a:cubicBezTo>
                    <a:pt x="78" y="97"/>
                    <a:pt x="78" y="97"/>
                    <a:pt x="78" y="97"/>
                  </a:cubicBezTo>
                  <a:cubicBezTo>
                    <a:pt x="57" y="97"/>
                    <a:pt x="57" y="97"/>
                    <a:pt x="57" y="97"/>
                  </a:cubicBezTo>
                  <a:lnTo>
                    <a:pt x="57" y="145"/>
                  </a:lnTo>
                  <a:close/>
                  <a:moveTo>
                    <a:pt x="180" y="165"/>
                  </a:moveTo>
                  <a:cubicBezTo>
                    <a:pt x="88" y="165"/>
                    <a:pt x="88" y="165"/>
                    <a:pt x="88" y="165"/>
                  </a:cubicBezTo>
                  <a:cubicBezTo>
                    <a:pt x="88" y="139"/>
                    <a:pt x="88" y="139"/>
                    <a:pt x="88" y="139"/>
                  </a:cubicBezTo>
                  <a:cubicBezTo>
                    <a:pt x="180" y="139"/>
                    <a:pt x="180" y="139"/>
                    <a:pt x="180" y="139"/>
                  </a:cubicBezTo>
                  <a:lnTo>
                    <a:pt x="180" y="165"/>
                  </a:lnTo>
                  <a:close/>
                  <a:moveTo>
                    <a:pt x="221" y="92"/>
                  </a:moveTo>
                  <a:cubicBezTo>
                    <a:pt x="221" y="92"/>
                    <a:pt x="221" y="100"/>
                    <a:pt x="220" y="104"/>
                  </a:cubicBezTo>
                  <a:cubicBezTo>
                    <a:pt x="216" y="166"/>
                    <a:pt x="210" y="192"/>
                    <a:pt x="202" y="201"/>
                  </a:cubicBezTo>
                  <a:cubicBezTo>
                    <a:pt x="197" y="208"/>
                    <a:pt x="191" y="210"/>
                    <a:pt x="183" y="211"/>
                  </a:cubicBezTo>
                  <a:cubicBezTo>
                    <a:pt x="177" y="212"/>
                    <a:pt x="166" y="212"/>
                    <a:pt x="154" y="211"/>
                  </a:cubicBezTo>
                  <a:cubicBezTo>
                    <a:pt x="154" y="204"/>
                    <a:pt x="151" y="193"/>
                    <a:pt x="147" y="186"/>
                  </a:cubicBezTo>
                  <a:cubicBezTo>
                    <a:pt x="156" y="187"/>
                    <a:pt x="166" y="187"/>
                    <a:pt x="170" y="187"/>
                  </a:cubicBezTo>
                  <a:cubicBezTo>
                    <a:pt x="174" y="187"/>
                    <a:pt x="177" y="187"/>
                    <a:pt x="179" y="184"/>
                  </a:cubicBezTo>
                  <a:cubicBezTo>
                    <a:pt x="184" y="179"/>
                    <a:pt x="189" y="160"/>
                    <a:pt x="192" y="116"/>
                  </a:cubicBezTo>
                  <a:cubicBezTo>
                    <a:pt x="96" y="116"/>
                    <a:pt x="96" y="116"/>
                    <a:pt x="96" y="116"/>
                  </a:cubicBezTo>
                  <a:cubicBezTo>
                    <a:pt x="99" y="95"/>
                    <a:pt x="103" y="62"/>
                    <a:pt x="105" y="36"/>
                  </a:cubicBezTo>
                  <a:cubicBezTo>
                    <a:pt x="131" y="37"/>
                    <a:pt x="131" y="37"/>
                    <a:pt x="131" y="37"/>
                  </a:cubicBezTo>
                  <a:cubicBezTo>
                    <a:pt x="130" y="55"/>
                    <a:pt x="128" y="75"/>
                    <a:pt x="126" y="92"/>
                  </a:cubicBezTo>
                  <a:cubicBezTo>
                    <a:pt x="168" y="92"/>
                    <a:pt x="168" y="92"/>
                    <a:pt x="168" y="92"/>
                  </a:cubicBezTo>
                  <a:cubicBezTo>
                    <a:pt x="170" y="70"/>
                    <a:pt x="173" y="46"/>
                    <a:pt x="175" y="27"/>
                  </a:cubicBezTo>
                  <a:cubicBezTo>
                    <a:pt x="93" y="27"/>
                    <a:pt x="93" y="27"/>
                    <a:pt x="93" y="27"/>
                  </a:cubicBezTo>
                  <a:cubicBezTo>
                    <a:pt x="93" y="1"/>
                    <a:pt x="93" y="1"/>
                    <a:pt x="93" y="1"/>
                  </a:cubicBezTo>
                  <a:cubicBezTo>
                    <a:pt x="179" y="1"/>
                    <a:pt x="179" y="1"/>
                    <a:pt x="179" y="1"/>
                  </a:cubicBezTo>
                  <a:cubicBezTo>
                    <a:pt x="184" y="0"/>
                    <a:pt x="184" y="0"/>
                    <a:pt x="184" y="0"/>
                  </a:cubicBezTo>
                  <a:cubicBezTo>
                    <a:pt x="204" y="2"/>
                    <a:pt x="204" y="2"/>
                    <a:pt x="204" y="2"/>
                  </a:cubicBezTo>
                  <a:cubicBezTo>
                    <a:pt x="202" y="29"/>
                    <a:pt x="199" y="62"/>
                    <a:pt x="195" y="92"/>
                  </a:cubicBezTo>
                  <a:lnTo>
                    <a:pt x="221" y="92"/>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7" name="Freeform 10"/>
            <p:cNvSpPr/>
            <p:nvPr/>
          </p:nvSpPr>
          <p:spPr bwMode="auto">
            <a:xfrm>
              <a:off x="1740" y="2168"/>
              <a:ext cx="413" cy="424"/>
            </a:xfrm>
            <a:custGeom>
              <a:avLst/>
              <a:gdLst>
                <a:gd name="T0" fmla="*/ 141 w 202"/>
                <a:gd name="T1" fmla="*/ 179 h 207"/>
                <a:gd name="T2" fmla="*/ 173 w 202"/>
                <a:gd name="T3" fmla="*/ 143 h 207"/>
                <a:gd name="T4" fmla="*/ 202 w 202"/>
                <a:gd name="T5" fmla="*/ 154 h 207"/>
                <a:gd name="T6" fmla="*/ 144 w 202"/>
                <a:gd name="T7" fmla="*/ 207 h 207"/>
                <a:gd name="T8" fmla="*/ 60 w 202"/>
                <a:gd name="T9" fmla="*/ 207 h 207"/>
                <a:gd name="T10" fmla="*/ 0 w 202"/>
                <a:gd name="T11" fmla="*/ 157 h 207"/>
                <a:gd name="T12" fmla="*/ 0 w 202"/>
                <a:gd name="T13" fmla="*/ 0 h 207"/>
                <a:gd name="T14" fmla="*/ 179 w 202"/>
                <a:gd name="T15" fmla="*/ 0 h 207"/>
                <a:gd name="T16" fmla="*/ 179 w 202"/>
                <a:gd name="T17" fmla="*/ 120 h 207"/>
                <a:gd name="T18" fmla="*/ 149 w 202"/>
                <a:gd name="T19" fmla="*/ 120 h 207"/>
                <a:gd name="T20" fmla="*/ 149 w 202"/>
                <a:gd name="T21" fmla="*/ 108 h 207"/>
                <a:gd name="T22" fmla="*/ 30 w 202"/>
                <a:gd name="T23" fmla="*/ 108 h 207"/>
                <a:gd name="T24" fmla="*/ 30 w 202"/>
                <a:gd name="T25" fmla="*/ 157 h 207"/>
                <a:gd name="T26" fmla="*/ 60 w 202"/>
                <a:gd name="T27" fmla="*/ 179 h 207"/>
                <a:gd name="T28" fmla="*/ 141 w 202"/>
                <a:gd name="T29" fmla="*/ 179 h 207"/>
                <a:gd name="T30" fmla="*/ 30 w 202"/>
                <a:gd name="T31" fmla="*/ 28 h 207"/>
                <a:gd name="T32" fmla="*/ 30 w 202"/>
                <a:gd name="T33" fmla="*/ 80 h 207"/>
                <a:gd name="T34" fmla="*/ 75 w 202"/>
                <a:gd name="T35" fmla="*/ 80 h 207"/>
                <a:gd name="T36" fmla="*/ 75 w 202"/>
                <a:gd name="T37" fmla="*/ 28 h 207"/>
                <a:gd name="T38" fmla="*/ 30 w 202"/>
                <a:gd name="T39" fmla="*/ 28 h 207"/>
                <a:gd name="T40" fmla="*/ 149 w 202"/>
                <a:gd name="T41" fmla="*/ 28 h 207"/>
                <a:gd name="T42" fmla="*/ 104 w 202"/>
                <a:gd name="T43" fmla="*/ 28 h 207"/>
                <a:gd name="T44" fmla="*/ 104 w 202"/>
                <a:gd name="T45" fmla="*/ 80 h 207"/>
                <a:gd name="T46" fmla="*/ 149 w 202"/>
                <a:gd name="T47" fmla="*/ 80 h 207"/>
                <a:gd name="T48" fmla="*/ 149 w 202"/>
                <a:gd name="T49" fmla="*/ 2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 h="207">
                  <a:moveTo>
                    <a:pt x="141" y="179"/>
                  </a:moveTo>
                  <a:cubicBezTo>
                    <a:pt x="165" y="179"/>
                    <a:pt x="169" y="173"/>
                    <a:pt x="173" y="143"/>
                  </a:cubicBezTo>
                  <a:cubicBezTo>
                    <a:pt x="181" y="147"/>
                    <a:pt x="194" y="152"/>
                    <a:pt x="202" y="154"/>
                  </a:cubicBezTo>
                  <a:cubicBezTo>
                    <a:pt x="197" y="194"/>
                    <a:pt x="186" y="207"/>
                    <a:pt x="144" y="207"/>
                  </a:cubicBezTo>
                  <a:cubicBezTo>
                    <a:pt x="60" y="207"/>
                    <a:pt x="60" y="207"/>
                    <a:pt x="60" y="207"/>
                  </a:cubicBezTo>
                  <a:cubicBezTo>
                    <a:pt x="14" y="207"/>
                    <a:pt x="0" y="197"/>
                    <a:pt x="0" y="157"/>
                  </a:cubicBezTo>
                  <a:cubicBezTo>
                    <a:pt x="0" y="0"/>
                    <a:pt x="0" y="0"/>
                    <a:pt x="0" y="0"/>
                  </a:cubicBezTo>
                  <a:cubicBezTo>
                    <a:pt x="179" y="0"/>
                    <a:pt x="179" y="0"/>
                    <a:pt x="179" y="0"/>
                  </a:cubicBezTo>
                  <a:cubicBezTo>
                    <a:pt x="179" y="120"/>
                    <a:pt x="179" y="120"/>
                    <a:pt x="179" y="120"/>
                  </a:cubicBezTo>
                  <a:cubicBezTo>
                    <a:pt x="149" y="120"/>
                    <a:pt x="149" y="120"/>
                    <a:pt x="149" y="120"/>
                  </a:cubicBezTo>
                  <a:cubicBezTo>
                    <a:pt x="149" y="108"/>
                    <a:pt x="149" y="108"/>
                    <a:pt x="149" y="108"/>
                  </a:cubicBezTo>
                  <a:cubicBezTo>
                    <a:pt x="30" y="108"/>
                    <a:pt x="30" y="108"/>
                    <a:pt x="30" y="108"/>
                  </a:cubicBezTo>
                  <a:cubicBezTo>
                    <a:pt x="30" y="157"/>
                    <a:pt x="30" y="157"/>
                    <a:pt x="30" y="157"/>
                  </a:cubicBezTo>
                  <a:cubicBezTo>
                    <a:pt x="30" y="176"/>
                    <a:pt x="33" y="179"/>
                    <a:pt x="60" y="179"/>
                  </a:cubicBezTo>
                  <a:lnTo>
                    <a:pt x="141" y="179"/>
                  </a:lnTo>
                  <a:close/>
                  <a:moveTo>
                    <a:pt x="30" y="28"/>
                  </a:moveTo>
                  <a:cubicBezTo>
                    <a:pt x="30" y="80"/>
                    <a:pt x="30" y="80"/>
                    <a:pt x="30" y="80"/>
                  </a:cubicBezTo>
                  <a:cubicBezTo>
                    <a:pt x="75" y="80"/>
                    <a:pt x="75" y="80"/>
                    <a:pt x="75" y="80"/>
                  </a:cubicBezTo>
                  <a:cubicBezTo>
                    <a:pt x="75" y="28"/>
                    <a:pt x="75" y="28"/>
                    <a:pt x="75" y="28"/>
                  </a:cubicBezTo>
                  <a:lnTo>
                    <a:pt x="30" y="28"/>
                  </a:lnTo>
                  <a:close/>
                  <a:moveTo>
                    <a:pt x="149" y="28"/>
                  </a:moveTo>
                  <a:cubicBezTo>
                    <a:pt x="104" y="28"/>
                    <a:pt x="104" y="28"/>
                    <a:pt x="104" y="28"/>
                  </a:cubicBezTo>
                  <a:cubicBezTo>
                    <a:pt x="104" y="80"/>
                    <a:pt x="104" y="80"/>
                    <a:pt x="104" y="80"/>
                  </a:cubicBezTo>
                  <a:cubicBezTo>
                    <a:pt x="149" y="80"/>
                    <a:pt x="149" y="80"/>
                    <a:pt x="149" y="80"/>
                  </a:cubicBezTo>
                  <a:lnTo>
                    <a:pt x="149" y="28"/>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8" name="Freeform 11"/>
            <p:cNvSpPr/>
            <p:nvPr/>
          </p:nvSpPr>
          <p:spPr bwMode="auto">
            <a:xfrm>
              <a:off x="2339" y="2135"/>
              <a:ext cx="453" cy="461"/>
            </a:xfrm>
            <a:custGeom>
              <a:avLst/>
              <a:gdLst>
                <a:gd name="T0" fmla="*/ 44 w 222"/>
                <a:gd name="T1" fmla="*/ 118 h 225"/>
                <a:gd name="T2" fmla="*/ 0 w 222"/>
                <a:gd name="T3" fmla="*/ 92 h 225"/>
                <a:gd name="T4" fmla="*/ 15 w 222"/>
                <a:gd name="T5" fmla="*/ 71 h 225"/>
                <a:gd name="T6" fmla="*/ 60 w 222"/>
                <a:gd name="T7" fmla="*/ 95 h 225"/>
                <a:gd name="T8" fmla="*/ 44 w 222"/>
                <a:gd name="T9" fmla="*/ 118 h 225"/>
                <a:gd name="T10" fmla="*/ 8 w 222"/>
                <a:gd name="T11" fmla="*/ 205 h 225"/>
                <a:gd name="T12" fmla="*/ 53 w 222"/>
                <a:gd name="T13" fmla="*/ 129 h 225"/>
                <a:gd name="T14" fmla="*/ 74 w 222"/>
                <a:gd name="T15" fmla="*/ 148 h 225"/>
                <a:gd name="T16" fmla="*/ 32 w 222"/>
                <a:gd name="T17" fmla="*/ 224 h 225"/>
                <a:gd name="T18" fmla="*/ 8 w 222"/>
                <a:gd name="T19" fmla="*/ 205 h 225"/>
                <a:gd name="T20" fmla="*/ 57 w 222"/>
                <a:gd name="T21" fmla="*/ 55 h 225"/>
                <a:gd name="T22" fmla="*/ 12 w 222"/>
                <a:gd name="T23" fmla="*/ 25 h 225"/>
                <a:gd name="T24" fmla="*/ 29 w 222"/>
                <a:gd name="T25" fmla="*/ 5 h 225"/>
                <a:gd name="T26" fmla="*/ 74 w 222"/>
                <a:gd name="T27" fmla="*/ 33 h 225"/>
                <a:gd name="T28" fmla="*/ 57 w 222"/>
                <a:gd name="T29" fmla="*/ 55 h 225"/>
                <a:gd name="T30" fmla="*/ 210 w 222"/>
                <a:gd name="T31" fmla="*/ 34 h 225"/>
                <a:gd name="T32" fmla="*/ 165 w 222"/>
                <a:gd name="T33" fmla="*/ 93 h 225"/>
                <a:gd name="T34" fmla="*/ 222 w 222"/>
                <a:gd name="T35" fmla="*/ 108 h 225"/>
                <a:gd name="T36" fmla="*/ 213 w 222"/>
                <a:gd name="T37" fmla="*/ 136 h 225"/>
                <a:gd name="T38" fmla="*/ 141 w 222"/>
                <a:gd name="T39" fmla="*/ 109 h 225"/>
                <a:gd name="T40" fmla="*/ 84 w 222"/>
                <a:gd name="T41" fmla="*/ 134 h 225"/>
                <a:gd name="T42" fmla="*/ 204 w 222"/>
                <a:gd name="T43" fmla="*/ 134 h 225"/>
                <a:gd name="T44" fmla="*/ 204 w 222"/>
                <a:gd name="T45" fmla="*/ 225 h 225"/>
                <a:gd name="T46" fmla="*/ 176 w 222"/>
                <a:gd name="T47" fmla="*/ 225 h 225"/>
                <a:gd name="T48" fmla="*/ 176 w 222"/>
                <a:gd name="T49" fmla="*/ 213 h 225"/>
                <a:gd name="T50" fmla="*/ 102 w 222"/>
                <a:gd name="T51" fmla="*/ 213 h 225"/>
                <a:gd name="T52" fmla="*/ 102 w 222"/>
                <a:gd name="T53" fmla="*/ 225 h 225"/>
                <a:gd name="T54" fmla="*/ 75 w 222"/>
                <a:gd name="T55" fmla="*/ 225 h 225"/>
                <a:gd name="T56" fmla="*/ 75 w 222"/>
                <a:gd name="T57" fmla="*/ 137 h 225"/>
                <a:gd name="T58" fmla="*/ 71 w 222"/>
                <a:gd name="T59" fmla="*/ 138 h 225"/>
                <a:gd name="T60" fmla="*/ 56 w 222"/>
                <a:gd name="T61" fmla="*/ 113 h 225"/>
                <a:gd name="T62" fmla="*/ 115 w 222"/>
                <a:gd name="T63" fmla="*/ 93 h 225"/>
                <a:gd name="T64" fmla="*/ 90 w 222"/>
                <a:gd name="T65" fmla="*/ 68 h 225"/>
                <a:gd name="T66" fmla="*/ 76 w 222"/>
                <a:gd name="T67" fmla="*/ 83 h 225"/>
                <a:gd name="T68" fmla="*/ 60 w 222"/>
                <a:gd name="T69" fmla="*/ 61 h 225"/>
                <a:gd name="T70" fmla="*/ 100 w 222"/>
                <a:gd name="T71" fmla="*/ 0 h 225"/>
                <a:gd name="T72" fmla="*/ 125 w 222"/>
                <a:gd name="T73" fmla="*/ 7 h 225"/>
                <a:gd name="T74" fmla="*/ 118 w 222"/>
                <a:gd name="T75" fmla="*/ 24 h 225"/>
                <a:gd name="T76" fmla="*/ 187 w 222"/>
                <a:gd name="T77" fmla="*/ 24 h 225"/>
                <a:gd name="T78" fmla="*/ 192 w 222"/>
                <a:gd name="T79" fmla="*/ 23 h 225"/>
                <a:gd name="T80" fmla="*/ 210 w 222"/>
                <a:gd name="T81" fmla="*/ 34 h 225"/>
                <a:gd name="T82" fmla="*/ 102 w 222"/>
                <a:gd name="T83" fmla="*/ 159 h 225"/>
                <a:gd name="T84" fmla="*/ 102 w 222"/>
                <a:gd name="T85" fmla="*/ 188 h 225"/>
                <a:gd name="T86" fmla="*/ 176 w 222"/>
                <a:gd name="T87" fmla="*/ 188 h 225"/>
                <a:gd name="T88" fmla="*/ 176 w 222"/>
                <a:gd name="T89" fmla="*/ 159 h 225"/>
                <a:gd name="T90" fmla="*/ 102 w 222"/>
                <a:gd name="T91" fmla="*/ 159 h 225"/>
                <a:gd name="T92" fmla="*/ 106 w 222"/>
                <a:gd name="T93" fmla="*/ 49 h 225"/>
                <a:gd name="T94" fmla="*/ 139 w 222"/>
                <a:gd name="T95" fmla="*/ 79 h 225"/>
                <a:gd name="T96" fmla="*/ 170 w 222"/>
                <a:gd name="T97" fmla="*/ 49 h 225"/>
                <a:gd name="T98" fmla="*/ 106 w 222"/>
                <a:gd name="T99" fmla="*/ 4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2" h="225">
                  <a:moveTo>
                    <a:pt x="44" y="118"/>
                  </a:moveTo>
                  <a:cubicBezTo>
                    <a:pt x="35" y="111"/>
                    <a:pt x="14" y="100"/>
                    <a:pt x="0" y="92"/>
                  </a:cubicBezTo>
                  <a:cubicBezTo>
                    <a:pt x="15" y="71"/>
                    <a:pt x="15" y="71"/>
                    <a:pt x="15" y="71"/>
                  </a:cubicBezTo>
                  <a:cubicBezTo>
                    <a:pt x="29" y="78"/>
                    <a:pt x="49" y="88"/>
                    <a:pt x="60" y="95"/>
                  </a:cubicBezTo>
                  <a:lnTo>
                    <a:pt x="44" y="118"/>
                  </a:lnTo>
                  <a:close/>
                  <a:moveTo>
                    <a:pt x="8" y="205"/>
                  </a:moveTo>
                  <a:cubicBezTo>
                    <a:pt x="21" y="187"/>
                    <a:pt x="39" y="157"/>
                    <a:pt x="53" y="129"/>
                  </a:cubicBezTo>
                  <a:cubicBezTo>
                    <a:pt x="74" y="148"/>
                    <a:pt x="74" y="148"/>
                    <a:pt x="74" y="148"/>
                  </a:cubicBezTo>
                  <a:cubicBezTo>
                    <a:pt x="62" y="173"/>
                    <a:pt x="46" y="201"/>
                    <a:pt x="32" y="224"/>
                  </a:cubicBezTo>
                  <a:lnTo>
                    <a:pt x="8" y="205"/>
                  </a:lnTo>
                  <a:close/>
                  <a:moveTo>
                    <a:pt x="57" y="55"/>
                  </a:moveTo>
                  <a:cubicBezTo>
                    <a:pt x="47" y="47"/>
                    <a:pt x="27" y="34"/>
                    <a:pt x="12" y="25"/>
                  </a:cubicBezTo>
                  <a:cubicBezTo>
                    <a:pt x="29" y="5"/>
                    <a:pt x="29" y="5"/>
                    <a:pt x="29" y="5"/>
                  </a:cubicBezTo>
                  <a:cubicBezTo>
                    <a:pt x="43" y="13"/>
                    <a:pt x="64" y="25"/>
                    <a:pt x="74" y="33"/>
                  </a:cubicBezTo>
                  <a:lnTo>
                    <a:pt x="57" y="55"/>
                  </a:lnTo>
                  <a:close/>
                  <a:moveTo>
                    <a:pt x="210" y="34"/>
                  </a:moveTo>
                  <a:cubicBezTo>
                    <a:pt x="200" y="57"/>
                    <a:pt x="184" y="77"/>
                    <a:pt x="165" y="93"/>
                  </a:cubicBezTo>
                  <a:cubicBezTo>
                    <a:pt x="182" y="100"/>
                    <a:pt x="201" y="105"/>
                    <a:pt x="222" y="108"/>
                  </a:cubicBezTo>
                  <a:cubicBezTo>
                    <a:pt x="218" y="116"/>
                    <a:pt x="215" y="128"/>
                    <a:pt x="213" y="136"/>
                  </a:cubicBezTo>
                  <a:cubicBezTo>
                    <a:pt x="187" y="130"/>
                    <a:pt x="162" y="121"/>
                    <a:pt x="141" y="109"/>
                  </a:cubicBezTo>
                  <a:cubicBezTo>
                    <a:pt x="123" y="120"/>
                    <a:pt x="104" y="128"/>
                    <a:pt x="84" y="134"/>
                  </a:cubicBezTo>
                  <a:cubicBezTo>
                    <a:pt x="204" y="134"/>
                    <a:pt x="204" y="134"/>
                    <a:pt x="204" y="134"/>
                  </a:cubicBezTo>
                  <a:cubicBezTo>
                    <a:pt x="204" y="225"/>
                    <a:pt x="204" y="225"/>
                    <a:pt x="204" y="225"/>
                  </a:cubicBezTo>
                  <a:cubicBezTo>
                    <a:pt x="176" y="225"/>
                    <a:pt x="176" y="225"/>
                    <a:pt x="176" y="225"/>
                  </a:cubicBezTo>
                  <a:cubicBezTo>
                    <a:pt x="176" y="213"/>
                    <a:pt x="176" y="213"/>
                    <a:pt x="176" y="213"/>
                  </a:cubicBezTo>
                  <a:cubicBezTo>
                    <a:pt x="102" y="213"/>
                    <a:pt x="102" y="213"/>
                    <a:pt x="102" y="213"/>
                  </a:cubicBezTo>
                  <a:cubicBezTo>
                    <a:pt x="102" y="225"/>
                    <a:pt x="102" y="225"/>
                    <a:pt x="102" y="225"/>
                  </a:cubicBezTo>
                  <a:cubicBezTo>
                    <a:pt x="75" y="225"/>
                    <a:pt x="75" y="225"/>
                    <a:pt x="75" y="225"/>
                  </a:cubicBezTo>
                  <a:cubicBezTo>
                    <a:pt x="75" y="137"/>
                    <a:pt x="75" y="137"/>
                    <a:pt x="75" y="137"/>
                  </a:cubicBezTo>
                  <a:cubicBezTo>
                    <a:pt x="71" y="138"/>
                    <a:pt x="71" y="138"/>
                    <a:pt x="71" y="138"/>
                  </a:cubicBezTo>
                  <a:cubicBezTo>
                    <a:pt x="68" y="131"/>
                    <a:pt x="61" y="118"/>
                    <a:pt x="56" y="113"/>
                  </a:cubicBezTo>
                  <a:cubicBezTo>
                    <a:pt x="77" y="108"/>
                    <a:pt x="98" y="102"/>
                    <a:pt x="115" y="93"/>
                  </a:cubicBezTo>
                  <a:cubicBezTo>
                    <a:pt x="106" y="85"/>
                    <a:pt x="97" y="77"/>
                    <a:pt x="90" y="68"/>
                  </a:cubicBezTo>
                  <a:cubicBezTo>
                    <a:pt x="86" y="74"/>
                    <a:pt x="81" y="79"/>
                    <a:pt x="76" y="83"/>
                  </a:cubicBezTo>
                  <a:cubicBezTo>
                    <a:pt x="73" y="78"/>
                    <a:pt x="65" y="66"/>
                    <a:pt x="60" y="61"/>
                  </a:cubicBezTo>
                  <a:cubicBezTo>
                    <a:pt x="77" y="46"/>
                    <a:pt x="92" y="24"/>
                    <a:pt x="100" y="0"/>
                  </a:cubicBezTo>
                  <a:cubicBezTo>
                    <a:pt x="125" y="7"/>
                    <a:pt x="125" y="7"/>
                    <a:pt x="125" y="7"/>
                  </a:cubicBezTo>
                  <a:cubicBezTo>
                    <a:pt x="123" y="13"/>
                    <a:pt x="121" y="18"/>
                    <a:pt x="118" y="24"/>
                  </a:cubicBezTo>
                  <a:cubicBezTo>
                    <a:pt x="187" y="24"/>
                    <a:pt x="187" y="24"/>
                    <a:pt x="187" y="24"/>
                  </a:cubicBezTo>
                  <a:cubicBezTo>
                    <a:pt x="192" y="23"/>
                    <a:pt x="192" y="23"/>
                    <a:pt x="192" y="23"/>
                  </a:cubicBezTo>
                  <a:lnTo>
                    <a:pt x="210" y="34"/>
                  </a:lnTo>
                  <a:close/>
                  <a:moveTo>
                    <a:pt x="102" y="159"/>
                  </a:moveTo>
                  <a:cubicBezTo>
                    <a:pt x="102" y="188"/>
                    <a:pt x="102" y="188"/>
                    <a:pt x="102" y="188"/>
                  </a:cubicBezTo>
                  <a:cubicBezTo>
                    <a:pt x="176" y="188"/>
                    <a:pt x="176" y="188"/>
                    <a:pt x="176" y="188"/>
                  </a:cubicBezTo>
                  <a:cubicBezTo>
                    <a:pt x="176" y="159"/>
                    <a:pt x="176" y="159"/>
                    <a:pt x="176" y="159"/>
                  </a:cubicBezTo>
                  <a:lnTo>
                    <a:pt x="102" y="159"/>
                  </a:lnTo>
                  <a:close/>
                  <a:moveTo>
                    <a:pt x="106" y="49"/>
                  </a:moveTo>
                  <a:cubicBezTo>
                    <a:pt x="115" y="60"/>
                    <a:pt x="125" y="70"/>
                    <a:pt x="139" y="79"/>
                  </a:cubicBezTo>
                  <a:cubicBezTo>
                    <a:pt x="151" y="70"/>
                    <a:pt x="162" y="60"/>
                    <a:pt x="170" y="49"/>
                  </a:cubicBezTo>
                  <a:lnTo>
                    <a:pt x="106" y="4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9" name="Freeform 12"/>
            <p:cNvSpPr/>
            <p:nvPr/>
          </p:nvSpPr>
          <p:spPr bwMode="auto">
            <a:xfrm>
              <a:off x="2970" y="2145"/>
              <a:ext cx="462" cy="459"/>
            </a:xfrm>
            <a:custGeom>
              <a:avLst/>
              <a:gdLst>
                <a:gd name="T0" fmla="*/ 15 w 226"/>
                <a:gd name="T1" fmla="*/ 66 h 224"/>
                <a:gd name="T2" fmla="*/ 61 w 226"/>
                <a:gd name="T3" fmla="*/ 89 h 224"/>
                <a:gd name="T4" fmla="*/ 45 w 226"/>
                <a:gd name="T5" fmla="*/ 113 h 224"/>
                <a:gd name="T6" fmla="*/ 0 w 226"/>
                <a:gd name="T7" fmla="*/ 87 h 224"/>
                <a:gd name="T8" fmla="*/ 15 w 226"/>
                <a:gd name="T9" fmla="*/ 66 h 224"/>
                <a:gd name="T10" fmla="*/ 51 w 226"/>
                <a:gd name="T11" fmla="*/ 124 h 224"/>
                <a:gd name="T12" fmla="*/ 73 w 226"/>
                <a:gd name="T13" fmla="*/ 143 h 224"/>
                <a:gd name="T14" fmla="*/ 33 w 226"/>
                <a:gd name="T15" fmla="*/ 218 h 224"/>
                <a:gd name="T16" fmla="*/ 8 w 226"/>
                <a:gd name="T17" fmla="*/ 200 h 224"/>
                <a:gd name="T18" fmla="*/ 51 w 226"/>
                <a:gd name="T19" fmla="*/ 124 h 224"/>
                <a:gd name="T20" fmla="*/ 30 w 226"/>
                <a:gd name="T21" fmla="*/ 0 h 224"/>
                <a:gd name="T22" fmla="*/ 75 w 226"/>
                <a:gd name="T23" fmla="*/ 25 h 224"/>
                <a:gd name="T24" fmla="*/ 58 w 226"/>
                <a:gd name="T25" fmla="*/ 48 h 224"/>
                <a:gd name="T26" fmla="*/ 14 w 226"/>
                <a:gd name="T27" fmla="*/ 21 h 224"/>
                <a:gd name="T28" fmla="*/ 30 w 226"/>
                <a:gd name="T29" fmla="*/ 0 h 224"/>
                <a:gd name="T30" fmla="*/ 214 w 226"/>
                <a:gd name="T31" fmla="*/ 114 h 224"/>
                <a:gd name="T32" fmla="*/ 76 w 226"/>
                <a:gd name="T33" fmla="*/ 224 h 224"/>
                <a:gd name="T34" fmla="*/ 60 w 226"/>
                <a:gd name="T35" fmla="*/ 197 h 224"/>
                <a:gd name="T36" fmla="*/ 187 w 226"/>
                <a:gd name="T37" fmla="*/ 105 h 224"/>
                <a:gd name="T38" fmla="*/ 214 w 226"/>
                <a:gd name="T39" fmla="*/ 114 h 224"/>
                <a:gd name="T40" fmla="*/ 117 w 226"/>
                <a:gd name="T41" fmla="*/ 41 h 224"/>
                <a:gd name="T42" fmla="*/ 86 w 226"/>
                <a:gd name="T43" fmla="*/ 135 h 224"/>
                <a:gd name="T44" fmla="*/ 61 w 226"/>
                <a:gd name="T45" fmla="*/ 120 h 224"/>
                <a:gd name="T46" fmla="*/ 88 w 226"/>
                <a:gd name="T47" fmla="*/ 36 h 224"/>
                <a:gd name="T48" fmla="*/ 117 w 226"/>
                <a:gd name="T49" fmla="*/ 41 h 224"/>
                <a:gd name="T50" fmla="*/ 158 w 226"/>
                <a:gd name="T51" fmla="*/ 1 h 224"/>
                <a:gd name="T52" fmla="*/ 158 w 226"/>
                <a:gd name="T53" fmla="*/ 151 h 224"/>
                <a:gd name="T54" fmla="*/ 128 w 226"/>
                <a:gd name="T55" fmla="*/ 151 h 224"/>
                <a:gd name="T56" fmla="*/ 128 w 226"/>
                <a:gd name="T57" fmla="*/ 1 h 224"/>
                <a:gd name="T58" fmla="*/ 158 w 226"/>
                <a:gd name="T59" fmla="*/ 1 h 224"/>
                <a:gd name="T60" fmla="*/ 195 w 226"/>
                <a:gd name="T61" fmla="*/ 31 h 224"/>
                <a:gd name="T62" fmla="*/ 226 w 226"/>
                <a:gd name="T63" fmla="*/ 97 h 224"/>
                <a:gd name="T64" fmla="*/ 200 w 226"/>
                <a:gd name="T65" fmla="*/ 109 h 224"/>
                <a:gd name="T66" fmla="*/ 171 w 226"/>
                <a:gd name="T67" fmla="*/ 41 h 224"/>
                <a:gd name="T68" fmla="*/ 195 w 226"/>
                <a:gd name="T69" fmla="*/ 3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4">
                  <a:moveTo>
                    <a:pt x="15" y="66"/>
                  </a:moveTo>
                  <a:cubicBezTo>
                    <a:pt x="30" y="72"/>
                    <a:pt x="50" y="82"/>
                    <a:pt x="61" y="89"/>
                  </a:cubicBezTo>
                  <a:cubicBezTo>
                    <a:pt x="45" y="113"/>
                    <a:pt x="45" y="113"/>
                    <a:pt x="45" y="113"/>
                  </a:cubicBezTo>
                  <a:cubicBezTo>
                    <a:pt x="35" y="105"/>
                    <a:pt x="15" y="94"/>
                    <a:pt x="0" y="87"/>
                  </a:cubicBezTo>
                  <a:lnTo>
                    <a:pt x="15" y="66"/>
                  </a:lnTo>
                  <a:close/>
                  <a:moveTo>
                    <a:pt x="51" y="124"/>
                  </a:moveTo>
                  <a:cubicBezTo>
                    <a:pt x="73" y="143"/>
                    <a:pt x="73" y="143"/>
                    <a:pt x="73" y="143"/>
                  </a:cubicBezTo>
                  <a:cubicBezTo>
                    <a:pt x="61" y="168"/>
                    <a:pt x="46" y="195"/>
                    <a:pt x="33" y="218"/>
                  </a:cubicBezTo>
                  <a:cubicBezTo>
                    <a:pt x="8" y="200"/>
                    <a:pt x="8" y="200"/>
                    <a:pt x="8" y="200"/>
                  </a:cubicBezTo>
                  <a:cubicBezTo>
                    <a:pt x="20" y="182"/>
                    <a:pt x="38" y="152"/>
                    <a:pt x="51" y="124"/>
                  </a:cubicBezTo>
                  <a:close/>
                  <a:moveTo>
                    <a:pt x="30" y="0"/>
                  </a:moveTo>
                  <a:cubicBezTo>
                    <a:pt x="45" y="6"/>
                    <a:pt x="65" y="17"/>
                    <a:pt x="75" y="25"/>
                  </a:cubicBezTo>
                  <a:cubicBezTo>
                    <a:pt x="58" y="48"/>
                    <a:pt x="58" y="48"/>
                    <a:pt x="58" y="48"/>
                  </a:cubicBezTo>
                  <a:cubicBezTo>
                    <a:pt x="49" y="39"/>
                    <a:pt x="29" y="28"/>
                    <a:pt x="14" y="21"/>
                  </a:cubicBezTo>
                  <a:lnTo>
                    <a:pt x="30" y="0"/>
                  </a:lnTo>
                  <a:close/>
                  <a:moveTo>
                    <a:pt x="214" y="114"/>
                  </a:moveTo>
                  <a:cubicBezTo>
                    <a:pt x="191" y="178"/>
                    <a:pt x="147" y="208"/>
                    <a:pt x="76" y="224"/>
                  </a:cubicBezTo>
                  <a:cubicBezTo>
                    <a:pt x="73" y="215"/>
                    <a:pt x="67" y="204"/>
                    <a:pt x="60" y="197"/>
                  </a:cubicBezTo>
                  <a:cubicBezTo>
                    <a:pt x="126" y="186"/>
                    <a:pt x="167" y="161"/>
                    <a:pt x="187" y="105"/>
                  </a:cubicBezTo>
                  <a:lnTo>
                    <a:pt x="214" y="114"/>
                  </a:lnTo>
                  <a:close/>
                  <a:moveTo>
                    <a:pt x="117" y="41"/>
                  </a:moveTo>
                  <a:cubicBezTo>
                    <a:pt x="110" y="76"/>
                    <a:pt x="98" y="112"/>
                    <a:pt x="86" y="135"/>
                  </a:cubicBezTo>
                  <a:cubicBezTo>
                    <a:pt x="80" y="131"/>
                    <a:pt x="68" y="123"/>
                    <a:pt x="61" y="120"/>
                  </a:cubicBezTo>
                  <a:cubicBezTo>
                    <a:pt x="73" y="100"/>
                    <a:pt x="83" y="67"/>
                    <a:pt x="88" y="36"/>
                  </a:cubicBezTo>
                  <a:lnTo>
                    <a:pt x="117" y="41"/>
                  </a:lnTo>
                  <a:close/>
                  <a:moveTo>
                    <a:pt x="158" y="1"/>
                  </a:moveTo>
                  <a:cubicBezTo>
                    <a:pt x="158" y="151"/>
                    <a:pt x="158" y="151"/>
                    <a:pt x="158" y="151"/>
                  </a:cubicBezTo>
                  <a:cubicBezTo>
                    <a:pt x="128" y="151"/>
                    <a:pt x="128" y="151"/>
                    <a:pt x="128" y="151"/>
                  </a:cubicBezTo>
                  <a:cubicBezTo>
                    <a:pt x="128" y="1"/>
                    <a:pt x="128" y="1"/>
                    <a:pt x="128" y="1"/>
                  </a:cubicBezTo>
                  <a:lnTo>
                    <a:pt x="158" y="1"/>
                  </a:lnTo>
                  <a:close/>
                  <a:moveTo>
                    <a:pt x="195" y="31"/>
                  </a:moveTo>
                  <a:cubicBezTo>
                    <a:pt x="209" y="51"/>
                    <a:pt x="221" y="78"/>
                    <a:pt x="226" y="97"/>
                  </a:cubicBezTo>
                  <a:cubicBezTo>
                    <a:pt x="200" y="109"/>
                    <a:pt x="200" y="109"/>
                    <a:pt x="200" y="109"/>
                  </a:cubicBezTo>
                  <a:cubicBezTo>
                    <a:pt x="196" y="90"/>
                    <a:pt x="184" y="62"/>
                    <a:pt x="171" y="41"/>
                  </a:cubicBezTo>
                  <a:lnTo>
                    <a:pt x="195" y="3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0" name="Freeform 13"/>
            <p:cNvSpPr/>
            <p:nvPr/>
          </p:nvSpPr>
          <p:spPr bwMode="auto">
            <a:xfrm>
              <a:off x="3634" y="2141"/>
              <a:ext cx="423" cy="457"/>
            </a:xfrm>
            <a:custGeom>
              <a:avLst/>
              <a:gdLst>
                <a:gd name="T0" fmla="*/ 207 w 207"/>
                <a:gd name="T1" fmla="*/ 121 h 223"/>
                <a:gd name="T2" fmla="*/ 206 w 207"/>
                <a:gd name="T3" fmla="*/ 132 h 223"/>
                <a:gd name="T4" fmla="*/ 192 w 207"/>
                <a:gd name="T5" fmla="*/ 196 h 223"/>
                <a:gd name="T6" fmla="*/ 173 w 207"/>
                <a:gd name="T7" fmla="*/ 205 h 223"/>
                <a:gd name="T8" fmla="*/ 143 w 207"/>
                <a:gd name="T9" fmla="*/ 205 h 223"/>
                <a:gd name="T10" fmla="*/ 135 w 207"/>
                <a:gd name="T11" fmla="*/ 178 h 223"/>
                <a:gd name="T12" fmla="*/ 161 w 207"/>
                <a:gd name="T13" fmla="*/ 180 h 223"/>
                <a:gd name="T14" fmla="*/ 169 w 207"/>
                <a:gd name="T15" fmla="*/ 177 h 223"/>
                <a:gd name="T16" fmla="*/ 177 w 207"/>
                <a:gd name="T17" fmla="*/ 147 h 223"/>
                <a:gd name="T18" fmla="*/ 114 w 207"/>
                <a:gd name="T19" fmla="*/ 147 h 223"/>
                <a:gd name="T20" fmla="*/ 114 w 207"/>
                <a:gd name="T21" fmla="*/ 223 h 223"/>
                <a:gd name="T22" fmla="*/ 82 w 207"/>
                <a:gd name="T23" fmla="*/ 223 h 223"/>
                <a:gd name="T24" fmla="*/ 82 w 207"/>
                <a:gd name="T25" fmla="*/ 147 h 223"/>
                <a:gd name="T26" fmla="*/ 0 w 207"/>
                <a:gd name="T27" fmla="*/ 147 h 223"/>
                <a:gd name="T28" fmla="*/ 0 w 207"/>
                <a:gd name="T29" fmla="*/ 121 h 223"/>
                <a:gd name="T30" fmla="*/ 82 w 207"/>
                <a:gd name="T31" fmla="*/ 121 h 223"/>
                <a:gd name="T32" fmla="*/ 82 w 207"/>
                <a:gd name="T33" fmla="*/ 99 h 223"/>
                <a:gd name="T34" fmla="*/ 16 w 207"/>
                <a:gd name="T35" fmla="*/ 99 h 223"/>
                <a:gd name="T36" fmla="*/ 16 w 207"/>
                <a:gd name="T37" fmla="*/ 73 h 223"/>
                <a:gd name="T38" fmla="*/ 82 w 207"/>
                <a:gd name="T39" fmla="*/ 73 h 223"/>
                <a:gd name="T40" fmla="*/ 82 w 207"/>
                <a:gd name="T41" fmla="*/ 51 h 223"/>
                <a:gd name="T42" fmla="*/ 4 w 207"/>
                <a:gd name="T43" fmla="*/ 51 h 223"/>
                <a:gd name="T44" fmla="*/ 4 w 207"/>
                <a:gd name="T45" fmla="*/ 24 h 223"/>
                <a:gd name="T46" fmla="*/ 82 w 207"/>
                <a:gd name="T47" fmla="*/ 24 h 223"/>
                <a:gd name="T48" fmla="*/ 82 w 207"/>
                <a:gd name="T49" fmla="*/ 0 h 223"/>
                <a:gd name="T50" fmla="*/ 114 w 207"/>
                <a:gd name="T51" fmla="*/ 0 h 223"/>
                <a:gd name="T52" fmla="*/ 114 w 207"/>
                <a:gd name="T53" fmla="*/ 24 h 223"/>
                <a:gd name="T54" fmla="*/ 196 w 207"/>
                <a:gd name="T55" fmla="*/ 24 h 223"/>
                <a:gd name="T56" fmla="*/ 196 w 207"/>
                <a:gd name="T57" fmla="*/ 51 h 223"/>
                <a:gd name="T58" fmla="*/ 114 w 207"/>
                <a:gd name="T59" fmla="*/ 51 h 223"/>
                <a:gd name="T60" fmla="*/ 114 w 207"/>
                <a:gd name="T61" fmla="*/ 73 h 223"/>
                <a:gd name="T62" fmla="*/ 186 w 207"/>
                <a:gd name="T63" fmla="*/ 73 h 223"/>
                <a:gd name="T64" fmla="*/ 186 w 207"/>
                <a:gd name="T65" fmla="*/ 99 h 223"/>
                <a:gd name="T66" fmla="*/ 114 w 207"/>
                <a:gd name="T67" fmla="*/ 99 h 223"/>
                <a:gd name="T68" fmla="*/ 114 w 207"/>
                <a:gd name="T69" fmla="*/ 121 h 223"/>
                <a:gd name="T70" fmla="*/ 207 w 207"/>
                <a:gd name="T71" fmla="*/ 1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223">
                  <a:moveTo>
                    <a:pt x="207" y="121"/>
                  </a:moveTo>
                  <a:cubicBezTo>
                    <a:pt x="207" y="121"/>
                    <a:pt x="206" y="128"/>
                    <a:pt x="206" y="132"/>
                  </a:cubicBezTo>
                  <a:cubicBezTo>
                    <a:pt x="203" y="171"/>
                    <a:pt x="199" y="189"/>
                    <a:pt x="192" y="196"/>
                  </a:cubicBezTo>
                  <a:cubicBezTo>
                    <a:pt x="187" y="202"/>
                    <a:pt x="181" y="204"/>
                    <a:pt x="173" y="205"/>
                  </a:cubicBezTo>
                  <a:cubicBezTo>
                    <a:pt x="166" y="205"/>
                    <a:pt x="155" y="206"/>
                    <a:pt x="143" y="205"/>
                  </a:cubicBezTo>
                  <a:cubicBezTo>
                    <a:pt x="142" y="197"/>
                    <a:pt x="139" y="186"/>
                    <a:pt x="135" y="178"/>
                  </a:cubicBezTo>
                  <a:cubicBezTo>
                    <a:pt x="145" y="179"/>
                    <a:pt x="156" y="180"/>
                    <a:pt x="161" y="180"/>
                  </a:cubicBezTo>
                  <a:cubicBezTo>
                    <a:pt x="165" y="180"/>
                    <a:pt x="167" y="179"/>
                    <a:pt x="169" y="177"/>
                  </a:cubicBezTo>
                  <a:cubicBezTo>
                    <a:pt x="172" y="174"/>
                    <a:pt x="175" y="165"/>
                    <a:pt x="177" y="147"/>
                  </a:cubicBezTo>
                  <a:cubicBezTo>
                    <a:pt x="114" y="147"/>
                    <a:pt x="114" y="147"/>
                    <a:pt x="114" y="147"/>
                  </a:cubicBezTo>
                  <a:cubicBezTo>
                    <a:pt x="114" y="223"/>
                    <a:pt x="114" y="223"/>
                    <a:pt x="114" y="223"/>
                  </a:cubicBezTo>
                  <a:cubicBezTo>
                    <a:pt x="82" y="223"/>
                    <a:pt x="82" y="223"/>
                    <a:pt x="82" y="223"/>
                  </a:cubicBezTo>
                  <a:cubicBezTo>
                    <a:pt x="82" y="147"/>
                    <a:pt x="82" y="147"/>
                    <a:pt x="82" y="147"/>
                  </a:cubicBezTo>
                  <a:cubicBezTo>
                    <a:pt x="0" y="147"/>
                    <a:pt x="0" y="147"/>
                    <a:pt x="0" y="147"/>
                  </a:cubicBezTo>
                  <a:cubicBezTo>
                    <a:pt x="0" y="121"/>
                    <a:pt x="0" y="121"/>
                    <a:pt x="0" y="121"/>
                  </a:cubicBezTo>
                  <a:cubicBezTo>
                    <a:pt x="82" y="121"/>
                    <a:pt x="82" y="121"/>
                    <a:pt x="82" y="121"/>
                  </a:cubicBezTo>
                  <a:cubicBezTo>
                    <a:pt x="82" y="99"/>
                    <a:pt x="82" y="99"/>
                    <a:pt x="82" y="99"/>
                  </a:cubicBezTo>
                  <a:cubicBezTo>
                    <a:pt x="16" y="99"/>
                    <a:pt x="16" y="99"/>
                    <a:pt x="16" y="99"/>
                  </a:cubicBezTo>
                  <a:cubicBezTo>
                    <a:pt x="16" y="73"/>
                    <a:pt x="16" y="73"/>
                    <a:pt x="16" y="73"/>
                  </a:cubicBezTo>
                  <a:cubicBezTo>
                    <a:pt x="82" y="73"/>
                    <a:pt x="82" y="73"/>
                    <a:pt x="82" y="73"/>
                  </a:cubicBezTo>
                  <a:cubicBezTo>
                    <a:pt x="82" y="51"/>
                    <a:pt x="82" y="51"/>
                    <a:pt x="82" y="51"/>
                  </a:cubicBezTo>
                  <a:cubicBezTo>
                    <a:pt x="4" y="51"/>
                    <a:pt x="4" y="51"/>
                    <a:pt x="4" y="51"/>
                  </a:cubicBezTo>
                  <a:cubicBezTo>
                    <a:pt x="4" y="24"/>
                    <a:pt x="4" y="24"/>
                    <a:pt x="4" y="24"/>
                  </a:cubicBezTo>
                  <a:cubicBezTo>
                    <a:pt x="82" y="24"/>
                    <a:pt x="82" y="24"/>
                    <a:pt x="82" y="24"/>
                  </a:cubicBezTo>
                  <a:cubicBezTo>
                    <a:pt x="82" y="0"/>
                    <a:pt x="82" y="0"/>
                    <a:pt x="82" y="0"/>
                  </a:cubicBezTo>
                  <a:cubicBezTo>
                    <a:pt x="114" y="0"/>
                    <a:pt x="114" y="0"/>
                    <a:pt x="114" y="0"/>
                  </a:cubicBezTo>
                  <a:cubicBezTo>
                    <a:pt x="114" y="24"/>
                    <a:pt x="114" y="24"/>
                    <a:pt x="114" y="24"/>
                  </a:cubicBezTo>
                  <a:cubicBezTo>
                    <a:pt x="196" y="24"/>
                    <a:pt x="196" y="24"/>
                    <a:pt x="196" y="24"/>
                  </a:cubicBezTo>
                  <a:cubicBezTo>
                    <a:pt x="196" y="51"/>
                    <a:pt x="196" y="51"/>
                    <a:pt x="196" y="51"/>
                  </a:cubicBezTo>
                  <a:cubicBezTo>
                    <a:pt x="114" y="51"/>
                    <a:pt x="114" y="51"/>
                    <a:pt x="114" y="51"/>
                  </a:cubicBezTo>
                  <a:cubicBezTo>
                    <a:pt x="114" y="73"/>
                    <a:pt x="114" y="73"/>
                    <a:pt x="114" y="73"/>
                  </a:cubicBezTo>
                  <a:cubicBezTo>
                    <a:pt x="186" y="73"/>
                    <a:pt x="186" y="73"/>
                    <a:pt x="186" y="73"/>
                  </a:cubicBezTo>
                  <a:cubicBezTo>
                    <a:pt x="186" y="99"/>
                    <a:pt x="186" y="99"/>
                    <a:pt x="186" y="99"/>
                  </a:cubicBezTo>
                  <a:cubicBezTo>
                    <a:pt x="114" y="99"/>
                    <a:pt x="114" y="99"/>
                    <a:pt x="114" y="99"/>
                  </a:cubicBezTo>
                  <a:cubicBezTo>
                    <a:pt x="114" y="121"/>
                    <a:pt x="114" y="121"/>
                    <a:pt x="114" y="121"/>
                  </a:cubicBezTo>
                  <a:lnTo>
                    <a:pt x="207" y="12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1" name="Freeform 14"/>
            <p:cNvSpPr/>
            <p:nvPr/>
          </p:nvSpPr>
          <p:spPr bwMode="auto">
            <a:xfrm>
              <a:off x="4242" y="2141"/>
              <a:ext cx="427" cy="461"/>
            </a:xfrm>
            <a:custGeom>
              <a:avLst/>
              <a:gdLst>
                <a:gd name="T0" fmla="*/ 63 w 209"/>
                <a:gd name="T1" fmla="*/ 89 h 225"/>
                <a:gd name="T2" fmla="*/ 62 w 209"/>
                <a:gd name="T3" fmla="*/ 119 h 225"/>
                <a:gd name="T4" fmla="*/ 181 w 209"/>
                <a:gd name="T5" fmla="*/ 119 h 225"/>
                <a:gd name="T6" fmla="*/ 181 w 209"/>
                <a:gd name="T7" fmla="*/ 224 h 225"/>
                <a:gd name="T8" fmla="*/ 149 w 209"/>
                <a:gd name="T9" fmla="*/ 224 h 225"/>
                <a:gd name="T10" fmla="*/ 149 w 209"/>
                <a:gd name="T11" fmla="*/ 149 h 225"/>
                <a:gd name="T12" fmla="*/ 58 w 209"/>
                <a:gd name="T13" fmla="*/ 149 h 225"/>
                <a:gd name="T14" fmla="*/ 22 w 209"/>
                <a:gd name="T15" fmla="*/ 225 h 225"/>
                <a:gd name="T16" fmla="*/ 0 w 209"/>
                <a:gd name="T17" fmla="*/ 202 h 225"/>
                <a:gd name="T18" fmla="*/ 33 w 209"/>
                <a:gd name="T19" fmla="*/ 85 h 225"/>
                <a:gd name="T20" fmla="*/ 33 w 209"/>
                <a:gd name="T21" fmla="*/ 5 h 225"/>
                <a:gd name="T22" fmla="*/ 63 w 209"/>
                <a:gd name="T23" fmla="*/ 5 h 225"/>
                <a:gd name="T24" fmla="*/ 63 w 209"/>
                <a:gd name="T25" fmla="*/ 59 h 225"/>
                <a:gd name="T26" fmla="*/ 122 w 209"/>
                <a:gd name="T27" fmla="*/ 59 h 225"/>
                <a:gd name="T28" fmla="*/ 122 w 209"/>
                <a:gd name="T29" fmla="*/ 0 h 225"/>
                <a:gd name="T30" fmla="*/ 153 w 209"/>
                <a:gd name="T31" fmla="*/ 0 h 225"/>
                <a:gd name="T32" fmla="*/ 153 w 209"/>
                <a:gd name="T33" fmla="*/ 59 h 225"/>
                <a:gd name="T34" fmla="*/ 209 w 209"/>
                <a:gd name="T35" fmla="*/ 59 h 225"/>
                <a:gd name="T36" fmla="*/ 209 w 209"/>
                <a:gd name="T37" fmla="*/ 89 h 225"/>
                <a:gd name="T38" fmla="*/ 63 w 209"/>
                <a:gd name="T39" fmla="*/ 8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9" h="225">
                  <a:moveTo>
                    <a:pt x="63" y="89"/>
                  </a:moveTo>
                  <a:cubicBezTo>
                    <a:pt x="63" y="99"/>
                    <a:pt x="63" y="109"/>
                    <a:pt x="62" y="119"/>
                  </a:cubicBezTo>
                  <a:cubicBezTo>
                    <a:pt x="181" y="119"/>
                    <a:pt x="181" y="119"/>
                    <a:pt x="181" y="119"/>
                  </a:cubicBezTo>
                  <a:cubicBezTo>
                    <a:pt x="181" y="224"/>
                    <a:pt x="181" y="224"/>
                    <a:pt x="181" y="224"/>
                  </a:cubicBezTo>
                  <a:cubicBezTo>
                    <a:pt x="149" y="224"/>
                    <a:pt x="149" y="224"/>
                    <a:pt x="149" y="224"/>
                  </a:cubicBezTo>
                  <a:cubicBezTo>
                    <a:pt x="149" y="149"/>
                    <a:pt x="149" y="149"/>
                    <a:pt x="149" y="149"/>
                  </a:cubicBezTo>
                  <a:cubicBezTo>
                    <a:pt x="58" y="149"/>
                    <a:pt x="58" y="149"/>
                    <a:pt x="58" y="149"/>
                  </a:cubicBezTo>
                  <a:cubicBezTo>
                    <a:pt x="53" y="177"/>
                    <a:pt x="43" y="204"/>
                    <a:pt x="22" y="225"/>
                  </a:cubicBezTo>
                  <a:cubicBezTo>
                    <a:pt x="18" y="218"/>
                    <a:pt x="7" y="207"/>
                    <a:pt x="0" y="202"/>
                  </a:cubicBezTo>
                  <a:cubicBezTo>
                    <a:pt x="30" y="170"/>
                    <a:pt x="33" y="126"/>
                    <a:pt x="33" y="85"/>
                  </a:cubicBezTo>
                  <a:cubicBezTo>
                    <a:pt x="33" y="5"/>
                    <a:pt x="33" y="5"/>
                    <a:pt x="33" y="5"/>
                  </a:cubicBezTo>
                  <a:cubicBezTo>
                    <a:pt x="63" y="5"/>
                    <a:pt x="63" y="5"/>
                    <a:pt x="63" y="5"/>
                  </a:cubicBezTo>
                  <a:cubicBezTo>
                    <a:pt x="63" y="59"/>
                    <a:pt x="63" y="59"/>
                    <a:pt x="63" y="59"/>
                  </a:cubicBezTo>
                  <a:cubicBezTo>
                    <a:pt x="122" y="59"/>
                    <a:pt x="122" y="59"/>
                    <a:pt x="122" y="59"/>
                  </a:cubicBezTo>
                  <a:cubicBezTo>
                    <a:pt x="122" y="0"/>
                    <a:pt x="122" y="0"/>
                    <a:pt x="122" y="0"/>
                  </a:cubicBezTo>
                  <a:cubicBezTo>
                    <a:pt x="153" y="0"/>
                    <a:pt x="153" y="0"/>
                    <a:pt x="153" y="0"/>
                  </a:cubicBezTo>
                  <a:cubicBezTo>
                    <a:pt x="153" y="59"/>
                    <a:pt x="153" y="59"/>
                    <a:pt x="153" y="59"/>
                  </a:cubicBezTo>
                  <a:cubicBezTo>
                    <a:pt x="209" y="59"/>
                    <a:pt x="209" y="59"/>
                    <a:pt x="209" y="59"/>
                  </a:cubicBezTo>
                  <a:cubicBezTo>
                    <a:pt x="209" y="89"/>
                    <a:pt x="209" y="89"/>
                    <a:pt x="209" y="89"/>
                  </a:cubicBezTo>
                  <a:lnTo>
                    <a:pt x="63" y="8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2" name="Freeform 15"/>
            <p:cNvSpPr/>
            <p:nvPr/>
          </p:nvSpPr>
          <p:spPr bwMode="auto">
            <a:xfrm>
              <a:off x="4867" y="2135"/>
              <a:ext cx="143" cy="471"/>
            </a:xfrm>
            <a:custGeom>
              <a:avLst/>
              <a:gdLst>
                <a:gd name="T0" fmla="*/ 70 w 70"/>
                <a:gd name="T1" fmla="*/ 115 h 230"/>
                <a:gd name="T2" fmla="*/ 23 w 70"/>
                <a:gd name="T3" fmla="*/ 230 h 230"/>
                <a:gd name="T4" fmla="*/ 0 w 70"/>
                <a:gd name="T5" fmla="*/ 220 h 230"/>
                <a:gd name="T6" fmla="*/ 43 w 70"/>
                <a:gd name="T7" fmla="*/ 115 h 230"/>
                <a:gd name="T8" fmla="*/ 0 w 70"/>
                <a:gd name="T9" fmla="*/ 10 h 230"/>
                <a:gd name="T10" fmla="*/ 23 w 70"/>
                <a:gd name="T11" fmla="*/ 0 h 230"/>
                <a:gd name="T12" fmla="*/ 7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70" y="115"/>
                  </a:moveTo>
                  <a:cubicBezTo>
                    <a:pt x="70" y="166"/>
                    <a:pt x="49" y="204"/>
                    <a:pt x="23" y="230"/>
                  </a:cubicBezTo>
                  <a:cubicBezTo>
                    <a:pt x="0" y="220"/>
                    <a:pt x="0" y="220"/>
                    <a:pt x="0" y="220"/>
                  </a:cubicBezTo>
                  <a:cubicBezTo>
                    <a:pt x="24" y="194"/>
                    <a:pt x="43" y="161"/>
                    <a:pt x="43" y="115"/>
                  </a:cubicBezTo>
                  <a:cubicBezTo>
                    <a:pt x="43" y="69"/>
                    <a:pt x="24" y="36"/>
                    <a:pt x="0" y="10"/>
                  </a:cubicBezTo>
                  <a:cubicBezTo>
                    <a:pt x="23" y="0"/>
                    <a:pt x="23" y="0"/>
                    <a:pt x="23" y="0"/>
                  </a:cubicBezTo>
                  <a:cubicBezTo>
                    <a:pt x="49" y="25"/>
                    <a:pt x="70" y="63"/>
                    <a:pt x="7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grpSp>
      <p:sp>
        <p:nvSpPr>
          <p:cNvPr id="2" name="标题 1"/>
          <p:cNvSpPr/>
          <p:nvPr>
            <p:ph type="ctrTitle"/>
          </p:nvPr>
        </p:nvSpPr>
        <p:spPr>
          <a:xfrm>
            <a:off x="5807968" y="2406437"/>
            <a:ext cx="5469632" cy="1470025"/>
          </a:xfrm>
        </p:spPr>
        <p:txBody>
          <a:bodyPr/>
          <a:lstStyle>
            <a:lvl1pPr algn="r">
              <a:defRPr b="1" i="1">
                <a:solidFill>
                  <a:srgbClr val="172788"/>
                </a:solidFill>
                <a:effectLst>
                  <a:reflection blurRad="6350" stA="30000" endPos="63000" dist="60007" dir="5400000" sy="-100000" algn="bl" rotWithShape="0"/>
                </a:effectLst>
              </a:defRPr>
            </a:lvl1pPr>
          </a:lstStyle>
          <a:p>
            <a:r>
              <a:rPr lang="zh-CN" altLang="en-US" dirty="0"/>
              <a:t>单击此处编辑母版标题样式</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8" name="文本占位符 4"/>
          <p:cNvSpPr/>
          <p:nvPr>
            <p:ph type="body" sz="quarter" idx="10" hasCustomPrompt="1"/>
          </p:nvPr>
        </p:nvSpPr>
        <p:spPr>
          <a:xfrm>
            <a:off x="406628" y="6012766"/>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参考文献">
    <p:spTree>
      <p:nvGrpSpPr>
        <p:cNvPr id="1" name=""/>
        <p:cNvGrpSpPr/>
        <p:nvPr/>
      </p:nvGrpSpPr>
      <p:grpSpPr>
        <a:xfrm>
          <a:off x="0" y="0"/>
          <a:ext cx="0" cy="0"/>
          <a:chOff x="0" y="0"/>
          <a:chExt cx="0" cy="0"/>
        </a:xfrm>
      </p:grpSpPr>
      <p:sp>
        <p:nvSpPr>
          <p:cNvPr id="2" name="标题 1"/>
          <p:cNvSpPr/>
          <p:nvPr>
            <p:ph type="title"/>
          </p:nvPr>
        </p:nvSpPr>
        <p:spPr>
          <a:xfrm>
            <a:off x="1871534" y="188641"/>
            <a:ext cx="9697076" cy="914071"/>
          </a:xfrm>
        </p:spPr>
        <p:txBody>
          <a:bodyPr lIns="0" tIns="0" rIns="0" bIns="0" anchor="ctr">
            <a:normAutofit/>
          </a:bodyPr>
          <a:lstStyle>
            <a:lvl1pPr algn="l">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29" name="平行四边形 28"/>
          <p:cNvSpPr/>
          <p:nvPr userDrawn="1"/>
        </p:nvSpPr>
        <p:spPr>
          <a:xfrm flipH="1" flipV="1">
            <a:off x="304804" y="1235859"/>
            <a:ext cx="10706291" cy="45800"/>
          </a:xfrm>
          <a:prstGeom prst="parallelogram">
            <a:avLst>
              <a:gd name="adj" fmla="val 220299"/>
            </a:avLst>
          </a:prstGeom>
          <a:gradFill>
            <a:gsLst>
              <a:gs pos="100000">
                <a:srgbClr val="F68529"/>
              </a:gs>
              <a:gs pos="0">
                <a:srgbClr val="F68529">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5" name="文本占位符 4"/>
          <p:cNvSpPr/>
          <p:nvPr>
            <p:ph type="body" sz="quarter" idx="10" hasCustomPrompt="1"/>
          </p:nvPr>
        </p:nvSpPr>
        <p:spPr>
          <a:xfrm>
            <a:off x="406628" y="6012766"/>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标题-2">
    <p:spTree>
      <p:nvGrpSpPr>
        <p:cNvPr id="1" name=""/>
        <p:cNvGrpSpPr/>
        <p:nvPr/>
      </p:nvGrpSpPr>
      <p:grpSpPr>
        <a:xfrm>
          <a:off x="0" y="0"/>
          <a:ext cx="0" cy="0"/>
          <a:chOff x="0" y="0"/>
          <a:chExt cx="0" cy="0"/>
        </a:xfrm>
      </p:grpSpPr>
      <p:sp>
        <p:nvSpPr>
          <p:cNvPr id="2" name="标题 1"/>
          <p:cNvSpPr/>
          <p:nvPr>
            <p:ph type="title"/>
          </p:nvPr>
        </p:nvSpPr>
        <p:spPr>
          <a:xfrm>
            <a:off x="1871534" y="188641"/>
            <a:ext cx="9697076" cy="914071"/>
          </a:xfrm>
        </p:spPr>
        <p:txBody>
          <a:bodyPr lIns="0" tIns="0" rIns="0" bIns="0" anchor="ctr">
            <a:normAutofit/>
          </a:bodyPr>
          <a:lstStyle>
            <a:lvl1pPr algn="l">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29" name="平行四边形 28"/>
          <p:cNvSpPr/>
          <p:nvPr userDrawn="1"/>
        </p:nvSpPr>
        <p:spPr>
          <a:xfrm flipH="1" flipV="1">
            <a:off x="304804" y="1235859"/>
            <a:ext cx="10706291" cy="45800"/>
          </a:xfrm>
          <a:prstGeom prst="parallelogram">
            <a:avLst>
              <a:gd name="adj" fmla="val 220299"/>
            </a:avLst>
          </a:prstGeom>
          <a:gradFill>
            <a:gsLst>
              <a:gs pos="100000">
                <a:srgbClr val="F68529"/>
              </a:gs>
              <a:gs pos="0">
                <a:srgbClr val="F68529">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5" name="文本占位符 4"/>
          <p:cNvSpPr/>
          <p:nvPr>
            <p:ph type="body" sz="quarter" idx="10" hasCustomPrompt="1"/>
          </p:nvPr>
        </p:nvSpPr>
        <p:spPr>
          <a:xfrm>
            <a:off x="406628" y="6012766"/>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73" name="矩形 72"/>
          <p:cNvSpPr/>
          <p:nvPr userDrawn="1"/>
        </p:nvSpPr>
        <p:spPr>
          <a:xfrm>
            <a:off x="1" y="647735"/>
            <a:ext cx="12192000" cy="6210265"/>
          </a:xfrm>
          <a:prstGeom prst="rect">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37" name="组合 36"/>
          <p:cNvGrpSpPr/>
          <p:nvPr userDrawn="1"/>
        </p:nvGrpSpPr>
        <p:grpSpPr>
          <a:xfrm>
            <a:off x="1" y="6804457"/>
            <a:ext cx="12192000" cy="53544"/>
            <a:chOff x="0" y="6804456"/>
            <a:chExt cx="12190413" cy="53544"/>
          </a:xfrm>
        </p:grpSpPr>
        <p:sp>
          <p:nvSpPr>
            <p:cNvPr id="38" name="矩形 23"/>
            <p:cNvSpPr/>
            <p:nvPr/>
          </p:nvSpPr>
          <p:spPr>
            <a:xfrm flipV="1">
              <a:off x="7519574"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9" name="矩形 23"/>
            <p:cNvSpPr/>
            <p:nvPr/>
          </p:nvSpPr>
          <p:spPr>
            <a:xfrm flipV="1">
              <a:off x="0" y="6804456"/>
              <a:ext cx="8002601" cy="53544"/>
            </a:xfrm>
            <a:prstGeom prst="rect">
              <a:avLst/>
            </a:pr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0" name="矩形 23"/>
            <p:cNvSpPr/>
            <p:nvPr/>
          </p:nvSpPr>
          <p:spPr>
            <a:xfrm rot="10800000" flipV="1">
              <a:off x="8217280"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1" name="矩形 23"/>
            <p:cNvSpPr/>
            <p:nvPr/>
          </p:nvSpPr>
          <p:spPr>
            <a:xfrm flipV="1">
              <a:off x="8554192" y="6804456"/>
              <a:ext cx="3636221" cy="53544"/>
            </a:xfrm>
            <a:prstGeom prst="rect">
              <a:avLst/>
            </a:pr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43" name="图片 42"/>
          <p:cNvPicPr>
            <a:picLocks noChangeAspect="1"/>
          </p:cNvPicPr>
          <p:nvPr userDrawn="1"/>
        </p:nvPicPr>
        <p:blipFill rotWithShape="1">
          <a:blip r:embed="rId2" cstate="print">
            <a:extLst>
              <a:ext uri="{28A0092B-C50C-407E-A947-70E740481C1C}">
                <a14:useLocalDpi xmlns:a14="http://schemas.microsoft.com/office/drawing/2010/main" val="0"/>
              </a:ext>
            </a:extLst>
          </a:blip>
          <a:srcRect l="44652"/>
          <a:stretch>
            <a:fillRect/>
          </a:stretch>
        </p:blipFill>
        <p:spPr>
          <a:xfrm>
            <a:off x="0" y="1565413"/>
            <a:ext cx="3280835" cy="3528392"/>
          </a:xfrm>
          <a:prstGeom prst="rect">
            <a:avLst/>
          </a:prstGeom>
        </p:spPr>
      </p:pic>
      <p:grpSp>
        <p:nvGrpSpPr>
          <p:cNvPr id="44" name="Group 4"/>
          <p:cNvGrpSpPr>
            <a:grpSpLocks noChangeAspect="1"/>
          </p:cNvGrpSpPr>
          <p:nvPr userDrawn="1"/>
        </p:nvGrpSpPr>
        <p:grpSpPr bwMode="auto">
          <a:xfrm>
            <a:off x="10537114" y="5854667"/>
            <a:ext cx="1205277" cy="550648"/>
            <a:chOff x="725" y="636"/>
            <a:chExt cx="4312" cy="1970"/>
          </a:xfrm>
        </p:grpSpPr>
        <p:sp>
          <p:nvSpPr>
            <p:cNvPr id="45" name="Freeform 5"/>
            <p:cNvSpPr/>
            <p:nvPr/>
          </p:nvSpPr>
          <p:spPr bwMode="auto">
            <a:xfrm>
              <a:off x="725" y="636"/>
              <a:ext cx="1381" cy="1366"/>
            </a:xfrm>
            <a:custGeom>
              <a:avLst/>
              <a:gdLst>
                <a:gd name="T0" fmla="*/ 181 w 676"/>
                <a:gd name="T1" fmla="*/ 522 h 667"/>
                <a:gd name="T2" fmla="*/ 235 w 676"/>
                <a:gd name="T3" fmla="*/ 551 h 667"/>
                <a:gd name="T4" fmla="*/ 426 w 676"/>
                <a:gd name="T5" fmla="*/ 580 h 667"/>
                <a:gd name="T6" fmla="*/ 676 w 676"/>
                <a:gd name="T7" fmla="*/ 564 h 667"/>
                <a:gd name="T8" fmla="*/ 654 w 676"/>
                <a:gd name="T9" fmla="*/ 647 h 667"/>
                <a:gd name="T10" fmla="*/ 423 w 676"/>
                <a:gd name="T11" fmla="*/ 655 h 667"/>
                <a:gd name="T12" fmla="*/ 221 w 676"/>
                <a:gd name="T13" fmla="*/ 620 h 667"/>
                <a:gd name="T14" fmla="*/ 146 w 676"/>
                <a:gd name="T15" fmla="*/ 584 h 667"/>
                <a:gd name="T16" fmla="*/ 52 w 676"/>
                <a:gd name="T17" fmla="*/ 667 h 667"/>
                <a:gd name="T18" fmla="*/ 0 w 676"/>
                <a:gd name="T19" fmla="*/ 594 h 667"/>
                <a:gd name="T20" fmla="*/ 100 w 676"/>
                <a:gd name="T21" fmla="*/ 524 h 667"/>
                <a:gd name="T22" fmla="*/ 100 w 676"/>
                <a:gd name="T23" fmla="*/ 333 h 667"/>
                <a:gd name="T24" fmla="*/ 9 w 676"/>
                <a:gd name="T25" fmla="*/ 333 h 667"/>
                <a:gd name="T26" fmla="*/ 9 w 676"/>
                <a:gd name="T27" fmla="*/ 255 h 667"/>
                <a:gd name="T28" fmla="*/ 181 w 676"/>
                <a:gd name="T29" fmla="*/ 255 h 667"/>
                <a:gd name="T30" fmla="*/ 181 w 676"/>
                <a:gd name="T31" fmla="*/ 522 h 667"/>
                <a:gd name="T32" fmla="*/ 125 w 676"/>
                <a:gd name="T33" fmla="*/ 191 h 667"/>
                <a:gd name="T34" fmla="*/ 15 w 676"/>
                <a:gd name="T35" fmla="*/ 69 h 667"/>
                <a:gd name="T36" fmla="*/ 79 w 676"/>
                <a:gd name="T37" fmla="*/ 22 h 667"/>
                <a:gd name="T38" fmla="*/ 193 w 676"/>
                <a:gd name="T39" fmla="*/ 138 h 667"/>
                <a:gd name="T40" fmla="*/ 125 w 676"/>
                <a:gd name="T41" fmla="*/ 191 h 667"/>
                <a:gd name="T42" fmla="*/ 388 w 676"/>
                <a:gd name="T43" fmla="*/ 132 h 667"/>
                <a:gd name="T44" fmla="*/ 211 w 676"/>
                <a:gd name="T45" fmla="*/ 132 h 667"/>
                <a:gd name="T46" fmla="*/ 211 w 676"/>
                <a:gd name="T47" fmla="*/ 61 h 667"/>
                <a:gd name="T48" fmla="*/ 388 w 676"/>
                <a:gd name="T49" fmla="*/ 61 h 667"/>
                <a:gd name="T50" fmla="*/ 388 w 676"/>
                <a:gd name="T51" fmla="*/ 0 h 667"/>
                <a:gd name="T52" fmla="*/ 471 w 676"/>
                <a:gd name="T53" fmla="*/ 0 h 667"/>
                <a:gd name="T54" fmla="*/ 471 w 676"/>
                <a:gd name="T55" fmla="*/ 61 h 667"/>
                <a:gd name="T56" fmla="*/ 658 w 676"/>
                <a:gd name="T57" fmla="*/ 61 h 667"/>
                <a:gd name="T58" fmla="*/ 658 w 676"/>
                <a:gd name="T59" fmla="*/ 132 h 667"/>
                <a:gd name="T60" fmla="*/ 471 w 676"/>
                <a:gd name="T61" fmla="*/ 132 h 667"/>
                <a:gd name="T62" fmla="*/ 471 w 676"/>
                <a:gd name="T63" fmla="*/ 171 h 667"/>
                <a:gd name="T64" fmla="*/ 634 w 676"/>
                <a:gd name="T65" fmla="*/ 171 h 667"/>
                <a:gd name="T66" fmla="*/ 634 w 676"/>
                <a:gd name="T67" fmla="*/ 364 h 667"/>
                <a:gd name="T68" fmla="*/ 500 w 676"/>
                <a:gd name="T69" fmla="*/ 364 h 667"/>
                <a:gd name="T70" fmla="*/ 657 w 676"/>
                <a:gd name="T71" fmla="*/ 473 h 667"/>
                <a:gd name="T72" fmla="*/ 604 w 676"/>
                <a:gd name="T73" fmla="*/ 531 h 667"/>
                <a:gd name="T74" fmla="*/ 471 w 676"/>
                <a:gd name="T75" fmla="*/ 428 h 667"/>
                <a:gd name="T76" fmla="*/ 471 w 676"/>
                <a:gd name="T77" fmla="*/ 554 h 667"/>
                <a:gd name="T78" fmla="*/ 388 w 676"/>
                <a:gd name="T79" fmla="*/ 554 h 667"/>
                <a:gd name="T80" fmla="*/ 388 w 676"/>
                <a:gd name="T81" fmla="*/ 424 h 667"/>
                <a:gd name="T82" fmla="*/ 247 w 676"/>
                <a:gd name="T83" fmla="*/ 543 h 667"/>
                <a:gd name="T84" fmla="*/ 193 w 676"/>
                <a:gd name="T85" fmla="*/ 478 h 667"/>
                <a:gd name="T86" fmla="*/ 350 w 676"/>
                <a:gd name="T87" fmla="*/ 364 h 667"/>
                <a:gd name="T88" fmla="*/ 231 w 676"/>
                <a:gd name="T89" fmla="*/ 364 h 667"/>
                <a:gd name="T90" fmla="*/ 231 w 676"/>
                <a:gd name="T91" fmla="*/ 171 h 667"/>
                <a:gd name="T92" fmla="*/ 388 w 676"/>
                <a:gd name="T93" fmla="*/ 171 h 667"/>
                <a:gd name="T94" fmla="*/ 388 w 676"/>
                <a:gd name="T95" fmla="*/ 132 h 667"/>
                <a:gd name="T96" fmla="*/ 310 w 676"/>
                <a:gd name="T97" fmla="*/ 299 h 667"/>
                <a:gd name="T98" fmla="*/ 388 w 676"/>
                <a:gd name="T99" fmla="*/ 299 h 667"/>
                <a:gd name="T100" fmla="*/ 388 w 676"/>
                <a:gd name="T101" fmla="*/ 236 h 667"/>
                <a:gd name="T102" fmla="*/ 310 w 676"/>
                <a:gd name="T103" fmla="*/ 236 h 667"/>
                <a:gd name="T104" fmla="*/ 310 w 676"/>
                <a:gd name="T105" fmla="*/ 299 h 667"/>
                <a:gd name="T106" fmla="*/ 471 w 676"/>
                <a:gd name="T107" fmla="*/ 236 h 667"/>
                <a:gd name="T108" fmla="*/ 471 w 676"/>
                <a:gd name="T109" fmla="*/ 299 h 667"/>
                <a:gd name="T110" fmla="*/ 551 w 676"/>
                <a:gd name="T111" fmla="*/ 299 h 667"/>
                <a:gd name="T112" fmla="*/ 551 w 676"/>
                <a:gd name="T113" fmla="*/ 236 h 667"/>
                <a:gd name="T114" fmla="*/ 471 w 676"/>
                <a:gd name="T115" fmla="*/ 23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6" h="667">
                  <a:moveTo>
                    <a:pt x="181" y="522"/>
                  </a:moveTo>
                  <a:cubicBezTo>
                    <a:pt x="196" y="530"/>
                    <a:pt x="211" y="540"/>
                    <a:pt x="235" y="551"/>
                  </a:cubicBezTo>
                  <a:cubicBezTo>
                    <a:pt x="283" y="575"/>
                    <a:pt x="348" y="580"/>
                    <a:pt x="426" y="580"/>
                  </a:cubicBezTo>
                  <a:cubicBezTo>
                    <a:pt x="498" y="580"/>
                    <a:pt x="606" y="574"/>
                    <a:pt x="676" y="564"/>
                  </a:cubicBezTo>
                  <a:cubicBezTo>
                    <a:pt x="667" y="586"/>
                    <a:pt x="655" y="624"/>
                    <a:pt x="654" y="647"/>
                  </a:cubicBezTo>
                  <a:cubicBezTo>
                    <a:pt x="606" y="651"/>
                    <a:pt x="492" y="655"/>
                    <a:pt x="423" y="655"/>
                  </a:cubicBezTo>
                  <a:cubicBezTo>
                    <a:pt x="337" y="655"/>
                    <a:pt x="274" y="647"/>
                    <a:pt x="221" y="620"/>
                  </a:cubicBezTo>
                  <a:cubicBezTo>
                    <a:pt x="188" y="604"/>
                    <a:pt x="164" y="584"/>
                    <a:pt x="146" y="584"/>
                  </a:cubicBezTo>
                  <a:cubicBezTo>
                    <a:pt x="121" y="584"/>
                    <a:pt x="84" y="626"/>
                    <a:pt x="52" y="667"/>
                  </a:cubicBezTo>
                  <a:cubicBezTo>
                    <a:pt x="0" y="594"/>
                    <a:pt x="0" y="594"/>
                    <a:pt x="0" y="594"/>
                  </a:cubicBezTo>
                  <a:cubicBezTo>
                    <a:pt x="33" y="563"/>
                    <a:pt x="67" y="538"/>
                    <a:pt x="100" y="524"/>
                  </a:cubicBezTo>
                  <a:cubicBezTo>
                    <a:pt x="100" y="333"/>
                    <a:pt x="100" y="333"/>
                    <a:pt x="100" y="333"/>
                  </a:cubicBezTo>
                  <a:cubicBezTo>
                    <a:pt x="9" y="333"/>
                    <a:pt x="9" y="333"/>
                    <a:pt x="9" y="333"/>
                  </a:cubicBezTo>
                  <a:cubicBezTo>
                    <a:pt x="9" y="255"/>
                    <a:pt x="9" y="255"/>
                    <a:pt x="9" y="255"/>
                  </a:cubicBezTo>
                  <a:cubicBezTo>
                    <a:pt x="181" y="255"/>
                    <a:pt x="181" y="255"/>
                    <a:pt x="181" y="255"/>
                  </a:cubicBezTo>
                  <a:lnTo>
                    <a:pt x="181" y="522"/>
                  </a:lnTo>
                  <a:close/>
                  <a:moveTo>
                    <a:pt x="125" y="191"/>
                  </a:moveTo>
                  <a:cubicBezTo>
                    <a:pt x="104" y="156"/>
                    <a:pt x="54" y="105"/>
                    <a:pt x="15" y="69"/>
                  </a:cubicBezTo>
                  <a:cubicBezTo>
                    <a:pt x="79" y="22"/>
                    <a:pt x="79" y="22"/>
                    <a:pt x="79" y="22"/>
                  </a:cubicBezTo>
                  <a:cubicBezTo>
                    <a:pt x="119" y="56"/>
                    <a:pt x="170" y="105"/>
                    <a:pt x="193" y="138"/>
                  </a:cubicBezTo>
                  <a:lnTo>
                    <a:pt x="125" y="191"/>
                  </a:lnTo>
                  <a:close/>
                  <a:moveTo>
                    <a:pt x="388" y="132"/>
                  </a:moveTo>
                  <a:cubicBezTo>
                    <a:pt x="211" y="132"/>
                    <a:pt x="211" y="132"/>
                    <a:pt x="211" y="132"/>
                  </a:cubicBezTo>
                  <a:cubicBezTo>
                    <a:pt x="211" y="61"/>
                    <a:pt x="211" y="61"/>
                    <a:pt x="211" y="61"/>
                  </a:cubicBezTo>
                  <a:cubicBezTo>
                    <a:pt x="388" y="61"/>
                    <a:pt x="388" y="61"/>
                    <a:pt x="388" y="61"/>
                  </a:cubicBezTo>
                  <a:cubicBezTo>
                    <a:pt x="388" y="0"/>
                    <a:pt x="388" y="0"/>
                    <a:pt x="388" y="0"/>
                  </a:cubicBezTo>
                  <a:cubicBezTo>
                    <a:pt x="471" y="0"/>
                    <a:pt x="471" y="0"/>
                    <a:pt x="471" y="0"/>
                  </a:cubicBezTo>
                  <a:cubicBezTo>
                    <a:pt x="471" y="61"/>
                    <a:pt x="471" y="61"/>
                    <a:pt x="471" y="61"/>
                  </a:cubicBezTo>
                  <a:cubicBezTo>
                    <a:pt x="658" y="61"/>
                    <a:pt x="658" y="61"/>
                    <a:pt x="658" y="61"/>
                  </a:cubicBezTo>
                  <a:cubicBezTo>
                    <a:pt x="658" y="132"/>
                    <a:pt x="658" y="132"/>
                    <a:pt x="658" y="132"/>
                  </a:cubicBezTo>
                  <a:cubicBezTo>
                    <a:pt x="471" y="132"/>
                    <a:pt x="471" y="132"/>
                    <a:pt x="471" y="132"/>
                  </a:cubicBezTo>
                  <a:cubicBezTo>
                    <a:pt x="471" y="171"/>
                    <a:pt x="471" y="171"/>
                    <a:pt x="471" y="171"/>
                  </a:cubicBezTo>
                  <a:cubicBezTo>
                    <a:pt x="634" y="171"/>
                    <a:pt x="634" y="171"/>
                    <a:pt x="634" y="171"/>
                  </a:cubicBezTo>
                  <a:cubicBezTo>
                    <a:pt x="634" y="364"/>
                    <a:pt x="634" y="364"/>
                    <a:pt x="634" y="364"/>
                  </a:cubicBezTo>
                  <a:cubicBezTo>
                    <a:pt x="500" y="364"/>
                    <a:pt x="500" y="364"/>
                    <a:pt x="500" y="364"/>
                  </a:cubicBezTo>
                  <a:cubicBezTo>
                    <a:pt x="558" y="398"/>
                    <a:pt x="621" y="441"/>
                    <a:pt x="657" y="473"/>
                  </a:cubicBezTo>
                  <a:cubicBezTo>
                    <a:pt x="604" y="531"/>
                    <a:pt x="604" y="531"/>
                    <a:pt x="604" y="531"/>
                  </a:cubicBezTo>
                  <a:cubicBezTo>
                    <a:pt x="576" y="501"/>
                    <a:pt x="523" y="462"/>
                    <a:pt x="471" y="428"/>
                  </a:cubicBezTo>
                  <a:cubicBezTo>
                    <a:pt x="471" y="554"/>
                    <a:pt x="471" y="554"/>
                    <a:pt x="471" y="554"/>
                  </a:cubicBezTo>
                  <a:cubicBezTo>
                    <a:pt x="388" y="554"/>
                    <a:pt x="388" y="554"/>
                    <a:pt x="388" y="554"/>
                  </a:cubicBezTo>
                  <a:cubicBezTo>
                    <a:pt x="388" y="424"/>
                    <a:pt x="388" y="424"/>
                    <a:pt x="388" y="424"/>
                  </a:cubicBezTo>
                  <a:cubicBezTo>
                    <a:pt x="348" y="473"/>
                    <a:pt x="299" y="517"/>
                    <a:pt x="247" y="543"/>
                  </a:cubicBezTo>
                  <a:cubicBezTo>
                    <a:pt x="236" y="523"/>
                    <a:pt x="211" y="493"/>
                    <a:pt x="193" y="478"/>
                  </a:cubicBezTo>
                  <a:cubicBezTo>
                    <a:pt x="252" y="455"/>
                    <a:pt x="312" y="411"/>
                    <a:pt x="350" y="364"/>
                  </a:cubicBezTo>
                  <a:cubicBezTo>
                    <a:pt x="231" y="364"/>
                    <a:pt x="231" y="364"/>
                    <a:pt x="231" y="364"/>
                  </a:cubicBezTo>
                  <a:cubicBezTo>
                    <a:pt x="231" y="171"/>
                    <a:pt x="231" y="171"/>
                    <a:pt x="231" y="171"/>
                  </a:cubicBezTo>
                  <a:cubicBezTo>
                    <a:pt x="388" y="171"/>
                    <a:pt x="388" y="171"/>
                    <a:pt x="388" y="171"/>
                  </a:cubicBezTo>
                  <a:lnTo>
                    <a:pt x="388" y="132"/>
                  </a:lnTo>
                  <a:close/>
                  <a:moveTo>
                    <a:pt x="310" y="299"/>
                  </a:moveTo>
                  <a:cubicBezTo>
                    <a:pt x="388" y="299"/>
                    <a:pt x="388" y="299"/>
                    <a:pt x="388" y="299"/>
                  </a:cubicBezTo>
                  <a:cubicBezTo>
                    <a:pt x="388" y="236"/>
                    <a:pt x="388" y="236"/>
                    <a:pt x="388" y="236"/>
                  </a:cubicBezTo>
                  <a:cubicBezTo>
                    <a:pt x="310" y="236"/>
                    <a:pt x="310" y="236"/>
                    <a:pt x="310" y="236"/>
                  </a:cubicBezTo>
                  <a:lnTo>
                    <a:pt x="310" y="299"/>
                  </a:lnTo>
                  <a:close/>
                  <a:moveTo>
                    <a:pt x="471" y="236"/>
                  </a:moveTo>
                  <a:cubicBezTo>
                    <a:pt x="471" y="299"/>
                    <a:pt x="471" y="299"/>
                    <a:pt x="471" y="299"/>
                  </a:cubicBezTo>
                  <a:cubicBezTo>
                    <a:pt x="551" y="299"/>
                    <a:pt x="551" y="299"/>
                    <a:pt x="551" y="299"/>
                  </a:cubicBezTo>
                  <a:cubicBezTo>
                    <a:pt x="551" y="236"/>
                    <a:pt x="551" y="236"/>
                    <a:pt x="551" y="236"/>
                  </a:cubicBezTo>
                  <a:lnTo>
                    <a:pt x="471" y="236"/>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6" name="Freeform 6"/>
            <p:cNvSpPr/>
            <p:nvPr/>
          </p:nvSpPr>
          <p:spPr bwMode="auto">
            <a:xfrm>
              <a:off x="2171" y="640"/>
              <a:ext cx="1365" cy="1366"/>
            </a:xfrm>
            <a:custGeom>
              <a:avLst/>
              <a:gdLst>
                <a:gd name="T0" fmla="*/ 665 w 668"/>
                <a:gd name="T1" fmla="*/ 340 h 667"/>
                <a:gd name="T2" fmla="*/ 583 w 668"/>
                <a:gd name="T3" fmla="*/ 665 h 667"/>
                <a:gd name="T4" fmla="*/ 362 w 668"/>
                <a:gd name="T5" fmla="*/ 637 h 667"/>
                <a:gd name="T6" fmla="*/ 284 w 668"/>
                <a:gd name="T7" fmla="*/ 665 h 667"/>
                <a:gd name="T8" fmla="*/ 250 w 668"/>
                <a:gd name="T9" fmla="*/ 446 h 667"/>
                <a:gd name="T10" fmla="*/ 196 w 668"/>
                <a:gd name="T11" fmla="*/ 667 h 667"/>
                <a:gd name="T12" fmla="*/ 112 w 668"/>
                <a:gd name="T13" fmla="*/ 428 h 667"/>
                <a:gd name="T14" fmla="*/ 0 w 668"/>
                <a:gd name="T15" fmla="*/ 407 h 667"/>
                <a:gd name="T16" fmla="*/ 26 w 668"/>
                <a:gd name="T17" fmla="*/ 206 h 667"/>
                <a:gd name="T18" fmla="*/ 124 w 668"/>
                <a:gd name="T19" fmla="*/ 129 h 667"/>
                <a:gd name="T20" fmla="*/ 138 w 668"/>
                <a:gd name="T21" fmla="*/ 0 h 667"/>
                <a:gd name="T22" fmla="*/ 140 w 668"/>
                <a:gd name="T23" fmla="*/ 129 h 667"/>
                <a:gd name="T24" fmla="*/ 240 w 668"/>
                <a:gd name="T25" fmla="*/ 126 h 667"/>
                <a:gd name="T26" fmla="*/ 214 w 668"/>
                <a:gd name="T27" fmla="*/ 303 h 667"/>
                <a:gd name="T28" fmla="*/ 284 w 668"/>
                <a:gd name="T29" fmla="*/ 340 h 667"/>
                <a:gd name="T30" fmla="*/ 668 w 668"/>
                <a:gd name="T31" fmla="*/ 98 h 667"/>
                <a:gd name="T32" fmla="*/ 280 w 668"/>
                <a:gd name="T33" fmla="*/ 26 h 667"/>
                <a:gd name="T34" fmla="*/ 634 w 668"/>
                <a:gd name="T35" fmla="*/ 129 h 667"/>
                <a:gd name="T36" fmla="*/ 319 w 668"/>
                <a:gd name="T37" fmla="*/ 308 h 667"/>
                <a:gd name="T38" fmla="*/ 634 w 668"/>
                <a:gd name="T39" fmla="*/ 129 h 667"/>
                <a:gd name="T40" fmla="*/ 362 w 668"/>
                <a:gd name="T41" fmla="*/ 455 h 667"/>
                <a:gd name="T42" fmla="*/ 433 w 668"/>
                <a:gd name="T43" fmla="*/ 408 h 667"/>
                <a:gd name="T44" fmla="*/ 362 w 668"/>
                <a:gd name="T45" fmla="*/ 569 h 667"/>
                <a:gd name="T46" fmla="*/ 433 w 668"/>
                <a:gd name="T47" fmla="*/ 519 h 667"/>
                <a:gd name="T48" fmla="*/ 362 w 668"/>
                <a:gd name="T49" fmla="*/ 569 h 667"/>
                <a:gd name="T50" fmla="*/ 394 w 668"/>
                <a:gd name="T51" fmla="*/ 192 h 667"/>
                <a:gd name="T52" fmla="*/ 555 w 668"/>
                <a:gd name="T53" fmla="*/ 244 h 667"/>
                <a:gd name="T54" fmla="*/ 583 w 668"/>
                <a:gd name="T55" fmla="*/ 408 h 667"/>
                <a:gd name="T56" fmla="*/ 509 w 668"/>
                <a:gd name="T57" fmla="*/ 455 h 667"/>
                <a:gd name="T58" fmla="*/ 583 w 668"/>
                <a:gd name="T59" fmla="*/ 408 h 667"/>
                <a:gd name="T60" fmla="*/ 583 w 668"/>
                <a:gd name="T61" fmla="*/ 519 h 667"/>
                <a:gd name="T62" fmla="*/ 509 w 668"/>
                <a:gd name="T63" fmla="*/ 56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8" h="667">
                  <a:moveTo>
                    <a:pt x="284" y="340"/>
                  </a:moveTo>
                  <a:cubicBezTo>
                    <a:pt x="665" y="340"/>
                    <a:pt x="665" y="340"/>
                    <a:pt x="665" y="340"/>
                  </a:cubicBezTo>
                  <a:cubicBezTo>
                    <a:pt x="665" y="665"/>
                    <a:pt x="665" y="665"/>
                    <a:pt x="665" y="665"/>
                  </a:cubicBezTo>
                  <a:cubicBezTo>
                    <a:pt x="583" y="665"/>
                    <a:pt x="583" y="665"/>
                    <a:pt x="583" y="665"/>
                  </a:cubicBezTo>
                  <a:cubicBezTo>
                    <a:pt x="583" y="637"/>
                    <a:pt x="583" y="637"/>
                    <a:pt x="583" y="637"/>
                  </a:cubicBezTo>
                  <a:cubicBezTo>
                    <a:pt x="362" y="637"/>
                    <a:pt x="362" y="637"/>
                    <a:pt x="362" y="637"/>
                  </a:cubicBezTo>
                  <a:cubicBezTo>
                    <a:pt x="362" y="665"/>
                    <a:pt x="362" y="665"/>
                    <a:pt x="362" y="665"/>
                  </a:cubicBezTo>
                  <a:cubicBezTo>
                    <a:pt x="284" y="665"/>
                    <a:pt x="284" y="665"/>
                    <a:pt x="284" y="665"/>
                  </a:cubicBezTo>
                  <a:cubicBezTo>
                    <a:pt x="284" y="400"/>
                    <a:pt x="284" y="400"/>
                    <a:pt x="284" y="400"/>
                  </a:cubicBezTo>
                  <a:cubicBezTo>
                    <a:pt x="250" y="446"/>
                    <a:pt x="250" y="446"/>
                    <a:pt x="250" y="446"/>
                  </a:cubicBezTo>
                  <a:cubicBezTo>
                    <a:pt x="238" y="428"/>
                    <a:pt x="217" y="403"/>
                    <a:pt x="196" y="379"/>
                  </a:cubicBezTo>
                  <a:cubicBezTo>
                    <a:pt x="196" y="667"/>
                    <a:pt x="196" y="667"/>
                    <a:pt x="196" y="667"/>
                  </a:cubicBezTo>
                  <a:cubicBezTo>
                    <a:pt x="112" y="667"/>
                    <a:pt x="112" y="667"/>
                    <a:pt x="112" y="667"/>
                  </a:cubicBezTo>
                  <a:cubicBezTo>
                    <a:pt x="112" y="428"/>
                    <a:pt x="112" y="428"/>
                    <a:pt x="112" y="428"/>
                  </a:cubicBezTo>
                  <a:cubicBezTo>
                    <a:pt x="88" y="450"/>
                    <a:pt x="64" y="471"/>
                    <a:pt x="40" y="488"/>
                  </a:cubicBezTo>
                  <a:cubicBezTo>
                    <a:pt x="32" y="465"/>
                    <a:pt x="12" y="422"/>
                    <a:pt x="0" y="407"/>
                  </a:cubicBezTo>
                  <a:cubicBezTo>
                    <a:pt x="71" y="364"/>
                    <a:pt x="140" y="288"/>
                    <a:pt x="182" y="206"/>
                  </a:cubicBezTo>
                  <a:cubicBezTo>
                    <a:pt x="26" y="206"/>
                    <a:pt x="26" y="206"/>
                    <a:pt x="26" y="206"/>
                  </a:cubicBezTo>
                  <a:cubicBezTo>
                    <a:pt x="26" y="129"/>
                    <a:pt x="26" y="129"/>
                    <a:pt x="26" y="129"/>
                  </a:cubicBezTo>
                  <a:cubicBezTo>
                    <a:pt x="124" y="129"/>
                    <a:pt x="124" y="129"/>
                    <a:pt x="124" y="129"/>
                  </a:cubicBezTo>
                  <a:cubicBezTo>
                    <a:pt x="112" y="101"/>
                    <a:pt x="90" y="60"/>
                    <a:pt x="71" y="29"/>
                  </a:cubicBezTo>
                  <a:cubicBezTo>
                    <a:pt x="138" y="0"/>
                    <a:pt x="138" y="0"/>
                    <a:pt x="138" y="0"/>
                  </a:cubicBezTo>
                  <a:cubicBezTo>
                    <a:pt x="159" y="32"/>
                    <a:pt x="184" y="75"/>
                    <a:pt x="196" y="101"/>
                  </a:cubicBezTo>
                  <a:cubicBezTo>
                    <a:pt x="140" y="129"/>
                    <a:pt x="140" y="129"/>
                    <a:pt x="140" y="129"/>
                  </a:cubicBezTo>
                  <a:cubicBezTo>
                    <a:pt x="225" y="129"/>
                    <a:pt x="225" y="129"/>
                    <a:pt x="225" y="129"/>
                  </a:cubicBezTo>
                  <a:cubicBezTo>
                    <a:pt x="240" y="126"/>
                    <a:pt x="240" y="126"/>
                    <a:pt x="240" y="126"/>
                  </a:cubicBezTo>
                  <a:cubicBezTo>
                    <a:pt x="287" y="156"/>
                    <a:pt x="287" y="156"/>
                    <a:pt x="287" y="156"/>
                  </a:cubicBezTo>
                  <a:cubicBezTo>
                    <a:pt x="268" y="207"/>
                    <a:pt x="243" y="258"/>
                    <a:pt x="214" y="303"/>
                  </a:cubicBezTo>
                  <a:cubicBezTo>
                    <a:pt x="233" y="318"/>
                    <a:pt x="264" y="345"/>
                    <a:pt x="284" y="363"/>
                  </a:cubicBezTo>
                  <a:lnTo>
                    <a:pt x="284" y="340"/>
                  </a:lnTo>
                  <a:close/>
                  <a:moveTo>
                    <a:pt x="668" y="26"/>
                  </a:moveTo>
                  <a:cubicBezTo>
                    <a:pt x="668" y="98"/>
                    <a:pt x="668" y="98"/>
                    <a:pt x="668" y="98"/>
                  </a:cubicBezTo>
                  <a:cubicBezTo>
                    <a:pt x="280" y="98"/>
                    <a:pt x="280" y="98"/>
                    <a:pt x="280" y="98"/>
                  </a:cubicBezTo>
                  <a:cubicBezTo>
                    <a:pt x="280" y="26"/>
                    <a:pt x="280" y="26"/>
                    <a:pt x="280" y="26"/>
                  </a:cubicBezTo>
                  <a:lnTo>
                    <a:pt x="668" y="26"/>
                  </a:lnTo>
                  <a:close/>
                  <a:moveTo>
                    <a:pt x="634" y="129"/>
                  </a:moveTo>
                  <a:cubicBezTo>
                    <a:pt x="634" y="308"/>
                    <a:pt x="634" y="308"/>
                    <a:pt x="634" y="308"/>
                  </a:cubicBezTo>
                  <a:cubicBezTo>
                    <a:pt x="319" y="308"/>
                    <a:pt x="319" y="308"/>
                    <a:pt x="319" y="308"/>
                  </a:cubicBezTo>
                  <a:cubicBezTo>
                    <a:pt x="319" y="129"/>
                    <a:pt x="319" y="129"/>
                    <a:pt x="319" y="129"/>
                  </a:cubicBezTo>
                  <a:lnTo>
                    <a:pt x="634" y="129"/>
                  </a:lnTo>
                  <a:close/>
                  <a:moveTo>
                    <a:pt x="362" y="408"/>
                  </a:moveTo>
                  <a:cubicBezTo>
                    <a:pt x="362" y="455"/>
                    <a:pt x="362" y="455"/>
                    <a:pt x="362" y="455"/>
                  </a:cubicBezTo>
                  <a:cubicBezTo>
                    <a:pt x="433" y="455"/>
                    <a:pt x="433" y="455"/>
                    <a:pt x="433" y="455"/>
                  </a:cubicBezTo>
                  <a:cubicBezTo>
                    <a:pt x="433" y="408"/>
                    <a:pt x="433" y="408"/>
                    <a:pt x="433" y="408"/>
                  </a:cubicBezTo>
                  <a:lnTo>
                    <a:pt x="362" y="408"/>
                  </a:lnTo>
                  <a:close/>
                  <a:moveTo>
                    <a:pt x="362" y="569"/>
                  </a:moveTo>
                  <a:cubicBezTo>
                    <a:pt x="433" y="569"/>
                    <a:pt x="433" y="569"/>
                    <a:pt x="433" y="569"/>
                  </a:cubicBezTo>
                  <a:cubicBezTo>
                    <a:pt x="433" y="519"/>
                    <a:pt x="433" y="519"/>
                    <a:pt x="433" y="519"/>
                  </a:cubicBezTo>
                  <a:cubicBezTo>
                    <a:pt x="362" y="519"/>
                    <a:pt x="362" y="519"/>
                    <a:pt x="362" y="519"/>
                  </a:cubicBezTo>
                  <a:lnTo>
                    <a:pt x="362" y="569"/>
                  </a:lnTo>
                  <a:close/>
                  <a:moveTo>
                    <a:pt x="555" y="192"/>
                  </a:moveTo>
                  <a:cubicBezTo>
                    <a:pt x="394" y="192"/>
                    <a:pt x="394" y="192"/>
                    <a:pt x="394" y="192"/>
                  </a:cubicBezTo>
                  <a:cubicBezTo>
                    <a:pt x="394" y="244"/>
                    <a:pt x="394" y="244"/>
                    <a:pt x="394" y="244"/>
                  </a:cubicBezTo>
                  <a:cubicBezTo>
                    <a:pt x="555" y="244"/>
                    <a:pt x="555" y="244"/>
                    <a:pt x="555" y="244"/>
                  </a:cubicBezTo>
                  <a:lnTo>
                    <a:pt x="555" y="192"/>
                  </a:lnTo>
                  <a:close/>
                  <a:moveTo>
                    <a:pt x="583" y="408"/>
                  </a:moveTo>
                  <a:cubicBezTo>
                    <a:pt x="509" y="408"/>
                    <a:pt x="509" y="408"/>
                    <a:pt x="509" y="408"/>
                  </a:cubicBezTo>
                  <a:cubicBezTo>
                    <a:pt x="509" y="455"/>
                    <a:pt x="509" y="455"/>
                    <a:pt x="509" y="455"/>
                  </a:cubicBezTo>
                  <a:cubicBezTo>
                    <a:pt x="583" y="455"/>
                    <a:pt x="583" y="455"/>
                    <a:pt x="583" y="455"/>
                  </a:cubicBezTo>
                  <a:lnTo>
                    <a:pt x="583" y="408"/>
                  </a:lnTo>
                  <a:close/>
                  <a:moveTo>
                    <a:pt x="583" y="569"/>
                  </a:moveTo>
                  <a:cubicBezTo>
                    <a:pt x="583" y="519"/>
                    <a:pt x="583" y="519"/>
                    <a:pt x="583" y="519"/>
                  </a:cubicBezTo>
                  <a:cubicBezTo>
                    <a:pt x="509" y="519"/>
                    <a:pt x="509" y="519"/>
                    <a:pt x="509" y="519"/>
                  </a:cubicBezTo>
                  <a:cubicBezTo>
                    <a:pt x="509" y="569"/>
                    <a:pt x="509" y="569"/>
                    <a:pt x="509" y="569"/>
                  </a:cubicBezTo>
                  <a:lnTo>
                    <a:pt x="583" y="569"/>
                  </a:lnTo>
                  <a:close/>
                </a:path>
              </a:pathLst>
            </a:custGeom>
            <a:solidFill>
              <a:srgbClr val="F686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7" name="Freeform 7"/>
            <p:cNvSpPr/>
            <p:nvPr/>
          </p:nvSpPr>
          <p:spPr bwMode="auto">
            <a:xfrm>
              <a:off x="3648" y="638"/>
              <a:ext cx="1389" cy="1364"/>
            </a:xfrm>
            <a:custGeom>
              <a:avLst/>
              <a:gdLst>
                <a:gd name="T0" fmla="*/ 183 w 680"/>
                <a:gd name="T1" fmla="*/ 513 h 666"/>
                <a:gd name="T2" fmla="*/ 223 w 680"/>
                <a:gd name="T3" fmla="*/ 538 h 666"/>
                <a:gd name="T4" fmla="*/ 418 w 680"/>
                <a:gd name="T5" fmla="*/ 571 h 666"/>
                <a:gd name="T6" fmla="*/ 680 w 680"/>
                <a:gd name="T7" fmla="*/ 553 h 666"/>
                <a:gd name="T8" fmla="*/ 655 w 680"/>
                <a:gd name="T9" fmla="*/ 646 h 666"/>
                <a:gd name="T10" fmla="*/ 416 w 680"/>
                <a:gd name="T11" fmla="*/ 654 h 666"/>
                <a:gd name="T12" fmla="*/ 211 w 680"/>
                <a:gd name="T13" fmla="*/ 616 h 666"/>
                <a:gd name="T14" fmla="*/ 137 w 680"/>
                <a:gd name="T15" fmla="*/ 575 h 666"/>
                <a:gd name="T16" fmla="*/ 59 w 680"/>
                <a:gd name="T17" fmla="*/ 666 h 666"/>
                <a:gd name="T18" fmla="*/ 0 w 680"/>
                <a:gd name="T19" fmla="*/ 581 h 666"/>
                <a:gd name="T20" fmla="*/ 97 w 680"/>
                <a:gd name="T21" fmla="*/ 506 h 666"/>
                <a:gd name="T22" fmla="*/ 97 w 680"/>
                <a:gd name="T23" fmla="*/ 339 h 666"/>
                <a:gd name="T24" fmla="*/ 12 w 680"/>
                <a:gd name="T25" fmla="*/ 339 h 666"/>
                <a:gd name="T26" fmla="*/ 12 w 680"/>
                <a:gd name="T27" fmla="*/ 257 h 666"/>
                <a:gd name="T28" fmla="*/ 183 w 680"/>
                <a:gd name="T29" fmla="*/ 257 h 666"/>
                <a:gd name="T30" fmla="*/ 183 w 680"/>
                <a:gd name="T31" fmla="*/ 513 h 666"/>
                <a:gd name="T32" fmla="*/ 111 w 680"/>
                <a:gd name="T33" fmla="*/ 189 h 666"/>
                <a:gd name="T34" fmla="*/ 27 w 680"/>
                <a:gd name="T35" fmla="*/ 46 h 666"/>
                <a:gd name="T36" fmla="*/ 100 w 680"/>
                <a:gd name="T37" fmla="*/ 9 h 666"/>
                <a:gd name="T38" fmla="*/ 190 w 680"/>
                <a:gd name="T39" fmla="*/ 147 h 666"/>
                <a:gd name="T40" fmla="*/ 111 w 680"/>
                <a:gd name="T41" fmla="*/ 189 h 666"/>
                <a:gd name="T42" fmla="*/ 593 w 680"/>
                <a:gd name="T43" fmla="*/ 535 h 666"/>
                <a:gd name="T44" fmla="*/ 432 w 680"/>
                <a:gd name="T45" fmla="*/ 345 h 666"/>
                <a:gd name="T46" fmla="*/ 260 w 680"/>
                <a:gd name="T47" fmla="*/ 537 h 666"/>
                <a:gd name="T48" fmla="*/ 204 w 680"/>
                <a:gd name="T49" fmla="*/ 469 h 666"/>
                <a:gd name="T50" fmla="*/ 375 w 680"/>
                <a:gd name="T51" fmla="*/ 213 h 666"/>
                <a:gd name="T52" fmla="*/ 219 w 680"/>
                <a:gd name="T53" fmla="*/ 213 h 666"/>
                <a:gd name="T54" fmla="*/ 219 w 680"/>
                <a:gd name="T55" fmla="*/ 130 h 666"/>
                <a:gd name="T56" fmla="*/ 383 w 680"/>
                <a:gd name="T57" fmla="*/ 130 h 666"/>
                <a:gd name="T58" fmla="*/ 386 w 680"/>
                <a:gd name="T59" fmla="*/ 0 h 666"/>
                <a:gd name="T60" fmla="*/ 475 w 680"/>
                <a:gd name="T61" fmla="*/ 0 h 666"/>
                <a:gd name="T62" fmla="*/ 471 w 680"/>
                <a:gd name="T63" fmla="*/ 130 h 666"/>
                <a:gd name="T64" fmla="*/ 658 w 680"/>
                <a:gd name="T65" fmla="*/ 130 h 666"/>
                <a:gd name="T66" fmla="*/ 658 w 680"/>
                <a:gd name="T67" fmla="*/ 213 h 666"/>
                <a:gd name="T68" fmla="*/ 463 w 680"/>
                <a:gd name="T69" fmla="*/ 213 h 666"/>
                <a:gd name="T70" fmla="*/ 456 w 680"/>
                <a:gd name="T71" fmla="*/ 258 h 666"/>
                <a:gd name="T72" fmla="*/ 665 w 680"/>
                <a:gd name="T73" fmla="*/ 481 h 666"/>
                <a:gd name="T74" fmla="*/ 593 w 680"/>
                <a:gd name="T75" fmla="*/ 535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0" h="666">
                  <a:moveTo>
                    <a:pt x="183" y="513"/>
                  </a:moveTo>
                  <a:cubicBezTo>
                    <a:pt x="194" y="520"/>
                    <a:pt x="207" y="530"/>
                    <a:pt x="223" y="538"/>
                  </a:cubicBezTo>
                  <a:cubicBezTo>
                    <a:pt x="273" y="566"/>
                    <a:pt x="339" y="571"/>
                    <a:pt x="418" y="571"/>
                  </a:cubicBezTo>
                  <a:cubicBezTo>
                    <a:pt x="494" y="571"/>
                    <a:pt x="609" y="565"/>
                    <a:pt x="680" y="553"/>
                  </a:cubicBezTo>
                  <a:cubicBezTo>
                    <a:pt x="670" y="578"/>
                    <a:pt x="657" y="621"/>
                    <a:pt x="655" y="646"/>
                  </a:cubicBezTo>
                  <a:cubicBezTo>
                    <a:pt x="606" y="649"/>
                    <a:pt x="488" y="654"/>
                    <a:pt x="416" y="654"/>
                  </a:cubicBezTo>
                  <a:cubicBezTo>
                    <a:pt x="324" y="654"/>
                    <a:pt x="264" y="645"/>
                    <a:pt x="211" y="616"/>
                  </a:cubicBezTo>
                  <a:cubicBezTo>
                    <a:pt x="178" y="598"/>
                    <a:pt x="153" y="575"/>
                    <a:pt x="137" y="575"/>
                  </a:cubicBezTo>
                  <a:cubicBezTo>
                    <a:pt x="116" y="575"/>
                    <a:pt x="84" y="623"/>
                    <a:pt x="59" y="666"/>
                  </a:cubicBezTo>
                  <a:cubicBezTo>
                    <a:pt x="0" y="581"/>
                    <a:pt x="0" y="581"/>
                    <a:pt x="0" y="581"/>
                  </a:cubicBezTo>
                  <a:cubicBezTo>
                    <a:pt x="32" y="546"/>
                    <a:pt x="66" y="520"/>
                    <a:pt x="97" y="506"/>
                  </a:cubicBezTo>
                  <a:cubicBezTo>
                    <a:pt x="97" y="339"/>
                    <a:pt x="97" y="339"/>
                    <a:pt x="97" y="339"/>
                  </a:cubicBezTo>
                  <a:cubicBezTo>
                    <a:pt x="12" y="339"/>
                    <a:pt x="12" y="339"/>
                    <a:pt x="12" y="339"/>
                  </a:cubicBezTo>
                  <a:cubicBezTo>
                    <a:pt x="12" y="257"/>
                    <a:pt x="12" y="257"/>
                    <a:pt x="12" y="257"/>
                  </a:cubicBezTo>
                  <a:cubicBezTo>
                    <a:pt x="183" y="257"/>
                    <a:pt x="183" y="257"/>
                    <a:pt x="183" y="257"/>
                  </a:cubicBezTo>
                  <a:lnTo>
                    <a:pt x="183" y="513"/>
                  </a:lnTo>
                  <a:close/>
                  <a:moveTo>
                    <a:pt x="111" y="189"/>
                  </a:moveTo>
                  <a:cubicBezTo>
                    <a:pt x="97" y="150"/>
                    <a:pt x="61" y="90"/>
                    <a:pt x="27" y="46"/>
                  </a:cubicBezTo>
                  <a:cubicBezTo>
                    <a:pt x="100" y="9"/>
                    <a:pt x="100" y="9"/>
                    <a:pt x="100" y="9"/>
                  </a:cubicBezTo>
                  <a:cubicBezTo>
                    <a:pt x="135" y="51"/>
                    <a:pt x="174" y="107"/>
                    <a:pt x="190" y="147"/>
                  </a:cubicBezTo>
                  <a:lnTo>
                    <a:pt x="111" y="189"/>
                  </a:lnTo>
                  <a:close/>
                  <a:moveTo>
                    <a:pt x="593" y="535"/>
                  </a:moveTo>
                  <a:cubicBezTo>
                    <a:pt x="560" y="484"/>
                    <a:pt x="497" y="410"/>
                    <a:pt x="432" y="345"/>
                  </a:cubicBezTo>
                  <a:cubicBezTo>
                    <a:pt x="403" y="426"/>
                    <a:pt x="351" y="491"/>
                    <a:pt x="260" y="537"/>
                  </a:cubicBezTo>
                  <a:cubicBezTo>
                    <a:pt x="249" y="517"/>
                    <a:pt x="223" y="484"/>
                    <a:pt x="204" y="469"/>
                  </a:cubicBezTo>
                  <a:cubicBezTo>
                    <a:pt x="320" y="413"/>
                    <a:pt x="360" y="325"/>
                    <a:pt x="375" y="213"/>
                  </a:cubicBezTo>
                  <a:cubicBezTo>
                    <a:pt x="219" y="213"/>
                    <a:pt x="219" y="213"/>
                    <a:pt x="219" y="213"/>
                  </a:cubicBezTo>
                  <a:cubicBezTo>
                    <a:pt x="219" y="130"/>
                    <a:pt x="219" y="130"/>
                    <a:pt x="219" y="130"/>
                  </a:cubicBezTo>
                  <a:cubicBezTo>
                    <a:pt x="383" y="130"/>
                    <a:pt x="383" y="130"/>
                    <a:pt x="383" y="130"/>
                  </a:cubicBezTo>
                  <a:cubicBezTo>
                    <a:pt x="385" y="89"/>
                    <a:pt x="386" y="46"/>
                    <a:pt x="386" y="0"/>
                  </a:cubicBezTo>
                  <a:cubicBezTo>
                    <a:pt x="475" y="0"/>
                    <a:pt x="475" y="0"/>
                    <a:pt x="475" y="0"/>
                  </a:cubicBezTo>
                  <a:cubicBezTo>
                    <a:pt x="474" y="45"/>
                    <a:pt x="473" y="89"/>
                    <a:pt x="471" y="130"/>
                  </a:cubicBezTo>
                  <a:cubicBezTo>
                    <a:pt x="658" y="130"/>
                    <a:pt x="658" y="130"/>
                    <a:pt x="658" y="130"/>
                  </a:cubicBezTo>
                  <a:cubicBezTo>
                    <a:pt x="658" y="213"/>
                    <a:pt x="658" y="213"/>
                    <a:pt x="658" y="213"/>
                  </a:cubicBezTo>
                  <a:cubicBezTo>
                    <a:pt x="463" y="213"/>
                    <a:pt x="463" y="213"/>
                    <a:pt x="463" y="213"/>
                  </a:cubicBezTo>
                  <a:cubicBezTo>
                    <a:pt x="461" y="228"/>
                    <a:pt x="459" y="243"/>
                    <a:pt x="456" y="258"/>
                  </a:cubicBezTo>
                  <a:cubicBezTo>
                    <a:pt x="535" y="327"/>
                    <a:pt x="621" y="418"/>
                    <a:pt x="665" y="481"/>
                  </a:cubicBezTo>
                  <a:lnTo>
                    <a:pt x="593" y="535"/>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8" name="Freeform 8"/>
            <p:cNvSpPr/>
            <p:nvPr/>
          </p:nvSpPr>
          <p:spPr bwMode="auto">
            <a:xfrm>
              <a:off x="756" y="2135"/>
              <a:ext cx="143" cy="471"/>
            </a:xfrm>
            <a:custGeom>
              <a:avLst/>
              <a:gdLst>
                <a:gd name="T0" fmla="*/ 0 w 70"/>
                <a:gd name="T1" fmla="*/ 115 h 230"/>
                <a:gd name="T2" fmla="*/ 47 w 70"/>
                <a:gd name="T3" fmla="*/ 0 h 230"/>
                <a:gd name="T4" fmla="*/ 70 w 70"/>
                <a:gd name="T5" fmla="*/ 10 h 230"/>
                <a:gd name="T6" fmla="*/ 27 w 70"/>
                <a:gd name="T7" fmla="*/ 115 h 230"/>
                <a:gd name="T8" fmla="*/ 70 w 70"/>
                <a:gd name="T9" fmla="*/ 220 h 230"/>
                <a:gd name="T10" fmla="*/ 47 w 70"/>
                <a:gd name="T11" fmla="*/ 230 h 230"/>
                <a:gd name="T12" fmla="*/ 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0" y="115"/>
                  </a:moveTo>
                  <a:cubicBezTo>
                    <a:pt x="0" y="63"/>
                    <a:pt x="21" y="25"/>
                    <a:pt x="47" y="0"/>
                  </a:cubicBezTo>
                  <a:cubicBezTo>
                    <a:pt x="70" y="10"/>
                    <a:pt x="70" y="10"/>
                    <a:pt x="70" y="10"/>
                  </a:cubicBezTo>
                  <a:cubicBezTo>
                    <a:pt x="46" y="36"/>
                    <a:pt x="27" y="69"/>
                    <a:pt x="27" y="115"/>
                  </a:cubicBezTo>
                  <a:cubicBezTo>
                    <a:pt x="27" y="161"/>
                    <a:pt x="46" y="194"/>
                    <a:pt x="70" y="220"/>
                  </a:cubicBezTo>
                  <a:cubicBezTo>
                    <a:pt x="47" y="230"/>
                    <a:pt x="47" y="230"/>
                    <a:pt x="47" y="230"/>
                  </a:cubicBezTo>
                  <a:cubicBezTo>
                    <a:pt x="21" y="204"/>
                    <a:pt x="0" y="166"/>
                    <a:pt x="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9" name="Freeform 9"/>
            <p:cNvSpPr/>
            <p:nvPr/>
          </p:nvSpPr>
          <p:spPr bwMode="auto">
            <a:xfrm>
              <a:off x="1058" y="2164"/>
              <a:ext cx="451" cy="434"/>
            </a:xfrm>
            <a:custGeom>
              <a:avLst/>
              <a:gdLst>
                <a:gd name="T0" fmla="*/ 57 w 221"/>
                <a:gd name="T1" fmla="*/ 145 h 212"/>
                <a:gd name="T2" fmla="*/ 80 w 221"/>
                <a:gd name="T3" fmla="*/ 138 h 212"/>
                <a:gd name="T4" fmla="*/ 85 w 221"/>
                <a:gd name="T5" fmla="*/ 165 h 212"/>
                <a:gd name="T6" fmla="*/ 7 w 221"/>
                <a:gd name="T7" fmla="*/ 191 h 212"/>
                <a:gd name="T8" fmla="*/ 0 w 221"/>
                <a:gd name="T9" fmla="*/ 162 h 212"/>
                <a:gd name="T10" fmla="*/ 30 w 221"/>
                <a:gd name="T11" fmla="*/ 153 h 212"/>
                <a:gd name="T12" fmla="*/ 30 w 221"/>
                <a:gd name="T13" fmla="*/ 97 h 212"/>
                <a:gd name="T14" fmla="*/ 5 w 221"/>
                <a:gd name="T15" fmla="*/ 97 h 212"/>
                <a:gd name="T16" fmla="*/ 5 w 221"/>
                <a:gd name="T17" fmla="*/ 71 h 212"/>
                <a:gd name="T18" fmla="*/ 30 w 221"/>
                <a:gd name="T19" fmla="*/ 71 h 212"/>
                <a:gd name="T20" fmla="*/ 30 w 221"/>
                <a:gd name="T21" fmla="*/ 29 h 212"/>
                <a:gd name="T22" fmla="*/ 3 w 221"/>
                <a:gd name="T23" fmla="*/ 29 h 212"/>
                <a:gd name="T24" fmla="*/ 3 w 221"/>
                <a:gd name="T25" fmla="*/ 2 h 212"/>
                <a:gd name="T26" fmla="*/ 82 w 221"/>
                <a:gd name="T27" fmla="*/ 2 h 212"/>
                <a:gd name="T28" fmla="*/ 82 w 221"/>
                <a:gd name="T29" fmla="*/ 29 h 212"/>
                <a:gd name="T30" fmla="*/ 57 w 221"/>
                <a:gd name="T31" fmla="*/ 29 h 212"/>
                <a:gd name="T32" fmla="*/ 57 w 221"/>
                <a:gd name="T33" fmla="*/ 71 h 212"/>
                <a:gd name="T34" fmla="*/ 78 w 221"/>
                <a:gd name="T35" fmla="*/ 71 h 212"/>
                <a:gd name="T36" fmla="*/ 78 w 221"/>
                <a:gd name="T37" fmla="*/ 97 h 212"/>
                <a:gd name="T38" fmla="*/ 57 w 221"/>
                <a:gd name="T39" fmla="*/ 97 h 212"/>
                <a:gd name="T40" fmla="*/ 57 w 221"/>
                <a:gd name="T41" fmla="*/ 145 h 212"/>
                <a:gd name="T42" fmla="*/ 180 w 221"/>
                <a:gd name="T43" fmla="*/ 165 h 212"/>
                <a:gd name="T44" fmla="*/ 88 w 221"/>
                <a:gd name="T45" fmla="*/ 165 h 212"/>
                <a:gd name="T46" fmla="*/ 88 w 221"/>
                <a:gd name="T47" fmla="*/ 139 h 212"/>
                <a:gd name="T48" fmla="*/ 180 w 221"/>
                <a:gd name="T49" fmla="*/ 139 h 212"/>
                <a:gd name="T50" fmla="*/ 180 w 221"/>
                <a:gd name="T51" fmla="*/ 165 h 212"/>
                <a:gd name="T52" fmla="*/ 221 w 221"/>
                <a:gd name="T53" fmla="*/ 92 h 212"/>
                <a:gd name="T54" fmla="*/ 220 w 221"/>
                <a:gd name="T55" fmla="*/ 104 h 212"/>
                <a:gd name="T56" fmla="*/ 202 w 221"/>
                <a:gd name="T57" fmla="*/ 201 h 212"/>
                <a:gd name="T58" fmla="*/ 183 w 221"/>
                <a:gd name="T59" fmla="*/ 211 h 212"/>
                <a:gd name="T60" fmla="*/ 154 w 221"/>
                <a:gd name="T61" fmla="*/ 211 h 212"/>
                <a:gd name="T62" fmla="*/ 147 w 221"/>
                <a:gd name="T63" fmla="*/ 186 h 212"/>
                <a:gd name="T64" fmla="*/ 170 w 221"/>
                <a:gd name="T65" fmla="*/ 187 h 212"/>
                <a:gd name="T66" fmla="*/ 179 w 221"/>
                <a:gd name="T67" fmla="*/ 184 h 212"/>
                <a:gd name="T68" fmla="*/ 192 w 221"/>
                <a:gd name="T69" fmla="*/ 116 h 212"/>
                <a:gd name="T70" fmla="*/ 96 w 221"/>
                <a:gd name="T71" fmla="*/ 116 h 212"/>
                <a:gd name="T72" fmla="*/ 105 w 221"/>
                <a:gd name="T73" fmla="*/ 36 h 212"/>
                <a:gd name="T74" fmla="*/ 131 w 221"/>
                <a:gd name="T75" fmla="*/ 37 h 212"/>
                <a:gd name="T76" fmla="*/ 126 w 221"/>
                <a:gd name="T77" fmla="*/ 92 h 212"/>
                <a:gd name="T78" fmla="*/ 168 w 221"/>
                <a:gd name="T79" fmla="*/ 92 h 212"/>
                <a:gd name="T80" fmla="*/ 175 w 221"/>
                <a:gd name="T81" fmla="*/ 27 h 212"/>
                <a:gd name="T82" fmla="*/ 93 w 221"/>
                <a:gd name="T83" fmla="*/ 27 h 212"/>
                <a:gd name="T84" fmla="*/ 93 w 221"/>
                <a:gd name="T85" fmla="*/ 1 h 212"/>
                <a:gd name="T86" fmla="*/ 179 w 221"/>
                <a:gd name="T87" fmla="*/ 1 h 212"/>
                <a:gd name="T88" fmla="*/ 184 w 221"/>
                <a:gd name="T89" fmla="*/ 0 h 212"/>
                <a:gd name="T90" fmla="*/ 204 w 221"/>
                <a:gd name="T91" fmla="*/ 2 h 212"/>
                <a:gd name="T92" fmla="*/ 195 w 221"/>
                <a:gd name="T93" fmla="*/ 92 h 212"/>
                <a:gd name="T94" fmla="*/ 221 w 221"/>
                <a:gd name="T95" fmla="*/ 9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212">
                  <a:moveTo>
                    <a:pt x="57" y="145"/>
                  </a:moveTo>
                  <a:cubicBezTo>
                    <a:pt x="65" y="143"/>
                    <a:pt x="72" y="140"/>
                    <a:pt x="80" y="138"/>
                  </a:cubicBezTo>
                  <a:cubicBezTo>
                    <a:pt x="85" y="165"/>
                    <a:pt x="85" y="165"/>
                    <a:pt x="85" y="165"/>
                  </a:cubicBezTo>
                  <a:cubicBezTo>
                    <a:pt x="59" y="174"/>
                    <a:pt x="30" y="183"/>
                    <a:pt x="7" y="191"/>
                  </a:cubicBezTo>
                  <a:cubicBezTo>
                    <a:pt x="0" y="162"/>
                    <a:pt x="0" y="162"/>
                    <a:pt x="0" y="162"/>
                  </a:cubicBezTo>
                  <a:cubicBezTo>
                    <a:pt x="9" y="159"/>
                    <a:pt x="19" y="157"/>
                    <a:pt x="30" y="153"/>
                  </a:cubicBezTo>
                  <a:cubicBezTo>
                    <a:pt x="30" y="97"/>
                    <a:pt x="30" y="97"/>
                    <a:pt x="30" y="97"/>
                  </a:cubicBezTo>
                  <a:cubicBezTo>
                    <a:pt x="5" y="97"/>
                    <a:pt x="5" y="97"/>
                    <a:pt x="5" y="97"/>
                  </a:cubicBezTo>
                  <a:cubicBezTo>
                    <a:pt x="5" y="71"/>
                    <a:pt x="5" y="71"/>
                    <a:pt x="5" y="71"/>
                  </a:cubicBezTo>
                  <a:cubicBezTo>
                    <a:pt x="30" y="71"/>
                    <a:pt x="30" y="71"/>
                    <a:pt x="30" y="71"/>
                  </a:cubicBezTo>
                  <a:cubicBezTo>
                    <a:pt x="30" y="29"/>
                    <a:pt x="30" y="29"/>
                    <a:pt x="30" y="29"/>
                  </a:cubicBezTo>
                  <a:cubicBezTo>
                    <a:pt x="3" y="29"/>
                    <a:pt x="3" y="29"/>
                    <a:pt x="3" y="29"/>
                  </a:cubicBezTo>
                  <a:cubicBezTo>
                    <a:pt x="3" y="2"/>
                    <a:pt x="3" y="2"/>
                    <a:pt x="3" y="2"/>
                  </a:cubicBezTo>
                  <a:cubicBezTo>
                    <a:pt x="82" y="2"/>
                    <a:pt x="82" y="2"/>
                    <a:pt x="82" y="2"/>
                  </a:cubicBezTo>
                  <a:cubicBezTo>
                    <a:pt x="82" y="29"/>
                    <a:pt x="82" y="29"/>
                    <a:pt x="82" y="29"/>
                  </a:cubicBezTo>
                  <a:cubicBezTo>
                    <a:pt x="57" y="29"/>
                    <a:pt x="57" y="29"/>
                    <a:pt x="57" y="29"/>
                  </a:cubicBezTo>
                  <a:cubicBezTo>
                    <a:pt x="57" y="71"/>
                    <a:pt x="57" y="71"/>
                    <a:pt x="57" y="71"/>
                  </a:cubicBezTo>
                  <a:cubicBezTo>
                    <a:pt x="78" y="71"/>
                    <a:pt x="78" y="71"/>
                    <a:pt x="78" y="71"/>
                  </a:cubicBezTo>
                  <a:cubicBezTo>
                    <a:pt x="78" y="97"/>
                    <a:pt x="78" y="97"/>
                    <a:pt x="78" y="97"/>
                  </a:cubicBezTo>
                  <a:cubicBezTo>
                    <a:pt x="57" y="97"/>
                    <a:pt x="57" y="97"/>
                    <a:pt x="57" y="97"/>
                  </a:cubicBezTo>
                  <a:lnTo>
                    <a:pt x="57" y="145"/>
                  </a:lnTo>
                  <a:close/>
                  <a:moveTo>
                    <a:pt x="180" y="165"/>
                  </a:moveTo>
                  <a:cubicBezTo>
                    <a:pt x="88" y="165"/>
                    <a:pt x="88" y="165"/>
                    <a:pt x="88" y="165"/>
                  </a:cubicBezTo>
                  <a:cubicBezTo>
                    <a:pt x="88" y="139"/>
                    <a:pt x="88" y="139"/>
                    <a:pt x="88" y="139"/>
                  </a:cubicBezTo>
                  <a:cubicBezTo>
                    <a:pt x="180" y="139"/>
                    <a:pt x="180" y="139"/>
                    <a:pt x="180" y="139"/>
                  </a:cubicBezTo>
                  <a:lnTo>
                    <a:pt x="180" y="165"/>
                  </a:lnTo>
                  <a:close/>
                  <a:moveTo>
                    <a:pt x="221" y="92"/>
                  </a:moveTo>
                  <a:cubicBezTo>
                    <a:pt x="221" y="92"/>
                    <a:pt x="221" y="100"/>
                    <a:pt x="220" y="104"/>
                  </a:cubicBezTo>
                  <a:cubicBezTo>
                    <a:pt x="216" y="166"/>
                    <a:pt x="210" y="192"/>
                    <a:pt x="202" y="201"/>
                  </a:cubicBezTo>
                  <a:cubicBezTo>
                    <a:pt x="197" y="208"/>
                    <a:pt x="191" y="210"/>
                    <a:pt x="183" y="211"/>
                  </a:cubicBezTo>
                  <a:cubicBezTo>
                    <a:pt x="177" y="212"/>
                    <a:pt x="166" y="212"/>
                    <a:pt x="154" y="211"/>
                  </a:cubicBezTo>
                  <a:cubicBezTo>
                    <a:pt x="154" y="204"/>
                    <a:pt x="151" y="193"/>
                    <a:pt x="147" y="186"/>
                  </a:cubicBezTo>
                  <a:cubicBezTo>
                    <a:pt x="156" y="187"/>
                    <a:pt x="166" y="187"/>
                    <a:pt x="170" y="187"/>
                  </a:cubicBezTo>
                  <a:cubicBezTo>
                    <a:pt x="174" y="187"/>
                    <a:pt x="177" y="187"/>
                    <a:pt x="179" y="184"/>
                  </a:cubicBezTo>
                  <a:cubicBezTo>
                    <a:pt x="184" y="179"/>
                    <a:pt x="189" y="160"/>
                    <a:pt x="192" y="116"/>
                  </a:cubicBezTo>
                  <a:cubicBezTo>
                    <a:pt x="96" y="116"/>
                    <a:pt x="96" y="116"/>
                    <a:pt x="96" y="116"/>
                  </a:cubicBezTo>
                  <a:cubicBezTo>
                    <a:pt x="99" y="95"/>
                    <a:pt x="103" y="62"/>
                    <a:pt x="105" y="36"/>
                  </a:cubicBezTo>
                  <a:cubicBezTo>
                    <a:pt x="131" y="37"/>
                    <a:pt x="131" y="37"/>
                    <a:pt x="131" y="37"/>
                  </a:cubicBezTo>
                  <a:cubicBezTo>
                    <a:pt x="130" y="55"/>
                    <a:pt x="128" y="75"/>
                    <a:pt x="126" y="92"/>
                  </a:cubicBezTo>
                  <a:cubicBezTo>
                    <a:pt x="168" y="92"/>
                    <a:pt x="168" y="92"/>
                    <a:pt x="168" y="92"/>
                  </a:cubicBezTo>
                  <a:cubicBezTo>
                    <a:pt x="170" y="70"/>
                    <a:pt x="173" y="46"/>
                    <a:pt x="175" y="27"/>
                  </a:cubicBezTo>
                  <a:cubicBezTo>
                    <a:pt x="93" y="27"/>
                    <a:pt x="93" y="27"/>
                    <a:pt x="93" y="27"/>
                  </a:cubicBezTo>
                  <a:cubicBezTo>
                    <a:pt x="93" y="1"/>
                    <a:pt x="93" y="1"/>
                    <a:pt x="93" y="1"/>
                  </a:cubicBezTo>
                  <a:cubicBezTo>
                    <a:pt x="179" y="1"/>
                    <a:pt x="179" y="1"/>
                    <a:pt x="179" y="1"/>
                  </a:cubicBezTo>
                  <a:cubicBezTo>
                    <a:pt x="184" y="0"/>
                    <a:pt x="184" y="0"/>
                    <a:pt x="184" y="0"/>
                  </a:cubicBezTo>
                  <a:cubicBezTo>
                    <a:pt x="204" y="2"/>
                    <a:pt x="204" y="2"/>
                    <a:pt x="204" y="2"/>
                  </a:cubicBezTo>
                  <a:cubicBezTo>
                    <a:pt x="202" y="29"/>
                    <a:pt x="199" y="62"/>
                    <a:pt x="195" y="92"/>
                  </a:cubicBezTo>
                  <a:lnTo>
                    <a:pt x="221" y="92"/>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0" name="Freeform 10"/>
            <p:cNvSpPr/>
            <p:nvPr/>
          </p:nvSpPr>
          <p:spPr bwMode="auto">
            <a:xfrm>
              <a:off x="1740" y="2168"/>
              <a:ext cx="413" cy="424"/>
            </a:xfrm>
            <a:custGeom>
              <a:avLst/>
              <a:gdLst>
                <a:gd name="T0" fmla="*/ 141 w 202"/>
                <a:gd name="T1" fmla="*/ 179 h 207"/>
                <a:gd name="T2" fmla="*/ 173 w 202"/>
                <a:gd name="T3" fmla="*/ 143 h 207"/>
                <a:gd name="T4" fmla="*/ 202 w 202"/>
                <a:gd name="T5" fmla="*/ 154 h 207"/>
                <a:gd name="T6" fmla="*/ 144 w 202"/>
                <a:gd name="T7" fmla="*/ 207 h 207"/>
                <a:gd name="T8" fmla="*/ 60 w 202"/>
                <a:gd name="T9" fmla="*/ 207 h 207"/>
                <a:gd name="T10" fmla="*/ 0 w 202"/>
                <a:gd name="T11" fmla="*/ 157 h 207"/>
                <a:gd name="T12" fmla="*/ 0 w 202"/>
                <a:gd name="T13" fmla="*/ 0 h 207"/>
                <a:gd name="T14" fmla="*/ 179 w 202"/>
                <a:gd name="T15" fmla="*/ 0 h 207"/>
                <a:gd name="T16" fmla="*/ 179 w 202"/>
                <a:gd name="T17" fmla="*/ 120 h 207"/>
                <a:gd name="T18" fmla="*/ 149 w 202"/>
                <a:gd name="T19" fmla="*/ 120 h 207"/>
                <a:gd name="T20" fmla="*/ 149 w 202"/>
                <a:gd name="T21" fmla="*/ 108 h 207"/>
                <a:gd name="T22" fmla="*/ 30 w 202"/>
                <a:gd name="T23" fmla="*/ 108 h 207"/>
                <a:gd name="T24" fmla="*/ 30 w 202"/>
                <a:gd name="T25" fmla="*/ 157 h 207"/>
                <a:gd name="T26" fmla="*/ 60 w 202"/>
                <a:gd name="T27" fmla="*/ 179 h 207"/>
                <a:gd name="T28" fmla="*/ 141 w 202"/>
                <a:gd name="T29" fmla="*/ 179 h 207"/>
                <a:gd name="T30" fmla="*/ 30 w 202"/>
                <a:gd name="T31" fmla="*/ 28 h 207"/>
                <a:gd name="T32" fmla="*/ 30 w 202"/>
                <a:gd name="T33" fmla="*/ 80 h 207"/>
                <a:gd name="T34" fmla="*/ 75 w 202"/>
                <a:gd name="T35" fmla="*/ 80 h 207"/>
                <a:gd name="T36" fmla="*/ 75 w 202"/>
                <a:gd name="T37" fmla="*/ 28 h 207"/>
                <a:gd name="T38" fmla="*/ 30 w 202"/>
                <a:gd name="T39" fmla="*/ 28 h 207"/>
                <a:gd name="T40" fmla="*/ 149 w 202"/>
                <a:gd name="T41" fmla="*/ 28 h 207"/>
                <a:gd name="T42" fmla="*/ 104 w 202"/>
                <a:gd name="T43" fmla="*/ 28 h 207"/>
                <a:gd name="T44" fmla="*/ 104 w 202"/>
                <a:gd name="T45" fmla="*/ 80 h 207"/>
                <a:gd name="T46" fmla="*/ 149 w 202"/>
                <a:gd name="T47" fmla="*/ 80 h 207"/>
                <a:gd name="T48" fmla="*/ 149 w 202"/>
                <a:gd name="T49" fmla="*/ 2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 h="207">
                  <a:moveTo>
                    <a:pt x="141" y="179"/>
                  </a:moveTo>
                  <a:cubicBezTo>
                    <a:pt x="165" y="179"/>
                    <a:pt x="169" y="173"/>
                    <a:pt x="173" y="143"/>
                  </a:cubicBezTo>
                  <a:cubicBezTo>
                    <a:pt x="181" y="147"/>
                    <a:pt x="194" y="152"/>
                    <a:pt x="202" y="154"/>
                  </a:cubicBezTo>
                  <a:cubicBezTo>
                    <a:pt x="197" y="194"/>
                    <a:pt x="186" y="207"/>
                    <a:pt x="144" y="207"/>
                  </a:cubicBezTo>
                  <a:cubicBezTo>
                    <a:pt x="60" y="207"/>
                    <a:pt x="60" y="207"/>
                    <a:pt x="60" y="207"/>
                  </a:cubicBezTo>
                  <a:cubicBezTo>
                    <a:pt x="14" y="207"/>
                    <a:pt x="0" y="197"/>
                    <a:pt x="0" y="157"/>
                  </a:cubicBezTo>
                  <a:cubicBezTo>
                    <a:pt x="0" y="0"/>
                    <a:pt x="0" y="0"/>
                    <a:pt x="0" y="0"/>
                  </a:cubicBezTo>
                  <a:cubicBezTo>
                    <a:pt x="179" y="0"/>
                    <a:pt x="179" y="0"/>
                    <a:pt x="179" y="0"/>
                  </a:cubicBezTo>
                  <a:cubicBezTo>
                    <a:pt x="179" y="120"/>
                    <a:pt x="179" y="120"/>
                    <a:pt x="179" y="120"/>
                  </a:cubicBezTo>
                  <a:cubicBezTo>
                    <a:pt x="149" y="120"/>
                    <a:pt x="149" y="120"/>
                    <a:pt x="149" y="120"/>
                  </a:cubicBezTo>
                  <a:cubicBezTo>
                    <a:pt x="149" y="108"/>
                    <a:pt x="149" y="108"/>
                    <a:pt x="149" y="108"/>
                  </a:cubicBezTo>
                  <a:cubicBezTo>
                    <a:pt x="30" y="108"/>
                    <a:pt x="30" y="108"/>
                    <a:pt x="30" y="108"/>
                  </a:cubicBezTo>
                  <a:cubicBezTo>
                    <a:pt x="30" y="157"/>
                    <a:pt x="30" y="157"/>
                    <a:pt x="30" y="157"/>
                  </a:cubicBezTo>
                  <a:cubicBezTo>
                    <a:pt x="30" y="176"/>
                    <a:pt x="33" y="179"/>
                    <a:pt x="60" y="179"/>
                  </a:cubicBezTo>
                  <a:lnTo>
                    <a:pt x="141" y="179"/>
                  </a:lnTo>
                  <a:close/>
                  <a:moveTo>
                    <a:pt x="30" y="28"/>
                  </a:moveTo>
                  <a:cubicBezTo>
                    <a:pt x="30" y="80"/>
                    <a:pt x="30" y="80"/>
                    <a:pt x="30" y="80"/>
                  </a:cubicBezTo>
                  <a:cubicBezTo>
                    <a:pt x="75" y="80"/>
                    <a:pt x="75" y="80"/>
                    <a:pt x="75" y="80"/>
                  </a:cubicBezTo>
                  <a:cubicBezTo>
                    <a:pt x="75" y="28"/>
                    <a:pt x="75" y="28"/>
                    <a:pt x="75" y="28"/>
                  </a:cubicBezTo>
                  <a:lnTo>
                    <a:pt x="30" y="28"/>
                  </a:lnTo>
                  <a:close/>
                  <a:moveTo>
                    <a:pt x="149" y="28"/>
                  </a:moveTo>
                  <a:cubicBezTo>
                    <a:pt x="104" y="28"/>
                    <a:pt x="104" y="28"/>
                    <a:pt x="104" y="28"/>
                  </a:cubicBezTo>
                  <a:cubicBezTo>
                    <a:pt x="104" y="80"/>
                    <a:pt x="104" y="80"/>
                    <a:pt x="104" y="80"/>
                  </a:cubicBezTo>
                  <a:cubicBezTo>
                    <a:pt x="149" y="80"/>
                    <a:pt x="149" y="80"/>
                    <a:pt x="149" y="80"/>
                  </a:cubicBezTo>
                  <a:lnTo>
                    <a:pt x="149" y="28"/>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1" name="Freeform 11"/>
            <p:cNvSpPr/>
            <p:nvPr/>
          </p:nvSpPr>
          <p:spPr bwMode="auto">
            <a:xfrm>
              <a:off x="2339" y="2135"/>
              <a:ext cx="453" cy="461"/>
            </a:xfrm>
            <a:custGeom>
              <a:avLst/>
              <a:gdLst>
                <a:gd name="T0" fmla="*/ 44 w 222"/>
                <a:gd name="T1" fmla="*/ 118 h 225"/>
                <a:gd name="T2" fmla="*/ 0 w 222"/>
                <a:gd name="T3" fmla="*/ 92 h 225"/>
                <a:gd name="T4" fmla="*/ 15 w 222"/>
                <a:gd name="T5" fmla="*/ 71 h 225"/>
                <a:gd name="T6" fmla="*/ 60 w 222"/>
                <a:gd name="T7" fmla="*/ 95 h 225"/>
                <a:gd name="T8" fmla="*/ 44 w 222"/>
                <a:gd name="T9" fmla="*/ 118 h 225"/>
                <a:gd name="T10" fmla="*/ 8 w 222"/>
                <a:gd name="T11" fmla="*/ 205 h 225"/>
                <a:gd name="T12" fmla="*/ 53 w 222"/>
                <a:gd name="T13" fmla="*/ 129 h 225"/>
                <a:gd name="T14" fmla="*/ 74 w 222"/>
                <a:gd name="T15" fmla="*/ 148 h 225"/>
                <a:gd name="T16" fmla="*/ 32 w 222"/>
                <a:gd name="T17" fmla="*/ 224 h 225"/>
                <a:gd name="T18" fmla="*/ 8 w 222"/>
                <a:gd name="T19" fmla="*/ 205 h 225"/>
                <a:gd name="T20" fmla="*/ 57 w 222"/>
                <a:gd name="T21" fmla="*/ 55 h 225"/>
                <a:gd name="T22" fmla="*/ 12 w 222"/>
                <a:gd name="T23" fmla="*/ 25 h 225"/>
                <a:gd name="T24" fmla="*/ 29 w 222"/>
                <a:gd name="T25" fmla="*/ 5 h 225"/>
                <a:gd name="T26" fmla="*/ 74 w 222"/>
                <a:gd name="T27" fmla="*/ 33 h 225"/>
                <a:gd name="T28" fmla="*/ 57 w 222"/>
                <a:gd name="T29" fmla="*/ 55 h 225"/>
                <a:gd name="T30" fmla="*/ 210 w 222"/>
                <a:gd name="T31" fmla="*/ 34 h 225"/>
                <a:gd name="T32" fmla="*/ 165 w 222"/>
                <a:gd name="T33" fmla="*/ 93 h 225"/>
                <a:gd name="T34" fmla="*/ 222 w 222"/>
                <a:gd name="T35" fmla="*/ 108 h 225"/>
                <a:gd name="T36" fmla="*/ 213 w 222"/>
                <a:gd name="T37" fmla="*/ 136 h 225"/>
                <a:gd name="T38" fmla="*/ 141 w 222"/>
                <a:gd name="T39" fmla="*/ 109 h 225"/>
                <a:gd name="T40" fmla="*/ 84 w 222"/>
                <a:gd name="T41" fmla="*/ 134 h 225"/>
                <a:gd name="T42" fmla="*/ 204 w 222"/>
                <a:gd name="T43" fmla="*/ 134 h 225"/>
                <a:gd name="T44" fmla="*/ 204 w 222"/>
                <a:gd name="T45" fmla="*/ 225 h 225"/>
                <a:gd name="T46" fmla="*/ 176 w 222"/>
                <a:gd name="T47" fmla="*/ 225 h 225"/>
                <a:gd name="T48" fmla="*/ 176 w 222"/>
                <a:gd name="T49" fmla="*/ 213 h 225"/>
                <a:gd name="T50" fmla="*/ 102 w 222"/>
                <a:gd name="T51" fmla="*/ 213 h 225"/>
                <a:gd name="T52" fmla="*/ 102 w 222"/>
                <a:gd name="T53" fmla="*/ 225 h 225"/>
                <a:gd name="T54" fmla="*/ 75 w 222"/>
                <a:gd name="T55" fmla="*/ 225 h 225"/>
                <a:gd name="T56" fmla="*/ 75 w 222"/>
                <a:gd name="T57" fmla="*/ 137 h 225"/>
                <a:gd name="T58" fmla="*/ 71 w 222"/>
                <a:gd name="T59" fmla="*/ 138 h 225"/>
                <a:gd name="T60" fmla="*/ 56 w 222"/>
                <a:gd name="T61" fmla="*/ 113 h 225"/>
                <a:gd name="T62" fmla="*/ 115 w 222"/>
                <a:gd name="T63" fmla="*/ 93 h 225"/>
                <a:gd name="T64" fmla="*/ 90 w 222"/>
                <a:gd name="T65" fmla="*/ 68 h 225"/>
                <a:gd name="T66" fmla="*/ 76 w 222"/>
                <a:gd name="T67" fmla="*/ 83 h 225"/>
                <a:gd name="T68" fmla="*/ 60 w 222"/>
                <a:gd name="T69" fmla="*/ 61 h 225"/>
                <a:gd name="T70" fmla="*/ 100 w 222"/>
                <a:gd name="T71" fmla="*/ 0 h 225"/>
                <a:gd name="T72" fmla="*/ 125 w 222"/>
                <a:gd name="T73" fmla="*/ 7 h 225"/>
                <a:gd name="T74" fmla="*/ 118 w 222"/>
                <a:gd name="T75" fmla="*/ 24 h 225"/>
                <a:gd name="T76" fmla="*/ 187 w 222"/>
                <a:gd name="T77" fmla="*/ 24 h 225"/>
                <a:gd name="T78" fmla="*/ 192 w 222"/>
                <a:gd name="T79" fmla="*/ 23 h 225"/>
                <a:gd name="T80" fmla="*/ 210 w 222"/>
                <a:gd name="T81" fmla="*/ 34 h 225"/>
                <a:gd name="T82" fmla="*/ 102 w 222"/>
                <a:gd name="T83" fmla="*/ 159 h 225"/>
                <a:gd name="T84" fmla="*/ 102 w 222"/>
                <a:gd name="T85" fmla="*/ 188 h 225"/>
                <a:gd name="T86" fmla="*/ 176 w 222"/>
                <a:gd name="T87" fmla="*/ 188 h 225"/>
                <a:gd name="T88" fmla="*/ 176 w 222"/>
                <a:gd name="T89" fmla="*/ 159 h 225"/>
                <a:gd name="T90" fmla="*/ 102 w 222"/>
                <a:gd name="T91" fmla="*/ 159 h 225"/>
                <a:gd name="T92" fmla="*/ 106 w 222"/>
                <a:gd name="T93" fmla="*/ 49 h 225"/>
                <a:gd name="T94" fmla="*/ 139 w 222"/>
                <a:gd name="T95" fmla="*/ 79 h 225"/>
                <a:gd name="T96" fmla="*/ 170 w 222"/>
                <a:gd name="T97" fmla="*/ 49 h 225"/>
                <a:gd name="T98" fmla="*/ 106 w 222"/>
                <a:gd name="T99" fmla="*/ 4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2" h="225">
                  <a:moveTo>
                    <a:pt x="44" y="118"/>
                  </a:moveTo>
                  <a:cubicBezTo>
                    <a:pt x="35" y="111"/>
                    <a:pt x="14" y="100"/>
                    <a:pt x="0" y="92"/>
                  </a:cubicBezTo>
                  <a:cubicBezTo>
                    <a:pt x="15" y="71"/>
                    <a:pt x="15" y="71"/>
                    <a:pt x="15" y="71"/>
                  </a:cubicBezTo>
                  <a:cubicBezTo>
                    <a:pt x="29" y="78"/>
                    <a:pt x="49" y="88"/>
                    <a:pt x="60" y="95"/>
                  </a:cubicBezTo>
                  <a:lnTo>
                    <a:pt x="44" y="118"/>
                  </a:lnTo>
                  <a:close/>
                  <a:moveTo>
                    <a:pt x="8" y="205"/>
                  </a:moveTo>
                  <a:cubicBezTo>
                    <a:pt x="21" y="187"/>
                    <a:pt x="39" y="157"/>
                    <a:pt x="53" y="129"/>
                  </a:cubicBezTo>
                  <a:cubicBezTo>
                    <a:pt x="74" y="148"/>
                    <a:pt x="74" y="148"/>
                    <a:pt x="74" y="148"/>
                  </a:cubicBezTo>
                  <a:cubicBezTo>
                    <a:pt x="62" y="173"/>
                    <a:pt x="46" y="201"/>
                    <a:pt x="32" y="224"/>
                  </a:cubicBezTo>
                  <a:lnTo>
                    <a:pt x="8" y="205"/>
                  </a:lnTo>
                  <a:close/>
                  <a:moveTo>
                    <a:pt x="57" y="55"/>
                  </a:moveTo>
                  <a:cubicBezTo>
                    <a:pt x="47" y="47"/>
                    <a:pt x="27" y="34"/>
                    <a:pt x="12" y="25"/>
                  </a:cubicBezTo>
                  <a:cubicBezTo>
                    <a:pt x="29" y="5"/>
                    <a:pt x="29" y="5"/>
                    <a:pt x="29" y="5"/>
                  </a:cubicBezTo>
                  <a:cubicBezTo>
                    <a:pt x="43" y="13"/>
                    <a:pt x="64" y="25"/>
                    <a:pt x="74" y="33"/>
                  </a:cubicBezTo>
                  <a:lnTo>
                    <a:pt x="57" y="55"/>
                  </a:lnTo>
                  <a:close/>
                  <a:moveTo>
                    <a:pt x="210" y="34"/>
                  </a:moveTo>
                  <a:cubicBezTo>
                    <a:pt x="200" y="57"/>
                    <a:pt x="184" y="77"/>
                    <a:pt x="165" y="93"/>
                  </a:cubicBezTo>
                  <a:cubicBezTo>
                    <a:pt x="182" y="100"/>
                    <a:pt x="201" y="105"/>
                    <a:pt x="222" y="108"/>
                  </a:cubicBezTo>
                  <a:cubicBezTo>
                    <a:pt x="218" y="116"/>
                    <a:pt x="215" y="128"/>
                    <a:pt x="213" y="136"/>
                  </a:cubicBezTo>
                  <a:cubicBezTo>
                    <a:pt x="187" y="130"/>
                    <a:pt x="162" y="121"/>
                    <a:pt x="141" y="109"/>
                  </a:cubicBezTo>
                  <a:cubicBezTo>
                    <a:pt x="123" y="120"/>
                    <a:pt x="104" y="128"/>
                    <a:pt x="84" y="134"/>
                  </a:cubicBezTo>
                  <a:cubicBezTo>
                    <a:pt x="204" y="134"/>
                    <a:pt x="204" y="134"/>
                    <a:pt x="204" y="134"/>
                  </a:cubicBezTo>
                  <a:cubicBezTo>
                    <a:pt x="204" y="225"/>
                    <a:pt x="204" y="225"/>
                    <a:pt x="204" y="225"/>
                  </a:cubicBezTo>
                  <a:cubicBezTo>
                    <a:pt x="176" y="225"/>
                    <a:pt x="176" y="225"/>
                    <a:pt x="176" y="225"/>
                  </a:cubicBezTo>
                  <a:cubicBezTo>
                    <a:pt x="176" y="213"/>
                    <a:pt x="176" y="213"/>
                    <a:pt x="176" y="213"/>
                  </a:cubicBezTo>
                  <a:cubicBezTo>
                    <a:pt x="102" y="213"/>
                    <a:pt x="102" y="213"/>
                    <a:pt x="102" y="213"/>
                  </a:cubicBezTo>
                  <a:cubicBezTo>
                    <a:pt x="102" y="225"/>
                    <a:pt x="102" y="225"/>
                    <a:pt x="102" y="225"/>
                  </a:cubicBezTo>
                  <a:cubicBezTo>
                    <a:pt x="75" y="225"/>
                    <a:pt x="75" y="225"/>
                    <a:pt x="75" y="225"/>
                  </a:cubicBezTo>
                  <a:cubicBezTo>
                    <a:pt x="75" y="137"/>
                    <a:pt x="75" y="137"/>
                    <a:pt x="75" y="137"/>
                  </a:cubicBezTo>
                  <a:cubicBezTo>
                    <a:pt x="71" y="138"/>
                    <a:pt x="71" y="138"/>
                    <a:pt x="71" y="138"/>
                  </a:cubicBezTo>
                  <a:cubicBezTo>
                    <a:pt x="68" y="131"/>
                    <a:pt x="61" y="118"/>
                    <a:pt x="56" y="113"/>
                  </a:cubicBezTo>
                  <a:cubicBezTo>
                    <a:pt x="77" y="108"/>
                    <a:pt x="98" y="102"/>
                    <a:pt x="115" y="93"/>
                  </a:cubicBezTo>
                  <a:cubicBezTo>
                    <a:pt x="106" y="85"/>
                    <a:pt x="97" y="77"/>
                    <a:pt x="90" y="68"/>
                  </a:cubicBezTo>
                  <a:cubicBezTo>
                    <a:pt x="86" y="74"/>
                    <a:pt x="81" y="79"/>
                    <a:pt x="76" y="83"/>
                  </a:cubicBezTo>
                  <a:cubicBezTo>
                    <a:pt x="73" y="78"/>
                    <a:pt x="65" y="66"/>
                    <a:pt x="60" y="61"/>
                  </a:cubicBezTo>
                  <a:cubicBezTo>
                    <a:pt x="77" y="46"/>
                    <a:pt x="92" y="24"/>
                    <a:pt x="100" y="0"/>
                  </a:cubicBezTo>
                  <a:cubicBezTo>
                    <a:pt x="125" y="7"/>
                    <a:pt x="125" y="7"/>
                    <a:pt x="125" y="7"/>
                  </a:cubicBezTo>
                  <a:cubicBezTo>
                    <a:pt x="123" y="13"/>
                    <a:pt x="121" y="18"/>
                    <a:pt x="118" y="24"/>
                  </a:cubicBezTo>
                  <a:cubicBezTo>
                    <a:pt x="187" y="24"/>
                    <a:pt x="187" y="24"/>
                    <a:pt x="187" y="24"/>
                  </a:cubicBezTo>
                  <a:cubicBezTo>
                    <a:pt x="192" y="23"/>
                    <a:pt x="192" y="23"/>
                    <a:pt x="192" y="23"/>
                  </a:cubicBezTo>
                  <a:lnTo>
                    <a:pt x="210" y="34"/>
                  </a:lnTo>
                  <a:close/>
                  <a:moveTo>
                    <a:pt x="102" y="159"/>
                  </a:moveTo>
                  <a:cubicBezTo>
                    <a:pt x="102" y="188"/>
                    <a:pt x="102" y="188"/>
                    <a:pt x="102" y="188"/>
                  </a:cubicBezTo>
                  <a:cubicBezTo>
                    <a:pt x="176" y="188"/>
                    <a:pt x="176" y="188"/>
                    <a:pt x="176" y="188"/>
                  </a:cubicBezTo>
                  <a:cubicBezTo>
                    <a:pt x="176" y="159"/>
                    <a:pt x="176" y="159"/>
                    <a:pt x="176" y="159"/>
                  </a:cubicBezTo>
                  <a:lnTo>
                    <a:pt x="102" y="159"/>
                  </a:lnTo>
                  <a:close/>
                  <a:moveTo>
                    <a:pt x="106" y="49"/>
                  </a:moveTo>
                  <a:cubicBezTo>
                    <a:pt x="115" y="60"/>
                    <a:pt x="125" y="70"/>
                    <a:pt x="139" y="79"/>
                  </a:cubicBezTo>
                  <a:cubicBezTo>
                    <a:pt x="151" y="70"/>
                    <a:pt x="162" y="60"/>
                    <a:pt x="170" y="49"/>
                  </a:cubicBezTo>
                  <a:lnTo>
                    <a:pt x="106" y="4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2" name="Freeform 12"/>
            <p:cNvSpPr/>
            <p:nvPr/>
          </p:nvSpPr>
          <p:spPr bwMode="auto">
            <a:xfrm>
              <a:off x="2970" y="2145"/>
              <a:ext cx="462" cy="459"/>
            </a:xfrm>
            <a:custGeom>
              <a:avLst/>
              <a:gdLst>
                <a:gd name="T0" fmla="*/ 15 w 226"/>
                <a:gd name="T1" fmla="*/ 66 h 224"/>
                <a:gd name="T2" fmla="*/ 61 w 226"/>
                <a:gd name="T3" fmla="*/ 89 h 224"/>
                <a:gd name="T4" fmla="*/ 45 w 226"/>
                <a:gd name="T5" fmla="*/ 113 h 224"/>
                <a:gd name="T6" fmla="*/ 0 w 226"/>
                <a:gd name="T7" fmla="*/ 87 h 224"/>
                <a:gd name="T8" fmla="*/ 15 w 226"/>
                <a:gd name="T9" fmla="*/ 66 h 224"/>
                <a:gd name="T10" fmla="*/ 51 w 226"/>
                <a:gd name="T11" fmla="*/ 124 h 224"/>
                <a:gd name="T12" fmla="*/ 73 w 226"/>
                <a:gd name="T13" fmla="*/ 143 h 224"/>
                <a:gd name="T14" fmla="*/ 33 w 226"/>
                <a:gd name="T15" fmla="*/ 218 h 224"/>
                <a:gd name="T16" fmla="*/ 8 w 226"/>
                <a:gd name="T17" fmla="*/ 200 h 224"/>
                <a:gd name="T18" fmla="*/ 51 w 226"/>
                <a:gd name="T19" fmla="*/ 124 h 224"/>
                <a:gd name="T20" fmla="*/ 30 w 226"/>
                <a:gd name="T21" fmla="*/ 0 h 224"/>
                <a:gd name="T22" fmla="*/ 75 w 226"/>
                <a:gd name="T23" fmla="*/ 25 h 224"/>
                <a:gd name="T24" fmla="*/ 58 w 226"/>
                <a:gd name="T25" fmla="*/ 48 h 224"/>
                <a:gd name="T26" fmla="*/ 14 w 226"/>
                <a:gd name="T27" fmla="*/ 21 h 224"/>
                <a:gd name="T28" fmla="*/ 30 w 226"/>
                <a:gd name="T29" fmla="*/ 0 h 224"/>
                <a:gd name="T30" fmla="*/ 214 w 226"/>
                <a:gd name="T31" fmla="*/ 114 h 224"/>
                <a:gd name="T32" fmla="*/ 76 w 226"/>
                <a:gd name="T33" fmla="*/ 224 h 224"/>
                <a:gd name="T34" fmla="*/ 60 w 226"/>
                <a:gd name="T35" fmla="*/ 197 h 224"/>
                <a:gd name="T36" fmla="*/ 187 w 226"/>
                <a:gd name="T37" fmla="*/ 105 h 224"/>
                <a:gd name="T38" fmla="*/ 214 w 226"/>
                <a:gd name="T39" fmla="*/ 114 h 224"/>
                <a:gd name="T40" fmla="*/ 117 w 226"/>
                <a:gd name="T41" fmla="*/ 41 h 224"/>
                <a:gd name="T42" fmla="*/ 86 w 226"/>
                <a:gd name="T43" fmla="*/ 135 h 224"/>
                <a:gd name="T44" fmla="*/ 61 w 226"/>
                <a:gd name="T45" fmla="*/ 120 h 224"/>
                <a:gd name="T46" fmla="*/ 88 w 226"/>
                <a:gd name="T47" fmla="*/ 36 h 224"/>
                <a:gd name="T48" fmla="*/ 117 w 226"/>
                <a:gd name="T49" fmla="*/ 41 h 224"/>
                <a:gd name="T50" fmla="*/ 158 w 226"/>
                <a:gd name="T51" fmla="*/ 1 h 224"/>
                <a:gd name="T52" fmla="*/ 158 w 226"/>
                <a:gd name="T53" fmla="*/ 151 h 224"/>
                <a:gd name="T54" fmla="*/ 128 w 226"/>
                <a:gd name="T55" fmla="*/ 151 h 224"/>
                <a:gd name="T56" fmla="*/ 128 w 226"/>
                <a:gd name="T57" fmla="*/ 1 h 224"/>
                <a:gd name="T58" fmla="*/ 158 w 226"/>
                <a:gd name="T59" fmla="*/ 1 h 224"/>
                <a:gd name="T60" fmla="*/ 195 w 226"/>
                <a:gd name="T61" fmla="*/ 31 h 224"/>
                <a:gd name="T62" fmla="*/ 226 w 226"/>
                <a:gd name="T63" fmla="*/ 97 h 224"/>
                <a:gd name="T64" fmla="*/ 200 w 226"/>
                <a:gd name="T65" fmla="*/ 109 h 224"/>
                <a:gd name="T66" fmla="*/ 171 w 226"/>
                <a:gd name="T67" fmla="*/ 41 h 224"/>
                <a:gd name="T68" fmla="*/ 195 w 226"/>
                <a:gd name="T69" fmla="*/ 3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4">
                  <a:moveTo>
                    <a:pt x="15" y="66"/>
                  </a:moveTo>
                  <a:cubicBezTo>
                    <a:pt x="30" y="72"/>
                    <a:pt x="50" y="82"/>
                    <a:pt x="61" y="89"/>
                  </a:cubicBezTo>
                  <a:cubicBezTo>
                    <a:pt x="45" y="113"/>
                    <a:pt x="45" y="113"/>
                    <a:pt x="45" y="113"/>
                  </a:cubicBezTo>
                  <a:cubicBezTo>
                    <a:pt x="35" y="105"/>
                    <a:pt x="15" y="94"/>
                    <a:pt x="0" y="87"/>
                  </a:cubicBezTo>
                  <a:lnTo>
                    <a:pt x="15" y="66"/>
                  </a:lnTo>
                  <a:close/>
                  <a:moveTo>
                    <a:pt x="51" y="124"/>
                  </a:moveTo>
                  <a:cubicBezTo>
                    <a:pt x="73" y="143"/>
                    <a:pt x="73" y="143"/>
                    <a:pt x="73" y="143"/>
                  </a:cubicBezTo>
                  <a:cubicBezTo>
                    <a:pt x="61" y="168"/>
                    <a:pt x="46" y="195"/>
                    <a:pt x="33" y="218"/>
                  </a:cubicBezTo>
                  <a:cubicBezTo>
                    <a:pt x="8" y="200"/>
                    <a:pt x="8" y="200"/>
                    <a:pt x="8" y="200"/>
                  </a:cubicBezTo>
                  <a:cubicBezTo>
                    <a:pt x="20" y="182"/>
                    <a:pt x="38" y="152"/>
                    <a:pt x="51" y="124"/>
                  </a:cubicBezTo>
                  <a:close/>
                  <a:moveTo>
                    <a:pt x="30" y="0"/>
                  </a:moveTo>
                  <a:cubicBezTo>
                    <a:pt x="45" y="6"/>
                    <a:pt x="65" y="17"/>
                    <a:pt x="75" y="25"/>
                  </a:cubicBezTo>
                  <a:cubicBezTo>
                    <a:pt x="58" y="48"/>
                    <a:pt x="58" y="48"/>
                    <a:pt x="58" y="48"/>
                  </a:cubicBezTo>
                  <a:cubicBezTo>
                    <a:pt x="49" y="39"/>
                    <a:pt x="29" y="28"/>
                    <a:pt x="14" y="21"/>
                  </a:cubicBezTo>
                  <a:lnTo>
                    <a:pt x="30" y="0"/>
                  </a:lnTo>
                  <a:close/>
                  <a:moveTo>
                    <a:pt x="214" y="114"/>
                  </a:moveTo>
                  <a:cubicBezTo>
                    <a:pt x="191" y="178"/>
                    <a:pt x="147" y="208"/>
                    <a:pt x="76" y="224"/>
                  </a:cubicBezTo>
                  <a:cubicBezTo>
                    <a:pt x="73" y="215"/>
                    <a:pt x="67" y="204"/>
                    <a:pt x="60" y="197"/>
                  </a:cubicBezTo>
                  <a:cubicBezTo>
                    <a:pt x="126" y="186"/>
                    <a:pt x="167" y="161"/>
                    <a:pt x="187" y="105"/>
                  </a:cubicBezTo>
                  <a:lnTo>
                    <a:pt x="214" y="114"/>
                  </a:lnTo>
                  <a:close/>
                  <a:moveTo>
                    <a:pt x="117" y="41"/>
                  </a:moveTo>
                  <a:cubicBezTo>
                    <a:pt x="110" y="76"/>
                    <a:pt x="98" y="112"/>
                    <a:pt x="86" y="135"/>
                  </a:cubicBezTo>
                  <a:cubicBezTo>
                    <a:pt x="80" y="131"/>
                    <a:pt x="68" y="123"/>
                    <a:pt x="61" y="120"/>
                  </a:cubicBezTo>
                  <a:cubicBezTo>
                    <a:pt x="73" y="100"/>
                    <a:pt x="83" y="67"/>
                    <a:pt x="88" y="36"/>
                  </a:cubicBezTo>
                  <a:lnTo>
                    <a:pt x="117" y="41"/>
                  </a:lnTo>
                  <a:close/>
                  <a:moveTo>
                    <a:pt x="158" y="1"/>
                  </a:moveTo>
                  <a:cubicBezTo>
                    <a:pt x="158" y="151"/>
                    <a:pt x="158" y="151"/>
                    <a:pt x="158" y="151"/>
                  </a:cubicBezTo>
                  <a:cubicBezTo>
                    <a:pt x="128" y="151"/>
                    <a:pt x="128" y="151"/>
                    <a:pt x="128" y="151"/>
                  </a:cubicBezTo>
                  <a:cubicBezTo>
                    <a:pt x="128" y="1"/>
                    <a:pt x="128" y="1"/>
                    <a:pt x="128" y="1"/>
                  </a:cubicBezTo>
                  <a:lnTo>
                    <a:pt x="158" y="1"/>
                  </a:lnTo>
                  <a:close/>
                  <a:moveTo>
                    <a:pt x="195" y="31"/>
                  </a:moveTo>
                  <a:cubicBezTo>
                    <a:pt x="209" y="51"/>
                    <a:pt x="221" y="78"/>
                    <a:pt x="226" y="97"/>
                  </a:cubicBezTo>
                  <a:cubicBezTo>
                    <a:pt x="200" y="109"/>
                    <a:pt x="200" y="109"/>
                    <a:pt x="200" y="109"/>
                  </a:cubicBezTo>
                  <a:cubicBezTo>
                    <a:pt x="196" y="90"/>
                    <a:pt x="184" y="62"/>
                    <a:pt x="171" y="41"/>
                  </a:cubicBezTo>
                  <a:lnTo>
                    <a:pt x="195" y="3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3" name="Freeform 13"/>
            <p:cNvSpPr/>
            <p:nvPr/>
          </p:nvSpPr>
          <p:spPr bwMode="auto">
            <a:xfrm>
              <a:off x="3634" y="2141"/>
              <a:ext cx="423" cy="457"/>
            </a:xfrm>
            <a:custGeom>
              <a:avLst/>
              <a:gdLst>
                <a:gd name="T0" fmla="*/ 207 w 207"/>
                <a:gd name="T1" fmla="*/ 121 h 223"/>
                <a:gd name="T2" fmla="*/ 206 w 207"/>
                <a:gd name="T3" fmla="*/ 132 h 223"/>
                <a:gd name="T4" fmla="*/ 192 w 207"/>
                <a:gd name="T5" fmla="*/ 196 h 223"/>
                <a:gd name="T6" fmla="*/ 173 w 207"/>
                <a:gd name="T7" fmla="*/ 205 h 223"/>
                <a:gd name="T8" fmla="*/ 143 w 207"/>
                <a:gd name="T9" fmla="*/ 205 h 223"/>
                <a:gd name="T10" fmla="*/ 135 w 207"/>
                <a:gd name="T11" fmla="*/ 178 h 223"/>
                <a:gd name="T12" fmla="*/ 161 w 207"/>
                <a:gd name="T13" fmla="*/ 180 h 223"/>
                <a:gd name="T14" fmla="*/ 169 w 207"/>
                <a:gd name="T15" fmla="*/ 177 h 223"/>
                <a:gd name="T16" fmla="*/ 177 w 207"/>
                <a:gd name="T17" fmla="*/ 147 h 223"/>
                <a:gd name="T18" fmla="*/ 114 w 207"/>
                <a:gd name="T19" fmla="*/ 147 h 223"/>
                <a:gd name="T20" fmla="*/ 114 w 207"/>
                <a:gd name="T21" fmla="*/ 223 h 223"/>
                <a:gd name="T22" fmla="*/ 82 w 207"/>
                <a:gd name="T23" fmla="*/ 223 h 223"/>
                <a:gd name="T24" fmla="*/ 82 w 207"/>
                <a:gd name="T25" fmla="*/ 147 h 223"/>
                <a:gd name="T26" fmla="*/ 0 w 207"/>
                <a:gd name="T27" fmla="*/ 147 h 223"/>
                <a:gd name="T28" fmla="*/ 0 w 207"/>
                <a:gd name="T29" fmla="*/ 121 h 223"/>
                <a:gd name="T30" fmla="*/ 82 w 207"/>
                <a:gd name="T31" fmla="*/ 121 h 223"/>
                <a:gd name="T32" fmla="*/ 82 w 207"/>
                <a:gd name="T33" fmla="*/ 99 h 223"/>
                <a:gd name="T34" fmla="*/ 16 w 207"/>
                <a:gd name="T35" fmla="*/ 99 h 223"/>
                <a:gd name="T36" fmla="*/ 16 w 207"/>
                <a:gd name="T37" fmla="*/ 73 h 223"/>
                <a:gd name="T38" fmla="*/ 82 w 207"/>
                <a:gd name="T39" fmla="*/ 73 h 223"/>
                <a:gd name="T40" fmla="*/ 82 w 207"/>
                <a:gd name="T41" fmla="*/ 51 h 223"/>
                <a:gd name="T42" fmla="*/ 4 w 207"/>
                <a:gd name="T43" fmla="*/ 51 h 223"/>
                <a:gd name="T44" fmla="*/ 4 w 207"/>
                <a:gd name="T45" fmla="*/ 24 h 223"/>
                <a:gd name="T46" fmla="*/ 82 w 207"/>
                <a:gd name="T47" fmla="*/ 24 h 223"/>
                <a:gd name="T48" fmla="*/ 82 w 207"/>
                <a:gd name="T49" fmla="*/ 0 h 223"/>
                <a:gd name="T50" fmla="*/ 114 w 207"/>
                <a:gd name="T51" fmla="*/ 0 h 223"/>
                <a:gd name="T52" fmla="*/ 114 w 207"/>
                <a:gd name="T53" fmla="*/ 24 h 223"/>
                <a:gd name="T54" fmla="*/ 196 w 207"/>
                <a:gd name="T55" fmla="*/ 24 h 223"/>
                <a:gd name="T56" fmla="*/ 196 w 207"/>
                <a:gd name="T57" fmla="*/ 51 h 223"/>
                <a:gd name="T58" fmla="*/ 114 w 207"/>
                <a:gd name="T59" fmla="*/ 51 h 223"/>
                <a:gd name="T60" fmla="*/ 114 w 207"/>
                <a:gd name="T61" fmla="*/ 73 h 223"/>
                <a:gd name="T62" fmla="*/ 186 w 207"/>
                <a:gd name="T63" fmla="*/ 73 h 223"/>
                <a:gd name="T64" fmla="*/ 186 w 207"/>
                <a:gd name="T65" fmla="*/ 99 h 223"/>
                <a:gd name="T66" fmla="*/ 114 w 207"/>
                <a:gd name="T67" fmla="*/ 99 h 223"/>
                <a:gd name="T68" fmla="*/ 114 w 207"/>
                <a:gd name="T69" fmla="*/ 121 h 223"/>
                <a:gd name="T70" fmla="*/ 207 w 207"/>
                <a:gd name="T71" fmla="*/ 1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223">
                  <a:moveTo>
                    <a:pt x="207" y="121"/>
                  </a:moveTo>
                  <a:cubicBezTo>
                    <a:pt x="207" y="121"/>
                    <a:pt x="206" y="128"/>
                    <a:pt x="206" y="132"/>
                  </a:cubicBezTo>
                  <a:cubicBezTo>
                    <a:pt x="203" y="171"/>
                    <a:pt x="199" y="189"/>
                    <a:pt x="192" y="196"/>
                  </a:cubicBezTo>
                  <a:cubicBezTo>
                    <a:pt x="187" y="202"/>
                    <a:pt x="181" y="204"/>
                    <a:pt x="173" y="205"/>
                  </a:cubicBezTo>
                  <a:cubicBezTo>
                    <a:pt x="166" y="205"/>
                    <a:pt x="155" y="206"/>
                    <a:pt x="143" y="205"/>
                  </a:cubicBezTo>
                  <a:cubicBezTo>
                    <a:pt x="142" y="197"/>
                    <a:pt x="139" y="186"/>
                    <a:pt x="135" y="178"/>
                  </a:cubicBezTo>
                  <a:cubicBezTo>
                    <a:pt x="145" y="179"/>
                    <a:pt x="156" y="180"/>
                    <a:pt x="161" y="180"/>
                  </a:cubicBezTo>
                  <a:cubicBezTo>
                    <a:pt x="165" y="180"/>
                    <a:pt x="167" y="179"/>
                    <a:pt x="169" y="177"/>
                  </a:cubicBezTo>
                  <a:cubicBezTo>
                    <a:pt x="172" y="174"/>
                    <a:pt x="175" y="165"/>
                    <a:pt x="177" y="147"/>
                  </a:cubicBezTo>
                  <a:cubicBezTo>
                    <a:pt x="114" y="147"/>
                    <a:pt x="114" y="147"/>
                    <a:pt x="114" y="147"/>
                  </a:cubicBezTo>
                  <a:cubicBezTo>
                    <a:pt x="114" y="223"/>
                    <a:pt x="114" y="223"/>
                    <a:pt x="114" y="223"/>
                  </a:cubicBezTo>
                  <a:cubicBezTo>
                    <a:pt x="82" y="223"/>
                    <a:pt x="82" y="223"/>
                    <a:pt x="82" y="223"/>
                  </a:cubicBezTo>
                  <a:cubicBezTo>
                    <a:pt x="82" y="147"/>
                    <a:pt x="82" y="147"/>
                    <a:pt x="82" y="147"/>
                  </a:cubicBezTo>
                  <a:cubicBezTo>
                    <a:pt x="0" y="147"/>
                    <a:pt x="0" y="147"/>
                    <a:pt x="0" y="147"/>
                  </a:cubicBezTo>
                  <a:cubicBezTo>
                    <a:pt x="0" y="121"/>
                    <a:pt x="0" y="121"/>
                    <a:pt x="0" y="121"/>
                  </a:cubicBezTo>
                  <a:cubicBezTo>
                    <a:pt x="82" y="121"/>
                    <a:pt x="82" y="121"/>
                    <a:pt x="82" y="121"/>
                  </a:cubicBezTo>
                  <a:cubicBezTo>
                    <a:pt x="82" y="99"/>
                    <a:pt x="82" y="99"/>
                    <a:pt x="82" y="99"/>
                  </a:cubicBezTo>
                  <a:cubicBezTo>
                    <a:pt x="16" y="99"/>
                    <a:pt x="16" y="99"/>
                    <a:pt x="16" y="99"/>
                  </a:cubicBezTo>
                  <a:cubicBezTo>
                    <a:pt x="16" y="73"/>
                    <a:pt x="16" y="73"/>
                    <a:pt x="16" y="73"/>
                  </a:cubicBezTo>
                  <a:cubicBezTo>
                    <a:pt x="82" y="73"/>
                    <a:pt x="82" y="73"/>
                    <a:pt x="82" y="73"/>
                  </a:cubicBezTo>
                  <a:cubicBezTo>
                    <a:pt x="82" y="51"/>
                    <a:pt x="82" y="51"/>
                    <a:pt x="82" y="51"/>
                  </a:cubicBezTo>
                  <a:cubicBezTo>
                    <a:pt x="4" y="51"/>
                    <a:pt x="4" y="51"/>
                    <a:pt x="4" y="51"/>
                  </a:cubicBezTo>
                  <a:cubicBezTo>
                    <a:pt x="4" y="24"/>
                    <a:pt x="4" y="24"/>
                    <a:pt x="4" y="24"/>
                  </a:cubicBezTo>
                  <a:cubicBezTo>
                    <a:pt x="82" y="24"/>
                    <a:pt x="82" y="24"/>
                    <a:pt x="82" y="24"/>
                  </a:cubicBezTo>
                  <a:cubicBezTo>
                    <a:pt x="82" y="0"/>
                    <a:pt x="82" y="0"/>
                    <a:pt x="82" y="0"/>
                  </a:cubicBezTo>
                  <a:cubicBezTo>
                    <a:pt x="114" y="0"/>
                    <a:pt x="114" y="0"/>
                    <a:pt x="114" y="0"/>
                  </a:cubicBezTo>
                  <a:cubicBezTo>
                    <a:pt x="114" y="24"/>
                    <a:pt x="114" y="24"/>
                    <a:pt x="114" y="24"/>
                  </a:cubicBezTo>
                  <a:cubicBezTo>
                    <a:pt x="196" y="24"/>
                    <a:pt x="196" y="24"/>
                    <a:pt x="196" y="24"/>
                  </a:cubicBezTo>
                  <a:cubicBezTo>
                    <a:pt x="196" y="51"/>
                    <a:pt x="196" y="51"/>
                    <a:pt x="196" y="51"/>
                  </a:cubicBezTo>
                  <a:cubicBezTo>
                    <a:pt x="114" y="51"/>
                    <a:pt x="114" y="51"/>
                    <a:pt x="114" y="51"/>
                  </a:cubicBezTo>
                  <a:cubicBezTo>
                    <a:pt x="114" y="73"/>
                    <a:pt x="114" y="73"/>
                    <a:pt x="114" y="73"/>
                  </a:cubicBezTo>
                  <a:cubicBezTo>
                    <a:pt x="186" y="73"/>
                    <a:pt x="186" y="73"/>
                    <a:pt x="186" y="73"/>
                  </a:cubicBezTo>
                  <a:cubicBezTo>
                    <a:pt x="186" y="99"/>
                    <a:pt x="186" y="99"/>
                    <a:pt x="186" y="99"/>
                  </a:cubicBezTo>
                  <a:cubicBezTo>
                    <a:pt x="114" y="99"/>
                    <a:pt x="114" y="99"/>
                    <a:pt x="114" y="99"/>
                  </a:cubicBezTo>
                  <a:cubicBezTo>
                    <a:pt x="114" y="121"/>
                    <a:pt x="114" y="121"/>
                    <a:pt x="114" y="121"/>
                  </a:cubicBezTo>
                  <a:lnTo>
                    <a:pt x="207" y="12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4" name="Freeform 14"/>
            <p:cNvSpPr/>
            <p:nvPr/>
          </p:nvSpPr>
          <p:spPr bwMode="auto">
            <a:xfrm>
              <a:off x="4242" y="2141"/>
              <a:ext cx="427" cy="461"/>
            </a:xfrm>
            <a:custGeom>
              <a:avLst/>
              <a:gdLst>
                <a:gd name="T0" fmla="*/ 63 w 209"/>
                <a:gd name="T1" fmla="*/ 89 h 225"/>
                <a:gd name="T2" fmla="*/ 62 w 209"/>
                <a:gd name="T3" fmla="*/ 119 h 225"/>
                <a:gd name="T4" fmla="*/ 181 w 209"/>
                <a:gd name="T5" fmla="*/ 119 h 225"/>
                <a:gd name="T6" fmla="*/ 181 w 209"/>
                <a:gd name="T7" fmla="*/ 224 h 225"/>
                <a:gd name="T8" fmla="*/ 149 w 209"/>
                <a:gd name="T9" fmla="*/ 224 h 225"/>
                <a:gd name="T10" fmla="*/ 149 w 209"/>
                <a:gd name="T11" fmla="*/ 149 h 225"/>
                <a:gd name="T12" fmla="*/ 58 w 209"/>
                <a:gd name="T13" fmla="*/ 149 h 225"/>
                <a:gd name="T14" fmla="*/ 22 w 209"/>
                <a:gd name="T15" fmla="*/ 225 h 225"/>
                <a:gd name="T16" fmla="*/ 0 w 209"/>
                <a:gd name="T17" fmla="*/ 202 h 225"/>
                <a:gd name="T18" fmla="*/ 33 w 209"/>
                <a:gd name="T19" fmla="*/ 85 h 225"/>
                <a:gd name="T20" fmla="*/ 33 w 209"/>
                <a:gd name="T21" fmla="*/ 5 h 225"/>
                <a:gd name="T22" fmla="*/ 63 w 209"/>
                <a:gd name="T23" fmla="*/ 5 h 225"/>
                <a:gd name="T24" fmla="*/ 63 w 209"/>
                <a:gd name="T25" fmla="*/ 59 h 225"/>
                <a:gd name="T26" fmla="*/ 122 w 209"/>
                <a:gd name="T27" fmla="*/ 59 h 225"/>
                <a:gd name="T28" fmla="*/ 122 w 209"/>
                <a:gd name="T29" fmla="*/ 0 h 225"/>
                <a:gd name="T30" fmla="*/ 153 w 209"/>
                <a:gd name="T31" fmla="*/ 0 h 225"/>
                <a:gd name="T32" fmla="*/ 153 w 209"/>
                <a:gd name="T33" fmla="*/ 59 h 225"/>
                <a:gd name="T34" fmla="*/ 209 w 209"/>
                <a:gd name="T35" fmla="*/ 59 h 225"/>
                <a:gd name="T36" fmla="*/ 209 w 209"/>
                <a:gd name="T37" fmla="*/ 89 h 225"/>
                <a:gd name="T38" fmla="*/ 63 w 209"/>
                <a:gd name="T39" fmla="*/ 8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9" h="225">
                  <a:moveTo>
                    <a:pt x="63" y="89"/>
                  </a:moveTo>
                  <a:cubicBezTo>
                    <a:pt x="63" y="99"/>
                    <a:pt x="63" y="109"/>
                    <a:pt x="62" y="119"/>
                  </a:cubicBezTo>
                  <a:cubicBezTo>
                    <a:pt x="181" y="119"/>
                    <a:pt x="181" y="119"/>
                    <a:pt x="181" y="119"/>
                  </a:cubicBezTo>
                  <a:cubicBezTo>
                    <a:pt x="181" y="224"/>
                    <a:pt x="181" y="224"/>
                    <a:pt x="181" y="224"/>
                  </a:cubicBezTo>
                  <a:cubicBezTo>
                    <a:pt x="149" y="224"/>
                    <a:pt x="149" y="224"/>
                    <a:pt x="149" y="224"/>
                  </a:cubicBezTo>
                  <a:cubicBezTo>
                    <a:pt x="149" y="149"/>
                    <a:pt x="149" y="149"/>
                    <a:pt x="149" y="149"/>
                  </a:cubicBezTo>
                  <a:cubicBezTo>
                    <a:pt x="58" y="149"/>
                    <a:pt x="58" y="149"/>
                    <a:pt x="58" y="149"/>
                  </a:cubicBezTo>
                  <a:cubicBezTo>
                    <a:pt x="53" y="177"/>
                    <a:pt x="43" y="204"/>
                    <a:pt x="22" y="225"/>
                  </a:cubicBezTo>
                  <a:cubicBezTo>
                    <a:pt x="18" y="218"/>
                    <a:pt x="7" y="207"/>
                    <a:pt x="0" y="202"/>
                  </a:cubicBezTo>
                  <a:cubicBezTo>
                    <a:pt x="30" y="170"/>
                    <a:pt x="33" y="126"/>
                    <a:pt x="33" y="85"/>
                  </a:cubicBezTo>
                  <a:cubicBezTo>
                    <a:pt x="33" y="5"/>
                    <a:pt x="33" y="5"/>
                    <a:pt x="33" y="5"/>
                  </a:cubicBezTo>
                  <a:cubicBezTo>
                    <a:pt x="63" y="5"/>
                    <a:pt x="63" y="5"/>
                    <a:pt x="63" y="5"/>
                  </a:cubicBezTo>
                  <a:cubicBezTo>
                    <a:pt x="63" y="59"/>
                    <a:pt x="63" y="59"/>
                    <a:pt x="63" y="59"/>
                  </a:cubicBezTo>
                  <a:cubicBezTo>
                    <a:pt x="122" y="59"/>
                    <a:pt x="122" y="59"/>
                    <a:pt x="122" y="59"/>
                  </a:cubicBezTo>
                  <a:cubicBezTo>
                    <a:pt x="122" y="0"/>
                    <a:pt x="122" y="0"/>
                    <a:pt x="122" y="0"/>
                  </a:cubicBezTo>
                  <a:cubicBezTo>
                    <a:pt x="153" y="0"/>
                    <a:pt x="153" y="0"/>
                    <a:pt x="153" y="0"/>
                  </a:cubicBezTo>
                  <a:cubicBezTo>
                    <a:pt x="153" y="59"/>
                    <a:pt x="153" y="59"/>
                    <a:pt x="153" y="59"/>
                  </a:cubicBezTo>
                  <a:cubicBezTo>
                    <a:pt x="209" y="59"/>
                    <a:pt x="209" y="59"/>
                    <a:pt x="209" y="59"/>
                  </a:cubicBezTo>
                  <a:cubicBezTo>
                    <a:pt x="209" y="89"/>
                    <a:pt x="209" y="89"/>
                    <a:pt x="209" y="89"/>
                  </a:cubicBezTo>
                  <a:lnTo>
                    <a:pt x="63" y="8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5" name="Freeform 15"/>
            <p:cNvSpPr/>
            <p:nvPr/>
          </p:nvSpPr>
          <p:spPr bwMode="auto">
            <a:xfrm>
              <a:off x="4867" y="2135"/>
              <a:ext cx="143" cy="471"/>
            </a:xfrm>
            <a:custGeom>
              <a:avLst/>
              <a:gdLst>
                <a:gd name="T0" fmla="*/ 70 w 70"/>
                <a:gd name="T1" fmla="*/ 115 h 230"/>
                <a:gd name="T2" fmla="*/ 23 w 70"/>
                <a:gd name="T3" fmla="*/ 230 h 230"/>
                <a:gd name="T4" fmla="*/ 0 w 70"/>
                <a:gd name="T5" fmla="*/ 220 h 230"/>
                <a:gd name="T6" fmla="*/ 43 w 70"/>
                <a:gd name="T7" fmla="*/ 115 h 230"/>
                <a:gd name="T8" fmla="*/ 0 w 70"/>
                <a:gd name="T9" fmla="*/ 10 h 230"/>
                <a:gd name="T10" fmla="*/ 23 w 70"/>
                <a:gd name="T11" fmla="*/ 0 h 230"/>
                <a:gd name="T12" fmla="*/ 7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70" y="115"/>
                  </a:moveTo>
                  <a:cubicBezTo>
                    <a:pt x="70" y="166"/>
                    <a:pt x="49" y="204"/>
                    <a:pt x="23" y="230"/>
                  </a:cubicBezTo>
                  <a:cubicBezTo>
                    <a:pt x="0" y="220"/>
                    <a:pt x="0" y="220"/>
                    <a:pt x="0" y="220"/>
                  </a:cubicBezTo>
                  <a:cubicBezTo>
                    <a:pt x="24" y="194"/>
                    <a:pt x="43" y="161"/>
                    <a:pt x="43" y="115"/>
                  </a:cubicBezTo>
                  <a:cubicBezTo>
                    <a:pt x="43" y="69"/>
                    <a:pt x="24" y="36"/>
                    <a:pt x="0" y="10"/>
                  </a:cubicBezTo>
                  <a:cubicBezTo>
                    <a:pt x="23" y="0"/>
                    <a:pt x="23" y="0"/>
                    <a:pt x="23" y="0"/>
                  </a:cubicBezTo>
                  <a:cubicBezTo>
                    <a:pt x="49" y="25"/>
                    <a:pt x="70" y="63"/>
                    <a:pt x="7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grpSp>
      <p:grpSp>
        <p:nvGrpSpPr>
          <p:cNvPr id="56" name="组合 55"/>
          <p:cNvGrpSpPr/>
          <p:nvPr userDrawn="1"/>
        </p:nvGrpSpPr>
        <p:grpSpPr>
          <a:xfrm>
            <a:off x="-784245" y="33712"/>
            <a:ext cx="14058418" cy="1409055"/>
            <a:chOff x="-784143" y="33711"/>
            <a:chExt cx="9993911" cy="1001806"/>
          </a:xfrm>
        </p:grpSpPr>
        <p:sp>
          <p:nvSpPr>
            <p:cNvPr id="57" name="矩形: 圆角 56"/>
            <p:cNvSpPr/>
            <p:nvPr/>
          </p:nvSpPr>
          <p:spPr>
            <a:xfrm rot="3600000">
              <a:off x="7232136" y="-851572"/>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8" name="矩形: 圆角 57"/>
            <p:cNvSpPr/>
            <p:nvPr/>
          </p:nvSpPr>
          <p:spPr>
            <a:xfrm rot="3600000">
              <a:off x="7952660" y="-442095"/>
              <a:ext cx="415599" cy="2098616"/>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9" name="矩形: 圆角 58"/>
            <p:cNvSpPr/>
            <p:nvPr/>
          </p:nvSpPr>
          <p:spPr>
            <a:xfrm rot="14400000" flipH="1">
              <a:off x="850239" y="484630"/>
              <a:ext cx="182123" cy="919652"/>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0" name="矩形: 圆角 59"/>
            <p:cNvSpPr/>
            <p:nvPr/>
          </p:nvSpPr>
          <p:spPr>
            <a:xfrm rot="14400000">
              <a:off x="101140" y="-321365"/>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1" name="矩形: 圆角 60"/>
            <p:cNvSpPr/>
            <p:nvPr/>
          </p:nvSpPr>
          <p:spPr>
            <a:xfrm rot="14400000">
              <a:off x="3308630" y="-697714"/>
              <a:ext cx="292550"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grpSp>
      <p:grpSp>
        <p:nvGrpSpPr>
          <p:cNvPr id="62" name="Group 4"/>
          <p:cNvGrpSpPr>
            <a:grpSpLocks noChangeAspect="1"/>
          </p:cNvGrpSpPr>
          <p:nvPr userDrawn="1"/>
        </p:nvGrpSpPr>
        <p:grpSpPr bwMode="auto">
          <a:xfrm>
            <a:off x="2438080" y="846382"/>
            <a:ext cx="274737" cy="278362"/>
            <a:chOff x="3802" y="2122"/>
            <a:chExt cx="75" cy="76"/>
          </a:xfrm>
          <a:solidFill>
            <a:srgbClr val="C9F1FF">
              <a:alpha val="60000"/>
            </a:srgbClr>
          </a:solidFill>
        </p:grpSpPr>
        <p:sp>
          <p:nvSpPr>
            <p:cNvPr id="63"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4"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5" name="Group 4"/>
          <p:cNvGrpSpPr>
            <a:grpSpLocks noChangeAspect="1"/>
          </p:cNvGrpSpPr>
          <p:nvPr userDrawn="1"/>
        </p:nvGrpSpPr>
        <p:grpSpPr bwMode="auto">
          <a:xfrm>
            <a:off x="8854934" y="631459"/>
            <a:ext cx="243887" cy="247105"/>
            <a:chOff x="3802" y="2122"/>
            <a:chExt cx="75" cy="76"/>
          </a:xfrm>
          <a:solidFill>
            <a:srgbClr val="C9F1FF">
              <a:alpha val="60000"/>
            </a:srgbClr>
          </a:solidFill>
        </p:grpSpPr>
        <p:sp>
          <p:nvSpPr>
            <p:cNvPr id="66"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7"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8" name="Group 4"/>
          <p:cNvGrpSpPr>
            <a:grpSpLocks noChangeAspect="1"/>
          </p:cNvGrpSpPr>
          <p:nvPr userDrawn="1"/>
        </p:nvGrpSpPr>
        <p:grpSpPr bwMode="auto">
          <a:xfrm>
            <a:off x="8535431" y="1485643"/>
            <a:ext cx="392783" cy="397967"/>
            <a:chOff x="3802" y="2122"/>
            <a:chExt cx="75" cy="76"/>
          </a:xfrm>
          <a:solidFill>
            <a:srgbClr val="C9F1FF">
              <a:alpha val="60000"/>
            </a:srgbClr>
          </a:solidFill>
        </p:grpSpPr>
        <p:sp>
          <p:nvSpPr>
            <p:cNvPr id="69"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70"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sp>
        <p:nvSpPr>
          <p:cNvPr id="71" name="Freeform 10"/>
          <p:cNvSpPr/>
          <p:nvPr userDrawn="1"/>
        </p:nvSpPr>
        <p:spPr bwMode="auto">
          <a:xfrm>
            <a:off x="329584" y="230539"/>
            <a:ext cx="365113" cy="365598"/>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
        <p:nvSpPr>
          <p:cNvPr id="72" name="Freeform 10"/>
          <p:cNvSpPr/>
          <p:nvPr userDrawn="1"/>
        </p:nvSpPr>
        <p:spPr bwMode="auto">
          <a:xfrm>
            <a:off x="9723985" y="1647971"/>
            <a:ext cx="441534" cy="442122"/>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73" name="矩形 72"/>
          <p:cNvSpPr/>
          <p:nvPr userDrawn="1"/>
        </p:nvSpPr>
        <p:spPr>
          <a:xfrm>
            <a:off x="1" y="647735"/>
            <a:ext cx="12192000" cy="6210265"/>
          </a:xfrm>
          <a:prstGeom prst="rect">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37" name="组合 36"/>
          <p:cNvGrpSpPr/>
          <p:nvPr userDrawn="1"/>
        </p:nvGrpSpPr>
        <p:grpSpPr>
          <a:xfrm>
            <a:off x="1" y="6804457"/>
            <a:ext cx="12192000" cy="53544"/>
            <a:chOff x="0" y="6804456"/>
            <a:chExt cx="12190413" cy="53544"/>
          </a:xfrm>
        </p:grpSpPr>
        <p:sp>
          <p:nvSpPr>
            <p:cNvPr id="38" name="矩形 23"/>
            <p:cNvSpPr/>
            <p:nvPr/>
          </p:nvSpPr>
          <p:spPr>
            <a:xfrm flipV="1">
              <a:off x="7519574"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9" name="矩形 23"/>
            <p:cNvSpPr/>
            <p:nvPr/>
          </p:nvSpPr>
          <p:spPr>
            <a:xfrm flipV="1">
              <a:off x="0" y="6804456"/>
              <a:ext cx="8002601" cy="53544"/>
            </a:xfrm>
            <a:prstGeom prst="rect">
              <a:avLst/>
            </a:pr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0" name="矩形 23"/>
            <p:cNvSpPr/>
            <p:nvPr/>
          </p:nvSpPr>
          <p:spPr>
            <a:xfrm rot="10800000" flipV="1">
              <a:off x="8217280"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1" name="矩形 23"/>
            <p:cNvSpPr/>
            <p:nvPr/>
          </p:nvSpPr>
          <p:spPr>
            <a:xfrm flipV="1">
              <a:off x="8554192" y="6804456"/>
              <a:ext cx="3636221" cy="53544"/>
            </a:xfrm>
            <a:prstGeom prst="rect">
              <a:avLst/>
            </a:pr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43" name="图片 42"/>
          <p:cNvPicPr>
            <a:picLocks noChangeAspect="1"/>
          </p:cNvPicPr>
          <p:nvPr userDrawn="1"/>
        </p:nvPicPr>
        <p:blipFill rotWithShape="1">
          <a:blip r:embed="rId2" cstate="print">
            <a:extLst>
              <a:ext uri="{28A0092B-C50C-407E-A947-70E740481C1C}">
                <a14:useLocalDpi xmlns:a14="http://schemas.microsoft.com/office/drawing/2010/main" val="0"/>
              </a:ext>
            </a:extLst>
          </a:blip>
          <a:srcRect l="44652"/>
          <a:stretch>
            <a:fillRect/>
          </a:stretch>
        </p:blipFill>
        <p:spPr>
          <a:xfrm>
            <a:off x="0" y="1565413"/>
            <a:ext cx="3280835" cy="3528392"/>
          </a:xfrm>
          <a:prstGeom prst="rect">
            <a:avLst/>
          </a:prstGeom>
        </p:spPr>
      </p:pic>
      <p:grpSp>
        <p:nvGrpSpPr>
          <p:cNvPr id="44" name="Group 4"/>
          <p:cNvGrpSpPr>
            <a:grpSpLocks noChangeAspect="1"/>
          </p:cNvGrpSpPr>
          <p:nvPr userDrawn="1"/>
        </p:nvGrpSpPr>
        <p:grpSpPr bwMode="auto">
          <a:xfrm>
            <a:off x="10537114" y="5854667"/>
            <a:ext cx="1205277" cy="550648"/>
            <a:chOff x="725" y="636"/>
            <a:chExt cx="4312" cy="1970"/>
          </a:xfrm>
        </p:grpSpPr>
        <p:sp>
          <p:nvSpPr>
            <p:cNvPr id="45" name="Freeform 5"/>
            <p:cNvSpPr/>
            <p:nvPr/>
          </p:nvSpPr>
          <p:spPr bwMode="auto">
            <a:xfrm>
              <a:off x="725" y="636"/>
              <a:ext cx="1381" cy="1366"/>
            </a:xfrm>
            <a:custGeom>
              <a:avLst/>
              <a:gdLst>
                <a:gd name="T0" fmla="*/ 181 w 676"/>
                <a:gd name="T1" fmla="*/ 522 h 667"/>
                <a:gd name="T2" fmla="*/ 235 w 676"/>
                <a:gd name="T3" fmla="*/ 551 h 667"/>
                <a:gd name="T4" fmla="*/ 426 w 676"/>
                <a:gd name="T5" fmla="*/ 580 h 667"/>
                <a:gd name="T6" fmla="*/ 676 w 676"/>
                <a:gd name="T7" fmla="*/ 564 h 667"/>
                <a:gd name="T8" fmla="*/ 654 w 676"/>
                <a:gd name="T9" fmla="*/ 647 h 667"/>
                <a:gd name="T10" fmla="*/ 423 w 676"/>
                <a:gd name="T11" fmla="*/ 655 h 667"/>
                <a:gd name="T12" fmla="*/ 221 w 676"/>
                <a:gd name="T13" fmla="*/ 620 h 667"/>
                <a:gd name="T14" fmla="*/ 146 w 676"/>
                <a:gd name="T15" fmla="*/ 584 h 667"/>
                <a:gd name="T16" fmla="*/ 52 w 676"/>
                <a:gd name="T17" fmla="*/ 667 h 667"/>
                <a:gd name="T18" fmla="*/ 0 w 676"/>
                <a:gd name="T19" fmla="*/ 594 h 667"/>
                <a:gd name="T20" fmla="*/ 100 w 676"/>
                <a:gd name="T21" fmla="*/ 524 h 667"/>
                <a:gd name="T22" fmla="*/ 100 w 676"/>
                <a:gd name="T23" fmla="*/ 333 h 667"/>
                <a:gd name="T24" fmla="*/ 9 w 676"/>
                <a:gd name="T25" fmla="*/ 333 h 667"/>
                <a:gd name="T26" fmla="*/ 9 w 676"/>
                <a:gd name="T27" fmla="*/ 255 h 667"/>
                <a:gd name="T28" fmla="*/ 181 w 676"/>
                <a:gd name="T29" fmla="*/ 255 h 667"/>
                <a:gd name="T30" fmla="*/ 181 w 676"/>
                <a:gd name="T31" fmla="*/ 522 h 667"/>
                <a:gd name="T32" fmla="*/ 125 w 676"/>
                <a:gd name="T33" fmla="*/ 191 h 667"/>
                <a:gd name="T34" fmla="*/ 15 w 676"/>
                <a:gd name="T35" fmla="*/ 69 h 667"/>
                <a:gd name="T36" fmla="*/ 79 w 676"/>
                <a:gd name="T37" fmla="*/ 22 h 667"/>
                <a:gd name="T38" fmla="*/ 193 w 676"/>
                <a:gd name="T39" fmla="*/ 138 h 667"/>
                <a:gd name="T40" fmla="*/ 125 w 676"/>
                <a:gd name="T41" fmla="*/ 191 h 667"/>
                <a:gd name="T42" fmla="*/ 388 w 676"/>
                <a:gd name="T43" fmla="*/ 132 h 667"/>
                <a:gd name="T44" fmla="*/ 211 w 676"/>
                <a:gd name="T45" fmla="*/ 132 h 667"/>
                <a:gd name="T46" fmla="*/ 211 w 676"/>
                <a:gd name="T47" fmla="*/ 61 h 667"/>
                <a:gd name="T48" fmla="*/ 388 w 676"/>
                <a:gd name="T49" fmla="*/ 61 h 667"/>
                <a:gd name="T50" fmla="*/ 388 w 676"/>
                <a:gd name="T51" fmla="*/ 0 h 667"/>
                <a:gd name="T52" fmla="*/ 471 w 676"/>
                <a:gd name="T53" fmla="*/ 0 h 667"/>
                <a:gd name="T54" fmla="*/ 471 w 676"/>
                <a:gd name="T55" fmla="*/ 61 h 667"/>
                <a:gd name="T56" fmla="*/ 658 w 676"/>
                <a:gd name="T57" fmla="*/ 61 h 667"/>
                <a:gd name="T58" fmla="*/ 658 w 676"/>
                <a:gd name="T59" fmla="*/ 132 h 667"/>
                <a:gd name="T60" fmla="*/ 471 w 676"/>
                <a:gd name="T61" fmla="*/ 132 h 667"/>
                <a:gd name="T62" fmla="*/ 471 w 676"/>
                <a:gd name="T63" fmla="*/ 171 h 667"/>
                <a:gd name="T64" fmla="*/ 634 w 676"/>
                <a:gd name="T65" fmla="*/ 171 h 667"/>
                <a:gd name="T66" fmla="*/ 634 w 676"/>
                <a:gd name="T67" fmla="*/ 364 h 667"/>
                <a:gd name="T68" fmla="*/ 500 w 676"/>
                <a:gd name="T69" fmla="*/ 364 h 667"/>
                <a:gd name="T70" fmla="*/ 657 w 676"/>
                <a:gd name="T71" fmla="*/ 473 h 667"/>
                <a:gd name="T72" fmla="*/ 604 w 676"/>
                <a:gd name="T73" fmla="*/ 531 h 667"/>
                <a:gd name="T74" fmla="*/ 471 w 676"/>
                <a:gd name="T75" fmla="*/ 428 h 667"/>
                <a:gd name="T76" fmla="*/ 471 w 676"/>
                <a:gd name="T77" fmla="*/ 554 h 667"/>
                <a:gd name="T78" fmla="*/ 388 w 676"/>
                <a:gd name="T79" fmla="*/ 554 h 667"/>
                <a:gd name="T80" fmla="*/ 388 w 676"/>
                <a:gd name="T81" fmla="*/ 424 h 667"/>
                <a:gd name="T82" fmla="*/ 247 w 676"/>
                <a:gd name="T83" fmla="*/ 543 h 667"/>
                <a:gd name="T84" fmla="*/ 193 w 676"/>
                <a:gd name="T85" fmla="*/ 478 h 667"/>
                <a:gd name="T86" fmla="*/ 350 w 676"/>
                <a:gd name="T87" fmla="*/ 364 h 667"/>
                <a:gd name="T88" fmla="*/ 231 w 676"/>
                <a:gd name="T89" fmla="*/ 364 h 667"/>
                <a:gd name="T90" fmla="*/ 231 w 676"/>
                <a:gd name="T91" fmla="*/ 171 h 667"/>
                <a:gd name="T92" fmla="*/ 388 w 676"/>
                <a:gd name="T93" fmla="*/ 171 h 667"/>
                <a:gd name="T94" fmla="*/ 388 w 676"/>
                <a:gd name="T95" fmla="*/ 132 h 667"/>
                <a:gd name="T96" fmla="*/ 310 w 676"/>
                <a:gd name="T97" fmla="*/ 299 h 667"/>
                <a:gd name="T98" fmla="*/ 388 w 676"/>
                <a:gd name="T99" fmla="*/ 299 h 667"/>
                <a:gd name="T100" fmla="*/ 388 w 676"/>
                <a:gd name="T101" fmla="*/ 236 h 667"/>
                <a:gd name="T102" fmla="*/ 310 w 676"/>
                <a:gd name="T103" fmla="*/ 236 h 667"/>
                <a:gd name="T104" fmla="*/ 310 w 676"/>
                <a:gd name="T105" fmla="*/ 299 h 667"/>
                <a:gd name="T106" fmla="*/ 471 w 676"/>
                <a:gd name="T107" fmla="*/ 236 h 667"/>
                <a:gd name="T108" fmla="*/ 471 w 676"/>
                <a:gd name="T109" fmla="*/ 299 h 667"/>
                <a:gd name="T110" fmla="*/ 551 w 676"/>
                <a:gd name="T111" fmla="*/ 299 h 667"/>
                <a:gd name="T112" fmla="*/ 551 w 676"/>
                <a:gd name="T113" fmla="*/ 236 h 667"/>
                <a:gd name="T114" fmla="*/ 471 w 676"/>
                <a:gd name="T115" fmla="*/ 23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6" h="667">
                  <a:moveTo>
                    <a:pt x="181" y="522"/>
                  </a:moveTo>
                  <a:cubicBezTo>
                    <a:pt x="196" y="530"/>
                    <a:pt x="211" y="540"/>
                    <a:pt x="235" y="551"/>
                  </a:cubicBezTo>
                  <a:cubicBezTo>
                    <a:pt x="283" y="575"/>
                    <a:pt x="348" y="580"/>
                    <a:pt x="426" y="580"/>
                  </a:cubicBezTo>
                  <a:cubicBezTo>
                    <a:pt x="498" y="580"/>
                    <a:pt x="606" y="574"/>
                    <a:pt x="676" y="564"/>
                  </a:cubicBezTo>
                  <a:cubicBezTo>
                    <a:pt x="667" y="586"/>
                    <a:pt x="655" y="624"/>
                    <a:pt x="654" y="647"/>
                  </a:cubicBezTo>
                  <a:cubicBezTo>
                    <a:pt x="606" y="651"/>
                    <a:pt x="492" y="655"/>
                    <a:pt x="423" y="655"/>
                  </a:cubicBezTo>
                  <a:cubicBezTo>
                    <a:pt x="337" y="655"/>
                    <a:pt x="274" y="647"/>
                    <a:pt x="221" y="620"/>
                  </a:cubicBezTo>
                  <a:cubicBezTo>
                    <a:pt x="188" y="604"/>
                    <a:pt x="164" y="584"/>
                    <a:pt x="146" y="584"/>
                  </a:cubicBezTo>
                  <a:cubicBezTo>
                    <a:pt x="121" y="584"/>
                    <a:pt x="84" y="626"/>
                    <a:pt x="52" y="667"/>
                  </a:cubicBezTo>
                  <a:cubicBezTo>
                    <a:pt x="0" y="594"/>
                    <a:pt x="0" y="594"/>
                    <a:pt x="0" y="594"/>
                  </a:cubicBezTo>
                  <a:cubicBezTo>
                    <a:pt x="33" y="563"/>
                    <a:pt x="67" y="538"/>
                    <a:pt x="100" y="524"/>
                  </a:cubicBezTo>
                  <a:cubicBezTo>
                    <a:pt x="100" y="333"/>
                    <a:pt x="100" y="333"/>
                    <a:pt x="100" y="333"/>
                  </a:cubicBezTo>
                  <a:cubicBezTo>
                    <a:pt x="9" y="333"/>
                    <a:pt x="9" y="333"/>
                    <a:pt x="9" y="333"/>
                  </a:cubicBezTo>
                  <a:cubicBezTo>
                    <a:pt x="9" y="255"/>
                    <a:pt x="9" y="255"/>
                    <a:pt x="9" y="255"/>
                  </a:cubicBezTo>
                  <a:cubicBezTo>
                    <a:pt x="181" y="255"/>
                    <a:pt x="181" y="255"/>
                    <a:pt x="181" y="255"/>
                  </a:cubicBezTo>
                  <a:lnTo>
                    <a:pt x="181" y="522"/>
                  </a:lnTo>
                  <a:close/>
                  <a:moveTo>
                    <a:pt x="125" y="191"/>
                  </a:moveTo>
                  <a:cubicBezTo>
                    <a:pt x="104" y="156"/>
                    <a:pt x="54" y="105"/>
                    <a:pt x="15" y="69"/>
                  </a:cubicBezTo>
                  <a:cubicBezTo>
                    <a:pt x="79" y="22"/>
                    <a:pt x="79" y="22"/>
                    <a:pt x="79" y="22"/>
                  </a:cubicBezTo>
                  <a:cubicBezTo>
                    <a:pt x="119" y="56"/>
                    <a:pt x="170" y="105"/>
                    <a:pt x="193" y="138"/>
                  </a:cubicBezTo>
                  <a:lnTo>
                    <a:pt x="125" y="191"/>
                  </a:lnTo>
                  <a:close/>
                  <a:moveTo>
                    <a:pt x="388" y="132"/>
                  </a:moveTo>
                  <a:cubicBezTo>
                    <a:pt x="211" y="132"/>
                    <a:pt x="211" y="132"/>
                    <a:pt x="211" y="132"/>
                  </a:cubicBezTo>
                  <a:cubicBezTo>
                    <a:pt x="211" y="61"/>
                    <a:pt x="211" y="61"/>
                    <a:pt x="211" y="61"/>
                  </a:cubicBezTo>
                  <a:cubicBezTo>
                    <a:pt x="388" y="61"/>
                    <a:pt x="388" y="61"/>
                    <a:pt x="388" y="61"/>
                  </a:cubicBezTo>
                  <a:cubicBezTo>
                    <a:pt x="388" y="0"/>
                    <a:pt x="388" y="0"/>
                    <a:pt x="388" y="0"/>
                  </a:cubicBezTo>
                  <a:cubicBezTo>
                    <a:pt x="471" y="0"/>
                    <a:pt x="471" y="0"/>
                    <a:pt x="471" y="0"/>
                  </a:cubicBezTo>
                  <a:cubicBezTo>
                    <a:pt x="471" y="61"/>
                    <a:pt x="471" y="61"/>
                    <a:pt x="471" y="61"/>
                  </a:cubicBezTo>
                  <a:cubicBezTo>
                    <a:pt x="658" y="61"/>
                    <a:pt x="658" y="61"/>
                    <a:pt x="658" y="61"/>
                  </a:cubicBezTo>
                  <a:cubicBezTo>
                    <a:pt x="658" y="132"/>
                    <a:pt x="658" y="132"/>
                    <a:pt x="658" y="132"/>
                  </a:cubicBezTo>
                  <a:cubicBezTo>
                    <a:pt x="471" y="132"/>
                    <a:pt x="471" y="132"/>
                    <a:pt x="471" y="132"/>
                  </a:cubicBezTo>
                  <a:cubicBezTo>
                    <a:pt x="471" y="171"/>
                    <a:pt x="471" y="171"/>
                    <a:pt x="471" y="171"/>
                  </a:cubicBezTo>
                  <a:cubicBezTo>
                    <a:pt x="634" y="171"/>
                    <a:pt x="634" y="171"/>
                    <a:pt x="634" y="171"/>
                  </a:cubicBezTo>
                  <a:cubicBezTo>
                    <a:pt x="634" y="364"/>
                    <a:pt x="634" y="364"/>
                    <a:pt x="634" y="364"/>
                  </a:cubicBezTo>
                  <a:cubicBezTo>
                    <a:pt x="500" y="364"/>
                    <a:pt x="500" y="364"/>
                    <a:pt x="500" y="364"/>
                  </a:cubicBezTo>
                  <a:cubicBezTo>
                    <a:pt x="558" y="398"/>
                    <a:pt x="621" y="441"/>
                    <a:pt x="657" y="473"/>
                  </a:cubicBezTo>
                  <a:cubicBezTo>
                    <a:pt x="604" y="531"/>
                    <a:pt x="604" y="531"/>
                    <a:pt x="604" y="531"/>
                  </a:cubicBezTo>
                  <a:cubicBezTo>
                    <a:pt x="576" y="501"/>
                    <a:pt x="523" y="462"/>
                    <a:pt x="471" y="428"/>
                  </a:cubicBezTo>
                  <a:cubicBezTo>
                    <a:pt x="471" y="554"/>
                    <a:pt x="471" y="554"/>
                    <a:pt x="471" y="554"/>
                  </a:cubicBezTo>
                  <a:cubicBezTo>
                    <a:pt x="388" y="554"/>
                    <a:pt x="388" y="554"/>
                    <a:pt x="388" y="554"/>
                  </a:cubicBezTo>
                  <a:cubicBezTo>
                    <a:pt x="388" y="424"/>
                    <a:pt x="388" y="424"/>
                    <a:pt x="388" y="424"/>
                  </a:cubicBezTo>
                  <a:cubicBezTo>
                    <a:pt x="348" y="473"/>
                    <a:pt x="299" y="517"/>
                    <a:pt x="247" y="543"/>
                  </a:cubicBezTo>
                  <a:cubicBezTo>
                    <a:pt x="236" y="523"/>
                    <a:pt x="211" y="493"/>
                    <a:pt x="193" y="478"/>
                  </a:cubicBezTo>
                  <a:cubicBezTo>
                    <a:pt x="252" y="455"/>
                    <a:pt x="312" y="411"/>
                    <a:pt x="350" y="364"/>
                  </a:cubicBezTo>
                  <a:cubicBezTo>
                    <a:pt x="231" y="364"/>
                    <a:pt x="231" y="364"/>
                    <a:pt x="231" y="364"/>
                  </a:cubicBezTo>
                  <a:cubicBezTo>
                    <a:pt x="231" y="171"/>
                    <a:pt x="231" y="171"/>
                    <a:pt x="231" y="171"/>
                  </a:cubicBezTo>
                  <a:cubicBezTo>
                    <a:pt x="388" y="171"/>
                    <a:pt x="388" y="171"/>
                    <a:pt x="388" y="171"/>
                  </a:cubicBezTo>
                  <a:lnTo>
                    <a:pt x="388" y="132"/>
                  </a:lnTo>
                  <a:close/>
                  <a:moveTo>
                    <a:pt x="310" y="299"/>
                  </a:moveTo>
                  <a:cubicBezTo>
                    <a:pt x="388" y="299"/>
                    <a:pt x="388" y="299"/>
                    <a:pt x="388" y="299"/>
                  </a:cubicBezTo>
                  <a:cubicBezTo>
                    <a:pt x="388" y="236"/>
                    <a:pt x="388" y="236"/>
                    <a:pt x="388" y="236"/>
                  </a:cubicBezTo>
                  <a:cubicBezTo>
                    <a:pt x="310" y="236"/>
                    <a:pt x="310" y="236"/>
                    <a:pt x="310" y="236"/>
                  </a:cubicBezTo>
                  <a:lnTo>
                    <a:pt x="310" y="299"/>
                  </a:lnTo>
                  <a:close/>
                  <a:moveTo>
                    <a:pt x="471" y="236"/>
                  </a:moveTo>
                  <a:cubicBezTo>
                    <a:pt x="471" y="299"/>
                    <a:pt x="471" y="299"/>
                    <a:pt x="471" y="299"/>
                  </a:cubicBezTo>
                  <a:cubicBezTo>
                    <a:pt x="551" y="299"/>
                    <a:pt x="551" y="299"/>
                    <a:pt x="551" y="299"/>
                  </a:cubicBezTo>
                  <a:cubicBezTo>
                    <a:pt x="551" y="236"/>
                    <a:pt x="551" y="236"/>
                    <a:pt x="551" y="236"/>
                  </a:cubicBezTo>
                  <a:lnTo>
                    <a:pt x="471" y="236"/>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6" name="Freeform 6"/>
            <p:cNvSpPr/>
            <p:nvPr/>
          </p:nvSpPr>
          <p:spPr bwMode="auto">
            <a:xfrm>
              <a:off x="2171" y="640"/>
              <a:ext cx="1365" cy="1366"/>
            </a:xfrm>
            <a:custGeom>
              <a:avLst/>
              <a:gdLst>
                <a:gd name="T0" fmla="*/ 665 w 668"/>
                <a:gd name="T1" fmla="*/ 340 h 667"/>
                <a:gd name="T2" fmla="*/ 583 w 668"/>
                <a:gd name="T3" fmla="*/ 665 h 667"/>
                <a:gd name="T4" fmla="*/ 362 w 668"/>
                <a:gd name="T5" fmla="*/ 637 h 667"/>
                <a:gd name="T6" fmla="*/ 284 w 668"/>
                <a:gd name="T7" fmla="*/ 665 h 667"/>
                <a:gd name="T8" fmla="*/ 250 w 668"/>
                <a:gd name="T9" fmla="*/ 446 h 667"/>
                <a:gd name="T10" fmla="*/ 196 w 668"/>
                <a:gd name="T11" fmla="*/ 667 h 667"/>
                <a:gd name="T12" fmla="*/ 112 w 668"/>
                <a:gd name="T13" fmla="*/ 428 h 667"/>
                <a:gd name="T14" fmla="*/ 0 w 668"/>
                <a:gd name="T15" fmla="*/ 407 h 667"/>
                <a:gd name="T16" fmla="*/ 26 w 668"/>
                <a:gd name="T17" fmla="*/ 206 h 667"/>
                <a:gd name="T18" fmla="*/ 124 w 668"/>
                <a:gd name="T19" fmla="*/ 129 h 667"/>
                <a:gd name="T20" fmla="*/ 138 w 668"/>
                <a:gd name="T21" fmla="*/ 0 h 667"/>
                <a:gd name="T22" fmla="*/ 140 w 668"/>
                <a:gd name="T23" fmla="*/ 129 h 667"/>
                <a:gd name="T24" fmla="*/ 240 w 668"/>
                <a:gd name="T25" fmla="*/ 126 h 667"/>
                <a:gd name="T26" fmla="*/ 214 w 668"/>
                <a:gd name="T27" fmla="*/ 303 h 667"/>
                <a:gd name="T28" fmla="*/ 284 w 668"/>
                <a:gd name="T29" fmla="*/ 340 h 667"/>
                <a:gd name="T30" fmla="*/ 668 w 668"/>
                <a:gd name="T31" fmla="*/ 98 h 667"/>
                <a:gd name="T32" fmla="*/ 280 w 668"/>
                <a:gd name="T33" fmla="*/ 26 h 667"/>
                <a:gd name="T34" fmla="*/ 634 w 668"/>
                <a:gd name="T35" fmla="*/ 129 h 667"/>
                <a:gd name="T36" fmla="*/ 319 w 668"/>
                <a:gd name="T37" fmla="*/ 308 h 667"/>
                <a:gd name="T38" fmla="*/ 634 w 668"/>
                <a:gd name="T39" fmla="*/ 129 h 667"/>
                <a:gd name="T40" fmla="*/ 362 w 668"/>
                <a:gd name="T41" fmla="*/ 455 h 667"/>
                <a:gd name="T42" fmla="*/ 433 w 668"/>
                <a:gd name="T43" fmla="*/ 408 h 667"/>
                <a:gd name="T44" fmla="*/ 362 w 668"/>
                <a:gd name="T45" fmla="*/ 569 h 667"/>
                <a:gd name="T46" fmla="*/ 433 w 668"/>
                <a:gd name="T47" fmla="*/ 519 h 667"/>
                <a:gd name="T48" fmla="*/ 362 w 668"/>
                <a:gd name="T49" fmla="*/ 569 h 667"/>
                <a:gd name="T50" fmla="*/ 394 w 668"/>
                <a:gd name="T51" fmla="*/ 192 h 667"/>
                <a:gd name="T52" fmla="*/ 555 w 668"/>
                <a:gd name="T53" fmla="*/ 244 h 667"/>
                <a:gd name="T54" fmla="*/ 583 w 668"/>
                <a:gd name="T55" fmla="*/ 408 h 667"/>
                <a:gd name="T56" fmla="*/ 509 w 668"/>
                <a:gd name="T57" fmla="*/ 455 h 667"/>
                <a:gd name="T58" fmla="*/ 583 w 668"/>
                <a:gd name="T59" fmla="*/ 408 h 667"/>
                <a:gd name="T60" fmla="*/ 583 w 668"/>
                <a:gd name="T61" fmla="*/ 519 h 667"/>
                <a:gd name="T62" fmla="*/ 509 w 668"/>
                <a:gd name="T63" fmla="*/ 56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8" h="667">
                  <a:moveTo>
                    <a:pt x="284" y="340"/>
                  </a:moveTo>
                  <a:cubicBezTo>
                    <a:pt x="665" y="340"/>
                    <a:pt x="665" y="340"/>
                    <a:pt x="665" y="340"/>
                  </a:cubicBezTo>
                  <a:cubicBezTo>
                    <a:pt x="665" y="665"/>
                    <a:pt x="665" y="665"/>
                    <a:pt x="665" y="665"/>
                  </a:cubicBezTo>
                  <a:cubicBezTo>
                    <a:pt x="583" y="665"/>
                    <a:pt x="583" y="665"/>
                    <a:pt x="583" y="665"/>
                  </a:cubicBezTo>
                  <a:cubicBezTo>
                    <a:pt x="583" y="637"/>
                    <a:pt x="583" y="637"/>
                    <a:pt x="583" y="637"/>
                  </a:cubicBezTo>
                  <a:cubicBezTo>
                    <a:pt x="362" y="637"/>
                    <a:pt x="362" y="637"/>
                    <a:pt x="362" y="637"/>
                  </a:cubicBezTo>
                  <a:cubicBezTo>
                    <a:pt x="362" y="665"/>
                    <a:pt x="362" y="665"/>
                    <a:pt x="362" y="665"/>
                  </a:cubicBezTo>
                  <a:cubicBezTo>
                    <a:pt x="284" y="665"/>
                    <a:pt x="284" y="665"/>
                    <a:pt x="284" y="665"/>
                  </a:cubicBezTo>
                  <a:cubicBezTo>
                    <a:pt x="284" y="400"/>
                    <a:pt x="284" y="400"/>
                    <a:pt x="284" y="400"/>
                  </a:cubicBezTo>
                  <a:cubicBezTo>
                    <a:pt x="250" y="446"/>
                    <a:pt x="250" y="446"/>
                    <a:pt x="250" y="446"/>
                  </a:cubicBezTo>
                  <a:cubicBezTo>
                    <a:pt x="238" y="428"/>
                    <a:pt x="217" y="403"/>
                    <a:pt x="196" y="379"/>
                  </a:cubicBezTo>
                  <a:cubicBezTo>
                    <a:pt x="196" y="667"/>
                    <a:pt x="196" y="667"/>
                    <a:pt x="196" y="667"/>
                  </a:cubicBezTo>
                  <a:cubicBezTo>
                    <a:pt x="112" y="667"/>
                    <a:pt x="112" y="667"/>
                    <a:pt x="112" y="667"/>
                  </a:cubicBezTo>
                  <a:cubicBezTo>
                    <a:pt x="112" y="428"/>
                    <a:pt x="112" y="428"/>
                    <a:pt x="112" y="428"/>
                  </a:cubicBezTo>
                  <a:cubicBezTo>
                    <a:pt x="88" y="450"/>
                    <a:pt x="64" y="471"/>
                    <a:pt x="40" y="488"/>
                  </a:cubicBezTo>
                  <a:cubicBezTo>
                    <a:pt x="32" y="465"/>
                    <a:pt x="12" y="422"/>
                    <a:pt x="0" y="407"/>
                  </a:cubicBezTo>
                  <a:cubicBezTo>
                    <a:pt x="71" y="364"/>
                    <a:pt x="140" y="288"/>
                    <a:pt x="182" y="206"/>
                  </a:cubicBezTo>
                  <a:cubicBezTo>
                    <a:pt x="26" y="206"/>
                    <a:pt x="26" y="206"/>
                    <a:pt x="26" y="206"/>
                  </a:cubicBezTo>
                  <a:cubicBezTo>
                    <a:pt x="26" y="129"/>
                    <a:pt x="26" y="129"/>
                    <a:pt x="26" y="129"/>
                  </a:cubicBezTo>
                  <a:cubicBezTo>
                    <a:pt x="124" y="129"/>
                    <a:pt x="124" y="129"/>
                    <a:pt x="124" y="129"/>
                  </a:cubicBezTo>
                  <a:cubicBezTo>
                    <a:pt x="112" y="101"/>
                    <a:pt x="90" y="60"/>
                    <a:pt x="71" y="29"/>
                  </a:cubicBezTo>
                  <a:cubicBezTo>
                    <a:pt x="138" y="0"/>
                    <a:pt x="138" y="0"/>
                    <a:pt x="138" y="0"/>
                  </a:cubicBezTo>
                  <a:cubicBezTo>
                    <a:pt x="159" y="32"/>
                    <a:pt x="184" y="75"/>
                    <a:pt x="196" y="101"/>
                  </a:cubicBezTo>
                  <a:cubicBezTo>
                    <a:pt x="140" y="129"/>
                    <a:pt x="140" y="129"/>
                    <a:pt x="140" y="129"/>
                  </a:cubicBezTo>
                  <a:cubicBezTo>
                    <a:pt x="225" y="129"/>
                    <a:pt x="225" y="129"/>
                    <a:pt x="225" y="129"/>
                  </a:cubicBezTo>
                  <a:cubicBezTo>
                    <a:pt x="240" y="126"/>
                    <a:pt x="240" y="126"/>
                    <a:pt x="240" y="126"/>
                  </a:cubicBezTo>
                  <a:cubicBezTo>
                    <a:pt x="287" y="156"/>
                    <a:pt x="287" y="156"/>
                    <a:pt x="287" y="156"/>
                  </a:cubicBezTo>
                  <a:cubicBezTo>
                    <a:pt x="268" y="207"/>
                    <a:pt x="243" y="258"/>
                    <a:pt x="214" y="303"/>
                  </a:cubicBezTo>
                  <a:cubicBezTo>
                    <a:pt x="233" y="318"/>
                    <a:pt x="264" y="345"/>
                    <a:pt x="284" y="363"/>
                  </a:cubicBezTo>
                  <a:lnTo>
                    <a:pt x="284" y="340"/>
                  </a:lnTo>
                  <a:close/>
                  <a:moveTo>
                    <a:pt x="668" y="26"/>
                  </a:moveTo>
                  <a:cubicBezTo>
                    <a:pt x="668" y="98"/>
                    <a:pt x="668" y="98"/>
                    <a:pt x="668" y="98"/>
                  </a:cubicBezTo>
                  <a:cubicBezTo>
                    <a:pt x="280" y="98"/>
                    <a:pt x="280" y="98"/>
                    <a:pt x="280" y="98"/>
                  </a:cubicBezTo>
                  <a:cubicBezTo>
                    <a:pt x="280" y="26"/>
                    <a:pt x="280" y="26"/>
                    <a:pt x="280" y="26"/>
                  </a:cubicBezTo>
                  <a:lnTo>
                    <a:pt x="668" y="26"/>
                  </a:lnTo>
                  <a:close/>
                  <a:moveTo>
                    <a:pt x="634" y="129"/>
                  </a:moveTo>
                  <a:cubicBezTo>
                    <a:pt x="634" y="308"/>
                    <a:pt x="634" y="308"/>
                    <a:pt x="634" y="308"/>
                  </a:cubicBezTo>
                  <a:cubicBezTo>
                    <a:pt x="319" y="308"/>
                    <a:pt x="319" y="308"/>
                    <a:pt x="319" y="308"/>
                  </a:cubicBezTo>
                  <a:cubicBezTo>
                    <a:pt x="319" y="129"/>
                    <a:pt x="319" y="129"/>
                    <a:pt x="319" y="129"/>
                  </a:cubicBezTo>
                  <a:lnTo>
                    <a:pt x="634" y="129"/>
                  </a:lnTo>
                  <a:close/>
                  <a:moveTo>
                    <a:pt x="362" y="408"/>
                  </a:moveTo>
                  <a:cubicBezTo>
                    <a:pt x="362" y="455"/>
                    <a:pt x="362" y="455"/>
                    <a:pt x="362" y="455"/>
                  </a:cubicBezTo>
                  <a:cubicBezTo>
                    <a:pt x="433" y="455"/>
                    <a:pt x="433" y="455"/>
                    <a:pt x="433" y="455"/>
                  </a:cubicBezTo>
                  <a:cubicBezTo>
                    <a:pt x="433" y="408"/>
                    <a:pt x="433" y="408"/>
                    <a:pt x="433" y="408"/>
                  </a:cubicBezTo>
                  <a:lnTo>
                    <a:pt x="362" y="408"/>
                  </a:lnTo>
                  <a:close/>
                  <a:moveTo>
                    <a:pt x="362" y="569"/>
                  </a:moveTo>
                  <a:cubicBezTo>
                    <a:pt x="433" y="569"/>
                    <a:pt x="433" y="569"/>
                    <a:pt x="433" y="569"/>
                  </a:cubicBezTo>
                  <a:cubicBezTo>
                    <a:pt x="433" y="519"/>
                    <a:pt x="433" y="519"/>
                    <a:pt x="433" y="519"/>
                  </a:cubicBezTo>
                  <a:cubicBezTo>
                    <a:pt x="362" y="519"/>
                    <a:pt x="362" y="519"/>
                    <a:pt x="362" y="519"/>
                  </a:cubicBezTo>
                  <a:lnTo>
                    <a:pt x="362" y="569"/>
                  </a:lnTo>
                  <a:close/>
                  <a:moveTo>
                    <a:pt x="555" y="192"/>
                  </a:moveTo>
                  <a:cubicBezTo>
                    <a:pt x="394" y="192"/>
                    <a:pt x="394" y="192"/>
                    <a:pt x="394" y="192"/>
                  </a:cubicBezTo>
                  <a:cubicBezTo>
                    <a:pt x="394" y="244"/>
                    <a:pt x="394" y="244"/>
                    <a:pt x="394" y="244"/>
                  </a:cubicBezTo>
                  <a:cubicBezTo>
                    <a:pt x="555" y="244"/>
                    <a:pt x="555" y="244"/>
                    <a:pt x="555" y="244"/>
                  </a:cubicBezTo>
                  <a:lnTo>
                    <a:pt x="555" y="192"/>
                  </a:lnTo>
                  <a:close/>
                  <a:moveTo>
                    <a:pt x="583" y="408"/>
                  </a:moveTo>
                  <a:cubicBezTo>
                    <a:pt x="509" y="408"/>
                    <a:pt x="509" y="408"/>
                    <a:pt x="509" y="408"/>
                  </a:cubicBezTo>
                  <a:cubicBezTo>
                    <a:pt x="509" y="455"/>
                    <a:pt x="509" y="455"/>
                    <a:pt x="509" y="455"/>
                  </a:cubicBezTo>
                  <a:cubicBezTo>
                    <a:pt x="583" y="455"/>
                    <a:pt x="583" y="455"/>
                    <a:pt x="583" y="455"/>
                  </a:cubicBezTo>
                  <a:lnTo>
                    <a:pt x="583" y="408"/>
                  </a:lnTo>
                  <a:close/>
                  <a:moveTo>
                    <a:pt x="583" y="569"/>
                  </a:moveTo>
                  <a:cubicBezTo>
                    <a:pt x="583" y="519"/>
                    <a:pt x="583" y="519"/>
                    <a:pt x="583" y="519"/>
                  </a:cubicBezTo>
                  <a:cubicBezTo>
                    <a:pt x="509" y="519"/>
                    <a:pt x="509" y="519"/>
                    <a:pt x="509" y="519"/>
                  </a:cubicBezTo>
                  <a:cubicBezTo>
                    <a:pt x="509" y="569"/>
                    <a:pt x="509" y="569"/>
                    <a:pt x="509" y="569"/>
                  </a:cubicBezTo>
                  <a:lnTo>
                    <a:pt x="583" y="569"/>
                  </a:lnTo>
                  <a:close/>
                </a:path>
              </a:pathLst>
            </a:custGeom>
            <a:solidFill>
              <a:srgbClr val="F686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7" name="Freeform 7"/>
            <p:cNvSpPr/>
            <p:nvPr/>
          </p:nvSpPr>
          <p:spPr bwMode="auto">
            <a:xfrm>
              <a:off x="3648" y="638"/>
              <a:ext cx="1389" cy="1364"/>
            </a:xfrm>
            <a:custGeom>
              <a:avLst/>
              <a:gdLst>
                <a:gd name="T0" fmla="*/ 183 w 680"/>
                <a:gd name="T1" fmla="*/ 513 h 666"/>
                <a:gd name="T2" fmla="*/ 223 w 680"/>
                <a:gd name="T3" fmla="*/ 538 h 666"/>
                <a:gd name="T4" fmla="*/ 418 w 680"/>
                <a:gd name="T5" fmla="*/ 571 h 666"/>
                <a:gd name="T6" fmla="*/ 680 w 680"/>
                <a:gd name="T7" fmla="*/ 553 h 666"/>
                <a:gd name="T8" fmla="*/ 655 w 680"/>
                <a:gd name="T9" fmla="*/ 646 h 666"/>
                <a:gd name="T10" fmla="*/ 416 w 680"/>
                <a:gd name="T11" fmla="*/ 654 h 666"/>
                <a:gd name="T12" fmla="*/ 211 w 680"/>
                <a:gd name="T13" fmla="*/ 616 h 666"/>
                <a:gd name="T14" fmla="*/ 137 w 680"/>
                <a:gd name="T15" fmla="*/ 575 h 666"/>
                <a:gd name="T16" fmla="*/ 59 w 680"/>
                <a:gd name="T17" fmla="*/ 666 h 666"/>
                <a:gd name="T18" fmla="*/ 0 w 680"/>
                <a:gd name="T19" fmla="*/ 581 h 666"/>
                <a:gd name="T20" fmla="*/ 97 w 680"/>
                <a:gd name="T21" fmla="*/ 506 h 666"/>
                <a:gd name="T22" fmla="*/ 97 w 680"/>
                <a:gd name="T23" fmla="*/ 339 h 666"/>
                <a:gd name="T24" fmla="*/ 12 w 680"/>
                <a:gd name="T25" fmla="*/ 339 h 666"/>
                <a:gd name="T26" fmla="*/ 12 w 680"/>
                <a:gd name="T27" fmla="*/ 257 h 666"/>
                <a:gd name="T28" fmla="*/ 183 w 680"/>
                <a:gd name="T29" fmla="*/ 257 h 666"/>
                <a:gd name="T30" fmla="*/ 183 w 680"/>
                <a:gd name="T31" fmla="*/ 513 h 666"/>
                <a:gd name="T32" fmla="*/ 111 w 680"/>
                <a:gd name="T33" fmla="*/ 189 h 666"/>
                <a:gd name="T34" fmla="*/ 27 w 680"/>
                <a:gd name="T35" fmla="*/ 46 h 666"/>
                <a:gd name="T36" fmla="*/ 100 w 680"/>
                <a:gd name="T37" fmla="*/ 9 h 666"/>
                <a:gd name="T38" fmla="*/ 190 w 680"/>
                <a:gd name="T39" fmla="*/ 147 h 666"/>
                <a:gd name="T40" fmla="*/ 111 w 680"/>
                <a:gd name="T41" fmla="*/ 189 h 666"/>
                <a:gd name="T42" fmla="*/ 593 w 680"/>
                <a:gd name="T43" fmla="*/ 535 h 666"/>
                <a:gd name="T44" fmla="*/ 432 w 680"/>
                <a:gd name="T45" fmla="*/ 345 h 666"/>
                <a:gd name="T46" fmla="*/ 260 w 680"/>
                <a:gd name="T47" fmla="*/ 537 h 666"/>
                <a:gd name="T48" fmla="*/ 204 w 680"/>
                <a:gd name="T49" fmla="*/ 469 h 666"/>
                <a:gd name="T50" fmla="*/ 375 w 680"/>
                <a:gd name="T51" fmla="*/ 213 h 666"/>
                <a:gd name="T52" fmla="*/ 219 w 680"/>
                <a:gd name="T53" fmla="*/ 213 h 666"/>
                <a:gd name="T54" fmla="*/ 219 w 680"/>
                <a:gd name="T55" fmla="*/ 130 h 666"/>
                <a:gd name="T56" fmla="*/ 383 w 680"/>
                <a:gd name="T57" fmla="*/ 130 h 666"/>
                <a:gd name="T58" fmla="*/ 386 w 680"/>
                <a:gd name="T59" fmla="*/ 0 h 666"/>
                <a:gd name="T60" fmla="*/ 475 w 680"/>
                <a:gd name="T61" fmla="*/ 0 h 666"/>
                <a:gd name="T62" fmla="*/ 471 w 680"/>
                <a:gd name="T63" fmla="*/ 130 h 666"/>
                <a:gd name="T64" fmla="*/ 658 w 680"/>
                <a:gd name="T65" fmla="*/ 130 h 666"/>
                <a:gd name="T66" fmla="*/ 658 w 680"/>
                <a:gd name="T67" fmla="*/ 213 h 666"/>
                <a:gd name="T68" fmla="*/ 463 w 680"/>
                <a:gd name="T69" fmla="*/ 213 h 666"/>
                <a:gd name="T70" fmla="*/ 456 w 680"/>
                <a:gd name="T71" fmla="*/ 258 h 666"/>
                <a:gd name="T72" fmla="*/ 665 w 680"/>
                <a:gd name="T73" fmla="*/ 481 h 666"/>
                <a:gd name="T74" fmla="*/ 593 w 680"/>
                <a:gd name="T75" fmla="*/ 535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0" h="666">
                  <a:moveTo>
                    <a:pt x="183" y="513"/>
                  </a:moveTo>
                  <a:cubicBezTo>
                    <a:pt x="194" y="520"/>
                    <a:pt x="207" y="530"/>
                    <a:pt x="223" y="538"/>
                  </a:cubicBezTo>
                  <a:cubicBezTo>
                    <a:pt x="273" y="566"/>
                    <a:pt x="339" y="571"/>
                    <a:pt x="418" y="571"/>
                  </a:cubicBezTo>
                  <a:cubicBezTo>
                    <a:pt x="494" y="571"/>
                    <a:pt x="609" y="565"/>
                    <a:pt x="680" y="553"/>
                  </a:cubicBezTo>
                  <a:cubicBezTo>
                    <a:pt x="670" y="578"/>
                    <a:pt x="657" y="621"/>
                    <a:pt x="655" y="646"/>
                  </a:cubicBezTo>
                  <a:cubicBezTo>
                    <a:pt x="606" y="649"/>
                    <a:pt x="488" y="654"/>
                    <a:pt x="416" y="654"/>
                  </a:cubicBezTo>
                  <a:cubicBezTo>
                    <a:pt x="324" y="654"/>
                    <a:pt x="264" y="645"/>
                    <a:pt x="211" y="616"/>
                  </a:cubicBezTo>
                  <a:cubicBezTo>
                    <a:pt x="178" y="598"/>
                    <a:pt x="153" y="575"/>
                    <a:pt x="137" y="575"/>
                  </a:cubicBezTo>
                  <a:cubicBezTo>
                    <a:pt x="116" y="575"/>
                    <a:pt x="84" y="623"/>
                    <a:pt x="59" y="666"/>
                  </a:cubicBezTo>
                  <a:cubicBezTo>
                    <a:pt x="0" y="581"/>
                    <a:pt x="0" y="581"/>
                    <a:pt x="0" y="581"/>
                  </a:cubicBezTo>
                  <a:cubicBezTo>
                    <a:pt x="32" y="546"/>
                    <a:pt x="66" y="520"/>
                    <a:pt x="97" y="506"/>
                  </a:cubicBezTo>
                  <a:cubicBezTo>
                    <a:pt x="97" y="339"/>
                    <a:pt x="97" y="339"/>
                    <a:pt x="97" y="339"/>
                  </a:cubicBezTo>
                  <a:cubicBezTo>
                    <a:pt x="12" y="339"/>
                    <a:pt x="12" y="339"/>
                    <a:pt x="12" y="339"/>
                  </a:cubicBezTo>
                  <a:cubicBezTo>
                    <a:pt x="12" y="257"/>
                    <a:pt x="12" y="257"/>
                    <a:pt x="12" y="257"/>
                  </a:cubicBezTo>
                  <a:cubicBezTo>
                    <a:pt x="183" y="257"/>
                    <a:pt x="183" y="257"/>
                    <a:pt x="183" y="257"/>
                  </a:cubicBezTo>
                  <a:lnTo>
                    <a:pt x="183" y="513"/>
                  </a:lnTo>
                  <a:close/>
                  <a:moveTo>
                    <a:pt x="111" y="189"/>
                  </a:moveTo>
                  <a:cubicBezTo>
                    <a:pt x="97" y="150"/>
                    <a:pt x="61" y="90"/>
                    <a:pt x="27" y="46"/>
                  </a:cubicBezTo>
                  <a:cubicBezTo>
                    <a:pt x="100" y="9"/>
                    <a:pt x="100" y="9"/>
                    <a:pt x="100" y="9"/>
                  </a:cubicBezTo>
                  <a:cubicBezTo>
                    <a:pt x="135" y="51"/>
                    <a:pt x="174" y="107"/>
                    <a:pt x="190" y="147"/>
                  </a:cubicBezTo>
                  <a:lnTo>
                    <a:pt x="111" y="189"/>
                  </a:lnTo>
                  <a:close/>
                  <a:moveTo>
                    <a:pt x="593" y="535"/>
                  </a:moveTo>
                  <a:cubicBezTo>
                    <a:pt x="560" y="484"/>
                    <a:pt x="497" y="410"/>
                    <a:pt x="432" y="345"/>
                  </a:cubicBezTo>
                  <a:cubicBezTo>
                    <a:pt x="403" y="426"/>
                    <a:pt x="351" y="491"/>
                    <a:pt x="260" y="537"/>
                  </a:cubicBezTo>
                  <a:cubicBezTo>
                    <a:pt x="249" y="517"/>
                    <a:pt x="223" y="484"/>
                    <a:pt x="204" y="469"/>
                  </a:cubicBezTo>
                  <a:cubicBezTo>
                    <a:pt x="320" y="413"/>
                    <a:pt x="360" y="325"/>
                    <a:pt x="375" y="213"/>
                  </a:cubicBezTo>
                  <a:cubicBezTo>
                    <a:pt x="219" y="213"/>
                    <a:pt x="219" y="213"/>
                    <a:pt x="219" y="213"/>
                  </a:cubicBezTo>
                  <a:cubicBezTo>
                    <a:pt x="219" y="130"/>
                    <a:pt x="219" y="130"/>
                    <a:pt x="219" y="130"/>
                  </a:cubicBezTo>
                  <a:cubicBezTo>
                    <a:pt x="383" y="130"/>
                    <a:pt x="383" y="130"/>
                    <a:pt x="383" y="130"/>
                  </a:cubicBezTo>
                  <a:cubicBezTo>
                    <a:pt x="385" y="89"/>
                    <a:pt x="386" y="46"/>
                    <a:pt x="386" y="0"/>
                  </a:cubicBezTo>
                  <a:cubicBezTo>
                    <a:pt x="475" y="0"/>
                    <a:pt x="475" y="0"/>
                    <a:pt x="475" y="0"/>
                  </a:cubicBezTo>
                  <a:cubicBezTo>
                    <a:pt x="474" y="45"/>
                    <a:pt x="473" y="89"/>
                    <a:pt x="471" y="130"/>
                  </a:cubicBezTo>
                  <a:cubicBezTo>
                    <a:pt x="658" y="130"/>
                    <a:pt x="658" y="130"/>
                    <a:pt x="658" y="130"/>
                  </a:cubicBezTo>
                  <a:cubicBezTo>
                    <a:pt x="658" y="213"/>
                    <a:pt x="658" y="213"/>
                    <a:pt x="658" y="213"/>
                  </a:cubicBezTo>
                  <a:cubicBezTo>
                    <a:pt x="463" y="213"/>
                    <a:pt x="463" y="213"/>
                    <a:pt x="463" y="213"/>
                  </a:cubicBezTo>
                  <a:cubicBezTo>
                    <a:pt x="461" y="228"/>
                    <a:pt x="459" y="243"/>
                    <a:pt x="456" y="258"/>
                  </a:cubicBezTo>
                  <a:cubicBezTo>
                    <a:pt x="535" y="327"/>
                    <a:pt x="621" y="418"/>
                    <a:pt x="665" y="481"/>
                  </a:cubicBezTo>
                  <a:lnTo>
                    <a:pt x="593" y="535"/>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8" name="Freeform 8"/>
            <p:cNvSpPr/>
            <p:nvPr/>
          </p:nvSpPr>
          <p:spPr bwMode="auto">
            <a:xfrm>
              <a:off x="756" y="2135"/>
              <a:ext cx="143" cy="471"/>
            </a:xfrm>
            <a:custGeom>
              <a:avLst/>
              <a:gdLst>
                <a:gd name="T0" fmla="*/ 0 w 70"/>
                <a:gd name="T1" fmla="*/ 115 h 230"/>
                <a:gd name="T2" fmla="*/ 47 w 70"/>
                <a:gd name="T3" fmla="*/ 0 h 230"/>
                <a:gd name="T4" fmla="*/ 70 w 70"/>
                <a:gd name="T5" fmla="*/ 10 h 230"/>
                <a:gd name="T6" fmla="*/ 27 w 70"/>
                <a:gd name="T7" fmla="*/ 115 h 230"/>
                <a:gd name="T8" fmla="*/ 70 w 70"/>
                <a:gd name="T9" fmla="*/ 220 h 230"/>
                <a:gd name="T10" fmla="*/ 47 w 70"/>
                <a:gd name="T11" fmla="*/ 230 h 230"/>
                <a:gd name="T12" fmla="*/ 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0" y="115"/>
                  </a:moveTo>
                  <a:cubicBezTo>
                    <a:pt x="0" y="63"/>
                    <a:pt x="21" y="25"/>
                    <a:pt x="47" y="0"/>
                  </a:cubicBezTo>
                  <a:cubicBezTo>
                    <a:pt x="70" y="10"/>
                    <a:pt x="70" y="10"/>
                    <a:pt x="70" y="10"/>
                  </a:cubicBezTo>
                  <a:cubicBezTo>
                    <a:pt x="46" y="36"/>
                    <a:pt x="27" y="69"/>
                    <a:pt x="27" y="115"/>
                  </a:cubicBezTo>
                  <a:cubicBezTo>
                    <a:pt x="27" y="161"/>
                    <a:pt x="46" y="194"/>
                    <a:pt x="70" y="220"/>
                  </a:cubicBezTo>
                  <a:cubicBezTo>
                    <a:pt x="47" y="230"/>
                    <a:pt x="47" y="230"/>
                    <a:pt x="47" y="230"/>
                  </a:cubicBezTo>
                  <a:cubicBezTo>
                    <a:pt x="21" y="204"/>
                    <a:pt x="0" y="166"/>
                    <a:pt x="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9" name="Freeform 9"/>
            <p:cNvSpPr/>
            <p:nvPr/>
          </p:nvSpPr>
          <p:spPr bwMode="auto">
            <a:xfrm>
              <a:off x="1058" y="2164"/>
              <a:ext cx="451" cy="434"/>
            </a:xfrm>
            <a:custGeom>
              <a:avLst/>
              <a:gdLst>
                <a:gd name="T0" fmla="*/ 57 w 221"/>
                <a:gd name="T1" fmla="*/ 145 h 212"/>
                <a:gd name="T2" fmla="*/ 80 w 221"/>
                <a:gd name="T3" fmla="*/ 138 h 212"/>
                <a:gd name="T4" fmla="*/ 85 w 221"/>
                <a:gd name="T5" fmla="*/ 165 h 212"/>
                <a:gd name="T6" fmla="*/ 7 w 221"/>
                <a:gd name="T7" fmla="*/ 191 h 212"/>
                <a:gd name="T8" fmla="*/ 0 w 221"/>
                <a:gd name="T9" fmla="*/ 162 h 212"/>
                <a:gd name="T10" fmla="*/ 30 w 221"/>
                <a:gd name="T11" fmla="*/ 153 h 212"/>
                <a:gd name="T12" fmla="*/ 30 w 221"/>
                <a:gd name="T13" fmla="*/ 97 h 212"/>
                <a:gd name="T14" fmla="*/ 5 w 221"/>
                <a:gd name="T15" fmla="*/ 97 h 212"/>
                <a:gd name="T16" fmla="*/ 5 w 221"/>
                <a:gd name="T17" fmla="*/ 71 h 212"/>
                <a:gd name="T18" fmla="*/ 30 w 221"/>
                <a:gd name="T19" fmla="*/ 71 h 212"/>
                <a:gd name="T20" fmla="*/ 30 w 221"/>
                <a:gd name="T21" fmla="*/ 29 h 212"/>
                <a:gd name="T22" fmla="*/ 3 w 221"/>
                <a:gd name="T23" fmla="*/ 29 h 212"/>
                <a:gd name="T24" fmla="*/ 3 w 221"/>
                <a:gd name="T25" fmla="*/ 2 h 212"/>
                <a:gd name="T26" fmla="*/ 82 w 221"/>
                <a:gd name="T27" fmla="*/ 2 h 212"/>
                <a:gd name="T28" fmla="*/ 82 w 221"/>
                <a:gd name="T29" fmla="*/ 29 h 212"/>
                <a:gd name="T30" fmla="*/ 57 w 221"/>
                <a:gd name="T31" fmla="*/ 29 h 212"/>
                <a:gd name="T32" fmla="*/ 57 w 221"/>
                <a:gd name="T33" fmla="*/ 71 h 212"/>
                <a:gd name="T34" fmla="*/ 78 w 221"/>
                <a:gd name="T35" fmla="*/ 71 h 212"/>
                <a:gd name="T36" fmla="*/ 78 w 221"/>
                <a:gd name="T37" fmla="*/ 97 h 212"/>
                <a:gd name="T38" fmla="*/ 57 w 221"/>
                <a:gd name="T39" fmla="*/ 97 h 212"/>
                <a:gd name="T40" fmla="*/ 57 w 221"/>
                <a:gd name="T41" fmla="*/ 145 h 212"/>
                <a:gd name="T42" fmla="*/ 180 w 221"/>
                <a:gd name="T43" fmla="*/ 165 h 212"/>
                <a:gd name="T44" fmla="*/ 88 w 221"/>
                <a:gd name="T45" fmla="*/ 165 h 212"/>
                <a:gd name="T46" fmla="*/ 88 w 221"/>
                <a:gd name="T47" fmla="*/ 139 h 212"/>
                <a:gd name="T48" fmla="*/ 180 w 221"/>
                <a:gd name="T49" fmla="*/ 139 h 212"/>
                <a:gd name="T50" fmla="*/ 180 w 221"/>
                <a:gd name="T51" fmla="*/ 165 h 212"/>
                <a:gd name="T52" fmla="*/ 221 w 221"/>
                <a:gd name="T53" fmla="*/ 92 h 212"/>
                <a:gd name="T54" fmla="*/ 220 w 221"/>
                <a:gd name="T55" fmla="*/ 104 h 212"/>
                <a:gd name="T56" fmla="*/ 202 w 221"/>
                <a:gd name="T57" fmla="*/ 201 h 212"/>
                <a:gd name="T58" fmla="*/ 183 w 221"/>
                <a:gd name="T59" fmla="*/ 211 h 212"/>
                <a:gd name="T60" fmla="*/ 154 w 221"/>
                <a:gd name="T61" fmla="*/ 211 h 212"/>
                <a:gd name="T62" fmla="*/ 147 w 221"/>
                <a:gd name="T63" fmla="*/ 186 h 212"/>
                <a:gd name="T64" fmla="*/ 170 w 221"/>
                <a:gd name="T65" fmla="*/ 187 h 212"/>
                <a:gd name="T66" fmla="*/ 179 w 221"/>
                <a:gd name="T67" fmla="*/ 184 h 212"/>
                <a:gd name="T68" fmla="*/ 192 w 221"/>
                <a:gd name="T69" fmla="*/ 116 h 212"/>
                <a:gd name="T70" fmla="*/ 96 w 221"/>
                <a:gd name="T71" fmla="*/ 116 h 212"/>
                <a:gd name="T72" fmla="*/ 105 w 221"/>
                <a:gd name="T73" fmla="*/ 36 h 212"/>
                <a:gd name="T74" fmla="*/ 131 w 221"/>
                <a:gd name="T75" fmla="*/ 37 h 212"/>
                <a:gd name="T76" fmla="*/ 126 w 221"/>
                <a:gd name="T77" fmla="*/ 92 h 212"/>
                <a:gd name="T78" fmla="*/ 168 w 221"/>
                <a:gd name="T79" fmla="*/ 92 h 212"/>
                <a:gd name="T80" fmla="*/ 175 w 221"/>
                <a:gd name="T81" fmla="*/ 27 h 212"/>
                <a:gd name="T82" fmla="*/ 93 w 221"/>
                <a:gd name="T83" fmla="*/ 27 h 212"/>
                <a:gd name="T84" fmla="*/ 93 w 221"/>
                <a:gd name="T85" fmla="*/ 1 h 212"/>
                <a:gd name="T86" fmla="*/ 179 w 221"/>
                <a:gd name="T87" fmla="*/ 1 h 212"/>
                <a:gd name="T88" fmla="*/ 184 w 221"/>
                <a:gd name="T89" fmla="*/ 0 h 212"/>
                <a:gd name="T90" fmla="*/ 204 w 221"/>
                <a:gd name="T91" fmla="*/ 2 h 212"/>
                <a:gd name="T92" fmla="*/ 195 w 221"/>
                <a:gd name="T93" fmla="*/ 92 h 212"/>
                <a:gd name="T94" fmla="*/ 221 w 221"/>
                <a:gd name="T95" fmla="*/ 9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212">
                  <a:moveTo>
                    <a:pt x="57" y="145"/>
                  </a:moveTo>
                  <a:cubicBezTo>
                    <a:pt x="65" y="143"/>
                    <a:pt x="72" y="140"/>
                    <a:pt x="80" y="138"/>
                  </a:cubicBezTo>
                  <a:cubicBezTo>
                    <a:pt x="85" y="165"/>
                    <a:pt x="85" y="165"/>
                    <a:pt x="85" y="165"/>
                  </a:cubicBezTo>
                  <a:cubicBezTo>
                    <a:pt x="59" y="174"/>
                    <a:pt x="30" y="183"/>
                    <a:pt x="7" y="191"/>
                  </a:cubicBezTo>
                  <a:cubicBezTo>
                    <a:pt x="0" y="162"/>
                    <a:pt x="0" y="162"/>
                    <a:pt x="0" y="162"/>
                  </a:cubicBezTo>
                  <a:cubicBezTo>
                    <a:pt x="9" y="159"/>
                    <a:pt x="19" y="157"/>
                    <a:pt x="30" y="153"/>
                  </a:cubicBezTo>
                  <a:cubicBezTo>
                    <a:pt x="30" y="97"/>
                    <a:pt x="30" y="97"/>
                    <a:pt x="30" y="97"/>
                  </a:cubicBezTo>
                  <a:cubicBezTo>
                    <a:pt x="5" y="97"/>
                    <a:pt x="5" y="97"/>
                    <a:pt x="5" y="97"/>
                  </a:cubicBezTo>
                  <a:cubicBezTo>
                    <a:pt x="5" y="71"/>
                    <a:pt x="5" y="71"/>
                    <a:pt x="5" y="71"/>
                  </a:cubicBezTo>
                  <a:cubicBezTo>
                    <a:pt x="30" y="71"/>
                    <a:pt x="30" y="71"/>
                    <a:pt x="30" y="71"/>
                  </a:cubicBezTo>
                  <a:cubicBezTo>
                    <a:pt x="30" y="29"/>
                    <a:pt x="30" y="29"/>
                    <a:pt x="30" y="29"/>
                  </a:cubicBezTo>
                  <a:cubicBezTo>
                    <a:pt x="3" y="29"/>
                    <a:pt x="3" y="29"/>
                    <a:pt x="3" y="29"/>
                  </a:cubicBezTo>
                  <a:cubicBezTo>
                    <a:pt x="3" y="2"/>
                    <a:pt x="3" y="2"/>
                    <a:pt x="3" y="2"/>
                  </a:cubicBezTo>
                  <a:cubicBezTo>
                    <a:pt x="82" y="2"/>
                    <a:pt x="82" y="2"/>
                    <a:pt x="82" y="2"/>
                  </a:cubicBezTo>
                  <a:cubicBezTo>
                    <a:pt x="82" y="29"/>
                    <a:pt x="82" y="29"/>
                    <a:pt x="82" y="29"/>
                  </a:cubicBezTo>
                  <a:cubicBezTo>
                    <a:pt x="57" y="29"/>
                    <a:pt x="57" y="29"/>
                    <a:pt x="57" y="29"/>
                  </a:cubicBezTo>
                  <a:cubicBezTo>
                    <a:pt x="57" y="71"/>
                    <a:pt x="57" y="71"/>
                    <a:pt x="57" y="71"/>
                  </a:cubicBezTo>
                  <a:cubicBezTo>
                    <a:pt x="78" y="71"/>
                    <a:pt x="78" y="71"/>
                    <a:pt x="78" y="71"/>
                  </a:cubicBezTo>
                  <a:cubicBezTo>
                    <a:pt x="78" y="97"/>
                    <a:pt x="78" y="97"/>
                    <a:pt x="78" y="97"/>
                  </a:cubicBezTo>
                  <a:cubicBezTo>
                    <a:pt x="57" y="97"/>
                    <a:pt x="57" y="97"/>
                    <a:pt x="57" y="97"/>
                  </a:cubicBezTo>
                  <a:lnTo>
                    <a:pt x="57" y="145"/>
                  </a:lnTo>
                  <a:close/>
                  <a:moveTo>
                    <a:pt x="180" y="165"/>
                  </a:moveTo>
                  <a:cubicBezTo>
                    <a:pt x="88" y="165"/>
                    <a:pt x="88" y="165"/>
                    <a:pt x="88" y="165"/>
                  </a:cubicBezTo>
                  <a:cubicBezTo>
                    <a:pt x="88" y="139"/>
                    <a:pt x="88" y="139"/>
                    <a:pt x="88" y="139"/>
                  </a:cubicBezTo>
                  <a:cubicBezTo>
                    <a:pt x="180" y="139"/>
                    <a:pt x="180" y="139"/>
                    <a:pt x="180" y="139"/>
                  </a:cubicBezTo>
                  <a:lnTo>
                    <a:pt x="180" y="165"/>
                  </a:lnTo>
                  <a:close/>
                  <a:moveTo>
                    <a:pt x="221" y="92"/>
                  </a:moveTo>
                  <a:cubicBezTo>
                    <a:pt x="221" y="92"/>
                    <a:pt x="221" y="100"/>
                    <a:pt x="220" y="104"/>
                  </a:cubicBezTo>
                  <a:cubicBezTo>
                    <a:pt x="216" y="166"/>
                    <a:pt x="210" y="192"/>
                    <a:pt x="202" y="201"/>
                  </a:cubicBezTo>
                  <a:cubicBezTo>
                    <a:pt x="197" y="208"/>
                    <a:pt x="191" y="210"/>
                    <a:pt x="183" y="211"/>
                  </a:cubicBezTo>
                  <a:cubicBezTo>
                    <a:pt x="177" y="212"/>
                    <a:pt x="166" y="212"/>
                    <a:pt x="154" y="211"/>
                  </a:cubicBezTo>
                  <a:cubicBezTo>
                    <a:pt x="154" y="204"/>
                    <a:pt x="151" y="193"/>
                    <a:pt x="147" y="186"/>
                  </a:cubicBezTo>
                  <a:cubicBezTo>
                    <a:pt x="156" y="187"/>
                    <a:pt x="166" y="187"/>
                    <a:pt x="170" y="187"/>
                  </a:cubicBezTo>
                  <a:cubicBezTo>
                    <a:pt x="174" y="187"/>
                    <a:pt x="177" y="187"/>
                    <a:pt x="179" y="184"/>
                  </a:cubicBezTo>
                  <a:cubicBezTo>
                    <a:pt x="184" y="179"/>
                    <a:pt x="189" y="160"/>
                    <a:pt x="192" y="116"/>
                  </a:cubicBezTo>
                  <a:cubicBezTo>
                    <a:pt x="96" y="116"/>
                    <a:pt x="96" y="116"/>
                    <a:pt x="96" y="116"/>
                  </a:cubicBezTo>
                  <a:cubicBezTo>
                    <a:pt x="99" y="95"/>
                    <a:pt x="103" y="62"/>
                    <a:pt x="105" y="36"/>
                  </a:cubicBezTo>
                  <a:cubicBezTo>
                    <a:pt x="131" y="37"/>
                    <a:pt x="131" y="37"/>
                    <a:pt x="131" y="37"/>
                  </a:cubicBezTo>
                  <a:cubicBezTo>
                    <a:pt x="130" y="55"/>
                    <a:pt x="128" y="75"/>
                    <a:pt x="126" y="92"/>
                  </a:cubicBezTo>
                  <a:cubicBezTo>
                    <a:pt x="168" y="92"/>
                    <a:pt x="168" y="92"/>
                    <a:pt x="168" y="92"/>
                  </a:cubicBezTo>
                  <a:cubicBezTo>
                    <a:pt x="170" y="70"/>
                    <a:pt x="173" y="46"/>
                    <a:pt x="175" y="27"/>
                  </a:cubicBezTo>
                  <a:cubicBezTo>
                    <a:pt x="93" y="27"/>
                    <a:pt x="93" y="27"/>
                    <a:pt x="93" y="27"/>
                  </a:cubicBezTo>
                  <a:cubicBezTo>
                    <a:pt x="93" y="1"/>
                    <a:pt x="93" y="1"/>
                    <a:pt x="93" y="1"/>
                  </a:cubicBezTo>
                  <a:cubicBezTo>
                    <a:pt x="179" y="1"/>
                    <a:pt x="179" y="1"/>
                    <a:pt x="179" y="1"/>
                  </a:cubicBezTo>
                  <a:cubicBezTo>
                    <a:pt x="184" y="0"/>
                    <a:pt x="184" y="0"/>
                    <a:pt x="184" y="0"/>
                  </a:cubicBezTo>
                  <a:cubicBezTo>
                    <a:pt x="204" y="2"/>
                    <a:pt x="204" y="2"/>
                    <a:pt x="204" y="2"/>
                  </a:cubicBezTo>
                  <a:cubicBezTo>
                    <a:pt x="202" y="29"/>
                    <a:pt x="199" y="62"/>
                    <a:pt x="195" y="92"/>
                  </a:cubicBezTo>
                  <a:lnTo>
                    <a:pt x="221" y="92"/>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0" name="Freeform 10"/>
            <p:cNvSpPr/>
            <p:nvPr/>
          </p:nvSpPr>
          <p:spPr bwMode="auto">
            <a:xfrm>
              <a:off x="1740" y="2168"/>
              <a:ext cx="413" cy="424"/>
            </a:xfrm>
            <a:custGeom>
              <a:avLst/>
              <a:gdLst>
                <a:gd name="T0" fmla="*/ 141 w 202"/>
                <a:gd name="T1" fmla="*/ 179 h 207"/>
                <a:gd name="T2" fmla="*/ 173 w 202"/>
                <a:gd name="T3" fmla="*/ 143 h 207"/>
                <a:gd name="T4" fmla="*/ 202 w 202"/>
                <a:gd name="T5" fmla="*/ 154 h 207"/>
                <a:gd name="T6" fmla="*/ 144 w 202"/>
                <a:gd name="T7" fmla="*/ 207 h 207"/>
                <a:gd name="T8" fmla="*/ 60 w 202"/>
                <a:gd name="T9" fmla="*/ 207 h 207"/>
                <a:gd name="T10" fmla="*/ 0 w 202"/>
                <a:gd name="T11" fmla="*/ 157 h 207"/>
                <a:gd name="T12" fmla="*/ 0 w 202"/>
                <a:gd name="T13" fmla="*/ 0 h 207"/>
                <a:gd name="T14" fmla="*/ 179 w 202"/>
                <a:gd name="T15" fmla="*/ 0 h 207"/>
                <a:gd name="T16" fmla="*/ 179 w 202"/>
                <a:gd name="T17" fmla="*/ 120 h 207"/>
                <a:gd name="T18" fmla="*/ 149 w 202"/>
                <a:gd name="T19" fmla="*/ 120 h 207"/>
                <a:gd name="T20" fmla="*/ 149 w 202"/>
                <a:gd name="T21" fmla="*/ 108 h 207"/>
                <a:gd name="T22" fmla="*/ 30 w 202"/>
                <a:gd name="T23" fmla="*/ 108 h 207"/>
                <a:gd name="T24" fmla="*/ 30 w 202"/>
                <a:gd name="T25" fmla="*/ 157 h 207"/>
                <a:gd name="T26" fmla="*/ 60 w 202"/>
                <a:gd name="T27" fmla="*/ 179 h 207"/>
                <a:gd name="T28" fmla="*/ 141 w 202"/>
                <a:gd name="T29" fmla="*/ 179 h 207"/>
                <a:gd name="T30" fmla="*/ 30 w 202"/>
                <a:gd name="T31" fmla="*/ 28 h 207"/>
                <a:gd name="T32" fmla="*/ 30 w 202"/>
                <a:gd name="T33" fmla="*/ 80 h 207"/>
                <a:gd name="T34" fmla="*/ 75 w 202"/>
                <a:gd name="T35" fmla="*/ 80 h 207"/>
                <a:gd name="T36" fmla="*/ 75 w 202"/>
                <a:gd name="T37" fmla="*/ 28 h 207"/>
                <a:gd name="T38" fmla="*/ 30 w 202"/>
                <a:gd name="T39" fmla="*/ 28 h 207"/>
                <a:gd name="T40" fmla="*/ 149 w 202"/>
                <a:gd name="T41" fmla="*/ 28 h 207"/>
                <a:gd name="T42" fmla="*/ 104 w 202"/>
                <a:gd name="T43" fmla="*/ 28 h 207"/>
                <a:gd name="T44" fmla="*/ 104 w 202"/>
                <a:gd name="T45" fmla="*/ 80 h 207"/>
                <a:gd name="T46" fmla="*/ 149 w 202"/>
                <a:gd name="T47" fmla="*/ 80 h 207"/>
                <a:gd name="T48" fmla="*/ 149 w 202"/>
                <a:gd name="T49" fmla="*/ 2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 h="207">
                  <a:moveTo>
                    <a:pt x="141" y="179"/>
                  </a:moveTo>
                  <a:cubicBezTo>
                    <a:pt x="165" y="179"/>
                    <a:pt x="169" y="173"/>
                    <a:pt x="173" y="143"/>
                  </a:cubicBezTo>
                  <a:cubicBezTo>
                    <a:pt x="181" y="147"/>
                    <a:pt x="194" y="152"/>
                    <a:pt x="202" y="154"/>
                  </a:cubicBezTo>
                  <a:cubicBezTo>
                    <a:pt x="197" y="194"/>
                    <a:pt x="186" y="207"/>
                    <a:pt x="144" y="207"/>
                  </a:cubicBezTo>
                  <a:cubicBezTo>
                    <a:pt x="60" y="207"/>
                    <a:pt x="60" y="207"/>
                    <a:pt x="60" y="207"/>
                  </a:cubicBezTo>
                  <a:cubicBezTo>
                    <a:pt x="14" y="207"/>
                    <a:pt x="0" y="197"/>
                    <a:pt x="0" y="157"/>
                  </a:cubicBezTo>
                  <a:cubicBezTo>
                    <a:pt x="0" y="0"/>
                    <a:pt x="0" y="0"/>
                    <a:pt x="0" y="0"/>
                  </a:cubicBezTo>
                  <a:cubicBezTo>
                    <a:pt x="179" y="0"/>
                    <a:pt x="179" y="0"/>
                    <a:pt x="179" y="0"/>
                  </a:cubicBezTo>
                  <a:cubicBezTo>
                    <a:pt x="179" y="120"/>
                    <a:pt x="179" y="120"/>
                    <a:pt x="179" y="120"/>
                  </a:cubicBezTo>
                  <a:cubicBezTo>
                    <a:pt x="149" y="120"/>
                    <a:pt x="149" y="120"/>
                    <a:pt x="149" y="120"/>
                  </a:cubicBezTo>
                  <a:cubicBezTo>
                    <a:pt x="149" y="108"/>
                    <a:pt x="149" y="108"/>
                    <a:pt x="149" y="108"/>
                  </a:cubicBezTo>
                  <a:cubicBezTo>
                    <a:pt x="30" y="108"/>
                    <a:pt x="30" y="108"/>
                    <a:pt x="30" y="108"/>
                  </a:cubicBezTo>
                  <a:cubicBezTo>
                    <a:pt x="30" y="157"/>
                    <a:pt x="30" y="157"/>
                    <a:pt x="30" y="157"/>
                  </a:cubicBezTo>
                  <a:cubicBezTo>
                    <a:pt x="30" y="176"/>
                    <a:pt x="33" y="179"/>
                    <a:pt x="60" y="179"/>
                  </a:cubicBezTo>
                  <a:lnTo>
                    <a:pt x="141" y="179"/>
                  </a:lnTo>
                  <a:close/>
                  <a:moveTo>
                    <a:pt x="30" y="28"/>
                  </a:moveTo>
                  <a:cubicBezTo>
                    <a:pt x="30" y="80"/>
                    <a:pt x="30" y="80"/>
                    <a:pt x="30" y="80"/>
                  </a:cubicBezTo>
                  <a:cubicBezTo>
                    <a:pt x="75" y="80"/>
                    <a:pt x="75" y="80"/>
                    <a:pt x="75" y="80"/>
                  </a:cubicBezTo>
                  <a:cubicBezTo>
                    <a:pt x="75" y="28"/>
                    <a:pt x="75" y="28"/>
                    <a:pt x="75" y="28"/>
                  </a:cubicBezTo>
                  <a:lnTo>
                    <a:pt x="30" y="28"/>
                  </a:lnTo>
                  <a:close/>
                  <a:moveTo>
                    <a:pt x="149" y="28"/>
                  </a:moveTo>
                  <a:cubicBezTo>
                    <a:pt x="104" y="28"/>
                    <a:pt x="104" y="28"/>
                    <a:pt x="104" y="28"/>
                  </a:cubicBezTo>
                  <a:cubicBezTo>
                    <a:pt x="104" y="80"/>
                    <a:pt x="104" y="80"/>
                    <a:pt x="104" y="80"/>
                  </a:cubicBezTo>
                  <a:cubicBezTo>
                    <a:pt x="149" y="80"/>
                    <a:pt x="149" y="80"/>
                    <a:pt x="149" y="80"/>
                  </a:cubicBezTo>
                  <a:lnTo>
                    <a:pt x="149" y="28"/>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1" name="Freeform 11"/>
            <p:cNvSpPr/>
            <p:nvPr/>
          </p:nvSpPr>
          <p:spPr bwMode="auto">
            <a:xfrm>
              <a:off x="2339" y="2135"/>
              <a:ext cx="453" cy="461"/>
            </a:xfrm>
            <a:custGeom>
              <a:avLst/>
              <a:gdLst>
                <a:gd name="T0" fmla="*/ 44 w 222"/>
                <a:gd name="T1" fmla="*/ 118 h 225"/>
                <a:gd name="T2" fmla="*/ 0 w 222"/>
                <a:gd name="T3" fmla="*/ 92 h 225"/>
                <a:gd name="T4" fmla="*/ 15 w 222"/>
                <a:gd name="T5" fmla="*/ 71 h 225"/>
                <a:gd name="T6" fmla="*/ 60 w 222"/>
                <a:gd name="T7" fmla="*/ 95 h 225"/>
                <a:gd name="T8" fmla="*/ 44 w 222"/>
                <a:gd name="T9" fmla="*/ 118 h 225"/>
                <a:gd name="T10" fmla="*/ 8 w 222"/>
                <a:gd name="T11" fmla="*/ 205 h 225"/>
                <a:gd name="T12" fmla="*/ 53 w 222"/>
                <a:gd name="T13" fmla="*/ 129 h 225"/>
                <a:gd name="T14" fmla="*/ 74 w 222"/>
                <a:gd name="T15" fmla="*/ 148 h 225"/>
                <a:gd name="T16" fmla="*/ 32 w 222"/>
                <a:gd name="T17" fmla="*/ 224 h 225"/>
                <a:gd name="T18" fmla="*/ 8 w 222"/>
                <a:gd name="T19" fmla="*/ 205 h 225"/>
                <a:gd name="T20" fmla="*/ 57 w 222"/>
                <a:gd name="T21" fmla="*/ 55 h 225"/>
                <a:gd name="T22" fmla="*/ 12 w 222"/>
                <a:gd name="T23" fmla="*/ 25 h 225"/>
                <a:gd name="T24" fmla="*/ 29 w 222"/>
                <a:gd name="T25" fmla="*/ 5 h 225"/>
                <a:gd name="T26" fmla="*/ 74 w 222"/>
                <a:gd name="T27" fmla="*/ 33 h 225"/>
                <a:gd name="T28" fmla="*/ 57 w 222"/>
                <a:gd name="T29" fmla="*/ 55 h 225"/>
                <a:gd name="T30" fmla="*/ 210 w 222"/>
                <a:gd name="T31" fmla="*/ 34 h 225"/>
                <a:gd name="T32" fmla="*/ 165 w 222"/>
                <a:gd name="T33" fmla="*/ 93 h 225"/>
                <a:gd name="T34" fmla="*/ 222 w 222"/>
                <a:gd name="T35" fmla="*/ 108 h 225"/>
                <a:gd name="T36" fmla="*/ 213 w 222"/>
                <a:gd name="T37" fmla="*/ 136 h 225"/>
                <a:gd name="T38" fmla="*/ 141 w 222"/>
                <a:gd name="T39" fmla="*/ 109 h 225"/>
                <a:gd name="T40" fmla="*/ 84 w 222"/>
                <a:gd name="T41" fmla="*/ 134 h 225"/>
                <a:gd name="T42" fmla="*/ 204 w 222"/>
                <a:gd name="T43" fmla="*/ 134 h 225"/>
                <a:gd name="T44" fmla="*/ 204 w 222"/>
                <a:gd name="T45" fmla="*/ 225 h 225"/>
                <a:gd name="T46" fmla="*/ 176 w 222"/>
                <a:gd name="T47" fmla="*/ 225 h 225"/>
                <a:gd name="T48" fmla="*/ 176 w 222"/>
                <a:gd name="T49" fmla="*/ 213 h 225"/>
                <a:gd name="T50" fmla="*/ 102 w 222"/>
                <a:gd name="T51" fmla="*/ 213 h 225"/>
                <a:gd name="T52" fmla="*/ 102 w 222"/>
                <a:gd name="T53" fmla="*/ 225 h 225"/>
                <a:gd name="T54" fmla="*/ 75 w 222"/>
                <a:gd name="T55" fmla="*/ 225 h 225"/>
                <a:gd name="T56" fmla="*/ 75 w 222"/>
                <a:gd name="T57" fmla="*/ 137 h 225"/>
                <a:gd name="T58" fmla="*/ 71 w 222"/>
                <a:gd name="T59" fmla="*/ 138 h 225"/>
                <a:gd name="T60" fmla="*/ 56 w 222"/>
                <a:gd name="T61" fmla="*/ 113 h 225"/>
                <a:gd name="T62" fmla="*/ 115 w 222"/>
                <a:gd name="T63" fmla="*/ 93 h 225"/>
                <a:gd name="T64" fmla="*/ 90 w 222"/>
                <a:gd name="T65" fmla="*/ 68 h 225"/>
                <a:gd name="T66" fmla="*/ 76 w 222"/>
                <a:gd name="T67" fmla="*/ 83 h 225"/>
                <a:gd name="T68" fmla="*/ 60 w 222"/>
                <a:gd name="T69" fmla="*/ 61 h 225"/>
                <a:gd name="T70" fmla="*/ 100 w 222"/>
                <a:gd name="T71" fmla="*/ 0 h 225"/>
                <a:gd name="T72" fmla="*/ 125 w 222"/>
                <a:gd name="T73" fmla="*/ 7 h 225"/>
                <a:gd name="T74" fmla="*/ 118 w 222"/>
                <a:gd name="T75" fmla="*/ 24 h 225"/>
                <a:gd name="T76" fmla="*/ 187 w 222"/>
                <a:gd name="T77" fmla="*/ 24 h 225"/>
                <a:gd name="T78" fmla="*/ 192 w 222"/>
                <a:gd name="T79" fmla="*/ 23 h 225"/>
                <a:gd name="T80" fmla="*/ 210 w 222"/>
                <a:gd name="T81" fmla="*/ 34 h 225"/>
                <a:gd name="T82" fmla="*/ 102 w 222"/>
                <a:gd name="T83" fmla="*/ 159 h 225"/>
                <a:gd name="T84" fmla="*/ 102 w 222"/>
                <a:gd name="T85" fmla="*/ 188 h 225"/>
                <a:gd name="T86" fmla="*/ 176 w 222"/>
                <a:gd name="T87" fmla="*/ 188 h 225"/>
                <a:gd name="T88" fmla="*/ 176 w 222"/>
                <a:gd name="T89" fmla="*/ 159 h 225"/>
                <a:gd name="T90" fmla="*/ 102 w 222"/>
                <a:gd name="T91" fmla="*/ 159 h 225"/>
                <a:gd name="T92" fmla="*/ 106 w 222"/>
                <a:gd name="T93" fmla="*/ 49 h 225"/>
                <a:gd name="T94" fmla="*/ 139 w 222"/>
                <a:gd name="T95" fmla="*/ 79 h 225"/>
                <a:gd name="T96" fmla="*/ 170 w 222"/>
                <a:gd name="T97" fmla="*/ 49 h 225"/>
                <a:gd name="T98" fmla="*/ 106 w 222"/>
                <a:gd name="T99" fmla="*/ 4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2" h="225">
                  <a:moveTo>
                    <a:pt x="44" y="118"/>
                  </a:moveTo>
                  <a:cubicBezTo>
                    <a:pt x="35" y="111"/>
                    <a:pt x="14" y="100"/>
                    <a:pt x="0" y="92"/>
                  </a:cubicBezTo>
                  <a:cubicBezTo>
                    <a:pt x="15" y="71"/>
                    <a:pt x="15" y="71"/>
                    <a:pt x="15" y="71"/>
                  </a:cubicBezTo>
                  <a:cubicBezTo>
                    <a:pt x="29" y="78"/>
                    <a:pt x="49" y="88"/>
                    <a:pt x="60" y="95"/>
                  </a:cubicBezTo>
                  <a:lnTo>
                    <a:pt x="44" y="118"/>
                  </a:lnTo>
                  <a:close/>
                  <a:moveTo>
                    <a:pt x="8" y="205"/>
                  </a:moveTo>
                  <a:cubicBezTo>
                    <a:pt x="21" y="187"/>
                    <a:pt x="39" y="157"/>
                    <a:pt x="53" y="129"/>
                  </a:cubicBezTo>
                  <a:cubicBezTo>
                    <a:pt x="74" y="148"/>
                    <a:pt x="74" y="148"/>
                    <a:pt x="74" y="148"/>
                  </a:cubicBezTo>
                  <a:cubicBezTo>
                    <a:pt x="62" y="173"/>
                    <a:pt x="46" y="201"/>
                    <a:pt x="32" y="224"/>
                  </a:cubicBezTo>
                  <a:lnTo>
                    <a:pt x="8" y="205"/>
                  </a:lnTo>
                  <a:close/>
                  <a:moveTo>
                    <a:pt x="57" y="55"/>
                  </a:moveTo>
                  <a:cubicBezTo>
                    <a:pt x="47" y="47"/>
                    <a:pt x="27" y="34"/>
                    <a:pt x="12" y="25"/>
                  </a:cubicBezTo>
                  <a:cubicBezTo>
                    <a:pt x="29" y="5"/>
                    <a:pt x="29" y="5"/>
                    <a:pt x="29" y="5"/>
                  </a:cubicBezTo>
                  <a:cubicBezTo>
                    <a:pt x="43" y="13"/>
                    <a:pt x="64" y="25"/>
                    <a:pt x="74" y="33"/>
                  </a:cubicBezTo>
                  <a:lnTo>
                    <a:pt x="57" y="55"/>
                  </a:lnTo>
                  <a:close/>
                  <a:moveTo>
                    <a:pt x="210" y="34"/>
                  </a:moveTo>
                  <a:cubicBezTo>
                    <a:pt x="200" y="57"/>
                    <a:pt x="184" y="77"/>
                    <a:pt x="165" y="93"/>
                  </a:cubicBezTo>
                  <a:cubicBezTo>
                    <a:pt x="182" y="100"/>
                    <a:pt x="201" y="105"/>
                    <a:pt x="222" y="108"/>
                  </a:cubicBezTo>
                  <a:cubicBezTo>
                    <a:pt x="218" y="116"/>
                    <a:pt x="215" y="128"/>
                    <a:pt x="213" y="136"/>
                  </a:cubicBezTo>
                  <a:cubicBezTo>
                    <a:pt x="187" y="130"/>
                    <a:pt x="162" y="121"/>
                    <a:pt x="141" y="109"/>
                  </a:cubicBezTo>
                  <a:cubicBezTo>
                    <a:pt x="123" y="120"/>
                    <a:pt x="104" y="128"/>
                    <a:pt x="84" y="134"/>
                  </a:cubicBezTo>
                  <a:cubicBezTo>
                    <a:pt x="204" y="134"/>
                    <a:pt x="204" y="134"/>
                    <a:pt x="204" y="134"/>
                  </a:cubicBezTo>
                  <a:cubicBezTo>
                    <a:pt x="204" y="225"/>
                    <a:pt x="204" y="225"/>
                    <a:pt x="204" y="225"/>
                  </a:cubicBezTo>
                  <a:cubicBezTo>
                    <a:pt x="176" y="225"/>
                    <a:pt x="176" y="225"/>
                    <a:pt x="176" y="225"/>
                  </a:cubicBezTo>
                  <a:cubicBezTo>
                    <a:pt x="176" y="213"/>
                    <a:pt x="176" y="213"/>
                    <a:pt x="176" y="213"/>
                  </a:cubicBezTo>
                  <a:cubicBezTo>
                    <a:pt x="102" y="213"/>
                    <a:pt x="102" y="213"/>
                    <a:pt x="102" y="213"/>
                  </a:cubicBezTo>
                  <a:cubicBezTo>
                    <a:pt x="102" y="225"/>
                    <a:pt x="102" y="225"/>
                    <a:pt x="102" y="225"/>
                  </a:cubicBezTo>
                  <a:cubicBezTo>
                    <a:pt x="75" y="225"/>
                    <a:pt x="75" y="225"/>
                    <a:pt x="75" y="225"/>
                  </a:cubicBezTo>
                  <a:cubicBezTo>
                    <a:pt x="75" y="137"/>
                    <a:pt x="75" y="137"/>
                    <a:pt x="75" y="137"/>
                  </a:cubicBezTo>
                  <a:cubicBezTo>
                    <a:pt x="71" y="138"/>
                    <a:pt x="71" y="138"/>
                    <a:pt x="71" y="138"/>
                  </a:cubicBezTo>
                  <a:cubicBezTo>
                    <a:pt x="68" y="131"/>
                    <a:pt x="61" y="118"/>
                    <a:pt x="56" y="113"/>
                  </a:cubicBezTo>
                  <a:cubicBezTo>
                    <a:pt x="77" y="108"/>
                    <a:pt x="98" y="102"/>
                    <a:pt x="115" y="93"/>
                  </a:cubicBezTo>
                  <a:cubicBezTo>
                    <a:pt x="106" y="85"/>
                    <a:pt x="97" y="77"/>
                    <a:pt x="90" y="68"/>
                  </a:cubicBezTo>
                  <a:cubicBezTo>
                    <a:pt x="86" y="74"/>
                    <a:pt x="81" y="79"/>
                    <a:pt x="76" y="83"/>
                  </a:cubicBezTo>
                  <a:cubicBezTo>
                    <a:pt x="73" y="78"/>
                    <a:pt x="65" y="66"/>
                    <a:pt x="60" y="61"/>
                  </a:cubicBezTo>
                  <a:cubicBezTo>
                    <a:pt x="77" y="46"/>
                    <a:pt x="92" y="24"/>
                    <a:pt x="100" y="0"/>
                  </a:cubicBezTo>
                  <a:cubicBezTo>
                    <a:pt x="125" y="7"/>
                    <a:pt x="125" y="7"/>
                    <a:pt x="125" y="7"/>
                  </a:cubicBezTo>
                  <a:cubicBezTo>
                    <a:pt x="123" y="13"/>
                    <a:pt x="121" y="18"/>
                    <a:pt x="118" y="24"/>
                  </a:cubicBezTo>
                  <a:cubicBezTo>
                    <a:pt x="187" y="24"/>
                    <a:pt x="187" y="24"/>
                    <a:pt x="187" y="24"/>
                  </a:cubicBezTo>
                  <a:cubicBezTo>
                    <a:pt x="192" y="23"/>
                    <a:pt x="192" y="23"/>
                    <a:pt x="192" y="23"/>
                  </a:cubicBezTo>
                  <a:lnTo>
                    <a:pt x="210" y="34"/>
                  </a:lnTo>
                  <a:close/>
                  <a:moveTo>
                    <a:pt x="102" y="159"/>
                  </a:moveTo>
                  <a:cubicBezTo>
                    <a:pt x="102" y="188"/>
                    <a:pt x="102" y="188"/>
                    <a:pt x="102" y="188"/>
                  </a:cubicBezTo>
                  <a:cubicBezTo>
                    <a:pt x="176" y="188"/>
                    <a:pt x="176" y="188"/>
                    <a:pt x="176" y="188"/>
                  </a:cubicBezTo>
                  <a:cubicBezTo>
                    <a:pt x="176" y="159"/>
                    <a:pt x="176" y="159"/>
                    <a:pt x="176" y="159"/>
                  </a:cubicBezTo>
                  <a:lnTo>
                    <a:pt x="102" y="159"/>
                  </a:lnTo>
                  <a:close/>
                  <a:moveTo>
                    <a:pt x="106" y="49"/>
                  </a:moveTo>
                  <a:cubicBezTo>
                    <a:pt x="115" y="60"/>
                    <a:pt x="125" y="70"/>
                    <a:pt x="139" y="79"/>
                  </a:cubicBezTo>
                  <a:cubicBezTo>
                    <a:pt x="151" y="70"/>
                    <a:pt x="162" y="60"/>
                    <a:pt x="170" y="49"/>
                  </a:cubicBezTo>
                  <a:lnTo>
                    <a:pt x="106" y="4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2" name="Freeform 12"/>
            <p:cNvSpPr/>
            <p:nvPr/>
          </p:nvSpPr>
          <p:spPr bwMode="auto">
            <a:xfrm>
              <a:off x="2970" y="2145"/>
              <a:ext cx="462" cy="459"/>
            </a:xfrm>
            <a:custGeom>
              <a:avLst/>
              <a:gdLst>
                <a:gd name="T0" fmla="*/ 15 w 226"/>
                <a:gd name="T1" fmla="*/ 66 h 224"/>
                <a:gd name="T2" fmla="*/ 61 w 226"/>
                <a:gd name="T3" fmla="*/ 89 h 224"/>
                <a:gd name="T4" fmla="*/ 45 w 226"/>
                <a:gd name="T5" fmla="*/ 113 h 224"/>
                <a:gd name="T6" fmla="*/ 0 w 226"/>
                <a:gd name="T7" fmla="*/ 87 h 224"/>
                <a:gd name="T8" fmla="*/ 15 w 226"/>
                <a:gd name="T9" fmla="*/ 66 h 224"/>
                <a:gd name="T10" fmla="*/ 51 w 226"/>
                <a:gd name="T11" fmla="*/ 124 h 224"/>
                <a:gd name="T12" fmla="*/ 73 w 226"/>
                <a:gd name="T13" fmla="*/ 143 h 224"/>
                <a:gd name="T14" fmla="*/ 33 w 226"/>
                <a:gd name="T15" fmla="*/ 218 h 224"/>
                <a:gd name="T16" fmla="*/ 8 w 226"/>
                <a:gd name="T17" fmla="*/ 200 h 224"/>
                <a:gd name="T18" fmla="*/ 51 w 226"/>
                <a:gd name="T19" fmla="*/ 124 h 224"/>
                <a:gd name="T20" fmla="*/ 30 w 226"/>
                <a:gd name="T21" fmla="*/ 0 h 224"/>
                <a:gd name="T22" fmla="*/ 75 w 226"/>
                <a:gd name="T23" fmla="*/ 25 h 224"/>
                <a:gd name="T24" fmla="*/ 58 w 226"/>
                <a:gd name="T25" fmla="*/ 48 h 224"/>
                <a:gd name="T26" fmla="*/ 14 w 226"/>
                <a:gd name="T27" fmla="*/ 21 h 224"/>
                <a:gd name="T28" fmla="*/ 30 w 226"/>
                <a:gd name="T29" fmla="*/ 0 h 224"/>
                <a:gd name="T30" fmla="*/ 214 w 226"/>
                <a:gd name="T31" fmla="*/ 114 h 224"/>
                <a:gd name="T32" fmla="*/ 76 w 226"/>
                <a:gd name="T33" fmla="*/ 224 h 224"/>
                <a:gd name="T34" fmla="*/ 60 w 226"/>
                <a:gd name="T35" fmla="*/ 197 h 224"/>
                <a:gd name="T36" fmla="*/ 187 w 226"/>
                <a:gd name="T37" fmla="*/ 105 h 224"/>
                <a:gd name="T38" fmla="*/ 214 w 226"/>
                <a:gd name="T39" fmla="*/ 114 h 224"/>
                <a:gd name="T40" fmla="*/ 117 w 226"/>
                <a:gd name="T41" fmla="*/ 41 h 224"/>
                <a:gd name="T42" fmla="*/ 86 w 226"/>
                <a:gd name="T43" fmla="*/ 135 h 224"/>
                <a:gd name="T44" fmla="*/ 61 w 226"/>
                <a:gd name="T45" fmla="*/ 120 h 224"/>
                <a:gd name="T46" fmla="*/ 88 w 226"/>
                <a:gd name="T47" fmla="*/ 36 h 224"/>
                <a:gd name="T48" fmla="*/ 117 w 226"/>
                <a:gd name="T49" fmla="*/ 41 h 224"/>
                <a:gd name="T50" fmla="*/ 158 w 226"/>
                <a:gd name="T51" fmla="*/ 1 h 224"/>
                <a:gd name="T52" fmla="*/ 158 w 226"/>
                <a:gd name="T53" fmla="*/ 151 h 224"/>
                <a:gd name="T54" fmla="*/ 128 w 226"/>
                <a:gd name="T55" fmla="*/ 151 h 224"/>
                <a:gd name="T56" fmla="*/ 128 w 226"/>
                <a:gd name="T57" fmla="*/ 1 h 224"/>
                <a:gd name="T58" fmla="*/ 158 w 226"/>
                <a:gd name="T59" fmla="*/ 1 h 224"/>
                <a:gd name="T60" fmla="*/ 195 w 226"/>
                <a:gd name="T61" fmla="*/ 31 h 224"/>
                <a:gd name="T62" fmla="*/ 226 w 226"/>
                <a:gd name="T63" fmla="*/ 97 h 224"/>
                <a:gd name="T64" fmla="*/ 200 w 226"/>
                <a:gd name="T65" fmla="*/ 109 h 224"/>
                <a:gd name="T66" fmla="*/ 171 w 226"/>
                <a:gd name="T67" fmla="*/ 41 h 224"/>
                <a:gd name="T68" fmla="*/ 195 w 226"/>
                <a:gd name="T69" fmla="*/ 3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4">
                  <a:moveTo>
                    <a:pt x="15" y="66"/>
                  </a:moveTo>
                  <a:cubicBezTo>
                    <a:pt x="30" y="72"/>
                    <a:pt x="50" y="82"/>
                    <a:pt x="61" y="89"/>
                  </a:cubicBezTo>
                  <a:cubicBezTo>
                    <a:pt x="45" y="113"/>
                    <a:pt x="45" y="113"/>
                    <a:pt x="45" y="113"/>
                  </a:cubicBezTo>
                  <a:cubicBezTo>
                    <a:pt x="35" y="105"/>
                    <a:pt x="15" y="94"/>
                    <a:pt x="0" y="87"/>
                  </a:cubicBezTo>
                  <a:lnTo>
                    <a:pt x="15" y="66"/>
                  </a:lnTo>
                  <a:close/>
                  <a:moveTo>
                    <a:pt x="51" y="124"/>
                  </a:moveTo>
                  <a:cubicBezTo>
                    <a:pt x="73" y="143"/>
                    <a:pt x="73" y="143"/>
                    <a:pt x="73" y="143"/>
                  </a:cubicBezTo>
                  <a:cubicBezTo>
                    <a:pt x="61" y="168"/>
                    <a:pt x="46" y="195"/>
                    <a:pt x="33" y="218"/>
                  </a:cubicBezTo>
                  <a:cubicBezTo>
                    <a:pt x="8" y="200"/>
                    <a:pt x="8" y="200"/>
                    <a:pt x="8" y="200"/>
                  </a:cubicBezTo>
                  <a:cubicBezTo>
                    <a:pt x="20" y="182"/>
                    <a:pt x="38" y="152"/>
                    <a:pt x="51" y="124"/>
                  </a:cubicBezTo>
                  <a:close/>
                  <a:moveTo>
                    <a:pt x="30" y="0"/>
                  </a:moveTo>
                  <a:cubicBezTo>
                    <a:pt x="45" y="6"/>
                    <a:pt x="65" y="17"/>
                    <a:pt x="75" y="25"/>
                  </a:cubicBezTo>
                  <a:cubicBezTo>
                    <a:pt x="58" y="48"/>
                    <a:pt x="58" y="48"/>
                    <a:pt x="58" y="48"/>
                  </a:cubicBezTo>
                  <a:cubicBezTo>
                    <a:pt x="49" y="39"/>
                    <a:pt x="29" y="28"/>
                    <a:pt x="14" y="21"/>
                  </a:cubicBezTo>
                  <a:lnTo>
                    <a:pt x="30" y="0"/>
                  </a:lnTo>
                  <a:close/>
                  <a:moveTo>
                    <a:pt x="214" y="114"/>
                  </a:moveTo>
                  <a:cubicBezTo>
                    <a:pt x="191" y="178"/>
                    <a:pt x="147" y="208"/>
                    <a:pt x="76" y="224"/>
                  </a:cubicBezTo>
                  <a:cubicBezTo>
                    <a:pt x="73" y="215"/>
                    <a:pt x="67" y="204"/>
                    <a:pt x="60" y="197"/>
                  </a:cubicBezTo>
                  <a:cubicBezTo>
                    <a:pt x="126" y="186"/>
                    <a:pt x="167" y="161"/>
                    <a:pt x="187" y="105"/>
                  </a:cubicBezTo>
                  <a:lnTo>
                    <a:pt x="214" y="114"/>
                  </a:lnTo>
                  <a:close/>
                  <a:moveTo>
                    <a:pt x="117" y="41"/>
                  </a:moveTo>
                  <a:cubicBezTo>
                    <a:pt x="110" y="76"/>
                    <a:pt x="98" y="112"/>
                    <a:pt x="86" y="135"/>
                  </a:cubicBezTo>
                  <a:cubicBezTo>
                    <a:pt x="80" y="131"/>
                    <a:pt x="68" y="123"/>
                    <a:pt x="61" y="120"/>
                  </a:cubicBezTo>
                  <a:cubicBezTo>
                    <a:pt x="73" y="100"/>
                    <a:pt x="83" y="67"/>
                    <a:pt x="88" y="36"/>
                  </a:cubicBezTo>
                  <a:lnTo>
                    <a:pt x="117" y="41"/>
                  </a:lnTo>
                  <a:close/>
                  <a:moveTo>
                    <a:pt x="158" y="1"/>
                  </a:moveTo>
                  <a:cubicBezTo>
                    <a:pt x="158" y="151"/>
                    <a:pt x="158" y="151"/>
                    <a:pt x="158" y="151"/>
                  </a:cubicBezTo>
                  <a:cubicBezTo>
                    <a:pt x="128" y="151"/>
                    <a:pt x="128" y="151"/>
                    <a:pt x="128" y="151"/>
                  </a:cubicBezTo>
                  <a:cubicBezTo>
                    <a:pt x="128" y="1"/>
                    <a:pt x="128" y="1"/>
                    <a:pt x="128" y="1"/>
                  </a:cubicBezTo>
                  <a:lnTo>
                    <a:pt x="158" y="1"/>
                  </a:lnTo>
                  <a:close/>
                  <a:moveTo>
                    <a:pt x="195" y="31"/>
                  </a:moveTo>
                  <a:cubicBezTo>
                    <a:pt x="209" y="51"/>
                    <a:pt x="221" y="78"/>
                    <a:pt x="226" y="97"/>
                  </a:cubicBezTo>
                  <a:cubicBezTo>
                    <a:pt x="200" y="109"/>
                    <a:pt x="200" y="109"/>
                    <a:pt x="200" y="109"/>
                  </a:cubicBezTo>
                  <a:cubicBezTo>
                    <a:pt x="196" y="90"/>
                    <a:pt x="184" y="62"/>
                    <a:pt x="171" y="41"/>
                  </a:cubicBezTo>
                  <a:lnTo>
                    <a:pt x="195" y="3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3" name="Freeform 13"/>
            <p:cNvSpPr/>
            <p:nvPr/>
          </p:nvSpPr>
          <p:spPr bwMode="auto">
            <a:xfrm>
              <a:off x="3634" y="2141"/>
              <a:ext cx="423" cy="457"/>
            </a:xfrm>
            <a:custGeom>
              <a:avLst/>
              <a:gdLst>
                <a:gd name="T0" fmla="*/ 207 w 207"/>
                <a:gd name="T1" fmla="*/ 121 h 223"/>
                <a:gd name="T2" fmla="*/ 206 w 207"/>
                <a:gd name="T3" fmla="*/ 132 h 223"/>
                <a:gd name="T4" fmla="*/ 192 w 207"/>
                <a:gd name="T5" fmla="*/ 196 h 223"/>
                <a:gd name="T6" fmla="*/ 173 w 207"/>
                <a:gd name="T7" fmla="*/ 205 h 223"/>
                <a:gd name="T8" fmla="*/ 143 w 207"/>
                <a:gd name="T9" fmla="*/ 205 h 223"/>
                <a:gd name="T10" fmla="*/ 135 w 207"/>
                <a:gd name="T11" fmla="*/ 178 h 223"/>
                <a:gd name="T12" fmla="*/ 161 w 207"/>
                <a:gd name="T13" fmla="*/ 180 h 223"/>
                <a:gd name="T14" fmla="*/ 169 w 207"/>
                <a:gd name="T15" fmla="*/ 177 h 223"/>
                <a:gd name="T16" fmla="*/ 177 w 207"/>
                <a:gd name="T17" fmla="*/ 147 h 223"/>
                <a:gd name="T18" fmla="*/ 114 w 207"/>
                <a:gd name="T19" fmla="*/ 147 h 223"/>
                <a:gd name="T20" fmla="*/ 114 w 207"/>
                <a:gd name="T21" fmla="*/ 223 h 223"/>
                <a:gd name="T22" fmla="*/ 82 w 207"/>
                <a:gd name="T23" fmla="*/ 223 h 223"/>
                <a:gd name="T24" fmla="*/ 82 w 207"/>
                <a:gd name="T25" fmla="*/ 147 h 223"/>
                <a:gd name="T26" fmla="*/ 0 w 207"/>
                <a:gd name="T27" fmla="*/ 147 h 223"/>
                <a:gd name="T28" fmla="*/ 0 w 207"/>
                <a:gd name="T29" fmla="*/ 121 h 223"/>
                <a:gd name="T30" fmla="*/ 82 w 207"/>
                <a:gd name="T31" fmla="*/ 121 h 223"/>
                <a:gd name="T32" fmla="*/ 82 w 207"/>
                <a:gd name="T33" fmla="*/ 99 h 223"/>
                <a:gd name="T34" fmla="*/ 16 w 207"/>
                <a:gd name="T35" fmla="*/ 99 h 223"/>
                <a:gd name="T36" fmla="*/ 16 w 207"/>
                <a:gd name="T37" fmla="*/ 73 h 223"/>
                <a:gd name="T38" fmla="*/ 82 w 207"/>
                <a:gd name="T39" fmla="*/ 73 h 223"/>
                <a:gd name="T40" fmla="*/ 82 w 207"/>
                <a:gd name="T41" fmla="*/ 51 h 223"/>
                <a:gd name="T42" fmla="*/ 4 w 207"/>
                <a:gd name="T43" fmla="*/ 51 h 223"/>
                <a:gd name="T44" fmla="*/ 4 w 207"/>
                <a:gd name="T45" fmla="*/ 24 h 223"/>
                <a:gd name="T46" fmla="*/ 82 w 207"/>
                <a:gd name="T47" fmla="*/ 24 h 223"/>
                <a:gd name="T48" fmla="*/ 82 w 207"/>
                <a:gd name="T49" fmla="*/ 0 h 223"/>
                <a:gd name="T50" fmla="*/ 114 w 207"/>
                <a:gd name="T51" fmla="*/ 0 h 223"/>
                <a:gd name="T52" fmla="*/ 114 w 207"/>
                <a:gd name="T53" fmla="*/ 24 h 223"/>
                <a:gd name="T54" fmla="*/ 196 w 207"/>
                <a:gd name="T55" fmla="*/ 24 h 223"/>
                <a:gd name="T56" fmla="*/ 196 w 207"/>
                <a:gd name="T57" fmla="*/ 51 h 223"/>
                <a:gd name="T58" fmla="*/ 114 w 207"/>
                <a:gd name="T59" fmla="*/ 51 h 223"/>
                <a:gd name="T60" fmla="*/ 114 w 207"/>
                <a:gd name="T61" fmla="*/ 73 h 223"/>
                <a:gd name="T62" fmla="*/ 186 w 207"/>
                <a:gd name="T63" fmla="*/ 73 h 223"/>
                <a:gd name="T64" fmla="*/ 186 w 207"/>
                <a:gd name="T65" fmla="*/ 99 h 223"/>
                <a:gd name="T66" fmla="*/ 114 w 207"/>
                <a:gd name="T67" fmla="*/ 99 h 223"/>
                <a:gd name="T68" fmla="*/ 114 w 207"/>
                <a:gd name="T69" fmla="*/ 121 h 223"/>
                <a:gd name="T70" fmla="*/ 207 w 207"/>
                <a:gd name="T71" fmla="*/ 1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223">
                  <a:moveTo>
                    <a:pt x="207" y="121"/>
                  </a:moveTo>
                  <a:cubicBezTo>
                    <a:pt x="207" y="121"/>
                    <a:pt x="206" y="128"/>
                    <a:pt x="206" y="132"/>
                  </a:cubicBezTo>
                  <a:cubicBezTo>
                    <a:pt x="203" y="171"/>
                    <a:pt x="199" y="189"/>
                    <a:pt x="192" y="196"/>
                  </a:cubicBezTo>
                  <a:cubicBezTo>
                    <a:pt x="187" y="202"/>
                    <a:pt x="181" y="204"/>
                    <a:pt x="173" y="205"/>
                  </a:cubicBezTo>
                  <a:cubicBezTo>
                    <a:pt x="166" y="205"/>
                    <a:pt x="155" y="206"/>
                    <a:pt x="143" y="205"/>
                  </a:cubicBezTo>
                  <a:cubicBezTo>
                    <a:pt x="142" y="197"/>
                    <a:pt x="139" y="186"/>
                    <a:pt x="135" y="178"/>
                  </a:cubicBezTo>
                  <a:cubicBezTo>
                    <a:pt x="145" y="179"/>
                    <a:pt x="156" y="180"/>
                    <a:pt x="161" y="180"/>
                  </a:cubicBezTo>
                  <a:cubicBezTo>
                    <a:pt x="165" y="180"/>
                    <a:pt x="167" y="179"/>
                    <a:pt x="169" y="177"/>
                  </a:cubicBezTo>
                  <a:cubicBezTo>
                    <a:pt x="172" y="174"/>
                    <a:pt x="175" y="165"/>
                    <a:pt x="177" y="147"/>
                  </a:cubicBezTo>
                  <a:cubicBezTo>
                    <a:pt x="114" y="147"/>
                    <a:pt x="114" y="147"/>
                    <a:pt x="114" y="147"/>
                  </a:cubicBezTo>
                  <a:cubicBezTo>
                    <a:pt x="114" y="223"/>
                    <a:pt x="114" y="223"/>
                    <a:pt x="114" y="223"/>
                  </a:cubicBezTo>
                  <a:cubicBezTo>
                    <a:pt x="82" y="223"/>
                    <a:pt x="82" y="223"/>
                    <a:pt x="82" y="223"/>
                  </a:cubicBezTo>
                  <a:cubicBezTo>
                    <a:pt x="82" y="147"/>
                    <a:pt x="82" y="147"/>
                    <a:pt x="82" y="147"/>
                  </a:cubicBezTo>
                  <a:cubicBezTo>
                    <a:pt x="0" y="147"/>
                    <a:pt x="0" y="147"/>
                    <a:pt x="0" y="147"/>
                  </a:cubicBezTo>
                  <a:cubicBezTo>
                    <a:pt x="0" y="121"/>
                    <a:pt x="0" y="121"/>
                    <a:pt x="0" y="121"/>
                  </a:cubicBezTo>
                  <a:cubicBezTo>
                    <a:pt x="82" y="121"/>
                    <a:pt x="82" y="121"/>
                    <a:pt x="82" y="121"/>
                  </a:cubicBezTo>
                  <a:cubicBezTo>
                    <a:pt x="82" y="99"/>
                    <a:pt x="82" y="99"/>
                    <a:pt x="82" y="99"/>
                  </a:cubicBezTo>
                  <a:cubicBezTo>
                    <a:pt x="16" y="99"/>
                    <a:pt x="16" y="99"/>
                    <a:pt x="16" y="99"/>
                  </a:cubicBezTo>
                  <a:cubicBezTo>
                    <a:pt x="16" y="73"/>
                    <a:pt x="16" y="73"/>
                    <a:pt x="16" y="73"/>
                  </a:cubicBezTo>
                  <a:cubicBezTo>
                    <a:pt x="82" y="73"/>
                    <a:pt x="82" y="73"/>
                    <a:pt x="82" y="73"/>
                  </a:cubicBezTo>
                  <a:cubicBezTo>
                    <a:pt x="82" y="51"/>
                    <a:pt x="82" y="51"/>
                    <a:pt x="82" y="51"/>
                  </a:cubicBezTo>
                  <a:cubicBezTo>
                    <a:pt x="4" y="51"/>
                    <a:pt x="4" y="51"/>
                    <a:pt x="4" y="51"/>
                  </a:cubicBezTo>
                  <a:cubicBezTo>
                    <a:pt x="4" y="24"/>
                    <a:pt x="4" y="24"/>
                    <a:pt x="4" y="24"/>
                  </a:cubicBezTo>
                  <a:cubicBezTo>
                    <a:pt x="82" y="24"/>
                    <a:pt x="82" y="24"/>
                    <a:pt x="82" y="24"/>
                  </a:cubicBezTo>
                  <a:cubicBezTo>
                    <a:pt x="82" y="0"/>
                    <a:pt x="82" y="0"/>
                    <a:pt x="82" y="0"/>
                  </a:cubicBezTo>
                  <a:cubicBezTo>
                    <a:pt x="114" y="0"/>
                    <a:pt x="114" y="0"/>
                    <a:pt x="114" y="0"/>
                  </a:cubicBezTo>
                  <a:cubicBezTo>
                    <a:pt x="114" y="24"/>
                    <a:pt x="114" y="24"/>
                    <a:pt x="114" y="24"/>
                  </a:cubicBezTo>
                  <a:cubicBezTo>
                    <a:pt x="196" y="24"/>
                    <a:pt x="196" y="24"/>
                    <a:pt x="196" y="24"/>
                  </a:cubicBezTo>
                  <a:cubicBezTo>
                    <a:pt x="196" y="51"/>
                    <a:pt x="196" y="51"/>
                    <a:pt x="196" y="51"/>
                  </a:cubicBezTo>
                  <a:cubicBezTo>
                    <a:pt x="114" y="51"/>
                    <a:pt x="114" y="51"/>
                    <a:pt x="114" y="51"/>
                  </a:cubicBezTo>
                  <a:cubicBezTo>
                    <a:pt x="114" y="73"/>
                    <a:pt x="114" y="73"/>
                    <a:pt x="114" y="73"/>
                  </a:cubicBezTo>
                  <a:cubicBezTo>
                    <a:pt x="186" y="73"/>
                    <a:pt x="186" y="73"/>
                    <a:pt x="186" y="73"/>
                  </a:cubicBezTo>
                  <a:cubicBezTo>
                    <a:pt x="186" y="99"/>
                    <a:pt x="186" y="99"/>
                    <a:pt x="186" y="99"/>
                  </a:cubicBezTo>
                  <a:cubicBezTo>
                    <a:pt x="114" y="99"/>
                    <a:pt x="114" y="99"/>
                    <a:pt x="114" y="99"/>
                  </a:cubicBezTo>
                  <a:cubicBezTo>
                    <a:pt x="114" y="121"/>
                    <a:pt x="114" y="121"/>
                    <a:pt x="114" y="121"/>
                  </a:cubicBezTo>
                  <a:lnTo>
                    <a:pt x="207" y="12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4" name="Freeform 14"/>
            <p:cNvSpPr/>
            <p:nvPr/>
          </p:nvSpPr>
          <p:spPr bwMode="auto">
            <a:xfrm>
              <a:off x="4242" y="2141"/>
              <a:ext cx="427" cy="461"/>
            </a:xfrm>
            <a:custGeom>
              <a:avLst/>
              <a:gdLst>
                <a:gd name="T0" fmla="*/ 63 w 209"/>
                <a:gd name="T1" fmla="*/ 89 h 225"/>
                <a:gd name="T2" fmla="*/ 62 w 209"/>
                <a:gd name="T3" fmla="*/ 119 h 225"/>
                <a:gd name="T4" fmla="*/ 181 w 209"/>
                <a:gd name="T5" fmla="*/ 119 h 225"/>
                <a:gd name="T6" fmla="*/ 181 w 209"/>
                <a:gd name="T7" fmla="*/ 224 h 225"/>
                <a:gd name="T8" fmla="*/ 149 w 209"/>
                <a:gd name="T9" fmla="*/ 224 h 225"/>
                <a:gd name="T10" fmla="*/ 149 w 209"/>
                <a:gd name="T11" fmla="*/ 149 h 225"/>
                <a:gd name="T12" fmla="*/ 58 w 209"/>
                <a:gd name="T13" fmla="*/ 149 h 225"/>
                <a:gd name="T14" fmla="*/ 22 w 209"/>
                <a:gd name="T15" fmla="*/ 225 h 225"/>
                <a:gd name="T16" fmla="*/ 0 w 209"/>
                <a:gd name="T17" fmla="*/ 202 h 225"/>
                <a:gd name="T18" fmla="*/ 33 w 209"/>
                <a:gd name="T19" fmla="*/ 85 h 225"/>
                <a:gd name="T20" fmla="*/ 33 w 209"/>
                <a:gd name="T21" fmla="*/ 5 h 225"/>
                <a:gd name="T22" fmla="*/ 63 w 209"/>
                <a:gd name="T23" fmla="*/ 5 h 225"/>
                <a:gd name="T24" fmla="*/ 63 w 209"/>
                <a:gd name="T25" fmla="*/ 59 h 225"/>
                <a:gd name="T26" fmla="*/ 122 w 209"/>
                <a:gd name="T27" fmla="*/ 59 h 225"/>
                <a:gd name="T28" fmla="*/ 122 w 209"/>
                <a:gd name="T29" fmla="*/ 0 h 225"/>
                <a:gd name="T30" fmla="*/ 153 w 209"/>
                <a:gd name="T31" fmla="*/ 0 h 225"/>
                <a:gd name="T32" fmla="*/ 153 w 209"/>
                <a:gd name="T33" fmla="*/ 59 h 225"/>
                <a:gd name="T34" fmla="*/ 209 w 209"/>
                <a:gd name="T35" fmla="*/ 59 h 225"/>
                <a:gd name="T36" fmla="*/ 209 w 209"/>
                <a:gd name="T37" fmla="*/ 89 h 225"/>
                <a:gd name="T38" fmla="*/ 63 w 209"/>
                <a:gd name="T39" fmla="*/ 8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9" h="225">
                  <a:moveTo>
                    <a:pt x="63" y="89"/>
                  </a:moveTo>
                  <a:cubicBezTo>
                    <a:pt x="63" y="99"/>
                    <a:pt x="63" y="109"/>
                    <a:pt x="62" y="119"/>
                  </a:cubicBezTo>
                  <a:cubicBezTo>
                    <a:pt x="181" y="119"/>
                    <a:pt x="181" y="119"/>
                    <a:pt x="181" y="119"/>
                  </a:cubicBezTo>
                  <a:cubicBezTo>
                    <a:pt x="181" y="224"/>
                    <a:pt x="181" y="224"/>
                    <a:pt x="181" y="224"/>
                  </a:cubicBezTo>
                  <a:cubicBezTo>
                    <a:pt x="149" y="224"/>
                    <a:pt x="149" y="224"/>
                    <a:pt x="149" y="224"/>
                  </a:cubicBezTo>
                  <a:cubicBezTo>
                    <a:pt x="149" y="149"/>
                    <a:pt x="149" y="149"/>
                    <a:pt x="149" y="149"/>
                  </a:cubicBezTo>
                  <a:cubicBezTo>
                    <a:pt x="58" y="149"/>
                    <a:pt x="58" y="149"/>
                    <a:pt x="58" y="149"/>
                  </a:cubicBezTo>
                  <a:cubicBezTo>
                    <a:pt x="53" y="177"/>
                    <a:pt x="43" y="204"/>
                    <a:pt x="22" y="225"/>
                  </a:cubicBezTo>
                  <a:cubicBezTo>
                    <a:pt x="18" y="218"/>
                    <a:pt x="7" y="207"/>
                    <a:pt x="0" y="202"/>
                  </a:cubicBezTo>
                  <a:cubicBezTo>
                    <a:pt x="30" y="170"/>
                    <a:pt x="33" y="126"/>
                    <a:pt x="33" y="85"/>
                  </a:cubicBezTo>
                  <a:cubicBezTo>
                    <a:pt x="33" y="5"/>
                    <a:pt x="33" y="5"/>
                    <a:pt x="33" y="5"/>
                  </a:cubicBezTo>
                  <a:cubicBezTo>
                    <a:pt x="63" y="5"/>
                    <a:pt x="63" y="5"/>
                    <a:pt x="63" y="5"/>
                  </a:cubicBezTo>
                  <a:cubicBezTo>
                    <a:pt x="63" y="59"/>
                    <a:pt x="63" y="59"/>
                    <a:pt x="63" y="59"/>
                  </a:cubicBezTo>
                  <a:cubicBezTo>
                    <a:pt x="122" y="59"/>
                    <a:pt x="122" y="59"/>
                    <a:pt x="122" y="59"/>
                  </a:cubicBezTo>
                  <a:cubicBezTo>
                    <a:pt x="122" y="0"/>
                    <a:pt x="122" y="0"/>
                    <a:pt x="122" y="0"/>
                  </a:cubicBezTo>
                  <a:cubicBezTo>
                    <a:pt x="153" y="0"/>
                    <a:pt x="153" y="0"/>
                    <a:pt x="153" y="0"/>
                  </a:cubicBezTo>
                  <a:cubicBezTo>
                    <a:pt x="153" y="59"/>
                    <a:pt x="153" y="59"/>
                    <a:pt x="153" y="59"/>
                  </a:cubicBezTo>
                  <a:cubicBezTo>
                    <a:pt x="209" y="59"/>
                    <a:pt x="209" y="59"/>
                    <a:pt x="209" y="59"/>
                  </a:cubicBezTo>
                  <a:cubicBezTo>
                    <a:pt x="209" y="89"/>
                    <a:pt x="209" y="89"/>
                    <a:pt x="209" y="89"/>
                  </a:cubicBezTo>
                  <a:lnTo>
                    <a:pt x="63" y="8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5" name="Freeform 15"/>
            <p:cNvSpPr/>
            <p:nvPr/>
          </p:nvSpPr>
          <p:spPr bwMode="auto">
            <a:xfrm>
              <a:off x="4867" y="2135"/>
              <a:ext cx="143" cy="471"/>
            </a:xfrm>
            <a:custGeom>
              <a:avLst/>
              <a:gdLst>
                <a:gd name="T0" fmla="*/ 70 w 70"/>
                <a:gd name="T1" fmla="*/ 115 h 230"/>
                <a:gd name="T2" fmla="*/ 23 w 70"/>
                <a:gd name="T3" fmla="*/ 230 h 230"/>
                <a:gd name="T4" fmla="*/ 0 w 70"/>
                <a:gd name="T5" fmla="*/ 220 h 230"/>
                <a:gd name="T6" fmla="*/ 43 w 70"/>
                <a:gd name="T7" fmla="*/ 115 h 230"/>
                <a:gd name="T8" fmla="*/ 0 w 70"/>
                <a:gd name="T9" fmla="*/ 10 h 230"/>
                <a:gd name="T10" fmla="*/ 23 w 70"/>
                <a:gd name="T11" fmla="*/ 0 h 230"/>
                <a:gd name="T12" fmla="*/ 7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70" y="115"/>
                  </a:moveTo>
                  <a:cubicBezTo>
                    <a:pt x="70" y="166"/>
                    <a:pt x="49" y="204"/>
                    <a:pt x="23" y="230"/>
                  </a:cubicBezTo>
                  <a:cubicBezTo>
                    <a:pt x="0" y="220"/>
                    <a:pt x="0" y="220"/>
                    <a:pt x="0" y="220"/>
                  </a:cubicBezTo>
                  <a:cubicBezTo>
                    <a:pt x="24" y="194"/>
                    <a:pt x="43" y="161"/>
                    <a:pt x="43" y="115"/>
                  </a:cubicBezTo>
                  <a:cubicBezTo>
                    <a:pt x="43" y="69"/>
                    <a:pt x="24" y="36"/>
                    <a:pt x="0" y="10"/>
                  </a:cubicBezTo>
                  <a:cubicBezTo>
                    <a:pt x="23" y="0"/>
                    <a:pt x="23" y="0"/>
                    <a:pt x="23" y="0"/>
                  </a:cubicBezTo>
                  <a:cubicBezTo>
                    <a:pt x="49" y="25"/>
                    <a:pt x="70" y="63"/>
                    <a:pt x="7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grpSp>
      <p:grpSp>
        <p:nvGrpSpPr>
          <p:cNvPr id="56" name="组合 55"/>
          <p:cNvGrpSpPr/>
          <p:nvPr userDrawn="1"/>
        </p:nvGrpSpPr>
        <p:grpSpPr>
          <a:xfrm>
            <a:off x="-784245" y="33712"/>
            <a:ext cx="14058418" cy="1409055"/>
            <a:chOff x="-784143" y="33711"/>
            <a:chExt cx="9993911" cy="1001806"/>
          </a:xfrm>
        </p:grpSpPr>
        <p:sp>
          <p:nvSpPr>
            <p:cNvPr id="57" name="矩形: 圆角 56"/>
            <p:cNvSpPr/>
            <p:nvPr/>
          </p:nvSpPr>
          <p:spPr>
            <a:xfrm rot="3600000">
              <a:off x="7232136" y="-851572"/>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8" name="矩形: 圆角 57"/>
            <p:cNvSpPr/>
            <p:nvPr/>
          </p:nvSpPr>
          <p:spPr>
            <a:xfrm rot="3600000">
              <a:off x="7952660" y="-442095"/>
              <a:ext cx="415599" cy="2098616"/>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9" name="矩形: 圆角 58"/>
            <p:cNvSpPr/>
            <p:nvPr/>
          </p:nvSpPr>
          <p:spPr>
            <a:xfrm rot="14400000" flipH="1">
              <a:off x="850239" y="484630"/>
              <a:ext cx="182123" cy="919652"/>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0" name="矩形: 圆角 59"/>
            <p:cNvSpPr/>
            <p:nvPr/>
          </p:nvSpPr>
          <p:spPr>
            <a:xfrm rot="14400000">
              <a:off x="101140" y="-321365"/>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1" name="矩形: 圆角 60"/>
            <p:cNvSpPr/>
            <p:nvPr/>
          </p:nvSpPr>
          <p:spPr>
            <a:xfrm rot="14400000">
              <a:off x="3308630" y="-697714"/>
              <a:ext cx="292550"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grpSp>
      <p:grpSp>
        <p:nvGrpSpPr>
          <p:cNvPr id="62" name="Group 4"/>
          <p:cNvGrpSpPr>
            <a:grpSpLocks noChangeAspect="1"/>
          </p:cNvGrpSpPr>
          <p:nvPr userDrawn="1"/>
        </p:nvGrpSpPr>
        <p:grpSpPr bwMode="auto">
          <a:xfrm>
            <a:off x="2438080" y="846382"/>
            <a:ext cx="274737" cy="278362"/>
            <a:chOff x="3802" y="2122"/>
            <a:chExt cx="75" cy="76"/>
          </a:xfrm>
          <a:solidFill>
            <a:srgbClr val="C9F1FF">
              <a:alpha val="60000"/>
            </a:srgbClr>
          </a:solidFill>
        </p:grpSpPr>
        <p:sp>
          <p:nvSpPr>
            <p:cNvPr id="63"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4"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5" name="Group 4"/>
          <p:cNvGrpSpPr>
            <a:grpSpLocks noChangeAspect="1"/>
          </p:cNvGrpSpPr>
          <p:nvPr userDrawn="1"/>
        </p:nvGrpSpPr>
        <p:grpSpPr bwMode="auto">
          <a:xfrm>
            <a:off x="8854934" y="631459"/>
            <a:ext cx="243887" cy="247105"/>
            <a:chOff x="3802" y="2122"/>
            <a:chExt cx="75" cy="76"/>
          </a:xfrm>
          <a:solidFill>
            <a:srgbClr val="C9F1FF">
              <a:alpha val="60000"/>
            </a:srgbClr>
          </a:solidFill>
        </p:grpSpPr>
        <p:sp>
          <p:nvSpPr>
            <p:cNvPr id="66"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7"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8" name="Group 4"/>
          <p:cNvGrpSpPr>
            <a:grpSpLocks noChangeAspect="1"/>
          </p:cNvGrpSpPr>
          <p:nvPr userDrawn="1"/>
        </p:nvGrpSpPr>
        <p:grpSpPr bwMode="auto">
          <a:xfrm>
            <a:off x="8535431" y="1485643"/>
            <a:ext cx="392783" cy="397967"/>
            <a:chOff x="3802" y="2122"/>
            <a:chExt cx="75" cy="76"/>
          </a:xfrm>
          <a:solidFill>
            <a:srgbClr val="C9F1FF">
              <a:alpha val="60000"/>
            </a:srgbClr>
          </a:solidFill>
        </p:grpSpPr>
        <p:sp>
          <p:nvSpPr>
            <p:cNvPr id="69"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70"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sp>
        <p:nvSpPr>
          <p:cNvPr id="71" name="Freeform 10"/>
          <p:cNvSpPr/>
          <p:nvPr userDrawn="1"/>
        </p:nvSpPr>
        <p:spPr bwMode="auto">
          <a:xfrm>
            <a:off x="329584" y="230539"/>
            <a:ext cx="365113" cy="365598"/>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
        <p:nvSpPr>
          <p:cNvPr id="72" name="Freeform 10"/>
          <p:cNvSpPr/>
          <p:nvPr userDrawn="1"/>
        </p:nvSpPr>
        <p:spPr bwMode="auto">
          <a:xfrm>
            <a:off x="9723985" y="1647971"/>
            <a:ext cx="441534" cy="442122"/>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7051"/>
            <a:ext cx="12177436" cy="6850946"/>
          </a:xfrm>
          <a:prstGeom prst="rect">
            <a:avLst/>
          </a:prstGeom>
        </p:spPr>
      </p:pic>
      <p:grpSp>
        <p:nvGrpSpPr>
          <p:cNvPr id="21" name="Group 4"/>
          <p:cNvGrpSpPr>
            <a:grpSpLocks noChangeAspect="1"/>
          </p:cNvGrpSpPr>
          <p:nvPr userDrawn="1"/>
        </p:nvGrpSpPr>
        <p:grpSpPr bwMode="auto">
          <a:xfrm>
            <a:off x="10537114" y="5854667"/>
            <a:ext cx="1205277" cy="550648"/>
            <a:chOff x="725" y="636"/>
            <a:chExt cx="4312" cy="1970"/>
          </a:xfrm>
        </p:grpSpPr>
        <p:sp>
          <p:nvSpPr>
            <p:cNvPr id="22" name="Freeform 5"/>
            <p:cNvSpPr/>
            <p:nvPr/>
          </p:nvSpPr>
          <p:spPr bwMode="auto">
            <a:xfrm>
              <a:off x="725" y="636"/>
              <a:ext cx="1381" cy="1366"/>
            </a:xfrm>
            <a:custGeom>
              <a:avLst/>
              <a:gdLst>
                <a:gd name="T0" fmla="*/ 181 w 676"/>
                <a:gd name="T1" fmla="*/ 522 h 667"/>
                <a:gd name="T2" fmla="*/ 235 w 676"/>
                <a:gd name="T3" fmla="*/ 551 h 667"/>
                <a:gd name="T4" fmla="*/ 426 w 676"/>
                <a:gd name="T5" fmla="*/ 580 h 667"/>
                <a:gd name="T6" fmla="*/ 676 w 676"/>
                <a:gd name="T7" fmla="*/ 564 h 667"/>
                <a:gd name="T8" fmla="*/ 654 w 676"/>
                <a:gd name="T9" fmla="*/ 647 h 667"/>
                <a:gd name="T10" fmla="*/ 423 w 676"/>
                <a:gd name="T11" fmla="*/ 655 h 667"/>
                <a:gd name="T12" fmla="*/ 221 w 676"/>
                <a:gd name="T13" fmla="*/ 620 h 667"/>
                <a:gd name="T14" fmla="*/ 146 w 676"/>
                <a:gd name="T15" fmla="*/ 584 h 667"/>
                <a:gd name="T16" fmla="*/ 52 w 676"/>
                <a:gd name="T17" fmla="*/ 667 h 667"/>
                <a:gd name="T18" fmla="*/ 0 w 676"/>
                <a:gd name="T19" fmla="*/ 594 h 667"/>
                <a:gd name="T20" fmla="*/ 100 w 676"/>
                <a:gd name="T21" fmla="*/ 524 h 667"/>
                <a:gd name="T22" fmla="*/ 100 w 676"/>
                <a:gd name="T23" fmla="*/ 333 h 667"/>
                <a:gd name="T24" fmla="*/ 9 w 676"/>
                <a:gd name="T25" fmla="*/ 333 h 667"/>
                <a:gd name="T26" fmla="*/ 9 w 676"/>
                <a:gd name="T27" fmla="*/ 255 h 667"/>
                <a:gd name="T28" fmla="*/ 181 w 676"/>
                <a:gd name="T29" fmla="*/ 255 h 667"/>
                <a:gd name="T30" fmla="*/ 181 w 676"/>
                <a:gd name="T31" fmla="*/ 522 h 667"/>
                <a:gd name="T32" fmla="*/ 125 w 676"/>
                <a:gd name="T33" fmla="*/ 191 h 667"/>
                <a:gd name="T34" fmla="*/ 15 w 676"/>
                <a:gd name="T35" fmla="*/ 69 h 667"/>
                <a:gd name="T36" fmla="*/ 79 w 676"/>
                <a:gd name="T37" fmla="*/ 22 h 667"/>
                <a:gd name="T38" fmla="*/ 193 w 676"/>
                <a:gd name="T39" fmla="*/ 138 h 667"/>
                <a:gd name="T40" fmla="*/ 125 w 676"/>
                <a:gd name="T41" fmla="*/ 191 h 667"/>
                <a:gd name="T42" fmla="*/ 388 w 676"/>
                <a:gd name="T43" fmla="*/ 132 h 667"/>
                <a:gd name="T44" fmla="*/ 211 w 676"/>
                <a:gd name="T45" fmla="*/ 132 h 667"/>
                <a:gd name="T46" fmla="*/ 211 w 676"/>
                <a:gd name="T47" fmla="*/ 61 h 667"/>
                <a:gd name="T48" fmla="*/ 388 w 676"/>
                <a:gd name="T49" fmla="*/ 61 h 667"/>
                <a:gd name="T50" fmla="*/ 388 w 676"/>
                <a:gd name="T51" fmla="*/ 0 h 667"/>
                <a:gd name="T52" fmla="*/ 471 w 676"/>
                <a:gd name="T53" fmla="*/ 0 h 667"/>
                <a:gd name="T54" fmla="*/ 471 w 676"/>
                <a:gd name="T55" fmla="*/ 61 h 667"/>
                <a:gd name="T56" fmla="*/ 658 w 676"/>
                <a:gd name="T57" fmla="*/ 61 h 667"/>
                <a:gd name="T58" fmla="*/ 658 w 676"/>
                <a:gd name="T59" fmla="*/ 132 h 667"/>
                <a:gd name="T60" fmla="*/ 471 w 676"/>
                <a:gd name="T61" fmla="*/ 132 h 667"/>
                <a:gd name="T62" fmla="*/ 471 w 676"/>
                <a:gd name="T63" fmla="*/ 171 h 667"/>
                <a:gd name="T64" fmla="*/ 634 w 676"/>
                <a:gd name="T65" fmla="*/ 171 h 667"/>
                <a:gd name="T66" fmla="*/ 634 w 676"/>
                <a:gd name="T67" fmla="*/ 364 h 667"/>
                <a:gd name="T68" fmla="*/ 500 w 676"/>
                <a:gd name="T69" fmla="*/ 364 h 667"/>
                <a:gd name="T70" fmla="*/ 657 w 676"/>
                <a:gd name="T71" fmla="*/ 473 h 667"/>
                <a:gd name="T72" fmla="*/ 604 w 676"/>
                <a:gd name="T73" fmla="*/ 531 h 667"/>
                <a:gd name="T74" fmla="*/ 471 w 676"/>
                <a:gd name="T75" fmla="*/ 428 h 667"/>
                <a:gd name="T76" fmla="*/ 471 w 676"/>
                <a:gd name="T77" fmla="*/ 554 h 667"/>
                <a:gd name="T78" fmla="*/ 388 w 676"/>
                <a:gd name="T79" fmla="*/ 554 h 667"/>
                <a:gd name="T80" fmla="*/ 388 w 676"/>
                <a:gd name="T81" fmla="*/ 424 h 667"/>
                <a:gd name="T82" fmla="*/ 247 w 676"/>
                <a:gd name="T83" fmla="*/ 543 h 667"/>
                <a:gd name="T84" fmla="*/ 193 w 676"/>
                <a:gd name="T85" fmla="*/ 478 h 667"/>
                <a:gd name="T86" fmla="*/ 350 w 676"/>
                <a:gd name="T87" fmla="*/ 364 h 667"/>
                <a:gd name="T88" fmla="*/ 231 w 676"/>
                <a:gd name="T89" fmla="*/ 364 h 667"/>
                <a:gd name="T90" fmla="*/ 231 w 676"/>
                <a:gd name="T91" fmla="*/ 171 h 667"/>
                <a:gd name="T92" fmla="*/ 388 w 676"/>
                <a:gd name="T93" fmla="*/ 171 h 667"/>
                <a:gd name="T94" fmla="*/ 388 w 676"/>
                <a:gd name="T95" fmla="*/ 132 h 667"/>
                <a:gd name="T96" fmla="*/ 310 w 676"/>
                <a:gd name="T97" fmla="*/ 299 h 667"/>
                <a:gd name="T98" fmla="*/ 388 w 676"/>
                <a:gd name="T99" fmla="*/ 299 h 667"/>
                <a:gd name="T100" fmla="*/ 388 w 676"/>
                <a:gd name="T101" fmla="*/ 236 h 667"/>
                <a:gd name="T102" fmla="*/ 310 w 676"/>
                <a:gd name="T103" fmla="*/ 236 h 667"/>
                <a:gd name="T104" fmla="*/ 310 w 676"/>
                <a:gd name="T105" fmla="*/ 299 h 667"/>
                <a:gd name="T106" fmla="*/ 471 w 676"/>
                <a:gd name="T107" fmla="*/ 236 h 667"/>
                <a:gd name="T108" fmla="*/ 471 w 676"/>
                <a:gd name="T109" fmla="*/ 299 h 667"/>
                <a:gd name="T110" fmla="*/ 551 w 676"/>
                <a:gd name="T111" fmla="*/ 299 h 667"/>
                <a:gd name="T112" fmla="*/ 551 w 676"/>
                <a:gd name="T113" fmla="*/ 236 h 667"/>
                <a:gd name="T114" fmla="*/ 471 w 676"/>
                <a:gd name="T115" fmla="*/ 23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6" h="667">
                  <a:moveTo>
                    <a:pt x="181" y="522"/>
                  </a:moveTo>
                  <a:cubicBezTo>
                    <a:pt x="196" y="530"/>
                    <a:pt x="211" y="540"/>
                    <a:pt x="235" y="551"/>
                  </a:cubicBezTo>
                  <a:cubicBezTo>
                    <a:pt x="283" y="575"/>
                    <a:pt x="348" y="580"/>
                    <a:pt x="426" y="580"/>
                  </a:cubicBezTo>
                  <a:cubicBezTo>
                    <a:pt x="498" y="580"/>
                    <a:pt x="606" y="574"/>
                    <a:pt x="676" y="564"/>
                  </a:cubicBezTo>
                  <a:cubicBezTo>
                    <a:pt x="667" y="586"/>
                    <a:pt x="655" y="624"/>
                    <a:pt x="654" y="647"/>
                  </a:cubicBezTo>
                  <a:cubicBezTo>
                    <a:pt x="606" y="651"/>
                    <a:pt x="492" y="655"/>
                    <a:pt x="423" y="655"/>
                  </a:cubicBezTo>
                  <a:cubicBezTo>
                    <a:pt x="337" y="655"/>
                    <a:pt x="274" y="647"/>
                    <a:pt x="221" y="620"/>
                  </a:cubicBezTo>
                  <a:cubicBezTo>
                    <a:pt x="188" y="604"/>
                    <a:pt x="164" y="584"/>
                    <a:pt x="146" y="584"/>
                  </a:cubicBezTo>
                  <a:cubicBezTo>
                    <a:pt x="121" y="584"/>
                    <a:pt x="84" y="626"/>
                    <a:pt x="52" y="667"/>
                  </a:cubicBezTo>
                  <a:cubicBezTo>
                    <a:pt x="0" y="594"/>
                    <a:pt x="0" y="594"/>
                    <a:pt x="0" y="594"/>
                  </a:cubicBezTo>
                  <a:cubicBezTo>
                    <a:pt x="33" y="563"/>
                    <a:pt x="67" y="538"/>
                    <a:pt x="100" y="524"/>
                  </a:cubicBezTo>
                  <a:cubicBezTo>
                    <a:pt x="100" y="333"/>
                    <a:pt x="100" y="333"/>
                    <a:pt x="100" y="333"/>
                  </a:cubicBezTo>
                  <a:cubicBezTo>
                    <a:pt x="9" y="333"/>
                    <a:pt x="9" y="333"/>
                    <a:pt x="9" y="333"/>
                  </a:cubicBezTo>
                  <a:cubicBezTo>
                    <a:pt x="9" y="255"/>
                    <a:pt x="9" y="255"/>
                    <a:pt x="9" y="255"/>
                  </a:cubicBezTo>
                  <a:cubicBezTo>
                    <a:pt x="181" y="255"/>
                    <a:pt x="181" y="255"/>
                    <a:pt x="181" y="255"/>
                  </a:cubicBezTo>
                  <a:lnTo>
                    <a:pt x="181" y="522"/>
                  </a:lnTo>
                  <a:close/>
                  <a:moveTo>
                    <a:pt x="125" y="191"/>
                  </a:moveTo>
                  <a:cubicBezTo>
                    <a:pt x="104" y="156"/>
                    <a:pt x="54" y="105"/>
                    <a:pt x="15" y="69"/>
                  </a:cubicBezTo>
                  <a:cubicBezTo>
                    <a:pt x="79" y="22"/>
                    <a:pt x="79" y="22"/>
                    <a:pt x="79" y="22"/>
                  </a:cubicBezTo>
                  <a:cubicBezTo>
                    <a:pt x="119" y="56"/>
                    <a:pt x="170" y="105"/>
                    <a:pt x="193" y="138"/>
                  </a:cubicBezTo>
                  <a:lnTo>
                    <a:pt x="125" y="191"/>
                  </a:lnTo>
                  <a:close/>
                  <a:moveTo>
                    <a:pt x="388" y="132"/>
                  </a:moveTo>
                  <a:cubicBezTo>
                    <a:pt x="211" y="132"/>
                    <a:pt x="211" y="132"/>
                    <a:pt x="211" y="132"/>
                  </a:cubicBezTo>
                  <a:cubicBezTo>
                    <a:pt x="211" y="61"/>
                    <a:pt x="211" y="61"/>
                    <a:pt x="211" y="61"/>
                  </a:cubicBezTo>
                  <a:cubicBezTo>
                    <a:pt x="388" y="61"/>
                    <a:pt x="388" y="61"/>
                    <a:pt x="388" y="61"/>
                  </a:cubicBezTo>
                  <a:cubicBezTo>
                    <a:pt x="388" y="0"/>
                    <a:pt x="388" y="0"/>
                    <a:pt x="388" y="0"/>
                  </a:cubicBezTo>
                  <a:cubicBezTo>
                    <a:pt x="471" y="0"/>
                    <a:pt x="471" y="0"/>
                    <a:pt x="471" y="0"/>
                  </a:cubicBezTo>
                  <a:cubicBezTo>
                    <a:pt x="471" y="61"/>
                    <a:pt x="471" y="61"/>
                    <a:pt x="471" y="61"/>
                  </a:cubicBezTo>
                  <a:cubicBezTo>
                    <a:pt x="658" y="61"/>
                    <a:pt x="658" y="61"/>
                    <a:pt x="658" y="61"/>
                  </a:cubicBezTo>
                  <a:cubicBezTo>
                    <a:pt x="658" y="132"/>
                    <a:pt x="658" y="132"/>
                    <a:pt x="658" y="132"/>
                  </a:cubicBezTo>
                  <a:cubicBezTo>
                    <a:pt x="471" y="132"/>
                    <a:pt x="471" y="132"/>
                    <a:pt x="471" y="132"/>
                  </a:cubicBezTo>
                  <a:cubicBezTo>
                    <a:pt x="471" y="171"/>
                    <a:pt x="471" y="171"/>
                    <a:pt x="471" y="171"/>
                  </a:cubicBezTo>
                  <a:cubicBezTo>
                    <a:pt x="634" y="171"/>
                    <a:pt x="634" y="171"/>
                    <a:pt x="634" y="171"/>
                  </a:cubicBezTo>
                  <a:cubicBezTo>
                    <a:pt x="634" y="364"/>
                    <a:pt x="634" y="364"/>
                    <a:pt x="634" y="364"/>
                  </a:cubicBezTo>
                  <a:cubicBezTo>
                    <a:pt x="500" y="364"/>
                    <a:pt x="500" y="364"/>
                    <a:pt x="500" y="364"/>
                  </a:cubicBezTo>
                  <a:cubicBezTo>
                    <a:pt x="558" y="398"/>
                    <a:pt x="621" y="441"/>
                    <a:pt x="657" y="473"/>
                  </a:cubicBezTo>
                  <a:cubicBezTo>
                    <a:pt x="604" y="531"/>
                    <a:pt x="604" y="531"/>
                    <a:pt x="604" y="531"/>
                  </a:cubicBezTo>
                  <a:cubicBezTo>
                    <a:pt x="576" y="501"/>
                    <a:pt x="523" y="462"/>
                    <a:pt x="471" y="428"/>
                  </a:cubicBezTo>
                  <a:cubicBezTo>
                    <a:pt x="471" y="554"/>
                    <a:pt x="471" y="554"/>
                    <a:pt x="471" y="554"/>
                  </a:cubicBezTo>
                  <a:cubicBezTo>
                    <a:pt x="388" y="554"/>
                    <a:pt x="388" y="554"/>
                    <a:pt x="388" y="554"/>
                  </a:cubicBezTo>
                  <a:cubicBezTo>
                    <a:pt x="388" y="424"/>
                    <a:pt x="388" y="424"/>
                    <a:pt x="388" y="424"/>
                  </a:cubicBezTo>
                  <a:cubicBezTo>
                    <a:pt x="348" y="473"/>
                    <a:pt x="299" y="517"/>
                    <a:pt x="247" y="543"/>
                  </a:cubicBezTo>
                  <a:cubicBezTo>
                    <a:pt x="236" y="523"/>
                    <a:pt x="211" y="493"/>
                    <a:pt x="193" y="478"/>
                  </a:cubicBezTo>
                  <a:cubicBezTo>
                    <a:pt x="252" y="455"/>
                    <a:pt x="312" y="411"/>
                    <a:pt x="350" y="364"/>
                  </a:cubicBezTo>
                  <a:cubicBezTo>
                    <a:pt x="231" y="364"/>
                    <a:pt x="231" y="364"/>
                    <a:pt x="231" y="364"/>
                  </a:cubicBezTo>
                  <a:cubicBezTo>
                    <a:pt x="231" y="171"/>
                    <a:pt x="231" y="171"/>
                    <a:pt x="231" y="171"/>
                  </a:cubicBezTo>
                  <a:cubicBezTo>
                    <a:pt x="388" y="171"/>
                    <a:pt x="388" y="171"/>
                    <a:pt x="388" y="171"/>
                  </a:cubicBezTo>
                  <a:lnTo>
                    <a:pt x="388" y="132"/>
                  </a:lnTo>
                  <a:close/>
                  <a:moveTo>
                    <a:pt x="310" y="299"/>
                  </a:moveTo>
                  <a:cubicBezTo>
                    <a:pt x="388" y="299"/>
                    <a:pt x="388" y="299"/>
                    <a:pt x="388" y="299"/>
                  </a:cubicBezTo>
                  <a:cubicBezTo>
                    <a:pt x="388" y="236"/>
                    <a:pt x="388" y="236"/>
                    <a:pt x="388" y="236"/>
                  </a:cubicBezTo>
                  <a:cubicBezTo>
                    <a:pt x="310" y="236"/>
                    <a:pt x="310" y="236"/>
                    <a:pt x="310" y="236"/>
                  </a:cubicBezTo>
                  <a:lnTo>
                    <a:pt x="310" y="299"/>
                  </a:lnTo>
                  <a:close/>
                  <a:moveTo>
                    <a:pt x="471" y="236"/>
                  </a:moveTo>
                  <a:cubicBezTo>
                    <a:pt x="471" y="299"/>
                    <a:pt x="471" y="299"/>
                    <a:pt x="471" y="299"/>
                  </a:cubicBezTo>
                  <a:cubicBezTo>
                    <a:pt x="551" y="299"/>
                    <a:pt x="551" y="299"/>
                    <a:pt x="551" y="299"/>
                  </a:cubicBezTo>
                  <a:cubicBezTo>
                    <a:pt x="551" y="236"/>
                    <a:pt x="551" y="236"/>
                    <a:pt x="551" y="236"/>
                  </a:cubicBezTo>
                  <a:lnTo>
                    <a:pt x="471" y="236"/>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3" name="Freeform 6"/>
            <p:cNvSpPr/>
            <p:nvPr/>
          </p:nvSpPr>
          <p:spPr bwMode="auto">
            <a:xfrm>
              <a:off x="2171" y="640"/>
              <a:ext cx="1365" cy="1366"/>
            </a:xfrm>
            <a:custGeom>
              <a:avLst/>
              <a:gdLst>
                <a:gd name="T0" fmla="*/ 665 w 668"/>
                <a:gd name="T1" fmla="*/ 340 h 667"/>
                <a:gd name="T2" fmla="*/ 583 w 668"/>
                <a:gd name="T3" fmla="*/ 665 h 667"/>
                <a:gd name="T4" fmla="*/ 362 w 668"/>
                <a:gd name="T5" fmla="*/ 637 h 667"/>
                <a:gd name="T6" fmla="*/ 284 w 668"/>
                <a:gd name="T7" fmla="*/ 665 h 667"/>
                <a:gd name="T8" fmla="*/ 250 w 668"/>
                <a:gd name="T9" fmla="*/ 446 h 667"/>
                <a:gd name="T10" fmla="*/ 196 w 668"/>
                <a:gd name="T11" fmla="*/ 667 h 667"/>
                <a:gd name="T12" fmla="*/ 112 w 668"/>
                <a:gd name="T13" fmla="*/ 428 h 667"/>
                <a:gd name="T14" fmla="*/ 0 w 668"/>
                <a:gd name="T15" fmla="*/ 407 h 667"/>
                <a:gd name="T16" fmla="*/ 26 w 668"/>
                <a:gd name="T17" fmla="*/ 206 h 667"/>
                <a:gd name="T18" fmla="*/ 124 w 668"/>
                <a:gd name="T19" fmla="*/ 129 h 667"/>
                <a:gd name="T20" fmla="*/ 138 w 668"/>
                <a:gd name="T21" fmla="*/ 0 h 667"/>
                <a:gd name="T22" fmla="*/ 140 w 668"/>
                <a:gd name="T23" fmla="*/ 129 h 667"/>
                <a:gd name="T24" fmla="*/ 240 w 668"/>
                <a:gd name="T25" fmla="*/ 126 h 667"/>
                <a:gd name="T26" fmla="*/ 214 w 668"/>
                <a:gd name="T27" fmla="*/ 303 h 667"/>
                <a:gd name="T28" fmla="*/ 284 w 668"/>
                <a:gd name="T29" fmla="*/ 340 h 667"/>
                <a:gd name="T30" fmla="*/ 668 w 668"/>
                <a:gd name="T31" fmla="*/ 98 h 667"/>
                <a:gd name="T32" fmla="*/ 280 w 668"/>
                <a:gd name="T33" fmla="*/ 26 h 667"/>
                <a:gd name="T34" fmla="*/ 634 w 668"/>
                <a:gd name="T35" fmla="*/ 129 h 667"/>
                <a:gd name="T36" fmla="*/ 319 w 668"/>
                <a:gd name="T37" fmla="*/ 308 h 667"/>
                <a:gd name="T38" fmla="*/ 634 w 668"/>
                <a:gd name="T39" fmla="*/ 129 h 667"/>
                <a:gd name="T40" fmla="*/ 362 w 668"/>
                <a:gd name="T41" fmla="*/ 455 h 667"/>
                <a:gd name="T42" fmla="*/ 433 w 668"/>
                <a:gd name="T43" fmla="*/ 408 h 667"/>
                <a:gd name="T44" fmla="*/ 362 w 668"/>
                <a:gd name="T45" fmla="*/ 569 h 667"/>
                <a:gd name="T46" fmla="*/ 433 w 668"/>
                <a:gd name="T47" fmla="*/ 519 h 667"/>
                <a:gd name="T48" fmla="*/ 362 w 668"/>
                <a:gd name="T49" fmla="*/ 569 h 667"/>
                <a:gd name="T50" fmla="*/ 394 w 668"/>
                <a:gd name="T51" fmla="*/ 192 h 667"/>
                <a:gd name="T52" fmla="*/ 555 w 668"/>
                <a:gd name="T53" fmla="*/ 244 h 667"/>
                <a:gd name="T54" fmla="*/ 583 w 668"/>
                <a:gd name="T55" fmla="*/ 408 h 667"/>
                <a:gd name="T56" fmla="*/ 509 w 668"/>
                <a:gd name="T57" fmla="*/ 455 h 667"/>
                <a:gd name="T58" fmla="*/ 583 w 668"/>
                <a:gd name="T59" fmla="*/ 408 h 667"/>
                <a:gd name="T60" fmla="*/ 583 w 668"/>
                <a:gd name="T61" fmla="*/ 519 h 667"/>
                <a:gd name="T62" fmla="*/ 509 w 668"/>
                <a:gd name="T63" fmla="*/ 56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8" h="667">
                  <a:moveTo>
                    <a:pt x="284" y="340"/>
                  </a:moveTo>
                  <a:cubicBezTo>
                    <a:pt x="665" y="340"/>
                    <a:pt x="665" y="340"/>
                    <a:pt x="665" y="340"/>
                  </a:cubicBezTo>
                  <a:cubicBezTo>
                    <a:pt x="665" y="665"/>
                    <a:pt x="665" y="665"/>
                    <a:pt x="665" y="665"/>
                  </a:cubicBezTo>
                  <a:cubicBezTo>
                    <a:pt x="583" y="665"/>
                    <a:pt x="583" y="665"/>
                    <a:pt x="583" y="665"/>
                  </a:cubicBezTo>
                  <a:cubicBezTo>
                    <a:pt x="583" y="637"/>
                    <a:pt x="583" y="637"/>
                    <a:pt x="583" y="637"/>
                  </a:cubicBezTo>
                  <a:cubicBezTo>
                    <a:pt x="362" y="637"/>
                    <a:pt x="362" y="637"/>
                    <a:pt x="362" y="637"/>
                  </a:cubicBezTo>
                  <a:cubicBezTo>
                    <a:pt x="362" y="665"/>
                    <a:pt x="362" y="665"/>
                    <a:pt x="362" y="665"/>
                  </a:cubicBezTo>
                  <a:cubicBezTo>
                    <a:pt x="284" y="665"/>
                    <a:pt x="284" y="665"/>
                    <a:pt x="284" y="665"/>
                  </a:cubicBezTo>
                  <a:cubicBezTo>
                    <a:pt x="284" y="400"/>
                    <a:pt x="284" y="400"/>
                    <a:pt x="284" y="400"/>
                  </a:cubicBezTo>
                  <a:cubicBezTo>
                    <a:pt x="250" y="446"/>
                    <a:pt x="250" y="446"/>
                    <a:pt x="250" y="446"/>
                  </a:cubicBezTo>
                  <a:cubicBezTo>
                    <a:pt x="238" y="428"/>
                    <a:pt x="217" y="403"/>
                    <a:pt x="196" y="379"/>
                  </a:cubicBezTo>
                  <a:cubicBezTo>
                    <a:pt x="196" y="667"/>
                    <a:pt x="196" y="667"/>
                    <a:pt x="196" y="667"/>
                  </a:cubicBezTo>
                  <a:cubicBezTo>
                    <a:pt x="112" y="667"/>
                    <a:pt x="112" y="667"/>
                    <a:pt x="112" y="667"/>
                  </a:cubicBezTo>
                  <a:cubicBezTo>
                    <a:pt x="112" y="428"/>
                    <a:pt x="112" y="428"/>
                    <a:pt x="112" y="428"/>
                  </a:cubicBezTo>
                  <a:cubicBezTo>
                    <a:pt x="88" y="450"/>
                    <a:pt x="64" y="471"/>
                    <a:pt x="40" y="488"/>
                  </a:cubicBezTo>
                  <a:cubicBezTo>
                    <a:pt x="32" y="465"/>
                    <a:pt x="12" y="422"/>
                    <a:pt x="0" y="407"/>
                  </a:cubicBezTo>
                  <a:cubicBezTo>
                    <a:pt x="71" y="364"/>
                    <a:pt x="140" y="288"/>
                    <a:pt x="182" y="206"/>
                  </a:cubicBezTo>
                  <a:cubicBezTo>
                    <a:pt x="26" y="206"/>
                    <a:pt x="26" y="206"/>
                    <a:pt x="26" y="206"/>
                  </a:cubicBezTo>
                  <a:cubicBezTo>
                    <a:pt x="26" y="129"/>
                    <a:pt x="26" y="129"/>
                    <a:pt x="26" y="129"/>
                  </a:cubicBezTo>
                  <a:cubicBezTo>
                    <a:pt x="124" y="129"/>
                    <a:pt x="124" y="129"/>
                    <a:pt x="124" y="129"/>
                  </a:cubicBezTo>
                  <a:cubicBezTo>
                    <a:pt x="112" y="101"/>
                    <a:pt x="90" y="60"/>
                    <a:pt x="71" y="29"/>
                  </a:cubicBezTo>
                  <a:cubicBezTo>
                    <a:pt x="138" y="0"/>
                    <a:pt x="138" y="0"/>
                    <a:pt x="138" y="0"/>
                  </a:cubicBezTo>
                  <a:cubicBezTo>
                    <a:pt x="159" y="32"/>
                    <a:pt x="184" y="75"/>
                    <a:pt x="196" y="101"/>
                  </a:cubicBezTo>
                  <a:cubicBezTo>
                    <a:pt x="140" y="129"/>
                    <a:pt x="140" y="129"/>
                    <a:pt x="140" y="129"/>
                  </a:cubicBezTo>
                  <a:cubicBezTo>
                    <a:pt x="225" y="129"/>
                    <a:pt x="225" y="129"/>
                    <a:pt x="225" y="129"/>
                  </a:cubicBezTo>
                  <a:cubicBezTo>
                    <a:pt x="240" y="126"/>
                    <a:pt x="240" y="126"/>
                    <a:pt x="240" y="126"/>
                  </a:cubicBezTo>
                  <a:cubicBezTo>
                    <a:pt x="287" y="156"/>
                    <a:pt x="287" y="156"/>
                    <a:pt x="287" y="156"/>
                  </a:cubicBezTo>
                  <a:cubicBezTo>
                    <a:pt x="268" y="207"/>
                    <a:pt x="243" y="258"/>
                    <a:pt x="214" y="303"/>
                  </a:cubicBezTo>
                  <a:cubicBezTo>
                    <a:pt x="233" y="318"/>
                    <a:pt x="264" y="345"/>
                    <a:pt x="284" y="363"/>
                  </a:cubicBezTo>
                  <a:lnTo>
                    <a:pt x="284" y="340"/>
                  </a:lnTo>
                  <a:close/>
                  <a:moveTo>
                    <a:pt x="668" y="26"/>
                  </a:moveTo>
                  <a:cubicBezTo>
                    <a:pt x="668" y="98"/>
                    <a:pt x="668" y="98"/>
                    <a:pt x="668" y="98"/>
                  </a:cubicBezTo>
                  <a:cubicBezTo>
                    <a:pt x="280" y="98"/>
                    <a:pt x="280" y="98"/>
                    <a:pt x="280" y="98"/>
                  </a:cubicBezTo>
                  <a:cubicBezTo>
                    <a:pt x="280" y="26"/>
                    <a:pt x="280" y="26"/>
                    <a:pt x="280" y="26"/>
                  </a:cubicBezTo>
                  <a:lnTo>
                    <a:pt x="668" y="26"/>
                  </a:lnTo>
                  <a:close/>
                  <a:moveTo>
                    <a:pt x="634" y="129"/>
                  </a:moveTo>
                  <a:cubicBezTo>
                    <a:pt x="634" y="308"/>
                    <a:pt x="634" y="308"/>
                    <a:pt x="634" y="308"/>
                  </a:cubicBezTo>
                  <a:cubicBezTo>
                    <a:pt x="319" y="308"/>
                    <a:pt x="319" y="308"/>
                    <a:pt x="319" y="308"/>
                  </a:cubicBezTo>
                  <a:cubicBezTo>
                    <a:pt x="319" y="129"/>
                    <a:pt x="319" y="129"/>
                    <a:pt x="319" y="129"/>
                  </a:cubicBezTo>
                  <a:lnTo>
                    <a:pt x="634" y="129"/>
                  </a:lnTo>
                  <a:close/>
                  <a:moveTo>
                    <a:pt x="362" y="408"/>
                  </a:moveTo>
                  <a:cubicBezTo>
                    <a:pt x="362" y="455"/>
                    <a:pt x="362" y="455"/>
                    <a:pt x="362" y="455"/>
                  </a:cubicBezTo>
                  <a:cubicBezTo>
                    <a:pt x="433" y="455"/>
                    <a:pt x="433" y="455"/>
                    <a:pt x="433" y="455"/>
                  </a:cubicBezTo>
                  <a:cubicBezTo>
                    <a:pt x="433" y="408"/>
                    <a:pt x="433" y="408"/>
                    <a:pt x="433" y="408"/>
                  </a:cubicBezTo>
                  <a:lnTo>
                    <a:pt x="362" y="408"/>
                  </a:lnTo>
                  <a:close/>
                  <a:moveTo>
                    <a:pt x="362" y="569"/>
                  </a:moveTo>
                  <a:cubicBezTo>
                    <a:pt x="433" y="569"/>
                    <a:pt x="433" y="569"/>
                    <a:pt x="433" y="569"/>
                  </a:cubicBezTo>
                  <a:cubicBezTo>
                    <a:pt x="433" y="519"/>
                    <a:pt x="433" y="519"/>
                    <a:pt x="433" y="519"/>
                  </a:cubicBezTo>
                  <a:cubicBezTo>
                    <a:pt x="362" y="519"/>
                    <a:pt x="362" y="519"/>
                    <a:pt x="362" y="519"/>
                  </a:cubicBezTo>
                  <a:lnTo>
                    <a:pt x="362" y="569"/>
                  </a:lnTo>
                  <a:close/>
                  <a:moveTo>
                    <a:pt x="555" y="192"/>
                  </a:moveTo>
                  <a:cubicBezTo>
                    <a:pt x="394" y="192"/>
                    <a:pt x="394" y="192"/>
                    <a:pt x="394" y="192"/>
                  </a:cubicBezTo>
                  <a:cubicBezTo>
                    <a:pt x="394" y="244"/>
                    <a:pt x="394" y="244"/>
                    <a:pt x="394" y="244"/>
                  </a:cubicBezTo>
                  <a:cubicBezTo>
                    <a:pt x="555" y="244"/>
                    <a:pt x="555" y="244"/>
                    <a:pt x="555" y="244"/>
                  </a:cubicBezTo>
                  <a:lnTo>
                    <a:pt x="555" y="192"/>
                  </a:lnTo>
                  <a:close/>
                  <a:moveTo>
                    <a:pt x="583" y="408"/>
                  </a:moveTo>
                  <a:cubicBezTo>
                    <a:pt x="509" y="408"/>
                    <a:pt x="509" y="408"/>
                    <a:pt x="509" y="408"/>
                  </a:cubicBezTo>
                  <a:cubicBezTo>
                    <a:pt x="509" y="455"/>
                    <a:pt x="509" y="455"/>
                    <a:pt x="509" y="455"/>
                  </a:cubicBezTo>
                  <a:cubicBezTo>
                    <a:pt x="583" y="455"/>
                    <a:pt x="583" y="455"/>
                    <a:pt x="583" y="455"/>
                  </a:cubicBezTo>
                  <a:lnTo>
                    <a:pt x="583" y="408"/>
                  </a:lnTo>
                  <a:close/>
                  <a:moveTo>
                    <a:pt x="583" y="569"/>
                  </a:moveTo>
                  <a:cubicBezTo>
                    <a:pt x="583" y="519"/>
                    <a:pt x="583" y="519"/>
                    <a:pt x="583" y="519"/>
                  </a:cubicBezTo>
                  <a:cubicBezTo>
                    <a:pt x="509" y="519"/>
                    <a:pt x="509" y="519"/>
                    <a:pt x="509" y="519"/>
                  </a:cubicBezTo>
                  <a:cubicBezTo>
                    <a:pt x="509" y="569"/>
                    <a:pt x="509" y="569"/>
                    <a:pt x="509" y="569"/>
                  </a:cubicBezTo>
                  <a:lnTo>
                    <a:pt x="583" y="569"/>
                  </a:lnTo>
                  <a:close/>
                </a:path>
              </a:pathLst>
            </a:custGeom>
            <a:solidFill>
              <a:srgbClr val="F686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4" name="Freeform 7"/>
            <p:cNvSpPr/>
            <p:nvPr/>
          </p:nvSpPr>
          <p:spPr bwMode="auto">
            <a:xfrm>
              <a:off x="3648" y="638"/>
              <a:ext cx="1389" cy="1364"/>
            </a:xfrm>
            <a:custGeom>
              <a:avLst/>
              <a:gdLst>
                <a:gd name="T0" fmla="*/ 183 w 680"/>
                <a:gd name="T1" fmla="*/ 513 h 666"/>
                <a:gd name="T2" fmla="*/ 223 w 680"/>
                <a:gd name="T3" fmla="*/ 538 h 666"/>
                <a:gd name="T4" fmla="*/ 418 w 680"/>
                <a:gd name="T5" fmla="*/ 571 h 666"/>
                <a:gd name="T6" fmla="*/ 680 w 680"/>
                <a:gd name="T7" fmla="*/ 553 h 666"/>
                <a:gd name="T8" fmla="*/ 655 w 680"/>
                <a:gd name="T9" fmla="*/ 646 h 666"/>
                <a:gd name="T10" fmla="*/ 416 w 680"/>
                <a:gd name="T11" fmla="*/ 654 h 666"/>
                <a:gd name="T12" fmla="*/ 211 w 680"/>
                <a:gd name="T13" fmla="*/ 616 h 666"/>
                <a:gd name="T14" fmla="*/ 137 w 680"/>
                <a:gd name="T15" fmla="*/ 575 h 666"/>
                <a:gd name="T16" fmla="*/ 59 w 680"/>
                <a:gd name="T17" fmla="*/ 666 h 666"/>
                <a:gd name="T18" fmla="*/ 0 w 680"/>
                <a:gd name="T19" fmla="*/ 581 h 666"/>
                <a:gd name="T20" fmla="*/ 97 w 680"/>
                <a:gd name="T21" fmla="*/ 506 h 666"/>
                <a:gd name="T22" fmla="*/ 97 w 680"/>
                <a:gd name="T23" fmla="*/ 339 h 666"/>
                <a:gd name="T24" fmla="*/ 12 w 680"/>
                <a:gd name="T25" fmla="*/ 339 h 666"/>
                <a:gd name="T26" fmla="*/ 12 w 680"/>
                <a:gd name="T27" fmla="*/ 257 h 666"/>
                <a:gd name="T28" fmla="*/ 183 w 680"/>
                <a:gd name="T29" fmla="*/ 257 h 666"/>
                <a:gd name="T30" fmla="*/ 183 w 680"/>
                <a:gd name="T31" fmla="*/ 513 h 666"/>
                <a:gd name="T32" fmla="*/ 111 w 680"/>
                <a:gd name="T33" fmla="*/ 189 h 666"/>
                <a:gd name="T34" fmla="*/ 27 w 680"/>
                <a:gd name="T35" fmla="*/ 46 h 666"/>
                <a:gd name="T36" fmla="*/ 100 w 680"/>
                <a:gd name="T37" fmla="*/ 9 h 666"/>
                <a:gd name="T38" fmla="*/ 190 w 680"/>
                <a:gd name="T39" fmla="*/ 147 h 666"/>
                <a:gd name="T40" fmla="*/ 111 w 680"/>
                <a:gd name="T41" fmla="*/ 189 h 666"/>
                <a:gd name="T42" fmla="*/ 593 w 680"/>
                <a:gd name="T43" fmla="*/ 535 h 666"/>
                <a:gd name="T44" fmla="*/ 432 w 680"/>
                <a:gd name="T45" fmla="*/ 345 h 666"/>
                <a:gd name="T46" fmla="*/ 260 w 680"/>
                <a:gd name="T47" fmla="*/ 537 h 666"/>
                <a:gd name="T48" fmla="*/ 204 w 680"/>
                <a:gd name="T49" fmla="*/ 469 h 666"/>
                <a:gd name="T50" fmla="*/ 375 w 680"/>
                <a:gd name="T51" fmla="*/ 213 h 666"/>
                <a:gd name="T52" fmla="*/ 219 w 680"/>
                <a:gd name="T53" fmla="*/ 213 h 666"/>
                <a:gd name="T54" fmla="*/ 219 w 680"/>
                <a:gd name="T55" fmla="*/ 130 h 666"/>
                <a:gd name="T56" fmla="*/ 383 w 680"/>
                <a:gd name="T57" fmla="*/ 130 h 666"/>
                <a:gd name="T58" fmla="*/ 386 w 680"/>
                <a:gd name="T59" fmla="*/ 0 h 666"/>
                <a:gd name="T60" fmla="*/ 475 w 680"/>
                <a:gd name="T61" fmla="*/ 0 h 666"/>
                <a:gd name="T62" fmla="*/ 471 w 680"/>
                <a:gd name="T63" fmla="*/ 130 h 666"/>
                <a:gd name="T64" fmla="*/ 658 w 680"/>
                <a:gd name="T65" fmla="*/ 130 h 666"/>
                <a:gd name="T66" fmla="*/ 658 w 680"/>
                <a:gd name="T67" fmla="*/ 213 h 666"/>
                <a:gd name="T68" fmla="*/ 463 w 680"/>
                <a:gd name="T69" fmla="*/ 213 h 666"/>
                <a:gd name="T70" fmla="*/ 456 w 680"/>
                <a:gd name="T71" fmla="*/ 258 h 666"/>
                <a:gd name="T72" fmla="*/ 665 w 680"/>
                <a:gd name="T73" fmla="*/ 481 h 666"/>
                <a:gd name="T74" fmla="*/ 593 w 680"/>
                <a:gd name="T75" fmla="*/ 535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0" h="666">
                  <a:moveTo>
                    <a:pt x="183" y="513"/>
                  </a:moveTo>
                  <a:cubicBezTo>
                    <a:pt x="194" y="520"/>
                    <a:pt x="207" y="530"/>
                    <a:pt x="223" y="538"/>
                  </a:cubicBezTo>
                  <a:cubicBezTo>
                    <a:pt x="273" y="566"/>
                    <a:pt x="339" y="571"/>
                    <a:pt x="418" y="571"/>
                  </a:cubicBezTo>
                  <a:cubicBezTo>
                    <a:pt x="494" y="571"/>
                    <a:pt x="609" y="565"/>
                    <a:pt x="680" y="553"/>
                  </a:cubicBezTo>
                  <a:cubicBezTo>
                    <a:pt x="670" y="578"/>
                    <a:pt x="657" y="621"/>
                    <a:pt x="655" y="646"/>
                  </a:cubicBezTo>
                  <a:cubicBezTo>
                    <a:pt x="606" y="649"/>
                    <a:pt x="488" y="654"/>
                    <a:pt x="416" y="654"/>
                  </a:cubicBezTo>
                  <a:cubicBezTo>
                    <a:pt x="324" y="654"/>
                    <a:pt x="264" y="645"/>
                    <a:pt x="211" y="616"/>
                  </a:cubicBezTo>
                  <a:cubicBezTo>
                    <a:pt x="178" y="598"/>
                    <a:pt x="153" y="575"/>
                    <a:pt x="137" y="575"/>
                  </a:cubicBezTo>
                  <a:cubicBezTo>
                    <a:pt x="116" y="575"/>
                    <a:pt x="84" y="623"/>
                    <a:pt x="59" y="666"/>
                  </a:cubicBezTo>
                  <a:cubicBezTo>
                    <a:pt x="0" y="581"/>
                    <a:pt x="0" y="581"/>
                    <a:pt x="0" y="581"/>
                  </a:cubicBezTo>
                  <a:cubicBezTo>
                    <a:pt x="32" y="546"/>
                    <a:pt x="66" y="520"/>
                    <a:pt x="97" y="506"/>
                  </a:cubicBezTo>
                  <a:cubicBezTo>
                    <a:pt x="97" y="339"/>
                    <a:pt x="97" y="339"/>
                    <a:pt x="97" y="339"/>
                  </a:cubicBezTo>
                  <a:cubicBezTo>
                    <a:pt x="12" y="339"/>
                    <a:pt x="12" y="339"/>
                    <a:pt x="12" y="339"/>
                  </a:cubicBezTo>
                  <a:cubicBezTo>
                    <a:pt x="12" y="257"/>
                    <a:pt x="12" y="257"/>
                    <a:pt x="12" y="257"/>
                  </a:cubicBezTo>
                  <a:cubicBezTo>
                    <a:pt x="183" y="257"/>
                    <a:pt x="183" y="257"/>
                    <a:pt x="183" y="257"/>
                  </a:cubicBezTo>
                  <a:lnTo>
                    <a:pt x="183" y="513"/>
                  </a:lnTo>
                  <a:close/>
                  <a:moveTo>
                    <a:pt x="111" y="189"/>
                  </a:moveTo>
                  <a:cubicBezTo>
                    <a:pt x="97" y="150"/>
                    <a:pt x="61" y="90"/>
                    <a:pt x="27" y="46"/>
                  </a:cubicBezTo>
                  <a:cubicBezTo>
                    <a:pt x="100" y="9"/>
                    <a:pt x="100" y="9"/>
                    <a:pt x="100" y="9"/>
                  </a:cubicBezTo>
                  <a:cubicBezTo>
                    <a:pt x="135" y="51"/>
                    <a:pt x="174" y="107"/>
                    <a:pt x="190" y="147"/>
                  </a:cubicBezTo>
                  <a:lnTo>
                    <a:pt x="111" y="189"/>
                  </a:lnTo>
                  <a:close/>
                  <a:moveTo>
                    <a:pt x="593" y="535"/>
                  </a:moveTo>
                  <a:cubicBezTo>
                    <a:pt x="560" y="484"/>
                    <a:pt x="497" y="410"/>
                    <a:pt x="432" y="345"/>
                  </a:cubicBezTo>
                  <a:cubicBezTo>
                    <a:pt x="403" y="426"/>
                    <a:pt x="351" y="491"/>
                    <a:pt x="260" y="537"/>
                  </a:cubicBezTo>
                  <a:cubicBezTo>
                    <a:pt x="249" y="517"/>
                    <a:pt x="223" y="484"/>
                    <a:pt x="204" y="469"/>
                  </a:cubicBezTo>
                  <a:cubicBezTo>
                    <a:pt x="320" y="413"/>
                    <a:pt x="360" y="325"/>
                    <a:pt x="375" y="213"/>
                  </a:cubicBezTo>
                  <a:cubicBezTo>
                    <a:pt x="219" y="213"/>
                    <a:pt x="219" y="213"/>
                    <a:pt x="219" y="213"/>
                  </a:cubicBezTo>
                  <a:cubicBezTo>
                    <a:pt x="219" y="130"/>
                    <a:pt x="219" y="130"/>
                    <a:pt x="219" y="130"/>
                  </a:cubicBezTo>
                  <a:cubicBezTo>
                    <a:pt x="383" y="130"/>
                    <a:pt x="383" y="130"/>
                    <a:pt x="383" y="130"/>
                  </a:cubicBezTo>
                  <a:cubicBezTo>
                    <a:pt x="385" y="89"/>
                    <a:pt x="386" y="46"/>
                    <a:pt x="386" y="0"/>
                  </a:cubicBezTo>
                  <a:cubicBezTo>
                    <a:pt x="475" y="0"/>
                    <a:pt x="475" y="0"/>
                    <a:pt x="475" y="0"/>
                  </a:cubicBezTo>
                  <a:cubicBezTo>
                    <a:pt x="474" y="45"/>
                    <a:pt x="473" y="89"/>
                    <a:pt x="471" y="130"/>
                  </a:cubicBezTo>
                  <a:cubicBezTo>
                    <a:pt x="658" y="130"/>
                    <a:pt x="658" y="130"/>
                    <a:pt x="658" y="130"/>
                  </a:cubicBezTo>
                  <a:cubicBezTo>
                    <a:pt x="658" y="213"/>
                    <a:pt x="658" y="213"/>
                    <a:pt x="658" y="213"/>
                  </a:cubicBezTo>
                  <a:cubicBezTo>
                    <a:pt x="463" y="213"/>
                    <a:pt x="463" y="213"/>
                    <a:pt x="463" y="213"/>
                  </a:cubicBezTo>
                  <a:cubicBezTo>
                    <a:pt x="461" y="228"/>
                    <a:pt x="459" y="243"/>
                    <a:pt x="456" y="258"/>
                  </a:cubicBezTo>
                  <a:cubicBezTo>
                    <a:pt x="535" y="327"/>
                    <a:pt x="621" y="418"/>
                    <a:pt x="665" y="481"/>
                  </a:cubicBezTo>
                  <a:lnTo>
                    <a:pt x="593" y="535"/>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5" name="Freeform 8"/>
            <p:cNvSpPr/>
            <p:nvPr/>
          </p:nvSpPr>
          <p:spPr bwMode="auto">
            <a:xfrm>
              <a:off x="756" y="2135"/>
              <a:ext cx="143" cy="471"/>
            </a:xfrm>
            <a:custGeom>
              <a:avLst/>
              <a:gdLst>
                <a:gd name="T0" fmla="*/ 0 w 70"/>
                <a:gd name="T1" fmla="*/ 115 h 230"/>
                <a:gd name="T2" fmla="*/ 47 w 70"/>
                <a:gd name="T3" fmla="*/ 0 h 230"/>
                <a:gd name="T4" fmla="*/ 70 w 70"/>
                <a:gd name="T5" fmla="*/ 10 h 230"/>
                <a:gd name="T6" fmla="*/ 27 w 70"/>
                <a:gd name="T7" fmla="*/ 115 h 230"/>
                <a:gd name="T8" fmla="*/ 70 w 70"/>
                <a:gd name="T9" fmla="*/ 220 h 230"/>
                <a:gd name="T10" fmla="*/ 47 w 70"/>
                <a:gd name="T11" fmla="*/ 230 h 230"/>
                <a:gd name="T12" fmla="*/ 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0" y="115"/>
                  </a:moveTo>
                  <a:cubicBezTo>
                    <a:pt x="0" y="63"/>
                    <a:pt x="21" y="25"/>
                    <a:pt x="47" y="0"/>
                  </a:cubicBezTo>
                  <a:cubicBezTo>
                    <a:pt x="70" y="10"/>
                    <a:pt x="70" y="10"/>
                    <a:pt x="70" y="10"/>
                  </a:cubicBezTo>
                  <a:cubicBezTo>
                    <a:pt x="46" y="36"/>
                    <a:pt x="27" y="69"/>
                    <a:pt x="27" y="115"/>
                  </a:cubicBezTo>
                  <a:cubicBezTo>
                    <a:pt x="27" y="161"/>
                    <a:pt x="46" y="194"/>
                    <a:pt x="70" y="220"/>
                  </a:cubicBezTo>
                  <a:cubicBezTo>
                    <a:pt x="47" y="230"/>
                    <a:pt x="47" y="230"/>
                    <a:pt x="47" y="230"/>
                  </a:cubicBezTo>
                  <a:cubicBezTo>
                    <a:pt x="21" y="204"/>
                    <a:pt x="0" y="166"/>
                    <a:pt x="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6" name="Freeform 9"/>
            <p:cNvSpPr/>
            <p:nvPr/>
          </p:nvSpPr>
          <p:spPr bwMode="auto">
            <a:xfrm>
              <a:off x="1058" y="2164"/>
              <a:ext cx="451" cy="434"/>
            </a:xfrm>
            <a:custGeom>
              <a:avLst/>
              <a:gdLst>
                <a:gd name="T0" fmla="*/ 57 w 221"/>
                <a:gd name="T1" fmla="*/ 145 h 212"/>
                <a:gd name="T2" fmla="*/ 80 w 221"/>
                <a:gd name="T3" fmla="*/ 138 h 212"/>
                <a:gd name="T4" fmla="*/ 85 w 221"/>
                <a:gd name="T5" fmla="*/ 165 h 212"/>
                <a:gd name="T6" fmla="*/ 7 w 221"/>
                <a:gd name="T7" fmla="*/ 191 h 212"/>
                <a:gd name="T8" fmla="*/ 0 w 221"/>
                <a:gd name="T9" fmla="*/ 162 h 212"/>
                <a:gd name="T10" fmla="*/ 30 w 221"/>
                <a:gd name="T11" fmla="*/ 153 h 212"/>
                <a:gd name="T12" fmla="*/ 30 w 221"/>
                <a:gd name="T13" fmla="*/ 97 h 212"/>
                <a:gd name="T14" fmla="*/ 5 w 221"/>
                <a:gd name="T15" fmla="*/ 97 h 212"/>
                <a:gd name="T16" fmla="*/ 5 w 221"/>
                <a:gd name="T17" fmla="*/ 71 h 212"/>
                <a:gd name="T18" fmla="*/ 30 w 221"/>
                <a:gd name="T19" fmla="*/ 71 h 212"/>
                <a:gd name="T20" fmla="*/ 30 w 221"/>
                <a:gd name="T21" fmla="*/ 29 h 212"/>
                <a:gd name="T22" fmla="*/ 3 w 221"/>
                <a:gd name="T23" fmla="*/ 29 h 212"/>
                <a:gd name="T24" fmla="*/ 3 w 221"/>
                <a:gd name="T25" fmla="*/ 2 h 212"/>
                <a:gd name="T26" fmla="*/ 82 w 221"/>
                <a:gd name="T27" fmla="*/ 2 h 212"/>
                <a:gd name="T28" fmla="*/ 82 w 221"/>
                <a:gd name="T29" fmla="*/ 29 h 212"/>
                <a:gd name="T30" fmla="*/ 57 w 221"/>
                <a:gd name="T31" fmla="*/ 29 h 212"/>
                <a:gd name="T32" fmla="*/ 57 w 221"/>
                <a:gd name="T33" fmla="*/ 71 h 212"/>
                <a:gd name="T34" fmla="*/ 78 w 221"/>
                <a:gd name="T35" fmla="*/ 71 h 212"/>
                <a:gd name="T36" fmla="*/ 78 w 221"/>
                <a:gd name="T37" fmla="*/ 97 h 212"/>
                <a:gd name="T38" fmla="*/ 57 w 221"/>
                <a:gd name="T39" fmla="*/ 97 h 212"/>
                <a:gd name="T40" fmla="*/ 57 w 221"/>
                <a:gd name="T41" fmla="*/ 145 h 212"/>
                <a:gd name="T42" fmla="*/ 180 w 221"/>
                <a:gd name="T43" fmla="*/ 165 h 212"/>
                <a:gd name="T44" fmla="*/ 88 w 221"/>
                <a:gd name="T45" fmla="*/ 165 h 212"/>
                <a:gd name="T46" fmla="*/ 88 w 221"/>
                <a:gd name="T47" fmla="*/ 139 h 212"/>
                <a:gd name="T48" fmla="*/ 180 w 221"/>
                <a:gd name="T49" fmla="*/ 139 h 212"/>
                <a:gd name="T50" fmla="*/ 180 w 221"/>
                <a:gd name="T51" fmla="*/ 165 h 212"/>
                <a:gd name="T52" fmla="*/ 221 w 221"/>
                <a:gd name="T53" fmla="*/ 92 h 212"/>
                <a:gd name="T54" fmla="*/ 220 w 221"/>
                <a:gd name="T55" fmla="*/ 104 h 212"/>
                <a:gd name="T56" fmla="*/ 202 w 221"/>
                <a:gd name="T57" fmla="*/ 201 h 212"/>
                <a:gd name="T58" fmla="*/ 183 w 221"/>
                <a:gd name="T59" fmla="*/ 211 h 212"/>
                <a:gd name="T60" fmla="*/ 154 w 221"/>
                <a:gd name="T61" fmla="*/ 211 h 212"/>
                <a:gd name="T62" fmla="*/ 147 w 221"/>
                <a:gd name="T63" fmla="*/ 186 h 212"/>
                <a:gd name="T64" fmla="*/ 170 w 221"/>
                <a:gd name="T65" fmla="*/ 187 h 212"/>
                <a:gd name="T66" fmla="*/ 179 w 221"/>
                <a:gd name="T67" fmla="*/ 184 h 212"/>
                <a:gd name="T68" fmla="*/ 192 w 221"/>
                <a:gd name="T69" fmla="*/ 116 h 212"/>
                <a:gd name="T70" fmla="*/ 96 w 221"/>
                <a:gd name="T71" fmla="*/ 116 h 212"/>
                <a:gd name="T72" fmla="*/ 105 w 221"/>
                <a:gd name="T73" fmla="*/ 36 h 212"/>
                <a:gd name="T74" fmla="*/ 131 w 221"/>
                <a:gd name="T75" fmla="*/ 37 h 212"/>
                <a:gd name="T76" fmla="*/ 126 w 221"/>
                <a:gd name="T77" fmla="*/ 92 h 212"/>
                <a:gd name="T78" fmla="*/ 168 w 221"/>
                <a:gd name="T79" fmla="*/ 92 h 212"/>
                <a:gd name="T80" fmla="*/ 175 w 221"/>
                <a:gd name="T81" fmla="*/ 27 h 212"/>
                <a:gd name="T82" fmla="*/ 93 w 221"/>
                <a:gd name="T83" fmla="*/ 27 h 212"/>
                <a:gd name="T84" fmla="*/ 93 w 221"/>
                <a:gd name="T85" fmla="*/ 1 h 212"/>
                <a:gd name="T86" fmla="*/ 179 w 221"/>
                <a:gd name="T87" fmla="*/ 1 h 212"/>
                <a:gd name="T88" fmla="*/ 184 w 221"/>
                <a:gd name="T89" fmla="*/ 0 h 212"/>
                <a:gd name="T90" fmla="*/ 204 w 221"/>
                <a:gd name="T91" fmla="*/ 2 h 212"/>
                <a:gd name="T92" fmla="*/ 195 w 221"/>
                <a:gd name="T93" fmla="*/ 92 h 212"/>
                <a:gd name="T94" fmla="*/ 221 w 221"/>
                <a:gd name="T95" fmla="*/ 9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212">
                  <a:moveTo>
                    <a:pt x="57" y="145"/>
                  </a:moveTo>
                  <a:cubicBezTo>
                    <a:pt x="65" y="143"/>
                    <a:pt x="72" y="140"/>
                    <a:pt x="80" y="138"/>
                  </a:cubicBezTo>
                  <a:cubicBezTo>
                    <a:pt x="85" y="165"/>
                    <a:pt x="85" y="165"/>
                    <a:pt x="85" y="165"/>
                  </a:cubicBezTo>
                  <a:cubicBezTo>
                    <a:pt x="59" y="174"/>
                    <a:pt x="30" y="183"/>
                    <a:pt x="7" y="191"/>
                  </a:cubicBezTo>
                  <a:cubicBezTo>
                    <a:pt x="0" y="162"/>
                    <a:pt x="0" y="162"/>
                    <a:pt x="0" y="162"/>
                  </a:cubicBezTo>
                  <a:cubicBezTo>
                    <a:pt x="9" y="159"/>
                    <a:pt x="19" y="157"/>
                    <a:pt x="30" y="153"/>
                  </a:cubicBezTo>
                  <a:cubicBezTo>
                    <a:pt x="30" y="97"/>
                    <a:pt x="30" y="97"/>
                    <a:pt x="30" y="97"/>
                  </a:cubicBezTo>
                  <a:cubicBezTo>
                    <a:pt x="5" y="97"/>
                    <a:pt x="5" y="97"/>
                    <a:pt x="5" y="97"/>
                  </a:cubicBezTo>
                  <a:cubicBezTo>
                    <a:pt x="5" y="71"/>
                    <a:pt x="5" y="71"/>
                    <a:pt x="5" y="71"/>
                  </a:cubicBezTo>
                  <a:cubicBezTo>
                    <a:pt x="30" y="71"/>
                    <a:pt x="30" y="71"/>
                    <a:pt x="30" y="71"/>
                  </a:cubicBezTo>
                  <a:cubicBezTo>
                    <a:pt x="30" y="29"/>
                    <a:pt x="30" y="29"/>
                    <a:pt x="30" y="29"/>
                  </a:cubicBezTo>
                  <a:cubicBezTo>
                    <a:pt x="3" y="29"/>
                    <a:pt x="3" y="29"/>
                    <a:pt x="3" y="29"/>
                  </a:cubicBezTo>
                  <a:cubicBezTo>
                    <a:pt x="3" y="2"/>
                    <a:pt x="3" y="2"/>
                    <a:pt x="3" y="2"/>
                  </a:cubicBezTo>
                  <a:cubicBezTo>
                    <a:pt x="82" y="2"/>
                    <a:pt x="82" y="2"/>
                    <a:pt x="82" y="2"/>
                  </a:cubicBezTo>
                  <a:cubicBezTo>
                    <a:pt x="82" y="29"/>
                    <a:pt x="82" y="29"/>
                    <a:pt x="82" y="29"/>
                  </a:cubicBezTo>
                  <a:cubicBezTo>
                    <a:pt x="57" y="29"/>
                    <a:pt x="57" y="29"/>
                    <a:pt x="57" y="29"/>
                  </a:cubicBezTo>
                  <a:cubicBezTo>
                    <a:pt x="57" y="71"/>
                    <a:pt x="57" y="71"/>
                    <a:pt x="57" y="71"/>
                  </a:cubicBezTo>
                  <a:cubicBezTo>
                    <a:pt x="78" y="71"/>
                    <a:pt x="78" y="71"/>
                    <a:pt x="78" y="71"/>
                  </a:cubicBezTo>
                  <a:cubicBezTo>
                    <a:pt x="78" y="97"/>
                    <a:pt x="78" y="97"/>
                    <a:pt x="78" y="97"/>
                  </a:cubicBezTo>
                  <a:cubicBezTo>
                    <a:pt x="57" y="97"/>
                    <a:pt x="57" y="97"/>
                    <a:pt x="57" y="97"/>
                  </a:cubicBezTo>
                  <a:lnTo>
                    <a:pt x="57" y="145"/>
                  </a:lnTo>
                  <a:close/>
                  <a:moveTo>
                    <a:pt x="180" y="165"/>
                  </a:moveTo>
                  <a:cubicBezTo>
                    <a:pt x="88" y="165"/>
                    <a:pt x="88" y="165"/>
                    <a:pt x="88" y="165"/>
                  </a:cubicBezTo>
                  <a:cubicBezTo>
                    <a:pt x="88" y="139"/>
                    <a:pt x="88" y="139"/>
                    <a:pt x="88" y="139"/>
                  </a:cubicBezTo>
                  <a:cubicBezTo>
                    <a:pt x="180" y="139"/>
                    <a:pt x="180" y="139"/>
                    <a:pt x="180" y="139"/>
                  </a:cubicBezTo>
                  <a:lnTo>
                    <a:pt x="180" y="165"/>
                  </a:lnTo>
                  <a:close/>
                  <a:moveTo>
                    <a:pt x="221" y="92"/>
                  </a:moveTo>
                  <a:cubicBezTo>
                    <a:pt x="221" y="92"/>
                    <a:pt x="221" y="100"/>
                    <a:pt x="220" y="104"/>
                  </a:cubicBezTo>
                  <a:cubicBezTo>
                    <a:pt x="216" y="166"/>
                    <a:pt x="210" y="192"/>
                    <a:pt x="202" y="201"/>
                  </a:cubicBezTo>
                  <a:cubicBezTo>
                    <a:pt x="197" y="208"/>
                    <a:pt x="191" y="210"/>
                    <a:pt x="183" y="211"/>
                  </a:cubicBezTo>
                  <a:cubicBezTo>
                    <a:pt x="177" y="212"/>
                    <a:pt x="166" y="212"/>
                    <a:pt x="154" y="211"/>
                  </a:cubicBezTo>
                  <a:cubicBezTo>
                    <a:pt x="154" y="204"/>
                    <a:pt x="151" y="193"/>
                    <a:pt x="147" y="186"/>
                  </a:cubicBezTo>
                  <a:cubicBezTo>
                    <a:pt x="156" y="187"/>
                    <a:pt x="166" y="187"/>
                    <a:pt x="170" y="187"/>
                  </a:cubicBezTo>
                  <a:cubicBezTo>
                    <a:pt x="174" y="187"/>
                    <a:pt x="177" y="187"/>
                    <a:pt x="179" y="184"/>
                  </a:cubicBezTo>
                  <a:cubicBezTo>
                    <a:pt x="184" y="179"/>
                    <a:pt x="189" y="160"/>
                    <a:pt x="192" y="116"/>
                  </a:cubicBezTo>
                  <a:cubicBezTo>
                    <a:pt x="96" y="116"/>
                    <a:pt x="96" y="116"/>
                    <a:pt x="96" y="116"/>
                  </a:cubicBezTo>
                  <a:cubicBezTo>
                    <a:pt x="99" y="95"/>
                    <a:pt x="103" y="62"/>
                    <a:pt x="105" y="36"/>
                  </a:cubicBezTo>
                  <a:cubicBezTo>
                    <a:pt x="131" y="37"/>
                    <a:pt x="131" y="37"/>
                    <a:pt x="131" y="37"/>
                  </a:cubicBezTo>
                  <a:cubicBezTo>
                    <a:pt x="130" y="55"/>
                    <a:pt x="128" y="75"/>
                    <a:pt x="126" y="92"/>
                  </a:cubicBezTo>
                  <a:cubicBezTo>
                    <a:pt x="168" y="92"/>
                    <a:pt x="168" y="92"/>
                    <a:pt x="168" y="92"/>
                  </a:cubicBezTo>
                  <a:cubicBezTo>
                    <a:pt x="170" y="70"/>
                    <a:pt x="173" y="46"/>
                    <a:pt x="175" y="27"/>
                  </a:cubicBezTo>
                  <a:cubicBezTo>
                    <a:pt x="93" y="27"/>
                    <a:pt x="93" y="27"/>
                    <a:pt x="93" y="27"/>
                  </a:cubicBezTo>
                  <a:cubicBezTo>
                    <a:pt x="93" y="1"/>
                    <a:pt x="93" y="1"/>
                    <a:pt x="93" y="1"/>
                  </a:cubicBezTo>
                  <a:cubicBezTo>
                    <a:pt x="179" y="1"/>
                    <a:pt x="179" y="1"/>
                    <a:pt x="179" y="1"/>
                  </a:cubicBezTo>
                  <a:cubicBezTo>
                    <a:pt x="184" y="0"/>
                    <a:pt x="184" y="0"/>
                    <a:pt x="184" y="0"/>
                  </a:cubicBezTo>
                  <a:cubicBezTo>
                    <a:pt x="204" y="2"/>
                    <a:pt x="204" y="2"/>
                    <a:pt x="204" y="2"/>
                  </a:cubicBezTo>
                  <a:cubicBezTo>
                    <a:pt x="202" y="29"/>
                    <a:pt x="199" y="62"/>
                    <a:pt x="195" y="92"/>
                  </a:cubicBezTo>
                  <a:lnTo>
                    <a:pt x="221" y="92"/>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7" name="Freeform 10"/>
            <p:cNvSpPr/>
            <p:nvPr/>
          </p:nvSpPr>
          <p:spPr bwMode="auto">
            <a:xfrm>
              <a:off x="1740" y="2168"/>
              <a:ext cx="413" cy="424"/>
            </a:xfrm>
            <a:custGeom>
              <a:avLst/>
              <a:gdLst>
                <a:gd name="T0" fmla="*/ 141 w 202"/>
                <a:gd name="T1" fmla="*/ 179 h 207"/>
                <a:gd name="T2" fmla="*/ 173 w 202"/>
                <a:gd name="T3" fmla="*/ 143 h 207"/>
                <a:gd name="T4" fmla="*/ 202 w 202"/>
                <a:gd name="T5" fmla="*/ 154 h 207"/>
                <a:gd name="T6" fmla="*/ 144 w 202"/>
                <a:gd name="T7" fmla="*/ 207 h 207"/>
                <a:gd name="T8" fmla="*/ 60 w 202"/>
                <a:gd name="T9" fmla="*/ 207 h 207"/>
                <a:gd name="T10" fmla="*/ 0 w 202"/>
                <a:gd name="T11" fmla="*/ 157 h 207"/>
                <a:gd name="T12" fmla="*/ 0 w 202"/>
                <a:gd name="T13" fmla="*/ 0 h 207"/>
                <a:gd name="T14" fmla="*/ 179 w 202"/>
                <a:gd name="T15" fmla="*/ 0 h 207"/>
                <a:gd name="T16" fmla="*/ 179 w 202"/>
                <a:gd name="T17" fmla="*/ 120 h 207"/>
                <a:gd name="T18" fmla="*/ 149 w 202"/>
                <a:gd name="T19" fmla="*/ 120 h 207"/>
                <a:gd name="T20" fmla="*/ 149 w 202"/>
                <a:gd name="T21" fmla="*/ 108 h 207"/>
                <a:gd name="T22" fmla="*/ 30 w 202"/>
                <a:gd name="T23" fmla="*/ 108 h 207"/>
                <a:gd name="T24" fmla="*/ 30 w 202"/>
                <a:gd name="T25" fmla="*/ 157 h 207"/>
                <a:gd name="T26" fmla="*/ 60 w 202"/>
                <a:gd name="T27" fmla="*/ 179 h 207"/>
                <a:gd name="T28" fmla="*/ 141 w 202"/>
                <a:gd name="T29" fmla="*/ 179 h 207"/>
                <a:gd name="T30" fmla="*/ 30 w 202"/>
                <a:gd name="T31" fmla="*/ 28 h 207"/>
                <a:gd name="T32" fmla="*/ 30 w 202"/>
                <a:gd name="T33" fmla="*/ 80 h 207"/>
                <a:gd name="T34" fmla="*/ 75 w 202"/>
                <a:gd name="T35" fmla="*/ 80 h 207"/>
                <a:gd name="T36" fmla="*/ 75 w 202"/>
                <a:gd name="T37" fmla="*/ 28 h 207"/>
                <a:gd name="T38" fmla="*/ 30 w 202"/>
                <a:gd name="T39" fmla="*/ 28 h 207"/>
                <a:gd name="T40" fmla="*/ 149 w 202"/>
                <a:gd name="T41" fmla="*/ 28 h 207"/>
                <a:gd name="T42" fmla="*/ 104 w 202"/>
                <a:gd name="T43" fmla="*/ 28 h 207"/>
                <a:gd name="T44" fmla="*/ 104 w 202"/>
                <a:gd name="T45" fmla="*/ 80 h 207"/>
                <a:gd name="T46" fmla="*/ 149 w 202"/>
                <a:gd name="T47" fmla="*/ 80 h 207"/>
                <a:gd name="T48" fmla="*/ 149 w 202"/>
                <a:gd name="T49" fmla="*/ 2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 h="207">
                  <a:moveTo>
                    <a:pt x="141" y="179"/>
                  </a:moveTo>
                  <a:cubicBezTo>
                    <a:pt x="165" y="179"/>
                    <a:pt x="169" y="173"/>
                    <a:pt x="173" y="143"/>
                  </a:cubicBezTo>
                  <a:cubicBezTo>
                    <a:pt x="181" y="147"/>
                    <a:pt x="194" y="152"/>
                    <a:pt x="202" y="154"/>
                  </a:cubicBezTo>
                  <a:cubicBezTo>
                    <a:pt x="197" y="194"/>
                    <a:pt x="186" y="207"/>
                    <a:pt x="144" y="207"/>
                  </a:cubicBezTo>
                  <a:cubicBezTo>
                    <a:pt x="60" y="207"/>
                    <a:pt x="60" y="207"/>
                    <a:pt x="60" y="207"/>
                  </a:cubicBezTo>
                  <a:cubicBezTo>
                    <a:pt x="14" y="207"/>
                    <a:pt x="0" y="197"/>
                    <a:pt x="0" y="157"/>
                  </a:cubicBezTo>
                  <a:cubicBezTo>
                    <a:pt x="0" y="0"/>
                    <a:pt x="0" y="0"/>
                    <a:pt x="0" y="0"/>
                  </a:cubicBezTo>
                  <a:cubicBezTo>
                    <a:pt x="179" y="0"/>
                    <a:pt x="179" y="0"/>
                    <a:pt x="179" y="0"/>
                  </a:cubicBezTo>
                  <a:cubicBezTo>
                    <a:pt x="179" y="120"/>
                    <a:pt x="179" y="120"/>
                    <a:pt x="179" y="120"/>
                  </a:cubicBezTo>
                  <a:cubicBezTo>
                    <a:pt x="149" y="120"/>
                    <a:pt x="149" y="120"/>
                    <a:pt x="149" y="120"/>
                  </a:cubicBezTo>
                  <a:cubicBezTo>
                    <a:pt x="149" y="108"/>
                    <a:pt x="149" y="108"/>
                    <a:pt x="149" y="108"/>
                  </a:cubicBezTo>
                  <a:cubicBezTo>
                    <a:pt x="30" y="108"/>
                    <a:pt x="30" y="108"/>
                    <a:pt x="30" y="108"/>
                  </a:cubicBezTo>
                  <a:cubicBezTo>
                    <a:pt x="30" y="157"/>
                    <a:pt x="30" y="157"/>
                    <a:pt x="30" y="157"/>
                  </a:cubicBezTo>
                  <a:cubicBezTo>
                    <a:pt x="30" y="176"/>
                    <a:pt x="33" y="179"/>
                    <a:pt x="60" y="179"/>
                  </a:cubicBezTo>
                  <a:lnTo>
                    <a:pt x="141" y="179"/>
                  </a:lnTo>
                  <a:close/>
                  <a:moveTo>
                    <a:pt x="30" y="28"/>
                  </a:moveTo>
                  <a:cubicBezTo>
                    <a:pt x="30" y="80"/>
                    <a:pt x="30" y="80"/>
                    <a:pt x="30" y="80"/>
                  </a:cubicBezTo>
                  <a:cubicBezTo>
                    <a:pt x="75" y="80"/>
                    <a:pt x="75" y="80"/>
                    <a:pt x="75" y="80"/>
                  </a:cubicBezTo>
                  <a:cubicBezTo>
                    <a:pt x="75" y="28"/>
                    <a:pt x="75" y="28"/>
                    <a:pt x="75" y="28"/>
                  </a:cubicBezTo>
                  <a:lnTo>
                    <a:pt x="30" y="28"/>
                  </a:lnTo>
                  <a:close/>
                  <a:moveTo>
                    <a:pt x="149" y="28"/>
                  </a:moveTo>
                  <a:cubicBezTo>
                    <a:pt x="104" y="28"/>
                    <a:pt x="104" y="28"/>
                    <a:pt x="104" y="28"/>
                  </a:cubicBezTo>
                  <a:cubicBezTo>
                    <a:pt x="104" y="80"/>
                    <a:pt x="104" y="80"/>
                    <a:pt x="104" y="80"/>
                  </a:cubicBezTo>
                  <a:cubicBezTo>
                    <a:pt x="149" y="80"/>
                    <a:pt x="149" y="80"/>
                    <a:pt x="149" y="80"/>
                  </a:cubicBezTo>
                  <a:lnTo>
                    <a:pt x="149" y="28"/>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8" name="Freeform 11"/>
            <p:cNvSpPr/>
            <p:nvPr/>
          </p:nvSpPr>
          <p:spPr bwMode="auto">
            <a:xfrm>
              <a:off x="2339" y="2135"/>
              <a:ext cx="453" cy="461"/>
            </a:xfrm>
            <a:custGeom>
              <a:avLst/>
              <a:gdLst>
                <a:gd name="T0" fmla="*/ 44 w 222"/>
                <a:gd name="T1" fmla="*/ 118 h 225"/>
                <a:gd name="T2" fmla="*/ 0 w 222"/>
                <a:gd name="T3" fmla="*/ 92 h 225"/>
                <a:gd name="T4" fmla="*/ 15 w 222"/>
                <a:gd name="T5" fmla="*/ 71 h 225"/>
                <a:gd name="T6" fmla="*/ 60 w 222"/>
                <a:gd name="T7" fmla="*/ 95 h 225"/>
                <a:gd name="T8" fmla="*/ 44 w 222"/>
                <a:gd name="T9" fmla="*/ 118 h 225"/>
                <a:gd name="T10" fmla="*/ 8 w 222"/>
                <a:gd name="T11" fmla="*/ 205 h 225"/>
                <a:gd name="T12" fmla="*/ 53 w 222"/>
                <a:gd name="T13" fmla="*/ 129 h 225"/>
                <a:gd name="T14" fmla="*/ 74 w 222"/>
                <a:gd name="T15" fmla="*/ 148 h 225"/>
                <a:gd name="T16" fmla="*/ 32 w 222"/>
                <a:gd name="T17" fmla="*/ 224 h 225"/>
                <a:gd name="T18" fmla="*/ 8 w 222"/>
                <a:gd name="T19" fmla="*/ 205 h 225"/>
                <a:gd name="T20" fmla="*/ 57 w 222"/>
                <a:gd name="T21" fmla="*/ 55 h 225"/>
                <a:gd name="T22" fmla="*/ 12 w 222"/>
                <a:gd name="T23" fmla="*/ 25 h 225"/>
                <a:gd name="T24" fmla="*/ 29 w 222"/>
                <a:gd name="T25" fmla="*/ 5 h 225"/>
                <a:gd name="T26" fmla="*/ 74 w 222"/>
                <a:gd name="T27" fmla="*/ 33 h 225"/>
                <a:gd name="T28" fmla="*/ 57 w 222"/>
                <a:gd name="T29" fmla="*/ 55 h 225"/>
                <a:gd name="T30" fmla="*/ 210 w 222"/>
                <a:gd name="T31" fmla="*/ 34 h 225"/>
                <a:gd name="T32" fmla="*/ 165 w 222"/>
                <a:gd name="T33" fmla="*/ 93 h 225"/>
                <a:gd name="T34" fmla="*/ 222 w 222"/>
                <a:gd name="T35" fmla="*/ 108 h 225"/>
                <a:gd name="T36" fmla="*/ 213 w 222"/>
                <a:gd name="T37" fmla="*/ 136 h 225"/>
                <a:gd name="T38" fmla="*/ 141 w 222"/>
                <a:gd name="T39" fmla="*/ 109 h 225"/>
                <a:gd name="T40" fmla="*/ 84 w 222"/>
                <a:gd name="T41" fmla="*/ 134 h 225"/>
                <a:gd name="T42" fmla="*/ 204 w 222"/>
                <a:gd name="T43" fmla="*/ 134 h 225"/>
                <a:gd name="T44" fmla="*/ 204 w 222"/>
                <a:gd name="T45" fmla="*/ 225 h 225"/>
                <a:gd name="T46" fmla="*/ 176 w 222"/>
                <a:gd name="T47" fmla="*/ 225 h 225"/>
                <a:gd name="T48" fmla="*/ 176 w 222"/>
                <a:gd name="T49" fmla="*/ 213 h 225"/>
                <a:gd name="T50" fmla="*/ 102 w 222"/>
                <a:gd name="T51" fmla="*/ 213 h 225"/>
                <a:gd name="T52" fmla="*/ 102 w 222"/>
                <a:gd name="T53" fmla="*/ 225 h 225"/>
                <a:gd name="T54" fmla="*/ 75 w 222"/>
                <a:gd name="T55" fmla="*/ 225 h 225"/>
                <a:gd name="T56" fmla="*/ 75 w 222"/>
                <a:gd name="T57" fmla="*/ 137 h 225"/>
                <a:gd name="T58" fmla="*/ 71 w 222"/>
                <a:gd name="T59" fmla="*/ 138 h 225"/>
                <a:gd name="T60" fmla="*/ 56 w 222"/>
                <a:gd name="T61" fmla="*/ 113 h 225"/>
                <a:gd name="T62" fmla="*/ 115 w 222"/>
                <a:gd name="T63" fmla="*/ 93 h 225"/>
                <a:gd name="T64" fmla="*/ 90 w 222"/>
                <a:gd name="T65" fmla="*/ 68 h 225"/>
                <a:gd name="T66" fmla="*/ 76 w 222"/>
                <a:gd name="T67" fmla="*/ 83 h 225"/>
                <a:gd name="T68" fmla="*/ 60 w 222"/>
                <a:gd name="T69" fmla="*/ 61 h 225"/>
                <a:gd name="T70" fmla="*/ 100 w 222"/>
                <a:gd name="T71" fmla="*/ 0 h 225"/>
                <a:gd name="T72" fmla="*/ 125 w 222"/>
                <a:gd name="T73" fmla="*/ 7 h 225"/>
                <a:gd name="T74" fmla="*/ 118 w 222"/>
                <a:gd name="T75" fmla="*/ 24 h 225"/>
                <a:gd name="T76" fmla="*/ 187 w 222"/>
                <a:gd name="T77" fmla="*/ 24 h 225"/>
                <a:gd name="T78" fmla="*/ 192 w 222"/>
                <a:gd name="T79" fmla="*/ 23 h 225"/>
                <a:gd name="T80" fmla="*/ 210 w 222"/>
                <a:gd name="T81" fmla="*/ 34 h 225"/>
                <a:gd name="T82" fmla="*/ 102 w 222"/>
                <a:gd name="T83" fmla="*/ 159 h 225"/>
                <a:gd name="T84" fmla="*/ 102 w 222"/>
                <a:gd name="T85" fmla="*/ 188 h 225"/>
                <a:gd name="T86" fmla="*/ 176 w 222"/>
                <a:gd name="T87" fmla="*/ 188 h 225"/>
                <a:gd name="T88" fmla="*/ 176 w 222"/>
                <a:gd name="T89" fmla="*/ 159 h 225"/>
                <a:gd name="T90" fmla="*/ 102 w 222"/>
                <a:gd name="T91" fmla="*/ 159 h 225"/>
                <a:gd name="T92" fmla="*/ 106 w 222"/>
                <a:gd name="T93" fmla="*/ 49 h 225"/>
                <a:gd name="T94" fmla="*/ 139 w 222"/>
                <a:gd name="T95" fmla="*/ 79 h 225"/>
                <a:gd name="T96" fmla="*/ 170 w 222"/>
                <a:gd name="T97" fmla="*/ 49 h 225"/>
                <a:gd name="T98" fmla="*/ 106 w 222"/>
                <a:gd name="T99" fmla="*/ 4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2" h="225">
                  <a:moveTo>
                    <a:pt x="44" y="118"/>
                  </a:moveTo>
                  <a:cubicBezTo>
                    <a:pt x="35" y="111"/>
                    <a:pt x="14" y="100"/>
                    <a:pt x="0" y="92"/>
                  </a:cubicBezTo>
                  <a:cubicBezTo>
                    <a:pt x="15" y="71"/>
                    <a:pt x="15" y="71"/>
                    <a:pt x="15" y="71"/>
                  </a:cubicBezTo>
                  <a:cubicBezTo>
                    <a:pt x="29" y="78"/>
                    <a:pt x="49" y="88"/>
                    <a:pt x="60" y="95"/>
                  </a:cubicBezTo>
                  <a:lnTo>
                    <a:pt x="44" y="118"/>
                  </a:lnTo>
                  <a:close/>
                  <a:moveTo>
                    <a:pt x="8" y="205"/>
                  </a:moveTo>
                  <a:cubicBezTo>
                    <a:pt x="21" y="187"/>
                    <a:pt x="39" y="157"/>
                    <a:pt x="53" y="129"/>
                  </a:cubicBezTo>
                  <a:cubicBezTo>
                    <a:pt x="74" y="148"/>
                    <a:pt x="74" y="148"/>
                    <a:pt x="74" y="148"/>
                  </a:cubicBezTo>
                  <a:cubicBezTo>
                    <a:pt x="62" y="173"/>
                    <a:pt x="46" y="201"/>
                    <a:pt x="32" y="224"/>
                  </a:cubicBezTo>
                  <a:lnTo>
                    <a:pt x="8" y="205"/>
                  </a:lnTo>
                  <a:close/>
                  <a:moveTo>
                    <a:pt x="57" y="55"/>
                  </a:moveTo>
                  <a:cubicBezTo>
                    <a:pt x="47" y="47"/>
                    <a:pt x="27" y="34"/>
                    <a:pt x="12" y="25"/>
                  </a:cubicBezTo>
                  <a:cubicBezTo>
                    <a:pt x="29" y="5"/>
                    <a:pt x="29" y="5"/>
                    <a:pt x="29" y="5"/>
                  </a:cubicBezTo>
                  <a:cubicBezTo>
                    <a:pt x="43" y="13"/>
                    <a:pt x="64" y="25"/>
                    <a:pt x="74" y="33"/>
                  </a:cubicBezTo>
                  <a:lnTo>
                    <a:pt x="57" y="55"/>
                  </a:lnTo>
                  <a:close/>
                  <a:moveTo>
                    <a:pt x="210" y="34"/>
                  </a:moveTo>
                  <a:cubicBezTo>
                    <a:pt x="200" y="57"/>
                    <a:pt x="184" y="77"/>
                    <a:pt x="165" y="93"/>
                  </a:cubicBezTo>
                  <a:cubicBezTo>
                    <a:pt x="182" y="100"/>
                    <a:pt x="201" y="105"/>
                    <a:pt x="222" y="108"/>
                  </a:cubicBezTo>
                  <a:cubicBezTo>
                    <a:pt x="218" y="116"/>
                    <a:pt x="215" y="128"/>
                    <a:pt x="213" y="136"/>
                  </a:cubicBezTo>
                  <a:cubicBezTo>
                    <a:pt x="187" y="130"/>
                    <a:pt x="162" y="121"/>
                    <a:pt x="141" y="109"/>
                  </a:cubicBezTo>
                  <a:cubicBezTo>
                    <a:pt x="123" y="120"/>
                    <a:pt x="104" y="128"/>
                    <a:pt x="84" y="134"/>
                  </a:cubicBezTo>
                  <a:cubicBezTo>
                    <a:pt x="204" y="134"/>
                    <a:pt x="204" y="134"/>
                    <a:pt x="204" y="134"/>
                  </a:cubicBezTo>
                  <a:cubicBezTo>
                    <a:pt x="204" y="225"/>
                    <a:pt x="204" y="225"/>
                    <a:pt x="204" y="225"/>
                  </a:cubicBezTo>
                  <a:cubicBezTo>
                    <a:pt x="176" y="225"/>
                    <a:pt x="176" y="225"/>
                    <a:pt x="176" y="225"/>
                  </a:cubicBezTo>
                  <a:cubicBezTo>
                    <a:pt x="176" y="213"/>
                    <a:pt x="176" y="213"/>
                    <a:pt x="176" y="213"/>
                  </a:cubicBezTo>
                  <a:cubicBezTo>
                    <a:pt x="102" y="213"/>
                    <a:pt x="102" y="213"/>
                    <a:pt x="102" y="213"/>
                  </a:cubicBezTo>
                  <a:cubicBezTo>
                    <a:pt x="102" y="225"/>
                    <a:pt x="102" y="225"/>
                    <a:pt x="102" y="225"/>
                  </a:cubicBezTo>
                  <a:cubicBezTo>
                    <a:pt x="75" y="225"/>
                    <a:pt x="75" y="225"/>
                    <a:pt x="75" y="225"/>
                  </a:cubicBezTo>
                  <a:cubicBezTo>
                    <a:pt x="75" y="137"/>
                    <a:pt x="75" y="137"/>
                    <a:pt x="75" y="137"/>
                  </a:cubicBezTo>
                  <a:cubicBezTo>
                    <a:pt x="71" y="138"/>
                    <a:pt x="71" y="138"/>
                    <a:pt x="71" y="138"/>
                  </a:cubicBezTo>
                  <a:cubicBezTo>
                    <a:pt x="68" y="131"/>
                    <a:pt x="61" y="118"/>
                    <a:pt x="56" y="113"/>
                  </a:cubicBezTo>
                  <a:cubicBezTo>
                    <a:pt x="77" y="108"/>
                    <a:pt x="98" y="102"/>
                    <a:pt x="115" y="93"/>
                  </a:cubicBezTo>
                  <a:cubicBezTo>
                    <a:pt x="106" y="85"/>
                    <a:pt x="97" y="77"/>
                    <a:pt x="90" y="68"/>
                  </a:cubicBezTo>
                  <a:cubicBezTo>
                    <a:pt x="86" y="74"/>
                    <a:pt x="81" y="79"/>
                    <a:pt x="76" y="83"/>
                  </a:cubicBezTo>
                  <a:cubicBezTo>
                    <a:pt x="73" y="78"/>
                    <a:pt x="65" y="66"/>
                    <a:pt x="60" y="61"/>
                  </a:cubicBezTo>
                  <a:cubicBezTo>
                    <a:pt x="77" y="46"/>
                    <a:pt x="92" y="24"/>
                    <a:pt x="100" y="0"/>
                  </a:cubicBezTo>
                  <a:cubicBezTo>
                    <a:pt x="125" y="7"/>
                    <a:pt x="125" y="7"/>
                    <a:pt x="125" y="7"/>
                  </a:cubicBezTo>
                  <a:cubicBezTo>
                    <a:pt x="123" y="13"/>
                    <a:pt x="121" y="18"/>
                    <a:pt x="118" y="24"/>
                  </a:cubicBezTo>
                  <a:cubicBezTo>
                    <a:pt x="187" y="24"/>
                    <a:pt x="187" y="24"/>
                    <a:pt x="187" y="24"/>
                  </a:cubicBezTo>
                  <a:cubicBezTo>
                    <a:pt x="192" y="23"/>
                    <a:pt x="192" y="23"/>
                    <a:pt x="192" y="23"/>
                  </a:cubicBezTo>
                  <a:lnTo>
                    <a:pt x="210" y="34"/>
                  </a:lnTo>
                  <a:close/>
                  <a:moveTo>
                    <a:pt x="102" y="159"/>
                  </a:moveTo>
                  <a:cubicBezTo>
                    <a:pt x="102" y="188"/>
                    <a:pt x="102" y="188"/>
                    <a:pt x="102" y="188"/>
                  </a:cubicBezTo>
                  <a:cubicBezTo>
                    <a:pt x="176" y="188"/>
                    <a:pt x="176" y="188"/>
                    <a:pt x="176" y="188"/>
                  </a:cubicBezTo>
                  <a:cubicBezTo>
                    <a:pt x="176" y="159"/>
                    <a:pt x="176" y="159"/>
                    <a:pt x="176" y="159"/>
                  </a:cubicBezTo>
                  <a:lnTo>
                    <a:pt x="102" y="159"/>
                  </a:lnTo>
                  <a:close/>
                  <a:moveTo>
                    <a:pt x="106" y="49"/>
                  </a:moveTo>
                  <a:cubicBezTo>
                    <a:pt x="115" y="60"/>
                    <a:pt x="125" y="70"/>
                    <a:pt x="139" y="79"/>
                  </a:cubicBezTo>
                  <a:cubicBezTo>
                    <a:pt x="151" y="70"/>
                    <a:pt x="162" y="60"/>
                    <a:pt x="170" y="49"/>
                  </a:cubicBezTo>
                  <a:lnTo>
                    <a:pt x="106" y="4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29" name="Freeform 12"/>
            <p:cNvSpPr/>
            <p:nvPr/>
          </p:nvSpPr>
          <p:spPr bwMode="auto">
            <a:xfrm>
              <a:off x="2970" y="2145"/>
              <a:ext cx="462" cy="459"/>
            </a:xfrm>
            <a:custGeom>
              <a:avLst/>
              <a:gdLst>
                <a:gd name="T0" fmla="*/ 15 w 226"/>
                <a:gd name="T1" fmla="*/ 66 h 224"/>
                <a:gd name="T2" fmla="*/ 61 w 226"/>
                <a:gd name="T3" fmla="*/ 89 h 224"/>
                <a:gd name="T4" fmla="*/ 45 w 226"/>
                <a:gd name="T5" fmla="*/ 113 h 224"/>
                <a:gd name="T6" fmla="*/ 0 w 226"/>
                <a:gd name="T7" fmla="*/ 87 h 224"/>
                <a:gd name="T8" fmla="*/ 15 w 226"/>
                <a:gd name="T9" fmla="*/ 66 h 224"/>
                <a:gd name="T10" fmla="*/ 51 w 226"/>
                <a:gd name="T11" fmla="*/ 124 h 224"/>
                <a:gd name="T12" fmla="*/ 73 w 226"/>
                <a:gd name="T13" fmla="*/ 143 h 224"/>
                <a:gd name="T14" fmla="*/ 33 w 226"/>
                <a:gd name="T15" fmla="*/ 218 h 224"/>
                <a:gd name="T16" fmla="*/ 8 w 226"/>
                <a:gd name="T17" fmla="*/ 200 h 224"/>
                <a:gd name="T18" fmla="*/ 51 w 226"/>
                <a:gd name="T19" fmla="*/ 124 h 224"/>
                <a:gd name="T20" fmla="*/ 30 w 226"/>
                <a:gd name="T21" fmla="*/ 0 h 224"/>
                <a:gd name="T22" fmla="*/ 75 w 226"/>
                <a:gd name="T23" fmla="*/ 25 h 224"/>
                <a:gd name="T24" fmla="*/ 58 w 226"/>
                <a:gd name="T25" fmla="*/ 48 h 224"/>
                <a:gd name="T26" fmla="*/ 14 w 226"/>
                <a:gd name="T27" fmla="*/ 21 h 224"/>
                <a:gd name="T28" fmla="*/ 30 w 226"/>
                <a:gd name="T29" fmla="*/ 0 h 224"/>
                <a:gd name="T30" fmla="*/ 214 w 226"/>
                <a:gd name="T31" fmla="*/ 114 h 224"/>
                <a:gd name="T32" fmla="*/ 76 w 226"/>
                <a:gd name="T33" fmla="*/ 224 h 224"/>
                <a:gd name="T34" fmla="*/ 60 w 226"/>
                <a:gd name="T35" fmla="*/ 197 h 224"/>
                <a:gd name="T36" fmla="*/ 187 w 226"/>
                <a:gd name="T37" fmla="*/ 105 h 224"/>
                <a:gd name="T38" fmla="*/ 214 w 226"/>
                <a:gd name="T39" fmla="*/ 114 h 224"/>
                <a:gd name="T40" fmla="*/ 117 w 226"/>
                <a:gd name="T41" fmla="*/ 41 h 224"/>
                <a:gd name="T42" fmla="*/ 86 w 226"/>
                <a:gd name="T43" fmla="*/ 135 h 224"/>
                <a:gd name="T44" fmla="*/ 61 w 226"/>
                <a:gd name="T45" fmla="*/ 120 h 224"/>
                <a:gd name="T46" fmla="*/ 88 w 226"/>
                <a:gd name="T47" fmla="*/ 36 h 224"/>
                <a:gd name="T48" fmla="*/ 117 w 226"/>
                <a:gd name="T49" fmla="*/ 41 h 224"/>
                <a:gd name="T50" fmla="*/ 158 w 226"/>
                <a:gd name="T51" fmla="*/ 1 h 224"/>
                <a:gd name="T52" fmla="*/ 158 w 226"/>
                <a:gd name="T53" fmla="*/ 151 h 224"/>
                <a:gd name="T54" fmla="*/ 128 w 226"/>
                <a:gd name="T55" fmla="*/ 151 h 224"/>
                <a:gd name="T56" fmla="*/ 128 w 226"/>
                <a:gd name="T57" fmla="*/ 1 h 224"/>
                <a:gd name="T58" fmla="*/ 158 w 226"/>
                <a:gd name="T59" fmla="*/ 1 h 224"/>
                <a:gd name="T60" fmla="*/ 195 w 226"/>
                <a:gd name="T61" fmla="*/ 31 h 224"/>
                <a:gd name="T62" fmla="*/ 226 w 226"/>
                <a:gd name="T63" fmla="*/ 97 h 224"/>
                <a:gd name="T64" fmla="*/ 200 w 226"/>
                <a:gd name="T65" fmla="*/ 109 h 224"/>
                <a:gd name="T66" fmla="*/ 171 w 226"/>
                <a:gd name="T67" fmla="*/ 41 h 224"/>
                <a:gd name="T68" fmla="*/ 195 w 226"/>
                <a:gd name="T69" fmla="*/ 3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4">
                  <a:moveTo>
                    <a:pt x="15" y="66"/>
                  </a:moveTo>
                  <a:cubicBezTo>
                    <a:pt x="30" y="72"/>
                    <a:pt x="50" y="82"/>
                    <a:pt x="61" y="89"/>
                  </a:cubicBezTo>
                  <a:cubicBezTo>
                    <a:pt x="45" y="113"/>
                    <a:pt x="45" y="113"/>
                    <a:pt x="45" y="113"/>
                  </a:cubicBezTo>
                  <a:cubicBezTo>
                    <a:pt x="35" y="105"/>
                    <a:pt x="15" y="94"/>
                    <a:pt x="0" y="87"/>
                  </a:cubicBezTo>
                  <a:lnTo>
                    <a:pt x="15" y="66"/>
                  </a:lnTo>
                  <a:close/>
                  <a:moveTo>
                    <a:pt x="51" y="124"/>
                  </a:moveTo>
                  <a:cubicBezTo>
                    <a:pt x="73" y="143"/>
                    <a:pt x="73" y="143"/>
                    <a:pt x="73" y="143"/>
                  </a:cubicBezTo>
                  <a:cubicBezTo>
                    <a:pt x="61" y="168"/>
                    <a:pt x="46" y="195"/>
                    <a:pt x="33" y="218"/>
                  </a:cubicBezTo>
                  <a:cubicBezTo>
                    <a:pt x="8" y="200"/>
                    <a:pt x="8" y="200"/>
                    <a:pt x="8" y="200"/>
                  </a:cubicBezTo>
                  <a:cubicBezTo>
                    <a:pt x="20" y="182"/>
                    <a:pt x="38" y="152"/>
                    <a:pt x="51" y="124"/>
                  </a:cubicBezTo>
                  <a:close/>
                  <a:moveTo>
                    <a:pt x="30" y="0"/>
                  </a:moveTo>
                  <a:cubicBezTo>
                    <a:pt x="45" y="6"/>
                    <a:pt x="65" y="17"/>
                    <a:pt x="75" y="25"/>
                  </a:cubicBezTo>
                  <a:cubicBezTo>
                    <a:pt x="58" y="48"/>
                    <a:pt x="58" y="48"/>
                    <a:pt x="58" y="48"/>
                  </a:cubicBezTo>
                  <a:cubicBezTo>
                    <a:pt x="49" y="39"/>
                    <a:pt x="29" y="28"/>
                    <a:pt x="14" y="21"/>
                  </a:cubicBezTo>
                  <a:lnTo>
                    <a:pt x="30" y="0"/>
                  </a:lnTo>
                  <a:close/>
                  <a:moveTo>
                    <a:pt x="214" y="114"/>
                  </a:moveTo>
                  <a:cubicBezTo>
                    <a:pt x="191" y="178"/>
                    <a:pt x="147" y="208"/>
                    <a:pt x="76" y="224"/>
                  </a:cubicBezTo>
                  <a:cubicBezTo>
                    <a:pt x="73" y="215"/>
                    <a:pt x="67" y="204"/>
                    <a:pt x="60" y="197"/>
                  </a:cubicBezTo>
                  <a:cubicBezTo>
                    <a:pt x="126" y="186"/>
                    <a:pt x="167" y="161"/>
                    <a:pt x="187" y="105"/>
                  </a:cubicBezTo>
                  <a:lnTo>
                    <a:pt x="214" y="114"/>
                  </a:lnTo>
                  <a:close/>
                  <a:moveTo>
                    <a:pt x="117" y="41"/>
                  </a:moveTo>
                  <a:cubicBezTo>
                    <a:pt x="110" y="76"/>
                    <a:pt x="98" y="112"/>
                    <a:pt x="86" y="135"/>
                  </a:cubicBezTo>
                  <a:cubicBezTo>
                    <a:pt x="80" y="131"/>
                    <a:pt x="68" y="123"/>
                    <a:pt x="61" y="120"/>
                  </a:cubicBezTo>
                  <a:cubicBezTo>
                    <a:pt x="73" y="100"/>
                    <a:pt x="83" y="67"/>
                    <a:pt x="88" y="36"/>
                  </a:cubicBezTo>
                  <a:lnTo>
                    <a:pt x="117" y="41"/>
                  </a:lnTo>
                  <a:close/>
                  <a:moveTo>
                    <a:pt x="158" y="1"/>
                  </a:moveTo>
                  <a:cubicBezTo>
                    <a:pt x="158" y="151"/>
                    <a:pt x="158" y="151"/>
                    <a:pt x="158" y="151"/>
                  </a:cubicBezTo>
                  <a:cubicBezTo>
                    <a:pt x="128" y="151"/>
                    <a:pt x="128" y="151"/>
                    <a:pt x="128" y="151"/>
                  </a:cubicBezTo>
                  <a:cubicBezTo>
                    <a:pt x="128" y="1"/>
                    <a:pt x="128" y="1"/>
                    <a:pt x="128" y="1"/>
                  </a:cubicBezTo>
                  <a:lnTo>
                    <a:pt x="158" y="1"/>
                  </a:lnTo>
                  <a:close/>
                  <a:moveTo>
                    <a:pt x="195" y="31"/>
                  </a:moveTo>
                  <a:cubicBezTo>
                    <a:pt x="209" y="51"/>
                    <a:pt x="221" y="78"/>
                    <a:pt x="226" y="97"/>
                  </a:cubicBezTo>
                  <a:cubicBezTo>
                    <a:pt x="200" y="109"/>
                    <a:pt x="200" y="109"/>
                    <a:pt x="200" y="109"/>
                  </a:cubicBezTo>
                  <a:cubicBezTo>
                    <a:pt x="196" y="90"/>
                    <a:pt x="184" y="62"/>
                    <a:pt x="171" y="41"/>
                  </a:cubicBezTo>
                  <a:lnTo>
                    <a:pt x="195" y="3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0" name="Freeform 13"/>
            <p:cNvSpPr/>
            <p:nvPr/>
          </p:nvSpPr>
          <p:spPr bwMode="auto">
            <a:xfrm>
              <a:off x="3634" y="2141"/>
              <a:ext cx="423" cy="457"/>
            </a:xfrm>
            <a:custGeom>
              <a:avLst/>
              <a:gdLst>
                <a:gd name="T0" fmla="*/ 207 w 207"/>
                <a:gd name="T1" fmla="*/ 121 h 223"/>
                <a:gd name="T2" fmla="*/ 206 w 207"/>
                <a:gd name="T3" fmla="*/ 132 h 223"/>
                <a:gd name="T4" fmla="*/ 192 w 207"/>
                <a:gd name="T5" fmla="*/ 196 h 223"/>
                <a:gd name="T6" fmla="*/ 173 w 207"/>
                <a:gd name="T7" fmla="*/ 205 h 223"/>
                <a:gd name="T8" fmla="*/ 143 w 207"/>
                <a:gd name="T9" fmla="*/ 205 h 223"/>
                <a:gd name="T10" fmla="*/ 135 w 207"/>
                <a:gd name="T11" fmla="*/ 178 h 223"/>
                <a:gd name="T12" fmla="*/ 161 w 207"/>
                <a:gd name="T13" fmla="*/ 180 h 223"/>
                <a:gd name="T14" fmla="*/ 169 w 207"/>
                <a:gd name="T15" fmla="*/ 177 h 223"/>
                <a:gd name="T16" fmla="*/ 177 w 207"/>
                <a:gd name="T17" fmla="*/ 147 h 223"/>
                <a:gd name="T18" fmla="*/ 114 w 207"/>
                <a:gd name="T19" fmla="*/ 147 h 223"/>
                <a:gd name="T20" fmla="*/ 114 w 207"/>
                <a:gd name="T21" fmla="*/ 223 h 223"/>
                <a:gd name="T22" fmla="*/ 82 w 207"/>
                <a:gd name="T23" fmla="*/ 223 h 223"/>
                <a:gd name="T24" fmla="*/ 82 w 207"/>
                <a:gd name="T25" fmla="*/ 147 h 223"/>
                <a:gd name="T26" fmla="*/ 0 w 207"/>
                <a:gd name="T27" fmla="*/ 147 h 223"/>
                <a:gd name="T28" fmla="*/ 0 w 207"/>
                <a:gd name="T29" fmla="*/ 121 h 223"/>
                <a:gd name="T30" fmla="*/ 82 w 207"/>
                <a:gd name="T31" fmla="*/ 121 h 223"/>
                <a:gd name="T32" fmla="*/ 82 w 207"/>
                <a:gd name="T33" fmla="*/ 99 h 223"/>
                <a:gd name="T34" fmla="*/ 16 w 207"/>
                <a:gd name="T35" fmla="*/ 99 h 223"/>
                <a:gd name="T36" fmla="*/ 16 w 207"/>
                <a:gd name="T37" fmla="*/ 73 h 223"/>
                <a:gd name="T38" fmla="*/ 82 w 207"/>
                <a:gd name="T39" fmla="*/ 73 h 223"/>
                <a:gd name="T40" fmla="*/ 82 w 207"/>
                <a:gd name="T41" fmla="*/ 51 h 223"/>
                <a:gd name="T42" fmla="*/ 4 w 207"/>
                <a:gd name="T43" fmla="*/ 51 h 223"/>
                <a:gd name="T44" fmla="*/ 4 w 207"/>
                <a:gd name="T45" fmla="*/ 24 h 223"/>
                <a:gd name="T46" fmla="*/ 82 w 207"/>
                <a:gd name="T47" fmla="*/ 24 h 223"/>
                <a:gd name="T48" fmla="*/ 82 w 207"/>
                <a:gd name="T49" fmla="*/ 0 h 223"/>
                <a:gd name="T50" fmla="*/ 114 w 207"/>
                <a:gd name="T51" fmla="*/ 0 h 223"/>
                <a:gd name="T52" fmla="*/ 114 w 207"/>
                <a:gd name="T53" fmla="*/ 24 h 223"/>
                <a:gd name="T54" fmla="*/ 196 w 207"/>
                <a:gd name="T55" fmla="*/ 24 h 223"/>
                <a:gd name="T56" fmla="*/ 196 w 207"/>
                <a:gd name="T57" fmla="*/ 51 h 223"/>
                <a:gd name="T58" fmla="*/ 114 w 207"/>
                <a:gd name="T59" fmla="*/ 51 h 223"/>
                <a:gd name="T60" fmla="*/ 114 w 207"/>
                <a:gd name="T61" fmla="*/ 73 h 223"/>
                <a:gd name="T62" fmla="*/ 186 w 207"/>
                <a:gd name="T63" fmla="*/ 73 h 223"/>
                <a:gd name="T64" fmla="*/ 186 w 207"/>
                <a:gd name="T65" fmla="*/ 99 h 223"/>
                <a:gd name="T66" fmla="*/ 114 w 207"/>
                <a:gd name="T67" fmla="*/ 99 h 223"/>
                <a:gd name="T68" fmla="*/ 114 w 207"/>
                <a:gd name="T69" fmla="*/ 121 h 223"/>
                <a:gd name="T70" fmla="*/ 207 w 207"/>
                <a:gd name="T71" fmla="*/ 1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223">
                  <a:moveTo>
                    <a:pt x="207" y="121"/>
                  </a:moveTo>
                  <a:cubicBezTo>
                    <a:pt x="207" y="121"/>
                    <a:pt x="206" y="128"/>
                    <a:pt x="206" y="132"/>
                  </a:cubicBezTo>
                  <a:cubicBezTo>
                    <a:pt x="203" y="171"/>
                    <a:pt x="199" y="189"/>
                    <a:pt x="192" y="196"/>
                  </a:cubicBezTo>
                  <a:cubicBezTo>
                    <a:pt x="187" y="202"/>
                    <a:pt x="181" y="204"/>
                    <a:pt x="173" y="205"/>
                  </a:cubicBezTo>
                  <a:cubicBezTo>
                    <a:pt x="166" y="205"/>
                    <a:pt x="155" y="206"/>
                    <a:pt x="143" y="205"/>
                  </a:cubicBezTo>
                  <a:cubicBezTo>
                    <a:pt x="142" y="197"/>
                    <a:pt x="139" y="186"/>
                    <a:pt x="135" y="178"/>
                  </a:cubicBezTo>
                  <a:cubicBezTo>
                    <a:pt x="145" y="179"/>
                    <a:pt x="156" y="180"/>
                    <a:pt x="161" y="180"/>
                  </a:cubicBezTo>
                  <a:cubicBezTo>
                    <a:pt x="165" y="180"/>
                    <a:pt x="167" y="179"/>
                    <a:pt x="169" y="177"/>
                  </a:cubicBezTo>
                  <a:cubicBezTo>
                    <a:pt x="172" y="174"/>
                    <a:pt x="175" y="165"/>
                    <a:pt x="177" y="147"/>
                  </a:cubicBezTo>
                  <a:cubicBezTo>
                    <a:pt x="114" y="147"/>
                    <a:pt x="114" y="147"/>
                    <a:pt x="114" y="147"/>
                  </a:cubicBezTo>
                  <a:cubicBezTo>
                    <a:pt x="114" y="223"/>
                    <a:pt x="114" y="223"/>
                    <a:pt x="114" y="223"/>
                  </a:cubicBezTo>
                  <a:cubicBezTo>
                    <a:pt x="82" y="223"/>
                    <a:pt x="82" y="223"/>
                    <a:pt x="82" y="223"/>
                  </a:cubicBezTo>
                  <a:cubicBezTo>
                    <a:pt x="82" y="147"/>
                    <a:pt x="82" y="147"/>
                    <a:pt x="82" y="147"/>
                  </a:cubicBezTo>
                  <a:cubicBezTo>
                    <a:pt x="0" y="147"/>
                    <a:pt x="0" y="147"/>
                    <a:pt x="0" y="147"/>
                  </a:cubicBezTo>
                  <a:cubicBezTo>
                    <a:pt x="0" y="121"/>
                    <a:pt x="0" y="121"/>
                    <a:pt x="0" y="121"/>
                  </a:cubicBezTo>
                  <a:cubicBezTo>
                    <a:pt x="82" y="121"/>
                    <a:pt x="82" y="121"/>
                    <a:pt x="82" y="121"/>
                  </a:cubicBezTo>
                  <a:cubicBezTo>
                    <a:pt x="82" y="99"/>
                    <a:pt x="82" y="99"/>
                    <a:pt x="82" y="99"/>
                  </a:cubicBezTo>
                  <a:cubicBezTo>
                    <a:pt x="16" y="99"/>
                    <a:pt x="16" y="99"/>
                    <a:pt x="16" y="99"/>
                  </a:cubicBezTo>
                  <a:cubicBezTo>
                    <a:pt x="16" y="73"/>
                    <a:pt x="16" y="73"/>
                    <a:pt x="16" y="73"/>
                  </a:cubicBezTo>
                  <a:cubicBezTo>
                    <a:pt x="82" y="73"/>
                    <a:pt x="82" y="73"/>
                    <a:pt x="82" y="73"/>
                  </a:cubicBezTo>
                  <a:cubicBezTo>
                    <a:pt x="82" y="51"/>
                    <a:pt x="82" y="51"/>
                    <a:pt x="82" y="51"/>
                  </a:cubicBezTo>
                  <a:cubicBezTo>
                    <a:pt x="4" y="51"/>
                    <a:pt x="4" y="51"/>
                    <a:pt x="4" y="51"/>
                  </a:cubicBezTo>
                  <a:cubicBezTo>
                    <a:pt x="4" y="24"/>
                    <a:pt x="4" y="24"/>
                    <a:pt x="4" y="24"/>
                  </a:cubicBezTo>
                  <a:cubicBezTo>
                    <a:pt x="82" y="24"/>
                    <a:pt x="82" y="24"/>
                    <a:pt x="82" y="24"/>
                  </a:cubicBezTo>
                  <a:cubicBezTo>
                    <a:pt x="82" y="0"/>
                    <a:pt x="82" y="0"/>
                    <a:pt x="82" y="0"/>
                  </a:cubicBezTo>
                  <a:cubicBezTo>
                    <a:pt x="114" y="0"/>
                    <a:pt x="114" y="0"/>
                    <a:pt x="114" y="0"/>
                  </a:cubicBezTo>
                  <a:cubicBezTo>
                    <a:pt x="114" y="24"/>
                    <a:pt x="114" y="24"/>
                    <a:pt x="114" y="24"/>
                  </a:cubicBezTo>
                  <a:cubicBezTo>
                    <a:pt x="196" y="24"/>
                    <a:pt x="196" y="24"/>
                    <a:pt x="196" y="24"/>
                  </a:cubicBezTo>
                  <a:cubicBezTo>
                    <a:pt x="196" y="51"/>
                    <a:pt x="196" y="51"/>
                    <a:pt x="196" y="51"/>
                  </a:cubicBezTo>
                  <a:cubicBezTo>
                    <a:pt x="114" y="51"/>
                    <a:pt x="114" y="51"/>
                    <a:pt x="114" y="51"/>
                  </a:cubicBezTo>
                  <a:cubicBezTo>
                    <a:pt x="114" y="73"/>
                    <a:pt x="114" y="73"/>
                    <a:pt x="114" y="73"/>
                  </a:cubicBezTo>
                  <a:cubicBezTo>
                    <a:pt x="186" y="73"/>
                    <a:pt x="186" y="73"/>
                    <a:pt x="186" y="73"/>
                  </a:cubicBezTo>
                  <a:cubicBezTo>
                    <a:pt x="186" y="99"/>
                    <a:pt x="186" y="99"/>
                    <a:pt x="186" y="99"/>
                  </a:cubicBezTo>
                  <a:cubicBezTo>
                    <a:pt x="114" y="99"/>
                    <a:pt x="114" y="99"/>
                    <a:pt x="114" y="99"/>
                  </a:cubicBezTo>
                  <a:cubicBezTo>
                    <a:pt x="114" y="121"/>
                    <a:pt x="114" y="121"/>
                    <a:pt x="114" y="121"/>
                  </a:cubicBezTo>
                  <a:lnTo>
                    <a:pt x="207" y="12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1" name="Freeform 14"/>
            <p:cNvSpPr/>
            <p:nvPr/>
          </p:nvSpPr>
          <p:spPr bwMode="auto">
            <a:xfrm>
              <a:off x="4242" y="2141"/>
              <a:ext cx="427" cy="461"/>
            </a:xfrm>
            <a:custGeom>
              <a:avLst/>
              <a:gdLst>
                <a:gd name="T0" fmla="*/ 63 w 209"/>
                <a:gd name="T1" fmla="*/ 89 h 225"/>
                <a:gd name="T2" fmla="*/ 62 w 209"/>
                <a:gd name="T3" fmla="*/ 119 h 225"/>
                <a:gd name="T4" fmla="*/ 181 w 209"/>
                <a:gd name="T5" fmla="*/ 119 h 225"/>
                <a:gd name="T6" fmla="*/ 181 w 209"/>
                <a:gd name="T7" fmla="*/ 224 h 225"/>
                <a:gd name="T8" fmla="*/ 149 w 209"/>
                <a:gd name="T9" fmla="*/ 224 h 225"/>
                <a:gd name="T10" fmla="*/ 149 w 209"/>
                <a:gd name="T11" fmla="*/ 149 h 225"/>
                <a:gd name="T12" fmla="*/ 58 w 209"/>
                <a:gd name="T13" fmla="*/ 149 h 225"/>
                <a:gd name="T14" fmla="*/ 22 w 209"/>
                <a:gd name="T15" fmla="*/ 225 h 225"/>
                <a:gd name="T16" fmla="*/ 0 w 209"/>
                <a:gd name="T17" fmla="*/ 202 h 225"/>
                <a:gd name="T18" fmla="*/ 33 w 209"/>
                <a:gd name="T19" fmla="*/ 85 h 225"/>
                <a:gd name="T20" fmla="*/ 33 w 209"/>
                <a:gd name="T21" fmla="*/ 5 h 225"/>
                <a:gd name="T22" fmla="*/ 63 w 209"/>
                <a:gd name="T23" fmla="*/ 5 h 225"/>
                <a:gd name="T24" fmla="*/ 63 w 209"/>
                <a:gd name="T25" fmla="*/ 59 h 225"/>
                <a:gd name="T26" fmla="*/ 122 w 209"/>
                <a:gd name="T27" fmla="*/ 59 h 225"/>
                <a:gd name="T28" fmla="*/ 122 w 209"/>
                <a:gd name="T29" fmla="*/ 0 h 225"/>
                <a:gd name="T30" fmla="*/ 153 w 209"/>
                <a:gd name="T31" fmla="*/ 0 h 225"/>
                <a:gd name="T32" fmla="*/ 153 w 209"/>
                <a:gd name="T33" fmla="*/ 59 h 225"/>
                <a:gd name="T34" fmla="*/ 209 w 209"/>
                <a:gd name="T35" fmla="*/ 59 h 225"/>
                <a:gd name="T36" fmla="*/ 209 w 209"/>
                <a:gd name="T37" fmla="*/ 89 h 225"/>
                <a:gd name="T38" fmla="*/ 63 w 209"/>
                <a:gd name="T39" fmla="*/ 8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9" h="225">
                  <a:moveTo>
                    <a:pt x="63" y="89"/>
                  </a:moveTo>
                  <a:cubicBezTo>
                    <a:pt x="63" y="99"/>
                    <a:pt x="63" y="109"/>
                    <a:pt x="62" y="119"/>
                  </a:cubicBezTo>
                  <a:cubicBezTo>
                    <a:pt x="181" y="119"/>
                    <a:pt x="181" y="119"/>
                    <a:pt x="181" y="119"/>
                  </a:cubicBezTo>
                  <a:cubicBezTo>
                    <a:pt x="181" y="224"/>
                    <a:pt x="181" y="224"/>
                    <a:pt x="181" y="224"/>
                  </a:cubicBezTo>
                  <a:cubicBezTo>
                    <a:pt x="149" y="224"/>
                    <a:pt x="149" y="224"/>
                    <a:pt x="149" y="224"/>
                  </a:cubicBezTo>
                  <a:cubicBezTo>
                    <a:pt x="149" y="149"/>
                    <a:pt x="149" y="149"/>
                    <a:pt x="149" y="149"/>
                  </a:cubicBezTo>
                  <a:cubicBezTo>
                    <a:pt x="58" y="149"/>
                    <a:pt x="58" y="149"/>
                    <a:pt x="58" y="149"/>
                  </a:cubicBezTo>
                  <a:cubicBezTo>
                    <a:pt x="53" y="177"/>
                    <a:pt x="43" y="204"/>
                    <a:pt x="22" y="225"/>
                  </a:cubicBezTo>
                  <a:cubicBezTo>
                    <a:pt x="18" y="218"/>
                    <a:pt x="7" y="207"/>
                    <a:pt x="0" y="202"/>
                  </a:cubicBezTo>
                  <a:cubicBezTo>
                    <a:pt x="30" y="170"/>
                    <a:pt x="33" y="126"/>
                    <a:pt x="33" y="85"/>
                  </a:cubicBezTo>
                  <a:cubicBezTo>
                    <a:pt x="33" y="5"/>
                    <a:pt x="33" y="5"/>
                    <a:pt x="33" y="5"/>
                  </a:cubicBezTo>
                  <a:cubicBezTo>
                    <a:pt x="63" y="5"/>
                    <a:pt x="63" y="5"/>
                    <a:pt x="63" y="5"/>
                  </a:cubicBezTo>
                  <a:cubicBezTo>
                    <a:pt x="63" y="59"/>
                    <a:pt x="63" y="59"/>
                    <a:pt x="63" y="59"/>
                  </a:cubicBezTo>
                  <a:cubicBezTo>
                    <a:pt x="122" y="59"/>
                    <a:pt x="122" y="59"/>
                    <a:pt x="122" y="59"/>
                  </a:cubicBezTo>
                  <a:cubicBezTo>
                    <a:pt x="122" y="0"/>
                    <a:pt x="122" y="0"/>
                    <a:pt x="122" y="0"/>
                  </a:cubicBezTo>
                  <a:cubicBezTo>
                    <a:pt x="153" y="0"/>
                    <a:pt x="153" y="0"/>
                    <a:pt x="153" y="0"/>
                  </a:cubicBezTo>
                  <a:cubicBezTo>
                    <a:pt x="153" y="59"/>
                    <a:pt x="153" y="59"/>
                    <a:pt x="153" y="59"/>
                  </a:cubicBezTo>
                  <a:cubicBezTo>
                    <a:pt x="209" y="59"/>
                    <a:pt x="209" y="59"/>
                    <a:pt x="209" y="59"/>
                  </a:cubicBezTo>
                  <a:cubicBezTo>
                    <a:pt x="209" y="89"/>
                    <a:pt x="209" y="89"/>
                    <a:pt x="209" y="89"/>
                  </a:cubicBezTo>
                  <a:lnTo>
                    <a:pt x="63" y="8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32" name="Freeform 15"/>
            <p:cNvSpPr/>
            <p:nvPr/>
          </p:nvSpPr>
          <p:spPr bwMode="auto">
            <a:xfrm>
              <a:off x="4867" y="2135"/>
              <a:ext cx="143" cy="471"/>
            </a:xfrm>
            <a:custGeom>
              <a:avLst/>
              <a:gdLst>
                <a:gd name="T0" fmla="*/ 70 w 70"/>
                <a:gd name="T1" fmla="*/ 115 h 230"/>
                <a:gd name="T2" fmla="*/ 23 w 70"/>
                <a:gd name="T3" fmla="*/ 230 h 230"/>
                <a:gd name="T4" fmla="*/ 0 w 70"/>
                <a:gd name="T5" fmla="*/ 220 h 230"/>
                <a:gd name="T6" fmla="*/ 43 w 70"/>
                <a:gd name="T7" fmla="*/ 115 h 230"/>
                <a:gd name="T8" fmla="*/ 0 w 70"/>
                <a:gd name="T9" fmla="*/ 10 h 230"/>
                <a:gd name="T10" fmla="*/ 23 w 70"/>
                <a:gd name="T11" fmla="*/ 0 h 230"/>
                <a:gd name="T12" fmla="*/ 7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70" y="115"/>
                  </a:moveTo>
                  <a:cubicBezTo>
                    <a:pt x="70" y="166"/>
                    <a:pt x="49" y="204"/>
                    <a:pt x="23" y="230"/>
                  </a:cubicBezTo>
                  <a:cubicBezTo>
                    <a:pt x="0" y="220"/>
                    <a:pt x="0" y="220"/>
                    <a:pt x="0" y="220"/>
                  </a:cubicBezTo>
                  <a:cubicBezTo>
                    <a:pt x="24" y="194"/>
                    <a:pt x="43" y="161"/>
                    <a:pt x="43" y="115"/>
                  </a:cubicBezTo>
                  <a:cubicBezTo>
                    <a:pt x="43" y="69"/>
                    <a:pt x="24" y="36"/>
                    <a:pt x="0" y="10"/>
                  </a:cubicBezTo>
                  <a:cubicBezTo>
                    <a:pt x="23" y="0"/>
                    <a:pt x="23" y="0"/>
                    <a:pt x="23" y="0"/>
                  </a:cubicBezTo>
                  <a:cubicBezTo>
                    <a:pt x="49" y="25"/>
                    <a:pt x="70" y="63"/>
                    <a:pt x="7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grpSp>
      <p:sp>
        <p:nvSpPr>
          <p:cNvPr id="2" name="标题 1"/>
          <p:cNvSpPr/>
          <p:nvPr>
            <p:ph type="ctrTitle"/>
          </p:nvPr>
        </p:nvSpPr>
        <p:spPr>
          <a:xfrm>
            <a:off x="5807968" y="2406435"/>
            <a:ext cx="5469632" cy="1470025"/>
          </a:xfrm>
        </p:spPr>
        <p:txBody>
          <a:bodyPr/>
          <a:lstStyle>
            <a:lvl1pPr algn="r">
              <a:defRPr b="1" i="1">
                <a:solidFill>
                  <a:srgbClr val="172788"/>
                </a:solidFill>
                <a:effectLst>
                  <a:reflection blurRad="6350" stA="30000" endPos="63000" dist="60007" dir="5400000" sy="-100000" algn="bl" rotWithShape="0"/>
                </a:effectLst>
              </a:defRPr>
            </a:lvl1pPr>
          </a:lstStyle>
          <a:p>
            <a:r>
              <a:rPr lang="zh-CN" altLang="en-US" dirty="0"/>
              <a:t>单击此处编辑母版标题样式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2239D342-71B8-4263-8EE0-96AE71B988F3}"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963086" y="4406902"/>
            <a:ext cx="10363200" cy="1362075"/>
          </a:xfrm>
        </p:spPr>
        <p:txBody>
          <a:bodyPr anchor="t"/>
          <a:lstStyle>
            <a:lvl1pPr algn="l">
              <a:defRPr sz="5335" b="1" cap="all"/>
            </a:lvl1pPr>
          </a:lstStyle>
          <a:p>
            <a:r>
              <a:rPr lang="zh-CN" altLang="en-US"/>
              <a:t>单击此处编辑母版标题样式</a:t>
            </a:r>
            <a:endParaRPr lang="zh-CN" altLang="en-US"/>
          </a:p>
        </p:txBody>
      </p:sp>
      <p:sp>
        <p:nvSpPr>
          <p:cNvPr id="3" name="文本占位符 2"/>
          <p:cNvSpPr/>
          <p:nvPr>
            <p:ph type="body" idx="1"/>
          </p:nvPr>
        </p:nvSpPr>
        <p:spPr>
          <a:xfrm>
            <a:off x="963086"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6965" indent="0">
              <a:buNone/>
              <a:defRPr sz="1865">
                <a:solidFill>
                  <a:schemeClr val="tx1">
                    <a:tint val="75000"/>
                  </a:schemeClr>
                </a:solidFill>
              </a:defRPr>
            </a:lvl7pPr>
            <a:lvl8pPr marL="4266565" indent="0">
              <a:buNone/>
              <a:defRPr sz="1865">
                <a:solidFill>
                  <a:schemeClr val="tx1">
                    <a:tint val="75000"/>
                  </a:schemeClr>
                </a:solidFill>
              </a:defRPr>
            </a:lvl8pPr>
            <a:lvl9pPr marL="4876165" indent="0">
              <a:buNone/>
              <a:defRPr sz="1865">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sz="half" idx="1"/>
          </p:nvPr>
        </p:nvSpPr>
        <p:spPr>
          <a:xfrm>
            <a:off x="609602" y="1600202"/>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p:nvPr>
        </p:nvSpPr>
        <p:spPr>
          <a:xfrm>
            <a:off x="6197600" y="1600202"/>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p:nvPr>
            <p:ph type="body" idx="1"/>
          </p:nvPr>
        </p:nvSpPr>
        <p:spPr>
          <a:xfrm>
            <a:off x="609600" y="1535114"/>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6965" indent="0">
              <a:buNone/>
              <a:defRPr sz="2135" b="1"/>
            </a:lvl7pPr>
            <a:lvl8pPr marL="4266565" indent="0">
              <a:buNone/>
              <a:defRPr sz="2135" b="1"/>
            </a:lvl8pPr>
            <a:lvl9pPr marL="4876165" indent="0">
              <a:buNone/>
              <a:defRPr sz="2135" b="1"/>
            </a:lvl9pPr>
          </a:lstStyle>
          <a:p>
            <a:pPr lvl="0"/>
            <a:r>
              <a:rPr lang="zh-CN" altLang="en-US"/>
              <a:t>单击此处编辑母版文本样式</a:t>
            </a:r>
            <a:endParaRPr lang="zh-CN" altLang="en-US"/>
          </a:p>
        </p:txBody>
      </p:sp>
      <p:sp>
        <p:nvSpPr>
          <p:cNvPr id="4" name="内容占位符 3"/>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p:nvPr>
        </p:nvSpPr>
        <p:spPr>
          <a:xfrm>
            <a:off x="6193368" y="1535114"/>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6965" indent="0">
              <a:buNone/>
              <a:defRPr sz="2135" b="1"/>
            </a:lvl7pPr>
            <a:lvl8pPr marL="4266565" indent="0">
              <a:buNone/>
              <a:defRPr sz="2135" b="1"/>
            </a:lvl8pPr>
            <a:lvl9pPr marL="4876165" indent="0">
              <a:buNone/>
              <a:defRPr sz="2135" b="1"/>
            </a:lvl9pPr>
          </a:lstStyle>
          <a:p>
            <a:pPr lvl="0"/>
            <a:r>
              <a:rPr lang="zh-CN" altLang="en-US"/>
              <a:t>单击此处编辑母版文本样式</a:t>
            </a:r>
            <a:endParaRPr lang="zh-CN" altLang="en-US"/>
          </a:p>
        </p:txBody>
      </p:sp>
      <p:sp>
        <p:nvSpPr>
          <p:cNvPr id="6" name="内容占位符 5"/>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p:nvPr>
            <p:ph type="ftr" sz="quarter" idx="11"/>
          </p:nvPr>
        </p:nvSpPr>
        <p:spPr/>
        <p:txBody>
          <a:bodyPr/>
          <a:lstStyle/>
          <a:p>
            <a:endParaRPr lang="zh-CN" altLang="en-US"/>
          </a:p>
        </p:txBody>
      </p:sp>
      <p:sp>
        <p:nvSpPr>
          <p:cNvPr id="9" name="灯片编号占位符 8"/>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日期占位符 2"/>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p:nvPr>
            <p:ph type="ftr" sz="quarter" idx="11"/>
          </p:nvPr>
        </p:nvSpPr>
        <p:spPr/>
        <p:txBody>
          <a:bodyPr/>
          <a:lstStyle/>
          <a:p>
            <a:endParaRPr lang="zh-CN" altLang="en-US"/>
          </a:p>
        </p:txBody>
      </p:sp>
      <p:sp>
        <p:nvSpPr>
          <p:cNvPr id="5" name="灯片编号占位符 4"/>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p:nvPr>
            <p:ph type="ftr" sz="quarter" idx="11"/>
          </p:nvPr>
        </p:nvSpPr>
        <p:spPr/>
        <p:txBody>
          <a:bodyPr/>
          <a:lstStyle/>
          <a:p>
            <a:endParaRPr lang="zh-CN" altLang="en-US"/>
          </a:p>
        </p:txBody>
      </p:sp>
      <p:sp>
        <p:nvSpPr>
          <p:cNvPr id="4" name="灯片编号占位符 3"/>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p:nvPr>
            <p:ph type="title"/>
          </p:nvPr>
        </p:nvSpPr>
        <p:spPr>
          <a:xfrm>
            <a:off x="609604" y="273050"/>
            <a:ext cx="4011084" cy="1162051"/>
          </a:xfrm>
        </p:spPr>
        <p:txBody>
          <a:bodyPr anchor="b"/>
          <a:lstStyle>
            <a:lvl1pPr algn="l">
              <a:defRPr sz="2665" b="1"/>
            </a:lvl1pPr>
          </a:lstStyle>
          <a:p>
            <a:r>
              <a:rPr lang="zh-CN" altLang="en-US"/>
              <a:t>单击此处编辑母版标题样式</a:t>
            </a:r>
            <a:endParaRPr lang="zh-CN" altLang="en-US"/>
          </a:p>
        </p:txBody>
      </p:sp>
      <p:sp>
        <p:nvSpPr>
          <p:cNvPr id="3" name="内容占位符 2"/>
          <p:cNvSpPr/>
          <p:nvPr>
            <p:ph idx="1"/>
          </p:nvPr>
        </p:nvSpPr>
        <p:spPr>
          <a:xfrm>
            <a:off x="4766734" y="273055"/>
            <a:ext cx="6815666"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p:nvPr>
            <p:ph type="body" sz="half" idx="2"/>
          </p:nvPr>
        </p:nvSpPr>
        <p:spPr>
          <a:xfrm>
            <a:off x="609604" y="1435104"/>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6965" indent="0">
              <a:buNone/>
              <a:defRPr sz="1200"/>
            </a:lvl7pPr>
            <a:lvl8pPr marL="4266565" indent="0">
              <a:buNone/>
              <a:defRPr sz="1200"/>
            </a:lvl8pPr>
            <a:lvl9pPr marL="4876165" indent="0">
              <a:buNone/>
              <a:defRPr sz="1200"/>
            </a:lvl9pPr>
          </a:lstStyle>
          <a:p>
            <a:pPr lvl="0"/>
            <a:r>
              <a:rPr lang="zh-CN" altLang="en-US"/>
              <a:t>单击此处编辑母版文本样式</a:t>
            </a:r>
            <a:endParaRPr lang="zh-CN" altLang="en-US"/>
          </a:p>
        </p:txBody>
      </p:sp>
      <p:sp>
        <p:nvSpPr>
          <p:cNvPr id="5" name="日期占位符 4"/>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2389717" y="4800602"/>
            <a:ext cx="7315200" cy="566739"/>
          </a:xfrm>
        </p:spPr>
        <p:txBody>
          <a:bodyPr anchor="b"/>
          <a:lstStyle>
            <a:lvl1pPr algn="l">
              <a:defRPr sz="2665" b="1"/>
            </a:lvl1pPr>
          </a:lstStyle>
          <a:p>
            <a:r>
              <a:rPr lang="zh-CN" altLang="en-US"/>
              <a:t>单击此处编辑母版标题样式</a:t>
            </a:r>
            <a:endParaRPr lang="zh-CN" altLang="en-US"/>
          </a:p>
        </p:txBody>
      </p:sp>
      <p:sp>
        <p:nvSpPr>
          <p:cNvPr id="3" name="图片占位符 2"/>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6965" indent="0">
              <a:buNone/>
              <a:defRPr sz="2665"/>
            </a:lvl7pPr>
            <a:lvl8pPr marL="4266565" indent="0">
              <a:buNone/>
              <a:defRPr sz="2665"/>
            </a:lvl8pPr>
            <a:lvl9pPr marL="4876165" indent="0">
              <a:buNone/>
              <a:defRPr sz="2665"/>
            </a:lvl9pPr>
          </a:lstStyle>
          <a:p>
            <a:endParaRPr lang="zh-CN" altLang="en-US"/>
          </a:p>
        </p:txBody>
      </p:sp>
      <p:sp>
        <p:nvSpPr>
          <p:cNvPr id="4" name="文本占位符 3"/>
          <p:cNvSpPr/>
          <p:nvPr>
            <p:ph type="body" sz="half" idx="2"/>
          </p:nvPr>
        </p:nvSpPr>
        <p:spPr>
          <a:xfrm>
            <a:off x="2389717" y="5367342"/>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6965" indent="0">
              <a:buNone/>
              <a:defRPr sz="1200"/>
            </a:lvl7pPr>
            <a:lvl8pPr marL="4266565" indent="0">
              <a:buNone/>
              <a:defRPr sz="1200"/>
            </a:lvl8pPr>
            <a:lvl9pPr marL="4876165" indent="0">
              <a:buNone/>
              <a:defRPr sz="1200"/>
            </a:lvl9pPr>
          </a:lstStyle>
          <a:p>
            <a:pPr lvl="0"/>
            <a:r>
              <a:rPr lang="zh-CN" altLang="en-US"/>
              <a:t>单击此处编辑母版文本样式</a:t>
            </a:r>
            <a:endParaRPr lang="zh-CN" altLang="en-US"/>
          </a:p>
        </p:txBody>
      </p:sp>
      <p:sp>
        <p:nvSpPr>
          <p:cNvPr id="5" name="日期占位符 4"/>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竖排文字占位符 2"/>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p:nvPr>
            <p:ph type="title" orient="vert"/>
          </p:nvPr>
        </p:nvSpPr>
        <p:spPr>
          <a:xfrm>
            <a:off x="8839200" y="274641"/>
            <a:ext cx="2743200" cy="5851525"/>
          </a:xfrm>
        </p:spPr>
        <p:txBody>
          <a:bodyPr vert="eaVert"/>
          <a:lstStyle/>
          <a:p>
            <a:r>
              <a:rPr lang="zh-CN" altLang="en-US"/>
              <a:t>单击此处编辑母版标题样式</a:t>
            </a:r>
            <a:endParaRPr lang="zh-CN" altLang="en-US"/>
          </a:p>
        </p:txBody>
      </p:sp>
      <p:sp>
        <p:nvSpPr>
          <p:cNvPr id="3" name="竖排文字占位符 2"/>
          <p:cNvSpPr/>
          <p:nvPr>
            <p:ph type="body" orient="vert" idx="1"/>
          </p:nvPr>
        </p:nvSpPr>
        <p:spPr>
          <a:xfrm>
            <a:off x="609602" y="274641"/>
            <a:ext cx="80264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p:nvPr>
            <p:ph type="dt" sz="half" idx="10"/>
          </p:nvPr>
        </p:nvSpPr>
        <p:spPr/>
        <p:txBody>
          <a:bodyPr/>
          <a:lstStyle/>
          <a:p>
            <a:fld id="{2239D342-71B8-4263-8EE0-96AE71B988F3}"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2" name="标题 1"/>
          <p:cNvSpPr/>
          <p:nvPr>
            <p:ph type="title"/>
          </p:nvPr>
        </p:nvSpPr>
        <p:spPr/>
        <p:txBody>
          <a:bodyPr>
            <a:normAutofit/>
          </a:bodyPr>
          <a:lstStyle>
            <a:lvl1pPr algn="l">
              <a:defRPr sz="3200" b="1">
                <a:solidFill>
                  <a:srgbClr val="11278B"/>
                </a:solidFill>
                <a:latin typeface="+mn-lt"/>
                <a:ea typeface="+mn-ea"/>
              </a:defRPr>
            </a:lvl1pPr>
          </a:lstStyle>
          <a:p>
            <a:r>
              <a:rPr lang="zh-CN" altLang="en-US"/>
              <a:t>单击此处编辑母版标题样式</a:t>
            </a:r>
            <a:endParaRPr lang="zh-CN" altLang="en-US"/>
          </a:p>
        </p:txBody>
      </p:sp>
      <p:sp>
        <p:nvSpPr>
          <p:cNvPr id="3" name="日期占位符 2"/>
          <p:cNvSpPr/>
          <p:nvPr>
            <p:ph type="dt" sz="half" idx="10"/>
          </p:nvPr>
        </p:nvSpPr>
        <p:spPr/>
        <p:txBody>
          <a:bodyPr/>
          <a:lstStyle/>
          <a:p>
            <a:pPr defTabSz="117221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p:nvPr>
            <p:ph type="ftr" sz="quarter" idx="11"/>
          </p:nvPr>
        </p:nvSpPr>
        <p:spPr/>
        <p:txBody>
          <a:bodyPr/>
          <a:lstStyle/>
          <a:p>
            <a:pPr defTabSz="1172210"/>
            <a:endParaRPr lang="zh-CN" altLang="en-US">
              <a:solidFill>
                <a:prstClr val="black">
                  <a:tint val="75000"/>
                </a:prstClr>
              </a:solidFill>
            </a:endParaRPr>
          </a:p>
        </p:txBody>
      </p:sp>
      <p:sp>
        <p:nvSpPr>
          <p:cNvPr id="5" name="灯片编号占位符 4"/>
          <p:cNvSpPr/>
          <p:nvPr>
            <p:ph type="sldNum" sz="quarter" idx="12"/>
          </p:nvPr>
        </p:nvSpPr>
        <p:spPr/>
        <p:txBody>
          <a:bodyPr/>
          <a:lstStyle/>
          <a:p>
            <a:pPr defTabSz="117221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
        <p:nvSpPr>
          <p:cNvPr id="7" name="文本占位符 6"/>
          <p:cNvSpPr/>
          <p:nvPr>
            <p:ph type="body" sz="quarter" idx="13"/>
          </p:nvPr>
        </p:nvSpPr>
        <p:spPr>
          <a:xfrm>
            <a:off x="609601" y="6111930"/>
            <a:ext cx="10972800" cy="690089"/>
          </a:xfrm>
        </p:spPr>
        <p:txBody>
          <a:bodyPr anchor="b">
            <a:noAutofit/>
          </a:bodyPr>
          <a:lstStyle>
            <a:lvl1pPr marL="0" indent="0">
              <a:spcBef>
                <a:spcPts val="0"/>
              </a:spcBef>
              <a:buNone/>
              <a:defRPr sz="935">
                <a:solidFill>
                  <a:schemeClr val="bg1">
                    <a:lumMod val="50000"/>
                  </a:schemeClr>
                </a:solidFill>
                <a:latin typeface="Arial" panose="020B0604020202020204" pitchFamily="34" charset="0"/>
                <a:ea typeface="+mn-ea"/>
                <a:cs typeface="Arial" panose="020B0604020202020204" pitchFamily="34" charset="0"/>
              </a:defRPr>
            </a:lvl1pPr>
            <a:lvl2pPr marL="586105" indent="0">
              <a:spcBef>
                <a:spcPts val="0"/>
              </a:spcBef>
              <a:buNone/>
              <a:defRPr sz="935">
                <a:solidFill>
                  <a:schemeClr val="tx1"/>
                </a:solidFill>
                <a:latin typeface="Arial" panose="020B0604020202020204" pitchFamily="34" charset="0"/>
                <a:ea typeface="+mn-ea"/>
                <a:cs typeface="Arial" panose="020B0604020202020204" pitchFamily="34" charset="0"/>
              </a:defRPr>
            </a:lvl2pPr>
            <a:lvl3pPr>
              <a:spcBef>
                <a:spcPts val="0"/>
              </a:spcBef>
              <a:defRPr sz="935">
                <a:solidFill>
                  <a:schemeClr val="tx1"/>
                </a:solidFill>
                <a:latin typeface="Arial" panose="020B0604020202020204" pitchFamily="34" charset="0"/>
                <a:ea typeface="+mn-ea"/>
                <a:cs typeface="Arial" panose="020B0604020202020204" pitchFamily="34" charset="0"/>
              </a:defRPr>
            </a:lvl3pPr>
            <a:lvl4pPr>
              <a:spcBef>
                <a:spcPts val="0"/>
              </a:spcBef>
              <a:defRPr sz="935">
                <a:solidFill>
                  <a:schemeClr val="tx1"/>
                </a:solidFill>
                <a:latin typeface="Arial" panose="020B0604020202020204" pitchFamily="34" charset="0"/>
                <a:ea typeface="+mn-ea"/>
                <a:cs typeface="Arial" panose="020B0604020202020204" pitchFamily="34" charset="0"/>
              </a:defRPr>
            </a:lvl4pPr>
            <a:lvl5pPr>
              <a:spcBef>
                <a:spcPts val="0"/>
              </a:spcBef>
              <a:defRPr sz="935">
                <a:solidFill>
                  <a:schemeClr val="tx1"/>
                </a:solidFill>
                <a:latin typeface="Arial" panose="020B0604020202020204" pitchFamily="34" charset="0"/>
                <a:ea typeface="+mn-ea"/>
                <a:cs typeface="Arial" panose="020B0604020202020204" pitchFamily="34" charset="0"/>
              </a:defRPr>
            </a:lvl5pPr>
          </a:lstStyle>
          <a:p>
            <a:pPr lvl="0"/>
            <a:r>
              <a:rPr lang="zh-CN" altLang="en-US" dirty="0"/>
              <a:t>单击此处编辑母版文本样式</a:t>
            </a:r>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8" name="文本占位符 4"/>
          <p:cNvSpPr/>
          <p:nvPr>
            <p:ph type="body" sz="quarter" idx="10" hasCustomPrompt="1"/>
          </p:nvPr>
        </p:nvSpPr>
        <p:spPr>
          <a:xfrm>
            <a:off x="406627" y="6012764"/>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参考文献">
    <p:spTree>
      <p:nvGrpSpPr>
        <p:cNvPr id="1" name=""/>
        <p:cNvGrpSpPr/>
        <p:nvPr/>
      </p:nvGrpSpPr>
      <p:grpSpPr>
        <a:xfrm>
          <a:off x="0" y="0"/>
          <a:ext cx="0" cy="0"/>
          <a:chOff x="0" y="0"/>
          <a:chExt cx="0" cy="0"/>
        </a:xfrm>
      </p:grpSpPr>
      <p:sp>
        <p:nvSpPr>
          <p:cNvPr id="2" name="标题 1"/>
          <p:cNvSpPr/>
          <p:nvPr>
            <p:ph type="title"/>
          </p:nvPr>
        </p:nvSpPr>
        <p:spPr>
          <a:xfrm>
            <a:off x="1871534" y="188641"/>
            <a:ext cx="9697076" cy="914071"/>
          </a:xfrm>
        </p:spPr>
        <p:txBody>
          <a:bodyPr lIns="0" tIns="0" rIns="0" bIns="0" anchor="ctr">
            <a:normAutofit/>
          </a:bodyPr>
          <a:lstStyle>
            <a:lvl1pPr algn="l">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29" name="平行四边形 28"/>
          <p:cNvSpPr/>
          <p:nvPr userDrawn="1"/>
        </p:nvSpPr>
        <p:spPr>
          <a:xfrm flipH="1" flipV="1">
            <a:off x="304803" y="1235859"/>
            <a:ext cx="10706291" cy="45800"/>
          </a:xfrm>
          <a:prstGeom prst="parallelogram">
            <a:avLst>
              <a:gd name="adj" fmla="val 220299"/>
            </a:avLst>
          </a:prstGeom>
          <a:gradFill>
            <a:gsLst>
              <a:gs pos="100000">
                <a:srgbClr val="F68529"/>
              </a:gs>
              <a:gs pos="0">
                <a:srgbClr val="F68529">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5" name="文本占位符 4"/>
          <p:cNvSpPr/>
          <p:nvPr>
            <p:ph type="body" sz="quarter" idx="10" hasCustomPrompt="1"/>
          </p:nvPr>
        </p:nvSpPr>
        <p:spPr>
          <a:xfrm>
            <a:off x="406627" y="6012764"/>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仅标题-2">
    <p:spTree>
      <p:nvGrpSpPr>
        <p:cNvPr id="1" name=""/>
        <p:cNvGrpSpPr/>
        <p:nvPr/>
      </p:nvGrpSpPr>
      <p:grpSpPr>
        <a:xfrm>
          <a:off x="0" y="0"/>
          <a:ext cx="0" cy="0"/>
          <a:chOff x="0" y="0"/>
          <a:chExt cx="0" cy="0"/>
        </a:xfrm>
      </p:grpSpPr>
      <p:sp>
        <p:nvSpPr>
          <p:cNvPr id="2" name="标题 1"/>
          <p:cNvSpPr/>
          <p:nvPr>
            <p:ph type="title"/>
          </p:nvPr>
        </p:nvSpPr>
        <p:spPr>
          <a:xfrm>
            <a:off x="1871534" y="188641"/>
            <a:ext cx="9697076" cy="914071"/>
          </a:xfrm>
        </p:spPr>
        <p:txBody>
          <a:bodyPr lIns="0" tIns="0" rIns="0" bIns="0" anchor="ctr">
            <a:normAutofit/>
          </a:bodyPr>
          <a:lstStyle>
            <a:lvl1pPr algn="l">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29" name="平行四边形 28"/>
          <p:cNvSpPr/>
          <p:nvPr userDrawn="1"/>
        </p:nvSpPr>
        <p:spPr>
          <a:xfrm flipH="1" flipV="1">
            <a:off x="304803" y="1235859"/>
            <a:ext cx="10706291" cy="45800"/>
          </a:xfrm>
          <a:prstGeom prst="parallelogram">
            <a:avLst>
              <a:gd name="adj" fmla="val 220299"/>
            </a:avLst>
          </a:prstGeom>
          <a:gradFill>
            <a:gsLst>
              <a:gs pos="100000">
                <a:srgbClr val="F68529"/>
              </a:gs>
              <a:gs pos="0">
                <a:srgbClr val="F68529">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31" name="Freeform 194"/>
          <p:cNvSpPr/>
          <p:nvPr/>
        </p:nvSpPr>
        <p:spPr bwMode="auto">
          <a:xfrm>
            <a:off x="5" y="-5018"/>
            <a:ext cx="1297734" cy="1356356"/>
          </a:xfrm>
          <a:custGeom>
            <a:avLst/>
            <a:gdLst>
              <a:gd name="T0" fmla="*/ 2624 w 2624"/>
              <a:gd name="T1" fmla="*/ 0 h 1878"/>
              <a:gd name="T2" fmla="*/ 0 w 2624"/>
              <a:gd name="T3" fmla="*/ 1878 h 1878"/>
              <a:gd name="T4" fmla="*/ 2410 w 2624"/>
              <a:gd name="T5" fmla="*/ 1128 h 1878"/>
              <a:gd name="T6" fmla="*/ 2624 w 2624"/>
              <a:gd name="T7" fmla="*/ 0 h 1878"/>
            </a:gdLst>
            <a:ahLst/>
            <a:cxnLst>
              <a:cxn ang="0">
                <a:pos x="T0" y="T1"/>
              </a:cxn>
              <a:cxn ang="0">
                <a:pos x="T2" y="T3"/>
              </a:cxn>
              <a:cxn ang="0">
                <a:pos x="T4" y="T5"/>
              </a:cxn>
              <a:cxn ang="0">
                <a:pos x="T6" y="T7"/>
              </a:cxn>
            </a:cxnLst>
            <a:rect l="0" t="0" r="r" b="b"/>
            <a:pathLst>
              <a:path w="2624" h="1878">
                <a:moveTo>
                  <a:pt x="2624" y="0"/>
                </a:moveTo>
                <a:cubicBezTo>
                  <a:pt x="0" y="1878"/>
                  <a:pt x="0" y="1878"/>
                  <a:pt x="0" y="1878"/>
                </a:cubicBezTo>
                <a:cubicBezTo>
                  <a:pt x="2410" y="1128"/>
                  <a:pt x="2410" y="1128"/>
                  <a:pt x="2410" y="1128"/>
                </a:cubicBezTo>
                <a:cubicBezTo>
                  <a:pt x="2410" y="1128"/>
                  <a:pt x="2015" y="559"/>
                  <a:pt x="2624" y="0"/>
                </a:cubicBezTo>
                <a:close/>
              </a:path>
            </a:pathLst>
          </a:custGeom>
          <a:blipFill dpi="0" rotWithShape="1">
            <a:blip r:embed="rId2" cstate="print">
              <a:alphaModFix amt="47000"/>
              <a:extLst>
                <a:ext uri="{28A0092B-C50C-407E-A947-70E740481C1C}">
                  <a14:useLocalDpi xmlns:a14="http://schemas.microsoft.com/office/drawing/2010/main" val="0"/>
                </a:ext>
              </a:extLst>
            </a:blip>
            <a:srcRect/>
            <a:stretch>
              <a:fillRect l="-70161" t="-30616" r="-22107" b="-106636"/>
            </a:stretch>
          </a:blipFill>
          <a:ln>
            <a:noFill/>
          </a:ln>
        </p:spPr>
        <p:txBody>
          <a:bodyPr vert="horz" wrap="square" lIns="121904" tIns="60952" rIns="121904" bIns="60952" numCol="1" anchor="t" anchorCtr="0" compatLnSpc="1"/>
          <a:lstStyle/>
          <a:p>
            <a:endParaRPr lang="zh-CN" altLang="en-US" sz="3200"/>
          </a:p>
        </p:txBody>
      </p:sp>
      <p:sp>
        <p:nvSpPr>
          <p:cNvPr id="32" name="矩形 3210"/>
          <p:cNvSpPr/>
          <p:nvPr/>
        </p:nvSpPr>
        <p:spPr>
          <a:xfrm>
            <a:off x="3" y="-5018"/>
            <a:ext cx="1297734" cy="1356356"/>
          </a:xfrm>
          <a:custGeom>
            <a:avLst/>
            <a:gdLst>
              <a:gd name="connsiteX0" fmla="*/ 0 w 1924018"/>
              <a:gd name="connsiteY0" fmla="*/ 0 h 1218463"/>
              <a:gd name="connsiteX1" fmla="*/ 1924018 w 1924018"/>
              <a:gd name="connsiteY1" fmla="*/ 0 h 1218463"/>
              <a:gd name="connsiteX2" fmla="*/ 1924018 w 1924018"/>
              <a:gd name="connsiteY2" fmla="*/ 1218463 h 1218463"/>
              <a:gd name="connsiteX3" fmla="*/ 0 w 1924018"/>
              <a:gd name="connsiteY3" fmla="*/ 1218463 h 1218463"/>
              <a:gd name="connsiteX4" fmla="*/ 0 w 1924018"/>
              <a:gd name="connsiteY4" fmla="*/ 0 h 1218463"/>
              <a:gd name="connsiteX0-1" fmla="*/ 0 w 1924018"/>
              <a:gd name="connsiteY0-2" fmla="*/ 0 h 1218463"/>
              <a:gd name="connsiteX1-3" fmla="*/ 1924018 w 1924018"/>
              <a:gd name="connsiteY1-4" fmla="*/ 0 h 1218463"/>
              <a:gd name="connsiteX2-5" fmla="*/ 0 w 1924018"/>
              <a:gd name="connsiteY2-6" fmla="*/ 1218463 h 1218463"/>
              <a:gd name="connsiteX3-7" fmla="*/ 0 w 1924018"/>
              <a:gd name="connsiteY3-8" fmla="*/ 0 h 1218463"/>
            </a:gdLst>
            <a:ahLst/>
            <a:cxnLst>
              <a:cxn ang="0">
                <a:pos x="connsiteX0-1" y="connsiteY0-2"/>
              </a:cxn>
              <a:cxn ang="0">
                <a:pos x="connsiteX1-3" y="connsiteY1-4"/>
              </a:cxn>
              <a:cxn ang="0">
                <a:pos x="connsiteX2-5" y="connsiteY2-6"/>
              </a:cxn>
              <a:cxn ang="0">
                <a:pos x="connsiteX3-7" y="connsiteY3-8"/>
              </a:cxn>
            </a:cxnLst>
            <a:rect l="l" t="t" r="r" b="b"/>
            <a:pathLst>
              <a:path w="1924018" h="1218463">
                <a:moveTo>
                  <a:pt x="0" y="0"/>
                </a:moveTo>
                <a:lnTo>
                  <a:pt x="1924018" y="0"/>
                </a:lnTo>
                <a:lnTo>
                  <a:pt x="0" y="1218463"/>
                </a:lnTo>
                <a:lnTo>
                  <a:pt x="0" y="0"/>
                </a:lnTo>
                <a:close/>
              </a:path>
            </a:pathLst>
          </a:custGeom>
          <a:blipFill dpi="0" rotWithShape="1">
            <a:blip r:embed="rId3" cstate="print">
              <a:extLst>
                <a:ext uri="{28A0092B-C50C-407E-A947-70E740481C1C}">
                  <a14:useLocalDpi xmlns:a14="http://schemas.microsoft.com/office/drawing/2010/main" val="0"/>
                </a:ext>
              </a:extLst>
            </a:blip>
            <a:srcRect/>
            <a:stretch>
              <a:fillRect l="-17526" t="-64312" r="-41446" b="-729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pic>
        <p:nvPicPr>
          <p:cNvPr id="4" name="图片 3"/>
          <p:cNvPicPr>
            <a:picLocks noChangeAspect="1"/>
          </p:cNvPicPr>
          <p:nvPr userDrawn="1"/>
        </p:nvPicPr>
        <p:blipFill rotWithShape="1">
          <a:blip r:embed="rId4" cstate="print">
            <a:extLst>
              <a:ext uri="{28A0092B-C50C-407E-A947-70E740481C1C}">
                <a14:useLocalDpi xmlns:a14="http://schemas.microsoft.com/office/drawing/2010/main" val="0"/>
              </a:ext>
            </a:extLst>
          </a:blip>
          <a:srcRect l="18648" t="8638"/>
          <a:stretch>
            <a:fillRect/>
          </a:stretch>
        </p:blipFill>
        <p:spPr>
          <a:xfrm>
            <a:off x="-1" y="-5018"/>
            <a:ext cx="1617566" cy="1081314"/>
          </a:xfrm>
          <a:prstGeom prst="rect">
            <a:avLst/>
          </a:prstGeom>
        </p:spPr>
      </p:pic>
      <p:sp>
        <p:nvSpPr>
          <p:cNvPr id="5" name="文本占位符 4"/>
          <p:cNvSpPr/>
          <p:nvPr>
            <p:ph type="body" sz="quarter" idx="10" hasCustomPrompt="1"/>
          </p:nvPr>
        </p:nvSpPr>
        <p:spPr>
          <a:xfrm>
            <a:off x="406627" y="6012764"/>
            <a:ext cx="11378745" cy="765299"/>
          </a:xfrm>
        </p:spPr>
        <p:txBody>
          <a:bodyPr anchor="b">
            <a:normAutofit/>
          </a:bodyPr>
          <a:lstStyle>
            <a:lvl1pPr marL="0" indent="0">
              <a:spcBef>
                <a:spcPts val="0"/>
              </a:spcBef>
              <a:buNone/>
              <a:defRPr sz="1000">
                <a:solidFill>
                  <a:schemeClr val="bg1">
                    <a:lumMod val="50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73" name="矩形 72"/>
          <p:cNvSpPr/>
          <p:nvPr userDrawn="1"/>
        </p:nvSpPr>
        <p:spPr>
          <a:xfrm>
            <a:off x="2" y="647735"/>
            <a:ext cx="12192000" cy="6210265"/>
          </a:xfrm>
          <a:prstGeom prst="rect">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37" name="组合 36"/>
          <p:cNvGrpSpPr/>
          <p:nvPr userDrawn="1"/>
        </p:nvGrpSpPr>
        <p:grpSpPr>
          <a:xfrm>
            <a:off x="2" y="6804457"/>
            <a:ext cx="12192000" cy="53544"/>
            <a:chOff x="0" y="6804456"/>
            <a:chExt cx="12190413" cy="53544"/>
          </a:xfrm>
        </p:grpSpPr>
        <p:sp>
          <p:nvSpPr>
            <p:cNvPr id="38" name="矩形 23"/>
            <p:cNvSpPr/>
            <p:nvPr/>
          </p:nvSpPr>
          <p:spPr>
            <a:xfrm flipV="1">
              <a:off x="7519574"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9" name="矩形 23"/>
            <p:cNvSpPr/>
            <p:nvPr/>
          </p:nvSpPr>
          <p:spPr>
            <a:xfrm flipV="1">
              <a:off x="0" y="6804456"/>
              <a:ext cx="8002601" cy="53544"/>
            </a:xfrm>
            <a:prstGeom prst="rect">
              <a:avLst/>
            </a:prstGeom>
            <a:solidFill>
              <a:srgbClr val="1727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0" name="矩形 23"/>
            <p:cNvSpPr/>
            <p:nvPr/>
          </p:nvSpPr>
          <p:spPr>
            <a:xfrm rot="10800000" flipV="1">
              <a:off x="8217280" y="6804456"/>
              <a:ext cx="697707" cy="53544"/>
            </a:xfrm>
            <a:custGeom>
              <a:avLst/>
              <a:gdLst>
                <a:gd name="connsiteX0" fmla="*/ 0 w 8399463"/>
                <a:gd name="connsiteY0" fmla="*/ 0 h 143678"/>
                <a:gd name="connsiteX1" fmla="*/ 8399463 w 8399463"/>
                <a:gd name="connsiteY1" fmla="*/ 0 h 143678"/>
                <a:gd name="connsiteX2" fmla="*/ 8399463 w 8399463"/>
                <a:gd name="connsiteY2" fmla="*/ 143678 h 143678"/>
                <a:gd name="connsiteX3" fmla="*/ 0 w 8399463"/>
                <a:gd name="connsiteY3" fmla="*/ 143678 h 143678"/>
                <a:gd name="connsiteX4" fmla="*/ 0 w 8399463"/>
                <a:gd name="connsiteY4" fmla="*/ 0 h 143678"/>
                <a:gd name="connsiteX0-1" fmla="*/ 0 w 8399463"/>
                <a:gd name="connsiteY0-2" fmla="*/ 0 h 143678"/>
                <a:gd name="connsiteX1-3" fmla="*/ 8261351 w 8399463"/>
                <a:gd name="connsiteY1-4" fmla="*/ 0 h 143678"/>
                <a:gd name="connsiteX2-5" fmla="*/ 8399463 w 8399463"/>
                <a:gd name="connsiteY2-6" fmla="*/ 143678 h 143678"/>
                <a:gd name="connsiteX3-7" fmla="*/ 0 w 8399463"/>
                <a:gd name="connsiteY3-8" fmla="*/ 143678 h 143678"/>
                <a:gd name="connsiteX4-9" fmla="*/ 0 w 8399463"/>
                <a:gd name="connsiteY4-10" fmla="*/ 0 h 143678"/>
                <a:gd name="connsiteX0-11" fmla="*/ 0 w 8399463"/>
                <a:gd name="connsiteY0-12" fmla="*/ 0 h 143678"/>
                <a:gd name="connsiteX1-13" fmla="*/ 7634600 w 8399463"/>
                <a:gd name="connsiteY1-14" fmla="*/ 0 h 143678"/>
                <a:gd name="connsiteX2-15" fmla="*/ 8399463 w 8399463"/>
                <a:gd name="connsiteY2-16" fmla="*/ 143678 h 143678"/>
                <a:gd name="connsiteX3-17" fmla="*/ 0 w 8399463"/>
                <a:gd name="connsiteY3-18" fmla="*/ 143678 h 143678"/>
                <a:gd name="connsiteX4-19" fmla="*/ 0 w 8399463"/>
                <a:gd name="connsiteY4-20" fmla="*/ 0 h 1436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399463" h="143678">
                  <a:moveTo>
                    <a:pt x="0" y="0"/>
                  </a:moveTo>
                  <a:lnTo>
                    <a:pt x="7634600" y="0"/>
                  </a:lnTo>
                  <a:lnTo>
                    <a:pt x="8399463" y="143678"/>
                  </a:lnTo>
                  <a:lnTo>
                    <a:pt x="0" y="143678"/>
                  </a:lnTo>
                  <a:lnTo>
                    <a:pt x="0" y="0"/>
                  </a:lnTo>
                  <a:close/>
                </a:path>
              </a:pathLst>
            </a:cu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1" name="矩形 23"/>
            <p:cNvSpPr/>
            <p:nvPr/>
          </p:nvSpPr>
          <p:spPr>
            <a:xfrm flipV="1">
              <a:off x="8554192" y="6804456"/>
              <a:ext cx="3636221" cy="53544"/>
            </a:xfrm>
            <a:prstGeom prst="rect">
              <a:avLst/>
            </a:prstGeom>
            <a:solidFill>
              <a:srgbClr val="F68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43" name="图片 42"/>
          <p:cNvPicPr>
            <a:picLocks noChangeAspect="1"/>
          </p:cNvPicPr>
          <p:nvPr userDrawn="1"/>
        </p:nvPicPr>
        <p:blipFill rotWithShape="1">
          <a:blip r:embed="rId2" cstate="print">
            <a:extLst>
              <a:ext uri="{28A0092B-C50C-407E-A947-70E740481C1C}">
                <a14:useLocalDpi xmlns:a14="http://schemas.microsoft.com/office/drawing/2010/main" val="0"/>
              </a:ext>
            </a:extLst>
          </a:blip>
          <a:srcRect l="44652"/>
          <a:stretch>
            <a:fillRect/>
          </a:stretch>
        </p:blipFill>
        <p:spPr>
          <a:xfrm>
            <a:off x="0" y="1565413"/>
            <a:ext cx="3280835" cy="3528392"/>
          </a:xfrm>
          <a:prstGeom prst="rect">
            <a:avLst/>
          </a:prstGeom>
        </p:spPr>
      </p:pic>
      <p:grpSp>
        <p:nvGrpSpPr>
          <p:cNvPr id="44" name="Group 4"/>
          <p:cNvGrpSpPr>
            <a:grpSpLocks noChangeAspect="1"/>
          </p:cNvGrpSpPr>
          <p:nvPr userDrawn="1"/>
        </p:nvGrpSpPr>
        <p:grpSpPr bwMode="auto">
          <a:xfrm>
            <a:off x="10537115" y="5854667"/>
            <a:ext cx="1205277" cy="550648"/>
            <a:chOff x="725" y="636"/>
            <a:chExt cx="4312" cy="1970"/>
          </a:xfrm>
        </p:grpSpPr>
        <p:sp>
          <p:nvSpPr>
            <p:cNvPr id="45" name="Freeform 5"/>
            <p:cNvSpPr/>
            <p:nvPr/>
          </p:nvSpPr>
          <p:spPr bwMode="auto">
            <a:xfrm>
              <a:off x="725" y="636"/>
              <a:ext cx="1381" cy="1366"/>
            </a:xfrm>
            <a:custGeom>
              <a:avLst/>
              <a:gdLst>
                <a:gd name="T0" fmla="*/ 181 w 676"/>
                <a:gd name="T1" fmla="*/ 522 h 667"/>
                <a:gd name="T2" fmla="*/ 235 w 676"/>
                <a:gd name="T3" fmla="*/ 551 h 667"/>
                <a:gd name="T4" fmla="*/ 426 w 676"/>
                <a:gd name="T5" fmla="*/ 580 h 667"/>
                <a:gd name="T6" fmla="*/ 676 w 676"/>
                <a:gd name="T7" fmla="*/ 564 h 667"/>
                <a:gd name="T8" fmla="*/ 654 w 676"/>
                <a:gd name="T9" fmla="*/ 647 h 667"/>
                <a:gd name="T10" fmla="*/ 423 w 676"/>
                <a:gd name="T11" fmla="*/ 655 h 667"/>
                <a:gd name="T12" fmla="*/ 221 w 676"/>
                <a:gd name="T13" fmla="*/ 620 h 667"/>
                <a:gd name="T14" fmla="*/ 146 w 676"/>
                <a:gd name="T15" fmla="*/ 584 h 667"/>
                <a:gd name="T16" fmla="*/ 52 w 676"/>
                <a:gd name="T17" fmla="*/ 667 h 667"/>
                <a:gd name="T18" fmla="*/ 0 w 676"/>
                <a:gd name="T19" fmla="*/ 594 h 667"/>
                <a:gd name="T20" fmla="*/ 100 w 676"/>
                <a:gd name="T21" fmla="*/ 524 h 667"/>
                <a:gd name="T22" fmla="*/ 100 w 676"/>
                <a:gd name="T23" fmla="*/ 333 h 667"/>
                <a:gd name="T24" fmla="*/ 9 w 676"/>
                <a:gd name="T25" fmla="*/ 333 h 667"/>
                <a:gd name="T26" fmla="*/ 9 w 676"/>
                <a:gd name="T27" fmla="*/ 255 h 667"/>
                <a:gd name="T28" fmla="*/ 181 w 676"/>
                <a:gd name="T29" fmla="*/ 255 h 667"/>
                <a:gd name="T30" fmla="*/ 181 w 676"/>
                <a:gd name="T31" fmla="*/ 522 h 667"/>
                <a:gd name="T32" fmla="*/ 125 w 676"/>
                <a:gd name="T33" fmla="*/ 191 h 667"/>
                <a:gd name="T34" fmla="*/ 15 w 676"/>
                <a:gd name="T35" fmla="*/ 69 h 667"/>
                <a:gd name="T36" fmla="*/ 79 w 676"/>
                <a:gd name="T37" fmla="*/ 22 h 667"/>
                <a:gd name="T38" fmla="*/ 193 w 676"/>
                <a:gd name="T39" fmla="*/ 138 h 667"/>
                <a:gd name="T40" fmla="*/ 125 w 676"/>
                <a:gd name="T41" fmla="*/ 191 h 667"/>
                <a:gd name="T42" fmla="*/ 388 w 676"/>
                <a:gd name="T43" fmla="*/ 132 h 667"/>
                <a:gd name="T44" fmla="*/ 211 w 676"/>
                <a:gd name="T45" fmla="*/ 132 h 667"/>
                <a:gd name="T46" fmla="*/ 211 w 676"/>
                <a:gd name="T47" fmla="*/ 61 h 667"/>
                <a:gd name="T48" fmla="*/ 388 w 676"/>
                <a:gd name="T49" fmla="*/ 61 h 667"/>
                <a:gd name="T50" fmla="*/ 388 w 676"/>
                <a:gd name="T51" fmla="*/ 0 h 667"/>
                <a:gd name="T52" fmla="*/ 471 w 676"/>
                <a:gd name="T53" fmla="*/ 0 h 667"/>
                <a:gd name="T54" fmla="*/ 471 w 676"/>
                <a:gd name="T55" fmla="*/ 61 h 667"/>
                <a:gd name="T56" fmla="*/ 658 w 676"/>
                <a:gd name="T57" fmla="*/ 61 h 667"/>
                <a:gd name="T58" fmla="*/ 658 w 676"/>
                <a:gd name="T59" fmla="*/ 132 h 667"/>
                <a:gd name="T60" fmla="*/ 471 w 676"/>
                <a:gd name="T61" fmla="*/ 132 h 667"/>
                <a:gd name="T62" fmla="*/ 471 w 676"/>
                <a:gd name="T63" fmla="*/ 171 h 667"/>
                <a:gd name="T64" fmla="*/ 634 w 676"/>
                <a:gd name="T65" fmla="*/ 171 h 667"/>
                <a:gd name="T66" fmla="*/ 634 w 676"/>
                <a:gd name="T67" fmla="*/ 364 h 667"/>
                <a:gd name="T68" fmla="*/ 500 w 676"/>
                <a:gd name="T69" fmla="*/ 364 h 667"/>
                <a:gd name="T70" fmla="*/ 657 w 676"/>
                <a:gd name="T71" fmla="*/ 473 h 667"/>
                <a:gd name="T72" fmla="*/ 604 w 676"/>
                <a:gd name="T73" fmla="*/ 531 h 667"/>
                <a:gd name="T74" fmla="*/ 471 w 676"/>
                <a:gd name="T75" fmla="*/ 428 h 667"/>
                <a:gd name="T76" fmla="*/ 471 w 676"/>
                <a:gd name="T77" fmla="*/ 554 h 667"/>
                <a:gd name="T78" fmla="*/ 388 w 676"/>
                <a:gd name="T79" fmla="*/ 554 h 667"/>
                <a:gd name="T80" fmla="*/ 388 w 676"/>
                <a:gd name="T81" fmla="*/ 424 h 667"/>
                <a:gd name="T82" fmla="*/ 247 w 676"/>
                <a:gd name="T83" fmla="*/ 543 h 667"/>
                <a:gd name="T84" fmla="*/ 193 w 676"/>
                <a:gd name="T85" fmla="*/ 478 h 667"/>
                <a:gd name="T86" fmla="*/ 350 w 676"/>
                <a:gd name="T87" fmla="*/ 364 h 667"/>
                <a:gd name="T88" fmla="*/ 231 w 676"/>
                <a:gd name="T89" fmla="*/ 364 h 667"/>
                <a:gd name="T90" fmla="*/ 231 w 676"/>
                <a:gd name="T91" fmla="*/ 171 h 667"/>
                <a:gd name="T92" fmla="*/ 388 w 676"/>
                <a:gd name="T93" fmla="*/ 171 h 667"/>
                <a:gd name="T94" fmla="*/ 388 w 676"/>
                <a:gd name="T95" fmla="*/ 132 h 667"/>
                <a:gd name="T96" fmla="*/ 310 w 676"/>
                <a:gd name="T97" fmla="*/ 299 h 667"/>
                <a:gd name="T98" fmla="*/ 388 w 676"/>
                <a:gd name="T99" fmla="*/ 299 h 667"/>
                <a:gd name="T100" fmla="*/ 388 w 676"/>
                <a:gd name="T101" fmla="*/ 236 h 667"/>
                <a:gd name="T102" fmla="*/ 310 w 676"/>
                <a:gd name="T103" fmla="*/ 236 h 667"/>
                <a:gd name="T104" fmla="*/ 310 w 676"/>
                <a:gd name="T105" fmla="*/ 299 h 667"/>
                <a:gd name="T106" fmla="*/ 471 w 676"/>
                <a:gd name="T107" fmla="*/ 236 h 667"/>
                <a:gd name="T108" fmla="*/ 471 w 676"/>
                <a:gd name="T109" fmla="*/ 299 h 667"/>
                <a:gd name="T110" fmla="*/ 551 w 676"/>
                <a:gd name="T111" fmla="*/ 299 h 667"/>
                <a:gd name="T112" fmla="*/ 551 w 676"/>
                <a:gd name="T113" fmla="*/ 236 h 667"/>
                <a:gd name="T114" fmla="*/ 471 w 676"/>
                <a:gd name="T115" fmla="*/ 23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6" h="667">
                  <a:moveTo>
                    <a:pt x="181" y="522"/>
                  </a:moveTo>
                  <a:cubicBezTo>
                    <a:pt x="196" y="530"/>
                    <a:pt x="211" y="540"/>
                    <a:pt x="235" y="551"/>
                  </a:cubicBezTo>
                  <a:cubicBezTo>
                    <a:pt x="283" y="575"/>
                    <a:pt x="348" y="580"/>
                    <a:pt x="426" y="580"/>
                  </a:cubicBezTo>
                  <a:cubicBezTo>
                    <a:pt x="498" y="580"/>
                    <a:pt x="606" y="574"/>
                    <a:pt x="676" y="564"/>
                  </a:cubicBezTo>
                  <a:cubicBezTo>
                    <a:pt x="667" y="586"/>
                    <a:pt x="655" y="624"/>
                    <a:pt x="654" y="647"/>
                  </a:cubicBezTo>
                  <a:cubicBezTo>
                    <a:pt x="606" y="651"/>
                    <a:pt x="492" y="655"/>
                    <a:pt x="423" y="655"/>
                  </a:cubicBezTo>
                  <a:cubicBezTo>
                    <a:pt x="337" y="655"/>
                    <a:pt x="274" y="647"/>
                    <a:pt x="221" y="620"/>
                  </a:cubicBezTo>
                  <a:cubicBezTo>
                    <a:pt x="188" y="604"/>
                    <a:pt x="164" y="584"/>
                    <a:pt x="146" y="584"/>
                  </a:cubicBezTo>
                  <a:cubicBezTo>
                    <a:pt x="121" y="584"/>
                    <a:pt x="84" y="626"/>
                    <a:pt x="52" y="667"/>
                  </a:cubicBezTo>
                  <a:cubicBezTo>
                    <a:pt x="0" y="594"/>
                    <a:pt x="0" y="594"/>
                    <a:pt x="0" y="594"/>
                  </a:cubicBezTo>
                  <a:cubicBezTo>
                    <a:pt x="33" y="563"/>
                    <a:pt x="67" y="538"/>
                    <a:pt x="100" y="524"/>
                  </a:cubicBezTo>
                  <a:cubicBezTo>
                    <a:pt x="100" y="333"/>
                    <a:pt x="100" y="333"/>
                    <a:pt x="100" y="333"/>
                  </a:cubicBezTo>
                  <a:cubicBezTo>
                    <a:pt x="9" y="333"/>
                    <a:pt x="9" y="333"/>
                    <a:pt x="9" y="333"/>
                  </a:cubicBezTo>
                  <a:cubicBezTo>
                    <a:pt x="9" y="255"/>
                    <a:pt x="9" y="255"/>
                    <a:pt x="9" y="255"/>
                  </a:cubicBezTo>
                  <a:cubicBezTo>
                    <a:pt x="181" y="255"/>
                    <a:pt x="181" y="255"/>
                    <a:pt x="181" y="255"/>
                  </a:cubicBezTo>
                  <a:lnTo>
                    <a:pt x="181" y="522"/>
                  </a:lnTo>
                  <a:close/>
                  <a:moveTo>
                    <a:pt x="125" y="191"/>
                  </a:moveTo>
                  <a:cubicBezTo>
                    <a:pt x="104" y="156"/>
                    <a:pt x="54" y="105"/>
                    <a:pt x="15" y="69"/>
                  </a:cubicBezTo>
                  <a:cubicBezTo>
                    <a:pt x="79" y="22"/>
                    <a:pt x="79" y="22"/>
                    <a:pt x="79" y="22"/>
                  </a:cubicBezTo>
                  <a:cubicBezTo>
                    <a:pt x="119" y="56"/>
                    <a:pt x="170" y="105"/>
                    <a:pt x="193" y="138"/>
                  </a:cubicBezTo>
                  <a:lnTo>
                    <a:pt x="125" y="191"/>
                  </a:lnTo>
                  <a:close/>
                  <a:moveTo>
                    <a:pt x="388" y="132"/>
                  </a:moveTo>
                  <a:cubicBezTo>
                    <a:pt x="211" y="132"/>
                    <a:pt x="211" y="132"/>
                    <a:pt x="211" y="132"/>
                  </a:cubicBezTo>
                  <a:cubicBezTo>
                    <a:pt x="211" y="61"/>
                    <a:pt x="211" y="61"/>
                    <a:pt x="211" y="61"/>
                  </a:cubicBezTo>
                  <a:cubicBezTo>
                    <a:pt x="388" y="61"/>
                    <a:pt x="388" y="61"/>
                    <a:pt x="388" y="61"/>
                  </a:cubicBezTo>
                  <a:cubicBezTo>
                    <a:pt x="388" y="0"/>
                    <a:pt x="388" y="0"/>
                    <a:pt x="388" y="0"/>
                  </a:cubicBezTo>
                  <a:cubicBezTo>
                    <a:pt x="471" y="0"/>
                    <a:pt x="471" y="0"/>
                    <a:pt x="471" y="0"/>
                  </a:cubicBezTo>
                  <a:cubicBezTo>
                    <a:pt x="471" y="61"/>
                    <a:pt x="471" y="61"/>
                    <a:pt x="471" y="61"/>
                  </a:cubicBezTo>
                  <a:cubicBezTo>
                    <a:pt x="658" y="61"/>
                    <a:pt x="658" y="61"/>
                    <a:pt x="658" y="61"/>
                  </a:cubicBezTo>
                  <a:cubicBezTo>
                    <a:pt x="658" y="132"/>
                    <a:pt x="658" y="132"/>
                    <a:pt x="658" y="132"/>
                  </a:cubicBezTo>
                  <a:cubicBezTo>
                    <a:pt x="471" y="132"/>
                    <a:pt x="471" y="132"/>
                    <a:pt x="471" y="132"/>
                  </a:cubicBezTo>
                  <a:cubicBezTo>
                    <a:pt x="471" y="171"/>
                    <a:pt x="471" y="171"/>
                    <a:pt x="471" y="171"/>
                  </a:cubicBezTo>
                  <a:cubicBezTo>
                    <a:pt x="634" y="171"/>
                    <a:pt x="634" y="171"/>
                    <a:pt x="634" y="171"/>
                  </a:cubicBezTo>
                  <a:cubicBezTo>
                    <a:pt x="634" y="364"/>
                    <a:pt x="634" y="364"/>
                    <a:pt x="634" y="364"/>
                  </a:cubicBezTo>
                  <a:cubicBezTo>
                    <a:pt x="500" y="364"/>
                    <a:pt x="500" y="364"/>
                    <a:pt x="500" y="364"/>
                  </a:cubicBezTo>
                  <a:cubicBezTo>
                    <a:pt x="558" y="398"/>
                    <a:pt x="621" y="441"/>
                    <a:pt x="657" y="473"/>
                  </a:cubicBezTo>
                  <a:cubicBezTo>
                    <a:pt x="604" y="531"/>
                    <a:pt x="604" y="531"/>
                    <a:pt x="604" y="531"/>
                  </a:cubicBezTo>
                  <a:cubicBezTo>
                    <a:pt x="576" y="501"/>
                    <a:pt x="523" y="462"/>
                    <a:pt x="471" y="428"/>
                  </a:cubicBezTo>
                  <a:cubicBezTo>
                    <a:pt x="471" y="554"/>
                    <a:pt x="471" y="554"/>
                    <a:pt x="471" y="554"/>
                  </a:cubicBezTo>
                  <a:cubicBezTo>
                    <a:pt x="388" y="554"/>
                    <a:pt x="388" y="554"/>
                    <a:pt x="388" y="554"/>
                  </a:cubicBezTo>
                  <a:cubicBezTo>
                    <a:pt x="388" y="424"/>
                    <a:pt x="388" y="424"/>
                    <a:pt x="388" y="424"/>
                  </a:cubicBezTo>
                  <a:cubicBezTo>
                    <a:pt x="348" y="473"/>
                    <a:pt x="299" y="517"/>
                    <a:pt x="247" y="543"/>
                  </a:cubicBezTo>
                  <a:cubicBezTo>
                    <a:pt x="236" y="523"/>
                    <a:pt x="211" y="493"/>
                    <a:pt x="193" y="478"/>
                  </a:cubicBezTo>
                  <a:cubicBezTo>
                    <a:pt x="252" y="455"/>
                    <a:pt x="312" y="411"/>
                    <a:pt x="350" y="364"/>
                  </a:cubicBezTo>
                  <a:cubicBezTo>
                    <a:pt x="231" y="364"/>
                    <a:pt x="231" y="364"/>
                    <a:pt x="231" y="364"/>
                  </a:cubicBezTo>
                  <a:cubicBezTo>
                    <a:pt x="231" y="171"/>
                    <a:pt x="231" y="171"/>
                    <a:pt x="231" y="171"/>
                  </a:cubicBezTo>
                  <a:cubicBezTo>
                    <a:pt x="388" y="171"/>
                    <a:pt x="388" y="171"/>
                    <a:pt x="388" y="171"/>
                  </a:cubicBezTo>
                  <a:lnTo>
                    <a:pt x="388" y="132"/>
                  </a:lnTo>
                  <a:close/>
                  <a:moveTo>
                    <a:pt x="310" y="299"/>
                  </a:moveTo>
                  <a:cubicBezTo>
                    <a:pt x="388" y="299"/>
                    <a:pt x="388" y="299"/>
                    <a:pt x="388" y="299"/>
                  </a:cubicBezTo>
                  <a:cubicBezTo>
                    <a:pt x="388" y="236"/>
                    <a:pt x="388" y="236"/>
                    <a:pt x="388" y="236"/>
                  </a:cubicBezTo>
                  <a:cubicBezTo>
                    <a:pt x="310" y="236"/>
                    <a:pt x="310" y="236"/>
                    <a:pt x="310" y="236"/>
                  </a:cubicBezTo>
                  <a:lnTo>
                    <a:pt x="310" y="299"/>
                  </a:lnTo>
                  <a:close/>
                  <a:moveTo>
                    <a:pt x="471" y="236"/>
                  </a:moveTo>
                  <a:cubicBezTo>
                    <a:pt x="471" y="299"/>
                    <a:pt x="471" y="299"/>
                    <a:pt x="471" y="299"/>
                  </a:cubicBezTo>
                  <a:cubicBezTo>
                    <a:pt x="551" y="299"/>
                    <a:pt x="551" y="299"/>
                    <a:pt x="551" y="299"/>
                  </a:cubicBezTo>
                  <a:cubicBezTo>
                    <a:pt x="551" y="236"/>
                    <a:pt x="551" y="236"/>
                    <a:pt x="551" y="236"/>
                  </a:cubicBezTo>
                  <a:lnTo>
                    <a:pt x="471" y="236"/>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6" name="Freeform 6"/>
            <p:cNvSpPr/>
            <p:nvPr/>
          </p:nvSpPr>
          <p:spPr bwMode="auto">
            <a:xfrm>
              <a:off x="2171" y="640"/>
              <a:ext cx="1365" cy="1366"/>
            </a:xfrm>
            <a:custGeom>
              <a:avLst/>
              <a:gdLst>
                <a:gd name="T0" fmla="*/ 665 w 668"/>
                <a:gd name="T1" fmla="*/ 340 h 667"/>
                <a:gd name="T2" fmla="*/ 583 w 668"/>
                <a:gd name="T3" fmla="*/ 665 h 667"/>
                <a:gd name="T4" fmla="*/ 362 w 668"/>
                <a:gd name="T5" fmla="*/ 637 h 667"/>
                <a:gd name="T6" fmla="*/ 284 w 668"/>
                <a:gd name="T7" fmla="*/ 665 h 667"/>
                <a:gd name="T8" fmla="*/ 250 w 668"/>
                <a:gd name="T9" fmla="*/ 446 h 667"/>
                <a:gd name="T10" fmla="*/ 196 w 668"/>
                <a:gd name="T11" fmla="*/ 667 h 667"/>
                <a:gd name="T12" fmla="*/ 112 w 668"/>
                <a:gd name="T13" fmla="*/ 428 h 667"/>
                <a:gd name="T14" fmla="*/ 0 w 668"/>
                <a:gd name="T15" fmla="*/ 407 h 667"/>
                <a:gd name="T16" fmla="*/ 26 w 668"/>
                <a:gd name="T17" fmla="*/ 206 h 667"/>
                <a:gd name="T18" fmla="*/ 124 w 668"/>
                <a:gd name="T19" fmla="*/ 129 h 667"/>
                <a:gd name="T20" fmla="*/ 138 w 668"/>
                <a:gd name="T21" fmla="*/ 0 h 667"/>
                <a:gd name="T22" fmla="*/ 140 w 668"/>
                <a:gd name="T23" fmla="*/ 129 h 667"/>
                <a:gd name="T24" fmla="*/ 240 w 668"/>
                <a:gd name="T25" fmla="*/ 126 h 667"/>
                <a:gd name="T26" fmla="*/ 214 w 668"/>
                <a:gd name="T27" fmla="*/ 303 h 667"/>
                <a:gd name="T28" fmla="*/ 284 w 668"/>
                <a:gd name="T29" fmla="*/ 340 h 667"/>
                <a:gd name="T30" fmla="*/ 668 w 668"/>
                <a:gd name="T31" fmla="*/ 98 h 667"/>
                <a:gd name="T32" fmla="*/ 280 w 668"/>
                <a:gd name="T33" fmla="*/ 26 h 667"/>
                <a:gd name="T34" fmla="*/ 634 w 668"/>
                <a:gd name="T35" fmla="*/ 129 h 667"/>
                <a:gd name="T36" fmla="*/ 319 w 668"/>
                <a:gd name="T37" fmla="*/ 308 h 667"/>
                <a:gd name="T38" fmla="*/ 634 w 668"/>
                <a:gd name="T39" fmla="*/ 129 h 667"/>
                <a:gd name="T40" fmla="*/ 362 w 668"/>
                <a:gd name="T41" fmla="*/ 455 h 667"/>
                <a:gd name="T42" fmla="*/ 433 w 668"/>
                <a:gd name="T43" fmla="*/ 408 h 667"/>
                <a:gd name="T44" fmla="*/ 362 w 668"/>
                <a:gd name="T45" fmla="*/ 569 h 667"/>
                <a:gd name="T46" fmla="*/ 433 w 668"/>
                <a:gd name="T47" fmla="*/ 519 h 667"/>
                <a:gd name="T48" fmla="*/ 362 w 668"/>
                <a:gd name="T49" fmla="*/ 569 h 667"/>
                <a:gd name="T50" fmla="*/ 394 w 668"/>
                <a:gd name="T51" fmla="*/ 192 h 667"/>
                <a:gd name="T52" fmla="*/ 555 w 668"/>
                <a:gd name="T53" fmla="*/ 244 h 667"/>
                <a:gd name="T54" fmla="*/ 583 w 668"/>
                <a:gd name="T55" fmla="*/ 408 h 667"/>
                <a:gd name="T56" fmla="*/ 509 w 668"/>
                <a:gd name="T57" fmla="*/ 455 h 667"/>
                <a:gd name="T58" fmla="*/ 583 w 668"/>
                <a:gd name="T59" fmla="*/ 408 h 667"/>
                <a:gd name="T60" fmla="*/ 583 w 668"/>
                <a:gd name="T61" fmla="*/ 519 h 667"/>
                <a:gd name="T62" fmla="*/ 509 w 668"/>
                <a:gd name="T63" fmla="*/ 569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8" h="667">
                  <a:moveTo>
                    <a:pt x="284" y="340"/>
                  </a:moveTo>
                  <a:cubicBezTo>
                    <a:pt x="665" y="340"/>
                    <a:pt x="665" y="340"/>
                    <a:pt x="665" y="340"/>
                  </a:cubicBezTo>
                  <a:cubicBezTo>
                    <a:pt x="665" y="665"/>
                    <a:pt x="665" y="665"/>
                    <a:pt x="665" y="665"/>
                  </a:cubicBezTo>
                  <a:cubicBezTo>
                    <a:pt x="583" y="665"/>
                    <a:pt x="583" y="665"/>
                    <a:pt x="583" y="665"/>
                  </a:cubicBezTo>
                  <a:cubicBezTo>
                    <a:pt x="583" y="637"/>
                    <a:pt x="583" y="637"/>
                    <a:pt x="583" y="637"/>
                  </a:cubicBezTo>
                  <a:cubicBezTo>
                    <a:pt x="362" y="637"/>
                    <a:pt x="362" y="637"/>
                    <a:pt x="362" y="637"/>
                  </a:cubicBezTo>
                  <a:cubicBezTo>
                    <a:pt x="362" y="665"/>
                    <a:pt x="362" y="665"/>
                    <a:pt x="362" y="665"/>
                  </a:cubicBezTo>
                  <a:cubicBezTo>
                    <a:pt x="284" y="665"/>
                    <a:pt x="284" y="665"/>
                    <a:pt x="284" y="665"/>
                  </a:cubicBezTo>
                  <a:cubicBezTo>
                    <a:pt x="284" y="400"/>
                    <a:pt x="284" y="400"/>
                    <a:pt x="284" y="400"/>
                  </a:cubicBezTo>
                  <a:cubicBezTo>
                    <a:pt x="250" y="446"/>
                    <a:pt x="250" y="446"/>
                    <a:pt x="250" y="446"/>
                  </a:cubicBezTo>
                  <a:cubicBezTo>
                    <a:pt x="238" y="428"/>
                    <a:pt x="217" y="403"/>
                    <a:pt x="196" y="379"/>
                  </a:cubicBezTo>
                  <a:cubicBezTo>
                    <a:pt x="196" y="667"/>
                    <a:pt x="196" y="667"/>
                    <a:pt x="196" y="667"/>
                  </a:cubicBezTo>
                  <a:cubicBezTo>
                    <a:pt x="112" y="667"/>
                    <a:pt x="112" y="667"/>
                    <a:pt x="112" y="667"/>
                  </a:cubicBezTo>
                  <a:cubicBezTo>
                    <a:pt x="112" y="428"/>
                    <a:pt x="112" y="428"/>
                    <a:pt x="112" y="428"/>
                  </a:cubicBezTo>
                  <a:cubicBezTo>
                    <a:pt x="88" y="450"/>
                    <a:pt x="64" y="471"/>
                    <a:pt x="40" y="488"/>
                  </a:cubicBezTo>
                  <a:cubicBezTo>
                    <a:pt x="32" y="465"/>
                    <a:pt x="12" y="422"/>
                    <a:pt x="0" y="407"/>
                  </a:cubicBezTo>
                  <a:cubicBezTo>
                    <a:pt x="71" y="364"/>
                    <a:pt x="140" y="288"/>
                    <a:pt x="182" y="206"/>
                  </a:cubicBezTo>
                  <a:cubicBezTo>
                    <a:pt x="26" y="206"/>
                    <a:pt x="26" y="206"/>
                    <a:pt x="26" y="206"/>
                  </a:cubicBezTo>
                  <a:cubicBezTo>
                    <a:pt x="26" y="129"/>
                    <a:pt x="26" y="129"/>
                    <a:pt x="26" y="129"/>
                  </a:cubicBezTo>
                  <a:cubicBezTo>
                    <a:pt x="124" y="129"/>
                    <a:pt x="124" y="129"/>
                    <a:pt x="124" y="129"/>
                  </a:cubicBezTo>
                  <a:cubicBezTo>
                    <a:pt x="112" y="101"/>
                    <a:pt x="90" y="60"/>
                    <a:pt x="71" y="29"/>
                  </a:cubicBezTo>
                  <a:cubicBezTo>
                    <a:pt x="138" y="0"/>
                    <a:pt x="138" y="0"/>
                    <a:pt x="138" y="0"/>
                  </a:cubicBezTo>
                  <a:cubicBezTo>
                    <a:pt x="159" y="32"/>
                    <a:pt x="184" y="75"/>
                    <a:pt x="196" y="101"/>
                  </a:cubicBezTo>
                  <a:cubicBezTo>
                    <a:pt x="140" y="129"/>
                    <a:pt x="140" y="129"/>
                    <a:pt x="140" y="129"/>
                  </a:cubicBezTo>
                  <a:cubicBezTo>
                    <a:pt x="225" y="129"/>
                    <a:pt x="225" y="129"/>
                    <a:pt x="225" y="129"/>
                  </a:cubicBezTo>
                  <a:cubicBezTo>
                    <a:pt x="240" y="126"/>
                    <a:pt x="240" y="126"/>
                    <a:pt x="240" y="126"/>
                  </a:cubicBezTo>
                  <a:cubicBezTo>
                    <a:pt x="287" y="156"/>
                    <a:pt x="287" y="156"/>
                    <a:pt x="287" y="156"/>
                  </a:cubicBezTo>
                  <a:cubicBezTo>
                    <a:pt x="268" y="207"/>
                    <a:pt x="243" y="258"/>
                    <a:pt x="214" y="303"/>
                  </a:cubicBezTo>
                  <a:cubicBezTo>
                    <a:pt x="233" y="318"/>
                    <a:pt x="264" y="345"/>
                    <a:pt x="284" y="363"/>
                  </a:cubicBezTo>
                  <a:lnTo>
                    <a:pt x="284" y="340"/>
                  </a:lnTo>
                  <a:close/>
                  <a:moveTo>
                    <a:pt x="668" y="26"/>
                  </a:moveTo>
                  <a:cubicBezTo>
                    <a:pt x="668" y="98"/>
                    <a:pt x="668" y="98"/>
                    <a:pt x="668" y="98"/>
                  </a:cubicBezTo>
                  <a:cubicBezTo>
                    <a:pt x="280" y="98"/>
                    <a:pt x="280" y="98"/>
                    <a:pt x="280" y="98"/>
                  </a:cubicBezTo>
                  <a:cubicBezTo>
                    <a:pt x="280" y="26"/>
                    <a:pt x="280" y="26"/>
                    <a:pt x="280" y="26"/>
                  </a:cubicBezTo>
                  <a:lnTo>
                    <a:pt x="668" y="26"/>
                  </a:lnTo>
                  <a:close/>
                  <a:moveTo>
                    <a:pt x="634" y="129"/>
                  </a:moveTo>
                  <a:cubicBezTo>
                    <a:pt x="634" y="308"/>
                    <a:pt x="634" y="308"/>
                    <a:pt x="634" y="308"/>
                  </a:cubicBezTo>
                  <a:cubicBezTo>
                    <a:pt x="319" y="308"/>
                    <a:pt x="319" y="308"/>
                    <a:pt x="319" y="308"/>
                  </a:cubicBezTo>
                  <a:cubicBezTo>
                    <a:pt x="319" y="129"/>
                    <a:pt x="319" y="129"/>
                    <a:pt x="319" y="129"/>
                  </a:cubicBezTo>
                  <a:lnTo>
                    <a:pt x="634" y="129"/>
                  </a:lnTo>
                  <a:close/>
                  <a:moveTo>
                    <a:pt x="362" y="408"/>
                  </a:moveTo>
                  <a:cubicBezTo>
                    <a:pt x="362" y="455"/>
                    <a:pt x="362" y="455"/>
                    <a:pt x="362" y="455"/>
                  </a:cubicBezTo>
                  <a:cubicBezTo>
                    <a:pt x="433" y="455"/>
                    <a:pt x="433" y="455"/>
                    <a:pt x="433" y="455"/>
                  </a:cubicBezTo>
                  <a:cubicBezTo>
                    <a:pt x="433" y="408"/>
                    <a:pt x="433" y="408"/>
                    <a:pt x="433" y="408"/>
                  </a:cubicBezTo>
                  <a:lnTo>
                    <a:pt x="362" y="408"/>
                  </a:lnTo>
                  <a:close/>
                  <a:moveTo>
                    <a:pt x="362" y="569"/>
                  </a:moveTo>
                  <a:cubicBezTo>
                    <a:pt x="433" y="569"/>
                    <a:pt x="433" y="569"/>
                    <a:pt x="433" y="569"/>
                  </a:cubicBezTo>
                  <a:cubicBezTo>
                    <a:pt x="433" y="519"/>
                    <a:pt x="433" y="519"/>
                    <a:pt x="433" y="519"/>
                  </a:cubicBezTo>
                  <a:cubicBezTo>
                    <a:pt x="362" y="519"/>
                    <a:pt x="362" y="519"/>
                    <a:pt x="362" y="519"/>
                  </a:cubicBezTo>
                  <a:lnTo>
                    <a:pt x="362" y="569"/>
                  </a:lnTo>
                  <a:close/>
                  <a:moveTo>
                    <a:pt x="555" y="192"/>
                  </a:moveTo>
                  <a:cubicBezTo>
                    <a:pt x="394" y="192"/>
                    <a:pt x="394" y="192"/>
                    <a:pt x="394" y="192"/>
                  </a:cubicBezTo>
                  <a:cubicBezTo>
                    <a:pt x="394" y="244"/>
                    <a:pt x="394" y="244"/>
                    <a:pt x="394" y="244"/>
                  </a:cubicBezTo>
                  <a:cubicBezTo>
                    <a:pt x="555" y="244"/>
                    <a:pt x="555" y="244"/>
                    <a:pt x="555" y="244"/>
                  </a:cubicBezTo>
                  <a:lnTo>
                    <a:pt x="555" y="192"/>
                  </a:lnTo>
                  <a:close/>
                  <a:moveTo>
                    <a:pt x="583" y="408"/>
                  </a:moveTo>
                  <a:cubicBezTo>
                    <a:pt x="509" y="408"/>
                    <a:pt x="509" y="408"/>
                    <a:pt x="509" y="408"/>
                  </a:cubicBezTo>
                  <a:cubicBezTo>
                    <a:pt x="509" y="455"/>
                    <a:pt x="509" y="455"/>
                    <a:pt x="509" y="455"/>
                  </a:cubicBezTo>
                  <a:cubicBezTo>
                    <a:pt x="583" y="455"/>
                    <a:pt x="583" y="455"/>
                    <a:pt x="583" y="455"/>
                  </a:cubicBezTo>
                  <a:lnTo>
                    <a:pt x="583" y="408"/>
                  </a:lnTo>
                  <a:close/>
                  <a:moveTo>
                    <a:pt x="583" y="569"/>
                  </a:moveTo>
                  <a:cubicBezTo>
                    <a:pt x="583" y="519"/>
                    <a:pt x="583" y="519"/>
                    <a:pt x="583" y="519"/>
                  </a:cubicBezTo>
                  <a:cubicBezTo>
                    <a:pt x="509" y="519"/>
                    <a:pt x="509" y="519"/>
                    <a:pt x="509" y="519"/>
                  </a:cubicBezTo>
                  <a:cubicBezTo>
                    <a:pt x="509" y="569"/>
                    <a:pt x="509" y="569"/>
                    <a:pt x="509" y="569"/>
                  </a:cubicBezTo>
                  <a:lnTo>
                    <a:pt x="583" y="569"/>
                  </a:lnTo>
                  <a:close/>
                </a:path>
              </a:pathLst>
            </a:custGeom>
            <a:solidFill>
              <a:srgbClr val="F686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7" name="Freeform 7"/>
            <p:cNvSpPr/>
            <p:nvPr/>
          </p:nvSpPr>
          <p:spPr bwMode="auto">
            <a:xfrm>
              <a:off x="3648" y="638"/>
              <a:ext cx="1389" cy="1364"/>
            </a:xfrm>
            <a:custGeom>
              <a:avLst/>
              <a:gdLst>
                <a:gd name="T0" fmla="*/ 183 w 680"/>
                <a:gd name="T1" fmla="*/ 513 h 666"/>
                <a:gd name="T2" fmla="*/ 223 w 680"/>
                <a:gd name="T3" fmla="*/ 538 h 666"/>
                <a:gd name="T4" fmla="*/ 418 w 680"/>
                <a:gd name="T5" fmla="*/ 571 h 666"/>
                <a:gd name="T6" fmla="*/ 680 w 680"/>
                <a:gd name="T7" fmla="*/ 553 h 666"/>
                <a:gd name="T8" fmla="*/ 655 w 680"/>
                <a:gd name="T9" fmla="*/ 646 h 666"/>
                <a:gd name="T10" fmla="*/ 416 w 680"/>
                <a:gd name="T11" fmla="*/ 654 h 666"/>
                <a:gd name="T12" fmla="*/ 211 w 680"/>
                <a:gd name="T13" fmla="*/ 616 h 666"/>
                <a:gd name="T14" fmla="*/ 137 w 680"/>
                <a:gd name="T15" fmla="*/ 575 h 666"/>
                <a:gd name="T16" fmla="*/ 59 w 680"/>
                <a:gd name="T17" fmla="*/ 666 h 666"/>
                <a:gd name="T18" fmla="*/ 0 w 680"/>
                <a:gd name="T19" fmla="*/ 581 h 666"/>
                <a:gd name="T20" fmla="*/ 97 w 680"/>
                <a:gd name="T21" fmla="*/ 506 h 666"/>
                <a:gd name="T22" fmla="*/ 97 w 680"/>
                <a:gd name="T23" fmla="*/ 339 h 666"/>
                <a:gd name="T24" fmla="*/ 12 w 680"/>
                <a:gd name="T25" fmla="*/ 339 h 666"/>
                <a:gd name="T26" fmla="*/ 12 w 680"/>
                <a:gd name="T27" fmla="*/ 257 h 666"/>
                <a:gd name="T28" fmla="*/ 183 w 680"/>
                <a:gd name="T29" fmla="*/ 257 h 666"/>
                <a:gd name="T30" fmla="*/ 183 w 680"/>
                <a:gd name="T31" fmla="*/ 513 h 666"/>
                <a:gd name="T32" fmla="*/ 111 w 680"/>
                <a:gd name="T33" fmla="*/ 189 h 666"/>
                <a:gd name="T34" fmla="*/ 27 w 680"/>
                <a:gd name="T35" fmla="*/ 46 h 666"/>
                <a:gd name="T36" fmla="*/ 100 w 680"/>
                <a:gd name="T37" fmla="*/ 9 h 666"/>
                <a:gd name="T38" fmla="*/ 190 w 680"/>
                <a:gd name="T39" fmla="*/ 147 h 666"/>
                <a:gd name="T40" fmla="*/ 111 w 680"/>
                <a:gd name="T41" fmla="*/ 189 h 666"/>
                <a:gd name="T42" fmla="*/ 593 w 680"/>
                <a:gd name="T43" fmla="*/ 535 h 666"/>
                <a:gd name="T44" fmla="*/ 432 w 680"/>
                <a:gd name="T45" fmla="*/ 345 h 666"/>
                <a:gd name="T46" fmla="*/ 260 w 680"/>
                <a:gd name="T47" fmla="*/ 537 h 666"/>
                <a:gd name="T48" fmla="*/ 204 w 680"/>
                <a:gd name="T49" fmla="*/ 469 h 666"/>
                <a:gd name="T50" fmla="*/ 375 w 680"/>
                <a:gd name="T51" fmla="*/ 213 h 666"/>
                <a:gd name="T52" fmla="*/ 219 w 680"/>
                <a:gd name="T53" fmla="*/ 213 h 666"/>
                <a:gd name="T54" fmla="*/ 219 w 680"/>
                <a:gd name="T55" fmla="*/ 130 h 666"/>
                <a:gd name="T56" fmla="*/ 383 w 680"/>
                <a:gd name="T57" fmla="*/ 130 h 666"/>
                <a:gd name="T58" fmla="*/ 386 w 680"/>
                <a:gd name="T59" fmla="*/ 0 h 666"/>
                <a:gd name="T60" fmla="*/ 475 w 680"/>
                <a:gd name="T61" fmla="*/ 0 h 666"/>
                <a:gd name="T62" fmla="*/ 471 w 680"/>
                <a:gd name="T63" fmla="*/ 130 h 666"/>
                <a:gd name="T64" fmla="*/ 658 w 680"/>
                <a:gd name="T65" fmla="*/ 130 h 666"/>
                <a:gd name="T66" fmla="*/ 658 w 680"/>
                <a:gd name="T67" fmla="*/ 213 h 666"/>
                <a:gd name="T68" fmla="*/ 463 w 680"/>
                <a:gd name="T69" fmla="*/ 213 h 666"/>
                <a:gd name="T70" fmla="*/ 456 w 680"/>
                <a:gd name="T71" fmla="*/ 258 h 666"/>
                <a:gd name="T72" fmla="*/ 665 w 680"/>
                <a:gd name="T73" fmla="*/ 481 h 666"/>
                <a:gd name="T74" fmla="*/ 593 w 680"/>
                <a:gd name="T75" fmla="*/ 535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0" h="666">
                  <a:moveTo>
                    <a:pt x="183" y="513"/>
                  </a:moveTo>
                  <a:cubicBezTo>
                    <a:pt x="194" y="520"/>
                    <a:pt x="207" y="530"/>
                    <a:pt x="223" y="538"/>
                  </a:cubicBezTo>
                  <a:cubicBezTo>
                    <a:pt x="273" y="566"/>
                    <a:pt x="339" y="571"/>
                    <a:pt x="418" y="571"/>
                  </a:cubicBezTo>
                  <a:cubicBezTo>
                    <a:pt x="494" y="571"/>
                    <a:pt x="609" y="565"/>
                    <a:pt x="680" y="553"/>
                  </a:cubicBezTo>
                  <a:cubicBezTo>
                    <a:pt x="670" y="578"/>
                    <a:pt x="657" y="621"/>
                    <a:pt x="655" y="646"/>
                  </a:cubicBezTo>
                  <a:cubicBezTo>
                    <a:pt x="606" y="649"/>
                    <a:pt x="488" y="654"/>
                    <a:pt x="416" y="654"/>
                  </a:cubicBezTo>
                  <a:cubicBezTo>
                    <a:pt x="324" y="654"/>
                    <a:pt x="264" y="645"/>
                    <a:pt x="211" y="616"/>
                  </a:cubicBezTo>
                  <a:cubicBezTo>
                    <a:pt x="178" y="598"/>
                    <a:pt x="153" y="575"/>
                    <a:pt x="137" y="575"/>
                  </a:cubicBezTo>
                  <a:cubicBezTo>
                    <a:pt x="116" y="575"/>
                    <a:pt x="84" y="623"/>
                    <a:pt x="59" y="666"/>
                  </a:cubicBezTo>
                  <a:cubicBezTo>
                    <a:pt x="0" y="581"/>
                    <a:pt x="0" y="581"/>
                    <a:pt x="0" y="581"/>
                  </a:cubicBezTo>
                  <a:cubicBezTo>
                    <a:pt x="32" y="546"/>
                    <a:pt x="66" y="520"/>
                    <a:pt x="97" y="506"/>
                  </a:cubicBezTo>
                  <a:cubicBezTo>
                    <a:pt x="97" y="339"/>
                    <a:pt x="97" y="339"/>
                    <a:pt x="97" y="339"/>
                  </a:cubicBezTo>
                  <a:cubicBezTo>
                    <a:pt x="12" y="339"/>
                    <a:pt x="12" y="339"/>
                    <a:pt x="12" y="339"/>
                  </a:cubicBezTo>
                  <a:cubicBezTo>
                    <a:pt x="12" y="257"/>
                    <a:pt x="12" y="257"/>
                    <a:pt x="12" y="257"/>
                  </a:cubicBezTo>
                  <a:cubicBezTo>
                    <a:pt x="183" y="257"/>
                    <a:pt x="183" y="257"/>
                    <a:pt x="183" y="257"/>
                  </a:cubicBezTo>
                  <a:lnTo>
                    <a:pt x="183" y="513"/>
                  </a:lnTo>
                  <a:close/>
                  <a:moveTo>
                    <a:pt x="111" y="189"/>
                  </a:moveTo>
                  <a:cubicBezTo>
                    <a:pt x="97" y="150"/>
                    <a:pt x="61" y="90"/>
                    <a:pt x="27" y="46"/>
                  </a:cubicBezTo>
                  <a:cubicBezTo>
                    <a:pt x="100" y="9"/>
                    <a:pt x="100" y="9"/>
                    <a:pt x="100" y="9"/>
                  </a:cubicBezTo>
                  <a:cubicBezTo>
                    <a:pt x="135" y="51"/>
                    <a:pt x="174" y="107"/>
                    <a:pt x="190" y="147"/>
                  </a:cubicBezTo>
                  <a:lnTo>
                    <a:pt x="111" y="189"/>
                  </a:lnTo>
                  <a:close/>
                  <a:moveTo>
                    <a:pt x="593" y="535"/>
                  </a:moveTo>
                  <a:cubicBezTo>
                    <a:pt x="560" y="484"/>
                    <a:pt x="497" y="410"/>
                    <a:pt x="432" y="345"/>
                  </a:cubicBezTo>
                  <a:cubicBezTo>
                    <a:pt x="403" y="426"/>
                    <a:pt x="351" y="491"/>
                    <a:pt x="260" y="537"/>
                  </a:cubicBezTo>
                  <a:cubicBezTo>
                    <a:pt x="249" y="517"/>
                    <a:pt x="223" y="484"/>
                    <a:pt x="204" y="469"/>
                  </a:cubicBezTo>
                  <a:cubicBezTo>
                    <a:pt x="320" y="413"/>
                    <a:pt x="360" y="325"/>
                    <a:pt x="375" y="213"/>
                  </a:cubicBezTo>
                  <a:cubicBezTo>
                    <a:pt x="219" y="213"/>
                    <a:pt x="219" y="213"/>
                    <a:pt x="219" y="213"/>
                  </a:cubicBezTo>
                  <a:cubicBezTo>
                    <a:pt x="219" y="130"/>
                    <a:pt x="219" y="130"/>
                    <a:pt x="219" y="130"/>
                  </a:cubicBezTo>
                  <a:cubicBezTo>
                    <a:pt x="383" y="130"/>
                    <a:pt x="383" y="130"/>
                    <a:pt x="383" y="130"/>
                  </a:cubicBezTo>
                  <a:cubicBezTo>
                    <a:pt x="385" y="89"/>
                    <a:pt x="386" y="46"/>
                    <a:pt x="386" y="0"/>
                  </a:cubicBezTo>
                  <a:cubicBezTo>
                    <a:pt x="475" y="0"/>
                    <a:pt x="475" y="0"/>
                    <a:pt x="475" y="0"/>
                  </a:cubicBezTo>
                  <a:cubicBezTo>
                    <a:pt x="474" y="45"/>
                    <a:pt x="473" y="89"/>
                    <a:pt x="471" y="130"/>
                  </a:cubicBezTo>
                  <a:cubicBezTo>
                    <a:pt x="658" y="130"/>
                    <a:pt x="658" y="130"/>
                    <a:pt x="658" y="130"/>
                  </a:cubicBezTo>
                  <a:cubicBezTo>
                    <a:pt x="658" y="213"/>
                    <a:pt x="658" y="213"/>
                    <a:pt x="658" y="213"/>
                  </a:cubicBezTo>
                  <a:cubicBezTo>
                    <a:pt x="463" y="213"/>
                    <a:pt x="463" y="213"/>
                    <a:pt x="463" y="213"/>
                  </a:cubicBezTo>
                  <a:cubicBezTo>
                    <a:pt x="461" y="228"/>
                    <a:pt x="459" y="243"/>
                    <a:pt x="456" y="258"/>
                  </a:cubicBezTo>
                  <a:cubicBezTo>
                    <a:pt x="535" y="327"/>
                    <a:pt x="621" y="418"/>
                    <a:pt x="665" y="481"/>
                  </a:cubicBezTo>
                  <a:lnTo>
                    <a:pt x="593" y="535"/>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8" name="Freeform 8"/>
            <p:cNvSpPr/>
            <p:nvPr/>
          </p:nvSpPr>
          <p:spPr bwMode="auto">
            <a:xfrm>
              <a:off x="756" y="2135"/>
              <a:ext cx="143" cy="471"/>
            </a:xfrm>
            <a:custGeom>
              <a:avLst/>
              <a:gdLst>
                <a:gd name="T0" fmla="*/ 0 w 70"/>
                <a:gd name="T1" fmla="*/ 115 h 230"/>
                <a:gd name="T2" fmla="*/ 47 w 70"/>
                <a:gd name="T3" fmla="*/ 0 h 230"/>
                <a:gd name="T4" fmla="*/ 70 w 70"/>
                <a:gd name="T5" fmla="*/ 10 h 230"/>
                <a:gd name="T6" fmla="*/ 27 w 70"/>
                <a:gd name="T7" fmla="*/ 115 h 230"/>
                <a:gd name="T8" fmla="*/ 70 w 70"/>
                <a:gd name="T9" fmla="*/ 220 h 230"/>
                <a:gd name="T10" fmla="*/ 47 w 70"/>
                <a:gd name="T11" fmla="*/ 230 h 230"/>
                <a:gd name="T12" fmla="*/ 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0" y="115"/>
                  </a:moveTo>
                  <a:cubicBezTo>
                    <a:pt x="0" y="63"/>
                    <a:pt x="21" y="25"/>
                    <a:pt x="47" y="0"/>
                  </a:cubicBezTo>
                  <a:cubicBezTo>
                    <a:pt x="70" y="10"/>
                    <a:pt x="70" y="10"/>
                    <a:pt x="70" y="10"/>
                  </a:cubicBezTo>
                  <a:cubicBezTo>
                    <a:pt x="46" y="36"/>
                    <a:pt x="27" y="69"/>
                    <a:pt x="27" y="115"/>
                  </a:cubicBezTo>
                  <a:cubicBezTo>
                    <a:pt x="27" y="161"/>
                    <a:pt x="46" y="194"/>
                    <a:pt x="70" y="220"/>
                  </a:cubicBezTo>
                  <a:cubicBezTo>
                    <a:pt x="47" y="230"/>
                    <a:pt x="47" y="230"/>
                    <a:pt x="47" y="230"/>
                  </a:cubicBezTo>
                  <a:cubicBezTo>
                    <a:pt x="21" y="204"/>
                    <a:pt x="0" y="166"/>
                    <a:pt x="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49" name="Freeform 9"/>
            <p:cNvSpPr/>
            <p:nvPr/>
          </p:nvSpPr>
          <p:spPr bwMode="auto">
            <a:xfrm>
              <a:off x="1058" y="2164"/>
              <a:ext cx="451" cy="434"/>
            </a:xfrm>
            <a:custGeom>
              <a:avLst/>
              <a:gdLst>
                <a:gd name="T0" fmla="*/ 57 w 221"/>
                <a:gd name="T1" fmla="*/ 145 h 212"/>
                <a:gd name="T2" fmla="*/ 80 w 221"/>
                <a:gd name="T3" fmla="*/ 138 h 212"/>
                <a:gd name="T4" fmla="*/ 85 w 221"/>
                <a:gd name="T5" fmla="*/ 165 h 212"/>
                <a:gd name="T6" fmla="*/ 7 w 221"/>
                <a:gd name="T7" fmla="*/ 191 h 212"/>
                <a:gd name="T8" fmla="*/ 0 w 221"/>
                <a:gd name="T9" fmla="*/ 162 h 212"/>
                <a:gd name="T10" fmla="*/ 30 w 221"/>
                <a:gd name="T11" fmla="*/ 153 h 212"/>
                <a:gd name="T12" fmla="*/ 30 w 221"/>
                <a:gd name="T13" fmla="*/ 97 h 212"/>
                <a:gd name="T14" fmla="*/ 5 w 221"/>
                <a:gd name="T15" fmla="*/ 97 h 212"/>
                <a:gd name="T16" fmla="*/ 5 w 221"/>
                <a:gd name="T17" fmla="*/ 71 h 212"/>
                <a:gd name="T18" fmla="*/ 30 w 221"/>
                <a:gd name="T19" fmla="*/ 71 h 212"/>
                <a:gd name="T20" fmla="*/ 30 w 221"/>
                <a:gd name="T21" fmla="*/ 29 h 212"/>
                <a:gd name="T22" fmla="*/ 3 w 221"/>
                <a:gd name="T23" fmla="*/ 29 h 212"/>
                <a:gd name="T24" fmla="*/ 3 w 221"/>
                <a:gd name="T25" fmla="*/ 2 h 212"/>
                <a:gd name="T26" fmla="*/ 82 w 221"/>
                <a:gd name="T27" fmla="*/ 2 h 212"/>
                <a:gd name="T28" fmla="*/ 82 w 221"/>
                <a:gd name="T29" fmla="*/ 29 h 212"/>
                <a:gd name="T30" fmla="*/ 57 w 221"/>
                <a:gd name="T31" fmla="*/ 29 h 212"/>
                <a:gd name="T32" fmla="*/ 57 w 221"/>
                <a:gd name="T33" fmla="*/ 71 h 212"/>
                <a:gd name="T34" fmla="*/ 78 w 221"/>
                <a:gd name="T35" fmla="*/ 71 h 212"/>
                <a:gd name="T36" fmla="*/ 78 w 221"/>
                <a:gd name="T37" fmla="*/ 97 h 212"/>
                <a:gd name="T38" fmla="*/ 57 w 221"/>
                <a:gd name="T39" fmla="*/ 97 h 212"/>
                <a:gd name="T40" fmla="*/ 57 w 221"/>
                <a:gd name="T41" fmla="*/ 145 h 212"/>
                <a:gd name="T42" fmla="*/ 180 w 221"/>
                <a:gd name="T43" fmla="*/ 165 h 212"/>
                <a:gd name="T44" fmla="*/ 88 w 221"/>
                <a:gd name="T45" fmla="*/ 165 h 212"/>
                <a:gd name="T46" fmla="*/ 88 w 221"/>
                <a:gd name="T47" fmla="*/ 139 h 212"/>
                <a:gd name="T48" fmla="*/ 180 w 221"/>
                <a:gd name="T49" fmla="*/ 139 h 212"/>
                <a:gd name="T50" fmla="*/ 180 w 221"/>
                <a:gd name="T51" fmla="*/ 165 h 212"/>
                <a:gd name="T52" fmla="*/ 221 w 221"/>
                <a:gd name="T53" fmla="*/ 92 h 212"/>
                <a:gd name="T54" fmla="*/ 220 w 221"/>
                <a:gd name="T55" fmla="*/ 104 h 212"/>
                <a:gd name="T56" fmla="*/ 202 w 221"/>
                <a:gd name="T57" fmla="*/ 201 h 212"/>
                <a:gd name="T58" fmla="*/ 183 w 221"/>
                <a:gd name="T59" fmla="*/ 211 h 212"/>
                <a:gd name="T60" fmla="*/ 154 w 221"/>
                <a:gd name="T61" fmla="*/ 211 h 212"/>
                <a:gd name="T62" fmla="*/ 147 w 221"/>
                <a:gd name="T63" fmla="*/ 186 h 212"/>
                <a:gd name="T64" fmla="*/ 170 w 221"/>
                <a:gd name="T65" fmla="*/ 187 h 212"/>
                <a:gd name="T66" fmla="*/ 179 w 221"/>
                <a:gd name="T67" fmla="*/ 184 h 212"/>
                <a:gd name="T68" fmla="*/ 192 w 221"/>
                <a:gd name="T69" fmla="*/ 116 h 212"/>
                <a:gd name="T70" fmla="*/ 96 w 221"/>
                <a:gd name="T71" fmla="*/ 116 h 212"/>
                <a:gd name="T72" fmla="*/ 105 w 221"/>
                <a:gd name="T73" fmla="*/ 36 h 212"/>
                <a:gd name="T74" fmla="*/ 131 w 221"/>
                <a:gd name="T75" fmla="*/ 37 h 212"/>
                <a:gd name="T76" fmla="*/ 126 w 221"/>
                <a:gd name="T77" fmla="*/ 92 h 212"/>
                <a:gd name="T78" fmla="*/ 168 w 221"/>
                <a:gd name="T79" fmla="*/ 92 h 212"/>
                <a:gd name="T80" fmla="*/ 175 w 221"/>
                <a:gd name="T81" fmla="*/ 27 h 212"/>
                <a:gd name="T82" fmla="*/ 93 w 221"/>
                <a:gd name="T83" fmla="*/ 27 h 212"/>
                <a:gd name="T84" fmla="*/ 93 w 221"/>
                <a:gd name="T85" fmla="*/ 1 h 212"/>
                <a:gd name="T86" fmla="*/ 179 w 221"/>
                <a:gd name="T87" fmla="*/ 1 h 212"/>
                <a:gd name="T88" fmla="*/ 184 w 221"/>
                <a:gd name="T89" fmla="*/ 0 h 212"/>
                <a:gd name="T90" fmla="*/ 204 w 221"/>
                <a:gd name="T91" fmla="*/ 2 h 212"/>
                <a:gd name="T92" fmla="*/ 195 w 221"/>
                <a:gd name="T93" fmla="*/ 92 h 212"/>
                <a:gd name="T94" fmla="*/ 221 w 221"/>
                <a:gd name="T95" fmla="*/ 9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1" h="212">
                  <a:moveTo>
                    <a:pt x="57" y="145"/>
                  </a:moveTo>
                  <a:cubicBezTo>
                    <a:pt x="65" y="143"/>
                    <a:pt x="72" y="140"/>
                    <a:pt x="80" y="138"/>
                  </a:cubicBezTo>
                  <a:cubicBezTo>
                    <a:pt x="85" y="165"/>
                    <a:pt x="85" y="165"/>
                    <a:pt x="85" y="165"/>
                  </a:cubicBezTo>
                  <a:cubicBezTo>
                    <a:pt x="59" y="174"/>
                    <a:pt x="30" y="183"/>
                    <a:pt x="7" y="191"/>
                  </a:cubicBezTo>
                  <a:cubicBezTo>
                    <a:pt x="0" y="162"/>
                    <a:pt x="0" y="162"/>
                    <a:pt x="0" y="162"/>
                  </a:cubicBezTo>
                  <a:cubicBezTo>
                    <a:pt x="9" y="159"/>
                    <a:pt x="19" y="157"/>
                    <a:pt x="30" y="153"/>
                  </a:cubicBezTo>
                  <a:cubicBezTo>
                    <a:pt x="30" y="97"/>
                    <a:pt x="30" y="97"/>
                    <a:pt x="30" y="97"/>
                  </a:cubicBezTo>
                  <a:cubicBezTo>
                    <a:pt x="5" y="97"/>
                    <a:pt x="5" y="97"/>
                    <a:pt x="5" y="97"/>
                  </a:cubicBezTo>
                  <a:cubicBezTo>
                    <a:pt x="5" y="71"/>
                    <a:pt x="5" y="71"/>
                    <a:pt x="5" y="71"/>
                  </a:cubicBezTo>
                  <a:cubicBezTo>
                    <a:pt x="30" y="71"/>
                    <a:pt x="30" y="71"/>
                    <a:pt x="30" y="71"/>
                  </a:cubicBezTo>
                  <a:cubicBezTo>
                    <a:pt x="30" y="29"/>
                    <a:pt x="30" y="29"/>
                    <a:pt x="30" y="29"/>
                  </a:cubicBezTo>
                  <a:cubicBezTo>
                    <a:pt x="3" y="29"/>
                    <a:pt x="3" y="29"/>
                    <a:pt x="3" y="29"/>
                  </a:cubicBezTo>
                  <a:cubicBezTo>
                    <a:pt x="3" y="2"/>
                    <a:pt x="3" y="2"/>
                    <a:pt x="3" y="2"/>
                  </a:cubicBezTo>
                  <a:cubicBezTo>
                    <a:pt x="82" y="2"/>
                    <a:pt x="82" y="2"/>
                    <a:pt x="82" y="2"/>
                  </a:cubicBezTo>
                  <a:cubicBezTo>
                    <a:pt x="82" y="29"/>
                    <a:pt x="82" y="29"/>
                    <a:pt x="82" y="29"/>
                  </a:cubicBezTo>
                  <a:cubicBezTo>
                    <a:pt x="57" y="29"/>
                    <a:pt x="57" y="29"/>
                    <a:pt x="57" y="29"/>
                  </a:cubicBezTo>
                  <a:cubicBezTo>
                    <a:pt x="57" y="71"/>
                    <a:pt x="57" y="71"/>
                    <a:pt x="57" y="71"/>
                  </a:cubicBezTo>
                  <a:cubicBezTo>
                    <a:pt x="78" y="71"/>
                    <a:pt x="78" y="71"/>
                    <a:pt x="78" y="71"/>
                  </a:cubicBezTo>
                  <a:cubicBezTo>
                    <a:pt x="78" y="97"/>
                    <a:pt x="78" y="97"/>
                    <a:pt x="78" y="97"/>
                  </a:cubicBezTo>
                  <a:cubicBezTo>
                    <a:pt x="57" y="97"/>
                    <a:pt x="57" y="97"/>
                    <a:pt x="57" y="97"/>
                  </a:cubicBezTo>
                  <a:lnTo>
                    <a:pt x="57" y="145"/>
                  </a:lnTo>
                  <a:close/>
                  <a:moveTo>
                    <a:pt x="180" y="165"/>
                  </a:moveTo>
                  <a:cubicBezTo>
                    <a:pt x="88" y="165"/>
                    <a:pt x="88" y="165"/>
                    <a:pt x="88" y="165"/>
                  </a:cubicBezTo>
                  <a:cubicBezTo>
                    <a:pt x="88" y="139"/>
                    <a:pt x="88" y="139"/>
                    <a:pt x="88" y="139"/>
                  </a:cubicBezTo>
                  <a:cubicBezTo>
                    <a:pt x="180" y="139"/>
                    <a:pt x="180" y="139"/>
                    <a:pt x="180" y="139"/>
                  </a:cubicBezTo>
                  <a:lnTo>
                    <a:pt x="180" y="165"/>
                  </a:lnTo>
                  <a:close/>
                  <a:moveTo>
                    <a:pt x="221" y="92"/>
                  </a:moveTo>
                  <a:cubicBezTo>
                    <a:pt x="221" y="92"/>
                    <a:pt x="221" y="100"/>
                    <a:pt x="220" y="104"/>
                  </a:cubicBezTo>
                  <a:cubicBezTo>
                    <a:pt x="216" y="166"/>
                    <a:pt x="210" y="192"/>
                    <a:pt x="202" y="201"/>
                  </a:cubicBezTo>
                  <a:cubicBezTo>
                    <a:pt x="197" y="208"/>
                    <a:pt x="191" y="210"/>
                    <a:pt x="183" y="211"/>
                  </a:cubicBezTo>
                  <a:cubicBezTo>
                    <a:pt x="177" y="212"/>
                    <a:pt x="166" y="212"/>
                    <a:pt x="154" y="211"/>
                  </a:cubicBezTo>
                  <a:cubicBezTo>
                    <a:pt x="154" y="204"/>
                    <a:pt x="151" y="193"/>
                    <a:pt x="147" y="186"/>
                  </a:cubicBezTo>
                  <a:cubicBezTo>
                    <a:pt x="156" y="187"/>
                    <a:pt x="166" y="187"/>
                    <a:pt x="170" y="187"/>
                  </a:cubicBezTo>
                  <a:cubicBezTo>
                    <a:pt x="174" y="187"/>
                    <a:pt x="177" y="187"/>
                    <a:pt x="179" y="184"/>
                  </a:cubicBezTo>
                  <a:cubicBezTo>
                    <a:pt x="184" y="179"/>
                    <a:pt x="189" y="160"/>
                    <a:pt x="192" y="116"/>
                  </a:cubicBezTo>
                  <a:cubicBezTo>
                    <a:pt x="96" y="116"/>
                    <a:pt x="96" y="116"/>
                    <a:pt x="96" y="116"/>
                  </a:cubicBezTo>
                  <a:cubicBezTo>
                    <a:pt x="99" y="95"/>
                    <a:pt x="103" y="62"/>
                    <a:pt x="105" y="36"/>
                  </a:cubicBezTo>
                  <a:cubicBezTo>
                    <a:pt x="131" y="37"/>
                    <a:pt x="131" y="37"/>
                    <a:pt x="131" y="37"/>
                  </a:cubicBezTo>
                  <a:cubicBezTo>
                    <a:pt x="130" y="55"/>
                    <a:pt x="128" y="75"/>
                    <a:pt x="126" y="92"/>
                  </a:cubicBezTo>
                  <a:cubicBezTo>
                    <a:pt x="168" y="92"/>
                    <a:pt x="168" y="92"/>
                    <a:pt x="168" y="92"/>
                  </a:cubicBezTo>
                  <a:cubicBezTo>
                    <a:pt x="170" y="70"/>
                    <a:pt x="173" y="46"/>
                    <a:pt x="175" y="27"/>
                  </a:cubicBezTo>
                  <a:cubicBezTo>
                    <a:pt x="93" y="27"/>
                    <a:pt x="93" y="27"/>
                    <a:pt x="93" y="27"/>
                  </a:cubicBezTo>
                  <a:cubicBezTo>
                    <a:pt x="93" y="1"/>
                    <a:pt x="93" y="1"/>
                    <a:pt x="93" y="1"/>
                  </a:cubicBezTo>
                  <a:cubicBezTo>
                    <a:pt x="179" y="1"/>
                    <a:pt x="179" y="1"/>
                    <a:pt x="179" y="1"/>
                  </a:cubicBezTo>
                  <a:cubicBezTo>
                    <a:pt x="184" y="0"/>
                    <a:pt x="184" y="0"/>
                    <a:pt x="184" y="0"/>
                  </a:cubicBezTo>
                  <a:cubicBezTo>
                    <a:pt x="204" y="2"/>
                    <a:pt x="204" y="2"/>
                    <a:pt x="204" y="2"/>
                  </a:cubicBezTo>
                  <a:cubicBezTo>
                    <a:pt x="202" y="29"/>
                    <a:pt x="199" y="62"/>
                    <a:pt x="195" y="92"/>
                  </a:cubicBezTo>
                  <a:lnTo>
                    <a:pt x="221" y="92"/>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0" name="Freeform 10"/>
            <p:cNvSpPr/>
            <p:nvPr/>
          </p:nvSpPr>
          <p:spPr bwMode="auto">
            <a:xfrm>
              <a:off x="1740" y="2168"/>
              <a:ext cx="413" cy="424"/>
            </a:xfrm>
            <a:custGeom>
              <a:avLst/>
              <a:gdLst>
                <a:gd name="T0" fmla="*/ 141 w 202"/>
                <a:gd name="T1" fmla="*/ 179 h 207"/>
                <a:gd name="T2" fmla="*/ 173 w 202"/>
                <a:gd name="T3" fmla="*/ 143 h 207"/>
                <a:gd name="T4" fmla="*/ 202 w 202"/>
                <a:gd name="T5" fmla="*/ 154 h 207"/>
                <a:gd name="T6" fmla="*/ 144 w 202"/>
                <a:gd name="T7" fmla="*/ 207 h 207"/>
                <a:gd name="T8" fmla="*/ 60 w 202"/>
                <a:gd name="T9" fmla="*/ 207 h 207"/>
                <a:gd name="T10" fmla="*/ 0 w 202"/>
                <a:gd name="T11" fmla="*/ 157 h 207"/>
                <a:gd name="T12" fmla="*/ 0 w 202"/>
                <a:gd name="T13" fmla="*/ 0 h 207"/>
                <a:gd name="T14" fmla="*/ 179 w 202"/>
                <a:gd name="T15" fmla="*/ 0 h 207"/>
                <a:gd name="T16" fmla="*/ 179 w 202"/>
                <a:gd name="T17" fmla="*/ 120 h 207"/>
                <a:gd name="T18" fmla="*/ 149 w 202"/>
                <a:gd name="T19" fmla="*/ 120 h 207"/>
                <a:gd name="T20" fmla="*/ 149 w 202"/>
                <a:gd name="T21" fmla="*/ 108 h 207"/>
                <a:gd name="T22" fmla="*/ 30 w 202"/>
                <a:gd name="T23" fmla="*/ 108 h 207"/>
                <a:gd name="T24" fmla="*/ 30 w 202"/>
                <a:gd name="T25" fmla="*/ 157 h 207"/>
                <a:gd name="T26" fmla="*/ 60 w 202"/>
                <a:gd name="T27" fmla="*/ 179 h 207"/>
                <a:gd name="T28" fmla="*/ 141 w 202"/>
                <a:gd name="T29" fmla="*/ 179 h 207"/>
                <a:gd name="T30" fmla="*/ 30 w 202"/>
                <a:gd name="T31" fmla="*/ 28 h 207"/>
                <a:gd name="T32" fmla="*/ 30 w 202"/>
                <a:gd name="T33" fmla="*/ 80 h 207"/>
                <a:gd name="T34" fmla="*/ 75 w 202"/>
                <a:gd name="T35" fmla="*/ 80 h 207"/>
                <a:gd name="T36" fmla="*/ 75 w 202"/>
                <a:gd name="T37" fmla="*/ 28 h 207"/>
                <a:gd name="T38" fmla="*/ 30 w 202"/>
                <a:gd name="T39" fmla="*/ 28 h 207"/>
                <a:gd name="T40" fmla="*/ 149 w 202"/>
                <a:gd name="T41" fmla="*/ 28 h 207"/>
                <a:gd name="T42" fmla="*/ 104 w 202"/>
                <a:gd name="T43" fmla="*/ 28 h 207"/>
                <a:gd name="T44" fmla="*/ 104 w 202"/>
                <a:gd name="T45" fmla="*/ 80 h 207"/>
                <a:gd name="T46" fmla="*/ 149 w 202"/>
                <a:gd name="T47" fmla="*/ 80 h 207"/>
                <a:gd name="T48" fmla="*/ 149 w 202"/>
                <a:gd name="T49" fmla="*/ 2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2" h="207">
                  <a:moveTo>
                    <a:pt x="141" y="179"/>
                  </a:moveTo>
                  <a:cubicBezTo>
                    <a:pt x="165" y="179"/>
                    <a:pt x="169" y="173"/>
                    <a:pt x="173" y="143"/>
                  </a:cubicBezTo>
                  <a:cubicBezTo>
                    <a:pt x="181" y="147"/>
                    <a:pt x="194" y="152"/>
                    <a:pt x="202" y="154"/>
                  </a:cubicBezTo>
                  <a:cubicBezTo>
                    <a:pt x="197" y="194"/>
                    <a:pt x="186" y="207"/>
                    <a:pt x="144" y="207"/>
                  </a:cubicBezTo>
                  <a:cubicBezTo>
                    <a:pt x="60" y="207"/>
                    <a:pt x="60" y="207"/>
                    <a:pt x="60" y="207"/>
                  </a:cubicBezTo>
                  <a:cubicBezTo>
                    <a:pt x="14" y="207"/>
                    <a:pt x="0" y="197"/>
                    <a:pt x="0" y="157"/>
                  </a:cubicBezTo>
                  <a:cubicBezTo>
                    <a:pt x="0" y="0"/>
                    <a:pt x="0" y="0"/>
                    <a:pt x="0" y="0"/>
                  </a:cubicBezTo>
                  <a:cubicBezTo>
                    <a:pt x="179" y="0"/>
                    <a:pt x="179" y="0"/>
                    <a:pt x="179" y="0"/>
                  </a:cubicBezTo>
                  <a:cubicBezTo>
                    <a:pt x="179" y="120"/>
                    <a:pt x="179" y="120"/>
                    <a:pt x="179" y="120"/>
                  </a:cubicBezTo>
                  <a:cubicBezTo>
                    <a:pt x="149" y="120"/>
                    <a:pt x="149" y="120"/>
                    <a:pt x="149" y="120"/>
                  </a:cubicBezTo>
                  <a:cubicBezTo>
                    <a:pt x="149" y="108"/>
                    <a:pt x="149" y="108"/>
                    <a:pt x="149" y="108"/>
                  </a:cubicBezTo>
                  <a:cubicBezTo>
                    <a:pt x="30" y="108"/>
                    <a:pt x="30" y="108"/>
                    <a:pt x="30" y="108"/>
                  </a:cubicBezTo>
                  <a:cubicBezTo>
                    <a:pt x="30" y="157"/>
                    <a:pt x="30" y="157"/>
                    <a:pt x="30" y="157"/>
                  </a:cubicBezTo>
                  <a:cubicBezTo>
                    <a:pt x="30" y="176"/>
                    <a:pt x="33" y="179"/>
                    <a:pt x="60" y="179"/>
                  </a:cubicBezTo>
                  <a:lnTo>
                    <a:pt x="141" y="179"/>
                  </a:lnTo>
                  <a:close/>
                  <a:moveTo>
                    <a:pt x="30" y="28"/>
                  </a:moveTo>
                  <a:cubicBezTo>
                    <a:pt x="30" y="80"/>
                    <a:pt x="30" y="80"/>
                    <a:pt x="30" y="80"/>
                  </a:cubicBezTo>
                  <a:cubicBezTo>
                    <a:pt x="75" y="80"/>
                    <a:pt x="75" y="80"/>
                    <a:pt x="75" y="80"/>
                  </a:cubicBezTo>
                  <a:cubicBezTo>
                    <a:pt x="75" y="28"/>
                    <a:pt x="75" y="28"/>
                    <a:pt x="75" y="28"/>
                  </a:cubicBezTo>
                  <a:lnTo>
                    <a:pt x="30" y="28"/>
                  </a:lnTo>
                  <a:close/>
                  <a:moveTo>
                    <a:pt x="149" y="28"/>
                  </a:moveTo>
                  <a:cubicBezTo>
                    <a:pt x="104" y="28"/>
                    <a:pt x="104" y="28"/>
                    <a:pt x="104" y="28"/>
                  </a:cubicBezTo>
                  <a:cubicBezTo>
                    <a:pt x="104" y="80"/>
                    <a:pt x="104" y="80"/>
                    <a:pt x="104" y="80"/>
                  </a:cubicBezTo>
                  <a:cubicBezTo>
                    <a:pt x="149" y="80"/>
                    <a:pt x="149" y="80"/>
                    <a:pt x="149" y="80"/>
                  </a:cubicBezTo>
                  <a:lnTo>
                    <a:pt x="149" y="28"/>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1" name="Freeform 11"/>
            <p:cNvSpPr/>
            <p:nvPr/>
          </p:nvSpPr>
          <p:spPr bwMode="auto">
            <a:xfrm>
              <a:off x="2339" y="2135"/>
              <a:ext cx="453" cy="461"/>
            </a:xfrm>
            <a:custGeom>
              <a:avLst/>
              <a:gdLst>
                <a:gd name="T0" fmla="*/ 44 w 222"/>
                <a:gd name="T1" fmla="*/ 118 h 225"/>
                <a:gd name="T2" fmla="*/ 0 w 222"/>
                <a:gd name="T3" fmla="*/ 92 h 225"/>
                <a:gd name="T4" fmla="*/ 15 w 222"/>
                <a:gd name="T5" fmla="*/ 71 h 225"/>
                <a:gd name="T6" fmla="*/ 60 w 222"/>
                <a:gd name="T7" fmla="*/ 95 h 225"/>
                <a:gd name="T8" fmla="*/ 44 w 222"/>
                <a:gd name="T9" fmla="*/ 118 h 225"/>
                <a:gd name="T10" fmla="*/ 8 w 222"/>
                <a:gd name="T11" fmla="*/ 205 h 225"/>
                <a:gd name="T12" fmla="*/ 53 w 222"/>
                <a:gd name="T13" fmla="*/ 129 h 225"/>
                <a:gd name="T14" fmla="*/ 74 w 222"/>
                <a:gd name="T15" fmla="*/ 148 h 225"/>
                <a:gd name="T16" fmla="*/ 32 w 222"/>
                <a:gd name="T17" fmla="*/ 224 h 225"/>
                <a:gd name="T18" fmla="*/ 8 w 222"/>
                <a:gd name="T19" fmla="*/ 205 h 225"/>
                <a:gd name="T20" fmla="*/ 57 w 222"/>
                <a:gd name="T21" fmla="*/ 55 h 225"/>
                <a:gd name="T22" fmla="*/ 12 w 222"/>
                <a:gd name="T23" fmla="*/ 25 h 225"/>
                <a:gd name="T24" fmla="*/ 29 w 222"/>
                <a:gd name="T25" fmla="*/ 5 h 225"/>
                <a:gd name="T26" fmla="*/ 74 w 222"/>
                <a:gd name="T27" fmla="*/ 33 h 225"/>
                <a:gd name="T28" fmla="*/ 57 w 222"/>
                <a:gd name="T29" fmla="*/ 55 h 225"/>
                <a:gd name="T30" fmla="*/ 210 w 222"/>
                <a:gd name="T31" fmla="*/ 34 h 225"/>
                <a:gd name="T32" fmla="*/ 165 w 222"/>
                <a:gd name="T33" fmla="*/ 93 h 225"/>
                <a:gd name="T34" fmla="*/ 222 w 222"/>
                <a:gd name="T35" fmla="*/ 108 h 225"/>
                <a:gd name="T36" fmla="*/ 213 w 222"/>
                <a:gd name="T37" fmla="*/ 136 h 225"/>
                <a:gd name="T38" fmla="*/ 141 w 222"/>
                <a:gd name="T39" fmla="*/ 109 h 225"/>
                <a:gd name="T40" fmla="*/ 84 w 222"/>
                <a:gd name="T41" fmla="*/ 134 h 225"/>
                <a:gd name="T42" fmla="*/ 204 w 222"/>
                <a:gd name="T43" fmla="*/ 134 h 225"/>
                <a:gd name="T44" fmla="*/ 204 w 222"/>
                <a:gd name="T45" fmla="*/ 225 h 225"/>
                <a:gd name="T46" fmla="*/ 176 w 222"/>
                <a:gd name="T47" fmla="*/ 225 h 225"/>
                <a:gd name="T48" fmla="*/ 176 w 222"/>
                <a:gd name="T49" fmla="*/ 213 h 225"/>
                <a:gd name="T50" fmla="*/ 102 w 222"/>
                <a:gd name="T51" fmla="*/ 213 h 225"/>
                <a:gd name="T52" fmla="*/ 102 w 222"/>
                <a:gd name="T53" fmla="*/ 225 h 225"/>
                <a:gd name="T54" fmla="*/ 75 w 222"/>
                <a:gd name="T55" fmla="*/ 225 h 225"/>
                <a:gd name="T56" fmla="*/ 75 w 222"/>
                <a:gd name="T57" fmla="*/ 137 h 225"/>
                <a:gd name="T58" fmla="*/ 71 w 222"/>
                <a:gd name="T59" fmla="*/ 138 h 225"/>
                <a:gd name="T60" fmla="*/ 56 w 222"/>
                <a:gd name="T61" fmla="*/ 113 h 225"/>
                <a:gd name="T62" fmla="*/ 115 w 222"/>
                <a:gd name="T63" fmla="*/ 93 h 225"/>
                <a:gd name="T64" fmla="*/ 90 w 222"/>
                <a:gd name="T65" fmla="*/ 68 h 225"/>
                <a:gd name="T66" fmla="*/ 76 w 222"/>
                <a:gd name="T67" fmla="*/ 83 h 225"/>
                <a:gd name="T68" fmla="*/ 60 w 222"/>
                <a:gd name="T69" fmla="*/ 61 h 225"/>
                <a:gd name="T70" fmla="*/ 100 w 222"/>
                <a:gd name="T71" fmla="*/ 0 h 225"/>
                <a:gd name="T72" fmla="*/ 125 w 222"/>
                <a:gd name="T73" fmla="*/ 7 h 225"/>
                <a:gd name="T74" fmla="*/ 118 w 222"/>
                <a:gd name="T75" fmla="*/ 24 h 225"/>
                <a:gd name="T76" fmla="*/ 187 w 222"/>
                <a:gd name="T77" fmla="*/ 24 h 225"/>
                <a:gd name="T78" fmla="*/ 192 w 222"/>
                <a:gd name="T79" fmla="*/ 23 h 225"/>
                <a:gd name="T80" fmla="*/ 210 w 222"/>
                <a:gd name="T81" fmla="*/ 34 h 225"/>
                <a:gd name="T82" fmla="*/ 102 w 222"/>
                <a:gd name="T83" fmla="*/ 159 h 225"/>
                <a:gd name="T84" fmla="*/ 102 w 222"/>
                <a:gd name="T85" fmla="*/ 188 h 225"/>
                <a:gd name="T86" fmla="*/ 176 w 222"/>
                <a:gd name="T87" fmla="*/ 188 h 225"/>
                <a:gd name="T88" fmla="*/ 176 w 222"/>
                <a:gd name="T89" fmla="*/ 159 h 225"/>
                <a:gd name="T90" fmla="*/ 102 w 222"/>
                <a:gd name="T91" fmla="*/ 159 h 225"/>
                <a:gd name="T92" fmla="*/ 106 w 222"/>
                <a:gd name="T93" fmla="*/ 49 h 225"/>
                <a:gd name="T94" fmla="*/ 139 w 222"/>
                <a:gd name="T95" fmla="*/ 79 h 225"/>
                <a:gd name="T96" fmla="*/ 170 w 222"/>
                <a:gd name="T97" fmla="*/ 49 h 225"/>
                <a:gd name="T98" fmla="*/ 106 w 222"/>
                <a:gd name="T99" fmla="*/ 4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2" h="225">
                  <a:moveTo>
                    <a:pt x="44" y="118"/>
                  </a:moveTo>
                  <a:cubicBezTo>
                    <a:pt x="35" y="111"/>
                    <a:pt x="14" y="100"/>
                    <a:pt x="0" y="92"/>
                  </a:cubicBezTo>
                  <a:cubicBezTo>
                    <a:pt x="15" y="71"/>
                    <a:pt x="15" y="71"/>
                    <a:pt x="15" y="71"/>
                  </a:cubicBezTo>
                  <a:cubicBezTo>
                    <a:pt x="29" y="78"/>
                    <a:pt x="49" y="88"/>
                    <a:pt x="60" y="95"/>
                  </a:cubicBezTo>
                  <a:lnTo>
                    <a:pt x="44" y="118"/>
                  </a:lnTo>
                  <a:close/>
                  <a:moveTo>
                    <a:pt x="8" y="205"/>
                  </a:moveTo>
                  <a:cubicBezTo>
                    <a:pt x="21" y="187"/>
                    <a:pt x="39" y="157"/>
                    <a:pt x="53" y="129"/>
                  </a:cubicBezTo>
                  <a:cubicBezTo>
                    <a:pt x="74" y="148"/>
                    <a:pt x="74" y="148"/>
                    <a:pt x="74" y="148"/>
                  </a:cubicBezTo>
                  <a:cubicBezTo>
                    <a:pt x="62" y="173"/>
                    <a:pt x="46" y="201"/>
                    <a:pt x="32" y="224"/>
                  </a:cubicBezTo>
                  <a:lnTo>
                    <a:pt x="8" y="205"/>
                  </a:lnTo>
                  <a:close/>
                  <a:moveTo>
                    <a:pt x="57" y="55"/>
                  </a:moveTo>
                  <a:cubicBezTo>
                    <a:pt x="47" y="47"/>
                    <a:pt x="27" y="34"/>
                    <a:pt x="12" y="25"/>
                  </a:cubicBezTo>
                  <a:cubicBezTo>
                    <a:pt x="29" y="5"/>
                    <a:pt x="29" y="5"/>
                    <a:pt x="29" y="5"/>
                  </a:cubicBezTo>
                  <a:cubicBezTo>
                    <a:pt x="43" y="13"/>
                    <a:pt x="64" y="25"/>
                    <a:pt x="74" y="33"/>
                  </a:cubicBezTo>
                  <a:lnTo>
                    <a:pt x="57" y="55"/>
                  </a:lnTo>
                  <a:close/>
                  <a:moveTo>
                    <a:pt x="210" y="34"/>
                  </a:moveTo>
                  <a:cubicBezTo>
                    <a:pt x="200" y="57"/>
                    <a:pt x="184" y="77"/>
                    <a:pt x="165" y="93"/>
                  </a:cubicBezTo>
                  <a:cubicBezTo>
                    <a:pt x="182" y="100"/>
                    <a:pt x="201" y="105"/>
                    <a:pt x="222" y="108"/>
                  </a:cubicBezTo>
                  <a:cubicBezTo>
                    <a:pt x="218" y="116"/>
                    <a:pt x="215" y="128"/>
                    <a:pt x="213" y="136"/>
                  </a:cubicBezTo>
                  <a:cubicBezTo>
                    <a:pt x="187" y="130"/>
                    <a:pt x="162" y="121"/>
                    <a:pt x="141" y="109"/>
                  </a:cubicBezTo>
                  <a:cubicBezTo>
                    <a:pt x="123" y="120"/>
                    <a:pt x="104" y="128"/>
                    <a:pt x="84" y="134"/>
                  </a:cubicBezTo>
                  <a:cubicBezTo>
                    <a:pt x="204" y="134"/>
                    <a:pt x="204" y="134"/>
                    <a:pt x="204" y="134"/>
                  </a:cubicBezTo>
                  <a:cubicBezTo>
                    <a:pt x="204" y="225"/>
                    <a:pt x="204" y="225"/>
                    <a:pt x="204" y="225"/>
                  </a:cubicBezTo>
                  <a:cubicBezTo>
                    <a:pt x="176" y="225"/>
                    <a:pt x="176" y="225"/>
                    <a:pt x="176" y="225"/>
                  </a:cubicBezTo>
                  <a:cubicBezTo>
                    <a:pt x="176" y="213"/>
                    <a:pt x="176" y="213"/>
                    <a:pt x="176" y="213"/>
                  </a:cubicBezTo>
                  <a:cubicBezTo>
                    <a:pt x="102" y="213"/>
                    <a:pt x="102" y="213"/>
                    <a:pt x="102" y="213"/>
                  </a:cubicBezTo>
                  <a:cubicBezTo>
                    <a:pt x="102" y="225"/>
                    <a:pt x="102" y="225"/>
                    <a:pt x="102" y="225"/>
                  </a:cubicBezTo>
                  <a:cubicBezTo>
                    <a:pt x="75" y="225"/>
                    <a:pt x="75" y="225"/>
                    <a:pt x="75" y="225"/>
                  </a:cubicBezTo>
                  <a:cubicBezTo>
                    <a:pt x="75" y="137"/>
                    <a:pt x="75" y="137"/>
                    <a:pt x="75" y="137"/>
                  </a:cubicBezTo>
                  <a:cubicBezTo>
                    <a:pt x="71" y="138"/>
                    <a:pt x="71" y="138"/>
                    <a:pt x="71" y="138"/>
                  </a:cubicBezTo>
                  <a:cubicBezTo>
                    <a:pt x="68" y="131"/>
                    <a:pt x="61" y="118"/>
                    <a:pt x="56" y="113"/>
                  </a:cubicBezTo>
                  <a:cubicBezTo>
                    <a:pt x="77" y="108"/>
                    <a:pt x="98" y="102"/>
                    <a:pt x="115" y="93"/>
                  </a:cubicBezTo>
                  <a:cubicBezTo>
                    <a:pt x="106" y="85"/>
                    <a:pt x="97" y="77"/>
                    <a:pt x="90" y="68"/>
                  </a:cubicBezTo>
                  <a:cubicBezTo>
                    <a:pt x="86" y="74"/>
                    <a:pt x="81" y="79"/>
                    <a:pt x="76" y="83"/>
                  </a:cubicBezTo>
                  <a:cubicBezTo>
                    <a:pt x="73" y="78"/>
                    <a:pt x="65" y="66"/>
                    <a:pt x="60" y="61"/>
                  </a:cubicBezTo>
                  <a:cubicBezTo>
                    <a:pt x="77" y="46"/>
                    <a:pt x="92" y="24"/>
                    <a:pt x="100" y="0"/>
                  </a:cubicBezTo>
                  <a:cubicBezTo>
                    <a:pt x="125" y="7"/>
                    <a:pt x="125" y="7"/>
                    <a:pt x="125" y="7"/>
                  </a:cubicBezTo>
                  <a:cubicBezTo>
                    <a:pt x="123" y="13"/>
                    <a:pt x="121" y="18"/>
                    <a:pt x="118" y="24"/>
                  </a:cubicBezTo>
                  <a:cubicBezTo>
                    <a:pt x="187" y="24"/>
                    <a:pt x="187" y="24"/>
                    <a:pt x="187" y="24"/>
                  </a:cubicBezTo>
                  <a:cubicBezTo>
                    <a:pt x="192" y="23"/>
                    <a:pt x="192" y="23"/>
                    <a:pt x="192" y="23"/>
                  </a:cubicBezTo>
                  <a:lnTo>
                    <a:pt x="210" y="34"/>
                  </a:lnTo>
                  <a:close/>
                  <a:moveTo>
                    <a:pt x="102" y="159"/>
                  </a:moveTo>
                  <a:cubicBezTo>
                    <a:pt x="102" y="188"/>
                    <a:pt x="102" y="188"/>
                    <a:pt x="102" y="188"/>
                  </a:cubicBezTo>
                  <a:cubicBezTo>
                    <a:pt x="176" y="188"/>
                    <a:pt x="176" y="188"/>
                    <a:pt x="176" y="188"/>
                  </a:cubicBezTo>
                  <a:cubicBezTo>
                    <a:pt x="176" y="159"/>
                    <a:pt x="176" y="159"/>
                    <a:pt x="176" y="159"/>
                  </a:cubicBezTo>
                  <a:lnTo>
                    <a:pt x="102" y="159"/>
                  </a:lnTo>
                  <a:close/>
                  <a:moveTo>
                    <a:pt x="106" y="49"/>
                  </a:moveTo>
                  <a:cubicBezTo>
                    <a:pt x="115" y="60"/>
                    <a:pt x="125" y="70"/>
                    <a:pt x="139" y="79"/>
                  </a:cubicBezTo>
                  <a:cubicBezTo>
                    <a:pt x="151" y="70"/>
                    <a:pt x="162" y="60"/>
                    <a:pt x="170" y="49"/>
                  </a:cubicBezTo>
                  <a:lnTo>
                    <a:pt x="106" y="4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2" name="Freeform 12"/>
            <p:cNvSpPr/>
            <p:nvPr/>
          </p:nvSpPr>
          <p:spPr bwMode="auto">
            <a:xfrm>
              <a:off x="2970" y="2145"/>
              <a:ext cx="462" cy="459"/>
            </a:xfrm>
            <a:custGeom>
              <a:avLst/>
              <a:gdLst>
                <a:gd name="T0" fmla="*/ 15 w 226"/>
                <a:gd name="T1" fmla="*/ 66 h 224"/>
                <a:gd name="T2" fmla="*/ 61 w 226"/>
                <a:gd name="T3" fmla="*/ 89 h 224"/>
                <a:gd name="T4" fmla="*/ 45 w 226"/>
                <a:gd name="T5" fmla="*/ 113 h 224"/>
                <a:gd name="T6" fmla="*/ 0 w 226"/>
                <a:gd name="T7" fmla="*/ 87 h 224"/>
                <a:gd name="T8" fmla="*/ 15 w 226"/>
                <a:gd name="T9" fmla="*/ 66 h 224"/>
                <a:gd name="T10" fmla="*/ 51 w 226"/>
                <a:gd name="T11" fmla="*/ 124 h 224"/>
                <a:gd name="T12" fmla="*/ 73 w 226"/>
                <a:gd name="T13" fmla="*/ 143 h 224"/>
                <a:gd name="T14" fmla="*/ 33 w 226"/>
                <a:gd name="T15" fmla="*/ 218 h 224"/>
                <a:gd name="T16" fmla="*/ 8 w 226"/>
                <a:gd name="T17" fmla="*/ 200 h 224"/>
                <a:gd name="T18" fmla="*/ 51 w 226"/>
                <a:gd name="T19" fmla="*/ 124 h 224"/>
                <a:gd name="T20" fmla="*/ 30 w 226"/>
                <a:gd name="T21" fmla="*/ 0 h 224"/>
                <a:gd name="T22" fmla="*/ 75 w 226"/>
                <a:gd name="T23" fmla="*/ 25 h 224"/>
                <a:gd name="T24" fmla="*/ 58 w 226"/>
                <a:gd name="T25" fmla="*/ 48 h 224"/>
                <a:gd name="T26" fmla="*/ 14 w 226"/>
                <a:gd name="T27" fmla="*/ 21 h 224"/>
                <a:gd name="T28" fmla="*/ 30 w 226"/>
                <a:gd name="T29" fmla="*/ 0 h 224"/>
                <a:gd name="T30" fmla="*/ 214 w 226"/>
                <a:gd name="T31" fmla="*/ 114 h 224"/>
                <a:gd name="T32" fmla="*/ 76 w 226"/>
                <a:gd name="T33" fmla="*/ 224 h 224"/>
                <a:gd name="T34" fmla="*/ 60 w 226"/>
                <a:gd name="T35" fmla="*/ 197 h 224"/>
                <a:gd name="T36" fmla="*/ 187 w 226"/>
                <a:gd name="T37" fmla="*/ 105 h 224"/>
                <a:gd name="T38" fmla="*/ 214 w 226"/>
                <a:gd name="T39" fmla="*/ 114 h 224"/>
                <a:gd name="T40" fmla="*/ 117 w 226"/>
                <a:gd name="T41" fmla="*/ 41 h 224"/>
                <a:gd name="T42" fmla="*/ 86 w 226"/>
                <a:gd name="T43" fmla="*/ 135 h 224"/>
                <a:gd name="T44" fmla="*/ 61 w 226"/>
                <a:gd name="T45" fmla="*/ 120 h 224"/>
                <a:gd name="T46" fmla="*/ 88 w 226"/>
                <a:gd name="T47" fmla="*/ 36 h 224"/>
                <a:gd name="T48" fmla="*/ 117 w 226"/>
                <a:gd name="T49" fmla="*/ 41 h 224"/>
                <a:gd name="T50" fmla="*/ 158 w 226"/>
                <a:gd name="T51" fmla="*/ 1 h 224"/>
                <a:gd name="T52" fmla="*/ 158 w 226"/>
                <a:gd name="T53" fmla="*/ 151 h 224"/>
                <a:gd name="T54" fmla="*/ 128 w 226"/>
                <a:gd name="T55" fmla="*/ 151 h 224"/>
                <a:gd name="T56" fmla="*/ 128 w 226"/>
                <a:gd name="T57" fmla="*/ 1 h 224"/>
                <a:gd name="T58" fmla="*/ 158 w 226"/>
                <a:gd name="T59" fmla="*/ 1 h 224"/>
                <a:gd name="T60" fmla="*/ 195 w 226"/>
                <a:gd name="T61" fmla="*/ 31 h 224"/>
                <a:gd name="T62" fmla="*/ 226 w 226"/>
                <a:gd name="T63" fmla="*/ 97 h 224"/>
                <a:gd name="T64" fmla="*/ 200 w 226"/>
                <a:gd name="T65" fmla="*/ 109 h 224"/>
                <a:gd name="T66" fmla="*/ 171 w 226"/>
                <a:gd name="T67" fmla="*/ 41 h 224"/>
                <a:gd name="T68" fmla="*/ 195 w 226"/>
                <a:gd name="T69" fmla="*/ 3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 h="224">
                  <a:moveTo>
                    <a:pt x="15" y="66"/>
                  </a:moveTo>
                  <a:cubicBezTo>
                    <a:pt x="30" y="72"/>
                    <a:pt x="50" y="82"/>
                    <a:pt x="61" y="89"/>
                  </a:cubicBezTo>
                  <a:cubicBezTo>
                    <a:pt x="45" y="113"/>
                    <a:pt x="45" y="113"/>
                    <a:pt x="45" y="113"/>
                  </a:cubicBezTo>
                  <a:cubicBezTo>
                    <a:pt x="35" y="105"/>
                    <a:pt x="15" y="94"/>
                    <a:pt x="0" y="87"/>
                  </a:cubicBezTo>
                  <a:lnTo>
                    <a:pt x="15" y="66"/>
                  </a:lnTo>
                  <a:close/>
                  <a:moveTo>
                    <a:pt x="51" y="124"/>
                  </a:moveTo>
                  <a:cubicBezTo>
                    <a:pt x="73" y="143"/>
                    <a:pt x="73" y="143"/>
                    <a:pt x="73" y="143"/>
                  </a:cubicBezTo>
                  <a:cubicBezTo>
                    <a:pt x="61" y="168"/>
                    <a:pt x="46" y="195"/>
                    <a:pt x="33" y="218"/>
                  </a:cubicBezTo>
                  <a:cubicBezTo>
                    <a:pt x="8" y="200"/>
                    <a:pt x="8" y="200"/>
                    <a:pt x="8" y="200"/>
                  </a:cubicBezTo>
                  <a:cubicBezTo>
                    <a:pt x="20" y="182"/>
                    <a:pt x="38" y="152"/>
                    <a:pt x="51" y="124"/>
                  </a:cubicBezTo>
                  <a:close/>
                  <a:moveTo>
                    <a:pt x="30" y="0"/>
                  </a:moveTo>
                  <a:cubicBezTo>
                    <a:pt x="45" y="6"/>
                    <a:pt x="65" y="17"/>
                    <a:pt x="75" y="25"/>
                  </a:cubicBezTo>
                  <a:cubicBezTo>
                    <a:pt x="58" y="48"/>
                    <a:pt x="58" y="48"/>
                    <a:pt x="58" y="48"/>
                  </a:cubicBezTo>
                  <a:cubicBezTo>
                    <a:pt x="49" y="39"/>
                    <a:pt x="29" y="28"/>
                    <a:pt x="14" y="21"/>
                  </a:cubicBezTo>
                  <a:lnTo>
                    <a:pt x="30" y="0"/>
                  </a:lnTo>
                  <a:close/>
                  <a:moveTo>
                    <a:pt x="214" y="114"/>
                  </a:moveTo>
                  <a:cubicBezTo>
                    <a:pt x="191" y="178"/>
                    <a:pt x="147" y="208"/>
                    <a:pt x="76" y="224"/>
                  </a:cubicBezTo>
                  <a:cubicBezTo>
                    <a:pt x="73" y="215"/>
                    <a:pt x="67" y="204"/>
                    <a:pt x="60" y="197"/>
                  </a:cubicBezTo>
                  <a:cubicBezTo>
                    <a:pt x="126" y="186"/>
                    <a:pt x="167" y="161"/>
                    <a:pt x="187" y="105"/>
                  </a:cubicBezTo>
                  <a:lnTo>
                    <a:pt x="214" y="114"/>
                  </a:lnTo>
                  <a:close/>
                  <a:moveTo>
                    <a:pt x="117" y="41"/>
                  </a:moveTo>
                  <a:cubicBezTo>
                    <a:pt x="110" y="76"/>
                    <a:pt x="98" y="112"/>
                    <a:pt x="86" y="135"/>
                  </a:cubicBezTo>
                  <a:cubicBezTo>
                    <a:pt x="80" y="131"/>
                    <a:pt x="68" y="123"/>
                    <a:pt x="61" y="120"/>
                  </a:cubicBezTo>
                  <a:cubicBezTo>
                    <a:pt x="73" y="100"/>
                    <a:pt x="83" y="67"/>
                    <a:pt x="88" y="36"/>
                  </a:cubicBezTo>
                  <a:lnTo>
                    <a:pt x="117" y="41"/>
                  </a:lnTo>
                  <a:close/>
                  <a:moveTo>
                    <a:pt x="158" y="1"/>
                  </a:moveTo>
                  <a:cubicBezTo>
                    <a:pt x="158" y="151"/>
                    <a:pt x="158" y="151"/>
                    <a:pt x="158" y="151"/>
                  </a:cubicBezTo>
                  <a:cubicBezTo>
                    <a:pt x="128" y="151"/>
                    <a:pt x="128" y="151"/>
                    <a:pt x="128" y="151"/>
                  </a:cubicBezTo>
                  <a:cubicBezTo>
                    <a:pt x="128" y="1"/>
                    <a:pt x="128" y="1"/>
                    <a:pt x="128" y="1"/>
                  </a:cubicBezTo>
                  <a:lnTo>
                    <a:pt x="158" y="1"/>
                  </a:lnTo>
                  <a:close/>
                  <a:moveTo>
                    <a:pt x="195" y="31"/>
                  </a:moveTo>
                  <a:cubicBezTo>
                    <a:pt x="209" y="51"/>
                    <a:pt x="221" y="78"/>
                    <a:pt x="226" y="97"/>
                  </a:cubicBezTo>
                  <a:cubicBezTo>
                    <a:pt x="200" y="109"/>
                    <a:pt x="200" y="109"/>
                    <a:pt x="200" y="109"/>
                  </a:cubicBezTo>
                  <a:cubicBezTo>
                    <a:pt x="196" y="90"/>
                    <a:pt x="184" y="62"/>
                    <a:pt x="171" y="41"/>
                  </a:cubicBezTo>
                  <a:lnTo>
                    <a:pt x="195" y="3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3" name="Freeform 13"/>
            <p:cNvSpPr/>
            <p:nvPr/>
          </p:nvSpPr>
          <p:spPr bwMode="auto">
            <a:xfrm>
              <a:off x="3634" y="2141"/>
              <a:ext cx="423" cy="457"/>
            </a:xfrm>
            <a:custGeom>
              <a:avLst/>
              <a:gdLst>
                <a:gd name="T0" fmla="*/ 207 w 207"/>
                <a:gd name="T1" fmla="*/ 121 h 223"/>
                <a:gd name="T2" fmla="*/ 206 w 207"/>
                <a:gd name="T3" fmla="*/ 132 h 223"/>
                <a:gd name="T4" fmla="*/ 192 w 207"/>
                <a:gd name="T5" fmla="*/ 196 h 223"/>
                <a:gd name="T6" fmla="*/ 173 w 207"/>
                <a:gd name="T7" fmla="*/ 205 h 223"/>
                <a:gd name="T8" fmla="*/ 143 w 207"/>
                <a:gd name="T9" fmla="*/ 205 h 223"/>
                <a:gd name="T10" fmla="*/ 135 w 207"/>
                <a:gd name="T11" fmla="*/ 178 h 223"/>
                <a:gd name="T12" fmla="*/ 161 w 207"/>
                <a:gd name="T13" fmla="*/ 180 h 223"/>
                <a:gd name="T14" fmla="*/ 169 w 207"/>
                <a:gd name="T15" fmla="*/ 177 h 223"/>
                <a:gd name="T16" fmla="*/ 177 w 207"/>
                <a:gd name="T17" fmla="*/ 147 h 223"/>
                <a:gd name="T18" fmla="*/ 114 w 207"/>
                <a:gd name="T19" fmla="*/ 147 h 223"/>
                <a:gd name="T20" fmla="*/ 114 w 207"/>
                <a:gd name="T21" fmla="*/ 223 h 223"/>
                <a:gd name="T22" fmla="*/ 82 w 207"/>
                <a:gd name="T23" fmla="*/ 223 h 223"/>
                <a:gd name="T24" fmla="*/ 82 w 207"/>
                <a:gd name="T25" fmla="*/ 147 h 223"/>
                <a:gd name="T26" fmla="*/ 0 w 207"/>
                <a:gd name="T27" fmla="*/ 147 h 223"/>
                <a:gd name="T28" fmla="*/ 0 w 207"/>
                <a:gd name="T29" fmla="*/ 121 h 223"/>
                <a:gd name="T30" fmla="*/ 82 w 207"/>
                <a:gd name="T31" fmla="*/ 121 h 223"/>
                <a:gd name="T32" fmla="*/ 82 w 207"/>
                <a:gd name="T33" fmla="*/ 99 h 223"/>
                <a:gd name="T34" fmla="*/ 16 w 207"/>
                <a:gd name="T35" fmla="*/ 99 h 223"/>
                <a:gd name="T36" fmla="*/ 16 w 207"/>
                <a:gd name="T37" fmla="*/ 73 h 223"/>
                <a:gd name="T38" fmla="*/ 82 w 207"/>
                <a:gd name="T39" fmla="*/ 73 h 223"/>
                <a:gd name="T40" fmla="*/ 82 w 207"/>
                <a:gd name="T41" fmla="*/ 51 h 223"/>
                <a:gd name="T42" fmla="*/ 4 w 207"/>
                <a:gd name="T43" fmla="*/ 51 h 223"/>
                <a:gd name="T44" fmla="*/ 4 w 207"/>
                <a:gd name="T45" fmla="*/ 24 h 223"/>
                <a:gd name="T46" fmla="*/ 82 w 207"/>
                <a:gd name="T47" fmla="*/ 24 h 223"/>
                <a:gd name="T48" fmla="*/ 82 w 207"/>
                <a:gd name="T49" fmla="*/ 0 h 223"/>
                <a:gd name="T50" fmla="*/ 114 w 207"/>
                <a:gd name="T51" fmla="*/ 0 h 223"/>
                <a:gd name="T52" fmla="*/ 114 w 207"/>
                <a:gd name="T53" fmla="*/ 24 h 223"/>
                <a:gd name="T54" fmla="*/ 196 w 207"/>
                <a:gd name="T55" fmla="*/ 24 h 223"/>
                <a:gd name="T56" fmla="*/ 196 w 207"/>
                <a:gd name="T57" fmla="*/ 51 h 223"/>
                <a:gd name="T58" fmla="*/ 114 w 207"/>
                <a:gd name="T59" fmla="*/ 51 h 223"/>
                <a:gd name="T60" fmla="*/ 114 w 207"/>
                <a:gd name="T61" fmla="*/ 73 h 223"/>
                <a:gd name="T62" fmla="*/ 186 w 207"/>
                <a:gd name="T63" fmla="*/ 73 h 223"/>
                <a:gd name="T64" fmla="*/ 186 w 207"/>
                <a:gd name="T65" fmla="*/ 99 h 223"/>
                <a:gd name="T66" fmla="*/ 114 w 207"/>
                <a:gd name="T67" fmla="*/ 99 h 223"/>
                <a:gd name="T68" fmla="*/ 114 w 207"/>
                <a:gd name="T69" fmla="*/ 121 h 223"/>
                <a:gd name="T70" fmla="*/ 207 w 207"/>
                <a:gd name="T71" fmla="*/ 1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7" h="223">
                  <a:moveTo>
                    <a:pt x="207" y="121"/>
                  </a:moveTo>
                  <a:cubicBezTo>
                    <a:pt x="207" y="121"/>
                    <a:pt x="206" y="128"/>
                    <a:pt x="206" y="132"/>
                  </a:cubicBezTo>
                  <a:cubicBezTo>
                    <a:pt x="203" y="171"/>
                    <a:pt x="199" y="189"/>
                    <a:pt x="192" y="196"/>
                  </a:cubicBezTo>
                  <a:cubicBezTo>
                    <a:pt x="187" y="202"/>
                    <a:pt x="181" y="204"/>
                    <a:pt x="173" y="205"/>
                  </a:cubicBezTo>
                  <a:cubicBezTo>
                    <a:pt x="166" y="205"/>
                    <a:pt x="155" y="206"/>
                    <a:pt x="143" y="205"/>
                  </a:cubicBezTo>
                  <a:cubicBezTo>
                    <a:pt x="142" y="197"/>
                    <a:pt x="139" y="186"/>
                    <a:pt x="135" y="178"/>
                  </a:cubicBezTo>
                  <a:cubicBezTo>
                    <a:pt x="145" y="179"/>
                    <a:pt x="156" y="180"/>
                    <a:pt x="161" y="180"/>
                  </a:cubicBezTo>
                  <a:cubicBezTo>
                    <a:pt x="165" y="180"/>
                    <a:pt x="167" y="179"/>
                    <a:pt x="169" y="177"/>
                  </a:cubicBezTo>
                  <a:cubicBezTo>
                    <a:pt x="172" y="174"/>
                    <a:pt x="175" y="165"/>
                    <a:pt x="177" y="147"/>
                  </a:cubicBezTo>
                  <a:cubicBezTo>
                    <a:pt x="114" y="147"/>
                    <a:pt x="114" y="147"/>
                    <a:pt x="114" y="147"/>
                  </a:cubicBezTo>
                  <a:cubicBezTo>
                    <a:pt x="114" y="223"/>
                    <a:pt x="114" y="223"/>
                    <a:pt x="114" y="223"/>
                  </a:cubicBezTo>
                  <a:cubicBezTo>
                    <a:pt x="82" y="223"/>
                    <a:pt x="82" y="223"/>
                    <a:pt x="82" y="223"/>
                  </a:cubicBezTo>
                  <a:cubicBezTo>
                    <a:pt x="82" y="147"/>
                    <a:pt x="82" y="147"/>
                    <a:pt x="82" y="147"/>
                  </a:cubicBezTo>
                  <a:cubicBezTo>
                    <a:pt x="0" y="147"/>
                    <a:pt x="0" y="147"/>
                    <a:pt x="0" y="147"/>
                  </a:cubicBezTo>
                  <a:cubicBezTo>
                    <a:pt x="0" y="121"/>
                    <a:pt x="0" y="121"/>
                    <a:pt x="0" y="121"/>
                  </a:cubicBezTo>
                  <a:cubicBezTo>
                    <a:pt x="82" y="121"/>
                    <a:pt x="82" y="121"/>
                    <a:pt x="82" y="121"/>
                  </a:cubicBezTo>
                  <a:cubicBezTo>
                    <a:pt x="82" y="99"/>
                    <a:pt x="82" y="99"/>
                    <a:pt x="82" y="99"/>
                  </a:cubicBezTo>
                  <a:cubicBezTo>
                    <a:pt x="16" y="99"/>
                    <a:pt x="16" y="99"/>
                    <a:pt x="16" y="99"/>
                  </a:cubicBezTo>
                  <a:cubicBezTo>
                    <a:pt x="16" y="73"/>
                    <a:pt x="16" y="73"/>
                    <a:pt x="16" y="73"/>
                  </a:cubicBezTo>
                  <a:cubicBezTo>
                    <a:pt x="82" y="73"/>
                    <a:pt x="82" y="73"/>
                    <a:pt x="82" y="73"/>
                  </a:cubicBezTo>
                  <a:cubicBezTo>
                    <a:pt x="82" y="51"/>
                    <a:pt x="82" y="51"/>
                    <a:pt x="82" y="51"/>
                  </a:cubicBezTo>
                  <a:cubicBezTo>
                    <a:pt x="4" y="51"/>
                    <a:pt x="4" y="51"/>
                    <a:pt x="4" y="51"/>
                  </a:cubicBezTo>
                  <a:cubicBezTo>
                    <a:pt x="4" y="24"/>
                    <a:pt x="4" y="24"/>
                    <a:pt x="4" y="24"/>
                  </a:cubicBezTo>
                  <a:cubicBezTo>
                    <a:pt x="82" y="24"/>
                    <a:pt x="82" y="24"/>
                    <a:pt x="82" y="24"/>
                  </a:cubicBezTo>
                  <a:cubicBezTo>
                    <a:pt x="82" y="0"/>
                    <a:pt x="82" y="0"/>
                    <a:pt x="82" y="0"/>
                  </a:cubicBezTo>
                  <a:cubicBezTo>
                    <a:pt x="114" y="0"/>
                    <a:pt x="114" y="0"/>
                    <a:pt x="114" y="0"/>
                  </a:cubicBezTo>
                  <a:cubicBezTo>
                    <a:pt x="114" y="24"/>
                    <a:pt x="114" y="24"/>
                    <a:pt x="114" y="24"/>
                  </a:cubicBezTo>
                  <a:cubicBezTo>
                    <a:pt x="196" y="24"/>
                    <a:pt x="196" y="24"/>
                    <a:pt x="196" y="24"/>
                  </a:cubicBezTo>
                  <a:cubicBezTo>
                    <a:pt x="196" y="51"/>
                    <a:pt x="196" y="51"/>
                    <a:pt x="196" y="51"/>
                  </a:cubicBezTo>
                  <a:cubicBezTo>
                    <a:pt x="114" y="51"/>
                    <a:pt x="114" y="51"/>
                    <a:pt x="114" y="51"/>
                  </a:cubicBezTo>
                  <a:cubicBezTo>
                    <a:pt x="114" y="73"/>
                    <a:pt x="114" y="73"/>
                    <a:pt x="114" y="73"/>
                  </a:cubicBezTo>
                  <a:cubicBezTo>
                    <a:pt x="186" y="73"/>
                    <a:pt x="186" y="73"/>
                    <a:pt x="186" y="73"/>
                  </a:cubicBezTo>
                  <a:cubicBezTo>
                    <a:pt x="186" y="99"/>
                    <a:pt x="186" y="99"/>
                    <a:pt x="186" y="99"/>
                  </a:cubicBezTo>
                  <a:cubicBezTo>
                    <a:pt x="114" y="99"/>
                    <a:pt x="114" y="99"/>
                    <a:pt x="114" y="99"/>
                  </a:cubicBezTo>
                  <a:cubicBezTo>
                    <a:pt x="114" y="121"/>
                    <a:pt x="114" y="121"/>
                    <a:pt x="114" y="121"/>
                  </a:cubicBezTo>
                  <a:lnTo>
                    <a:pt x="207" y="121"/>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4" name="Freeform 14"/>
            <p:cNvSpPr/>
            <p:nvPr/>
          </p:nvSpPr>
          <p:spPr bwMode="auto">
            <a:xfrm>
              <a:off x="4242" y="2141"/>
              <a:ext cx="427" cy="461"/>
            </a:xfrm>
            <a:custGeom>
              <a:avLst/>
              <a:gdLst>
                <a:gd name="T0" fmla="*/ 63 w 209"/>
                <a:gd name="T1" fmla="*/ 89 h 225"/>
                <a:gd name="T2" fmla="*/ 62 w 209"/>
                <a:gd name="T3" fmla="*/ 119 h 225"/>
                <a:gd name="T4" fmla="*/ 181 w 209"/>
                <a:gd name="T5" fmla="*/ 119 h 225"/>
                <a:gd name="T6" fmla="*/ 181 w 209"/>
                <a:gd name="T7" fmla="*/ 224 h 225"/>
                <a:gd name="T8" fmla="*/ 149 w 209"/>
                <a:gd name="T9" fmla="*/ 224 h 225"/>
                <a:gd name="T10" fmla="*/ 149 w 209"/>
                <a:gd name="T11" fmla="*/ 149 h 225"/>
                <a:gd name="T12" fmla="*/ 58 w 209"/>
                <a:gd name="T13" fmla="*/ 149 h 225"/>
                <a:gd name="T14" fmla="*/ 22 w 209"/>
                <a:gd name="T15" fmla="*/ 225 h 225"/>
                <a:gd name="T16" fmla="*/ 0 w 209"/>
                <a:gd name="T17" fmla="*/ 202 h 225"/>
                <a:gd name="T18" fmla="*/ 33 w 209"/>
                <a:gd name="T19" fmla="*/ 85 h 225"/>
                <a:gd name="T20" fmla="*/ 33 w 209"/>
                <a:gd name="T21" fmla="*/ 5 h 225"/>
                <a:gd name="T22" fmla="*/ 63 w 209"/>
                <a:gd name="T23" fmla="*/ 5 h 225"/>
                <a:gd name="T24" fmla="*/ 63 w 209"/>
                <a:gd name="T25" fmla="*/ 59 h 225"/>
                <a:gd name="T26" fmla="*/ 122 w 209"/>
                <a:gd name="T27" fmla="*/ 59 h 225"/>
                <a:gd name="T28" fmla="*/ 122 w 209"/>
                <a:gd name="T29" fmla="*/ 0 h 225"/>
                <a:gd name="T30" fmla="*/ 153 w 209"/>
                <a:gd name="T31" fmla="*/ 0 h 225"/>
                <a:gd name="T32" fmla="*/ 153 w 209"/>
                <a:gd name="T33" fmla="*/ 59 h 225"/>
                <a:gd name="T34" fmla="*/ 209 w 209"/>
                <a:gd name="T35" fmla="*/ 59 h 225"/>
                <a:gd name="T36" fmla="*/ 209 w 209"/>
                <a:gd name="T37" fmla="*/ 89 h 225"/>
                <a:gd name="T38" fmla="*/ 63 w 209"/>
                <a:gd name="T39" fmla="*/ 89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9" h="225">
                  <a:moveTo>
                    <a:pt x="63" y="89"/>
                  </a:moveTo>
                  <a:cubicBezTo>
                    <a:pt x="63" y="99"/>
                    <a:pt x="63" y="109"/>
                    <a:pt x="62" y="119"/>
                  </a:cubicBezTo>
                  <a:cubicBezTo>
                    <a:pt x="181" y="119"/>
                    <a:pt x="181" y="119"/>
                    <a:pt x="181" y="119"/>
                  </a:cubicBezTo>
                  <a:cubicBezTo>
                    <a:pt x="181" y="224"/>
                    <a:pt x="181" y="224"/>
                    <a:pt x="181" y="224"/>
                  </a:cubicBezTo>
                  <a:cubicBezTo>
                    <a:pt x="149" y="224"/>
                    <a:pt x="149" y="224"/>
                    <a:pt x="149" y="224"/>
                  </a:cubicBezTo>
                  <a:cubicBezTo>
                    <a:pt x="149" y="149"/>
                    <a:pt x="149" y="149"/>
                    <a:pt x="149" y="149"/>
                  </a:cubicBezTo>
                  <a:cubicBezTo>
                    <a:pt x="58" y="149"/>
                    <a:pt x="58" y="149"/>
                    <a:pt x="58" y="149"/>
                  </a:cubicBezTo>
                  <a:cubicBezTo>
                    <a:pt x="53" y="177"/>
                    <a:pt x="43" y="204"/>
                    <a:pt x="22" y="225"/>
                  </a:cubicBezTo>
                  <a:cubicBezTo>
                    <a:pt x="18" y="218"/>
                    <a:pt x="7" y="207"/>
                    <a:pt x="0" y="202"/>
                  </a:cubicBezTo>
                  <a:cubicBezTo>
                    <a:pt x="30" y="170"/>
                    <a:pt x="33" y="126"/>
                    <a:pt x="33" y="85"/>
                  </a:cubicBezTo>
                  <a:cubicBezTo>
                    <a:pt x="33" y="5"/>
                    <a:pt x="33" y="5"/>
                    <a:pt x="33" y="5"/>
                  </a:cubicBezTo>
                  <a:cubicBezTo>
                    <a:pt x="63" y="5"/>
                    <a:pt x="63" y="5"/>
                    <a:pt x="63" y="5"/>
                  </a:cubicBezTo>
                  <a:cubicBezTo>
                    <a:pt x="63" y="59"/>
                    <a:pt x="63" y="59"/>
                    <a:pt x="63" y="59"/>
                  </a:cubicBezTo>
                  <a:cubicBezTo>
                    <a:pt x="122" y="59"/>
                    <a:pt x="122" y="59"/>
                    <a:pt x="122" y="59"/>
                  </a:cubicBezTo>
                  <a:cubicBezTo>
                    <a:pt x="122" y="0"/>
                    <a:pt x="122" y="0"/>
                    <a:pt x="122" y="0"/>
                  </a:cubicBezTo>
                  <a:cubicBezTo>
                    <a:pt x="153" y="0"/>
                    <a:pt x="153" y="0"/>
                    <a:pt x="153" y="0"/>
                  </a:cubicBezTo>
                  <a:cubicBezTo>
                    <a:pt x="153" y="59"/>
                    <a:pt x="153" y="59"/>
                    <a:pt x="153" y="59"/>
                  </a:cubicBezTo>
                  <a:cubicBezTo>
                    <a:pt x="209" y="59"/>
                    <a:pt x="209" y="59"/>
                    <a:pt x="209" y="59"/>
                  </a:cubicBezTo>
                  <a:cubicBezTo>
                    <a:pt x="209" y="89"/>
                    <a:pt x="209" y="89"/>
                    <a:pt x="209" y="89"/>
                  </a:cubicBezTo>
                  <a:lnTo>
                    <a:pt x="63" y="89"/>
                  </a:ln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sp>
          <p:nvSpPr>
            <p:cNvPr id="55" name="Freeform 15"/>
            <p:cNvSpPr/>
            <p:nvPr/>
          </p:nvSpPr>
          <p:spPr bwMode="auto">
            <a:xfrm>
              <a:off x="4867" y="2135"/>
              <a:ext cx="143" cy="471"/>
            </a:xfrm>
            <a:custGeom>
              <a:avLst/>
              <a:gdLst>
                <a:gd name="T0" fmla="*/ 70 w 70"/>
                <a:gd name="T1" fmla="*/ 115 h 230"/>
                <a:gd name="T2" fmla="*/ 23 w 70"/>
                <a:gd name="T3" fmla="*/ 230 h 230"/>
                <a:gd name="T4" fmla="*/ 0 w 70"/>
                <a:gd name="T5" fmla="*/ 220 h 230"/>
                <a:gd name="T6" fmla="*/ 43 w 70"/>
                <a:gd name="T7" fmla="*/ 115 h 230"/>
                <a:gd name="T8" fmla="*/ 0 w 70"/>
                <a:gd name="T9" fmla="*/ 10 h 230"/>
                <a:gd name="T10" fmla="*/ 23 w 70"/>
                <a:gd name="T11" fmla="*/ 0 h 230"/>
                <a:gd name="T12" fmla="*/ 70 w 70"/>
                <a:gd name="T13" fmla="*/ 115 h 230"/>
              </a:gdLst>
              <a:ahLst/>
              <a:cxnLst>
                <a:cxn ang="0">
                  <a:pos x="T0" y="T1"/>
                </a:cxn>
                <a:cxn ang="0">
                  <a:pos x="T2" y="T3"/>
                </a:cxn>
                <a:cxn ang="0">
                  <a:pos x="T4" y="T5"/>
                </a:cxn>
                <a:cxn ang="0">
                  <a:pos x="T6" y="T7"/>
                </a:cxn>
                <a:cxn ang="0">
                  <a:pos x="T8" y="T9"/>
                </a:cxn>
                <a:cxn ang="0">
                  <a:pos x="T10" y="T11"/>
                </a:cxn>
                <a:cxn ang="0">
                  <a:pos x="T12" y="T13"/>
                </a:cxn>
              </a:cxnLst>
              <a:rect l="0" t="0" r="r" b="b"/>
              <a:pathLst>
                <a:path w="70" h="230">
                  <a:moveTo>
                    <a:pt x="70" y="115"/>
                  </a:moveTo>
                  <a:cubicBezTo>
                    <a:pt x="70" y="166"/>
                    <a:pt x="49" y="204"/>
                    <a:pt x="23" y="230"/>
                  </a:cubicBezTo>
                  <a:cubicBezTo>
                    <a:pt x="0" y="220"/>
                    <a:pt x="0" y="220"/>
                    <a:pt x="0" y="220"/>
                  </a:cubicBezTo>
                  <a:cubicBezTo>
                    <a:pt x="24" y="194"/>
                    <a:pt x="43" y="161"/>
                    <a:pt x="43" y="115"/>
                  </a:cubicBezTo>
                  <a:cubicBezTo>
                    <a:pt x="43" y="69"/>
                    <a:pt x="24" y="36"/>
                    <a:pt x="0" y="10"/>
                  </a:cubicBezTo>
                  <a:cubicBezTo>
                    <a:pt x="23" y="0"/>
                    <a:pt x="23" y="0"/>
                    <a:pt x="23" y="0"/>
                  </a:cubicBezTo>
                  <a:cubicBezTo>
                    <a:pt x="49" y="25"/>
                    <a:pt x="70" y="63"/>
                    <a:pt x="70" y="115"/>
                  </a:cubicBezTo>
                  <a:close/>
                </a:path>
              </a:pathLst>
            </a:custGeom>
            <a:solidFill>
              <a:srgbClr val="1727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3200"/>
            </a:p>
          </p:txBody>
        </p:sp>
      </p:grpSp>
      <p:grpSp>
        <p:nvGrpSpPr>
          <p:cNvPr id="56" name="组合 55"/>
          <p:cNvGrpSpPr/>
          <p:nvPr userDrawn="1"/>
        </p:nvGrpSpPr>
        <p:grpSpPr>
          <a:xfrm>
            <a:off x="-784245" y="33713"/>
            <a:ext cx="14058418" cy="1409055"/>
            <a:chOff x="-784143" y="33711"/>
            <a:chExt cx="9993911" cy="1001806"/>
          </a:xfrm>
        </p:grpSpPr>
        <p:sp>
          <p:nvSpPr>
            <p:cNvPr id="57" name="矩形: 圆角 56"/>
            <p:cNvSpPr/>
            <p:nvPr/>
          </p:nvSpPr>
          <p:spPr>
            <a:xfrm rot="3600000">
              <a:off x="7232136" y="-851572"/>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8" name="矩形: 圆角 57"/>
            <p:cNvSpPr/>
            <p:nvPr/>
          </p:nvSpPr>
          <p:spPr>
            <a:xfrm rot="3600000">
              <a:off x="7952660" y="-442095"/>
              <a:ext cx="415599" cy="2098616"/>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59" name="矩形: 圆角 58"/>
            <p:cNvSpPr/>
            <p:nvPr/>
          </p:nvSpPr>
          <p:spPr>
            <a:xfrm rot="14400000" flipH="1">
              <a:off x="850239" y="484630"/>
              <a:ext cx="182123" cy="919652"/>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0" name="矩形: 圆角 59"/>
            <p:cNvSpPr/>
            <p:nvPr/>
          </p:nvSpPr>
          <p:spPr>
            <a:xfrm rot="14400000">
              <a:off x="101140" y="-321365"/>
              <a:ext cx="437218"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sp>
          <p:nvSpPr>
            <p:cNvPr id="61" name="矩形: 圆角 60"/>
            <p:cNvSpPr/>
            <p:nvPr/>
          </p:nvSpPr>
          <p:spPr>
            <a:xfrm rot="14400000">
              <a:off x="3308630" y="-697714"/>
              <a:ext cx="292550" cy="2207784"/>
            </a:xfrm>
            <a:prstGeom prst="roundRect">
              <a:avLst>
                <a:gd name="adj" fmla="val 50000"/>
              </a:avLst>
            </a:prstGeom>
            <a:gradFill flip="none" rotWithShape="1">
              <a:gsLst>
                <a:gs pos="0">
                  <a:srgbClr val="C9F1FF">
                    <a:alpha val="50000"/>
                  </a:srgbClr>
                </a:gs>
                <a:gs pos="50000">
                  <a:srgbClr val="C9F1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800"/>
            </a:p>
          </p:txBody>
        </p:sp>
      </p:grpSp>
      <p:grpSp>
        <p:nvGrpSpPr>
          <p:cNvPr id="62" name="Group 4"/>
          <p:cNvGrpSpPr>
            <a:grpSpLocks noChangeAspect="1"/>
          </p:cNvGrpSpPr>
          <p:nvPr userDrawn="1"/>
        </p:nvGrpSpPr>
        <p:grpSpPr bwMode="auto">
          <a:xfrm>
            <a:off x="2438081" y="846382"/>
            <a:ext cx="274737" cy="278362"/>
            <a:chOff x="3802" y="2122"/>
            <a:chExt cx="75" cy="76"/>
          </a:xfrm>
          <a:solidFill>
            <a:srgbClr val="C9F1FF">
              <a:alpha val="60000"/>
            </a:srgbClr>
          </a:solidFill>
        </p:grpSpPr>
        <p:sp>
          <p:nvSpPr>
            <p:cNvPr id="63"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4"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5" name="Group 4"/>
          <p:cNvGrpSpPr>
            <a:grpSpLocks noChangeAspect="1"/>
          </p:cNvGrpSpPr>
          <p:nvPr userDrawn="1"/>
        </p:nvGrpSpPr>
        <p:grpSpPr bwMode="auto">
          <a:xfrm>
            <a:off x="8854935" y="631461"/>
            <a:ext cx="243887" cy="247105"/>
            <a:chOff x="3802" y="2122"/>
            <a:chExt cx="75" cy="76"/>
          </a:xfrm>
          <a:solidFill>
            <a:srgbClr val="C9F1FF">
              <a:alpha val="60000"/>
            </a:srgbClr>
          </a:solidFill>
        </p:grpSpPr>
        <p:sp>
          <p:nvSpPr>
            <p:cNvPr id="66"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67"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grpSp>
        <p:nvGrpSpPr>
          <p:cNvPr id="68" name="Group 4"/>
          <p:cNvGrpSpPr>
            <a:grpSpLocks noChangeAspect="1"/>
          </p:cNvGrpSpPr>
          <p:nvPr userDrawn="1"/>
        </p:nvGrpSpPr>
        <p:grpSpPr bwMode="auto">
          <a:xfrm>
            <a:off x="8535431" y="1485645"/>
            <a:ext cx="392783" cy="397967"/>
            <a:chOff x="3802" y="2122"/>
            <a:chExt cx="75" cy="76"/>
          </a:xfrm>
          <a:solidFill>
            <a:srgbClr val="C9F1FF">
              <a:alpha val="60000"/>
            </a:srgbClr>
          </a:solidFill>
        </p:grpSpPr>
        <p:sp>
          <p:nvSpPr>
            <p:cNvPr id="69" name="Freeform 5"/>
            <p:cNvSpPr/>
            <p:nvPr/>
          </p:nvSpPr>
          <p:spPr bwMode="auto">
            <a:xfrm>
              <a:off x="3833" y="2122"/>
              <a:ext cx="13" cy="76"/>
            </a:xfrm>
            <a:custGeom>
              <a:avLst/>
              <a:gdLst>
                <a:gd name="T0" fmla="*/ 3 w 6"/>
                <a:gd name="T1" fmla="*/ 34 h 34"/>
                <a:gd name="T2" fmla="*/ 0 w 6"/>
                <a:gd name="T3" fmla="*/ 31 h 34"/>
                <a:gd name="T4" fmla="*/ 0 w 6"/>
                <a:gd name="T5" fmla="*/ 3 h 34"/>
                <a:gd name="T6" fmla="*/ 3 w 6"/>
                <a:gd name="T7" fmla="*/ 0 h 34"/>
                <a:gd name="T8" fmla="*/ 6 w 6"/>
                <a:gd name="T9" fmla="*/ 3 h 34"/>
                <a:gd name="T10" fmla="*/ 6 w 6"/>
                <a:gd name="T11" fmla="*/ 31 h 34"/>
                <a:gd name="T12" fmla="*/ 3 w 6"/>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6" h="34">
                  <a:moveTo>
                    <a:pt x="3" y="34"/>
                  </a:moveTo>
                  <a:cubicBezTo>
                    <a:pt x="1" y="34"/>
                    <a:pt x="0" y="32"/>
                    <a:pt x="0" y="31"/>
                  </a:cubicBezTo>
                  <a:cubicBezTo>
                    <a:pt x="0" y="3"/>
                    <a:pt x="0" y="3"/>
                    <a:pt x="0" y="3"/>
                  </a:cubicBezTo>
                  <a:cubicBezTo>
                    <a:pt x="0" y="1"/>
                    <a:pt x="1" y="0"/>
                    <a:pt x="3" y="0"/>
                  </a:cubicBezTo>
                  <a:cubicBezTo>
                    <a:pt x="4" y="0"/>
                    <a:pt x="6" y="1"/>
                    <a:pt x="6" y="3"/>
                  </a:cubicBezTo>
                  <a:cubicBezTo>
                    <a:pt x="6" y="31"/>
                    <a:pt x="6" y="31"/>
                    <a:pt x="6" y="31"/>
                  </a:cubicBezTo>
                  <a:cubicBezTo>
                    <a:pt x="6" y="32"/>
                    <a:pt x="4" y="34"/>
                    <a:pt x="3"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sp>
          <p:nvSpPr>
            <p:cNvPr id="70" name="Freeform 6"/>
            <p:cNvSpPr/>
            <p:nvPr/>
          </p:nvSpPr>
          <p:spPr bwMode="auto">
            <a:xfrm>
              <a:off x="3802" y="2153"/>
              <a:ext cx="75" cy="14"/>
            </a:xfrm>
            <a:custGeom>
              <a:avLst/>
              <a:gdLst>
                <a:gd name="T0" fmla="*/ 31 w 34"/>
                <a:gd name="T1" fmla="*/ 6 h 6"/>
                <a:gd name="T2" fmla="*/ 3 w 34"/>
                <a:gd name="T3" fmla="*/ 6 h 6"/>
                <a:gd name="T4" fmla="*/ 0 w 34"/>
                <a:gd name="T5" fmla="*/ 3 h 6"/>
                <a:gd name="T6" fmla="*/ 3 w 34"/>
                <a:gd name="T7" fmla="*/ 0 h 6"/>
                <a:gd name="T8" fmla="*/ 31 w 34"/>
                <a:gd name="T9" fmla="*/ 0 h 6"/>
                <a:gd name="T10" fmla="*/ 34 w 34"/>
                <a:gd name="T11" fmla="*/ 3 h 6"/>
                <a:gd name="T12" fmla="*/ 31 w 3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4" h="6">
                  <a:moveTo>
                    <a:pt x="31" y="6"/>
                  </a:moveTo>
                  <a:cubicBezTo>
                    <a:pt x="3" y="6"/>
                    <a:pt x="3" y="6"/>
                    <a:pt x="3" y="6"/>
                  </a:cubicBezTo>
                  <a:cubicBezTo>
                    <a:pt x="1" y="6"/>
                    <a:pt x="0" y="5"/>
                    <a:pt x="0" y="3"/>
                  </a:cubicBezTo>
                  <a:cubicBezTo>
                    <a:pt x="0" y="1"/>
                    <a:pt x="1" y="0"/>
                    <a:pt x="3" y="0"/>
                  </a:cubicBezTo>
                  <a:cubicBezTo>
                    <a:pt x="31" y="0"/>
                    <a:pt x="31" y="0"/>
                    <a:pt x="31" y="0"/>
                  </a:cubicBezTo>
                  <a:cubicBezTo>
                    <a:pt x="32" y="0"/>
                    <a:pt x="34" y="1"/>
                    <a:pt x="34" y="3"/>
                  </a:cubicBezTo>
                  <a:cubicBezTo>
                    <a:pt x="34" y="5"/>
                    <a:pt x="32" y="6"/>
                    <a:pt x="3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800"/>
            </a:p>
          </p:txBody>
        </p:sp>
      </p:grpSp>
      <p:sp>
        <p:nvSpPr>
          <p:cNvPr id="71" name="Freeform 10"/>
          <p:cNvSpPr/>
          <p:nvPr userDrawn="1"/>
        </p:nvSpPr>
        <p:spPr bwMode="auto">
          <a:xfrm>
            <a:off x="329585" y="230539"/>
            <a:ext cx="365113" cy="365598"/>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
        <p:nvSpPr>
          <p:cNvPr id="72" name="Freeform 10"/>
          <p:cNvSpPr/>
          <p:nvPr userDrawn="1"/>
        </p:nvSpPr>
        <p:spPr bwMode="auto">
          <a:xfrm>
            <a:off x="9723985" y="1647971"/>
            <a:ext cx="441534" cy="442122"/>
          </a:xfrm>
          <a:custGeom>
            <a:avLst/>
            <a:gdLst>
              <a:gd name="T0" fmla="*/ 295 w 333"/>
              <a:gd name="T1" fmla="*/ 185 h 333"/>
              <a:gd name="T2" fmla="*/ 255 w 333"/>
              <a:gd name="T3" fmla="*/ 155 h 333"/>
              <a:gd name="T4" fmla="*/ 287 w 333"/>
              <a:gd name="T5" fmla="*/ 137 h 333"/>
              <a:gd name="T6" fmla="*/ 290 w 333"/>
              <a:gd name="T7" fmla="*/ 108 h 333"/>
              <a:gd name="T8" fmla="*/ 262 w 333"/>
              <a:gd name="T9" fmla="*/ 127 h 333"/>
              <a:gd name="T10" fmla="*/ 240 w 333"/>
              <a:gd name="T11" fmla="*/ 93 h 333"/>
              <a:gd name="T12" fmla="*/ 269 w 333"/>
              <a:gd name="T13" fmla="*/ 74 h 333"/>
              <a:gd name="T14" fmla="*/ 241 w 333"/>
              <a:gd name="T15" fmla="*/ 65 h 333"/>
              <a:gd name="T16" fmla="*/ 215 w 333"/>
              <a:gd name="T17" fmla="*/ 90 h 333"/>
              <a:gd name="T18" fmla="*/ 199 w 333"/>
              <a:gd name="T19" fmla="*/ 42 h 333"/>
              <a:gd name="T20" fmla="*/ 199 w 333"/>
              <a:gd name="T21" fmla="*/ 2 h 333"/>
              <a:gd name="T22" fmla="*/ 184 w 333"/>
              <a:gd name="T23" fmla="*/ 39 h 333"/>
              <a:gd name="T24" fmla="*/ 151 w 333"/>
              <a:gd name="T25" fmla="*/ 77 h 333"/>
              <a:gd name="T26" fmla="*/ 135 w 333"/>
              <a:gd name="T27" fmla="*/ 41 h 333"/>
              <a:gd name="T28" fmla="*/ 106 w 333"/>
              <a:gd name="T29" fmla="*/ 38 h 333"/>
              <a:gd name="T30" fmla="*/ 126 w 333"/>
              <a:gd name="T31" fmla="*/ 71 h 333"/>
              <a:gd name="T32" fmla="*/ 94 w 333"/>
              <a:gd name="T33" fmla="*/ 94 h 333"/>
              <a:gd name="T34" fmla="*/ 75 w 333"/>
              <a:gd name="T35" fmla="*/ 66 h 333"/>
              <a:gd name="T36" fmla="*/ 66 w 333"/>
              <a:gd name="T37" fmla="*/ 93 h 333"/>
              <a:gd name="T38" fmla="*/ 89 w 333"/>
              <a:gd name="T39" fmla="*/ 122 h 333"/>
              <a:gd name="T40" fmla="*/ 41 w 333"/>
              <a:gd name="T41" fmla="*/ 134 h 333"/>
              <a:gd name="T42" fmla="*/ 2 w 333"/>
              <a:gd name="T43" fmla="*/ 134 h 333"/>
              <a:gd name="T44" fmla="*/ 38 w 333"/>
              <a:gd name="T45" fmla="*/ 149 h 333"/>
              <a:gd name="T46" fmla="*/ 84 w 333"/>
              <a:gd name="T47" fmla="*/ 177 h 333"/>
              <a:gd name="T48" fmla="*/ 46 w 333"/>
              <a:gd name="T49" fmla="*/ 197 h 333"/>
              <a:gd name="T50" fmla="*/ 43 w 333"/>
              <a:gd name="T51" fmla="*/ 225 h 333"/>
              <a:gd name="T52" fmla="*/ 79 w 333"/>
              <a:gd name="T53" fmla="*/ 204 h 333"/>
              <a:gd name="T54" fmla="*/ 100 w 333"/>
              <a:gd name="T55" fmla="*/ 233 h 333"/>
              <a:gd name="T56" fmla="*/ 64 w 333"/>
              <a:gd name="T57" fmla="*/ 260 h 333"/>
              <a:gd name="T58" fmla="*/ 92 w 333"/>
              <a:gd name="T59" fmla="*/ 268 h 333"/>
              <a:gd name="T60" fmla="*/ 128 w 333"/>
              <a:gd name="T61" fmla="*/ 238 h 333"/>
              <a:gd name="T62" fmla="*/ 134 w 333"/>
              <a:gd name="T63" fmla="*/ 292 h 333"/>
              <a:gd name="T64" fmla="*/ 134 w 333"/>
              <a:gd name="T65" fmla="*/ 331 h 333"/>
              <a:gd name="T66" fmla="*/ 149 w 333"/>
              <a:gd name="T67" fmla="*/ 295 h 333"/>
              <a:gd name="T68" fmla="*/ 175 w 333"/>
              <a:gd name="T69" fmla="*/ 248 h 333"/>
              <a:gd name="T70" fmla="*/ 198 w 333"/>
              <a:gd name="T71" fmla="*/ 293 h 333"/>
              <a:gd name="T72" fmla="*/ 228 w 333"/>
              <a:gd name="T73" fmla="*/ 295 h 333"/>
              <a:gd name="T74" fmla="*/ 203 w 333"/>
              <a:gd name="T75" fmla="*/ 253 h 333"/>
              <a:gd name="T76" fmla="*/ 233 w 333"/>
              <a:gd name="T77" fmla="*/ 234 h 333"/>
              <a:gd name="T78" fmla="*/ 258 w 333"/>
              <a:gd name="T79" fmla="*/ 268 h 333"/>
              <a:gd name="T80" fmla="*/ 267 w 333"/>
              <a:gd name="T81" fmla="*/ 241 h 333"/>
              <a:gd name="T82" fmla="*/ 239 w 333"/>
              <a:gd name="T83" fmla="*/ 208 h 333"/>
              <a:gd name="T84" fmla="*/ 292 w 333"/>
              <a:gd name="T85" fmla="*/ 199 h 333"/>
              <a:gd name="T86" fmla="*/ 331 w 333"/>
              <a:gd name="T87" fmla="*/ 199 h 333"/>
              <a:gd name="T88" fmla="*/ 157 w 333"/>
              <a:gd name="T89" fmla="*/ 116 h 333"/>
              <a:gd name="T90" fmla="*/ 143 w 333"/>
              <a:gd name="T91" fmla="*/ 126 h 333"/>
              <a:gd name="T92" fmla="*/ 125 w 333"/>
              <a:gd name="T93" fmla="*/ 190 h 333"/>
              <a:gd name="T94" fmla="*/ 198 w 333"/>
              <a:gd name="T95" fmla="*/ 116 h 333"/>
              <a:gd name="T96" fmla="*/ 205 w 333"/>
              <a:gd name="T97" fmla="*/ 126 h 333"/>
              <a:gd name="T98" fmla="*/ 200 w 333"/>
              <a:gd name="T99" fmla="*/ 184 h 333"/>
              <a:gd name="T100" fmla="*/ 222 w 333"/>
              <a:gd name="T101" fmla="*/ 16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3" h="333">
                <a:moveTo>
                  <a:pt x="318" y="179"/>
                </a:moveTo>
                <a:cubicBezTo>
                  <a:pt x="312" y="178"/>
                  <a:pt x="308" y="179"/>
                  <a:pt x="304" y="182"/>
                </a:cubicBezTo>
                <a:cubicBezTo>
                  <a:pt x="301" y="184"/>
                  <a:pt x="298" y="185"/>
                  <a:pt x="295" y="185"/>
                </a:cubicBezTo>
                <a:cubicBezTo>
                  <a:pt x="266" y="179"/>
                  <a:pt x="266" y="179"/>
                  <a:pt x="266" y="179"/>
                </a:cubicBezTo>
                <a:cubicBezTo>
                  <a:pt x="261" y="178"/>
                  <a:pt x="257" y="173"/>
                  <a:pt x="257" y="168"/>
                </a:cubicBezTo>
                <a:cubicBezTo>
                  <a:pt x="257" y="164"/>
                  <a:pt x="256" y="159"/>
                  <a:pt x="255" y="155"/>
                </a:cubicBezTo>
                <a:cubicBezTo>
                  <a:pt x="254" y="149"/>
                  <a:pt x="257" y="143"/>
                  <a:pt x="262" y="141"/>
                </a:cubicBezTo>
                <a:cubicBezTo>
                  <a:pt x="278" y="136"/>
                  <a:pt x="278" y="136"/>
                  <a:pt x="278" y="136"/>
                </a:cubicBezTo>
                <a:cubicBezTo>
                  <a:pt x="281" y="135"/>
                  <a:pt x="285" y="135"/>
                  <a:pt x="287" y="137"/>
                </a:cubicBezTo>
                <a:cubicBezTo>
                  <a:pt x="291" y="139"/>
                  <a:pt x="295" y="139"/>
                  <a:pt x="300" y="138"/>
                </a:cubicBezTo>
                <a:cubicBezTo>
                  <a:pt x="308" y="135"/>
                  <a:pt x="312" y="126"/>
                  <a:pt x="310" y="118"/>
                </a:cubicBezTo>
                <a:cubicBezTo>
                  <a:pt x="307" y="110"/>
                  <a:pt x="298" y="106"/>
                  <a:pt x="290" y="108"/>
                </a:cubicBezTo>
                <a:cubicBezTo>
                  <a:pt x="285" y="110"/>
                  <a:pt x="282" y="113"/>
                  <a:pt x="280" y="117"/>
                </a:cubicBezTo>
                <a:cubicBezTo>
                  <a:pt x="279" y="120"/>
                  <a:pt x="277" y="122"/>
                  <a:pt x="274" y="123"/>
                </a:cubicBezTo>
                <a:cubicBezTo>
                  <a:pt x="262" y="127"/>
                  <a:pt x="262" y="127"/>
                  <a:pt x="262" y="127"/>
                </a:cubicBezTo>
                <a:cubicBezTo>
                  <a:pt x="256" y="129"/>
                  <a:pt x="250" y="127"/>
                  <a:pt x="248" y="121"/>
                </a:cubicBezTo>
                <a:cubicBezTo>
                  <a:pt x="246" y="116"/>
                  <a:pt x="243" y="111"/>
                  <a:pt x="240" y="107"/>
                </a:cubicBezTo>
                <a:cubicBezTo>
                  <a:pt x="237" y="103"/>
                  <a:pt x="237" y="97"/>
                  <a:pt x="240" y="93"/>
                </a:cubicBezTo>
                <a:cubicBezTo>
                  <a:pt x="249" y="83"/>
                  <a:pt x="249" y="83"/>
                  <a:pt x="249" y="83"/>
                </a:cubicBezTo>
                <a:cubicBezTo>
                  <a:pt x="251" y="80"/>
                  <a:pt x="254" y="79"/>
                  <a:pt x="257" y="79"/>
                </a:cubicBezTo>
                <a:cubicBezTo>
                  <a:pt x="262" y="79"/>
                  <a:pt x="266" y="77"/>
                  <a:pt x="269" y="74"/>
                </a:cubicBezTo>
                <a:cubicBezTo>
                  <a:pt x="275" y="67"/>
                  <a:pt x="274" y="57"/>
                  <a:pt x="268" y="51"/>
                </a:cubicBezTo>
                <a:cubicBezTo>
                  <a:pt x="261" y="46"/>
                  <a:pt x="251" y="46"/>
                  <a:pt x="245" y="53"/>
                </a:cubicBezTo>
                <a:cubicBezTo>
                  <a:pt x="242" y="56"/>
                  <a:pt x="241" y="61"/>
                  <a:pt x="241" y="65"/>
                </a:cubicBezTo>
                <a:cubicBezTo>
                  <a:pt x="242" y="68"/>
                  <a:pt x="241" y="71"/>
                  <a:pt x="239" y="74"/>
                </a:cubicBezTo>
                <a:cubicBezTo>
                  <a:pt x="222" y="93"/>
                  <a:pt x="222" y="93"/>
                  <a:pt x="222" y="93"/>
                </a:cubicBezTo>
                <a:cubicBezTo>
                  <a:pt x="220" y="92"/>
                  <a:pt x="218" y="91"/>
                  <a:pt x="215" y="90"/>
                </a:cubicBezTo>
                <a:cubicBezTo>
                  <a:pt x="210" y="85"/>
                  <a:pt x="205" y="80"/>
                  <a:pt x="200" y="77"/>
                </a:cubicBezTo>
                <a:cubicBezTo>
                  <a:pt x="195" y="75"/>
                  <a:pt x="193" y="71"/>
                  <a:pt x="194" y="66"/>
                </a:cubicBezTo>
                <a:cubicBezTo>
                  <a:pt x="199" y="42"/>
                  <a:pt x="199" y="42"/>
                  <a:pt x="199" y="42"/>
                </a:cubicBezTo>
                <a:cubicBezTo>
                  <a:pt x="200" y="38"/>
                  <a:pt x="202" y="36"/>
                  <a:pt x="205" y="34"/>
                </a:cubicBezTo>
                <a:cubicBezTo>
                  <a:pt x="209" y="32"/>
                  <a:pt x="212" y="28"/>
                  <a:pt x="213" y="23"/>
                </a:cubicBezTo>
                <a:cubicBezTo>
                  <a:pt x="215" y="13"/>
                  <a:pt x="209" y="4"/>
                  <a:pt x="199" y="2"/>
                </a:cubicBezTo>
                <a:cubicBezTo>
                  <a:pt x="190" y="0"/>
                  <a:pt x="181" y="6"/>
                  <a:pt x="179" y="16"/>
                </a:cubicBezTo>
                <a:cubicBezTo>
                  <a:pt x="178" y="21"/>
                  <a:pt x="179" y="26"/>
                  <a:pt x="182" y="30"/>
                </a:cubicBezTo>
                <a:cubicBezTo>
                  <a:pt x="184" y="32"/>
                  <a:pt x="185" y="35"/>
                  <a:pt x="184" y="39"/>
                </a:cubicBezTo>
                <a:cubicBezTo>
                  <a:pt x="179" y="63"/>
                  <a:pt x="179" y="63"/>
                  <a:pt x="179" y="63"/>
                </a:cubicBezTo>
                <a:cubicBezTo>
                  <a:pt x="179" y="68"/>
                  <a:pt x="175" y="71"/>
                  <a:pt x="170" y="72"/>
                </a:cubicBezTo>
                <a:cubicBezTo>
                  <a:pt x="164" y="72"/>
                  <a:pt x="157" y="74"/>
                  <a:pt x="151" y="77"/>
                </a:cubicBezTo>
                <a:cubicBezTo>
                  <a:pt x="149" y="77"/>
                  <a:pt x="146" y="77"/>
                  <a:pt x="143" y="77"/>
                </a:cubicBezTo>
                <a:cubicBezTo>
                  <a:pt x="134" y="50"/>
                  <a:pt x="134" y="50"/>
                  <a:pt x="134" y="50"/>
                </a:cubicBezTo>
                <a:cubicBezTo>
                  <a:pt x="133" y="47"/>
                  <a:pt x="134" y="44"/>
                  <a:pt x="135" y="41"/>
                </a:cubicBezTo>
                <a:cubicBezTo>
                  <a:pt x="137" y="37"/>
                  <a:pt x="138" y="32"/>
                  <a:pt x="136" y="28"/>
                </a:cubicBezTo>
                <a:cubicBezTo>
                  <a:pt x="133" y="19"/>
                  <a:pt x="124" y="15"/>
                  <a:pt x="116" y="18"/>
                </a:cubicBezTo>
                <a:cubicBezTo>
                  <a:pt x="107" y="20"/>
                  <a:pt x="103" y="30"/>
                  <a:pt x="106" y="38"/>
                </a:cubicBezTo>
                <a:cubicBezTo>
                  <a:pt x="107" y="43"/>
                  <a:pt x="111" y="46"/>
                  <a:pt x="115" y="48"/>
                </a:cubicBezTo>
                <a:cubicBezTo>
                  <a:pt x="118" y="49"/>
                  <a:pt x="120" y="52"/>
                  <a:pt x="121" y="54"/>
                </a:cubicBezTo>
                <a:cubicBezTo>
                  <a:pt x="126" y="71"/>
                  <a:pt x="126" y="71"/>
                  <a:pt x="126" y="71"/>
                </a:cubicBezTo>
                <a:cubicBezTo>
                  <a:pt x="128" y="76"/>
                  <a:pt x="126" y="81"/>
                  <a:pt x="121" y="84"/>
                </a:cubicBezTo>
                <a:cubicBezTo>
                  <a:pt x="116" y="86"/>
                  <a:pt x="112" y="90"/>
                  <a:pt x="109" y="94"/>
                </a:cubicBezTo>
                <a:cubicBezTo>
                  <a:pt x="105" y="98"/>
                  <a:pt x="98" y="98"/>
                  <a:pt x="94" y="94"/>
                </a:cubicBezTo>
                <a:cubicBezTo>
                  <a:pt x="84" y="85"/>
                  <a:pt x="84" y="85"/>
                  <a:pt x="84" y="85"/>
                </a:cubicBezTo>
                <a:cubicBezTo>
                  <a:pt x="81" y="83"/>
                  <a:pt x="80" y="81"/>
                  <a:pt x="80" y="77"/>
                </a:cubicBezTo>
                <a:cubicBezTo>
                  <a:pt x="80" y="73"/>
                  <a:pt x="78" y="69"/>
                  <a:pt x="75" y="66"/>
                </a:cubicBezTo>
                <a:cubicBezTo>
                  <a:pt x="68" y="60"/>
                  <a:pt x="59" y="61"/>
                  <a:pt x="53" y="67"/>
                </a:cubicBezTo>
                <a:cubicBezTo>
                  <a:pt x="47" y="74"/>
                  <a:pt x="48" y="84"/>
                  <a:pt x="54" y="89"/>
                </a:cubicBezTo>
                <a:cubicBezTo>
                  <a:pt x="58" y="92"/>
                  <a:pt x="62" y="94"/>
                  <a:pt x="66" y="93"/>
                </a:cubicBezTo>
                <a:cubicBezTo>
                  <a:pt x="70" y="93"/>
                  <a:pt x="73" y="94"/>
                  <a:pt x="75" y="96"/>
                </a:cubicBezTo>
                <a:cubicBezTo>
                  <a:pt x="88" y="107"/>
                  <a:pt x="88" y="107"/>
                  <a:pt x="88" y="107"/>
                </a:cubicBezTo>
                <a:cubicBezTo>
                  <a:pt x="92" y="111"/>
                  <a:pt x="93" y="117"/>
                  <a:pt x="89" y="122"/>
                </a:cubicBezTo>
                <a:cubicBezTo>
                  <a:pt x="86" y="125"/>
                  <a:pt x="84" y="129"/>
                  <a:pt x="82" y="134"/>
                </a:cubicBezTo>
                <a:cubicBezTo>
                  <a:pt x="80" y="138"/>
                  <a:pt x="75" y="141"/>
                  <a:pt x="70" y="140"/>
                </a:cubicBezTo>
                <a:cubicBezTo>
                  <a:pt x="41" y="134"/>
                  <a:pt x="41" y="134"/>
                  <a:pt x="41" y="134"/>
                </a:cubicBezTo>
                <a:cubicBezTo>
                  <a:pt x="38" y="134"/>
                  <a:pt x="36" y="132"/>
                  <a:pt x="34" y="129"/>
                </a:cubicBezTo>
                <a:cubicBezTo>
                  <a:pt x="31" y="125"/>
                  <a:pt x="27" y="122"/>
                  <a:pt x="22" y="121"/>
                </a:cubicBezTo>
                <a:cubicBezTo>
                  <a:pt x="13" y="119"/>
                  <a:pt x="4" y="125"/>
                  <a:pt x="2" y="134"/>
                </a:cubicBezTo>
                <a:cubicBezTo>
                  <a:pt x="0" y="144"/>
                  <a:pt x="6" y="153"/>
                  <a:pt x="16" y="155"/>
                </a:cubicBezTo>
                <a:cubicBezTo>
                  <a:pt x="21" y="156"/>
                  <a:pt x="26" y="154"/>
                  <a:pt x="29" y="151"/>
                </a:cubicBezTo>
                <a:cubicBezTo>
                  <a:pt x="32" y="149"/>
                  <a:pt x="35" y="148"/>
                  <a:pt x="38" y="149"/>
                </a:cubicBezTo>
                <a:cubicBezTo>
                  <a:pt x="71" y="156"/>
                  <a:pt x="71" y="156"/>
                  <a:pt x="71" y="156"/>
                </a:cubicBezTo>
                <a:cubicBezTo>
                  <a:pt x="75" y="156"/>
                  <a:pt x="79" y="160"/>
                  <a:pt x="80" y="164"/>
                </a:cubicBezTo>
                <a:cubicBezTo>
                  <a:pt x="81" y="168"/>
                  <a:pt x="82" y="173"/>
                  <a:pt x="84" y="177"/>
                </a:cubicBezTo>
                <a:cubicBezTo>
                  <a:pt x="84" y="181"/>
                  <a:pt x="84" y="184"/>
                  <a:pt x="85" y="188"/>
                </a:cubicBezTo>
                <a:cubicBezTo>
                  <a:pt x="55" y="198"/>
                  <a:pt x="55" y="198"/>
                  <a:pt x="55" y="198"/>
                </a:cubicBezTo>
                <a:cubicBezTo>
                  <a:pt x="52" y="199"/>
                  <a:pt x="49" y="198"/>
                  <a:pt x="46" y="197"/>
                </a:cubicBezTo>
                <a:cubicBezTo>
                  <a:pt x="42" y="195"/>
                  <a:pt x="38" y="194"/>
                  <a:pt x="33" y="196"/>
                </a:cubicBezTo>
                <a:cubicBezTo>
                  <a:pt x="25" y="199"/>
                  <a:pt x="21" y="207"/>
                  <a:pt x="24" y="216"/>
                </a:cubicBezTo>
                <a:cubicBezTo>
                  <a:pt x="26" y="224"/>
                  <a:pt x="35" y="228"/>
                  <a:pt x="43" y="225"/>
                </a:cubicBezTo>
                <a:cubicBezTo>
                  <a:pt x="48" y="224"/>
                  <a:pt x="51" y="221"/>
                  <a:pt x="53" y="217"/>
                </a:cubicBezTo>
                <a:cubicBezTo>
                  <a:pt x="54" y="214"/>
                  <a:pt x="56" y="212"/>
                  <a:pt x="59" y="211"/>
                </a:cubicBezTo>
                <a:cubicBezTo>
                  <a:pt x="79" y="204"/>
                  <a:pt x="79" y="204"/>
                  <a:pt x="79" y="204"/>
                </a:cubicBezTo>
                <a:cubicBezTo>
                  <a:pt x="84" y="202"/>
                  <a:pt x="89" y="204"/>
                  <a:pt x="92" y="209"/>
                </a:cubicBezTo>
                <a:cubicBezTo>
                  <a:pt x="94" y="212"/>
                  <a:pt x="96" y="215"/>
                  <a:pt x="99" y="218"/>
                </a:cubicBezTo>
                <a:cubicBezTo>
                  <a:pt x="103" y="222"/>
                  <a:pt x="104" y="228"/>
                  <a:pt x="100" y="233"/>
                </a:cubicBezTo>
                <a:cubicBezTo>
                  <a:pt x="84" y="251"/>
                  <a:pt x="84" y="251"/>
                  <a:pt x="84" y="251"/>
                </a:cubicBezTo>
                <a:cubicBezTo>
                  <a:pt x="82" y="253"/>
                  <a:pt x="79" y="255"/>
                  <a:pt x="76" y="255"/>
                </a:cubicBezTo>
                <a:cubicBezTo>
                  <a:pt x="71" y="255"/>
                  <a:pt x="67" y="256"/>
                  <a:pt x="64" y="260"/>
                </a:cubicBezTo>
                <a:cubicBezTo>
                  <a:pt x="58" y="266"/>
                  <a:pt x="59" y="277"/>
                  <a:pt x="66" y="282"/>
                </a:cubicBezTo>
                <a:cubicBezTo>
                  <a:pt x="72" y="288"/>
                  <a:pt x="82" y="287"/>
                  <a:pt x="88" y="281"/>
                </a:cubicBezTo>
                <a:cubicBezTo>
                  <a:pt x="91" y="277"/>
                  <a:pt x="92" y="273"/>
                  <a:pt x="92" y="268"/>
                </a:cubicBezTo>
                <a:cubicBezTo>
                  <a:pt x="91" y="265"/>
                  <a:pt x="92" y="262"/>
                  <a:pt x="94" y="260"/>
                </a:cubicBezTo>
                <a:cubicBezTo>
                  <a:pt x="112" y="240"/>
                  <a:pt x="112" y="240"/>
                  <a:pt x="112" y="240"/>
                </a:cubicBezTo>
                <a:cubicBezTo>
                  <a:pt x="118" y="239"/>
                  <a:pt x="122" y="239"/>
                  <a:pt x="128" y="238"/>
                </a:cubicBezTo>
                <a:cubicBezTo>
                  <a:pt x="131" y="241"/>
                  <a:pt x="133" y="242"/>
                  <a:pt x="136" y="244"/>
                </a:cubicBezTo>
                <a:cubicBezTo>
                  <a:pt x="140" y="246"/>
                  <a:pt x="142" y="251"/>
                  <a:pt x="141" y="255"/>
                </a:cubicBezTo>
                <a:cubicBezTo>
                  <a:pt x="134" y="292"/>
                  <a:pt x="134" y="292"/>
                  <a:pt x="134" y="292"/>
                </a:cubicBezTo>
                <a:cubicBezTo>
                  <a:pt x="134" y="295"/>
                  <a:pt x="131" y="298"/>
                  <a:pt x="129" y="300"/>
                </a:cubicBezTo>
                <a:cubicBezTo>
                  <a:pt x="125" y="302"/>
                  <a:pt x="121" y="306"/>
                  <a:pt x="120" y="311"/>
                </a:cubicBezTo>
                <a:cubicBezTo>
                  <a:pt x="119" y="320"/>
                  <a:pt x="125" y="330"/>
                  <a:pt x="134" y="331"/>
                </a:cubicBezTo>
                <a:cubicBezTo>
                  <a:pt x="143" y="333"/>
                  <a:pt x="153" y="327"/>
                  <a:pt x="154" y="318"/>
                </a:cubicBezTo>
                <a:cubicBezTo>
                  <a:pt x="155" y="313"/>
                  <a:pt x="154" y="308"/>
                  <a:pt x="151" y="304"/>
                </a:cubicBezTo>
                <a:cubicBezTo>
                  <a:pt x="149" y="301"/>
                  <a:pt x="148" y="298"/>
                  <a:pt x="149" y="295"/>
                </a:cubicBezTo>
                <a:cubicBezTo>
                  <a:pt x="156" y="258"/>
                  <a:pt x="156" y="258"/>
                  <a:pt x="156" y="258"/>
                </a:cubicBezTo>
                <a:cubicBezTo>
                  <a:pt x="157" y="254"/>
                  <a:pt x="161" y="250"/>
                  <a:pt x="166" y="250"/>
                </a:cubicBezTo>
                <a:cubicBezTo>
                  <a:pt x="169" y="249"/>
                  <a:pt x="172" y="249"/>
                  <a:pt x="175" y="248"/>
                </a:cubicBezTo>
                <a:cubicBezTo>
                  <a:pt x="180" y="250"/>
                  <a:pt x="184" y="252"/>
                  <a:pt x="189" y="255"/>
                </a:cubicBezTo>
                <a:cubicBezTo>
                  <a:pt x="199" y="284"/>
                  <a:pt x="199" y="284"/>
                  <a:pt x="199" y="284"/>
                </a:cubicBezTo>
                <a:cubicBezTo>
                  <a:pt x="200" y="287"/>
                  <a:pt x="200" y="290"/>
                  <a:pt x="198" y="293"/>
                </a:cubicBezTo>
                <a:cubicBezTo>
                  <a:pt x="196" y="296"/>
                  <a:pt x="195" y="301"/>
                  <a:pt x="197" y="306"/>
                </a:cubicBezTo>
                <a:cubicBezTo>
                  <a:pt x="200" y="314"/>
                  <a:pt x="209" y="319"/>
                  <a:pt x="217" y="316"/>
                </a:cubicBezTo>
                <a:cubicBezTo>
                  <a:pt x="226" y="313"/>
                  <a:pt x="231" y="304"/>
                  <a:pt x="228" y="295"/>
                </a:cubicBezTo>
                <a:cubicBezTo>
                  <a:pt x="226" y="291"/>
                  <a:pt x="223" y="287"/>
                  <a:pt x="218" y="286"/>
                </a:cubicBezTo>
                <a:cubicBezTo>
                  <a:pt x="216" y="284"/>
                  <a:pt x="213" y="282"/>
                  <a:pt x="212" y="279"/>
                </a:cubicBezTo>
                <a:cubicBezTo>
                  <a:pt x="203" y="253"/>
                  <a:pt x="203" y="253"/>
                  <a:pt x="203" y="253"/>
                </a:cubicBezTo>
                <a:cubicBezTo>
                  <a:pt x="202" y="248"/>
                  <a:pt x="204" y="242"/>
                  <a:pt x="210" y="240"/>
                </a:cubicBezTo>
                <a:cubicBezTo>
                  <a:pt x="213" y="238"/>
                  <a:pt x="217" y="236"/>
                  <a:pt x="220" y="234"/>
                </a:cubicBezTo>
                <a:cubicBezTo>
                  <a:pt x="224" y="231"/>
                  <a:pt x="230" y="231"/>
                  <a:pt x="233" y="234"/>
                </a:cubicBezTo>
                <a:cubicBezTo>
                  <a:pt x="249" y="248"/>
                  <a:pt x="249" y="248"/>
                  <a:pt x="249" y="248"/>
                </a:cubicBezTo>
                <a:cubicBezTo>
                  <a:pt x="252" y="250"/>
                  <a:pt x="253" y="253"/>
                  <a:pt x="253" y="256"/>
                </a:cubicBezTo>
                <a:cubicBezTo>
                  <a:pt x="253" y="260"/>
                  <a:pt x="255" y="265"/>
                  <a:pt x="258" y="268"/>
                </a:cubicBezTo>
                <a:cubicBezTo>
                  <a:pt x="265" y="273"/>
                  <a:pt x="275" y="273"/>
                  <a:pt x="280" y="266"/>
                </a:cubicBezTo>
                <a:cubicBezTo>
                  <a:pt x="286" y="260"/>
                  <a:pt x="285" y="250"/>
                  <a:pt x="279" y="244"/>
                </a:cubicBezTo>
                <a:cubicBezTo>
                  <a:pt x="275" y="241"/>
                  <a:pt x="271" y="240"/>
                  <a:pt x="267" y="241"/>
                </a:cubicBezTo>
                <a:cubicBezTo>
                  <a:pt x="264" y="241"/>
                  <a:pt x="261" y="240"/>
                  <a:pt x="258" y="238"/>
                </a:cubicBezTo>
                <a:cubicBezTo>
                  <a:pt x="234" y="217"/>
                  <a:pt x="234" y="217"/>
                  <a:pt x="234" y="217"/>
                </a:cubicBezTo>
                <a:cubicBezTo>
                  <a:pt x="236" y="214"/>
                  <a:pt x="237" y="211"/>
                  <a:pt x="239" y="208"/>
                </a:cubicBezTo>
                <a:cubicBezTo>
                  <a:pt x="242" y="205"/>
                  <a:pt x="245" y="201"/>
                  <a:pt x="248" y="197"/>
                </a:cubicBezTo>
                <a:cubicBezTo>
                  <a:pt x="250" y="194"/>
                  <a:pt x="255" y="192"/>
                  <a:pt x="259" y="193"/>
                </a:cubicBezTo>
                <a:cubicBezTo>
                  <a:pt x="292" y="199"/>
                  <a:pt x="292" y="199"/>
                  <a:pt x="292" y="199"/>
                </a:cubicBezTo>
                <a:cubicBezTo>
                  <a:pt x="295" y="200"/>
                  <a:pt x="298" y="202"/>
                  <a:pt x="299" y="205"/>
                </a:cubicBezTo>
                <a:cubicBezTo>
                  <a:pt x="302" y="209"/>
                  <a:pt x="306" y="212"/>
                  <a:pt x="311" y="213"/>
                </a:cubicBezTo>
                <a:cubicBezTo>
                  <a:pt x="320" y="215"/>
                  <a:pt x="329" y="209"/>
                  <a:pt x="331" y="199"/>
                </a:cubicBezTo>
                <a:cubicBezTo>
                  <a:pt x="333" y="190"/>
                  <a:pt x="327" y="181"/>
                  <a:pt x="318" y="179"/>
                </a:cubicBezTo>
                <a:close/>
                <a:moveTo>
                  <a:pt x="143" y="126"/>
                </a:moveTo>
                <a:cubicBezTo>
                  <a:pt x="144" y="119"/>
                  <a:pt x="150" y="115"/>
                  <a:pt x="157" y="116"/>
                </a:cubicBezTo>
                <a:cubicBezTo>
                  <a:pt x="164" y="117"/>
                  <a:pt x="168" y="124"/>
                  <a:pt x="167" y="131"/>
                </a:cubicBezTo>
                <a:cubicBezTo>
                  <a:pt x="166" y="137"/>
                  <a:pt x="159" y="142"/>
                  <a:pt x="152" y="140"/>
                </a:cubicBezTo>
                <a:cubicBezTo>
                  <a:pt x="146" y="139"/>
                  <a:pt x="141" y="132"/>
                  <a:pt x="143" y="126"/>
                </a:cubicBezTo>
                <a:close/>
                <a:moveTo>
                  <a:pt x="171" y="199"/>
                </a:moveTo>
                <a:cubicBezTo>
                  <a:pt x="169" y="212"/>
                  <a:pt x="156" y="220"/>
                  <a:pt x="144" y="218"/>
                </a:cubicBezTo>
                <a:cubicBezTo>
                  <a:pt x="131" y="215"/>
                  <a:pt x="122" y="203"/>
                  <a:pt x="125" y="190"/>
                </a:cubicBezTo>
                <a:cubicBezTo>
                  <a:pt x="127" y="177"/>
                  <a:pt x="140" y="169"/>
                  <a:pt x="153" y="171"/>
                </a:cubicBezTo>
                <a:cubicBezTo>
                  <a:pt x="166" y="174"/>
                  <a:pt x="174" y="186"/>
                  <a:pt x="171" y="199"/>
                </a:cubicBezTo>
                <a:close/>
                <a:moveTo>
                  <a:pt x="198" y="116"/>
                </a:moveTo>
                <a:cubicBezTo>
                  <a:pt x="199" y="112"/>
                  <a:pt x="203" y="109"/>
                  <a:pt x="208" y="110"/>
                </a:cubicBezTo>
                <a:cubicBezTo>
                  <a:pt x="212" y="111"/>
                  <a:pt x="215" y="115"/>
                  <a:pt x="214" y="120"/>
                </a:cubicBezTo>
                <a:cubicBezTo>
                  <a:pt x="213" y="124"/>
                  <a:pt x="209" y="127"/>
                  <a:pt x="205" y="126"/>
                </a:cubicBezTo>
                <a:cubicBezTo>
                  <a:pt x="200" y="125"/>
                  <a:pt x="197" y="121"/>
                  <a:pt x="198" y="116"/>
                </a:cubicBezTo>
                <a:close/>
                <a:moveTo>
                  <a:pt x="222" y="169"/>
                </a:moveTo>
                <a:cubicBezTo>
                  <a:pt x="220" y="179"/>
                  <a:pt x="210" y="186"/>
                  <a:pt x="200" y="184"/>
                </a:cubicBezTo>
                <a:cubicBezTo>
                  <a:pt x="190" y="182"/>
                  <a:pt x="184" y="172"/>
                  <a:pt x="186" y="162"/>
                </a:cubicBezTo>
                <a:cubicBezTo>
                  <a:pt x="188" y="153"/>
                  <a:pt x="198" y="146"/>
                  <a:pt x="207" y="148"/>
                </a:cubicBezTo>
                <a:cubicBezTo>
                  <a:pt x="217" y="150"/>
                  <a:pt x="224" y="160"/>
                  <a:pt x="222" y="169"/>
                </a:cubicBezTo>
                <a:close/>
              </a:path>
            </a:pathLst>
          </a:custGeom>
          <a:noFill/>
          <a:ln>
            <a:solidFill>
              <a:srgbClr val="C9F1FF"/>
            </a:solidFill>
          </a:ln>
        </p:spPr>
        <p:txBody>
          <a:bodyPr vert="horz" wrap="square" lIns="91440" tIns="45720" rIns="91440" bIns="45720" numCol="1" anchor="t" anchorCtr="0" compatLnSpc="1"/>
          <a:lstStyle/>
          <a:p>
            <a:endParaRPr lang="zh-CN" altLang="en-US" sz="180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matchingName="仅标题">
  <p:cSld name="仅标题">
    <p:spTree>
      <p:nvGrpSpPr>
        <p:cNvPr id="1" name="Shape 157"/>
        <p:cNvGrpSpPr/>
        <p:nvPr/>
      </p:nvGrpSpPr>
      <p:grpSpPr>
        <a:xfrm>
          <a:off x="0" y="0"/>
          <a:ext cx="0" cy="0"/>
          <a:chOff x="0" y="0"/>
          <a:chExt cx="0" cy="0"/>
        </a:xfrm>
      </p:grpSpPr>
      <p:sp>
        <p:nvSpPr>
          <p:cNvPr id="10" name="Text Placeholder 10"/>
          <p:cNvSpPr/>
          <p:nvPr>
            <p:ph type="body" sz="quarter" idx="11"/>
          </p:nvPr>
        </p:nvSpPr>
        <p:spPr>
          <a:xfrm>
            <a:off x="334610" y="6339226"/>
            <a:ext cx="8700858" cy="425174"/>
          </a:xfrm>
        </p:spPr>
        <p:txBody>
          <a:bodyPr tIns="0" bIns="0" anchor="ctr">
            <a:normAutofit/>
          </a:bodyPr>
          <a:lstStyle>
            <a:lvl1pPr marL="0" indent="0" algn="l">
              <a:spcBef>
                <a:spcPts val="0"/>
              </a:spcBef>
              <a:spcAft>
                <a:spcPts val="0"/>
              </a:spcAft>
              <a:buNone/>
              <a:defRPr sz="800">
                <a:solidFill>
                  <a:schemeClr val="bg1">
                    <a:lumMod val="65000"/>
                  </a:schemeClr>
                </a:solidFill>
                <a:latin typeface="+mn-lt"/>
                <a:ea typeface="+mn-ea"/>
              </a:defRPr>
            </a:lvl1pPr>
          </a:lstStyle>
          <a:p>
            <a:pPr lvl="0"/>
            <a:endParaRPr lang="en-GB" dirty="0"/>
          </a:p>
        </p:txBody>
      </p:sp>
      <p:sp>
        <p:nvSpPr>
          <p:cNvPr id="158" name="Google Shape;158;p25"/>
          <p:cNvSpPr txBox="1"/>
          <p:nvPr>
            <p:ph type="title"/>
          </p:nvPr>
        </p:nvSpPr>
        <p:spPr>
          <a:xfrm>
            <a:off x="714586" y="344578"/>
            <a:ext cx="10762830" cy="996191"/>
          </a:xfrm>
          <a:prstGeom prst="rect">
            <a:avLst/>
          </a:prstGeom>
          <a:noFill/>
          <a:ln>
            <a:noFill/>
          </a:ln>
        </p:spPr>
        <p:txBody>
          <a:bodyPr spcFirstLastPara="1" wrap="square" lIns="0" tIns="0" rIns="0" bIns="0" anchor="ctr" anchorCtr="0">
            <a:normAutofit/>
          </a:bodyPr>
          <a:lstStyle>
            <a:lvl1pPr lvl="0" algn="ctr">
              <a:lnSpc>
                <a:spcPct val="90000"/>
              </a:lnSpc>
              <a:spcBef>
                <a:spcPts val="0"/>
              </a:spcBef>
              <a:spcAft>
                <a:spcPts val="0"/>
              </a:spcAft>
              <a:buClr>
                <a:schemeClr val="dk1"/>
              </a:buClr>
              <a:buSzPts val="1800"/>
              <a:buNone/>
              <a:defRPr sz="3600" b="1">
                <a:solidFill>
                  <a:schemeClr val="tx1">
                    <a:lumMod val="85000"/>
                    <a:lumOff val="15000"/>
                  </a:schemeClr>
                </a:solidFill>
                <a:latin typeface="+mj-ea"/>
                <a:ea typeface="+mj-e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日期占位符 2"/>
          <p:cNvSpPr/>
          <p:nvPr>
            <p:ph type="dt" sz="half" idx="10"/>
          </p:nvPr>
        </p:nvSpPr>
        <p:spPr/>
        <p:txBody>
          <a:bodyPr/>
          <a:lstStyle/>
          <a:p>
            <a:pPr defTabSz="117221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p:nvPr>
            <p:ph type="ftr" sz="quarter" idx="11"/>
          </p:nvPr>
        </p:nvSpPr>
        <p:spPr/>
        <p:txBody>
          <a:bodyPr/>
          <a:lstStyle/>
          <a:p>
            <a:pPr defTabSz="1172210"/>
            <a:endParaRPr lang="zh-CN" altLang="en-US">
              <a:solidFill>
                <a:prstClr val="black">
                  <a:tint val="75000"/>
                </a:prstClr>
              </a:solidFill>
            </a:endParaRPr>
          </a:p>
        </p:txBody>
      </p:sp>
      <p:sp>
        <p:nvSpPr>
          <p:cNvPr id="5" name="灯片编号占位符 4"/>
          <p:cNvSpPr/>
          <p:nvPr>
            <p:ph type="sldNum" sz="quarter" idx="12"/>
          </p:nvPr>
        </p:nvSpPr>
        <p:spPr/>
        <p:txBody>
          <a:bodyPr/>
          <a:lstStyle/>
          <a:p>
            <a:pPr defTabSz="117221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仅标题无文献">
    <p:spTree>
      <p:nvGrpSpPr>
        <p:cNvPr id="1" name=""/>
        <p:cNvGrpSpPr/>
        <p:nvPr/>
      </p:nvGrpSpPr>
      <p:grpSpPr>
        <a:xfrm>
          <a:off x="0" y="0"/>
          <a:ext cx="0" cy="0"/>
          <a:chOff x="0" y="0"/>
          <a:chExt cx="0" cy="0"/>
        </a:xfrm>
      </p:grpSpPr>
      <p:sp>
        <p:nvSpPr>
          <p:cNvPr id="2" name="标题 1"/>
          <p:cNvSpPr/>
          <p:nvPr>
            <p:ph type="title"/>
          </p:nvPr>
        </p:nvSpPr>
        <p:spPr>
          <a:xfrm>
            <a:off x="478645" y="476672"/>
            <a:ext cx="11103756" cy="418058"/>
          </a:xfrm>
        </p:spPr>
        <p:txBody>
          <a:bodyPr lIns="0" tIns="0" rIns="0" bIns="0" anchor="ctr">
            <a:noAutofit/>
          </a:bodyPr>
          <a:lstStyle>
            <a:lvl1pPr algn="ctr">
              <a:defRPr sz="3600" b="1">
                <a:solidFill>
                  <a:schemeClr val="tx1">
                    <a:lumMod val="85000"/>
                    <a:lumOff val="15000"/>
                  </a:schemeClr>
                </a:solidFill>
                <a:latin typeface="+mn-lt"/>
                <a:ea typeface="+mn-ea"/>
              </a:defRPr>
            </a:lvl1pPr>
          </a:lstStyle>
          <a:p>
            <a:r>
              <a:rPr lang="zh-CN" altLang="en-US" dirty="0"/>
              <a:t>单击此处编辑母版标题样式</a:t>
            </a:r>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标题+参考文献">
    <p:spTree>
      <p:nvGrpSpPr>
        <p:cNvPr id="1" name=""/>
        <p:cNvGrpSpPr/>
        <p:nvPr/>
      </p:nvGrpSpPr>
      <p:grpSpPr>
        <a:xfrm>
          <a:off x="0" y="0"/>
          <a:ext cx="0" cy="0"/>
          <a:chOff x="0" y="0"/>
          <a:chExt cx="0" cy="0"/>
        </a:xfrm>
      </p:grpSpPr>
      <p:sp>
        <p:nvSpPr>
          <p:cNvPr id="2" name="标题 1"/>
          <p:cNvSpPr/>
          <p:nvPr>
            <p:ph type="title"/>
          </p:nvPr>
        </p:nvSpPr>
        <p:spPr>
          <a:xfrm>
            <a:off x="1235367" y="309932"/>
            <a:ext cx="9697076" cy="914071"/>
          </a:xfrm>
        </p:spPr>
        <p:txBody>
          <a:bodyPr lIns="0" tIns="0" rIns="0" bIns="0" anchor="ctr">
            <a:normAutofit/>
          </a:bodyPr>
          <a:lstStyle>
            <a:lvl1pPr algn="ctr">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5" name="文本占位符 4"/>
          <p:cNvSpPr/>
          <p:nvPr>
            <p:ph type="body" sz="quarter" idx="10" hasCustomPrompt="1"/>
          </p:nvPr>
        </p:nvSpPr>
        <p:spPr>
          <a:xfrm>
            <a:off x="304804" y="5805267"/>
            <a:ext cx="11378745" cy="765299"/>
          </a:xfrm>
        </p:spPr>
        <p:txBody>
          <a:bodyPr lIns="0" tIns="0" rIns="0" bIns="0" anchor="b">
            <a:normAutofit/>
          </a:bodyPr>
          <a:lstStyle>
            <a:lvl1pPr marL="0" indent="0">
              <a:spcBef>
                <a:spcPts val="0"/>
              </a:spcBef>
              <a:buNone/>
              <a:defRPr sz="1000">
                <a:solidFill>
                  <a:schemeClr val="bg1">
                    <a:lumMod val="65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p:nvPr>
            <p:ph type="ctrTitle"/>
          </p:nvPr>
        </p:nvSpPr>
        <p:spPr>
          <a:xfrm>
            <a:off x="914400" y="2130426"/>
            <a:ext cx="10363200" cy="1470025"/>
          </a:xfrm>
          <a:prstGeom prst="rect">
            <a:avLst/>
          </a:prstGeom>
        </p:spPr>
        <p:txBody>
          <a:bodyPr/>
          <a:lstStyle>
            <a:lvl1pPr algn="ctr">
              <a:defRPr/>
            </a:lvl1pPr>
          </a:lstStyle>
          <a:p>
            <a:r>
              <a:rPr lang="zh-CN" altLang="en-US"/>
              <a:t>单击此处编辑母版标题样式</a:t>
            </a:r>
            <a:endParaRPr lang="zh-CN" altLang="en-US"/>
          </a:p>
        </p:txBody>
      </p:sp>
      <p:sp>
        <p:nvSpPr>
          <p:cNvPr id="3" name="副标题 2"/>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p:nvPr>
            <p:ph type="dt" sz="half" idx="10"/>
          </p:nvPr>
        </p:nvSpPr>
        <p:spPr/>
        <p:txBody>
          <a:bodyPr/>
          <a:lstStyle/>
          <a:p>
            <a:fld id="{2239D342-71B8-4263-8EE0-96AE71B988F3}"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a:xfrm>
            <a:off x="609600" y="360218"/>
            <a:ext cx="10972800" cy="1057420"/>
          </a:xfrm>
          <a:prstGeom prst="rect">
            <a:avLst/>
          </a:prstGeom>
        </p:spPr>
        <p:txBody>
          <a:bodyPr>
            <a:normAutofit/>
          </a:bodyPr>
          <a:lstStyle>
            <a:lvl1pPr algn="l">
              <a:defRPr sz="3600">
                <a:effectLst/>
              </a:defRPr>
            </a:lvl1pPr>
          </a:lstStyle>
          <a:p>
            <a:r>
              <a:rPr lang="zh-CN" altLang="en-US" dirty="0"/>
              <a:t>单击此处编辑母版标题样式</a:t>
            </a:r>
            <a:endParaRPr lang="zh-CN" altLang="en-US" dirty="0"/>
          </a:p>
        </p:txBody>
      </p:sp>
      <p:sp>
        <p:nvSpPr>
          <p:cNvPr id="3" name="内容占位符 2"/>
          <p:cNvSpPr/>
          <p:nvPr>
            <p:ph idx="1" hasCustomPrompt="1"/>
          </p:nvPr>
        </p:nvSpPr>
        <p:spPr>
          <a:xfrm>
            <a:off x="609600" y="1417639"/>
            <a:ext cx="10972800" cy="4708526"/>
          </a:xfrm>
          <a:prstGeom prst="rect">
            <a:avLst/>
          </a:prstGeom>
        </p:spPr>
        <p:txBody>
          <a:bodyPr/>
          <a:lstStyle>
            <a:lvl1pPr>
              <a:lnSpc>
                <a:spcPts val="3600"/>
              </a:lnSpc>
              <a:buClr>
                <a:srgbClr val="C00000"/>
              </a:buClr>
              <a:buFont typeface="Wingdings" panose="05000000000000000000" pitchFamily="2" charset="2"/>
              <a:buChar char="n"/>
              <a:defRPr b="1">
                <a:effectLst/>
              </a:defRPr>
            </a:lvl1pPr>
            <a:lvl2pPr>
              <a:lnSpc>
                <a:spcPts val="3600"/>
              </a:lnSpc>
              <a:buClr>
                <a:srgbClr val="C00000"/>
              </a:buClr>
              <a:buFont typeface="Arial" panose="020B0604020202020204" pitchFamily="34" charset="0"/>
              <a:buChar char="►"/>
              <a:defRPr b="1">
                <a:effectLst/>
              </a:defRPr>
            </a:lvl2pPr>
            <a:lvl3pPr>
              <a:buClr>
                <a:srgbClr val="C00000"/>
              </a:buClr>
              <a:buFont typeface="Arial" panose="020B0604020202020204" pitchFamily="34" charset="0"/>
              <a:buChar char="►"/>
              <a:defRPr>
                <a:effectLst/>
              </a:defRPr>
            </a:lvl3pPr>
            <a:lvl4pPr>
              <a:buClr>
                <a:srgbClr val="C00000"/>
              </a:buClr>
              <a:buFont typeface="Arial" panose="020B0604020202020204" pitchFamily="34" charset="0"/>
              <a:buChar char="►"/>
              <a:defRPr>
                <a:effectLst/>
              </a:defRPr>
            </a:lvl4pPr>
            <a:lvl5pPr>
              <a:buClr>
                <a:srgbClr val="C00000"/>
              </a:buClr>
              <a:buFont typeface="Arial" panose="020B0604020202020204" pitchFamily="34" charset="0"/>
              <a:buChar char="►"/>
              <a:defRPr>
                <a:effectLst/>
              </a:defRPr>
            </a:lvl5p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963084" y="4406901"/>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p:nvPr>
            <p:ph type="body" idx="1" hasCustomPrompt="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内容占位符 2"/>
          <p:cNvSpPr/>
          <p:nvPr>
            <p:ph sz="half" idx="1" hasCustomPrompt="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hasCustomPrompt="1"/>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p:nvPr>
            <p:ph type="body" idx="1" hasCustomPrompt="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p:nvPr>
            <p:ph sz="half" idx="2" hasCustomPrompt="1"/>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hasCustomPrompt="1"/>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p:nvPr>
            <p:ph sz="quarter" idx="4" hasCustomPrompt="1"/>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9" name="灯片编号占位符 8"/>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日期占位符 2"/>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5" name="灯片编号占位符 4"/>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4" name="灯片编号占位符 3"/>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p:nvPr>
            <p:ph idx="1" hasCustomPrompt="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p:nvPr>
            <p:ph type="body" sz="half" idx="2" hasCustomPrompt="1"/>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2389717"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p:nvPr>
            <p:ph type="body" sz="half" idx="2" hasCustomPrompt="1"/>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7" name="灯片编号占位符 6"/>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p:nvPr>
            <p:ph type="body" orient="vert" idx="1" hasCustomPrompt="1"/>
          </p:nvPr>
        </p:nvSpPr>
        <p:spPr>
          <a:xfrm>
            <a:off x="609600" y="1600201"/>
            <a:ext cx="10972800" cy="4525963"/>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p:nvPr>
            <p:ph type="title" orient="vert"/>
          </p:nvPr>
        </p:nvSpPr>
        <p:spPr>
          <a:xfrm>
            <a:off x="8839200" y="274639"/>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p:nvPr>
            <p:ph type="body" orient="vert" idx="1" hasCustomPrompt="1"/>
          </p:nvPr>
        </p:nvSpPr>
        <p:spPr>
          <a:xfrm>
            <a:off x="609600" y="274639"/>
            <a:ext cx="8026400" cy="5851525"/>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fld id="{B87FEA62-F268-4DFF-ADD1-7DD56333F4E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solidFill>
                <a:prstClr val="black">
                  <a:tint val="75000"/>
                </a:prstClr>
              </a:solidFill>
            </a:endParaRPr>
          </a:p>
        </p:txBody>
      </p:sp>
      <p:sp>
        <p:nvSpPr>
          <p:cNvPr id="6" name="灯片编号占位符 5"/>
          <p:cNvSpPr/>
          <p:nvPr>
            <p:ph type="sldNum" sz="quarter" idx="12"/>
          </p:nvPr>
        </p:nvSpPr>
        <p:spPr>
          <a:xfrm>
            <a:off x="8737600" y="6356351"/>
            <a:ext cx="2844800" cy="365125"/>
          </a:xfrm>
          <a:prstGeom prst="rect">
            <a:avLst/>
          </a:prstGeom>
        </p:spPr>
        <p:txBody>
          <a:bodyPr/>
          <a:lstStyle/>
          <a:p>
            <a:fld id="{11280818-8BEA-49B1-AD18-73B24E3240CA}"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10"/>
          </p:nvPr>
        </p:nvSpPr>
        <p:spPr/>
        <p:txBody>
          <a:bodyPr/>
          <a:lstStyle/>
          <a:p>
            <a:fld id="{2239D342-71B8-4263-8EE0-96AE71B988F3}" type="datetimeFigureOut">
              <a:rPr lang="zh-CN" altLang="en-US" smtClean="0"/>
            </a:fld>
            <a:endParaRPr lang="zh-CN" altLang="en-US"/>
          </a:p>
        </p:txBody>
      </p:sp>
      <p:sp>
        <p:nvSpPr>
          <p:cNvPr id="8" name="页脚占位符 7"/>
          <p:cNvSpPr/>
          <p:nvPr>
            <p:ph type="ftr" sz="quarter" idx="11"/>
          </p:nvPr>
        </p:nvSpPr>
        <p:spPr/>
        <p:txBody>
          <a:bodyPr/>
          <a:lstStyle/>
          <a:p>
            <a:endParaRPr lang="zh-CN" altLang="en-US"/>
          </a:p>
        </p:txBody>
      </p:sp>
      <p:sp>
        <p:nvSpPr>
          <p:cNvPr id="9" name="灯片编号占位符 8"/>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292075" y="303809"/>
            <a:ext cx="11607851" cy="6250382"/>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pic>
        <p:nvPicPr>
          <p:cNvPr id="9" name="图片 8"/>
          <p:cNvPicPr/>
          <p:nvPr>
            <p:custDataLst>
              <p:tags r:id="rId3"/>
            </p:custDataLst>
          </p:nvPr>
        </p:nvPicPr>
        <p:blipFill>
          <a:blip r:embed="rId4" r:link="rId5" cstate="print">
            <a:extLst>
              <a:ext uri="{28A0092B-C50C-407E-A947-70E740481C1C}">
                <a14:useLocalDpi xmlns:a14="http://schemas.microsoft.com/office/drawing/2010/main" val="0"/>
              </a:ext>
            </a:extLst>
          </a:blip>
          <a:stretch>
            <a:fillRect/>
          </a:stretch>
        </p:blipFill>
        <p:spPr>
          <a:xfrm>
            <a:off x="0" y="0"/>
            <a:ext cx="720090" cy="936658"/>
          </a:xfrm>
          <a:prstGeom prst="rect">
            <a:avLst/>
          </a:prstGeom>
        </p:spPr>
      </p:pic>
      <p:pic>
        <p:nvPicPr>
          <p:cNvPr id="8" name="图片 7"/>
          <p:cNvPicPr/>
          <p:nvPr>
            <p:custDataLst>
              <p:tags r:id="rId6"/>
            </p:custDataLst>
          </p:nvPr>
        </p:nvPicPr>
        <p:blipFill>
          <a:blip r:embed="rId7" r:link="rId8" cstate="print">
            <a:extLst>
              <a:ext uri="{28A0092B-C50C-407E-A947-70E740481C1C}">
                <a14:useLocalDpi xmlns:a14="http://schemas.microsoft.com/office/drawing/2010/main" val="0"/>
              </a:ext>
            </a:extLst>
          </a:blip>
          <a:stretch>
            <a:fillRect/>
          </a:stretch>
        </p:blipFill>
        <p:spPr>
          <a:xfrm>
            <a:off x="11471910" y="0"/>
            <a:ext cx="720090" cy="563386"/>
          </a:xfrm>
          <a:prstGeom prst="rect">
            <a:avLst/>
          </a:prstGeom>
        </p:spPr>
      </p:pic>
      <p:sp>
        <p:nvSpPr>
          <p:cNvPr id="2" name="标题 1"/>
          <p:cNvSpPr/>
          <p:nvPr>
            <p:ph type="title" hasCustomPrompt="1"/>
            <p:custDataLst>
              <p:tags r:id="rId9"/>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p:nvPr>
            <p:ph sz="quarter" idx="13"/>
            <p:custDataLst>
              <p:tags r:id="rId10"/>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p:nvPr>
            <p:ph type="dt" sz="half" idx="10"/>
            <p:custDataLst>
              <p:tags r:id="rId11"/>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p:nvPr>
            <p:ph type="ftr" sz="quarter" idx="11"/>
            <p:custDataLst>
              <p:tags r:id="rId12"/>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p:nvPr>
            <p:ph type="sldNum" sz="quarter" idx="12"/>
            <p:custDataLst>
              <p:tags r:id="rId13"/>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extLst>
              <a:ext uri="{28A0092B-C50C-407E-A947-70E740481C1C}">
                <a14:useLocalDpi xmlns:a14="http://schemas.microsoft.com/office/drawing/2010/main" val="0"/>
              </a:ext>
            </a:extLst>
          </a:blip>
          <a:stretch>
            <a:fillRect/>
          </a:stretch>
        </p:blipFill>
        <p:spPr>
          <a:xfrm>
            <a:off x="0" y="0"/>
            <a:ext cx="720090" cy="936658"/>
          </a:xfrm>
          <a:prstGeom prst="rect">
            <a:avLst/>
          </a:prstGeom>
        </p:spPr>
      </p:pic>
      <p:pic>
        <p:nvPicPr>
          <p:cNvPr id="6" name="图片 5"/>
          <p:cNvPicPr/>
          <p:nvPr>
            <p:custDataLst>
              <p:tags r:id="rId5"/>
            </p:custDataLst>
          </p:nvPr>
        </p:nvPicPr>
        <p:blipFill>
          <a:blip r:embed="rId6" r:link="rId7" cstate="print">
            <a:extLst>
              <a:ext uri="{28A0092B-C50C-407E-A947-70E740481C1C}">
                <a14:useLocalDpi xmlns:a14="http://schemas.microsoft.com/office/drawing/2010/main" val="0"/>
              </a:ext>
            </a:extLst>
          </a:blip>
          <a:stretch>
            <a:fillRect/>
          </a:stretch>
        </p:blipFill>
        <p:spPr>
          <a:xfrm>
            <a:off x="11471910" y="0"/>
            <a:ext cx="720090" cy="563386"/>
          </a:xfrm>
          <a:prstGeom prst="rect">
            <a:avLst/>
          </a:prstGeom>
        </p:spPr>
      </p:pic>
      <p:sp>
        <p:nvSpPr>
          <p:cNvPr id="2" name="标题 1"/>
          <p:cNvSpPr/>
          <p:nvPr>
            <p:ph type="title"/>
            <p:custDataLst>
              <p:tags r:id="rId8"/>
            </p:custDataLst>
          </p:nvPr>
        </p:nvSpPr>
        <p:spPr/>
        <p:txBody>
          <a:bodyPr wrap="square">
            <a:normAutofit/>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p:nvPr>
            <p:ph type="dt" sz="half" idx="10"/>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p:nvPr>
            <p:ph type="ftr" sz="quarter" idx="11"/>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p:nvPr>
            <p:ph type="sldNum" sz="quarter" idx="12"/>
            <p:custDataLst>
              <p:tags r:id="rId11"/>
            </p:custDataLst>
          </p:nvPr>
        </p:nvSpPr>
        <p:spPr/>
        <p:txBody>
          <a:bodyPr wrap="square">
            <a:normAutofit/>
          </a:bodyPr>
          <a:lstStyle>
            <a:lvl1pPr>
              <a:defRPr>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ntenu 1 colonne">
    <p:spTree>
      <p:nvGrpSpPr>
        <p:cNvPr id="1" name=""/>
        <p:cNvGrpSpPr/>
        <p:nvPr/>
      </p:nvGrpSpPr>
      <p:grpSpPr>
        <a:xfrm>
          <a:off x="0" y="0"/>
          <a:ext cx="0" cy="0"/>
          <a:chOff x="0" y="0"/>
          <a:chExt cx="0" cy="0"/>
        </a:xfrm>
      </p:grpSpPr>
      <p:sp>
        <p:nvSpPr>
          <p:cNvPr id="2" name="Title 1"/>
          <p:cNvSpPr/>
          <p:nvPr>
            <p:ph type="title" hasCustomPrompt="1"/>
          </p:nvPr>
        </p:nvSpPr>
        <p:spPr>
          <a:xfrm>
            <a:off x="475488" y="24384"/>
            <a:ext cx="11228832" cy="902208"/>
          </a:xfrm>
        </p:spPr>
        <p:txBody>
          <a:bodyPr anchor="b"/>
          <a:lstStyle>
            <a:lvl1pPr algn="l" defTabSz="914400" rtl="0" eaLnBrk="1" latinLnBrk="0" hangingPunct="1">
              <a:lnSpc>
                <a:spcPct val="85000"/>
              </a:lnSpc>
              <a:spcBef>
                <a:spcPct val="0"/>
              </a:spcBef>
              <a:buNone/>
              <a:defRPr lang="en-US" sz="3465" kern="1200" baseline="0" dirty="0">
                <a:solidFill>
                  <a:schemeClr val="tx2"/>
                </a:solidFill>
                <a:latin typeface="+mj-lt"/>
                <a:ea typeface="+mj-ea"/>
                <a:cs typeface="+mj-cs"/>
              </a:defRPr>
            </a:lvl1pPr>
          </a:lstStyle>
          <a:p>
            <a:r>
              <a:rPr lang="fr-FR" dirty="0"/>
              <a:t>Slide texte - 1 colonne, corps 28</a:t>
            </a:r>
            <a:endParaRPr lang="en-US" dirty="0"/>
          </a:p>
        </p:txBody>
      </p:sp>
      <p:sp>
        <p:nvSpPr>
          <p:cNvPr id="8" name="Content Placeholder 2"/>
          <p:cNvSpPr/>
          <p:nvPr>
            <p:ph idx="13" hasCustomPrompt="1"/>
          </p:nvPr>
        </p:nvSpPr>
        <p:spPr>
          <a:xfrm>
            <a:off x="478366" y="1283615"/>
            <a:ext cx="11226801" cy="4732437"/>
          </a:xfrm>
        </p:spPr>
        <p:txBody>
          <a:bodyPr/>
          <a:lstStyle>
            <a:lvl1pPr>
              <a:lnSpc>
                <a:spcPct val="88000"/>
              </a:lnSpc>
              <a:spcAft>
                <a:spcPts val="535"/>
              </a:spcAft>
              <a:buClr>
                <a:srgbClr val="003399"/>
              </a:buClr>
              <a:defRPr baseline="0"/>
            </a:lvl1pPr>
            <a:lvl2pPr marL="614045" indent="-233045">
              <a:lnSpc>
                <a:spcPct val="88000"/>
              </a:lnSpc>
              <a:spcBef>
                <a:spcPts val="0"/>
              </a:spcBef>
              <a:spcAft>
                <a:spcPts val="535"/>
              </a:spcAft>
              <a:buClr>
                <a:srgbClr val="003399"/>
              </a:buClr>
              <a:buSzPct val="90000"/>
              <a:buFont typeface="Arial" panose="020B0604020202020204" pitchFamily="34" charset="0"/>
              <a:buChar char="•"/>
              <a:defRPr/>
            </a:lvl2pPr>
            <a:lvl3pPr marL="920750" indent="-158750">
              <a:lnSpc>
                <a:spcPct val="88000"/>
              </a:lnSpc>
              <a:spcBef>
                <a:spcPts val="0"/>
              </a:spcBef>
              <a:spcAft>
                <a:spcPts val="535"/>
              </a:spcAft>
              <a:buClr>
                <a:srgbClr val="003399"/>
              </a:buClr>
              <a:buFont typeface="Arial" panose="020B0604020202020204" pitchFamily="34" charset="0"/>
              <a:buChar char="•"/>
              <a:defRPr/>
            </a:lvl3pPr>
          </a:lstStyle>
          <a:p>
            <a:pPr lvl="0"/>
            <a:r>
              <a:rPr lang="fr-FR" dirty="0"/>
              <a:t>Texte 1er niveau, corps 18</a:t>
            </a:r>
            <a:endParaRPr lang="fr-FR" dirty="0"/>
          </a:p>
          <a:p>
            <a:pPr lvl="1"/>
            <a:r>
              <a:rPr lang="fr-FR" dirty="0"/>
              <a:t>Texte 2e niveau, corps 16</a:t>
            </a:r>
            <a:endParaRPr lang="fr-FR" dirty="0"/>
          </a:p>
          <a:p>
            <a:pPr lvl="2"/>
            <a:r>
              <a:rPr lang="fr-FR" dirty="0"/>
              <a:t>Texte 3e niveau, corps 14</a:t>
            </a:r>
            <a:endParaRPr lang="fr-FR" dirty="0"/>
          </a:p>
        </p:txBody>
      </p:sp>
      <p:sp>
        <p:nvSpPr>
          <p:cNvPr id="7" name="Slide Number Placeholder 5"/>
          <p:cNvSpPr/>
          <p:nvPr>
            <p:ph type="sldNum" sz="quarter" idx="4"/>
          </p:nvPr>
        </p:nvSpPr>
        <p:spPr>
          <a:xfrm>
            <a:off x="11184836" y="6441569"/>
            <a:ext cx="530507" cy="164148"/>
          </a:xfrm>
          <a:prstGeom prst="rect">
            <a:avLst/>
          </a:prstGeom>
        </p:spPr>
        <p:txBody>
          <a:bodyPr wrap="square" lIns="0" tIns="0" rIns="0" bIns="0">
            <a:spAutoFit/>
          </a:bodyPr>
          <a:lstStyle>
            <a:lvl1pPr algn="r">
              <a:defRPr sz="1065">
                <a:solidFill>
                  <a:schemeClr val="tx1"/>
                </a:solidFill>
              </a:defRPr>
            </a:lvl1pPr>
          </a:lstStyle>
          <a:p>
            <a:fld id="{980E94A8-0648-D043-B8F7-3AFA110B04BE}" type="slidenum">
              <a:rPr lang="fr-FR" smtClean="0"/>
            </a:fld>
            <a:endParaRPr lang="fr-FR"/>
          </a:p>
        </p:txBody>
      </p:sp>
      <p:cxnSp>
        <p:nvCxnSpPr>
          <p:cNvPr id="9" name="Connecteur droit 28"/>
          <p:cNvCxnSpPr/>
          <p:nvPr userDrawn="1"/>
        </p:nvCxnSpPr>
        <p:spPr>
          <a:xfrm>
            <a:off x="11944351" y="6523640"/>
            <a:ext cx="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1"/>
        </a:solidFill>
        <a:effectLst/>
      </p:bgPr>
    </p:bg>
    <p:spTree>
      <p:nvGrpSpPr>
        <p:cNvPr id="1" name=""/>
        <p:cNvGrpSpPr/>
        <p:nvPr/>
      </p:nvGrpSpPr>
      <p:grpSpPr>
        <a:xfrm>
          <a:off x="0" y="0"/>
          <a:ext cx="0" cy="0"/>
          <a:chOff x="0" y="0"/>
          <a:chExt cx="0" cy="0"/>
        </a:xfrm>
      </p:grpSpPr>
      <p:sp>
        <p:nvSpPr>
          <p:cNvPr id="2" name="标题 1"/>
          <p:cNvSpPr/>
          <p:nvPr>
            <p:ph type="ctrTitle"/>
          </p:nvPr>
        </p:nvSpPr>
        <p:spPr>
          <a:xfrm>
            <a:off x="914400" y="2130426"/>
            <a:ext cx="10363200" cy="1470025"/>
          </a:xfrm>
          <a:prstGeom prst="rect">
            <a:avLst/>
          </a:prstGeom>
        </p:spPr>
        <p:txBody>
          <a:bodyPr anchor="ctr"/>
          <a:lstStyle>
            <a:lvl1pPr algn="ctr">
              <a:defRPr lang="zh-CN" altLang="en-US" sz="3600" b="1" kern="1200" dirty="0">
                <a:solidFill>
                  <a:srgbClr val="C00000"/>
                </a:solidFill>
                <a:effectLst/>
                <a:latin typeface="微软雅黑" panose="020B0503020204020204" charset="-122"/>
                <a:ea typeface="微软雅黑" panose="020B0503020204020204" charset="-122"/>
                <a:cs typeface="+mj-cs"/>
              </a:defRPr>
            </a:lvl1pPr>
          </a:lstStyle>
          <a:p>
            <a:r>
              <a:rPr lang="zh-CN" altLang="en-US" dirty="0"/>
              <a:t>单击此处编辑母版标题样式</a:t>
            </a:r>
            <a:endParaRPr lang="zh-CN" altLang="en-US" dirty="0"/>
          </a:p>
        </p:txBody>
      </p:sp>
      <p:sp>
        <p:nvSpPr>
          <p:cNvPr id="3" name="副标题 2"/>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1EE98FD-DCD7-4F5D-AA4E-7133A0CC23E1}"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p:nvPr>
            <p:ph type="sldNum" sz="quarter" idx="12"/>
          </p:nvPr>
        </p:nvSpPr>
        <p:spPr>
          <a:xfrm>
            <a:off x="8737600" y="6356351"/>
            <a:ext cx="2844800" cy="365125"/>
          </a:xfrm>
          <a:prstGeom prst="rect">
            <a:avLst/>
          </a:prstGeom>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nchor="ctr">
            <a:normAutofit/>
          </a:bodyPr>
          <a:lstStyle>
            <a:lvl1pPr algn="ctr">
              <a:defRPr sz="4000">
                <a:effectLst/>
              </a:defRPr>
            </a:lvl1pPr>
          </a:lstStyle>
          <a:p>
            <a:r>
              <a:rPr lang="zh-CN" altLang="en-US" dirty="0"/>
              <a:t>单击此处编辑母版标题样式</a:t>
            </a:r>
            <a:endParaRPr lang="zh-CN" altLang="en-US" dirty="0"/>
          </a:p>
        </p:txBody>
      </p:sp>
      <p:sp>
        <p:nvSpPr>
          <p:cNvPr id="3" name="内容占位符 2"/>
          <p:cNvSpPr/>
          <p:nvPr>
            <p:ph idx="1" hasCustomPrompt="1"/>
          </p:nvPr>
        </p:nvSpPr>
        <p:spPr>
          <a:xfrm>
            <a:off x="609600" y="1600201"/>
            <a:ext cx="10972800" cy="4525963"/>
          </a:xfrm>
          <a:prstGeom prst="rect">
            <a:avLst/>
          </a:prstGeom>
        </p:spPr>
        <p:txBody>
          <a:bodyPr/>
          <a:lstStyle>
            <a:lvl1pPr>
              <a:lnSpc>
                <a:spcPts val="3600"/>
              </a:lnSpc>
              <a:buClr>
                <a:srgbClr val="C00000"/>
              </a:buClr>
              <a:buFont typeface="Wingdings" panose="05000000000000000000" pitchFamily="2" charset="2"/>
              <a:buChar char="n"/>
              <a:defRPr b="1">
                <a:effectLst/>
                <a:latin typeface="华文楷体" panose="02010600040101010101" pitchFamily="2" charset="-122"/>
                <a:ea typeface="华文楷体" panose="02010600040101010101" pitchFamily="2" charset="-122"/>
              </a:defRPr>
            </a:lvl1pPr>
            <a:lvl2pPr>
              <a:lnSpc>
                <a:spcPts val="3600"/>
              </a:lnSpc>
              <a:buClr>
                <a:srgbClr val="C00000"/>
              </a:buClr>
              <a:buFont typeface="Arial" panose="020B0604020202020204" pitchFamily="34" charset="0"/>
              <a:buChar char="►"/>
              <a:defRPr b="1">
                <a:effectLst/>
                <a:latin typeface="华文楷体" panose="02010600040101010101" pitchFamily="2" charset="-122"/>
                <a:ea typeface="华文楷体" panose="02010600040101010101" pitchFamily="2" charset="-122"/>
              </a:defRPr>
            </a:lvl2pPr>
            <a:lvl3pPr>
              <a:buClr>
                <a:srgbClr val="C00000"/>
              </a:buClr>
              <a:buFont typeface="Arial" panose="020B0604020202020204" pitchFamily="34" charset="0"/>
              <a:buChar char="►"/>
              <a:defRPr>
                <a:effectLst/>
                <a:latin typeface="华文楷体" panose="02010600040101010101" pitchFamily="2" charset="-122"/>
                <a:ea typeface="华文楷体" panose="02010600040101010101" pitchFamily="2" charset="-122"/>
              </a:defRPr>
            </a:lvl3pPr>
            <a:lvl4pPr>
              <a:buClr>
                <a:srgbClr val="C00000"/>
              </a:buClr>
              <a:buFont typeface="Arial" panose="020B0604020202020204" pitchFamily="34" charset="0"/>
              <a:buChar char="►"/>
              <a:defRPr>
                <a:effectLst/>
                <a:latin typeface="华文楷体" panose="02010600040101010101" pitchFamily="2" charset="-122"/>
                <a:ea typeface="华文楷体" panose="02010600040101010101" pitchFamily="2" charset="-122"/>
              </a:defRPr>
            </a:lvl4pPr>
            <a:lvl5pPr>
              <a:buClr>
                <a:srgbClr val="C00000"/>
              </a:buClr>
              <a:buFont typeface="Arial" panose="020B0604020202020204" pitchFamily="34" charset="0"/>
              <a:buChar char="►"/>
              <a:defRPr>
                <a:effectLst/>
                <a:latin typeface="华文楷体" panose="02010600040101010101" pitchFamily="2" charset="-122"/>
                <a:ea typeface="华文楷体" panose="02010600040101010101" pitchFamily="2" charset="-122"/>
              </a:defRPr>
            </a:lvl5p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5FACF690-8E2D-47E5-B4A9-75FAEB8C2C8C}"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p:nvPr>
            <p:ph type="sldNum" sz="quarter" idx="12"/>
          </p:nvPr>
        </p:nvSpPr>
        <p:spPr>
          <a:xfrm>
            <a:off x="8737600" y="6356351"/>
            <a:ext cx="2844800" cy="365125"/>
          </a:xfrm>
          <a:prstGeom prst="rect">
            <a:avLst/>
          </a:prstGeom>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963084" y="4406901"/>
            <a:ext cx="10363200"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p:nvPr>
            <p:ph type="body" idx="1" hasCustomPrompt="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编辑母版文本样式</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77B824D-1C8B-4991-BBEF-467EFC2578B3}"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nchor="ctr"/>
          <a:lstStyle>
            <a:lvl1pPr algn="ctr">
              <a:defRPr lang="zh-CN" altLang="en-US" sz="4000" b="1" kern="1200" dirty="0">
                <a:solidFill>
                  <a:srgbClr val="C00000"/>
                </a:solidFill>
                <a:effectLst/>
                <a:latin typeface="微软雅黑" panose="020B0503020204020204" charset="-122"/>
                <a:ea typeface="微软雅黑" panose="020B0503020204020204" charset="-122"/>
                <a:cs typeface="+mj-cs"/>
              </a:defRPr>
            </a:lvl1pPr>
          </a:lstStyle>
          <a:p>
            <a:r>
              <a:rPr lang="zh-CN" altLang="en-US" dirty="0"/>
              <a:t>单击此处编辑母版标题样式</a:t>
            </a:r>
            <a:endParaRPr lang="zh-CN" altLang="en-US" dirty="0"/>
          </a:p>
        </p:txBody>
      </p:sp>
      <p:sp>
        <p:nvSpPr>
          <p:cNvPr id="3" name="内容占位符 2"/>
          <p:cNvSpPr/>
          <p:nvPr>
            <p:ph sz="half" idx="1" hasCustomPrompt="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hasCustomPrompt="1"/>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66B14EE-1B47-4422-BCC2-A512EF1DC94B}"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p:nvPr>
            <p:ph type="body" idx="1" hasCustomPrompt="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p:nvPr>
            <p:ph sz="half" idx="2" hasCustomPrompt="1"/>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hasCustomPrompt="1"/>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p:nvPr>
            <p:ph sz="quarter" idx="4" hasCustomPrompt="1"/>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04595A-120B-4136-9EEA-528681DCF487}"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nchor="ctr"/>
          <a:lstStyle>
            <a:lvl1pPr algn="ctr">
              <a:defRPr/>
            </a:lvl1pPr>
          </a:lstStyle>
          <a:p>
            <a:r>
              <a:rPr lang="zh-CN" altLang="en-US" dirty="0"/>
              <a:t>单击此处编辑母版标题样式</a:t>
            </a:r>
            <a:endParaRPr lang="zh-CN" altLang="en-US" dirty="0"/>
          </a:p>
        </p:txBody>
      </p:sp>
      <p:sp>
        <p:nvSpPr>
          <p:cNvPr id="3" name="日期占位符 2"/>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2C9BB71-2D1C-45EE-B05D-35FBD522470B}"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CFF52821-0B4F-492B-8EFA-EA5DBC5B435C}"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日期占位符 2"/>
          <p:cNvSpPr/>
          <p:nvPr>
            <p:ph type="dt" sz="half" idx="10"/>
          </p:nvPr>
        </p:nvSpPr>
        <p:spPr/>
        <p:txBody>
          <a:bodyPr/>
          <a:lstStyle/>
          <a:p>
            <a:fld id="{2239D342-71B8-4263-8EE0-96AE71B988F3}" type="datetimeFigureOut">
              <a:rPr lang="zh-CN" altLang="en-US" smtClean="0"/>
            </a:fld>
            <a:endParaRPr lang="zh-CN" altLang="en-US"/>
          </a:p>
        </p:txBody>
      </p:sp>
      <p:sp>
        <p:nvSpPr>
          <p:cNvPr id="4" name="页脚占位符 3"/>
          <p:cNvSpPr/>
          <p:nvPr>
            <p:ph type="ftr" sz="quarter" idx="11"/>
          </p:nvPr>
        </p:nvSpPr>
        <p:spPr/>
        <p:txBody>
          <a:bodyPr/>
          <a:lstStyle/>
          <a:p>
            <a:endParaRPr lang="zh-CN" altLang="en-US"/>
          </a:p>
        </p:txBody>
      </p:sp>
      <p:sp>
        <p:nvSpPr>
          <p:cNvPr id="5" name="灯片编号占位符 4"/>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p:nvPr>
            <p:ph type="title"/>
          </p:nvPr>
        </p:nvSpPr>
        <p:spPr>
          <a:xfrm>
            <a:off x="609601" y="273050"/>
            <a:ext cx="4011084"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p:nvPr>
            <p:ph idx="1" hasCustomPrompt="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p:nvPr>
            <p:ph type="body" sz="half" idx="2" hasCustomPrompt="1"/>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F8260E6-0DEA-4ED4-8E9F-864B1343A20A}"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2389717" y="4800600"/>
            <a:ext cx="7315200"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p:nvPr>
            <p:ph type="body" sz="half" idx="2" hasCustomPrompt="1"/>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编辑母版文本样式</a:t>
            </a:r>
            <a:endParaRPr lang="zh-CN" altLang="en-US"/>
          </a:p>
        </p:txBody>
      </p:sp>
      <p:sp>
        <p:nvSpPr>
          <p:cNvPr id="5" name="日期占位符 4"/>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6237C5F-831C-49ED-B75A-0E7921BAAAC8}"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p:nvPr>
            <p:ph type="title"/>
          </p:nvPr>
        </p:nvSpPr>
        <p:spPr>
          <a:xfrm>
            <a:off x="609600" y="274638"/>
            <a:ext cx="10972800" cy="1143000"/>
          </a:xfrm>
          <a:prstGeom prst="rect">
            <a:avLst/>
          </a:prstGeom>
        </p:spPr>
        <p:txBody>
          <a:bodyPr/>
          <a:lstStyle/>
          <a:p>
            <a:r>
              <a:rPr lang="zh-CN" altLang="en-US"/>
              <a:t>单击此处编辑母版标题样式</a:t>
            </a:r>
            <a:endParaRPr lang="zh-CN" altLang="en-US"/>
          </a:p>
        </p:txBody>
      </p:sp>
      <p:sp>
        <p:nvSpPr>
          <p:cNvPr id="3" name="竖排文字占位符 2"/>
          <p:cNvSpPr/>
          <p:nvPr>
            <p:ph type="body" orient="vert" idx="1" hasCustomPrompt="1"/>
          </p:nvPr>
        </p:nvSpPr>
        <p:spPr>
          <a:xfrm>
            <a:off x="609600" y="1600201"/>
            <a:ext cx="10972800" cy="4525963"/>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2498C424-FB8C-4651-8F04-6BA732F40618}"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p:nvPr>
            <p:ph type="title" orient="vert"/>
          </p:nvPr>
        </p:nvSpPr>
        <p:spPr>
          <a:xfrm>
            <a:off x="8839200" y="274639"/>
            <a:ext cx="2743200"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p:nvPr>
            <p:ph type="body" orient="vert" idx="1" hasCustomPrompt="1"/>
          </p:nvPr>
        </p:nvSpPr>
        <p:spPr>
          <a:xfrm>
            <a:off x="609600" y="274639"/>
            <a:ext cx="8026400" cy="5851525"/>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FFC2B477-D913-49B2-97EF-1B6C147B56CF}" type="datetime1">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p:nvPr>
            <p:ph type="ftr" sz="quarter" idx="11"/>
          </p:nvPr>
        </p:nvSpPr>
        <p:spPr>
          <a:xfrm>
            <a:off x="4165600" y="6356351"/>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p:nvPr>
            <p:ph type="sldNum" sz="quarter" idx="12"/>
          </p:nvPr>
        </p:nvSpPr>
        <p:spPr>
          <a:xfrm>
            <a:off x="8737600" y="6356351"/>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11280818-8BEA-49B1-AD18-73B24E3240CA}" type="slidenum">
              <a:rPr kumimoji="0" lang="zh-CN" altLang="en-US" sz="18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8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cstate="print"/>
          <a:stretch>
            <a:fillRect/>
          </a:stretch>
        </p:blipFill>
        <p:spPr>
          <a:xfrm>
            <a:off x="239349" y="285750"/>
            <a:ext cx="11617291" cy="1079500"/>
          </a:xfrm>
          <a:prstGeom prst="rect">
            <a:avLst/>
          </a:prstGeom>
        </p:spPr>
      </p:pic>
      <p:pic>
        <p:nvPicPr>
          <p:cNvPr id="11" name="图片 10"/>
          <p:cNvPicPr/>
          <p:nvPr userDrawn="1"/>
        </p:nvPicPr>
        <p:blipFill>
          <a:blip r:embed="rId3" cstate="print">
            <a:clrChange>
              <a:clrFrom>
                <a:srgbClr val="FFFFFF"/>
              </a:clrFrom>
              <a:clrTo>
                <a:srgbClr val="FFFFFF">
                  <a:alpha val="0"/>
                </a:srgbClr>
              </a:clrTo>
            </a:clrChange>
          </a:blip>
          <a:stretch>
            <a:fillRect/>
          </a:stretch>
        </p:blipFill>
        <p:spPr>
          <a:xfrm>
            <a:off x="9023648" y="5949280"/>
            <a:ext cx="3168000" cy="936000"/>
          </a:xfrm>
          <a:prstGeom prst="rect">
            <a:avLst/>
          </a:prstGeom>
        </p:spPr>
      </p:pic>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0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247" t="312" r="2014" b="1"/>
          <a:stretch>
            <a:fillRect/>
          </a:stretch>
        </p:blipFill>
        <p:spPr>
          <a:xfrm>
            <a:off x="216961" y="1601913"/>
            <a:ext cx="11975040" cy="5254880"/>
          </a:xfrm>
          <a:prstGeom prst="rect">
            <a:avLst/>
          </a:prstGeom>
        </p:spPr>
      </p:pic>
      <p:sp>
        <p:nvSpPr>
          <p:cNvPr id="4" name="Rectangle 3"/>
          <p:cNvSpPr/>
          <p:nvPr userDrawn="1"/>
        </p:nvSpPr>
        <p:spPr>
          <a:xfrm>
            <a:off x="0" y="0"/>
            <a:ext cx="121920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8" name="Title 1"/>
          <p:cNvSpPr/>
          <p:nvPr userDrawn="1">
            <p:ph type="ctrTitle"/>
          </p:nvPr>
        </p:nvSpPr>
        <p:spPr>
          <a:xfrm>
            <a:off x="924128" y="3136538"/>
            <a:ext cx="5613832" cy="1335076"/>
          </a:xfrm>
          <a:prstGeom prst="rect">
            <a:avLst/>
          </a:prstGeom>
        </p:spPr>
        <p:txBody>
          <a:bodyPr anchor="b">
            <a:noAutofit/>
          </a:bodyPr>
          <a:lstStyle>
            <a:lvl1pPr algn="l">
              <a:defRPr sz="3465">
                <a:solidFill>
                  <a:schemeClr val="tx1">
                    <a:lumMod val="65000"/>
                    <a:lumOff val="35000"/>
                  </a:schemeClr>
                </a:solidFill>
              </a:defRPr>
            </a:lvl1pPr>
          </a:lstStyle>
          <a:p>
            <a:r>
              <a:rPr lang="en-US" dirty="0"/>
              <a:t>Click to edit Master title style</a:t>
            </a:r>
            <a:endParaRPr lang="en-US" dirty="0"/>
          </a:p>
        </p:txBody>
      </p:sp>
      <p:sp>
        <p:nvSpPr>
          <p:cNvPr id="9" name="Subtitle 2"/>
          <p:cNvSpPr/>
          <p:nvPr userDrawn="1">
            <p:ph type="subTitle" idx="1"/>
          </p:nvPr>
        </p:nvSpPr>
        <p:spPr>
          <a:xfrm>
            <a:off x="924127" y="4730376"/>
            <a:ext cx="5613833" cy="1051859"/>
          </a:xfrm>
          <a:prstGeom prst="rect">
            <a:avLst/>
          </a:prstGeom>
        </p:spPr>
        <p:txBody>
          <a:bodyPr>
            <a:noAutofit/>
          </a:bodyPr>
          <a:lstStyle>
            <a:lvl1pPr marL="0" indent="0" algn="l">
              <a:buNone/>
              <a:defRPr sz="2665" b="0" i="1">
                <a:solidFill>
                  <a:schemeClr val="accent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pic>
        <p:nvPicPr>
          <p:cNvPr id="11" name="shpLogoPicDark"/>
          <p:cNvPicPr/>
          <p:nvPr userDrawn="1"/>
        </p:nvPicPr>
        <p:blipFill rotWithShape="1">
          <a:blip r:embed="rId3" cstate="print"/>
          <a:srcRect l="15642" t="23482" r="15642" b="23482"/>
          <a:stretch>
            <a:fillRect/>
          </a:stretch>
        </p:blipFill>
        <p:spPr bwMode="black">
          <a:xfrm>
            <a:off x="10684867" y="474137"/>
            <a:ext cx="1027968" cy="530988"/>
          </a:xfrm>
          <a:prstGeom prst="rect">
            <a:avLst/>
          </a:prstGeom>
        </p:spPr>
      </p:pic>
      <p:sp>
        <p:nvSpPr>
          <p:cNvPr id="13" name="Rectangle 12"/>
          <p:cNvSpPr/>
          <p:nvPr userDrawn="1"/>
        </p:nvSpPr>
        <p:spPr>
          <a:xfrm>
            <a:off x="1" y="1560285"/>
            <a:ext cx="12190447" cy="48000"/>
          </a:xfrm>
          <a:prstGeom prst="rect">
            <a:avLst/>
          </a:prstGeom>
          <a:gradFill flip="none" rotWithShape="1">
            <a:gsLst>
              <a:gs pos="14000">
                <a:srgbClr val="2867B0"/>
              </a:gs>
              <a:gs pos="100000">
                <a:srgbClr val="AACF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10" name="Picture 9"/>
          <p:cNvPicPr>
            <a:picLocks noChangeAspect="1"/>
          </p:cNvPicPr>
          <p:nvPr userDrawn="1"/>
        </p:nvPicPr>
        <p:blipFill>
          <a:blip r:embed="rId4"/>
          <a:stretch>
            <a:fillRect/>
          </a:stretch>
        </p:blipFill>
        <p:spPr>
          <a:xfrm>
            <a:off x="1058861" y="2023958"/>
            <a:ext cx="5928000" cy="7043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0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90763"/>
            <a:ext cx="12191523" cy="5266736"/>
          </a:xfrm>
          <a:prstGeom prst="rect">
            <a:avLst/>
          </a:prstGeom>
        </p:spPr>
      </p:pic>
      <p:sp>
        <p:nvSpPr>
          <p:cNvPr id="8" name="Title 1"/>
          <p:cNvSpPr/>
          <p:nvPr userDrawn="1">
            <p:ph type="ctrTitle"/>
          </p:nvPr>
        </p:nvSpPr>
        <p:spPr>
          <a:xfrm>
            <a:off x="924128" y="3136538"/>
            <a:ext cx="5309032" cy="1335076"/>
          </a:xfrm>
          <a:prstGeom prst="rect">
            <a:avLst/>
          </a:prstGeom>
        </p:spPr>
        <p:txBody>
          <a:bodyPr anchor="b">
            <a:noAutofit/>
          </a:bodyPr>
          <a:lstStyle>
            <a:lvl1pPr algn="l">
              <a:defRPr sz="3465">
                <a:solidFill>
                  <a:schemeClr val="accent1"/>
                </a:solidFill>
              </a:defRPr>
            </a:lvl1pPr>
          </a:lstStyle>
          <a:p>
            <a:r>
              <a:rPr lang="en-US" dirty="0"/>
              <a:t>Click to edit Master title style</a:t>
            </a:r>
            <a:endParaRPr lang="en-US" dirty="0"/>
          </a:p>
        </p:txBody>
      </p:sp>
      <p:sp>
        <p:nvSpPr>
          <p:cNvPr id="9" name="Subtitle 2"/>
          <p:cNvSpPr/>
          <p:nvPr userDrawn="1">
            <p:ph type="subTitle" idx="1"/>
          </p:nvPr>
        </p:nvSpPr>
        <p:spPr>
          <a:xfrm>
            <a:off x="924128" y="4730376"/>
            <a:ext cx="5309033" cy="1051859"/>
          </a:xfrm>
          <a:prstGeom prst="rect">
            <a:avLst/>
          </a:prstGeom>
        </p:spPr>
        <p:txBody>
          <a:bodyPr>
            <a:noAutofit/>
          </a:bodyPr>
          <a:lstStyle>
            <a:lvl1pPr marL="0" indent="0" algn="l">
              <a:buNone/>
              <a:defRPr sz="2665" b="0" i="1">
                <a:solidFill>
                  <a:schemeClr val="accent3"/>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pic>
        <p:nvPicPr>
          <p:cNvPr id="69" name="shpLogoPicDark"/>
          <p:cNvPicPr/>
          <p:nvPr userDrawn="1"/>
        </p:nvPicPr>
        <p:blipFill rotWithShape="1">
          <a:blip r:embed="rId3" cstate="print"/>
          <a:srcRect l="15642" t="23482" r="15642" b="23482"/>
          <a:stretch>
            <a:fillRect/>
          </a:stretch>
        </p:blipFill>
        <p:spPr bwMode="black">
          <a:xfrm>
            <a:off x="10684867" y="474137"/>
            <a:ext cx="1027968" cy="530988"/>
          </a:xfrm>
          <a:prstGeom prst="rect">
            <a:avLst/>
          </a:prstGeom>
        </p:spPr>
      </p:pic>
      <p:sp>
        <p:nvSpPr>
          <p:cNvPr id="6" name="Rectangle 5"/>
          <p:cNvSpPr/>
          <p:nvPr userDrawn="1"/>
        </p:nvSpPr>
        <p:spPr>
          <a:xfrm>
            <a:off x="1" y="1560285"/>
            <a:ext cx="12190447" cy="48000"/>
          </a:xfrm>
          <a:prstGeom prst="rect">
            <a:avLst/>
          </a:prstGeom>
          <a:gradFill flip="none" rotWithShape="1">
            <a:gsLst>
              <a:gs pos="14000">
                <a:srgbClr val="2867B0"/>
              </a:gs>
              <a:gs pos="100000">
                <a:srgbClr val="AACFF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p:nvPr>
            <p:ph type="title" hasCustomPrompt="1"/>
          </p:nvPr>
        </p:nvSpPr>
        <p:spPr>
          <a:xfrm>
            <a:off x="575734" y="273600"/>
            <a:ext cx="11040533" cy="1104000"/>
          </a:xfrm>
          <a:prstGeom prst="rect">
            <a:avLst/>
          </a:prstGeom>
        </p:spPr>
        <p:txBody>
          <a:bodyPr tIns="0" anchor="t"/>
          <a:lstStyle>
            <a:lvl1pPr>
              <a:defRPr/>
            </a:lvl1pPr>
          </a:lstStyle>
          <a:p>
            <a:r>
              <a:rPr lang="en-US" dirty="0"/>
              <a:t>Click to edit Master title style</a:t>
            </a:r>
            <a:br>
              <a:rPr lang="en-US" dirty="0"/>
            </a:br>
            <a:endParaRPr lang="en-US" dirty="0"/>
          </a:p>
        </p:txBody>
      </p:sp>
      <p:sp>
        <p:nvSpPr>
          <p:cNvPr id="3" name="Content Placeholder 2"/>
          <p:cNvSpPr/>
          <p:nvPr>
            <p:ph idx="1"/>
          </p:nvPr>
        </p:nvSpPr>
        <p:spPr>
          <a:xfrm>
            <a:off x="575734" y="1555751"/>
            <a:ext cx="11040533" cy="4368800"/>
          </a:xfrm>
          <a:prstGeom prst="rect">
            <a:avLst/>
          </a:prstGeo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8" name="Slide Number Placeholder 5"/>
          <p:cNvSpPr/>
          <p:nvPr>
            <p:ph type="sldNum" sz="quarter" idx="4"/>
          </p:nvPr>
        </p:nvSpPr>
        <p:spPr>
          <a:xfrm>
            <a:off x="11678919" y="6400799"/>
            <a:ext cx="340188" cy="238767"/>
          </a:xfrm>
          <a:prstGeom prst="rect">
            <a:avLst/>
          </a:prstGeom>
        </p:spPr>
        <p:txBody>
          <a:bodyPr vert="horz" lIns="0" tIns="0" rIns="0" bIns="0" rtlCol="0" anchor="b"/>
          <a:lstStyle>
            <a:lvl1pPr algn="r">
              <a:defRPr sz="1335">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88D5A975-F492-FF4D-85B3-EA32F3777884}" type="slidenum">
              <a:rPr lang="en-US" smtClean="0"/>
            </a:fld>
            <a:endParaRPr lang="en-US" dirty="0"/>
          </a:p>
        </p:txBody>
      </p:sp>
      <p:sp>
        <p:nvSpPr>
          <p:cNvPr id="9" name="Text Placeholder 8"/>
          <p:cNvSpPr/>
          <p:nvPr>
            <p:ph type="body" sz="quarter" idx="10" hasCustomPrompt="1"/>
          </p:nvPr>
        </p:nvSpPr>
        <p:spPr>
          <a:xfrm>
            <a:off x="575734" y="6014721"/>
            <a:ext cx="5315143" cy="623572"/>
          </a:xfrm>
        </p:spPr>
        <p:txBody>
          <a:bodyPr tIns="0" bIns="0" anchor="b"/>
          <a:lstStyle>
            <a:lvl1pPr marL="0" indent="0">
              <a:spcAft>
                <a:spcPts val="0"/>
              </a:spcAft>
              <a:buNone/>
              <a:defRPr sz="935"/>
            </a:lvl1pPr>
          </a:lstStyle>
          <a:p>
            <a:pPr lvl="0"/>
            <a:r>
              <a:rPr lang="en-US" dirty="0"/>
              <a:t>Footer</a:t>
            </a:r>
            <a:endParaRPr lang="en-GB" dirty="0"/>
          </a:p>
        </p:txBody>
      </p:sp>
      <p:sp>
        <p:nvSpPr>
          <p:cNvPr id="11" name="Text Placeholder 10"/>
          <p:cNvSpPr/>
          <p:nvPr>
            <p:ph type="body" sz="quarter" idx="11" hasCustomPrompt="1"/>
          </p:nvPr>
        </p:nvSpPr>
        <p:spPr>
          <a:xfrm>
            <a:off x="6303011" y="6015567"/>
            <a:ext cx="5313256" cy="624000"/>
          </a:xfrm>
        </p:spPr>
        <p:txBody>
          <a:bodyPr tIns="0" bIns="0" anchor="b"/>
          <a:lstStyle>
            <a:lvl1pPr marL="0" indent="0" algn="r">
              <a:buNone/>
              <a:defRPr sz="935"/>
            </a:lvl1pPr>
          </a:lstStyle>
          <a:p>
            <a:pPr lvl="0"/>
            <a:r>
              <a:rPr lang="en-US" dirty="0"/>
              <a:t>Reference</a:t>
            </a:r>
            <a:endParaRPr lang="en-GB"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2 column">
    <p:spTree>
      <p:nvGrpSpPr>
        <p:cNvPr id="1" name=""/>
        <p:cNvGrpSpPr/>
        <p:nvPr/>
      </p:nvGrpSpPr>
      <p:grpSpPr>
        <a:xfrm>
          <a:off x="0" y="0"/>
          <a:ext cx="0" cy="0"/>
          <a:chOff x="0" y="0"/>
          <a:chExt cx="0" cy="0"/>
        </a:xfrm>
      </p:grpSpPr>
      <p:sp>
        <p:nvSpPr>
          <p:cNvPr id="2" name="Title 1"/>
          <p:cNvSpPr/>
          <p:nvPr>
            <p:ph type="title"/>
          </p:nvPr>
        </p:nvSpPr>
        <p:spPr>
          <a:xfrm>
            <a:off x="575734" y="273600"/>
            <a:ext cx="11040533" cy="1104000"/>
          </a:xfrm>
          <a:prstGeom prst="rect">
            <a:avLst/>
          </a:prstGeom>
        </p:spPr>
        <p:txBody>
          <a:bodyPr tIns="0" anchor="t"/>
          <a:lstStyle/>
          <a:p>
            <a:r>
              <a:rPr lang="en-US" dirty="0"/>
              <a:t>Click to edit Master title style</a:t>
            </a:r>
            <a:endParaRPr lang="en-US" dirty="0"/>
          </a:p>
        </p:txBody>
      </p:sp>
      <p:sp>
        <p:nvSpPr>
          <p:cNvPr id="3" name="Content Placeholder 2"/>
          <p:cNvSpPr/>
          <p:nvPr>
            <p:ph idx="1"/>
          </p:nvPr>
        </p:nvSpPr>
        <p:spPr>
          <a:xfrm>
            <a:off x="575734" y="1555751"/>
            <a:ext cx="5315143" cy="4368800"/>
          </a:xfrm>
          <a:prstGeom prst="rect">
            <a:avLst/>
          </a:prstGeo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8" name="Slide Number Placeholder 5"/>
          <p:cNvSpPr/>
          <p:nvPr>
            <p:ph type="sldNum" sz="quarter" idx="4"/>
          </p:nvPr>
        </p:nvSpPr>
        <p:spPr>
          <a:xfrm>
            <a:off x="11678919" y="6400799"/>
            <a:ext cx="340188" cy="238767"/>
          </a:xfrm>
          <a:prstGeom prst="rect">
            <a:avLst/>
          </a:prstGeom>
        </p:spPr>
        <p:txBody>
          <a:bodyPr vert="horz" lIns="0" tIns="0" rIns="0" bIns="0" rtlCol="0" anchor="b"/>
          <a:lstStyle>
            <a:lvl1pPr algn="r">
              <a:defRPr sz="1335">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88D5A975-F492-FF4D-85B3-EA32F3777884}" type="slidenum">
              <a:rPr lang="en-US" smtClean="0"/>
            </a:fld>
            <a:endParaRPr lang="en-US" dirty="0"/>
          </a:p>
        </p:txBody>
      </p:sp>
      <p:sp>
        <p:nvSpPr>
          <p:cNvPr id="9" name="Text Placeholder 8"/>
          <p:cNvSpPr/>
          <p:nvPr>
            <p:ph type="body" sz="quarter" idx="10" hasCustomPrompt="1"/>
          </p:nvPr>
        </p:nvSpPr>
        <p:spPr>
          <a:xfrm>
            <a:off x="575734" y="6014721"/>
            <a:ext cx="5315143" cy="623572"/>
          </a:xfrm>
        </p:spPr>
        <p:txBody>
          <a:bodyPr tIns="0" bIns="0" anchor="b"/>
          <a:lstStyle>
            <a:lvl1pPr marL="0" indent="0">
              <a:spcAft>
                <a:spcPts val="0"/>
              </a:spcAft>
              <a:buNone/>
              <a:defRPr sz="935"/>
            </a:lvl1pPr>
          </a:lstStyle>
          <a:p>
            <a:pPr lvl="0"/>
            <a:r>
              <a:rPr lang="en-US" dirty="0"/>
              <a:t>Footer</a:t>
            </a:r>
            <a:endParaRPr lang="en-GB" dirty="0"/>
          </a:p>
        </p:txBody>
      </p:sp>
      <p:sp>
        <p:nvSpPr>
          <p:cNvPr id="11" name="Text Placeholder 10"/>
          <p:cNvSpPr/>
          <p:nvPr>
            <p:ph type="body" sz="quarter" idx="11" hasCustomPrompt="1"/>
          </p:nvPr>
        </p:nvSpPr>
        <p:spPr>
          <a:xfrm>
            <a:off x="6303011" y="6015567"/>
            <a:ext cx="5313256" cy="624000"/>
          </a:xfrm>
        </p:spPr>
        <p:txBody>
          <a:bodyPr tIns="0" bIns="0" anchor="b"/>
          <a:lstStyle>
            <a:lvl1pPr marL="0" indent="0" algn="r">
              <a:buNone/>
              <a:defRPr sz="935"/>
            </a:lvl1pPr>
          </a:lstStyle>
          <a:p>
            <a:pPr lvl="0"/>
            <a:r>
              <a:rPr lang="en-US" dirty="0"/>
              <a:t>Reference</a:t>
            </a:r>
            <a:endParaRPr lang="en-GB" dirty="0"/>
          </a:p>
        </p:txBody>
      </p:sp>
      <p:sp>
        <p:nvSpPr>
          <p:cNvPr id="7" name="Content Placeholder 2"/>
          <p:cNvSpPr/>
          <p:nvPr>
            <p:ph idx="12"/>
          </p:nvPr>
        </p:nvSpPr>
        <p:spPr>
          <a:xfrm>
            <a:off x="6301125" y="1555751"/>
            <a:ext cx="5315143" cy="4368800"/>
          </a:xfrm>
          <a:prstGeom prst="rect">
            <a:avLst/>
          </a:prstGeo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p:nvPr>
            <p:ph type="title"/>
          </p:nvPr>
        </p:nvSpPr>
        <p:spPr>
          <a:xfrm>
            <a:off x="575734" y="273600"/>
            <a:ext cx="11040533" cy="1104000"/>
          </a:xfrm>
          <a:prstGeom prst="rect">
            <a:avLst/>
          </a:prstGeom>
        </p:spPr>
        <p:txBody>
          <a:bodyPr tIns="0" anchor="t"/>
          <a:lstStyle/>
          <a:p>
            <a:r>
              <a:rPr lang="en-US" dirty="0"/>
              <a:t>Click to edit Master title style</a:t>
            </a:r>
            <a:endParaRPr lang="en-US" dirty="0"/>
          </a:p>
        </p:txBody>
      </p:sp>
      <p:sp>
        <p:nvSpPr>
          <p:cNvPr id="9" name="Text Placeholder 8"/>
          <p:cNvSpPr/>
          <p:nvPr>
            <p:ph type="body" sz="quarter" idx="10" hasCustomPrompt="1"/>
          </p:nvPr>
        </p:nvSpPr>
        <p:spPr>
          <a:xfrm>
            <a:off x="575734" y="6014721"/>
            <a:ext cx="5315143" cy="623572"/>
          </a:xfrm>
        </p:spPr>
        <p:txBody>
          <a:bodyPr tIns="0" bIns="0" anchor="b"/>
          <a:lstStyle>
            <a:lvl1pPr marL="0" indent="0">
              <a:spcAft>
                <a:spcPts val="0"/>
              </a:spcAft>
              <a:buNone/>
              <a:defRPr sz="935"/>
            </a:lvl1pPr>
          </a:lstStyle>
          <a:p>
            <a:pPr lvl="0"/>
            <a:r>
              <a:rPr lang="en-US" dirty="0"/>
              <a:t>Footer</a:t>
            </a:r>
            <a:endParaRPr lang="en-GB" dirty="0"/>
          </a:p>
        </p:txBody>
      </p:sp>
      <p:sp>
        <p:nvSpPr>
          <p:cNvPr id="11" name="Text Placeholder 10"/>
          <p:cNvSpPr/>
          <p:nvPr>
            <p:ph type="body" sz="quarter" idx="11" hasCustomPrompt="1"/>
          </p:nvPr>
        </p:nvSpPr>
        <p:spPr>
          <a:xfrm>
            <a:off x="6303011" y="6015567"/>
            <a:ext cx="5313256" cy="624000"/>
          </a:xfrm>
        </p:spPr>
        <p:txBody>
          <a:bodyPr tIns="0" bIns="0" anchor="b"/>
          <a:lstStyle>
            <a:lvl1pPr marL="0" indent="0" algn="r">
              <a:buNone/>
              <a:defRPr sz="935"/>
            </a:lvl1pPr>
          </a:lstStyle>
          <a:p>
            <a:pPr lvl="0"/>
            <a:r>
              <a:rPr lang="en-US" dirty="0"/>
              <a:t>Reference</a:t>
            </a:r>
            <a:endParaRPr lang="en-GB" dirty="0"/>
          </a:p>
        </p:txBody>
      </p:sp>
      <p:sp>
        <p:nvSpPr>
          <p:cNvPr id="7" name="Slide Number Placeholder 5"/>
          <p:cNvSpPr/>
          <p:nvPr>
            <p:ph type="sldNum" sz="quarter" idx="4"/>
          </p:nvPr>
        </p:nvSpPr>
        <p:spPr>
          <a:xfrm>
            <a:off x="11678919" y="6400799"/>
            <a:ext cx="340188" cy="238767"/>
          </a:xfrm>
          <a:prstGeom prst="rect">
            <a:avLst/>
          </a:prstGeom>
        </p:spPr>
        <p:txBody>
          <a:bodyPr vert="horz" lIns="0" tIns="0" rIns="0" bIns="0" rtlCol="0" anchor="b"/>
          <a:lstStyle>
            <a:lvl1pPr algn="r">
              <a:defRPr sz="1335">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88D5A975-F492-FF4D-85B3-EA32F3777884}"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p:txBody>
          <a:bodyPr/>
          <a:lstStyle/>
          <a:p>
            <a:fld id="{2239D342-71B8-4263-8EE0-96AE71B988F3}" type="datetimeFigureOut">
              <a:rPr lang="zh-CN" altLang="en-US" smtClean="0"/>
            </a:fld>
            <a:endParaRPr lang="zh-CN" altLang="en-US"/>
          </a:p>
        </p:txBody>
      </p:sp>
      <p:sp>
        <p:nvSpPr>
          <p:cNvPr id="3" name="页脚占位符 2"/>
          <p:cNvSpPr/>
          <p:nvPr>
            <p:ph type="ftr" sz="quarter" idx="11"/>
          </p:nvPr>
        </p:nvSpPr>
        <p:spPr/>
        <p:txBody>
          <a:bodyPr/>
          <a:lstStyle/>
          <a:p>
            <a:endParaRPr lang="zh-CN" altLang="en-US"/>
          </a:p>
        </p:txBody>
      </p:sp>
      <p:sp>
        <p:nvSpPr>
          <p:cNvPr id="4" name="灯片编号占位符 3"/>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Text Placeholder 8"/>
          <p:cNvSpPr/>
          <p:nvPr>
            <p:ph type="body" sz="quarter" idx="10" hasCustomPrompt="1"/>
          </p:nvPr>
        </p:nvSpPr>
        <p:spPr>
          <a:xfrm>
            <a:off x="575734" y="6014721"/>
            <a:ext cx="5315143" cy="623572"/>
          </a:xfrm>
        </p:spPr>
        <p:txBody>
          <a:bodyPr tIns="0" bIns="0" anchor="b"/>
          <a:lstStyle>
            <a:lvl1pPr marL="0" indent="0">
              <a:spcAft>
                <a:spcPts val="0"/>
              </a:spcAft>
              <a:buNone/>
              <a:defRPr sz="935"/>
            </a:lvl1pPr>
          </a:lstStyle>
          <a:p>
            <a:pPr lvl="0"/>
            <a:r>
              <a:rPr lang="en-US" dirty="0"/>
              <a:t>Footer</a:t>
            </a:r>
            <a:endParaRPr lang="en-GB" dirty="0"/>
          </a:p>
        </p:txBody>
      </p:sp>
      <p:sp>
        <p:nvSpPr>
          <p:cNvPr id="11" name="Text Placeholder 10"/>
          <p:cNvSpPr/>
          <p:nvPr>
            <p:ph type="body" sz="quarter" idx="11" hasCustomPrompt="1"/>
          </p:nvPr>
        </p:nvSpPr>
        <p:spPr>
          <a:xfrm>
            <a:off x="6303011" y="6015567"/>
            <a:ext cx="5313256" cy="624000"/>
          </a:xfrm>
        </p:spPr>
        <p:txBody>
          <a:bodyPr tIns="0" bIns="0" anchor="b"/>
          <a:lstStyle>
            <a:lvl1pPr marL="0" indent="0" algn="r">
              <a:buNone/>
              <a:defRPr sz="935"/>
            </a:lvl1pPr>
          </a:lstStyle>
          <a:p>
            <a:pPr lvl="0"/>
            <a:r>
              <a:rPr lang="en-US" dirty="0"/>
              <a:t>Reference</a:t>
            </a:r>
            <a:endParaRPr lang="en-GB" dirty="0"/>
          </a:p>
        </p:txBody>
      </p:sp>
      <p:sp>
        <p:nvSpPr>
          <p:cNvPr id="7" name="Slide Number Placeholder 5"/>
          <p:cNvSpPr/>
          <p:nvPr>
            <p:ph type="sldNum" sz="quarter" idx="4"/>
          </p:nvPr>
        </p:nvSpPr>
        <p:spPr>
          <a:xfrm>
            <a:off x="11678919" y="6400799"/>
            <a:ext cx="340188" cy="238767"/>
          </a:xfrm>
          <a:prstGeom prst="rect">
            <a:avLst/>
          </a:prstGeom>
        </p:spPr>
        <p:txBody>
          <a:bodyPr vert="horz" lIns="0" tIns="0" rIns="0" bIns="0" rtlCol="0" anchor="b"/>
          <a:lstStyle>
            <a:lvl1pPr algn="r">
              <a:defRPr sz="1335">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88D5A975-F492-FF4D-85B3-EA32F3777884}"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タイトルとコンテンツ">
    <p:spTree>
      <p:nvGrpSpPr>
        <p:cNvPr id="1" name=""/>
        <p:cNvGrpSpPr/>
        <p:nvPr/>
      </p:nvGrpSpPr>
      <p:grpSpPr>
        <a:xfrm>
          <a:off x="0" y="0"/>
          <a:ext cx="0" cy="0"/>
          <a:chOff x="0" y="0"/>
          <a:chExt cx="0" cy="0"/>
        </a:xfrm>
      </p:grpSpPr>
      <p:sp>
        <p:nvSpPr>
          <p:cNvPr id="2" name="タイトル 1"/>
          <p:cNvSpPr/>
          <p:nvPr>
            <p:ph type="title"/>
          </p:nvPr>
        </p:nvSpPr>
        <p:spPr/>
        <p:txBody>
          <a:bodyPr/>
          <a:lstStyle/>
          <a:p>
            <a:r>
              <a:rPr kumimoji="1" lang="ja-JP" altLang="en-US"/>
              <a:t>マスター タイトルの書式設定</a:t>
            </a:r>
            <a:endParaRPr kumimoji="1" lang="ja-JP" altLang="en-US"/>
          </a:p>
        </p:txBody>
      </p:sp>
      <p:sp>
        <p:nvSpPr>
          <p:cNvPr id="3" name="コンテンツ プレースホルダー 2"/>
          <p:cNvSpPr/>
          <p:nvPr>
            <p:ph idx="1"/>
          </p:nvPr>
        </p:nvSpPr>
        <p:spPr/>
        <p:txBody>
          <a:bodyPr/>
          <a:lstStyle/>
          <a:p>
            <a:pPr lvl="0"/>
            <a:r>
              <a:rPr kumimoji="1" lang="ja-JP" altLang="en-US"/>
              <a:t>マスター テキストの書式設定</a:t>
            </a:r>
            <a:endParaRPr kumimoji="1" lang="ja-JP" altLang="en-US"/>
          </a:p>
          <a:p>
            <a:pPr lvl="1"/>
            <a:r>
              <a:rPr kumimoji="1" lang="ja-JP" altLang="en-US"/>
              <a:t>第 </a:t>
            </a:r>
            <a:r>
              <a:rPr kumimoji="1" lang="en-US" altLang="ja-JP"/>
              <a:t>2 </a:t>
            </a:r>
            <a:r>
              <a:rPr kumimoji="1" lang="ja-JP" altLang="en-US"/>
              <a:t>レベル</a:t>
            </a:r>
            <a:endParaRPr kumimoji="1" lang="ja-JP" altLang="en-US"/>
          </a:p>
          <a:p>
            <a:pPr lvl="2"/>
            <a:r>
              <a:rPr kumimoji="1" lang="ja-JP" altLang="en-US"/>
              <a:t>第 </a:t>
            </a:r>
            <a:r>
              <a:rPr kumimoji="1" lang="en-US" altLang="ja-JP"/>
              <a:t>3 </a:t>
            </a:r>
            <a:r>
              <a:rPr kumimoji="1" lang="ja-JP" altLang="en-US"/>
              <a:t>レベル</a:t>
            </a:r>
            <a:endParaRPr kumimoji="1" lang="ja-JP" altLang="en-US"/>
          </a:p>
          <a:p>
            <a:pPr lvl="3"/>
            <a:r>
              <a:rPr kumimoji="1" lang="ja-JP" altLang="en-US"/>
              <a:t>第 </a:t>
            </a:r>
            <a:r>
              <a:rPr kumimoji="1" lang="en-US" altLang="ja-JP"/>
              <a:t>4 </a:t>
            </a:r>
            <a:r>
              <a:rPr kumimoji="1" lang="ja-JP" altLang="en-US"/>
              <a:t>レベル</a:t>
            </a:r>
            <a:endParaRPr kumimoji="1" lang="ja-JP" altLang="en-US"/>
          </a:p>
          <a:p>
            <a:pPr lvl="4"/>
            <a:r>
              <a:rPr kumimoji="1" lang="ja-JP" altLang="en-US"/>
              <a:t>第 </a:t>
            </a:r>
            <a:r>
              <a:rPr kumimoji="1" lang="en-US" altLang="ja-JP"/>
              <a:t>5 </a:t>
            </a:r>
            <a:r>
              <a:rPr kumimoji="1" lang="ja-JP" altLang="en-US"/>
              <a:t>レベル</a:t>
            </a:r>
            <a:endParaRPr kumimoji="1" lang="ja-JP" altLang="en-US" dirty="0"/>
          </a:p>
        </p:txBody>
      </p:sp>
      <p:sp>
        <p:nvSpPr>
          <p:cNvPr id="4" name="フッター プレースホルダー 3"/>
          <p:cNvSpPr/>
          <p:nvPr>
            <p:ph type="ftr" sz="quarter" idx="10"/>
          </p:nvPr>
        </p:nvSpPr>
        <p:spPr/>
        <p:txBody>
          <a:bodyPr/>
          <a:lstStyle/>
          <a:p>
            <a:endParaRPr lang="ja-JP" altLang="en-US">
              <a:solidFill>
                <a:prstClr val="black">
                  <a:lumMod val="50000"/>
                  <a:lumOff val="50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p:nvPr>
            <p:ph type="ctrTitle"/>
          </p:nvPr>
        </p:nvSpPr>
        <p:spPr>
          <a:xfrm>
            <a:off x="914400" y="2130426"/>
            <a:ext cx="10363200" cy="1470025"/>
          </a:xfrm>
        </p:spPr>
        <p:txBody>
          <a:bodyPr/>
          <a:lstStyle/>
          <a:p>
            <a:r>
              <a:rPr lang="zh-CN" altLang="en-US"/>
              <a:t>单击此处编辑母版标题样式</a:t>
            </a:r>
            <a:endParaRPr lang="zh-CN" altLang="en-US"/>
          </a:p>
        </p:txBody>
      </p:sp>
      <p:sp>
        <p:nvSpPr>
          <p:cNvPr id="3" name="副标题 2"/>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p:nvPr>
            <p:ph type="dt" sz="half" idx="10"/>
          </p:nvPr>
        </p:nvSpPr>
        <p:spPr>
          <a:xfrm>
            <a:off x="609600" y="6356351"/>
            <a:ext cx="2844800" cy="365125"/>
          </a:xfrm>
          <a:prstGeom prst="rect">
            <a:avLst/>
          </a:prstGeom>
        </p:spPr>
        <p:txBody>
          <a:bodyPr/>
          <a:lstStyle/>
          <a:p>
            <a:fld id="{2AF6289B-DEE1-44F1-BED9-F51A476973F5}" type="datetimeFigureOut">
              <a:rPr lang="zh-CN" altLang="en-US" smtClean="0"/>
            </a:fld>
            <a:endParaRPr lang="zh-CN" altLang="en-US"/>
          </a:p>
        </p:txBody>
      </p:sp>
      <p:sp>
        <p:nvSpPr>
          <p:cNvPr id="5" name="页脚占位符 4"/>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p:nvPr>
            <p:ph type="sldNum" sz="quarter" idx="12"/>
          </p:nvPr>
        </p:nvSpPr>
        <p:spPr/>
        <p:txBody>
          <a:bodyPr/>
          <a:lstStyle/>
          <a:p>
            <a:fld id="{0DCF478E-AC5A-493A-9777-921E4894676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p:nvPr>
            <p:ph type="sldNum" sz="quarter" idx="10"/>
          </p:nvPr>
        </p:nvSpPr>
        <p:spPr/>
        <p:txBody>
          <a:bodyPr/>
          <a:lstStyle/>
          <a:p>
            <a:fld id="{88D5A975-F492-FF4D-85B3-EA32F3777884}"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matchingName="仅标题">
  <p:cSld name="仅标题">
    <p:spTree>
      <p:nvGrpSpPr>
        <p:cNvPr id="1" name="Shape 157"/>
        <p:cNvGrpSpPr/>
        <p:nvPr/>
      </p:nvGrpSpPr>
      <p:grpSpPr>
        <a:xfrm>
          <a:off x="0" y="0"/>
          <a:ext cx="0" cy="0"/>
          <a:chOff x="0" y="0"/>
          <a:chExt cx="0" cy="0"/>
        </a:xfrm>
      </p:grpSpPr>
      <p:sp>
        <p:nvSpPr>
          <p:cNvPr id="10" name="Text Placeholder 10"/>
          <p:cNvSpPr/>
          <p:nvPr>
            <p:ph type="body" sz="quarter" idx="11"/>
          </p:nvPr>
        </p:nvSpPr>
        <p:spPr>
          <a:xfrm>
            <a:off x="470026" y="6339226"/>
            <a:ext cx="8700858" cy="425174"/>
          </a:xfrm>
        </p:spPr>
        <p:txBody>
          <a:bodyPr tIns="0" bIns="0" anchor="ctr">
            <a:normAutofit/>
          </a:bodyPr>
          <a:lstStyle>
            <a:lvl1pPr marL="0" indent="0" algn="l">
              <a:spcBef>
                <a:spcPts val="0"/>
              </a:spcBef>
              <a:spcAft>
                <a:spcPts val="0"/>
              </a:spcAft>
              <a:buNone/>
              <a:defRPr sz="800">
                <a:solidFill>
                  <a:schemeClr val="tx1"/>
                </a:solidFill>
                <a:latin typeface="+mn-lt"/>
                <a:ea typeface="+mn-ea"/>
              </a:defRPr>
            </a:lvl1pPr>
          </a:lstStyle>
          <a:p>
            <a:pPr lvl="0"/>
            <a:endParaRPr lang="en-GB" dirty="0"/>
          </a:p>
        </p:txBody>
      </p:sp>
      <p:sp>
        <p:nvSpPr>
          <p:cNvPr id="158" name="Google Shape;158;p25"/>
          <p:cNvSpPr txBox="1"/>
          <p:nvPr>
            <p:ph type="title"/>
          </p:nvPr>
        </p:nvSpPr>
        <p:spPr>
          <a:xfrm>
            <a:off x="662456" y="344578"/>
            <a:ext cx="10762830" cy="996191"/>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dk1"/>
              </a:buClr>
              <a:buSzPts val="1800"/>
              <a:buNone/>
              <a:defRPr sz="3200" b="1">
                <a:solidFill>
                  <a:schemeClr val="tx1"/>
                </a:solidFill>
                <a:latin typeface="+mj-ea"/>
                <a:ea typeface="+mj-e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矩形 1"/>
          <p:cNvSpPr/>
          <p:nvPr userDrawn="1"/>
        </p:nvSpPr>
        <p:spPr>
          <a:xfrm>
            <a:off x="-1105738" y="116632"/>
            <a:ext cx="720174" cy="72008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 name="矩形 2"/>
          <p:cNvSpPr/>
          <p:nvPr userDrawn="1"/>
        </p:nvSpPr>
        <p:spPr>
          <a:xfrm>
            <a:off x="-1105738" y="1412776"/>
            <a:ext cx="720174" cy="7200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 name="矩形 3"/>
          <p:cNvSpPr/>
          <p:nvPr userDrawn="1"/>
        </p:nvSpPr>
        <p:spPr>
          <a:xfrm>
            <a:off x="-1105738" y="2708920"/>
            <a:ext cx="720174" cy="720080"/>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日期占位符 2"/>
          <p:cNvSpPr/>
          <p:nvPr>
            <p:ph type="dt" sz="half" idx="10"/>
          </p:nvPr>
        </p:nvSpPr>
        <p:spPr/>
        <p:txBody>
          <a:bodyPr/>
          <a:lstStyle/>
          <a:p>
            <a:pPr defTabSz="117221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p:nvPr>
            <p:ph type="ftr" sz="quarter" idx="11"/>
          </p:nvPr>
        </p:nvSpPr>
        <p:spPr/>
        <p:txBody>
          <a:bodyPr/>
          <a:lstStyle/>
          <a:p>
            <a:pPr defTabSz="1172210"/>
            <a:endParaRPr lang="zh-CN" altLang="en-US">
              <a:solidFill>
                <a:prstClr val="black">
                  <a:tint val="75000"/>
                </a:prstClr>
              </a:solidFill>
            </a:endParaRPr>
          </a:p>
        </p:txBody>
      </p:sp>
      <p:sp>
        <p:nvSpPr>
          <p:cNvPr id="5" name="灯片编号占位符 4"/>
          <p:cNvSpPr/>
          <p:nvPr>
            <p:ph type="sldNum" sz="quarter" idx="12"/>
          </p:nvPr>
        </p:nvSpPr>
        <p:spPr/>
        <p:txBody>
          <a:bodyPr/>
          <a:lstStyle/>
          <a:p>
            <a:pPr defTabSz="117221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标题+参考文献">
    <p:spTree>
      <p:nvGrpSpPr>
        <p:cNvPr id="1" name=""/>
        <p:cNvGrpSpPr/>
        <p:nvPr/>
      </p:nvGrpSpPr>
      <p:grpSpPr>
        <a:xfrm>
          <a:off x="0" y="0"/>
          <a:ext cx="0" cy="0"/>
          <a:chOff x="0" y="0"/>
          <a:chExt cx="0" cy="0"/>
        </a:xfrm>
      </p:grpSpPr>
      <p:sp>
        <p:nvSpPr>
          <p:cNvPr id="2" name="标题 1"/>
          <p:cNvSpPr/>
          <p:nvPr>
            <p:ph type="title"/>
          </p:nvPr>
        </p:nvSpPr>
        <p:spPr>
          <a:xfrm>
            <a:off x="1235367" y="309932"/>
            <a:ext cx="9697076" cy="914071"/>
          </a:xfrm>
        </p:spPr>
        <p:txBody>
          <a:bodyPr lIns="0" tIns="0" rIns="0" bIns="0" anchor="ctr">
            <a:normAutofit/>
          </a:bodyPr>
          <a:lstStyle>
            <a:lvl1pPr algn="ctr">
              <a:defRPr sz="2800" b="1">
                <a:solidFill>
                  <a:srgbClr val="172788"/>
                </a:solidFill>
                <a:latin typeface="+mn-lt"/>
                <a:ea typeface="+mn-ea"/>
              </a:defRPr>
            </a:lvl1pPr>
          </a:lstStyle>
          <a:p>
            <a:r>
              <a:rPr lang="zh-CN" altLang="en-US" dirty="0"/>
              <a:t>单击此处编辑母版标题样式</a:t>
            </a:r>
            <a:endParaRPr lang="zh-CN" altLang="en-US" dirty="0"/>
          </a:p>
        </p:txBody>
      </p:sp>
      <p:sp>
        <p:nvSpPr>
          <p:cNvPr id="5" name="文本占位符 4"/>
          <p:cNvSpPr/>
          <p:nvPr>
            <p:ph type="body" sz="quarter" idx="10" hasCustomPrompt="1"/>
          </p:nvPr>
        </p:nvSpPr>
        <p:spPr>
          <a:xfrm>
            <a:off x="304804" y="5805267"/>
            <a:ext cx="11378745" cy="765299"/>
          </a:xfrm>
        </p:spPr>
        <p:txBody>
          <a:bodyPr lIns="0" tIns="0" rIns="0" bIns="0" anchor="b">
            <a:normAutofit/>
          </a:bodyPr>
          <a:lstStyle>
            <a:lvl1pPr marL="0" indent="0">
              <a:spcBef>
                <a:spcPts val="0"/>
              </a:spcBef>
              <a:buNone/>
              <a:defRPr sz="1000">
                <a:solidFill>
                  <a:schemeClr val="bg1">
                    <a:lumMod val="65000"/>
                  </a:schemeClr>
                </a:solidFill>
              </a:defRPr>
            </a:lvl1pPr>
          </a:lstStyle>
          <a:p>
            <a:pPr lvl="0"/>
            <a:r>
              <a:rPr lang="zh-CN" altLang="en-US" dirty="0"/>
              <a:t>参考文献</a:t>
            </a:r>
            <a:endParaRPr lang="zh-CN" altLang="en-US"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标题 1"/>
          <p:cNvSpPr/>
          <p:nvPr>
            <p:ph type="ctrTitle"/>
          </p:nvPr>
        </p:nvSpPr>
        <p:spPr>
          <a:xfrm>
            <a:off x="914400" y="2372883"/>
            <a:ext cx="10363200" cy="1227568"/>
          </a:xfrm>
        </p:spPr>
        <p:txBody>
          <a:bodyPr>
            <a:normAutofit/>
          </a:bodyPr>
          <a:lstStyle>
            <a:lvl1pPr algn="ctr">
              <a:defRPr sz="4800"/>
            </a:lvl1pPr>
          </a:lstStyle>
          <a:p>
            <a:r>
              <a:rPr lang="zh-CN" altLang="en-US"/>
              <a:t>单击此处编辑母版标题样式</a:t>
            </a:r>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p:nvPr>
            <p:ph type="title"/>
          </p:nvPr>
        </p:nvSpPr>
        <p:spPr>
          <a:xfrm>
            <a:off x="335360" y="452669"/>
            <a:ext cx="11247040" cy="960107"/>
          </a:xfrm>
        </p:spPr>
        <p:txBody>
          <a:bodyPr/>
          <a:lstStyle>
            <a:lvl1pPr>
              <a:defRPr>
                <a:solidFill>
                  <a:schemeClr val="tx1">
                    <a:lumMod val="75000"/>
                    <a:lumOff val="25000"/>
                  </a:schemeClr>
                </a:solidFill>
              </a:defRPr>
            </a:lvl1pPr>
          </a:lstStyle>
          <a:p>
            <a:r>
              <a:rPr lang="zh-CN" altLang="en-US"/>
              <a:t>单击此处编辑母版标题样式</a:t>
            </a:r>
            <a:endParaRPr lang="zh-CN" altLang="en-US"/>
          </a:p>
        </p:txBody>
      </p:sp>
      <p:sp>
        <p:nvSpPr>
          <p:cNvPr id="8" name="内容占位符 7"/>
          <p:cNvSpPr/>
          <p:nvPr>
            <p:ph sz="quarter" idx="10"/>
          </p:nvPr>
        </p:nvSpPr>
        <p:spPr>
          <a:xfrm>
            <a:off x="3503713" y="6117299"/>
            <a:ext cx="8353855" cy="740701"/>
          </a:xfrm>
          <a:prstGeom prst="rect">
            <a:avLst/>
          </a:prstGeom>
        </p:spPr>
        <p:txBody>
          <a:bodyPr anchor="ctr"/>
          <a:lstStyle>
            <a:lvl1pPr marL="304800" indent="-304800">
              <a:buClr>
                <a:schemeClr val="bg1">
                  <a:lumMod val="50000"/>
                </a:schemeClr>
              </a:buClr>
              <a:buFont typeface="+mj-lt"/>
              <a:buAutoNum type="arabicPeriod"/>
              <a:defRPr sz="1065">
                <a:solidFill>
                  <a:schemeClr val="bg1">
                    <a:lumMod val="50000"/>
                  </a:schemeClr>
                </a:solidFill>
              </a:defRPr>
            </a:lvl1pPr>
          </a:lstStyle>
          <a:p>
            <a:pPr lvl="0"/>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p:nvPr>
            <p:ph type="dt" sz="half" idx="10"/>
          </p:nvPr>
        </p:nvSpPr>
        <p:spPr/>
        <p:txBody>
          <a:bodyPr/>
          <a:lstStyle/>
          <a:p>
            <a:fld id="{2239D342-71B8-4263-8EE0-96AE71B988F3}"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name="1_仅标题">
    <p:spTree>
      <p:nvGrpSpPr>
        <p:cNvPr id="1" name=""/>
        <p:cNvGrpSpPr/>
        <p:nvPr/>
      </p:nvGrpSpPr>
      <p:grpSpPr>
        <a:xfrm>
          <a:off x="0" y="0"/>
          <a:ext cx="0" cy="0"/>
          <a:chOff x="0" y="0"/>
          <a:chExt cx="0" cy="0"/>
        </a:xfrm>
      </p:grpSpPr>
      <p:sp>
        <p:nvSpPr>
          <p:cNvPr id="6" name="标题 1"/>
          <p:cNvSpPr/>
          <p:nvPr>
            <p:ph type="title"/>
          </p:nvPr>
        </p:nvSpPr>
        <p:spPr>
          <a:xfrm>
            <a:off x="600651" y="216776"/>
            <a:ext cx="10972800" cy="710952"/>
          </a:xfrm>
          <a:prstGeom prst="rect">
            <a:avLst/>
          </a:prstGeom>
        </p:spPr>
        <p:txBody>
          <a:bodyPr lIns="91389" tIns="45694" rIns="91389" bIns="45694">
            <a:normAutofit/>
          </a:bodyPr>
          <a:lstStyle>
            <a:lvl1pPr>
              <a:defRPr sz="3200">
                <a:solidFill>
                  <a:srgbClr val="002060"/>
                </a:solidFill>
              </a:defRPr>
            </a:lvl1pPr>
          </a:lstStyle>
          <a:p>
            <a:r>
              <a:rPr lang="zh-CN" altLang="en-US"/>
              <a:t>单击此处编辑母版标题样式</a:t>
            </a:r>
            <a:endParaRPr lang="zh-CN" altLang="en-US" dirty="0"/>
          </a:p>
        </p:txBody>
      </p:sp>
      <p:sp>
        <p:nvSpPr>
          <p:cNvPr id="7" name="内容占位符 2"/>
          <p:cNvSpPr/>
          <p:nvPr>
            <p:ph idx="1"/>
          </p:nvPr>
        </p:nvSpPr>
        <p:spPr>
          <a:xfrm>
            <a:off x="609600" y="1412776"/>
            <a:ext cx="10972800" cy="4176464"/>
          </a:xfrm>
          <a:prstGeom prst="rect">
            <a:avLst/>
          </a:prstGeom>
        </p:spPr>
        <p:txBody>
          <a:bodyPr lIns="91389" tIns="45694" rIns="91389" bIns="45694">
            <a:normAutofit/>
          </a:bodyPr>
          <a:lstStyle>
            <a:lvl1pPr>
              <a:defRPr sz="2000">
                <a:solidFill>
                  <a:srgbClr val="002060"/>
                </a:solidFill>
              </a:defRPr>
            </a:lvl1pPr>
            <a:lvl2pPr>
              <a:defRPr sz="2000">
                <a:solidFill>
                  <a:srgbClr val="002060"/>
                </a:solidFill>
              </a:defRPr>
            </a:lvl2pPr>
            <a:lvl3pPr>
              <a:defRPr sz="2000">
                <a:solidFill>
                  <a:srgbClr val="002060"/>
                </a:solidFill>
              </a:defRPr>
            </a:lvl3pPr>
            <a:lvl4pPr>
              <a:defRPr sz="2000">
                <a:solidFill>
                  <a:srgbClr val="002060"/>
                </a:solidFill>
              </a:defRPr>
            </a:lvl4pPr>
            <a:lvl5pPr>
              <a:defRPr sz="2000">
                <a:solidFill>
                  <a:srgbClr val="002060"/>
                </a:solidFill>
              </a:defRPr>
            </a:lvl5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dirty="0"/>
          </a:p>
        </p:txBody>
      </p:sp>
      <p:sp>
        <p:nvSpPr>
          <p:cNvPr id="8" name="内容占位符 2"/>
          <p:cNvSpPr/>
          <p:nvPr>
            <p:ph idx="10"/>
          </p:nvPr>
        </p:nvSpPr>
        <p:spPr>
          <a:xfrm>
            <a:off x="-7955" y="6453336"/>
            <a:ext cx="10084593" cy="279648"/>
          </a:xfrm>
          <a:prstGeom prst="rect">
            <a:avLst/>
          </a:prstGeom>
        </p:spPr>
        <p:txBody>
          <a:bodyPr lIns="91389" tIns="45694" rIns="91389" bIns="45694">
            <a:noAutofit/>
          </a:bodyPr>
          <a:lstStyle>
            <a:lvl1pPr marL="0" indent="0">
              <a:buNone/>
              <a:defRPr sz="1200" b="0">
                <a:solidFill>
                  <a:srgbClr val="002060"/>
                </a:solidFill>
              </a:defRPr>
            </a:lvl1pPr>
            <a:lvl2pPr>
              <a:defRPr sz="2000"/>
            </a:lvl2pPr>
            <a:lvl3pPr>
              <a:defRPr sz="2000"/>
            </a:lvl3pPr>
            <a:lvl4pPr>
              <a:defRPr sz="2000"/>
            </a:lvl4pPr>
            <a:lvl5pPr>
              <a:defRPr sz="2000"/>
            </a:lvl5pPr>
          </a:lstStyle>
          <a:p>
            <a:pPr lvl="0"/>
            <a:r>
              <a:rPr lang="zh-CN" altLang="en-US"/>
              <a:t>单击此处编辑母版文本样式</a:t>
            </a:r>
            <a:endParaRPr lang="zh-CN" altLang="en-US"/>
          </a:p>
        </p:txBody>
      </p:sp>
      <p:sp>
        <p:nvSpPr>
          <p:cNvPr id="9" name="内容占位符 2"/>
          <p:cNvSpPr/>
          <p:nvPr>
            <p:ph idx="11"/>
          </p:nvPr>
        </p:nvSpPr>
        <p:spPr>
          <a:xfrm>
            <a:off x="601237" y="5877272"/>
            <a:ext cx="10989529" cy="504056"/>
          </a:xfrm>
          <a:prstGeom prst="rect">
            <a:avLst/>
          </a:prstGeom>
        </p:spPr>
        <p:txBody>
          <a:bodyPr lIns="91389" tIns="45694" rIns="91389" bIns="45694">
            <a:noAutofit/>
          </a:bodyPr>
          <a:lstStyle>
            <a:lvl1pPr marL="0" indent="0">
              <a:buNone/>
              <a:defRPr sz="1200" b="0">
                <a:solidFill>
                  <a:srgbClr val="002060"/>
                </a:solidFill>
              </a:defRPr>
            </a:lvl1pPr>
            <a:lvl2pPr>
              <a:defRPr sz="2000"/>
            </a:lvl2pPr>
            <a:lvl3pPr>
              <a:defRPr sz="2000"/>
            </a:lvl3pPr>
            <a:lvl4pPr>
              <a:defRPr sz="2000"/>
            </a:lvl4pPr>
            <a:lvl5pPr>
              <a:defRPr sz="2000"/>
            </a:lvl5pPr>
          </a:lstStyle>
          <a:p>
            <a:pPr lvl="0"/>
            <a:r>
              <a:rPr lang="zh-CN" altLang="en-US"/>
              <a:t>单击此处编辑母版文本样式</a:t>
            </a:r>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matchingName="仅标题">
  <p:cSld name="仅标题">
    <p:spTree>
      <p:nvGrpSpPr>
        <p:cNvPr id="1" name="Shape 157"/>
        <p:cNvGrpSpPr/>
        <p:nvPr/>
      </p:nvGrpSpPr>
      <p:grpSpPr>
        <a:xfrm>
          <a:off x="0" y="0"/>
          <a:ext cx="0" cy="0"/>
          <a:chOff x="0" y="0"/>
          <a:chExt cx="0" cy="0"/>
        </a:xfrm>
      </p:grpSpPr>
      <p:sp>
        <p:nvSpPr>
          <p:cNvPr id="158" name="Google Shape;158;p25"/>
          <p:cNvSpPr txBox="1"/>
          <p:nvPr>
            <p:ph type="title"/>
          </p:nvPr>
        </p:nvSpPr>
        <p:spPr>
          <a:xfrm>
            <a:off x="838200" y="189380"/>
            <a:ext cx="10515600" cy="573741"/>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sz="2800" b="1">
                <a:solidFill>
                  <a:srgbClr val="11278B"/>
                </a:solidFill>
                <a:latin typeface="+mj-ea"/>
                <a:ea typeface="+mj-e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2" name="标题 1"/>
          <p:cNvSpPr/>
          <p:nvPr>
            <p:ph type="title"/>
          </p:nvPr>
        </p:nvSpPr>
        <p:spPr>
          <a:xfrm>
            <a:off x="478264" y="272833"/>
            <a:ext cx="10515600" cy="926471"/>
          </a:xfrm>
        </p:spPr>
        <p:txBody>
          <a:bodyPr>
            <a:normAutofit/>
          </a:bodyPr>
          <a:lstStyle>
            <a:lvl1pPr>
              <a:defRPr sz="2800" b="1"/>
            </a:lvl1pPr>
          </a:lstStyle>
          <a:p>
            <a:r>
              <a:rPr lang="zh-CN" altLang="en-US" dirty="0"/>
              <a:t>单击此处编辑母版标题样式</a:t>
            </a:r>
            <a:endParaRPr lang="zh-CN" altLang="en-US" dirty="0"/>
          </a:p>
        </p:txBody>
      </p:sp>
      <p:sp>
        <p:nvSpPr>
          <p:cNvPr id="9" name="文本占位符 8"/>
          <p:cNvSpPr/>
          <p:nvPr>
            <p:ph type="body" sz="quarter" idx="10" hasCustomPrompt="1"/>
          </p:nvPr>
        </p:nvSpPr>
        <p:spPr>
          <a:xfrm>
            <a:off x="516346" y="6353665"/>
            <a:ext cx="8151001" cy="360059"/>
          </a:xfrm>
        </p:spPr>
        <p:txBody>
          <a:bodyPr anchor="ctr">
            <a:normAutofit/>
          </a:bodyPr>
          <a:lstStyle>
            <a:lvl1pPr marL="0" indent="0">
              <a:lnSpc>
                <a:spcPct val="100000"/>
              </a:lnSpc>
              <a:spcBef>
                <a:spcPts val="0"/>
              </a:spcBef>
              <a:buNone/>
              <a:defRPr sz="800">
                <a:solidFill>
                  <a:schemeClr val="tx1"/>
                </a:solidFill>
              </a:defRPr>
            </a:lvl1pPr>
          </a:lstStyle>
          <a:p>
            <a:pPr lvl="0"/>
            <a:r>
              <a:rPr lang="zh-CN" altLang="en-US" dirty="0"/>
              <a:t>参考文献</a:t>
            </a:r>
            <a:endParaRPr lang="zh-CN" altLang="en-US"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p:nvPr>
            <p:ph type="ctrTitle"/>
          </p:nvPr>
        </p:nvSpPr>
        <p:spPr>
          <a:xfrm>
            <a:off x="1524001"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p:nvPr>
            <p:ph type="subTitle" idx="1" hasCustomPrompt="1"/>
          </p:nvPr>
        </p:nvSpPr>
        <p:spPr>
          <a:xfrm>
            <a:off x="1524001"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单击以编辑母版副标题样式</a:t>
            </a:r>
            <a:endParaRPr lang="zh-CN" altLang="en-US"/>
          </a:p>
        </p:txBody>
      </p:sp>
      <p:sp>
        <p:nvSpPr>
          <p:cNvPr id="4" name="日期占位符 3"/>
          <p:cNvSpPr/>
          <p:nvPr>
            <p:ph type="dt" sz="half" idx="10"/>
          </p:nvPr>
        </p:nvSpPr>
        <p:spPr/>
        <p:txBody>
          <a:bodyPr/>
          <a:lstStyle/>
          <a:p>
            <a:fld id="{53EFE4EF-1981-4657-A0BF-4A9D2C4C8DC9}"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EFE4EF-1981-4657-A0BF-4A9D2C4C8DC9}"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p:nvPr>
            <p:ph type="title"/>
          </p:nvPr>
        </p:nvSpPr>
        <p:spPr>
          <a:xfrm>
            <a:off x="831852" y="1709742"/>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p:nvPr>
            <p:ph type="body" idx="1" hasCustomPrompt="1"/>
          </p:nvPr>
        </p:nvSpPr>
        <p:spPr>
          <a:xfrm>
            <a:off x="831852"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165" indent="0">
              <a:buNone/>
              <a:defRPr sz="1600">
                <a:solidFill>
                  <a:schemeClr val="tx1">
                    <a:tint val="75000"/>
                  </a:schemeClr>
                </a:solidFill>
              </a:defRPr>
            </a:lvl5pPr>
            <a:lvl6pPr marL="2285365" indent="0">
              <a:buNone/>
              <a:defRPr sz="1600">
                <a:solidFill>
                  <a:schemeClr val="tx1">
                    <a:tint val="75000"/>
                  </a:schemeClr>
                </a:solidFill>
              </a:defRPr>
            </a:lvl6pPr>
            <a:lvl7pPr marL="2742565" indent="0">
              <a:buNone/>
              <a:defRPr sz="1600">
                <a:solidFill>
                  <a:schemeClr val="tx1">
                    <a:tint val="75000"/>
                  </a:schemeClr>
                </a:solidFill>
              </a:defRPr>
            </a:lvl7pPr>
            <a:lvl8pPr marL="3199765" indent="0">
              <a:buNone/>
              <a:defRPr sz="1600">
                <a:solidFill>
                  <a:schemeClr val="tx1">
                    <a:tint val="75000"/>
                  </a:schemeClr>
                </a:solidFill>
              </a:defRPr>
            </a:lvl8pPr>
            <a:lvl9pPr marL="3656965"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p:nvPr>
            <p:ph type="dt" sz="half" idx="10"/>
          </p:nvPr>
        </p:nvSpPr>
        <p:spPr/>
        <p:txBody>
          <a:bodyPr/>
          <a:lstStyle/>
          <a:p>
            <a:fld id="{53EFE4EF-1981-4657-A0BF-4A9D2C4C8DC9}"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内容占位符 2"/>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p:nvPr>
            <p:ph type="dt" sz="half" idx="10"/>
          </p:nvPr>
        </p:nvSpPr>
        <p:spPr/>
        <p:txBody>
          <a:bodyPr/>
          <a:lstStyle/>
          <a:p>
            <a:fld id="{53EFE4EF-1981-4657-A0BF-4A9D2C4C8DC9}"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p:nvPr>
            <p:ph type="title"/>
          </p:nvPr>
        </p:nvSpPr>
        <p:spPr>
          <a:xfrm>
            <a:off x="839790" y="365129"/>
            <a:ext cx="10515600" cy="1325563"/>
          </a:xfrm>
        </p:spPr>
        <p:txBody>
          <a:bodyPr/>
          <a:lstStyle/>
          <a:p>
            <a:r>
              <a:rPr lang="zh-CN" altLang="en-US"/>
              <a:t>单击此处编辑母版标题样式</a:t>
            </a:r>
            <a:endParaRPr lang="zh-CN" altLang="en-US"/>
          </a:p>
        </p:txBody>
      </p:sp>
      <p:sp>
        <p:nvSpPr>
          <p:cNvPr id="3" name="文本占位符 2"/>
          <p:cNvSpPr/>
          <p:nvPr>
            <p:ph type="body" idx="1" hasCustomPrompt="1"/>
          </p:nvPr>
        </p:nvSpPr>
        <p:spPr>
          <a:xfrm>
            <a:off x="83979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编辑母版文本样式</a:t>
            </a:r>
            <a:endParaRPr lang="zh-CN" altLang="en-US"/>
          </a:p>
        </p:txBody>
      </p:sp>
      <p:sp>
        <p:nvSpPr>
          <p:cNvPr id="4" name="内容占位符 3"/>
          <p:cNvSpPr/>
          <p:nvPr>
            <p:ph sz="half" idx="2" hasCustomPrompt="1"/>
          </p:nvPr>
        </p:nvSpPr>
        <p:spPr>
          <a:xfrm>
            <a:off x="839790"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p:nvPr>
            <p:ph type="body" sz="quarter" idx="3" hasCustomPrompt="1"/>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165" indent="0">
              <a:buNone/>
              <a:defRPr sz="1600" b="1"/>
            </a:lvl5pPr>
            <a:lvl6pPr marL="2285365" indent="0">
              <a:buNone/>
              <a:defRPr sz="1600" b="1"/>
            </a:lvl6pPr>
            <a:lvl7pPr marL="2742565" indent="0">
              <a:buNone/>
              <a:defRPr sz="1600" b="1"/>
            </a:lvl7pPr>
            <a:lvl8pPr marL="3199765" indent="0">
              <a:buNone/>
              <a:defRPr sz="1600" b="1"/>
            </a:lvl8pPr>
            <a:lvl9pPr marL="3656965" indent="0">
              <a:buNone/>
              <a:defRPr sz="1600" b="1"/>
            </a:lvl9pPr>
          </a:lstStyle>
          <a:p>
            <a:pPr lvl="0"/>
            <a:r>
              <a:rPr lang="zh-CN" altLang="en-US"/>
              <a:t>编辑母版文本样式</a:t>
            </a:r>
            <a:endParaRPr lang="zh-CN" altLang="en-US"/>
          </a:p>
        </p:txBody>
      </p:sp>
      <p:sp>
        <p:nvSpPr>
          <p:cNvPr id="6" name="内容占位符 5"/>
          <p:cNvSpPr/>
          <p:nvPr>
            <p:ph sz="quarter" idx="4" hasCustomPrompt="1"/>
          </p:nvPr>
        </p:nvSpPr>
        <p:spPr>
          <a:xfrm>
            <a:off x="6172202"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p:nvPr>
            <p:ph type="dt" sz="half" idx="10"/>
          </p:nvPr>
        </p:nvSpPr>
        <p:spPr/>
        <p:txBody>
          <a:bodyPr/>
          <a:lstStyle/>
          <a:p>
            <a:fld id="{53EFE4EF-1981-4657-A0BF-4A9D2C4C8DC9}" type="datetimeFigureOut">
              <a:rPr lang="zh-CN" altLang="en-US" smtClean="0"/>
            </a:fld>
            <a:endParaRPr lang="zh-CN" altLang="en-US"/>
          </a:p>
        </p:txBody>
      </p:sp>
      <p:sp>
        <p:nvSpPr>
          <p:cNvPr id="8" name="页脚占位符 7"/>
          <p:cNvSpPr/>
          <p:nvPr>
            <p:ph type="ftr" sz="quarter" idx="11"/>
          </p:nvPr>
        </p:nvSpPr>
        <p:spPr/>
        <p:txBody>
          <a:bodyPr/>
          <a:lstStyle/>
          <a:p>
            <a:endParaRPr lang="zh-CN" altLang="en-US"/>
          </a:p>
        </p:txBody>
      </p:sp>
      <p:sp>
        <p:nvSpPr>
          <p:cNvPr id="9" name="灯片编号占位符 8"/>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p:nvPr>
            <p:ph type="dt" sz="half" idx="10"/>
          </p:nvPr>
        </p:nvSpPr>
        <p:spPr/>
        <p:txBody>
          <a:bodyPr/>
          <a:lstStyle/>
          <a:p>
            <a:fld id="{2239D342-71B8-4263-8EE0-96AE71B988F3}"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C149E9D5-4E6E-40A2-AF99-8612E228180F}"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日期占位符 2"/>
          <p:cNvSpPr/>
          <p:nvPr>
            <p:ph type="dt" sz="half" idx="10"/>
          </p:nvPr>
        </p:nvSpPr>
        <p:spPr/>
        <p:txBody>
          <a:bodyPr/>
          <a:lstStyle/>
          <a:p>
            <a:fld id="{53EFE4EF-1981-4657-A0BF-4A9D2C4C8DC9}" type="datetimeFigureOut">
              <a:rPr lang="zh-CN" altLang="en-US" smtClean="0"/>
            </a:fld>
            <a:endParaRPr lang="zh-CN" altLang="en-US"/>
          </a:p>
        </p:txBody>
      </p:sp>
      <p:sp>
        <p:nvSpPr>
          <p:cNvPr id="4" name="页脚占位符 3"/>
          <p:cNvSpPr/>
          <p:nvPr>
            <p:ph type="ftr" sz="quarter" idx="11"/>
          </p:nvPr>
        </p:nvSpPr>
        <p:spPr/>
        <p:txBody>
          <a:bodyPr/>
          <a:lstStyle/>
          <a:p>
            <a:endParaRPr lang="zh-CN" altLang="en-US"/>
          </a:p>
        </p:txBody>
      </p:sp>
      <p:sp>
        <p:nvSpPr>
          <p:cNvPr id="5" name="灯片编号占位符 4"/>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p:nvPr>
            <p:ph type="dt" sz="half" idx="10"/>
          </p:nvPr>
        </p:nvSpPr>
        <p:spPr/>
        <p:txBody>
          <a:bodyPr/>
          <a:lstStyle/>
          <a:p>
            <a:fld id="{53EFE4EF-1981-4657-A0BF-4A9D2C4C8DC9}" type="datetimeFigureOut">
              <a:rPr lang="zh-CN" altLang="en-US" smtClean="0"/>
            </a:fld>
            <a:endParaRPr lang="zh-CN" altLang="en-US"/>
          </a:p>
        </p:txBody>
      </p:sp>
      <p:sp>
        <p:nvSpPr>
          <p:cNvPr id="3" name="页脚占位符 2"/>
          <p:cNvSpPr/>
          <p:nvPr>
            <p:ph type="ftr" sz="quarter" idx="11"/>
          </p:nvPr>
        </p:nvSpPr>
        <p:spPr/>
        <p:txBody>
          <a:bodyPr/>
          <a:lstStyle/>
          <a:p>
            <a:endParaRPr lang="zh-CN" altLang="en-US"/>
          </a:p>
        </p:txBody>
      </p:sp>
      <p:sp>
        <p:nvSpPr>
          <p:cNvPr id="4" name="灯片编号占位符 3"/>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p:nvPr>
            <p:ph type="title"/>
          </p:nvPr>
        </p:nvSpPr>
        <p:spPr>
          <a:xfrm>
            <a:off x="839790"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p:nvPr>
            <p:ph idx="1" hasCustomPrompt="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p:nvPr>
            <p:ph type="body" sz="half" idx="2" hasCustomPrompt="1"/>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165"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编辑母版文本样式</a:t>
            </a:r>
            <a:endParaRPr lang="zh-CN" altLang="en-US"/>
          </a:p>
        </p:txBody>
      </p:sp>
      <p:sp>
        <p:nvSpPr>
          <p:cNvPr id="5" name="日期占位符 4"/>
          <p:cNvSpPr/>
          <p:nvPr>
            <p:ph type="dt" sz="half" idx="10"/>
          </p:nvPr>
        </p:nvSpPr>
        <p:spPr/>
        <p:txBody>
          <a:bodyPr/>
          <a:lstStyle/>
          <a:p>
            <a:fld id="{53EFE4EF-1981-4657-A0BF-4A9D2C4C8DC9}"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p:nvPr>
            <p:ph type="title"/>
          </p:nvPr>
        </p:nvSpPr>
        <p:spPr>
          <a:xfrm>
            <a:off x="839790"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165" indent="0">
              <a:buNone/>
              <a:defRPr sz="2000"/>
            </a:lvl5pPr>
            <a:lvl6pPr marL="2285365" indent="0">
              <a:buNone/>
              <a:defRPr sz="2000"/>
            </a:lvl6pPr>
            <a:lvl7pPr marL="2742565" indent="0">
              <a:buNone/>
              <a:defRPr sz="2000"/>
            </a:lvl7pPr>
            <a:lvl8pPr marL="3199765" indent="0">
              <a:buNone/>
              <a:defRPr sz="2000"/>
            </a:lvl8pPr>
            <a:lvl9pPr marL="3656965" indent="0">
              <a:buNone/>
              <a:defRPr sz="2000"/>
            </a:lvl9pPr>
          </a:lstStyle>
          <a:p>
            <a:endParaRPr lang="zh-CN" altLang="en-US"/>
          </a:p>
        </p:txBody>
      </p:sp>
      <p:sp>
        <p:nvSpPr>
          <p:cNvPr id="4" name="文本占位符 3"/>
          <p:cNvSpPr/>
          <p:nvPr>
            <p:ph type="body" sz="half" idx="2" hasCustomPrompt="1"/>
          </p:nvPr>
        </p:nvSpPr>
        <p:spPr>
          <a:xfrm>
            <a:off x="8397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165"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编辑母版文本样式</a:t>
            </a:r>
            <a:endParaRPr lang="zh-CN" altLang="en-US"/>
          </a:p>
        </p:txBody>
      </p:sp>
      <p:sp>
        <p:nvSpPr>
          <p:cNvPr id="5" name="日期占位符 4"/>
          <p:cNvSpPr/>
          <p:nvPr>
            <p:ph type="dt" sz="half" idx="10"/>
          </p:nvPr>
        </p:nvSpPr>
        <p:spPr/>
        <p:txBody>
          <a:bodyPr/>
          <a:lstStyle/>
          <a:p>
            <a:fld id="{53EFE4EF-1981-4657-A0BF-4A9D2C4C8DC9}" type="datetimeFigureOut">
              <a:rPr lang="zh-CN" altLang="en-US" smtClean="0"/>
            </a:fld>
            <a:endParaRPr lang="zh-CN" altLang="en-US"/>
          </a:p>
        </p:txBody>
      </p:sp>
      <p:sp>
        <p:nvSpPr>
          <p:cNvPr id="6" name="页脚占位符 5"/>
          <p:cNvSpPr/>
          <p:nvPr>
            <p:ph type="ftr" sz="quarter" idx="11"/>
          </p:nvPr>
        </p:nvSpPr>
        <p:spPr/>
        <p:txBody>
          <a:bodyPr/>
          <a:lstStyle/>
          <a:p>
            <a:endParaRPr lang="zh-CN" altLang="en-US"/>
          </a:p>
        </p:txBody>
      </p:sp>
      <p:sp>
        <p:nvSpPr>
          <p:cNvPr id="7" name="灯片编号占位符 6"/>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p:nvPr>
            <p:ph type="title"/>
          </p:nvPr>
        </p:nvSpPr>
        <p:spPr/>
        <p:txBody>
          <a:bodyPr/>
          <a:lstStyle/>
          <a:p>
            <a:r>
              <a:rPr lang="zh-CN" altLang="en-US"/>
              <a:t>单击此处编辑母版标题样式</a:t>
            </a:r>
            <a:endParaRPr lang="zh-CN" altLang="en-US"/>
          </a:p>
        </p:txBody>
      </p:sp>
      <p:sp>
        <p:nvSpPr>
          <p:cNvPr id="3" name="竖排文字占位符 2"/>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EFE4EF-1981-4657-A0BF-4A9D2C4C8DC9}"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10"/>
          </p:nvPr>
        </p:nvSpPr>
        <p:spPr/>
        <p:txBody>
          <a:bodyPr/>
          <a:lstStyle/>
          <a:p>
            <a:fld id="{53EFE4EF-1981-4657-A0BF-4A9D2C4C8DC9}" type="datetimeFigureOut">
              <a:rPr lang="zh-CN" altLang="en-US" smtClean="0"/>
            </a:fld>
            <a:endParaRPr lang="zh-CN" altLang="en-US"/>
          </a:p>
        </p:txBody>
      </p:sp>
      <p:sp>
        <p:nvSpPr>
          <p:cNvPr id="5" name="页脚占位符 4"/>
          <p:cNvSpPr/>
          <p:nvPr>
            <p:ph type="ftr" sz="quarter" idx="11"/>
          </p:nvPr>
        </p:nvSpPr>
        <p:spPr/>
        <p:txBody>
          <a:bodyPr/>
          <a:lstStyle/>
          <a:p>
            <a:endParaRPr lang="zh-CN" altLang="en-US"/>
          </a:p>
        </p:txBody>
      </p:sp>
      <p:sp>
        <p:nvSpPr>
          <p:cNvPr id="6" name="灯片编号占位符 5"/>
          <p:cNvSpPr/>
          <p:nvPr>
            <p:ph type="sldNum" sz="quarter" idx="12"/>
          </p:nvPr>
        </p:nvSpPr>
        <p:spPr/>
        <p:txBody>
          <a:bodyPr/>
          <a:lstStyle/>
          <a:p>
            <a:fld id="{EF5CC911-F694-452A-AA57-6EA8118C853A}" type="slidenum">
              <a:rPr lang="zh-CN" altLang="en-US" smtClean="0"/>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p:nvPr>
            <p:ph type="title"/>
          </p:nvPr>
        </p:nvSpPr>
        <p:spPr>
          <a:xfrm>
            <a:off x="335360" y="452673"/>
            <a:ext cx="11247040" cy="960107"/>
          </a:xfrm>
        </p:spPr>
        <p:txBody>
          <a:bodyPr/>
          <a:lstStyle>
            <a:lvl1pPr>
              <a:defRPr>
                <a:solidFill>
                  <a:schemeClr val="tx1">
                    <a:lumMod val="75000"/>
                    <a:lumOff val="25000"/>
                  </a:schemeClr>
                </a:solidFill>
              </a:defRPr>
            </a:lvl1pPr>
          </a:lstStyle>
          <a:p>
            <a:r>
              <a:rPr lang="zh-CN" altLang="en-US"/>
              <a:t>单击此处编辑母版标题样式</a:t>
            </a:r>
            <a:endParaRPr lang="zh-CN" altLang="en-US"/>
          </a:p>
        </p:txBody>
      </p:sp>
      <p:sp>
        <p:nvSpPr>
          <p:cNvPr id="8" name="内容占位符 7"/>
          <p:cNvSpPr/>
          <p:nvPr>
            <p:ph sz="quarter" idx="10"/>
          </p:nvPr>
        </p:nvSpPr>
        <p:spPr>
          <a:xfrm>
            <a:off x="3503713" y="6117303"/>
            <a:ext cx="8353855" cy="740701"/>
          </a:xfrm>
          <a:prstGeom prst="rect">
            <a:avLst/>
          </a:prstGeom>
        </p:spPr>
        <p:txBody>
          <a:bodyPr anchor="ctr"/>
          <a:lstStyle>
            <a:lvl1pPr marL="304800" indent="-304800">
              <a:buClr>
                <a:schemeClr val="bg1">
                  <a:lumMod val="50000"/>
                </a:schemeClr>
              </a:buClr>
              <a:buFont typeface="+mj-lt"/>
              <a:buAutoNum type="arabicPeriod"/>
              <a:defRPr sz="1065">
                <a:solidFill>
                  <a:schemeClr val="bg1">
                    <a:lumMod val="50000"/>
                  </a:schemeClr>
                </a:solidFill>
              </a:defRPr>
            </a:lvl1pPr>
          </a:lstStyle>
          <a:p>
            <a:pPr lvl="0"/>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vmlDrawing" Target="../drawings/vmlDrawing1.vml"/><Relationship Id="rId15" Type="http://schemas.openxmlformats.org/officeDocument/2006/relationships/image" Target="../media/image1.emf"/><Relationship Id="rId14" Type="http://schemas.openxmlformats.org/officeDocument/2006/relationships/oleObject" Target="../embeddings/oleObject1.bin"/><Relationship Id="rId13" Type="http://schemas.openxmlformats.org/officeDocument/2006/relationships/tags" Target="../tags/tag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93.xml"/><Relationship Id="rId8" Type="http://schemas.openxmlformats.org/officeDocument/2006/relationships/slideLayout" Target="../slideLayouts/slideLayout92.xml"/><Relationship Id="rId7" Type="http://schemas.openxmlformats.org/officeDocument/2006/relationships/slideLayout" Target="../slideLayouts/slideLayout91.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3" Type="http://schemas.openxmlformats.org/officeDocument/2006/relationships/slideLayout" Target="../slideLayouts/slideLayout87.xml"/><Relationship Id="rId2" Type="http://schemas.openxmlformats.org/officeDocument/2006/relationships/slideLayout" Target="../slideLayouts/slideLayout86.xml"/><Relationship Id="rId17" Type="http://schemas.openxmlformats.org/officeDocument/2006/relationships/theme" Target="../theme/theme10.xml"/><Relationship Id="rId16" Type="http://schemas.openxmlformats.org/officeDocument/2006/relationships/vmlDrawing" Target="../drawings/vmlDrawing10.vml"/><Relationship Id="rId15" Type="http://schemas.openxmlformats.org/officeDocument/2006/relationships/image" Target="../media/image1.emf"/><Relationship Id="rId14" Type="http://schemas.openxmlformats.org/officeDocument/2006/relationships/oleObject" Target="../embeddings/oleObject10.bin"/><Relationship Id="rId13" Type="http://schemas.openxmlformats.org/officeDocument/2006/relationships/tags" Target="../tags/tag25.xml"/><Relationship Id="rId12" Type="http://schemas.openxmlformats.org/officeDocument/2006/relationships/slideLayout" Target="../slideLayouts/slideLayout96.xml"/><Relationship Id="rId11" Type="http://schemas.openxmlformats.org/officeDocument/2006/relationships/slideLayout" Target="../slideLayouts/slideLayout95.xml"/><Relationship Id="rId10" Type="http://schemas.openxmlformats.org/officeDocument/2006/relationships/slideLayout" Target="../slideLayouts/slideLayout94.xml"/><Relationship Id="rId1" Type="http://schemas.openxmlformats.org/officeDocument/2006/relationships/slideLayout" Target="../slideLayouts/slideLayout85.xml"/></Relationships>
</file>

<file path=ppt/slideMasters/_rels/slideMaster2.xml.rels><?xml version="1.0" encoding="UTF-8" standalone="yes"?>
<Relationships xmlns="http://schemas.openxmlformats.org/package/2006/relationships"><Relationship Id="rId9" Type="http://schemas.openxmlformats.org/officeDocument/2006/relationships/image" Target="../media/image1.emf"/><Relationship Id="rId8" Type="http://schemas.openxmlformats.org/officeDocument/2006/relationships/oleObject" Target="../embeddings/oleObject2.bin"/><Relationship Id="rId7" Type="http://schemas.openxmlformats.org/officeDocument/2006/relationships/tags" Target="../tags/tag2.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1" Type="http://schemas.openxmlformats.org/officeDocument/2006/relationships/theme" Target="../theme/theme2.xml"/><Relationship Id="rId10" Type="http://schemas.openxmlformats.org/officeDocument/2006/relationships/vmlDrawing" Target="../drawings/vmlDrawing2.v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1" Type="http://schemas.openxmlformats.org/officeDocument/2006/relationships/theme" Target="../theme/theme3.xml"/><Relationship Id="rId20" Type="http://schemas.openxmlformats.org/officeDocument/2006/relationships/vmlDrawing" Target="../drawings/vmlDrawing3.vml"/><Relationship Id="rId2" Type="http://schemas.openxmlformats.org/officeDocument/2006/relationships/slideLayout" Target="../slideLayouts/slideLayout20.xml"/><Relationship Id="rId19" Type="http://schemas.openxmlformats.org/officeDocument/2006/relationships/image" Target="../media/image7.emf"/><Relationship Id="rId18" Type="http://schemas.openxmlformats.org/officeDocument/2006/relationships/oleObject" Target="../embeddings/oleObject3.bin"/><Relationship Id="rId17" Type="http://schemas.openxmlformats.org/officeDocument/2006/relationships/tags" Target="../tags/tag3.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9" Type="http://schemas.openxmlformats.org/officeDocument/2006/relationships/theme" Target="../theme/theme4.xml"/><Relationship Id="rId8" Type="http://schemas.openxmlformats.org/officeDocument/2006/relationships/vmlDrawing" Target="../drawings/vmlDrawing4.vml"/><Relationship Id="rId7" Type="http://schemas.openxmlformats.org/officeDocument/2006/relationships/image" Target="../media/image1.emf"/><Relationship Id="rId6" Type="http://schemas.openxmlformats.org/officeDocument/2006/relationships/oleObject" Target="../embeddings/oleObject4.bin"/><Relationship Id="rId5" Type="http://schemas.openxmlformats.org/officeDocument/2006/relationships/tags" Target="../tags/tag4.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47.xml"/><Relationship Id="rId8" Type="http://schemas.openxmlformats.org/officeDocument/2006/relationships/slideLayout" Target="../slideLayouts/slideLayout46.xml"/><Relationship Id="rId7" Type="http://schemas.openxmlformats.org/officeDocument/2006/relationships/slideLayout" Target="../slideLayouts/slideLayout45.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3" Type="http://schemas.openxmlformats.org/officeDocument/2006/relationships/slideLayout" Target="../slideLayouts/slideLayout41.xml"/><Relationship Id="rId20" Type="http://schemas.openxmlformats.org/officeDocument/2006/relationships/theme" Target="../theme/theme5.xml"/><Relationship Id="rId2" Type="http://schemas.openxmlformats.org/officeDocument/2006/relationships/slideLayout" Target="../slideLayouts/slideLayout40.xml"/><Relationship Id="rId19" Type="http://schemas.openxmlformats.org/officeDocument/2006/relationships/vmlDrawing" Target="../drawings/vmlDrawing5.vml"/><Relationship Id="rId18" Type="http://schemas.openxmlformats.org/officeDocument/2006/relationships/image" Target="../media/image13.emf"/><Relationship Id="rId17" Type="http://schemas.openxmlformats.org/officeDocument/2006/relationships/image" Target="../media/image12.emf"/><Relationship Id="rId16" Type="http://schemas.openxmlformats.org/officeDocument/2006/relationships/oleObject" Target="../embeddings/oleObject5.bin"/><Relationship Id="rId15" Type="http://schemas.openxmlformats.org/officeDocument/2006/relationships/tags" Target="../tags/tag19.xml"/><Relationship Id="rId14" Type="http://schemas.openxmlformats.org/officeDocument/2006/relationships/slideLayout" Target="../slideLayouts/slideLayout52.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1.xml"/><Relationship Id="rId8" Type="http://schemas.openxmlformats.org/officeDocument/2006/relationships/slideLayout" Target="../slideLayouts/slideLayout60.xml"/><Relationship Id="rId7" Type="http://schemas.openxmlformats.org/officeDocument/2006/relationships/slideLayout" Target="../slideLayouts/slideLayout59.xml"/><Relationship Id="rId6" Type="http://schemas.openxmlformats.org/officeDocument/2006/relationships/slideLayout" Target="../slideLayouts/slideLayout58.xml"/><Relationship Id="rId5" Type="http://schemas.openxmlformats.org/officeDocument/2006/relationships/slideLayout" Target="../slideLayouts/slideLayout57.xml"/><Relationship Id="rId4" Type="http://schemas.openxmlformats.org/officeDocument/2006/relationships/slideLayout" Target="../slideLayouts/slideLayout56.xml"/><Relationship Id="rId3" Type="http://schemas.openxmlformats.org/officeDocument/2006/relationships/slideLayout" Target="../slideLayouts/slideLayout55.xml"/><Relationship Id="rId2" Type="http://schemas.openxmlformats.org/officeDocument/2006/relationships/slideLayout" Target="../slideLayouts/slideLayout54.xml"/><Relationship Id="rId18" Type="http://schemas.openxmlformats.org/officeDocument/2006/relationships/theme" Target="../theme/theme6.xml"/><Relationship Id="rId17" Type="http://schemas.openxmlformats.org/officeDocument/2006/relationships/vmlDrawing" Target="../drawings/vmlDrawing6.vml"/><Relationship Id="rId16" Type="http://schemas.openxmlformats.org/officeDocument/2006/relationships/image" Target="../media/image13.emf"/><Relationship Id="rId15" Type="http://schemas.openxmlformats.org/officeDocument/2006/relationships/image" Target="../media/image12.emf"/><Relationship Id="rId14" Type="http://schemas.openxmlformats.org/officeDocument/2006/relationships/oleObject" Target="../embeddings/oleObject6.bin"/><Relationship Id="rId13" Type="http://schemas.openxmlformats.org/officeDocument/2006/relationships/tags" Target="../tags/tag20.xml"/><Relationship Id="rId12" Type="http://schemas.openxmlformats.org/officeDocument/2006/relationships/slideLayout" Target="../slideLayouts/slideLayout64.xml"/><Relationship Id="rId11" Type="http://schemas.openxmlformats.org/officeDocument/2006/relationships/slideLayout" Target="../slideLayouts/slideLayout63.xml"/><Relationship Id="rId10" Type="http://schemas.openxmlformats.org/officeDocument/2006/relationships/slideLayout" Target="../slideLayouts/slideLayout62.xml"/><Relationship Id="rId1"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3.xml"/><Relationship Id="rId8" Type="http://schemas.openxmlformats.org/officeDocument/2006/relationships/slideLayout" Target="../slideLayouts/slideLayout72.xml"/><Relationship Id="rId7" Type="http://schemas.openxmlformats.org/officeDocument/2006/relationships/slideLayout" Target="../slideLayouts/slideLayout71.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3" Type="http://schemas.openxmlformats.org/officeDocument/2006/relationships/slideLayout" Target="../slideLayouts/slideLayout67.xml"/><Relationship Id="rId2" Type="http://schemas.openxmlformats.org/officeDocument/2006/relationships/slideLayout" Target="../slideLayouts/slideLayout66.xml"/><Relationship Id="rId15" Type="http://schemas.openxmlformats.org/officeDocument/2006/relationships/theme" Target="../theme/theme7.xml"/><Relationship Id="rId14" Type="http://schemas.openxmlformats.org/officeDocument/2006/relationships/vmlDrawing" Target="../drawings/vmlDrawing7.vml"/><Relationship Id="rId13" Type="http://schemas.openxmlformats.org/officeDocument/2006/relationships/tags" Target="../tags/tag22.xml"/><Relationship Id="rId12" Type="http://schemas.openxmlformats.org/officeDocument/2006/relationships/image" Target="../media/image1.emf"/><Relationship Id="rId11" Type="http://schemas.openxmlformats.org/officeDocument/2006/relationships/oleObject" Target="../embeddings/oleObject7.bin"/><Relationship Id="rId10" Type="http://schemas.openxmlformats.org/officeDocument/2006/relationships/tags" Target="../tags/tag21.xml"/><Relationship Id="rId1"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9" Type="http://schemas.openxmlformats.org/officeDocument/2006/relationships/theme" Target="../theme/theme8.xml"/><Relationship Id="rId8" Type="http://schemas.openxmlformats.org/officeDocument/2006/relationships/vmlDrawing" Target="../drawings/vmlDrawing8.vml"/><Relationship Id="rId7" Type="http://schemas.openxmlformats.org/officeDocument/2006/relationships/image" Target="../media/image1.emf"/><Relationship Id="rId6" Type="http://schemas.openxmlformats.org/officeDocument/2006/relationships/oleObject" Target="../embeddings/oleObject8.bin"/><Relationship Id="rId5" Type="http://schemas.openxmlformats.org/officeDocument/2006/relationships/tags" Target="../tags/tag23.xml"/><Relationship Id="rId4" Type="http://schemas.openxmlformats.org/officeDocument/2006/relationships/slideLayout" Target="../slideLayouts/slideLayout77.xml"/><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s>
</file>

<file path=ppt/slideMasters/_rels/slideMaster9.xml.rels><?xml version="1.0" encoding="UTF-8" standalone="yes"?>
<Relationships xmlns="http://schemas.openxmlformats.org/package/2006/relationships"><Relationship Id="rId9" Type="http://schemas.openxmlformats.org/officeDocument/2006/relationships/oleObject" Target="../embeddings/oleObject9.bin"/><Relationship Id="rId8" Type="http://schemas.openxmlformats.org/officeDocument/2006/relationships/tags" Target="../tags/tag24.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2" Type="http://schemas.openxmlformats.org/officeDocument/2006/relationships/theme" Target="../theme/theme9.xml"/><Relationship Id="rId11" Type="http://schemas.openxmlformats.org/officeDocument/2006/relationships/vmlDrawing" Target="../drawings/vmlDrawing9.vml"/><Relationship Id="rId10" Type="http://schemas.openxmlformats.org/officeDocument/2006/relationships/image" Target="../media/image1.emf"/><Relationship Id="rId1"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userDrawn="1">
            <p:custDataLst>
              <p:tags r:id="rId1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842" name="think-cell 幻灯片" r:id="rId14" imgW="5715" imgH="5715" progId="TCLayout.ActiveDocument.1">
                  <p:embed/>
                </p:oleObj>
              </mc:Choice>
              <mc:Fallback>
                <p:oleObj name="think-cell 幻灯片" r:id="rId14" imgW="5715" imgH="5715" progId="TCLayout.ActiveDocument.1">
                  <p:embed/>
                  <p:pic>
                    <p:nvPicPr>
                      <p:cNvPr id="0" name="图片 25841"/>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标题占位符 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9D342-71B8-4263-8EE0-96AE71B988F3}" type="datetimeFigureOut">
              <a:rPr lang="zh-CN" altLang="en-US" smtClean="0"/>
            </a:fld>
            <a:endParaRPr lang="zh-CN" altLang="en-US"/>
          </a:p>
        </p:txBody>
      </p:sp>
      <p:sp>
        <p:nvSpPr>
          <p:cNvPr id="5" name="页脚占位符 4"/>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9E9D5-4E6E-40A2-AF99-8612E228180F}" type="slidenum">
              <a:rPr lang="zh-CN" altLang="en-US" smtClean="0"/>
            </a:fld>
            <a:endParaRPr lang="zh-CN" altLang="en-US"/>
          </a:p>
        </p:txBody>
      </p:sp>
      <p:sp>
        <p:nvSpPr>
          <p:cNvPr id="9" name="矩形 8"/>
          <p:cNvSpPr/>
          <p:nvPr userDrawn="1"/>
        </p:nvSpPr>
        <p:spPr>
          <a:xfrm>
            <a:off x="-1105594" y="116632"/>
            <a:ext cx="720080" cy="72008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1105594" y="1412776"/>
            <a:ext cx="720080" cy="7200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1105594" y="2708920"/>
            <a:ext cx="720080" cy="720080"/>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1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975" name="think-cell 幻灯片" r:id="rId14" imgW="5715" imgH="5715" progId="TCLayout.ActiveDocument.1">
                  <p:embed/>
                </p:oleObj>
              </mc:Choice>
              <mc:Fallback>
                <p:oleObj name="think-cell 幻灯片" r:id="rId14" imgW="5715" imgH="5715" progId="TCLayout.ActiveDocument.1">
                  <p:embed/>
                  <p:pic>
                    <p:nvPicPr>
                      <p:cNvPr id="0" name="对象 7" hidden="1"/>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标题占位符 1"/>
          <p:cNvSpPr/>
          <p:nvPr>
            <p:ph type="title"/>
          </p:nvPr>
        </p:nvSpPr>
        <p:spPr>
          <a:xfrm>
            <a:off x="838202" y="365129"/>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838202"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EFE4EF-1981-4657-A0BF-4A9D2C4C8DC9}" type="datetimeFigureOut">
              <a:rPr lang="zh-CN" altLang="en-US" smtClean="0"/>
            </a:fld>
            <a:endParaRPr lang="zh-CN" altLang="en-US"/>
          </a:p>
        </p:txBody>
      </p:sp>
      <p:sp>
        <p:nvSpPr>
          <p:cNvPr id="5" name="页脚占位符 4"/>
          <p:cNvSpPr/>
          <p:nvPr>
            <p:ph type="ftr" sz="quarter" idx="3"/>
          </p:nvPr>
        </p:nvSpPr>
        <p:spPr>
          <a:xfrm>
            <a:off x="4038601"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5CC911-F694-452A-AA57-6EA8118C853A}" type="slidenum">
              <a:rPr lang="zh-CN" altLang="en-US" smtClean="0"/>
            </a:fld>
            <a:endParaRPr lang="zh-CN" altLang="en-US"/>
          </a:p>
        </p:txBody>
      </p:sp>
      <p:sp>
        <p:nvSpPr>
          <p:cNvPr id="9" name="矩形 8"/>
          <p:cNvSpPr/>
          <p:nvPr userDrawn="1"/>
        </p:nvSpPr>
        <p:spPr>
          <a:xfrm>
            <a:off x="-1105594" y="116632"/>
            <a:ext cx="720080" cy="72008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105594" y="1412776"/>
            <a:ext cx="720080" cy="7200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1105594" y="2708920"/>
            <a:ext cx="720080" cy="720080"/>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userDrawn="1">
            <p:custDataLst>
              <p:tags r:id="rId7"/>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866" name="think-cell 幻灯片" r:id="rId8" imgW="5715" imgH="5715" progId="TCLayout.ActiveDocument.1">
                  <p:embed/>
                </p:oleObj>
              </mc:Choice>
              <mc:Fallback>
                <p:oleObj name="think-cell 幻灯片" r:id="rId8" imgW="5715" imgH="5715" progId="TCLayout.ActiveDocument.1">
                  <p:embed/>
                  <p:pic>
                    <p:nvPicPr>
                      <p:cNvPr id="0" name="图片 26865"/>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标题占位符 1"/>
          <p:cNvSpPr/>
          <p:nvPr>
            <p:ph type="title"/>
          </p:nvPr>
        </p:nvSpPr>
        <p:spPr>
          <a:xfrm>
            <a:off x="609601" y="274637"/>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609601" y="1600202"/>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609601" y="6356353"/>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7" name="矩形 6"/>
          <p:cNvSpPr/>
          <p:nvPr userDrawn="1"/>
        </p:nvSpPr>
        <p:spPr>
          <a:xfrm>
            <a:off x="-882576" y="127670"/>
            <a:ext cx="791806" cy="485400"/>
          </a:xfrm>
          <a:prstGeom prst="rect">
            <a:avLst/>
          </a:prstGeom>
          <a:solidFill>
            <a:srgbClr val="112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2210">
              <a:defRPr/>
            </a:pPr>
            <a:endParaRPr lang="zh-CN" altLang="en-US" sz="2300">
              <a:solidFill>
                <a:prstClr val="white"/>
              </a:solidFill>
            </a:endParaRPr>
          </a:p>
        </p:txBody>
      </p:sp>
      <p:sp>
        <p:nvSpPr>
          <p:cNvPr id="8" name="矩形 7"/>
          <p:cNvSpPr/>
          <p:nvPr userDrawn="1"/>
        </p:nvSpPr>
        <p:spPr>
          <a:xfrm>
            <a:off x="-882576" y="669025"/>
            <a:ext cx="791806" cy="4854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2210">
              <a:defRPr/>
            </a:pPr>
            <a:endParaRPr lang="zh-CN" altLang="en-US" sz="2300">
              <a:solidFill>
                <a:srgbClr val="00B0F0"/>
              </a:solidFill>
            </a:endParaRPr>
          </a:p>
        </p:txBody>
      </p:sp>
      <p:sp>
        <p:nvSpPr>
          <p:cNvPr id="9" name="矩形 8"/>
          <p:cNvSpPr/>
          <p:nvPr userDrawn="1"/>
        </p:nvSpPr>
        <p:spPr>
          <a:xfrm>
            <a:off x="-882576" y="1751735"/>
            <a:ext cx="791806" cy="485400"/>
          </a:xfrm>
          <a:prstGeom prst="rect">
            <a:avLst/>
          </a:prstGeom>
          <a:solidFill>
            <a:srgbClr val="FF7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2210">
              <a:defRPr/>
            </a:pPr>
            <a:endParaRPr lang="zh-CN" altLang="en-US" sz="2300">
              <a:solidFill>
                <a:srgbClr val="00B0F0"/>
              </a:solidFill>
            </a:endParaRPr>
          </a:p>
        </p:txBody>
      </p:sp>
      <p:sp>
        <p:nvSpPr>
          <p:cNvPr id="10" name="矩形 9"/>
          <p:cNvSpPr/>
          <p:nvPr userDrawn="1"/>
        </p:nvSpPr>
        <p:spPr>
          <a:xfrm>
            <a:off x="-882576" y="1210380"/>
            <a:ext cx="791806" cy="485400"/>
          </a:xfrm>
          <a:prstGeom prst="rect">
            <a:avLst/>
          </a:prstGeom>
          <a:solidFill>
            <a:srgbClr val="C9F1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2210">
              <a:defRPr/>
            </a:pPr>
            <a:endParaRPr lang="zh-CN" altLang="en-US" sz="2300">
              <a:solidFill>
                <a:srgbClr val="00B0F0"/>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1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17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13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09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6965" algn="l" defTabSz="1219200" rtl="0" eaLnBrk="1" latinLnBrk="0" hangingPunct="1">
        <a:defRPr sz="2400" kern="1200">
          <a:solidFill>
            <a:schemeClr val="tx1"/>
          </a:solidFill>
          <a:latin typeface="+mn-lt"/>
          <a:ea typeface="+mn-ea"/>
          <a:cs typeface="+mn-cs"/>
        </a:defRPr>
      </a:lvl7pPr>
      <a:lvl8pPr marL="4266565" algn="l" defTabSz="1219200" rtl="0" eaLnBrk="1" latinLnBrk="0" hangingPunct="1">
        <a:defRPr sz="2400" kern="1200">
          <a:solidFill>
            <a:schemeClr val="tx1"/>
          </a:solidFill>
          <a:latin typeface="+mn-lt"/>
          <a:ea typeface="+mn-ea"/>
          <a:cs typeface="+mn-cs"/>
        </a:defRPr>
      </a:lvl8pPr>
      <a:lvl9pPr marL="4876165"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7"/>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776" name="think-cell 幻灯片" r:id="rId18" imgW="5715" imgH="5715" progId="TCLayout.ActiveDocument.1">
                  <p:embed/>
                </p:oleObj>
              </mc:Choice>
              <mc:Fallback>
                <p:oleObj name="think-cell 幻灯片" r:id="rId18" imgW="5715" imgH="5715" progId="TCLayout.ActiveDocument.1">
                  <p:embed/>
                  <p:pic>
                    <p:nvPicPr>
                      <p:cNvPr id="0" name="图片 27775"/>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标题占位符 1"/>
          <p:cNvSpPr/>
          <p:nvPr>
            <p:ph type="title"/>
          </p:nvPr>
        </p:nvSpPr>
        <p:spPr>
          <a:xfrm>
            <a:off x="609601" y="274637"/>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609601" y="1600202"/>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609601" y="6356353"/>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p:nvPr>
            <p:ph type="ftr" sz="quarter" idx="3"/>
          </p:nvPr>
        </p:nvSpPr>
        <p:spPr>
          <a:xfrm>
            <a:off x="4165601" y="6356353"/>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p:nvPr>
            <p:ph type="sldNum" sz="quarter" idx="4"/>
          </p:nvPr>
        </p:nvSpPr>
        <p:spPr>
          <a:xfrm>
            <a:off x="8737601" y="6356353"/>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1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17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13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09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6965" algn="l" defTabSz="1219200" rtl="0" eaLnBrk="1" latinLnBrk="0" hangingPunct="1">
        <a:defRPr sz="2400" kern="1200">
          <a:solidFill>
            <a:schemeClr val="tx1"/>
          </a:solidFill>
          <a:latin typeface="+mn-lt"/>
          <a:ea typeface="+mn-ea"/>
          <a:cs typeface="+mn-cs"/>
        </a:defRPr>
      </a:lvl7pPr>
      <a:lvl8pPr marL="4266565" algn="l" defTabSz="1219200" rtl="0" eaLnBrk="1" latinLnBrk="0" hangingPunct="1">
        <a:defRPr sz="2400" kern="1200">
          <a:solidFill>
            <a:schemeClr val="tx1"/>
          </a:solidFill>
          <a:latin typeface="+mn-lt"/>
          <a:ea typeface="+mn-ea"/>
          <a:cs typeface="+mn-cs"/>
        </a:defRPr>
      </a:lvl8pPr>
      <a:lvl9pPr marL="4876165"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userDrawn="1">
            <p:custDataLst>
              <p:tags r:id="rId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921" name="think-cell 幻灯片" r:id="rId6" imgW="5715" imgH="5715" progId="TCLayout.ActiveDocument.1">
                  <p:embed/>
                </p:oleObj>
              </mc:Choice>
              <mc:Fallback>
                <p:oleObj name="think-cell 幻灯片" r:id="rId6" imgW="5715" imgH="5715" progId="TCLayout.ActiveDocument.1">
                  <p:embed/>
                  <p:pic>
                    <p:nvPicPr>
                      <p:cNvPr id="0" name="对象 8"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标题占位符 1"/>
          <p:cNvSpPr/>
          <p:nvPr>
            <p:ph type="title"/>
          </p:nvPr>
        </p:nvSpPr>
        <p:spPr>
          <a:xfrm>
            <a:off x="609601" y="274638"/>
            <a:ext cx="10972800" cy="1143000"/>
          </a:xfrm>
          <a:prstGeom prst="rect">
            <a:avLst/>
          </a:prstGeom>
        </p:spPr>
        <p:txBody>
          <a:bodyPr vert="horz" lIns="117226" tIns="58613" rIns="117226" bIns="58613"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609601" y="1600202"/>
            <a:ext cx="10972800" cy="4525963"/>
          </a:xfrm>
          <a:prstGeom prst="rect">
            <a:avLst/>
          </a:prstGeom>
        </p:spPr>
        <p:txBody>
          <a:bodyPr vert="horz" lIns="117226" tIns="58613" rIns="117226" bIns="58613"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609601" y="6356352"/>
            <a:ext cx="2844800" cy="365125"/>
          </a:xfrm>
          <a:prstGeom prst="rect">
            <a:avLst/>
          </a:prstGeom>
        </p:spPr>
        <p:txBody>
          <a:bodyPr vert="horz" lIns="117226" tIns="58613" rIns="117226" bIns="58613" rtlCol="0" anchor="ctr"/>
          <a:lstStyle>
            <a:lvl1pPr algn="l">
              <a:defRPr sz="1500">
                <a:solidFill>
                  <a:schemeClr val="tx1">
                    <a:tint val="75000"/>
                  </a:schemeClr>
                </a:solidFill>
              </a:defRPr>
            </a:lvl1pPr>
          </a:lstStyle>
          <a:p>
            <a:pPr defTabSz="117221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3"/>
          </p:nvPr>
        </p:nvSpPr>
        <p:spPr>
          <a:xfrm>
            <a:off x="4165602" y="6356352"/>
            <a:ext cx="3860800" cy="365125"/>
          </a:xfrm>
          <a:prstGeom prst="rect">
            <a:avLst/>
          </a:prstGeom>
        </p:spPr>
        <p:txBody>
          <a:bodyPr vert="horz" lIns="117226" tIns="58613" rIns="117226" bIns="58613" rtlCol="0" anchor="ctr"/>
          <a:lstStyle>
            <a:lvl1pPr algn="ctr">
              <a:defRPr sz="1500">
                <a:solidFill>
                  <a:schemeClr val="tx1">
                    <a:tint val="75000"/>
                  </a:schemeClr>
                </a:solidFill>
              </a:defRPr>
            </a:lvl1pPr>
          </a:lstStyle>
          <a:p>
            <a:pPr defTabSz="1172210"/>
            <a:endParaRPr lang="zh-CN" altLang="en-US">
              <a:solidFill>
                <a:prstClr val="black">
                  <a:tint val="75000"/>
                </a:prstClr>
              </a:solidFill>
            </a:endParaRPr>
          </a:p>
        </p:txBody>
      </p:sp>
      <p:sp>
        <p:nvSpPr>
          <p:cNvPr id="6" name="灯片编号占位符 5"/>
          <p:cNvSpPr/>
          <p:nvPr>
            <p:ph type="sldNum" sz="quarter" idx="4"/>
          </p:nvPr>
        </p:nvSpPr>
        <p:spPr>
          <a:xfrm>
            <a:off x="8737601" y="6356352"/>
            <a:ext cx="2844800" cy="365125"/>
          </a:xfrm>
          <a:prstGeom prst="rect">
            <a:avLst/>
          </a:prstGeom>
        </p:spPr>
        <p:txBody>
          <a:bodyPr vert="horz" lIns="117226" tIns="58613" rIns="117226" bIns="58613" rtlCol="0" anchor="ctr"/>
          <a:lstStyle>
            <a:lvl1pPr algn="r">
              <a:defRPr sz="1500">
                <a:solidFill>
                  <a:schemeClr val="tx1">
                    <a:tint val="75000"/>
                  </a:schemeClr>
                </a:solidFill>
              </a:defRPr>
            </a:lvl1pPr>
          </a:lstStyle>
          <a:p>
            <a:pPr defTabSz="117221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
        <p:nvSpPr>
          <p:cNvPr id="7" name="矩形 6"/>
          <p:cNvSpPr/>
          <p:nvPr userDrawn="1"/>
        </p:nvSpPr>
        <p:spPr>
          <a:xfrm>
            <a:off x="-889685" y="127670"/>
            <a:ext cx="791806" cy="485400"/>
          </a:xfrm>
          <a:prstGeom prst="rect">
            <a:avLst/>
          </a:prstGeom>
          <a:solidFill>
            <a:srgbClr val="112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2210" rtl="0" eaLnBrk="1" fontAlgn="auto" latinLnBrk="0" hangingPunct="1">
              <a:lnSpc>
                <a:spcPct val="100000"/>
              </a:lnSpc>
              <a:spcBef>
                <a:spcPts val="0"/>
              </a:spcBef>
              <a:spcAft>
                <a:spcPts val="0"/>
              </a:spcAft>
              <a:buClrTx/>
              <a:buSzTx/>
              <a:buFontTx/>
              <a:buNone/>
              <a:defRPr/>
            </a:pPr>
            <a:endParaRPr kumimoji="0" lang="zh-CN" altLang="en-US" sz="23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8" name="矩形 7"/>
          <p:cNvSpPr/>
          <p:nvPr userDrawn="1"/>
        </p:nvSpPr>
        <p:spPr>
          <a:xfrm>
            <a:off x="-889685" y="758990"/>
            <a:ext cx="791806" cy="485400"/>
          </a:xfrm>
          <a:prstGeom prst="rect">
            <a:avLst/>
          </a:prstGeom>
          <a:solidFill>
            <a:srgbClr val="F26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2210" rtl="0" eaLnBrk="1" fontAlgn="auto" latinLnBrk="0" hangingPunct="1">
              <a:lnSpc>
                <a:spcPct val="100000"/>
              </a:lnSpc>
              <a:spcBef>
                <a:spcPts val="0"/>
              </a:spcBef>
              <a:spcAft>
                <a:spcPts val="0"/>
              </a:spcAft>
              <a:buClrTx/>
              <a:buSzTx/>
              <a:buFontTx/>
              <a:buNone/>
              <a:defRPr/>
            </a:pPr>
            <a:endParaRPr kumimoji="0" lang="zh-CN" altLang="en-US" sz="2300" b="0" i="0" u="none" strike="noStrike" kern="1200" cap="none" spc="0" normalizeH="0" baseline="0" noProof="0">
              <a:ln>
                <a:noFill/>
              </a:ln>
              <a:solidFill>
                <a:srgbClr val="00B0F0"/>
              </a:solidFill>
              <a:effectLst/>
              <a:uLnTx/>
              <a:uFillTx/>
              <a:latin typeface="Arial" panose="020B0604020202020204" pitchFamily="34" charset="0"/>
              <a:ea typeface="微软雅黑" panose="020B0503020204020204" charset="-122"/>
              <a:cs typeface="+mn-cs"/>
            </a:endParaRP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xStyles>
    <p:titleStyle>
      <a:lvl1pPr algn="ctr" defTabSz="1172210" rtl="0" eaLnBrk="1" latinLnBrk="0" hangingPunct="1">
        <a:spcBef>
          <a:spcPct val="0"/>
        </a:spcBef>
        <a:buNone/>
        <a:defRPr sz="5600" kern="1200">
          <a:solidFill>
            <a:schemeClr val="tx1"/>
          </a:solidFill>
          <a:latin typeface="+mj-lt"/>
          <a:ea typeface="+mj-ea"/>
          <a:cs typeface="+mj-cs"/>
        </a:defRPr>
      </a:lvl1pPr>
    </p:titleStyle>
    <p:body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p:bodyStyle>
    <p:otherStyle>
      <a:defPPr>
        <a:defRPr lang="zh-CN"/>
      </a:defPPr>
      <a:lvl1pPr marL="0" algn="l" defTabSz="1172210" rtl="0" eaLnBrk="1" latinLnBrk="0" hangingPunct="1">
        <a:defRPr sz="2300" kern="1200">
          <a:solidFill>
            <a:schemeClr val="tx1"/>
          </a:solidFill>
          <a:latin typeface="+mn-lt"/>
          <a:ea typeface="+mn-ea"/>
          <a:cs typeface="+mn-cs"/>
        </a:defRPr>
      </a:lvl1pPr>
      <a:lvl2pPr marL="586105" algn="l" defTabSz="1172210" rtl="0" eaLnBrk="1" latinLnBrk="0" hangingPunct="1">
        <a:defRPr sz="2300" kern="1200">
          <a:solidFill>
            <a:schemeClr val="tx1"/>
          </a:solidFill>
          <a:latin typeface="+mn-lt"/>
          <a:ea typeface="+mn-ea"/>
          <a:cs typeface="+mn-cs"/>
        </a:defRPr>
      </a:lvl2pPr>
      <a:lvl3pPr marL="1172210" algn="l" defTabSz="1172210" rtl="0" eaLnBrk="1" latinLnBrk="0" hangingPunct="1">
        <a:defRPr sz="2300" kern="1200">
          <a:solidFill>
            <a:schemeClr val="tx1"/>
          </a:solidFill>
          <a:latin typeface="+mn-lt"/>
          <a:ea typeface="+mn-ea"/>
          <a:cs typeface="+mn-cs"/>
        </a:defRPr>
      </a:lvl3pPr>
      <a:lvl4pPr marL="1758315" algn="l" defTabSz="1172210" rtl="0" eaLnBrk="1" latinLnBrk="0" hangingPunct="1">
        <a:defRPr sz="2300" kern="1200">
          <a:solidFill>
            <a:schemeClr val="tx1"/>
          </a:solidFill>
          <a:latin typeface="+mn-lt"/>
          <a:ea typeface="+mn-ea"/>
          <a:cs typeface="+mn-cs"/>
        </a:defRPr>
      </a:lvl4pPr>
      <a:lvl5pPr marL="2343785" algn="l" defTabSz="1172210" rtl="0" eaLnBrk="1" latinLnBrk="0" hangingPunct="1">
        <a:defRPr sz="2300" kern="1200">
          <a:solidFill>
            <a:schemeClr val="tx1"/>
          </a:solidFill>
          <a:latin typeface="+mn-lt"/>
          <a:ea typeface="+mn-ea"/>
          <a:cs typeface="+mn-cs"/>
        </a:defRPr>
      </a:lvl5pPr>
      <a:lvl6pPr marL="2929890" algn="l" defTabSz="1172210" rtl="0" eaLnBrk="1" latinLnBrk="0" hangingPunct="1">
        <a:defRPr sz="2300" kern="1200">
          <a:solidFill>
            <a:schemeClr val="tx1"/>
          </a:solidFill>
          <a:latin typeface="+mn-lt"/>
          <a:ea typeface="+mn-ea"/>
          <a:cs typeface="+mn-cs"/>
        </a:defRPr>
      </a:lvl6pPr>
      <a:lvl7pPr marL="3515995" algn="l" defTabSz="1172210" rtl="0" eaLnBrk="1" latinLnBrk="0" hangingPunct="1">
        <a:defRPr sz="2300" kern="1200">
          <a:solidFill>
            <a:schemeClr val="tx1"/>
          </a:solidFill>
          <a:latin typeface="+mn-lt"/>
          <a:ea typeface="+mn-ea"/>
          <a:cs typeface="+mn-cs"/>
        </a:defRPr>
      </a:lvl7pPr>
      <a:lvl8pPr marL="4102100" algn="l" defTabSz="1172210" rtl="0" eaLnBrk="1" latinLnBrk="0" hangingPunct="1">
        <a:defRPr sz="2300" kern="1200">
          <a:solidFill>
            <a:schemeClr val="tx1"/>
          </a:solidFill>
          <a:latin typeface="+mn-lt"/>
          <a:ea typeface="+mn-ea"/>
          <a:cs typeface="+mn-cs"/>
        </a:defRPr>
      </a:lvl8pPr>
      <a:lvl9pPr marL="4688205" algn="l" defTabSz="1172210" rtl="0" eaLnBrk="1" latinLnBrk="0" hangingPunct="1">
        <a:defRPr sz="2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5"/>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488" name="think-cell 幻灯片" r:id="rId16" imgW="9525" imgH="9525" progId="TCLayout.ActiveDocument.1">
                  <p:embed/>
                </p:oleObj>
              </mc:Choice>
              <mc:Fallback>
                <p:oleObj name="think-cell 幻灯片" r:id="rId16" imgW="9525" imgH="9525" progId="TCLayout.ActiveDocument.1">
                  <p:embed/>
                  <p:pic>
                    <p:nvPicPr>
                      <p:cNvPr id="0" name="图片 58487"/>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4" name="矩形 3"/>
          <p:cNvSpPr/>
          <p:nvPr userDrawn="1"/>
        </p:nvSpPr>
        <p:spPr>
          <a:xfrm>
            <a:off x="0" y="1"/>
            <a:ext cx="12200152" cy="146304"/>
          </a:xfrm>
          <a:prstGeom prst="rect">
            <a:avLst/>
          </a:prstGeom>
          <a:solidFill>
            <a:srgbClr val="A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 name="图片 1"/>
          <p:cNvPicPr>
            <a:picLocks noChangeAspect="1"/>
          </p:cNvPicPr>
          <p:nvPr userDrawn="1"/>
        </p:nvPicPr>
        <p:blipFill>
          <a:blip r:embed="rId18" cstate="print"/>
          <a:stretch>
            <a:fillRect/>
          </a:stretch>
        </p:blipFill>
        <p:spPr>
          <a:xfrm>
            <a:off x="0" y="6437586"/>
            <a:ext cx="12192000" cy="420414"/>
          </a:xfrm>
          <a:prstGeom prst="rect">
            <a:avLst/>
          </a:prstGeom>
        </p:spPr>
      </p:pic>
      <p:sp>
        <p:nvSpPr>
          <p:cNvPr id="5" name="矩形 4"/>
          <p:cNvSpPr/>
          <p:nvPr userDrawn="1"/>
        </p:nvSpPr>
        <p:spPr>
          <a:xfrm>
            <a:off x="0" y="435333"/>
            <a:ext cx="416459" cy="451907"/>
          </a:xfrm>
          <a:prstGeom prst="rect">
            <a:avLst/>
          </a:prstGeom>
          <a:solidFill>
            <a:srgbClr val="A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ransition/>
  <p:txStyles>
    <p:titleStyle>
      <a:lvl1pPr algn="l" defTabSz="914400" rtl="0" eaLnBrk="1" latinLnBrk="0" hangingPunct="1">
        <a:spcBef>
          <a:spcPct val="0"/>
        </a:spcBef>
        <a:buNone/>
        <a:defRPr sz="4000" b="1" kern="1200">
          <a:solidFill>
            <a:srgbClr val="C00000"/>
          </a:solidFill>
          <a:latin typeface="微软雅黑" panose="020B0503020204020204" charset="-122"/>
          <a:ea typeface="微软雅黑" panose="020B050302020402020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629" name="think-cell 幻灯片" r:id="rId14" imgW="9525" imgH="9525" progId="TCLayout.ActiveDocument.1">
                  <p:embed/>
                </p:oleObj>
              </mc:Choice>
              <mc:Fallback>
                <p:oleObj name="think-cell 幻灯片" r:id="rId14" imgW="9525" imgH="9525" progId="TCLayout.ActiveDocument.1">
                  <p:embed/>
                  <p:pic>
                    <p:nvPicPr>
                      <p:cNvPr id="0" name="图片 64628"/>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4" name="矩形 3"/>
          <p:cNvSpPr/>
          <p:nvPr userDrawn="1"/>
        </p:nvSpPr>
        <p:spPr>
          <a:xfrm>
            <a:off x="0" y="1"/>
            <a:ext cx="12200152" cy="146304"/>
          </a:xfrm>
          <a:prstGeom prst="rect">
            <a:avLst/>
          </a:prstGeom>
          <a:solidFill>
            <a:srgbClr val="A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2" name="图片 1"/>
          <p:cNvPicPr>
            <a:picLocks noChangeAspect="1"/>
          </p:cNvPicPr>
          <p:nvPr userDrawn="1"/>
        </p:nvPicPr>
        <p:blipFill>
          <a:blip r:embed="rId16" cstate="print"/>
          <a:stretch>
            <a:fillRect/>
          </a:stretch>
        </p:blipFill>
        <p:spPr>
          <a:xfrm>
            <a:off x="0" y="6437586"/>
            <a:ext cx="12192000" cy="420414"/>
          </a:xfrm>
          <a:prstGeom prst="rect">
            <a:avLst/>
          </a:prstGeom>
        </p:spPr>
      </p:pic>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ransition/>
  <p:hf hdr="0" ftr="0" dt="0"/>
  <p:txStyles>
    <p:titleStyle>
      <a:lvl1pPr algn="l" defTabSz="914400" rtl="0" eaLnBrk="1" latinLnBrk="0" hangingPunct="1">
        <a:spcBef>
          <a:spcPct val="0"/>
        </a:spcBef>
        <a:buNone/>
        <a:defRPr sz="4000" b="1" kern="1200">
          <a:solidFill>
            <a:srgbClr val="C00000"/>
          </a:solidFill>
          <a:latin typeface="微软雅黑" panose="020B0503020204020204" charset="-122"/>
          <a:ea typeface="微软雅黑" panose="020B050302020402020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userDrawn="1">
            <p:custDataLst>
              <p:tags r:id="rId10"/>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66675" name="think-cell 幻灯片" r:id="rId11" imgW="5715" imgH="5715" progId="TCLayout.ActiveDocument.1">
                  <p:embed/>
                </p:oleObj>
              </mc:Choice>
              <mc:Fallback>
                <p:oleObj name="think-cell 幻灯片" r:id="rId11" imgW="5715" imgH="5715" progId="TCLayout.ActiveDocument.1">
                  <p:embed/>
                  <p:pic>
                    <p:nvPicPr>
                      <p:cNvPr id="0" name="对象 2" hidden="1"/>
                      <p:cNvPicPr/>
                      <p:nvPr/>
                    </p:nvPicPr>
                    <p:blipFill>
                      <a:blip r:embed="rId12"/>
                      <a:stretch>
                        <a:fillRect/>
                      </a:stretch>
                    </p:blipFill>
                    <p:spPr>
                      <a:xfrm>
                        <a:off x="2118" y="2118"/>
                        <a:ext cx="2117" cy="2117"/>
                      </a:xfrm>
                      <a:prstGeom prst="rect">
                        <a:avLst/>
                      </a:prstGeom>
                    </p:spPr>
                  </p:pic>
                </p:oleObj>
              </mc:Fallback>
            </mc:AlternateContent>
          </a:graphicData>
        </a:graphic>
      </p:graphicFrame>
      <p:sp>
        <p:nvSpPr>
          <p:cNvPr id="2" name="Rectangle 1" hidden="1"/>
          <p:cNvSpPr/>
          <p:nvPr userDrawn="1">
            <p:custDataLst>
              <p:tags r:id="rId13"/>
            </p:custDataLst>
          </p:nvPr>
        </p:nvSpPr>
        <p:spPr>
          <a:xfrm>
            <a:off x="0" y="0"/>
            <a:ext cx="158750" cy="158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altLang="zh-CN" sz="3465" b="1" i="0" baseline="0" dirty="0" err="1">
              <a:latin typeface="Arial" panose="020B0604020202020204" pitchFamily="34" charset="0"/>
              <a:cs typeface="Arial" panose="020B0604020202020204" pitchFamily="34" charset="0"/>
              <a:sym typeface="Arial" panose="020B0604020202020204" pitchFamily="34" charset="0"/>
            </a:endParaRPr>
          </a:p>
        </p:txBody>
      </p:sp>
      <p:sp>
        <p:nvSpPr>
          <p:cNvPr id="13" name="Freeform 12"/>
          <p:cNvSpPr/>
          <p:nvPr userDrawn="1"/>
        </p:nvSpPr>
        <p:spPr>
          <a:xfrm>
            <a:off x="1" y="0"/>
            <a:ext cx="810337" cy="384811"/>
          </a:xfrm>
          <a:custGeom>
            <a:avLst/>
            <a:gdLst>
              <a:gd name="connsiteX0" fmla="*/ 0 w 607753"/>
              <a:gd name="connsiteY0" fmla="*/ 0 h 288608"/>
              <a:gd name="connsiteX1" fmla="*/ 607753 w 607753"/>
              <a:gd name="connsiteY1" fmla="*/ 0 h 288608"/>
              <a:gd name="connsiteX2" fmla="*/ 581270 w 607753"/>
              <a:gd name="connsiteY2" fmla="*/ 48791 h 288608"/>
              <a:gd name="connsiteX3" fmla="*/ 130229 w 607753"/>
              <a:gd name="connsiteY3" fmla="*/ 288608 h 288608"/>
              <a:gd name="connsiteX4" fmla="*/ 20607 w 607753"/>
              <a:gd name="connsiteY4" fmla="*/ 277557 h 288608"/>
              <a:gd name="connsiteX5" fmla="*/ 0 w 607753"/>
              <a:gd name="connsiteY5" fmla="*/ 271160 h 288608"/>
              <a:gd name="connsiteX0-1" fmla="*/ 0 w 607753"/>
              <a:gd name="connsiteY0-2" fmla="*/ 0 h 288608"/>
              <a:gd name="connsiteX1-3" fmla="*/ 607753 w 607753"/>
              <a:gd name="connsiteY1-4" fmla="*/ 0 h 288608"/>
              <a:gd name="connsiteX2-5" fmla="*/ 581270 w 607753"/>
              <a:gd name="connsiteY2-6" fmla="*/ 48791 h 288608"/>
              <a:gd name="connsiteX3-7" fmla="*/ 130229 w 607753"/>
              <a:gd name="connsiteY3-8" fmla="*/ 288608 h 288608"/>
              <a:gd name="connsiteX4-9" fmla="*/ 20607 w 607753"/>
              <a:gd name="connsiteY4-10" fmla="*/ 277557 h 288608"/>
              <a:gd name="connsiteX5-11" fmla="*/ 0 w 607753"/>
              <a:gd name="connsiteY5-12" fmla="*/ 271160 h 288608"/>
              <a:gd name="connsiteX6" fmla="*/ 91440 w 607753"/>
              <a:gd name="connsiteY6" fmla="*/ 91440 h 288608"/>
              <a:gd name="connsiteX0-13" fmla="*/ 607753 w 607753"/>
              <a:gd name="connsiteY0-14" fmla="*/ 0 h 288608"/>
              <a:gd name="connsiteX1-15" fmla="*/ 581270 w 607753"/>
              <a:gd name="connsiteY1-16" fmla="*/ 48791 h 288608"/>
              <a:gd name="connsiteX2-17" fmla="*/ 130229 w 607753"/>
              <a:gd name="connsiteY2-18" fmla="*/ 288608 h 288608"/>
              <a:gd name="connsiteX3-19" fmla="*/ 20607 w 607753"/>
              <a:gd name="connsiteY3-20" fmla="*/ 277557 h 288608"/>
              <a:gd name="connsiteX4-21" fmla="*/ 0 w 607753"/>
              <a:gd name="connsiteY4-22" fmla="*/ 271160 h 288608"/>
              <a:gd name="connsiteX5-23" fmla="*/ 91440 w 607753"/>
              <a:gd name="connsiteY5-24" fmla="*/ 91440 h 288608"/>
              <a:gd name="connsiteX0-25" fmla="*/ 607753 w 607753"/>
              <a:gd name="connsiteY0-26" fmla="*/ 0 h 288608"/>
              <a:gd name="connsiteX1-27" fmla="*/ 581270 w 607753"/>
              <a:gd name="connsiteY1-28" fmla="*/ 48791 h 288608"/>
              <a:gd name="connsiteX2-29" fmla="*/ 130229 w 607753"/>
              <a:gd name="connsiteY2-30" fmla="*/ 288608 h 288608"/>
              <a:gd name="connsiteX3-31" fmla="*/ 20607 w 607753"/>
              <a:gd name="connsiteY3-32" fmla="*/ 277557 h 288608"/>
              <a:gd name="connsiteX4-33" fmla="*/ 0 w 607753"/>
              <a:gd name="connsiteY4-34" fmla="*/ 271160 h 28860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7753" h="288608">
                <a:moveTo>
                  <a:pt x="607753" y="0"/>
                </a:moveTo>
                <a:lnTo>
                  <a:pt x="581270" y="48791"/>
                </a:lnTo>
                <a:cubicBezTo>
                  <a:pt x="483521" y="193479"/>
                  <a:pt x="317984" y="288608"/>
                  <a:pt x="130229" y="288608"/>
                </a:cubicBezTo>
                <a:cubicBezTo>
                  <a:pt x="92678" y="288608"/>
                  <a:pt x="56016" y="284803"/>
                  <a:pt x="20607" y="277557"/>
                </a:cubicBezTo>
                <a:lnTo>
                  <a:pt x="0" y="271160"/>
                </a:lnTo>
              </a:path>
            </a:pathLst>
          </a:custGeom>
          <a:noFill/>
          <a:ln>
            <a:solidFill>
              <a:srgbClr val="D5D5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8" name="Slide Number Placeholder 5"/>
          <p:cNvSpPr/>
          <p:nvPr>
            <p:ph type="sldNum" sz="quarter" idx="4"/>
          </p:nvPr>
        </p:nvSpPr>
        <p:spPr>
          <a:xfrm>
            <a:off x="11678919" y="6356351"/>
            <a:ext cx="340188" cy="365125"/>
          </a:xfrm>
          <a:prstGeom prst="rect">
            <a:avLst/>
          </a:prstGeom>
        </p:spPr>
        <p:txBody>
          <a:bodyPr vert="horz" lIns="0" tIns="0" rIns="0" bIns="0" rtlCol="0" anchor="ctr"/>
          <a:lstStyle>
            <a:lvl1pPr algn="r">
              <a:defRPr sz="1335">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88D5A975-F492-FF4D-85B3-EA32F3777884}" type="slidenum">
              <a:rPr lang="en-US" smtClean="0"/>
            </a:fld>
            <a:endParaRPr lang="en-US" dirty="0"/>
          </a:p>
        </p:txBody>
      </p:sp>
      <p:sp>
        <p:nvSpPr>
          <p:cNvPr id="19" name="Text Placeholder 2"/>
          <p:cNvSpPr/>
          <p:nvPr>
            <p:ph type="body" idx="1"/>
          </p:nvPr>
        </p:nvSpPr>
        <p:spPr>
          <a:xfrm>
            <a:off x="575734" y="1555751"/>
            <a:ext cx="11040533" cy="4368800"/>
          </a:xfrm>
          <a:prstGeom prst="rect">
            <a:avLst/>
          </a:prstGeom>
        </p:spPr>
        <p:txBody>
          <a:bodyPr vert="horz" lIns="91440" tIns="45720" rIns="91440" bIns="45720" rtlCol="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1" name="Rectangle 2"/>
          <p:cNvSpPr/>
          <p:nvPr userDrawn="1"/>
        </p:nvSpPr>
        <p:spPr>
          <a:xfrm rot="18900000">
            <a:off x="577484" y="-272098"/>
            <a:ext cx="544201" cy="544201"/>
          </a:xfrm>
          <a:custGeom>
            <a:avLst/>
            <a:gdLst>
              <a:gd name="connsiteX0" fmla="*/ 0 w 331470"/>
              <a:gd name="connsiteY0" fmla="*/ 0 h 331470"/>
              <a:gd name="connsiteX1" fmla="*/ 331470 w 331470"/>
              <a:gd name="connsiteY1" fmla="*/ 0 h 331470"/>
              <a:gd name="connsiteX2" fmla="*/ 331470 w 331470"/>
              <a:gd name="connsiteY2" fmla="*/ 331470 h 331470"/>
              <a:gd name="connsiteX3" fmla="*/ 0 w 331470"/>
              <a:gd name="connsiteY3" fmla="*/ 331470 h 331470"/>
              <a:gd name="connsiteX4" fmla="*/ 0 w 331470"/>
              <a:gd name="connsiteY4" fmla="*/ 0 h 331470"/>
              <a:gd name="connsiteX0-1" fmla="*/ 0 w 331470"/>
              <a:gd name="connsiteY0-2" fmla="*/ 0 h 331470"/>
              <a:gd name="connsiteX1-3" fmla="*/ 331470 w 331470"/>
              <a:gd name="connsiteY1-4" fmla="*/ 331470 h 331470"/>
              <a:gd name="connsiteX2-5" fmla="*/ 0 w 331470"/>
              <a:gd name="connsiteY2-6" fmla="*/ 331470 h 331470"/>
              <a:gd name="connsiteX3-7" fmla="*/ 0 w 331470"/>
              <a:gd name="connsiteY3-8" fmla="*/ 0 h 331470"/>
            </a:gdLst>
            <a:ahLst/>
            <a:cxnLst>
              <a:cxn ang="0">
                <a:pos x="connsiteX0-1" y="connsiteY0-2"/>
              </a:cxn>
              <a:cxn ang="0">
                <a:pos x="connsiteX1-3" y="connsiteY1-4"/>
              </a:cxn>
              <a:cxn ang="0">
                <a:pos x="connsiteX2-5" y="connsiteY2-6"/>
              </a:cxn>
              <a:cxn ang="0">
                <a:pos x="connsiteX3-7" y="connsiteY3-8"/>
              </a:cxn>
            </a:cxnLst>
            <a:rect l="l" t="t" r="r" b="b"/>
            <a:pathLst>
              <a:path w="331470" h="331470">
                <a:moveTo>
                  <a:pt x="0" y="0"/>
                </a:moveTo>
                <a:lnTo>
                  <a:pt x="331470" y="331470"/>
                </a:lnTo>
                <a:lnTo>
                  <a:pt x="0" y="33147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2" name="Rectangle 2"/>
          <p:cNvSpPr/>
          <p:nvPr userDrawn="1"/>
        </p:nvSpPr>
        <p:spPr>
          <a:xfrm rot="18900000">
            <a:off x="669048" y="-180536"/>
            <a:ext cx="361072" cy="361072"/>
          </a:xfrm>
          <a:custGeom>
            <a:avLst/>
            <a:gdLst>
              <a:gd name="connsiteX0" fmla="*/ 0 w 331470"/>
              <a:gd name="connsiteY0" fmla="*/ 0 h 331470"/>
              <a:gd name="connsiteX1" fmla="*/ 331470 w 331470"/>
              <a:gd name="connsiteY1" fmla="*/ 0 h 331470"/>
              <a:gd name="connsiteX2" fmla="*/ 331470 w 331470"/>
              <a:gd name="connsiteY2" fmla="*/ 331470 h 331470"/>
              <a:gd name="connsiteX3" fmla="*/ 0 w 331470"/>
              <a:gd name="connsiteY3" fmla="*/ 331470 h 331470"/>
              <a:gd name="connsiteX4" fmla="*/ 0 w 331470"/>
              <a:gd name="connsiteY4" fmla="*/ 0 h 331470"/>
              <a:gd name="connsiteX0-1" fmla="*/ 0 w 331470"/>
              <a:gd name="connsiteY0-2" fmla="*/ 0 h 331470"/>
              <a:gd name="connsiteX1-3" fmla="*/ 331470 w 331470"/>
              <a:gd name="connsiteY1-4" fmla="*/ 331470 h 331470"/>
              <a:gd name="connsiteX2-5" fmla="*/ 0 w 331470"/>
              <a:gd name="connsiteY2-6" fmla="*/ 331470 h 331470"/>
              <a:gd name="connsiteX3-7" fmla="*/ 0 w 331470"/>
              <a:gd name="connsiteY3-8" fmla="*/ 0 h 331470"/>
            </a:gdLst>
            <a:ahLst/>
            <a:cxnLst>
              <a:cxn ang="0">
                <a:pos x="connsiteX0-1" y="connsiteY0-2"/>
              </a:cxn>
              <a:cxn ang="0">
                <a:pos x="connsiteX1-3" y="connsiteY1-4"/>
              </a:cxn>
              <a:cxn ang="0">
                <a:pos x="connsiteX2-5" y="connsiteY2-6"/>
              </a:cxn>
              <a:cxn ang="0">
                <a:pos x="connsiteX3-7" y="connsiteY3-8"/>
              </a:cxn>
            </a:cxnLst>
            <a:rect l="l" t="t" r="r" b="b"/>
            <a:pathLst>
              <a:path w="331470" h="331470">
                <a:moveTo>
                  <a:pt x="0" y="0"/>
                </a:moveTo>
                <a:lnTo>
                  <a:pt x="331470" y="331470"/>
                </a:lnTo>
                <a:lnTo>
                  <a:pt x="0" y="3314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0" name="Title Placeholder 1"/>
          <p:cNvSpPr/>
          <p:nvPr>
            <p:ph type="title"/>
          </p:nvPr>
        </p:nvSpPr>
        <p:spPr>
          <a:xfrm>
            <a:off x="575734" y="271375"/>
            <a:ext cx="11040533" cy="1104000"/>
          </a:xfrm>
          <a:prstGeom prst="rect">
            <a:avLst/>
          </a:prstGeom>
        </p:spPr>
        <p:txBody>
          <a:bodyPr vert="horz" lIns="91440" tIns="0" rIns="91440" bIns="45720" rtlCol="0" anchor="t">
            <a:noAutofit/>
          </a:bodyPr>
          <a:lstStyle/>
          <a:p>
            <a:r>
              <a:rPr lang="en-US" dirty="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defTabSz="1219200" rtl="0" eaLnBrk="1" latinLnBrk="0" hangingPunct="1">
        <a:lnSpc>
          <a:spcPct val="90000"/>
        </a:lnSpc>
        <a:spcBef>
          <a:spcPct val="0"/>
        </a:spcBef>
        <a:buNone/>
        <a:defRPr sz="3465" b="1" kern="1200">
          <a:solidFill>
            <a:schemeClr val="accent1"/>
          </a:solidFill>
          <a:latin typeface="+mj-lt"/>
          <a:ea typeface="Arial" panose="020B0604020202020204" pitchFamily="34" charset="0"/>
          <a:cs typeface="Arial" panose="020B0604020202020204" pitchFamily="34" charset="0"/>
        </a:defRPr>
      </a:lvl1pPr>
    </p:titleStyle>
    <p:bodyStyle>
      <a:lvl1pPr marL="230505" indent="-230505" algn="l" defTabSz="1219200" rtl="0" eaLnBrk="1" latinLnBrk="0" hangingPunct="1">
        <a:lnSpc>
          <a:spcPct val="100000"/>
        </a:lnSpc>
        <a:spcBef>
          <a:spcPts val="0"/>
        </a:spcBef>
        <a:spcAft>
          <a:spcPts val="400"/>
        </a:spcAft>
        <a:buClr>
          <a:schemeClr val="accent1"/>
        </a:buClr>
        <a:buFont typeface="Wingdings" panose="05000000000000000000" pitchFamily="2" charset="2"/>
        <a:buChar char="§"/>
        <a:defRPr sz="2400" kern="1200">
          <a:solidFill>
            <a:schemeClr val="tx1"/>
          </a:solidFill>
          <a:latin typeface="+mn-lt"/>
          <a:ea typeface="Arial" panose="020B0604020202020204" pitchFamily="34" charset="0"/>
          <a:cs typeface="Arial" panose="020B0604020202020204" pitchFamily="34" charset="0"/>
        </a:defRPr>
      </a:lvl1pPr>
      <a:lvl2pPr marL="592455" indent="-254000" algn="l" defTabSz="1219200" rtl="0" eaLnBrk="1" latinLnBrk="0" hangingPunct="1">
        <a:lnSpc>
          <a:spcPct val="100000"/>
        </a:lnSpc>
        <a:spcBef>
          <a:spcPts val="0"/>
        </a:spcBef>
        <a:spcAft>
          <a:spcPts val="400"/>
        </a:spcAft>
        <a:buClr>
          <a:schemeClr val="accent1"/>
        </a:buClr>
        <a:buFont typeface="Calibri" panose="020F0502020204030204"/>
        <a:buChar char="̶"/>
        <a:defRPr sz="2135" kern="1200">
          <a:solidFill>
            <a:schemeClr val="tx1"/>
          </a:solidFill>
          <a:latin typeface="+mn-lt"/>
          <a:ea typeface="Arial" panose="020B0604020202020204" pitchFamily="34" charset="0"/>
          <a:cs typeface="Arial" panose="020B0604020202020204" pitchFamily="34" charset="0"/>
        </a:defRPr>
      </a:lvl2pPr>
      <a:lvl3pPr marL="838200" indent="-254000" algn="l" defTabSz="1219200" rtl="0" eaLnBrk="1" latinLnBrk="0" hangingPunct="1">
        <a:lnSpc>
          <a:spcPct val="100000"/>
        </a:lnSpc>
        <a:spcBef>
          <a:spcPts val="0"/>
        </a:spcBef>
        <a:spcAft>
          <a:spcPts val="400"/>
        </a:spcAft>
        <a:buClr>
          <a:schemeClr val="accent1"/>
        </a:buClr>
        <a:buFont typeface="Wingdings" panose="05000000000000000000" pitchFamily="2" charset="2"/>
        <a:buChar char="§"/>
        <a:defRPr sz="1865" kern="1200">
          <a:solidFill>
            <a:schemeClr val="tx1"/>
          </a:solidFill>
          <a:latin typeface="+mn-lt"/>
          <a:ea typeface="Arial" panose="020B0604020202020204" pitchFamily="34" charset="0"/>
          <a:cs typeface="Arial" panose="020B0604020202020204" pitchFamily="34" charset="0"/>
        </a:defRPr>
      </a:lvl3pPr>
      <a:lvl4pPr marL="1058545" indent="-236855" algn="l" defTabSz="1219200" rtl="0" eaLnBrk="1" latinLnBrk="0" hangingPunct="1">
        <a:lnSpc>
          <a:spcPct val="100000"/>
        </a:lnSpc>
        <a:spcBef>
          <a:spcPts val="0"/>
        </a:spcBef>
        <a:spcAft>
          <a:spcPts val="400"/>
        </a:spcAft>
        <a:buClr>
          <a:schemeClr val="accent1"/>
        </a:buClr>
        <a:buFont typeface="Wingdings" panose="05000000000000000000" pitchFamily="2" charset="2"/>
        <a:buChar char="§"/>
        <a:tabLst>
          <a:tab pos="1083310" algn="l"/>
        </a:tabLst>
        <a:defRPr sz="1600" kern="1200">
          <a:solidFill>
            <a:schemeClr val="tx1"/>
          </a:solidFill>
          <a:latin typeface="+mn-lt"/>
          <a:ea typeface="Arial" panose="020B0604020202020204" pitchFamily="34" charset="0"/>
          <a:cs typeface="Arial" panose="020B0604020202020204" pitchFamily="34" charset="0"/>
        </a:defRPr>
      </a:lvl4pPr>
      <a:lvl5pPr marL="1236345" indent="-177800" algn="l" defTabSz="1219200" rtl="0" eaLnBrk="1" latinLnBrk="0" hangingPunct="1">
        <a:lnSpc>
          <a:spcPct val="100000"/>
        </a:lnSpc>
        <a:spcBef>
          <a:spcPts val="0"/>
        </a:spcBef>
        <a:spcAft>
          <a:spcPts val="400"/>
        </a:spcAft>
        <a:buClr>
          <a:schemeClr val="accent1"/>
        </a:buClr>
        <a:buFont typeface="Wingdings" panose="05000000000000000000" pitchFamily="2" charset="2"/>
        <a:buChar char="§"/>
        <a:tabLst>
          <a:tab pos="1252855" algn="l"/>
        </a:tabLst>
        <a:defRPr sz="1335" kern="1200">
          <a:solidFill>
            <a:schemeClr val="tx1"/>
          </a:solidFill>
          <a:latin typeface="+mn-lt"/>
          <a:ea typeface="Arial" panose="020B0604020202020204" pitchFamily="34" charset="0"/>
          <a:cs typeface="Arial" panose="020B0604020202020204" pitchFamily="34" charset="0"/>
        </a:defRPr>
      </a:lvl5pPr>
      <a:lvl6pPr marL="3352800" indent="-304800" algn="l" defTabSz="1219200" rtl="0" eaLnBrk="1" latinLnBrk="0" hangingPunct="1">
        <a:lnSpc>
          <a:spcPct val="90000"/>
        </a:lnSpc>
        <a:spcBef>
          <a:spcPts val="665"/>
        </a:spcBef>
        <a:buFont typeface="Arial" panose="020B0604020202020204" pitchFamily="34" charset="0"/>
        <a:buChar char="•"/>
        <a:defRPr sz="2400" kern="1200">
          <a:solidFill>
            <a:schemeClr val="tx1"/>
          </a:solidFill>
          <a:latin typeface="+mn-lt"/>
          <a:ea typeface="+mn-ea"/>
          <a:cs typeface="+mn-cs"/>
        </a:defRPr>
      </a:lvl6pPr>
      <a:lvl7pPr marL="3962400" indent="-304800" algn="l" defTabSz="1219200" rtl="0" eaLnBrk="1" latinLnBrk="0" hangingPunct="1">
        <a:lnSpc>
          <a:spcPct val="90000"/>
        </a:lnSpc>
        <a:spcBef>
          <a:spcPts val="665"/>
        </a:spcBef>
        <a:buFont typeface="Arial" panose="020B0604020202020204" pitchFamily="34" charset="0"/>
        <a:buChar char="•"/>
        <a:defRPr sz="2400" kern="1200">
          <a:solidFill>
            <a:schemeClr val="tx1"/>
          </a:solidFill>
          <a:latin typeface="+mn-lt"/>
          <a:ea typeface="+mn-ea"/>
          <a:cs typeface="+mn-cs"/>
        </a:defRPr>
      </a:lvl7pPr>
      <a:lvl8pPr marL="4572000" indent="-304800" algn="l" defTabSz="1219200" rtl="0" eaLnBrk="1" latinLnBrk="0" hangingPunct="1">
        <a:lnSpc>
          <a:spcPct val="90000"/>
        </a:lnSpc>
        <a:spcBef>
          <a:spcPts val="665"/>
        </a:spcBef>
        <a:buFont typeface="Arial" panose="020B0604020202020204" pitchFamily="34" charset="0"/>
        <a:buChar char="•"/>
        <a:defRPr sz="2400" kern="1200">
          <a:solidFill>
            <a:schemeClr val="tx1"/>
          </a:solidFill>
          <a:latin typeface="+mn-lt"/>
          <a:ea typeface="+mn-ea"/>
          <a:cs typeface="+mn-cs"/>
        </a:defRPr>
      </a:lvl8pPr>
      <a:lvl9pPr marL="5181600" indent="-304800" algn="l" defTabSz="1219200" rtl="0" eaLnBrk="1" latinLnBrk="0" hangingPunct="1">
        <a:lnSpc>
          <a:spcPct val="90000"/>
        </a:lnSpc>
        <a:spcBef>
          <a:spcPts val="665"/>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userDrawn="1">
            <p:custDataLst>
              <p:tags r:id="rId5"/>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spid="_x0000_s73776" name="think-cell 幻灯片" r:id="rId6" imgW="5715" imgH="5715" progId="TCLayout.ActiveDocument.1">
                  <p:embed/>
                </p:oleObj>
              </mc:Choice>
              <mc:Fallback>
                <p:oleObj name="think-cell 幻灯片" r:id="rId6" imgW="5715" imgH="5715" progId="TCLayout.ActiveDocument.1">
                  <p:embed/>
                  <p:pic>
                    <p:nvPicPr>
                      <p:cNvPr id="0" name="对象 8" hidden="1"/>
                      <p:cNvPicPr/>
                      <p:nvPr/>
                    </p:nvPicPr>
                    <p:blipFill>
                      <a:blip r:embed="rId7"/>
                      <a:stretch>
                        <a:fillRect/>
                      </a:stretch>
                    </p:blipFill>
                    <p:spPr>
                      <a:xfrm>
                        <a:off x="1589" y="1588"/>
                        <a:ext cx="1588" cy="1588"/>
                      </a:xfrm>
                      <a:prstGeom prst="rect">
                        <a:avLst/>
                      </a:prstGeom>
                    </p:spPr>
                  </p:pic>
                </p:oleObj>
              </mc:Fallback>
            </mc:AlternateContent>
          </a:graphicData>
        </a:graphic>
      </p:graphicFrame>
      <p:sp>
        <p:nvSpPr>
          <p:cNvPr id="2" name="标题占位符 1"/>
          <p:cNvSpPr/>
          <p:nvPr>
            <p:ph type="title"/>
          </p:nvPr>
        </p:nvSpPr>
        <p:spPr>
          <a:xfrm>
            <a:off x="609605" y="274638"/>
            <a:ext cx="10972800" cy="1143000"/>
          </a:xfrm>
          <a:prstGeom prst="rect">
            <a:avLst/>
          </a:prstGeom>
        </p:spPr>
        <p:txBody>
          <a:bodyPr vert="horz" lIns="117226" tIns="58613" rIns="117226" bIns="58613" rtlCol="0" anchor="ctr">
            <a:normAutofit/>
          </a:bodyPr>
          <a:lstStyle/>
          <a:p>
            <a:r>
              <a:rPr lang="zh-CN" altLang="en-US"/>
              <a:t>单击此处编辑母版标题样式</a:t>
            </a:r>
            <a:endParaRPr lang="zh-CN" altLang="en-US"/>
          </a:p>
        </p:txBody>
      </p:sp>
      <p:sp>
        <p:nvSpPr>
          <p:cNvPr id="3" name="文本占位符 2"/>
          <p:cNvSpPr/>
          <p:nvPr>
            <p:ph type="body" idx="1"/>
          </p:nvPr>
        </p:nvSpPr>
        <p:spPr>
          <a:xfrm>
            <a:off x="609605" y="1600206"/>
            <a:ext cx="10972800" cy="4525963"/>
          </a:xfrm>
          <a:prstGeom prst="rect">
            <a:avLst/>
          </a:prstGeom>
        </p:spPr>
        <p:txBody>
          <a:bodyPr vert="horz" lIns="117226" tIns="58613" rIns="117226" bIns="58613"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p:nvPr>
            <p:ph type="dt" sz="half" idx="2"/>
          </p:nvPr>
        </p:nvSpPr>
        <p:spPr>
          <a:xfrm>
            <a:off x="609605" y="6356352"/>
            <a:ext cx="2844800" cy="365125"/>
          </a:xfrm>
          <a:prstGeom prst="rect">
            <a:avLst/>
          </a:prstGeom>
        </p:spPr>
        <p:txBody>
          <a:bodyPr vert="horz" lIns="117226" tIns="58613" rIns="117226" bIns="58613" rtlCol="0" anchor="ctr"/>
          <a:lstStyle>
            <a:lvl1pPr algn="l">
              <a:defRPr sz="1500">
                <a:solidFill>
                  <a:schemeClr val="tx1">
                    <a:tint val="75000"/>
                  </a:schemeClr>
                </a:solidFill>
              </a:defRPr>
            </a:lvl1pPr>
          </a:lstStyle>
          <a:p>
            <a:pPr defTabSz="1172210"/>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p:nvPr>
            <p:ph type="ftr" sz="quarter" idx="3"/>
          </p:nvPr>
        </p:nvSpPr>
        <p:spPr>
          <a:xfrm>
            <a:off x="4165606" y="6356352"/>
            <a:ext cx="3860800" cy="365125"/>
          </a:xfrm>
          <a:prstGeom prst="rect">
            <a:avLst/>
          </a:prstGeom>
        </p:spPr>
        <p:txBody>
          <a:bodyPr vert="horz" lIns="117226" tIns="58613" rIns="117226" bIns="58613" rtlCol="0" anchor="ctr"/>
          <a:lstStyle>
            <a:lvl1pPr algn="ctr">
              <a:defRPr sz="1500">
                <a:solidFill>
                  <a:schemeClr val="tx1">
                    <a:tint val="75000"/>
                  </a:schemeClr>
                </a:solidFill>
              </a:defRPr>
            </a:lvl1pPr>
          </a:lstStyle>
          <a:p>
            <a:pPr defTabSz="1172210"/>
            <a:endParaRPr lang="zh-CN" altLang="en-US">
              <a:solidFill>
                <a:prstClr val="black">
                  <a:tint val="75000"/>
                </a:prstClr>
              </a:solidFill>
            </a:endParaRPr>
          </a:p>
        </p:txBody>
      </p:sp>
      <p:sp>
        <p:nvSpPr>
          <p:cNvPr id="6" name="灯片编号占位符 5"/>
          <p:cNvSpPr/>
          <p:nvPr>
            <p:ph type="sldNum" sz="quarter" idx="4"/>
          </p:nvPr>
        </p:nvSpPr>
        <p:spPr>
          <a:xfrm>
            <a:off x="8737601" y="6356352"/>
            <a:ext cx="2844800" cy="365125"/>
          </a:xfrm>
          <a:prstGeom prst="rect">
            <a:avLst/>
          </a:prstGeom>
        </p:spPr>
        <p:txBody>
          <a:bodyPr vert="horz" lIns="117226" tIns="58613" rIns="117226" bIns="58613" rtlCol="0" anchor="ctr"/>
          <a:lstStyle>
            <a:lvl1pPr algn="r">
              <a:defRPr sz="1500">
                <a:solidFill>
                  <a:schemeClr val="tx1">
                    <a:tint val="75000"/>
                  </a:schemeClr>
                </a:solidFill>
              </a:defRPr>
            </a:lvl1pPr>
          </a:lstStyle>
          <a:p>
            <a:pPr defTabSz="1172210"/>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Lst>
  <p:txStyles>
    <p:titleStyle>
      <a:lvl1pPr algn="ctr" defTabSz="1172210" rtl="0" eaLnBrk="1" latinLnBrk="0" hangingPunct="1">
        <a:spcBef>
          <a:spcPct val="0"/>
        </a:spcBef>
        <a:buNone/>
        <a:defRPr sz="5600" kern="1200">
          <a:solidFill>
            <a:schemeClr val="tx1"/>
          </a:solidFill>
          <a:latin typeface="+mj-lt"/>
          <a:ea typeface="+mj-ea"/>
          <a:cs typeface="+mj-cs"/>
        </a:defRPr>
      </a:lvl1pPr>
    </p:titleStyle>
    <p:body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p:bodyStyle>
    <p:otherStyle>
      <a:defPPr>
        <a:defRPr lang="zh-CN"/>
      </a:defPPr>
      <a:lvl1pPr marL="0" algn="l" defTabSz="1172210" rtl="0" eaLnBrk="1" latinLnBrk="0" hangingPunct="1">
        <a:defRPr sz="2300" kern="1200">
          <a:solidFill>
            <a:schemeClr val="tx1"/>
          </a:solidFill>
          <a:latin typeface="+mn-lt"/>
          <a:ea typeface="+mn-ea"/>
          <a:cs typeface="+mn-cs"/>
        </a:defRPr>
      </a:lvl1pPr>
      <a:lvl2pPr marL="586105" algn="l" defTabSz="1172210" rtl="0" eaLnBrk="1" latinLnBrk="0" hangingPunct="1">
        <a:defRPr sz="2300" kern="1200">
          <a:solidFill>
            <a:schemeClr val="tx1"/>
          </a:solidFill>
          <a:latin typeface="+mn-lt"/>
          <a:ea typeface="+mn-ea"/>
          <a:cs typeface="+mn-cs"/>
        </a:defRPr>
      </a:lvl2pPr>
      <a:lvl3pPr marL="1172210" algn="l" defTabSz="1172210" rtl="0" eaLnBrk="1" latinLnBrk="0" hangingPunct="1">
        <a:defRPr sz="2300" kern="1200">
          <a:solidFill>
            <a:schemeClr val="tx1"/>
          </a:solidFill>
          <a:latin typeface="+mn-lt"/>
          <a:ea typeface="+mn-ea"/>
          <a:cs typeface="+mn-cs"/>
        </a:defRPr>
      </a:lvl3pPr>
      <a:lvl4pPr marL="1758315" algn="l" defTabSz="1172210" rtl="0" eaLnBrk="1" latinLnBrk="0" hangingPunct="1">
        <a:defRPr sz="2300" kern="1200">
          <a:solidFill>
            <a:schemeClr val="tx1"/>
          </a:solidFill>
          <a:latin typeface="+mn-lt"/>
          <a:ea typeface="+mn-ea"/>
          <a:cs typeface="+mn-cs"/>
        </a:defRPr>
      </a:lvl4pPr>
      <a:lvl5pPr marL="2343785" algn="l" defTabSz="1172210" rtl="0" eaLnBrk="1" latinLnBrk="0" hangingPunct="1">
        <a:defRPr sz="2300" kern="1200">
          <a:solidFill>
            <a:schemeClr val="tx1"/>
          </a:solidFill>
          <a:latin typeface="+mn-lt"/>
          <a:ea typeface="+mn-ea"/>
          <a:cs typeface="+mn-cs"/>
        </a:defRPr>
      </a:lvl5pPr>
      <a:lvl6pPr marL="2929890" algn="l" defTabSz="1172210" rtl="0" eaLnBrk="1" latinLnBrk="0" hangingPunct="1">
        <a:defRPr sz="2300" kern="1200">
          <a:solidFill>
            <a:schemeClr val="tx1"/>
          </a:solidFill>
          <a:latin typeface="+mn-lt"/>
          <a:ea typeface="+mn-ea"/>
          <a:cs typeface="+mn-cs"/>
        </a:defRPr>
      </a:lvl6pPr>
      <a:lvl7pPr marL="3515995" algn="l" defTabSz="1172210" rtl="0" eaLnBrk="1" latinLnBrk="0" hangingPunct="1">
        <a:defRPr sz="2300" kern="1200">
          <a:solidFill>
            <a:schemeClr val="tx1"/>
          </a:solidFill>
          <a:latin typeface="+mn-lt"/>
          <a:ea typeface="+mn-ea"/>
          <a:cs typeface="+mn-cs"/>
        </a:defRPr>
      </a:lvl7pPr>
      <a:lvl8pPr marL="4102100" algn="l" defTabSz="1172210" rtl="0" eaLnBrk="1" latinLnBrk="0" hangingPunct="1">
        <a:defRPr sz="2300" kern="1200">
          <a:solidFill>
            <a:schemeClr val="tx1"/>
          </a:solidFill>
          <a:latin typeface="+mn-lt"/>
          <a:ea typeface="+mn-ea"/>
          <a:cs typeface="+mn-cs"/>
        </a:defRPr>
      </a:lvl8pPr>
      <a:lvl9pPr marL="4688205" algn="l" defTabSz="1172210" rtl="0" eaLnBrk="1" latinLnBrk="0" hangingPunct="1">
        <a:defRPr sz="23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userDrawn="1">
            <p:custDataLst>
              <p:tags r:id="rId8"/>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77870" name="think-cell 幻灯片" r:id="rId9" imgW="5715" imgH="5715" progId="TCLayout.ActiveDocument.1">
                  <p:embed/>
                </p:oleObj>
              </mc:Choice>
              <mc:Fallback>
                <p:oleObj name="think-cell 幻灯片" r:id="rId9" imgW="5715" imgH="5715" progId="TCLayout.ActiveDocument.1">
                  <p:embed/>
                  <p:pic>
                    <p:nvPicPr>
                      <p:cNvPr id="0" name="对象 2" hidden="1"/>
                      <p:cNvPicPr/>
                      <p:nvPr/>
                    </p:nvPicPr>
                    <p:blipFill>
                      <a:blip r:embed="rId10"/>
                      <a:stretch>
                        <a:fillRect/>
                      </a:stretch>
                    </p:blipFill>
                    <p:spPr>
                      <a:xfrm>
                        <a:off x="2118" y="2118"/>
                        <a:ext cx="2117" cy="2117"/>
                      </a:xfrm>
                      <a:prstGeom prst="rect">
                        <a:avLst/>
                      </a:prstGeom>
                    </p:spPr>
                  </p:pic>
                </p:oleObj>
              </mc:Fallback>
            </mc:AlternateContent>
          </a:graphicData>
        </a:graphic>
      </p:graphicFrame>
      <p:sp>
        <p:nvSpPr>
          <p:cNvPr id="2" name="标题占位符 1"/>
          <p:cNvSpPr/>
          <p:nvPr>
            <p:ph type="title"/>
          </p:nvPr>
        </p:nvSpPr>
        <p:spPr>
          <a:xfrm>
            <a:off x="295223" y="164637"/>
            <a:ext cx="11247040" cy="960107"/>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Lst>
  <p:txStyles>
    <p:titleStyle>
      <a:lvl1pPr algn="l" defTabSz="1219200" rtl="0" eaLnBrk="1" latinLnBrk="0" hangingPunct="1">
        <a:spcBef>
          <a:spcPct val="0"/>
        </a:spcBef>
        <a:buNone/>
        <a:defRPr sz="3200" b="1" kern="1200">
          <a:solidFill>
            <a:schemeClr val="tx1">
              <a:lumMod val="75000"/>
              <a:lumOff val="25000"/>
            </a:schemeClr>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9" Type="http://schemas.openxmlformats.org/officeDocument/2006/relationships/image" Target="../media/image35.png"/><Relationship Id="rId8" Type="http://schemas.microsoft.com/office/2007/relationships/hdphoto" Target="../media/image34.wdp"/><Relationship Id="rId7" Type="http://schemas.openxmlformats.org/officeDocument/2006/relationships/image" Target="../media/image33.png"/><Relationship Id="rId6" Type="http://schemas.microsoft.com/office/2007/relationships/hdphoto" Target="../media/image32.wdp"/><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1.emf"/><Relationship Id="rId2" Type="http://schemas.openxmlformats.org/officeDocument/2006/relationships/oleObject" Target="../embeddings/oleObject15.bin"/><Relationship Id="rId16" Type="http://schemas.openxmlformats.org/officeDocument/2006/relationships/vmlDrawing" Target="../drawings/vmlDrawing15.vml"/><Relationship Id="rId15" Type="http://schemas.openxmlformats.org/officeDocument/2006/relationships/slideLayout" Target="../slideLayouts/slideLayout7.xml"/><Relationship Id="rId14" Type="http://schemas.microsoft.com/office/2007/relationships/hdphoto" Target="../media/image40.wdp"/><Relationship Id="rId13" Type="http://schemas.openxmlformats.org/officeDocument/2006/relationships/image" Target="../media/image39.png"/><Relationship Id="rId12" Type="http://schemas.microsoft.com/office/2007/relationships/hdphoto" Target="../media/image38.wdp"/><Relationship Id="rId11" Type="http://schemas.openxmlformats.org/officeDocument/2006/relationships/image" Target="../media/image37.png"/><Relationship Id="rId10" Type="http://schemas.microsoft.com/office/2007/relationships/hdphoto" Target="../media/image36.wdp"/><Relationship Id="rId1" Type="http://schemas.openxmlformats.org/officeDocument/2006/relationships/tags" Target="../tags/tag92.xml"/></Relationships>
</file>

<file path=ppt/slides/_rels/slide11.xml.rels><?xml version="1.0" encoding="UTF-8" standalone="yes"?>
<Relationships xmlns="http://schemas.openxmlformats.org/package/2006/relationships"><Relationship Id="rId9" Type="http://schemas.openxmlformats.org/officeDocument/2006/relationships/vmlDrawing" Target="../drawings/vmlDrawing16.vml"/><Relationship Id="rId8" Type="http://schemas.openxmlformats.org/officeDocument/2006/relationships/slideLayout" Target="../slideLayouts/slideLayout7.xml"/><Relationship Id="rId7" Type="http://schemas.openxmlformats.org/officeDocument/2006/relationships/image" Target="../media/image43.png"/><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tags" Target="../tags/tag94.xml"/><Relationship Id="rId3" Type="http://schemas.openxmlformats.org/officeDocument/2006/relationships/image" Target="../media/image1.emf"/><Relationship Id="rId2" Type="http://schemas.openxmlformats.org/officeDocument/2006/relationships/oleObject" Target="../embeddings/oleObject16.bin"/><Relationship Id="rId1" Type="http://schemas.openxmlformats.org/officeDocument/2006/relationships/tags" Target="../tags/tag93.xml"/></Relationships>
</file>

<file path=ppt/slides/_rels/slide12.xml.rels><?xml version="1.0" encoding="UTF-8" standalone="yes"?>
<Relationships xmlns="http://schemas.openxmlformats.org/package/2006/relationships"><Relationship Id="rId5" Type="http://schemas.openxmlformats.org/officeDocument/2006/relationships/vmlDrawing" Target="../drawings/vmlDrawing17.vml"/><Relationship Id="rId4" Type="http://schemas.openxmlformats.org/officeDocument/2006/relationships/slideLayout" Target="../slideLayouts/slideLayout79.xml"/><Relationship Id="rId3" Type="http://schemas.openxmlformats.org/officeDocument/2006/relationships/image" Target="../media/image1.emf"/><Relationship Id="rId2" Type="http://schemas.openxmlformats.org/officeDocument/2006/relationships/oleObject" Target="../embeddings/oleObject17.bin"/><Relationship Id="rId1" Type="http://schemas.openxmlformats.org/officeDocument/2006/relationships/tags" Target="../tags/tag95.xml"/></Relationships>
</file>

<file path=ppt/slides/_rels/slide13.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png"/><Relationship Id="rId7" Type="http://schemas.openxmlformats.org/officeDocument/2006/relationships/image" Target="../media/image47.png"/><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1.emf"/><Relationship Id="rId2" Type="http://schemas.openxmlformats.org/officeDocument/2006/relationships/oleObject" Target="../embeddings/oleObject18.bin"/><Relationship Id="rId12" Type="http://schemas.openxmlformats.org/officeDocument/2006/relationships/vmlDrawing" Target="../drawings/vmlDrawing18.vml"/><Relationship Id="rId11" Type="http://schemas.openxmlformats.org/officeDocument/2006/relationships/slideLayout" Target="../slideLayouts/slideLayout7.xml"/><Relationship Id="rId10" Type="http://schemas.openxmlformats.org/officeDocument/2006/relationships/image" Target="../media/image50.png"/><Relationship Id="rId1" Type="http://schemas.openxmlformats.org/officeDocument/2006/relationships/tags" Target="../tags/tag9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2.png"/><Relationship Id="rId1" Type="http://schemas.openxmlformats.org/officeDocument/2006/relationships/image" Target="../media/image51.png"/></Relationships>
</file>

<file path=ppt/slides/_rels/slide15.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7" Type="http://schemas.openxmlformats.org/officeDocument/2006/relationships/notesSlide" Target="../notesSlides/notesSlide4.xml"/><Relationship Id="rId36" Type="http://schemas.openxmlformats.org/officeDocument/2006/relationships/vmlDrawing" Target="../drawings/vmlDrawing19.vml"/><Relationship Id="rId35" Type="http://schemas.openxmlformats.org/officeDocument/2006/relationships/slideLayout" Target="../slideLayouts/slideLayout7.xml"/><Relationship Id="rId34" Type="http://schemas.openxmlformats.org/officeDocument/2006/relationships/tags" Target="../tags/tag128.xml"/><Relationship Id="rId33" Type="http://schemas.openxmlformats.org/officeDocument/2006/relationships/tags" Target="../tags/tag127.xml"/><Relationship Id="rId32" Type="http://schemas.openxmlformats.org/officeDocument/2006/relationships/tags" Target="../tags/tag126.xml"/><Relationship Id="rId31" Type="http://schemas.openxmlformats.org/officeDocument/2006/relationships/tags" Target="../tags/tag125.xml"/><Relationship Id="rId30" Type="http://schemas.openxmlformats.org/officeDocument/2006/relationships/tags" Target="../tags/tag124.xml"/><Relationship Id="rId3" Type="http://schemas.openxmlformats.org/officeDocument/2006/relationships/image" Target="../media/image1.emf"/><Relationship Id="rId29" Type="http://schemas.openxmlformats.org/officeDocument/2006/relationships/tags" Target="../tags/tag123.xml"/><Relationship Id="rId28" Type="http://schemas.openxmlformats.org/officeDocument/2006/relationships/tags" Target="../tags/tag122.xml"/><Relationship Id="rId27" Type="http://schemas.openxmlformats.org/officeDocument/2006/relationships/tags" Target="../tags/tag121.xml"/><Relationship Id="rId26" Type="http://schemas.openxmlformats.org/officeDocument/2006/relationships/tags" Target="../tags/tag120.xml"/><Relationship Id="rId25" Type="http://schemas.openxmlformats.org/officeDocument/2006/relationships/tags" Target="../tags/tag119.xml"/><Relationship Id="rId24" Type="http://schemas.openxmlformats.org/officeDocument/2006/relationships/tags" Target="../tags/tag118.xml"/><Relationship Id="rId23" Type="http://schemas.openxmlformats.org/officeDocument/2006/relationships/tags" Target="../tags/tag117.xml"/><Relationship Id="rId22" Type="http://schemas.openxmlformats.org/officeDocument/2006/relationships/tags" Target="../tags/tag116.xml"/><Relationship Id="rId21" Type="http://schemas.openxmlformats.org/officeDocument/2006/relationships/tags" Target="../tags/tag115.xml"/><Relationship Id="rId20" Type="http://schemas.openxmlformats.org/officeDocument/2006/relationships/tags" Target="../tags/tag114.xml"/><Relationship Id="rId2" Type="http://schemas.openxmlformats.org/officeDocument/2006/relationships/oleObject" Target="../embeddings/oleObject19.bin"/><Relationship Id="rId19" Type="http://schemas.openxmlformats.org/officeDocument/2006/relationships/tags" Target="../tags/tag113.xml"/><Relationship Id="rId18" Type="http://schemas.openxmlformats.org/officeDocument/2006/relationships/tags" Target="../tags/tag112.xml"/><Relationship Id="rId17" Type="http://schemas.openxmlformats.org/officeDocument/2006/relationships/tags" Target="../tags/tag111.xml"/><Relationship Id="rId16" Type="http://schemas.openxmlformats.org/officeDocument/2006/relationships/tags" Target="../tags/tag110.xml"/><Relationship Id="rId15" Type="http://schemas.openxmlformats.org/officeDocument/2006/relationships/tags" Target="../tags/tag109.xml"/><Relationship Id="rId14" Type="http://schemas.openxmlformats.org/officeDocument/2006/relationships/tags" Target="../tags/tag108.xml"/><Relationship Id="rId13" Type="http://schemas.openxmlformats.org/officeDocument/2006/relationships/tags" Target="../tags/tag107.xml"/><Relationship Id="rId12" Type="http://schemas.openxmlformats.org/officeDocument/2006/relationships/tags" Target="../tags/tag106.xml"/><Relationship Id="rId11" Type="http://schemas.openxmlformats.org/officeDocument/2006/relationships/tags" Target="../tags/tag105.xml"/><Relationship Id="rId10" Type="http://schemas.openxmlformats.org/officeDocument/2006/relationships/tags" Target="../tags/tag104.xml"/><Relationship Id="rId1" Type="http://schemas.openxmlformats.org/officeDocument/2006/relationships/tags" Target="../tags/tag97.xml"/></Relationships>
</file>

<file path=ppt/slides/_rels/slide16.xml.rels><?xml version="1.0" encoding="UTF-8" standalone="yes"?>
<Relationships xmlns="http://schemas.openxmlformats.org/package/2006/relationships"><Relationship Id="rId5" Type="http://schemas.openxmlformats.org/officeDocument/2006/relationships/vmlDrawing" Target="../drawings/vmlDrawing20.vml"/><Relationship Id="rId4" Type="http://schemas.openxmlformats.org/officeDocument/2006/relationships/slideLayout" Target="../slideLayouts/slideLayout7.xml"/><Relationship Id="rId3" Type="http://schemas.openxmlformats.org/officeDocument/2006/relationships/image" Target="../media/image1.emf"/><Relationship Id="rId2" Type="http://schemas.openxmlformats.org/officeDocument/2006/relationships/oleObject" Target="../embeddings/oleObject20.bin"/><Relationship Id="rId1" Type="http://schemas.openxmlformats.org/officeDocument/2006/relationships/tags" Target="../tags/tag129.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vmlDrawing" Target="../drawings/vmlDrawing21.vml"/><Relationship Id="rId5" Type="http://schemas.openxmlformats.org/officeDocument/2006/relationships/slideLayout" Target="../slideLayouts/slideLayout12.xml"/><Relationship Id="rId4" Type="http://schemas.openxmlformats.org/officeDocument/2006/relationships/hyperlink" Target="https://www.cdc.gov/flu/about/burden/preliminary-in-season-estimates.htm" TargetMode="External"/><Relationship Id="rId3" Type="http://schemas.openxmlformats.org/officeDocument/2006/relationships/image" Target="../media/image1.emf"/><Relationship Id="rId2" Type="http://schemas.openxmlformats.org/officeDocument/2006/relationships/oleObject" Target="../embeddings/oleObject21.bin"/><Relationship Id="rId1" Type="http://schemas.openxmlformats.org/officeDocument/2006/relationships/tags" Target="../tags/tag130.xml"/></Relationships>
</file>

<file path=ppt/slides/_rels/slide18.xml.rels><?xml version="1.0" encoding="UTF-8" standalone="yes"?>
<Relationships xmlns="http://schemas.openxmlformats.org/package/2006/relationships"><Relationship Id="rId5" Type="http://schemas.openxmlformats.org/officeDocument/2006/relationships/vmlDrawing" Target="../drawings/vmlDrawing22.vml"/><Relationship Id="rId4" Type="http://schemas.openxmlformats.org/officeDocument/2006/relationships/slideLayout" Target="../slideLayouts/slideLayout7.xml"/><Relationship Id="rId3" Type="http://schemas.openxmlformats.org/officeDocument/2006/relationships/image" Target="../media/image1.emf"/><Relationship Id="rId2" Type="http://schemas.openxmlformats.org/officeDocument/2006/relationships/oleObject" Target="../embeddings/oleObject22.bin"/><Relationship Id="rId1" Type="http://schemas.openxmlformats.org/officeDocument/2006/relationships/tags" Target="../tags/tag131.xml"/></Relationships>
</file>

<file path=ppt/slides/_rels/slide19.xml.rels><?xml version="1.0" encoding="UTF-8" standalone="yes"?>
<Relationships xmlns="http://schemas.openxmlformats.org/package/2006/relationships"><Relationship Id="rId6" Type="http://schemas.openxmlformats.org/officeDocument/2006/relationships/vmlDrawing" Target="../drawings/vmlDrawing23.vml"/><Relationship Id="rId5" Type="http://schemas.openxmlformats.org/officeDocument/2006/relationships/slideLayout" Target="../slideLayouts/slideLayout7.xml"/><Relationship Id="rId4" Type="http://schemas.openxmlformats.org/officeDocument/2006/relationships/image" Target="../media/image53.emf"/><Relationship Id="rId3" Type="http://schemas.openxmlformats.org/officeDocument/2006/relationships/image" Target="../media/image1.emf"/><Relationship Id="rId2" Type="http://schemas.openxmlformats.org/officeDocument/2006/relationships/oleObject" Target="../embeddings/oleObject23.bin"/><Relationship Id="rId1" Type="http://schemas.openxmlformats.org/officeDocument/2006/relationships/tags" Target="../tags/tag1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8.jpeg"/><Relationship Id="rId7" Type="http://schemas.openxmlformats.org/officeDocument/2006/relationships/image" Target="../media/image57.png"/><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1.emf"/><Relationship Id="rId2" Type="http://schemas.openxmlformats.org/officeDocument/2006/relationships/oleObject" Target="../embeddings/oleObject24.bin"/><Relationship Id="rId11" Type="http://schemas.openxmlformats.org/officeDocument/2006/relationships/notesSlide" Target="../notesSlides/notesSlide6.xml"/><Relationship Id="rId10" Type="http://schemas.openxmlformats.org/officeDocument/2006/relationships/vmlDrawing" Target="../drawings/vmlDrawing24.vml"/><Relationship Id="rId1" Type="http://schemas.openxmlformats.org/officeDocument/2006/relationships/tags" Target="../tags/tag133.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3.jpeg"/><Relationship Id="rId7" Type="http://schemas.openxmlformats.org/officeDocument/2006/relationships/image" Target="../media/image62.jpeg"/><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 Id="rId3" Type="http://schemas.openxmlformats.org/officeDocument/2006/relationships/image" Target="../media/image1.emf"/><Relationship Id="rId2" Type="http://schemas.openxmlformats.org/officeDocument/2006/relationships/oleObject" Target="../embeddings/oleObject25.bin"/><Relationship Id="rId10" Type="http://schemas.openxmlformats.org/officeDocument/2006/relationships/vmlDrawing" Target="../drawings/vmlDrawing25.vml"/><Relationship Id="rId1" Type="http://schemas.openxmlformats.org/officeDocument/2006/relationships/tags" Target="../tags/tag134.xml"/></Relationships>
</file>

<file path=ppt/slides/_rels/slide22.xml.rels><?xml version="1.0" encoding="UTF-8" standalone="yes"?>
<Relationships xmlns="http://schemas.openxmlformats.org/package/2006/relationships"><Relationship Id="rId7" Type="http://schemas.openxmlformats.org/officeDocument/2006/relationships/vmlDrawing" Target="../drawings/vmlDrawing26.vml"/><Relationship Id="rId6"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 Id="rId3" Type="http://schemas.openxmlformats.org/officeDocument/2006/relationships/image" Target="../media/image1.emf"/><Relationship Id="rId2" Type="http://schemas.openxmlformats.org/officeDocument/2006/relationships/oleObject" Target="../embeddings/oleObject26.bin"/><Relationship Id="rId1" Type="http://schemas.openxmlformats.org/officeDocument/2006/relationships/tags" Target="../tags/tag135.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vmlDrawing" Target="../drawings/vmlDrawing27.vml"/><Relationship Id="rId4" Type="http://schemas.openxmlformats.org/officeDocument/2006/relationships/slideLayout" Target="../slideLayouts/slideLayout77.xml"/><Relationship Id="rId3" Type="http://schemas.openxmlformats.org/officeDocument/2006/relationships/image" Target="../media/image7.emf"/><Relationship Id="rId2" Type="http://schemas.openxmlformats.org/officeDocument/2006/relationships/oleObject" Target="../embeddings/oleObject27.bin"/><Relationship Id="rId1" Type="http://schemas.openxmlformats.org/officeDocument/2006/relationships/tags" Target="../tags/tag136.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vmlDrawing" Target="../drawings/vmlDrawing28.vml"/><Relationship Id="rId5" Type="http://schemas.openxmlformats.org/officeDocument/2006/relationships/slideLayout" Target="../slideLayouts/slideLayout7.xml"/><Relationship Id="rId4" Type="http://schemas.openxmlformats.org/officeDocument/2006/relationships/image" Target="../media/image66.jpeg"/><Relationship Id="rId3" Type="http://schemas.openxmlformats.org/officeDocument/2006/relationships/image" Target="../media/image1.emf"/><Relationship Id="rId2" Type="http://schemas.openxmlformats.org/officeDocument/2006/relationships/oleObject" Target="../embeddings/oleObject28.bin"/><Relationship Id="rId1" Type="http://schemas.openxmlformats.org/officeDocument/2006/relationships/tags" Target="../tags/tag137.xml"/></Relationships>
</file>

<file path=ppt/slides/_rels/slide25.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7" Type="http://schemas.openxmlformats.org/officeDocument/2006/relationships/notesSlide" Target="../notesSlides/notesSlide9.xml"/><Relationship Id="rId36" Type="http://schemas.openxmlformats.org/officeDocument/2006/relationships/vmlDrawing" Target="../drawings/vmlDrawing29.vml"/><Relationship Id="rId35" Type="http://schemas.openxmlformats.org/officeDocument/2006/relationships/slideLayout" Target="../slideLayouts/slideLayout7.xml"/><Relationship Id="rId34" Type="http://schemas.openxmlformats.org/officeDocument/2006/relationships/tags" Target="../tags/tag169.xml"/><Relationship Id="rId33" Type="http://schemas.openxmlformats.org/officeDocument/2006/relationships/tags" Target="../tags/tag168.xml"/><Relationship Id="rId32" Type="http://schemas.openxmlformats.org/officeDocument/2006/relationships/tags" Target="../tags/tag167.xml"/><Relationship Id="rId31" Type="http://schemas.openxmlformats.org/officeDocument/2006/relationships/tags" Target="../tags/tag166.xml"/><Relationship Id="rId30" Type="http://schemas.openxmlformats.org/officeDocument/2006/relationships/tags" Target="../tags/tag165.xml"/><Relationship Id="rId3" Type="http://schemas.openxmlformats.org/officeDocument/2006/relationships/image" Target="../media/image1.emf"/><Relationship Id="rId29" Type="http://schemas.openxmlformats.org/officeDocument/2006/relationships/tags" Target="../tags/tag164.xml"/><Relationship Id="rId28" Type="http://schemas.openxmlformats.org/officeDocument/2006/relationships/tags" Target="../tags/tag163.xml"/><Relationship Id="rId27" Type="http://schemas.openxmlformats.org/officeDocument/2006/relationships/tags" Target="../tags/tag162.xml"/><Relationship Id="rId26" Type="http://schemas.openxmlformats.org/officeDocument/2006/relationships/tags" Target="../tags/tag161.xml"/><Relationship Id="rId25" Type="http://schemas.openxmlformats.org/officeDocument/2006/relationships/tags" Target="../tags/tag160.xml"/><Relationship Id="rId24" Type="http://schemas.openxmlformats.org/officeDocument/2006/relationships/tags" Target="../tags/tag159.xml"/><Relationship Id="rId23" Type="http://schemas.openxmlformats.org/officeDocument/2006/relationships/tags" Target="../tags/tag158.xml"/><Relationship Id="rId22" Type="http://schemas.openxmlformats.org/officeDocument/2006/relationships/tags" Target="../tags/tag157.xml"/><Relationship Id="rId21" Type="http://schemas.openxmlformats.org/officeDocument/2006/relationships/tags" Target="../tags/tag156.xml"/><Relationship Id="rId20" Type="http://schemas.openxmlformats.org/officeDocument/2006/relationships/tags" Target="../tags/tag155.xml"/><Relationship Id="rId2" Type="http://schemas.openxmlformats.org/officeDocument/2006/relationships/oleObject" Target="../embeddings/oleObject29.bin"/><Relationship Id="rId19" Type="http://schemas.openxmlformats.org/officeDocument/2006/relationships/tags" Target="../tags/tag154.xml"/><Relationship Id="rId18" Type="http://schemas.openxmlformats.org/officeDocument/2006/relationships/tags" Target="../tags/tag153.xml"/><Relationship Id="rId17" Type="http://schemas.openxmlformats.org/officeDocument/2006/relationships/tags" Target="../tags/tag152.xml"/><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tags" Target="../tags/tag138.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vmlDrawing" Target="../drawings/vmlDrawing30.vml"/><Relationship Id="rId4" Type="http://schemas.openxmlformats.org/officeDocument/2006/relationships/slideLayout" Target="../slideLayouts/slideLayout7.xml"/><Relationship Id="rId3" Type="http://schemas.openxmlformats.org/officeDocument/2006/relationships/image" Target="../media/image1.emf"/><Relationship Id="rId2" Type="http://schemas.openxmlformats.org/officeDocument/2006/relationships/oleObject" Target="../embeddings/oleObject30.bin"/><Relationship Id="rId1" Type="http://schemas.openxmlformats.org/officeDocument/2006/relationships/tags" Target="../tags/tag170.xml"/></Relationships>
</file>

<file path=ppt/slides/_rels/slide27.xml.rels><?xml version="1.0" encoding="UTF-8" standalone="yes"?>
<Relationships xmlns="http://schemas.openxmlformats.org/package/2006/relationships"><Relationship Id="rId9" Type="http://schemas.openxmlformats.org/officeDocument/2006/relationships/tags" Target="../tags/tag175.xml"/><Relationship Id="rId8" Type="http://schemas.openxmlformats.org/officeDocument/2006/relationships/image" Target="../media/image68.png"/><Relationship Id="rId7" Type="http://schemas.openxmlformats.org/officeDocument/2006/relationships/tags" Target="../tags/tag174.xml"/><Relationship Id="rId6" Type="http://schemas.openxmlformats.org/officeDocument/2006/relationships/image" Target="../media/image67.png"/><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image" Target="../media/image7.emf"/><Relationship Id="rId25" Type="http://schemas.openxmlformats.org/officeDocument/2006/relationships/vmlDrawing" Target="../drawings/vmlDrawing31.vml"/><Relationship Id="rId24" Type="http://schemas.openxmlformats.org/officeDocument/2006/relationships/slideLayout" Target="../slideLayouts/slideLayout7.xml"/><Relationship Id="rId23" Type="http://schemas.openxmlformats.org/officeDocument/2006/relationships/image" Target="../media/image73.png"/><Relationship Id="rId22" Type="http://schemas.openxmlformats.org/officeDocument/2006/relationships/tags" Target="../tags/tag184.xml"/><Relationship Id="rId21" Type="http://schemas.openxmlformats.org/officeDocument/2006/relationships/image" Target="../media/image72.png"/><Relationship Id="rId20" Type="http://schemas.openxmlformats.org/officeDocument/2006/relationships/tags" Target="../tags/tag183.xml"/><Relationship Id="rId2" Type="http://schemas.openxmlformats.org/officeDocument/2006/relationships/oleObject" Target="../embeddings/oleObject31.bin"/><Relationship Id="rId19" Type="http://schemas.openxmlformats.org/officeDocument/2006/relationships/image" Target="../media/image71.png"/><Relationship Id="rId18" Type="http://schemas.openxmlformats.org/officeDocument/2006/relationships/tags" Target="../tags/tag182.xml"/><Relationship Id="rId17" Type="http://schemas.openxmlformats.org/officeDocument/2006/relationships/image" Target="../media/image70.png"/><Relationship Id="rId16" Type="http://schemas.openxmlformats.org/officeDocument/2006/relationships/tags" Target="../tags/tag181.xml"/><Relationship Id="rId15" Type="http://schemas.openxmlformats.org/officeDocument/2006/relationships/image" Target="../media/image69.png"/><Relationship Id="rId14" Type="http://schemas.openxmlformats.org/officeDocument/2006/relationships/tags" Target="../tags/tag180.xml"/><Relationship Id="rId13" Type="http://schemas.openxmlformats.org/officeDocument/2006/relationships/tags" Target="../tags/tag179.xml"/><Relationship Id="rId12" Type="http://schemas.openxmlformats.org/officeDocument/2006/relationships/tags" Target="../tags/tag178.xml"/><Relationship Id="rId11" Type="http://schemas.openxmlformats.org/officeDocument/2006/relationships/tags" Target="../tags/tag177.xml"/><Relationship Id="rId10" Type="http://schemas.openxmlformats.org/officeDocument/2006/relationships/tags" Target="../tags/tag176.xml"/><Relationship Id="rId1" Type="http://schemas.openxmlformats.org/officeDocument/2006/relationships/tags" Target="../tags/tag171.xml"/></Relationships>
</file>

<file path=ppt/slides/_rels/slide28.xml.rels><?xml version="1.0" encoding="UTF-8" standalone="yes"?>
<Relationships xmlns="http://schemas.openxmlformats.org/package/2006/relationships"><Relationship Id="rId5" Type="http://schemas.openxmlformats.org/officeDocument/2006/relationships/vmlDrawing" Target="../drawings/vmlDrawing32.vml"/><Relationship Id="rId4" Type="http://schemas.openxmlformats.org/officeDocument/2006/relationships/slideLayout" Target="../slideLayouts/slideLayout7.xml"/><Relationship Id="rId3" Type="http://schemas.openxmlformats.org/officeDocument/2006/relationships/image" Target="../media/image1.emf"/><Relationship Id="rId2" Type="http://schemas.openxmlformats.org/officeDocument/2006/relationships/oleObject" Target="../embeddings/oleObject32.bin"/><Relationship Id="rId1" Type="http://schemas.openxmlformats.org/officeDocument/2006/relationships/tags" Target="../tags/tag185.xml"/></Relationships>
</file>

<file path=ppt/slides/_rels/slide29.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tags" Target="../tags/tag190.xml"/><Relationship Id="rId6" Type="http://schemas.openxmlformats.org/officeDocument/2006/relationships/tags" Target="../tags/tag189.xml"/><Relationship Id="rId5" Type="http://schemas.openxmlformats.org/officeDocument/2006/relationships/tags" Target="../tags/tag188.xml"/><Relationship Id="rId4" Type="http://schemas.openxmlformats.org/officeDocument/2006/relationships/tags" Target="../tags/tag187.xml"/><Relationship Id="rId37" Type="http://schemas.openxmlformats.org/officeDocument/2006/relationships/notesSlide" Target="../notesSlides/notesSlide11.xml"/><Relationship Id="rId36" Type="http://schemas.openxmlformats.org/officeDocument/2006/relationships/vmlDrawing" Target="../drawings/vmlDrawing33.vml"/><Relationship Id="rId35" Type="http://schemas.openxmlformats.org/officeDocument/2006/relationships/slideLayout" Target="../slideLayouts/slideLayout7.xml"/><Relationship Id="rId34" Type="http://schemas.openxmlformats.org/officeDocument/2006/relationships/tags" Target="../tags/tag217.xml"/><Relationship Id="rId33" Type="http://schemas.openxmlformats.org/officeDocument/2006/relationships/tags" Target="../tags/tag216.xml"/><Relationship Id="rId32" Type="http://schemas.openxmlformats.org/officeDocument/2006/relationships/tags" Target="../tags/tag215.xml"/><Relationship Id="rId31" Type="http://schemas.openxmlformats.org/officeDocument/2006/relationships/tags" Target="../tags/tag214.xml"/><Relationship Id="rId30" Type="http://schemas.openxmlformats.org/officeDocument/2006/relationships/tags" Target="../tags/tag213.xml"/><Relationship Id="rId3" Type="http://schemas.openxmlformats.org/officeDocument/2006/relationships/image" Target="../media/image1.emf"/><Relationship Id="rId29" Type="http://schemas.openxmlformats.org/officeDocument/2006/relationships/tags" Target="../tags/tag212.xml"/><Relationship Id="rId28" Type="http://schemas.openxmlformats.org/officeDocument/2006/relationships/tags" Target="../tags/tag211.xml"/><Relationship Id="rId27" Type="http://schemas.openxmlformats.org/officeDocument/2006/relationships/tags" Target="../tags/tag210.xml"/><Relationship Id="rId26" Type="http://schemas.openxmlformats.org/officeDocument/2006/relationships/tags" Target="../tags/tag209.xml"/><Relationship Id="rId25" Type="http://schemas.openxmlformats.org/officeDocument/2006/relationships/tags" Target="../tags/tag208.xml"/><Relationship Id="rId24" Type="http://schemas.openxmlformats.org/officeDocument/2006/relationships/tags" Target="../tags/tag207.xml"/><Relationship Id="rId23" Type="http://schemas.openxmlformats.org/officeDocument/2006/relationships/tags" Target="../tags/tag206.xml"/><Relationship Id="rId22" Type="http://schemas.openxmlformats.org/officeDocument/2006/relationships/tags" Target="../tags/tag205.xml"/><Relationship Id="rId21" Type="http://schemas.openxmlformats.org/officeDocument/2006/relationships/tags" Target="../tags/tag204.xml"/><Relationship Id="rId20" Type="http://schemas.openxmlformats.org/officeDocument/2006/relationships/tags" Target="../tags/tag203.xml"/><Relationship Id="rId2" Type="http://schemas.openxmlformats.org/officeDocument/2006/relationships/oleObject" Target="../embeddings/oleObject33.bin"/><Relationship Id="rId19" Type="http://schemas.openxmlformats.org/officeDocument/2006/relationships/tags" Target="../tags/tag202.xml"/><Relationship Id="rId18" Type="http://schemas.openxmlformats.org/officeDocument/2006/relationships/tags" Target="../tags/tag201.xml"/><Relationship Id="rId17" Type="http://schemas.openxmlformats.org/officeDocument/2006/relationships/tags" Target="../tags/tag200.xml"/><Relationship Id="rId16" Type="http://schemas.openxmlformats.org/officeDocument/2006/relationships/tags" Target="../tags/tag199.xml"/><Relationship Id="rId15" Type="http://schemas.openxmlformats.org/officeDocument/2006/relationships/tags" Target="../tags/tag198.xml"/><Relationship Id="rId14" Type="http://schemas.openxmlformats.org/officeDocument/2006/relationships/tags" Target="../tags/tag197.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tags" Target="../tags/tag186.xml"/></Relationships>
</file>

<file path=ppt/slides/_rels/slide3.xml.rels><?xml version="1.0" encoding="UTF-8" standalone="yes"?>
<Relationships xmlns="http://schemas.openxmlformats.org/package/2006/relationships"><Relationship Id="rId9" Type="http://schemas.openxmlformats.org/officeDocument/2006/relationships/tags" Target="../tags/tag32.xml"/><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7" Type="http://schemas.openxmlformats.org/officeDocument/2006/relationships/notesSlide" Target="../notesSlides/notesSlide1.xml"/><Relationship Id="rId36" Type="http://schemas.openxmlformats.org/officeDocument/2006/relationships/vmlDrawing" Target="../drawings/vmlDrawing11.vml"/><Relationship Id="rId35" Type="http://schemas.openxmlformats.org/officeDocument/2006/relationships/slideLayout" Target="../slideLayouts/slideLayout7.xml"/><Relationship Id="rId34" Type="http://schemas.openxmlformats.org/officeDocument/2006/relationships/tags" Target="../tags/tag57.xml"/><Relationship Id="rId33" Type="http://schemas.openxmlformats.org/officeDocument/2006/relationships/tags" Target="../tags/tag56.xml"/><Relationship Id="rId32" Type="http://schemas.openxmlformats.org/officeDocument/2006/relationships/tags" Target="../tags/tag55.xml"/><Relationship Id="rId31" Type="http://schemas.openxmlformats.org/officeDocument/2006/relationships/tags" Target="../tags/tag54.xml"/><Relationship Id="rId30" Type="http://schemas.openxmlformats.org/officeDocument/2006/relationships/tags" Target="../tags/tag53.xml"/><Relationship Id="rId3" Type="http://schemas.openxmlformats.org/officeDocument/2006/relationships/image" Target="../media/image1.emf"/><Relationship Id="rId29" Type="http://schemas.openxmlformats.org/officeDocument/2006/relationships/tags" Target="../tags/tag52.xml"/><Relationship Id="rId28" Type="http://schemas.openxmlformats.org/officeDocument/2006/relationships/tags" Target="../tags/tag51.xml"/><Relationship Id="rId27" Type="http://schemas.openxmlformats.org/officeDocument/2006/relationships/tags" Target="../tags/tag50.xml"/><Relationship Id="rId26" Type="http://schemas.openxmlformats.org/officeDocument/2006/relationships/tags" Target="../tags/tag49.xml"/><Relationship Id="rId25" Type="http://schemas.openxmlformats.org/officeDocument/2006/relationships/tags" Target="../tags/tag48.xml"/><Relationship Id="rId24" Type="http://schemas.openxmlformats.org/officeDocument/2006/relationships/tags" Target="../tags/tag47.xml"/><Relationship Id="rId23" Type="http://schemas.openxmlformats.org/officeDocument/2006/relationships/tags" Target="../tags/tag46.xml"/><Relationship Id="rId22" Type="http://schemas.openxmlformats.org/officeDocument/2006/relationships/tags" Target="../tags/tag45.xml"/><Relationship Id="rId21" Type="http://schemas.openxmlformats.org/officeDocument/2006/relationships/tags" Target="../tags/tag44.xml"/><Relationship Id="rId20" Type="http://schemas.openxmlformats.org/officeDocument/2006/relationships/tags" Target="../tags/tag43.xml"/><Relationship Id="rId2" Type="http://schemas.openxmlformats.org/officeDocument/2006/relationships/oleObject" Target="../embeddings/oleObject11.bin"/><Relationship Id="rId19" Type="http://schemas.openxmlformats.org/officeDocument/2006/relationships/tags" Target="../tags/tag42.xml"/><Relationship Id="rId18" Type="http://schemas.openxmlformats.org/officeDocument/2006/relationships/tags" Target="../tags/tag41.xml"/><Relationship Id="rId17" Type="http://schemas.openxmlformats.org/officeDocument/2006/relationships/tags" Target="../tags/tag40.xml"/><Relationship Id="rId16" Type="http://schemas.openxmlformats.org/officeDocument/2006/relationships/tags" Target="../tags/tag39.xml"/><Relationship Id="rId15" Type="http://schemas.openxmlformats.org/officeDocument/2006/relationships/tags" Target="../tags/tag38.xml"/><Relationship Id="rId14" Type="http://schemas.openxmlformats.org/officeDocument/2006/relationships/tags" Target="../tags/tag37.xml"/><Relationship Id="rId13" Type="http://schemas.openxmlformats.org/officeDocument/2006/relationships/tags" Target="../tags/tag36.xml"/><Relationship Id="rId12" Type="http://schemas.openxmlformats.org/officeDocument/2006/relationships/tags" Target="../tags/tag35.xml"/><Relationship Id="rId11" Type="http://schemas.openxmlformats.org/officeDocument/2006/relationships/tags" Target="../tags/tag34.xml"/><Relationship Id="rId10" Type="http://schemas.openxmlformats.org/officeDocument/2006/relationships/tags" Target="../tags/tag33.xml"/><Relationship Id="rId1" Type="http://schemas.openxmlformats.org/officeDocument/2006/relationships/tags" Target="../tags/tag2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5.png"/><Relationship Id="rId1"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76.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image" Target="../media/image78.png"/><Relationship Id="rId1" Type="http://schemas.openxmlformats.org/officeDocument/2006/relationships/image" Target="../media/image77.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image" Target="../media/image7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png"/><Relationship Id="rId1" Type="http://schemas.openxmlformats.org/officeDocument/2006/relationships/image" Target="../media/image23.pn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vmlDrawing" Target="../drawings/vmlDrawing12.vml"/><Relationship Id="rId7" Type="http://schemas.openxmlformats.org/officeDocument/2006/relationships/slideLayout" Target="../slideLayouts/slideLayout9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1.emf"/><Relationship Id="rId2" Type="http://schemas.openxmlformats.org/officeDocument/2006/relationships/oleObject" Target="../embeddings/oleObject12.bin"/><Relationship Id="rId1" Type="http://schemas.openxmlformats.org/officeDocument/2006/relationships/tags" Target="../tags/tag58.xml"/></Relationships>
</file>

<file path=ppt/slides/_rels/slide7.xml.rels><?xml version="1.0" encoding="UTF-8" standalone="yes"?>
<Relationships xmlns="http://schemas.openxmlformats.org/package/2006/relationships"><Relationship Id="rId7" Type="http://schemas.openxmlformats.org/officeDocument/2006/relationships/vmlDrawing" Target="../drawings/vmlDrawing13.vml"/><Relationship Id="rId6"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1.emf"/><Relationship Id="rId2" Type="http://schemas.openxmlformats.org/officeDocument/2006/relationships/oleObject" Target="../embeddings/oleObject13.bin"/><Relationship Id="rId1" Type="http://schemas.openxmlformats.org/officeDocument/2006/relationships/tags" Target="../tags/tag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7" Type="http://schemas.openxmlformats.org/officeDocument/2006/relationships/notesSlide" Target="../notesSlides/notesSlide3.xml"/><Relationship Id="rId36" Type="http://schemas.openxmlformats.org/officeDocument/2006/relationships/vmlDrawing" Target="../drawings/vmlDrawing14.vml"/><Relationship Id="rId35" Type="http://schemas.openxmlformats.org/officeDocument/2006/relationships/slideLayout" Target="../slideLayouts/slideLayout7.xml"/><Relationship Id="rId34" Type="http://schemas.openxmlformats.org/officeDocument/2006/relationships/tags" Target="../tags/tag91.xml"/><Relationship Id="rId33" Type="http://schemas.openxmlformats.org/officeDocument/2006/relationships/tags" Target="../tags/tag90.xml"/><Relationship Id="rId32" Type="http://schemas.openxmlformats.org/officeDocument/2006/relationships/tags" Target="../tags/tag89.xml"/><Relationship Id="rId31" Type="http://schemas.openxmlformats.org/officeDocument/2006/relationships/tags" Target="../tags/tag88.xml"/><Relationship Id="rId30" Type="http://schemas.openxmlformats.org/officeDocument/2006/relationships/tags" Target="../tags/tag87.xml"/><Relationship Id="rId3" Type="http://schemas.openxmlformats.org/officeDocument/2006/relationships/image" Target="../media/image1.emf"/><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oleObject" Target="../embeddings/oleObject14.bin"/><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tags" Target="../tags/tag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41;p1"/>
          <p:cNvSpPr txBox="1"/>
          <p:nvPr/>
        </p:nvSpPr>
        <p:spPr>
          <a:xfrm>
            <a:off x="1524000" y="2947555"/>
            <a:ext cx="9144000" cy="962890"/>
          </a:xfrm>
          <a:prstGeom prst="rect">
            <a:avLst/>
          </a:prstGeom>
          <a:noFill/>
          <a:ln>
            <a:noFill/>
          </a:ln>
        </p:spPr>
        <p:txBody>
          <a:bodyPr spcFirstLastPara="1" wrap="square" lIns="91425" tIns="0" rIns="91425" bIns="4570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0"/>
              </a:spcBef>
            </a:pPr>
            <a:r>
              <a:rPr lang="zh-CN" altLang="zh-CN" b="1" dirty="0"/>
              <a:t>流感的规范化诊治</a:t>
            </a:r>
            <a:r>
              <a:rPr lang="zh-CN" altLang="zh-CN" b="1" dirty="0" smtClean="0"/>
              <a:t>策略</a:t>
            </a:r>
            <a:endParaRPr lang="en-US" altLang="zh-CN" b="1" dirty="0" smtClean="0"/>
          </a:p>
          <a:p>
            <a:pPr algn="ctr">
              <a:lnSpc>
                <a:spcPct val="120000"/>
              </a:lnSpc>
              <a:spcBef>
                <a:spcPts val="0"/>
              </a:spcBef>
            </a:pPr>
            <a:r>
              <a:rPr lang="zh-CN" altLang="zh-CN" b="1" dirty="0" smtClean="0"/>
              <a:t>及</a:t>
            </a:r>
            <a:r>
              <a:rPr lang="zh-CN" altLang="zh-CN" b="1" dirty="0"/>
              <a:t>最新共识解读</a:t>
            </a:r>
            <a:endParaRPr lang="zh-CN" altLang="en-US" b="1" dirty="0">
              <a:latin typeface="Imago" charset="0"/>
            </a:endParaRPr>
          </a:p>
        </p:txBody>
      </p:sp>
      <p:sp>
        <p:nvSpPr>
          <p:cNvPr id="3" name="矩形 2"/>
          <p:cNvSpPr/>
          <p:nvPr/>
        </p:nvSpPr>
        <p:spPr>
          <a:xfrm>
            <a:off x="0" y="6504277"/>
            <a:ext cx="6096000" cy="251460"/>
          </a:xfrm>
          <a:prstGeom prst="rect">
            <a:avLst/>
          </a:prstGeom>
        </p:spPr>
        <p:txBody>
          <a:bodyPr>
            <a:spAutoFit/>
          </a:bodyPr>
          <a:lstStyle/>
          <a:p>
            <a:r>
              <a:rPr lang="zh-CN" altLang="en-US" sz="1050" dirty="0"/>
              <a:t>P-XOF-2024.08-014 Valid Until 2026.08</a:t>
            </a:r>
            <a:endParaRPr lang="zh-CN" altLang="en-US" sz="1050" dirty="0"/>
          </a:p>
        </p:txBody>
      </p:sp>
      <p:sp>
        <p:nvSpPr>
          <p:cNvPr id="4" name="文本框 3"/>
          <p:cNvSpPr txBox="1"/>
          <p:nvPr/>
        </p:nvSpPr>
        <p:spPr>
          <a:xfrm>
            <a:off x="3565525" y="4439920"/>
            <a:ext cx="8790305" cy="460375"/>
          </a:xfrm>
          <a:prstGeom prst="rect">
            <a:avLst/>
          </a:prstGeom>
          <a:noFill/>
        </p:spPr>
        <p:txBody>
          <a:bodyPr wrap="square" rtlCol="0">
            <a:spAutoFit/>
          </a:bodyPr>
          <a:p>
            <a:r>
              <a:rPr lang="zh-CN" altLang="en-US" sz="2400">
                <a:latin typeface="微软雅黑" panose="020B0503020204020204" charset="-122"/>
                <a:ea typeface="微软雅黑" panose="020B0503020204020204" charset="-122"/>
                <a:cs typeface="微软雅黑" panose="020B0503020204020204" charset="-122"/>
              </a:rPr>
              <a:t>郑州大学第一附属医院</a:t>
            </a:r>
            <a:r>
              <a:rPr lang="en-US" altLang="zh-CN"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孙长宇教授</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2958465" y="6569710"/>
            <a:ext cx="9295765" cy="398780"/>
          </a:xfrm>
          <a:prstGeom prst="rect">
            <a:avLst/>
          </a:prstGeom>
          <a:noFill/>
        </p:spPr>
        <p:txBody>
          <a:bodyPr wrap="square" rtlCol="0">
            <a:spAutoFit/>
          </a:bodyPr>
          <a:p>
            <a:r>
              <a:rPr lang="zh-CN" altLang="en-US" sz="1000" dirty="0">
                <a:sym typeface="+mn-ea"/>
              </a:rPr>
              <a:t>免责声明：“本资料仅代表个人观点，旨在促进学术信息的沟通和交流。处方请参考国家药品监督管理局批准的药品说明书。仅供医疗卫生专业人士参考。</a:t>
            </a:r>
            <a:endParaRPr lang="zh-CN" altLang="en-US" sz="1000" dirty="0" smtClean="0"/>
          </a:p>
          <a:p>
            <a:endParaRPr lang="zh-CN" altLang="en-US" sz="1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41089"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5" name="标题 4"/>
          <p:cNvSpPr/>
          <p:nvPr>
            <p:ph type="title" idx="4294967295"/>
          </p:nvPr>
        </p:nvSpPr>
        <p:spPr>
          <a:xfrm>
            <a:off x="545306" y="630741"/>
            <a:ext cx="11101388" cy="419100"/>
          </a:xfrm>
        </p:spPr>
        <p:txBody>
          <a:bodyPr vert="horz">
            <a:noAutofit/>
          </a:bodyPr>
          <a:lstStyle/>
          <a:p>
            <a:pPr algn="ctr"/>
            <a:r>
              <a:rPr lang="zh-CN" altLang="en-US" sz="3200" b="1" dirty="0">
                <a:solidFill>
                  <a:schemeClr val="tx1"/>
                </a:solidFill>
              </a:rPr>
              <a:t>流感分为甲、乙、丙、丁四型</a:t>
            </a:r>
            <a:endParaRPr lang="zh-CN" altLang="en-US" sz="3200" b="1" dirty="0">
              <a:solidFill>
                <a:schemeClr val="tx1"/>
              </a:solidFill>
            </a:endParaRPr>
          </a:p>
        </p:txBody>
      </p:sp>
      <p:sp>
        <p:nvSpPr>
          <p:cNvPr id="104" name="文本占位符 3"/>
          <p:cNvSpPr txBox="1"/>
          <p:nvPr/>
        </p:nvSpPr>
        <p:spPr>
          <a:xfrm>
            <a:off x="478487" y="6518196"/>
            <a:ext cx="11727482" cy="193109"/>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indent="0">
              <a:spcBef>
                <a:spcPts val="0"/>
              </a:spcBef>
              <a:buNone/>
              <a:defRPr/>
            </a:pPr>
            <a:r>
              <a:rPr lang="en-US" altLang="zh-CN" sz="800" dirty="0">
                <a:solidFill>
                  <a:prstClr val="white">
                    <a:lumMod val="65000"/>
                  </a:prstClr>
                </a:solidFill>
              </a:rPr>
              <a:t>1. </a:t>
            </a:r>
            <a:r>
              <a:rPr lang="zh-CN" altLang="en-US" sz="800" dirty="0">
                <a:solidFill>
                  <a:prstClr val="white">
                    <a:lumMod val="65000"/>
                  </a:prstClr>
                </a:solidFill>
              </a:rPr>
              <a:t>流行性感冒诊疗方案</a:t>
            </a:r>
            <a:r>
              <a:rPr lang="en-US" altLang="zh-CN" sz="800" dirty="0">
                <a:solidFill>
                  <a:prstClr val="white">
                    <a:lumMod val="65000"/>
                  </a:prstClr>
                </a:solidFill>
              </a:rPr>
              <a:t>(2020</a:t>
            </a:r>
            <a:r>
              <a:rPr lang="zh-CN" altLang="en-US" sz="800" dirty="0">
                <a:solidFill>
                  <a:prstClr val="white">
                    <a:lumMod val="65000"/>
                  </a:prstClr>
                </a:solidFill>
              </a:rPr>
              <a:t>年版</a:t>
            </a:r>
            <a:r>
              <a:rPr lang="en-US" altLang="zh-CN" sz="800" dirty="0">
                <a:solidFill>
                  <a:prstClr val="white">
                    <a:lumMod val="65000"/>
                  </a:prstClr>
                </a:solidFill>
              </a:rPr>
              <a:t>)</a:t>
            </a:r>
            <a:endParaRPr lang="en-US" altLang="zh-CN" sz="800" dirty="0">
              <a:solidFill>
                <a:prstClr val="white">
                  <a:lumMod val="65000"/>
                </a:prstClr>
              </a:solidFill>
            </a:endParaRPr>
          </a:p>
          <a:p>
            <a:pPr marL="0" indent="0">
              <a:spcBef>
                <a:spcPts val="0"/>
              </a:spcBef>
              <a:buNone/>
              <a:defRPr/>
            </a:pPr>
            <a:r>
              <a:rPr lang="en-US" altLang="zh-CN" sz="800" dirty="0">
                <a:solidFill>
                  <a:prstClr val="white">
                    <a:lumMod val="65000"/>
                  </a:prstClr>
                </a:solidFill>
              </a:rPr>
              <a:t>2. https://informationisbeautiful.net/visualizations/which-flu-virus/</a:t>
            </a:r>
            <a:endParaRPr lang="en-US" altLang="zh-CN" sz="800" dirty="0">
              <a:solidFill>
                <a:prstClr val="white">
                  <a:lumMod val="65000"/>
                </a:prstClr>
              </a:solidFill>
            </a:endParaRPr>
          </a:p>
          <a:p>
            <a:pPr marL="0" indent="0">
              <a:spcBef>
                <a:spcPts val="0"/>
              </a:spcBef>
              <a:buNone/>
              <a:defRPr/>
            </a:pPr>
            <a:r>
              <a:rPr lang="en-US" altLang="zh-CN" sz="800" dirty="0">
                <a:solidFill>
                  <a:prstClr val="white">
                    <a:lumMod val="65000"/>
                  </a:prstClr>
                </a:solidFill>
              </a:rPr>
              <a:t>3. Webster et al. Textbook of Influenza, 2nd Ed. Wiley Blackwell, 2013</a:t>
            </a:r>
            <a:endParaRPr lang="en-US" altLang="zh-CN" sz="800" dirty="0">
              <a:solidFill>
                <a:prstClr val="white">
                  <a:lumMod val="65000"/>
                </a:prstClr>
              </a:solidFill>
            </a:endParaRPr>
          </a:p>
        </p:txBody>
      </p:sp>
      <p:sp>
        <p:nvSpPr>
          <p:cNvPr id="106" name="Google Shape;624;p40"/>
          <p:cNvSpPr/>
          <p:nvPr/>
        </p:nvSpPr>
        <p:spPr>
          <a:xfrm>
            <a:off x="392557" y="2371939"/>
            <a:ext cx="6882724" cy="3385871"/>
          </a:xfrm>
          <a:prstGeom prst="roundRect">
            <a:avLst>
              <a:gd name="adj" fmla="val 2327"/>
            </a:avLst>
          </a:prstGeom>
          <a:solidFill>
            <a:schemeClr val="bg1"/>
          </a:solidFill>
          <a:effectLst>
            <a:glow rad="101600">
              <a:schemeClr val="tx1">
                <a:lumMod val="75000"/>
                <a:lumOff val="25000"/>
                <a:alpha val="16000"/>
              </a:schemeClr>
            </a:glow>
          </a:effectLst>
        </p:spPr>
        <p:txBody>
          <a:bodyPr spcFirstLastPara="1" wrap="square" lIns="91425" tIns="45700" rIns="91425" bIns="45700" anchor="ctr" anchorCtr="0">
            <a:noAutofit/>
          </a:bodyPr>
          <a:lstStyle/>
          <a:p>
            <a:pPr algn="ctr">
              <a:buClr>
                <a:srgbClr val="000000"/>
              </a:buClr>
              <a:buSzPts val="1350"/>
            </a:pPr>
            <a:endParaRPr sz="1600">
              <a:solidFill>
                <a:schemeClr val="tx1">
                  <a:lumMod val="75000"/>
                  <a:lumOff val="25000"/>
                </a:schemeClr>
              </a:solidFill>
              <a:latin typeface="Imago" charset="0"/>
              <a:ea typeface="微软雅黑" panose="020B0503020204020204" charset="-122"/>
              <a:cs typeface="+mn-ea"/>
              <a:sym typeface="+mn-lt"/>
            </a:endParaRPr>
          </a:p>
        </p:txBody>
      </p:sp>
      <p:grpSp>
        <p:nvGrpSpPr>
          <p:cNvPr id="108" name="组合 107"/>
          <p:cNvGrpSpPr/>
          <p:nvPr/>
        </p:nvGrpSpPr>
        <p:grpSpPr>
          <a:xfrm>
            <a:off x="7463358" y="2373434"/>
            <a:ext cx="4201113" cy="3384376"/>
            <a:chOff x="6095203" y="1443885"/>
            <a:chExt cx="5471975" cy="4388948"/>
          </a:xfrm>
        </p:grpSpPr>
        <p:sp>
          <p:nvSpPr>
            <p:cNvPr id="109" name="同侧圆角矩形 185"/>
            <p:cNvSpPr/>
            <p:nvPr/>
          </p:nvSpPr>
          <p:spPr>
            <a:xfrm rot="10800000">
              <a:off x="6095207" y="1851608"/>
              <a:ext cx="5471971" cy="3981225"/>
            </a:xfrm>
            <a:prstGeom prst="round2SameRect">
              <a:avLst>
                <a:gd name="adj1" fmla="val 5163"/>
                <a:gd name="adj2" fmla="val 0"/>
              </a:avLst>
            </a:prstGeom>
            <a:solidFill>
              <a:schemeClr val="bg1"/>
            </a:soli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400" b="0" i="0" u="none" strike="noStrike" kern="1200" cap="none" spc="0" normalizeH="0" noProof="0">
                <a:ln>
                  <a:noFill/>
                </a:ln>
                <a:solidFill>
                  <a:prstClr val="black"/>
                </a:solidFill>
                <a:effectLst/>
                <a:uLnTx/>
                <a:uFillTx/>
                <a:latin typeface="Imago" charset="0"/>
                <a:ea typeface="微软雅黑" panose="020B0503020204020204" charset="-122"/>
                <a:cs typeface="+mn-cs"/>
              </a:endParaRPr>
            </a:p>
          </p:txBody>
        </p:sp>
        <p:sp>
          <p:nvSpPr>
            <p:cNvPr id="110" name="同侧圆角矩形 186"/>
            <p:cNvSpPr/>
            <p:nvPr/>
          </p:nvSpPr>
          <p:spPr>
            <a:xfrm>
              <a:off x="6095203" y="1443885"/>
              <a:ext cx="5471974" cy="630648"/>
            </a:xfrm>
            <a:prstGeom prst="round2SameRect">
              <a:avLst>
                <a:gd name="adj1" fmla="val 325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defRPr/>
              </a:pPr>
              <a:r>
                <a:rPr lang="zh-CN" altLang="en-US" sz="1600" b="1" dirty="0">
                  <a:solidFill>
                    <a:schemeClr val="tx1"/>
                  </a:solidFill>
                  <a:latin typeface="Imago" charset="0"/>
                  <a:ea typeface="微软雅黑" panose="020B0503020204020204" charset="-122"/>
                </a:rPr>
                <a:t>警惕猪流感，可能在人类身上发生流行！</a:t>
              </a:r>
              <a:endParaRPr lang="zh-CN" altLang="en-US" sz="1600" b="1" dirty="0">
                <a:solidFill>
                  <a:schemeClr val="tx1"/>
                </a:solidFill>
                <a:latin typeface="Imago" charset="0"/>
                <a:ea typeface="微软雅黑" panose="020B0503020204020204" charset="-122"/>
              </a:endParaRPr>
            </a:p>
          </p:txBody>
        </p:sp>
      </p:grpSp>
      <p:sp>
        <p:nvSpPr>
          <p:cNvPr id="111" name="文本框 29"/>
          <p:cNvSpPr txBox="1"/>
          <p:nvPr/>
        </p:nvSpPr>
        <p:spPr>
          <a:xfrm>
            <a:off x="981016" y="1226777"/>
            <a:ext cx="10341437" cy="757130"/>
          </a:xfrm>
          <a:prstGeom prst="rect">
            <a:avLst/>
          </a:prstGeom>
          <a:noFill/>
        </p:spPr>
        <p:txBody>
          <a:bodyPr wrap="square" anchor="ctr">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b="0" i="0" u="none" strike="noStrike" kern="1200" cap="none" spc="0" normalizeH="0" noProof="0" dirty="0">
                <a:ln>
                  <a:noFill/>
                </a:ln>
                <a:solidFill>
                  <a:prstClr val="black">
                    <a:lumMod val="75000"/>
                    <a:lumOff val="25000"/>
                  </a:prstClr>
                </a:solidFill>
                <a:effectLst/>
                <a:uLnTx/>
                <a:uFillTx/>
                <a:latin typeface="Imago" charset="0"/>
                <a:ea typeface="微软雅黑" panose="020B0503020204020204" charset="-122"/>
                <a:cs typeface="+mn-cs"/>
              </a:rPr>
              <a:t>根据核蛋白和基质蛋白不同，分为</a:t>
            </a:r>
            <a:r>
              <a:rPr kumimoji="0" lang="zh-CN" altLang="en-US" b="1" i="0" u="none" strike="noStrike" kern="1200" cap="none" spc="0" normalizeH="0" noProof="0" dirty="0">
                <a:ln>
                  <a:noFill/>
                </a:ln>
                <a:solidFill>
                  <a:srgbClr val="C00000"/>
                </a:solidFill>
                <a:effectLst/>
                <a:uLnTx/>
                <a:uFillTx/>
                <a:latin typeface="Imago" charset="0"/>
                <a:ea typeface="微软雅黑" panose="020B0503020204020204" charset="-122"/>
                <a:cs typeface="+mn-cs"/>
              </a:rPr>
              <a:t>甲、乙、丙、丁四型</a:t>
            </a:r>
            <a:endParaRPr kumimoji="0" lang="en-US" altLang="zh-CN" b="0" i="1" u="none" strike="noStrike" kern="1200" cap="none" spc="0" normalizeH="0" noProof="0" dirty="0">
              <a:ln>
                <a:noFill/>
              </a:ln>
              <a:solidFill>
                <a:prstClr val="black">
                  <a:lumMod val="85000"/>
                  <a:lumOff val="15000"/>
                </a:prstClr>
              </a:solidFill>
              <a:effectLst/>
              <a:uLnTx/>
              <a:uFillTx/>
              <a:latin typeface="Imago" charset="0"/>
              <a:ea typeface="微软雅黑" panose="020B0503020204020204" charset="-122"/>
              <a:cs typeface="+mn-cs"/>
            </a:endParaRPr>
          </a:p>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b="0" i="0" u="none" strike="noStrike" kern="1200" cap="none" spc="0" normalizeH="0" noProof="0" dirty="0">
                <a:ln>
                  <a:noFill/>
                </a:ln>
                <a:solidFill>
                  <a:prstClr val="black">
                    <a:lumMod val="85000"/>
                    <a:lumOff val="15000"/>
                  </a:prstClr>
                </a:solidFill>
                <a:effectLst/>
                <a:uLnTx/>
                <a:uFillTx/>
                <a:latin typeface="Imago" charset="0"/>
                <a:ea typeface="微软雅黑" panose="020B0503020204020204" charset="-122"/>
                <a:cs typeface="+mn-cs"/>
              </a:rPr>
              <a:t>目前感染人的主要是</a:t>
            </a:r>
            <a:r>
              <a:rPr kumimoji="0" lang="zh-CN" altLang="en-US" b="1" i="0" u="none" strike="noStrike" kern="1200" cap="none" spc="0" normalizeH="0" noProof="0" dirty="0">
                <a:ln>
                  <a:noFill/>
                </a:ln>
                <a:solidFill>
                  <a:srgbClr val="C00000"/>
                </a:solidFill>
                <a:effectLst/>
                <a:uLnTx/>
                <a:uFillTx/>
                <a:latin typeface="Imago" charset="0"/>
                <a:ea typeface="微软雅黑" panose="020B0503020204020204" charset="-122"/>
                <a:cs typeface="+mn-cs"/>
              </a:rPr>
              <a:t>甲型</a:t>
            </a:r>
            <a:r>
              <a:rPr kumimoji="0" lang="zh-CN" altLang="en-US" b="0" i="0" u="none" strike="noStrike" kern="1200" cap="none" spc="0" normalizeH="0" noProof="0" dirty="0">
                <a:ln>
                  <a:noFill/>
                </a:ln>
                <a:solidFill>
                  <a:prstClr val="black">
                    <a:lumMod val="85000"/>
                    <a:lumOff val="15000"/>
                  </a:prstClr>
                </a:solidFill>
                <a:effectLst/>
                <a:uLnTx/>
                <a:uFillTx/>
                <a:latin typeface="Imago" charset="0"/>
                <a:ea typeface="微软雅黑" panose="020B0503020204020204" charset="-122"/>
                <a:cs typeface="+mn-cs"/>
              </a:rPr>
              <a:t>流感病毒中的</a:t>
            </a:r>
            <a:r>
              <a:rPr kumimoji="0" lang="en-US" altLang="zh-CN" b="1" i="0" u="none" strike="noStrike" kern="1200" cap="none" spc="0" normalizeH="0" noProof="0" dirty="0">
                <a:ln>
                  <a:noFill/>
                </a:ln>
                <a:solidFill>
                  <a:srgbClr val="C00000"/>
                </a:solidFill>
                <a:effectLst/>
                <a:uLnTx/>
                <a:uFillTx/>
                <a:latin typeface="Imago" charset="0"/>
                <a:ea typeface="微软雅黑" panose="020B0503020204020204" charset="-122"/>
                <a:cs typeface="+mn-cs"/>
              </a:rPr>
              <a:t>H1N1</a:t>
            </a:r>
            <a:r>
              <a:rPr kumimoji="0" lang="zh-CN" altLang="en-US" b="1" i="0" u="none" strike="noStrike" kern="1200" cap="none" spc="0" normalizeH="0" noProof="0" dirty="0">
                <a:ln>
                  <a:noFill/>
                </a:ln>
                <a:solidFill>
                  <a:srgbClr val="C00000"/>
                </a:solidFill>
                <a:effectLst/>
                <a:uLnTx/>
                <a:uFillTx/>
                <a:latin typeface="Imago" charset="0"/>
                <a:ea typeface="微软雅黑" panose="020B0503020204020204" charset="-122"/>
                <a:cs typeface="+mn-cs"/>
              </a:rPr>
              <a:t>和</a:t>
            </a:r>
            <a:r>
              <a:rPr kumimoji="0" lang="en-US" altLang="zh-CN" b="1" i="0" u="none" strike="noStrike" kern="1200" cap="none" spc="0" normalizeH="0" noProof="0" dirty="0">
                <a:ln>
                  <a:noFill/>
                </a:ln>
                <a:solidFill>
                  <a:srgbClr val="C00000"/>
                </a:solidFill>
                <a:effectLst/>
                <a:uLnTx/>
                <a:uFillTx/>
                <a:latin typeface="Imago" charset="0"/>
                <a:ea typeface="微软雅黑" panose="020B0503020204020204" charset="-122"/>
                <a:cs typeface="+mn-cs"/>
              </a:rPr>
              <a:t>H3N2</a:t>
            </a:r>
            <a:r>
              <a:rPr kumimoji="0" lang="zh-CN" altLang="en-US" b="0" i="0" u="none" strike="noStrike" kern="1200" cap="none" spc="0" normalizeH="0" noProof="0" dirty="0">
                <a:ln>
                  <a:noFill/>
                </a:ln>
                <a:solidFill>
                  <a:prstClr val="black">
                    <a:lumMod val="85000"/>
                    <a:lumOff val="15000"/>
                  </a:prstClr>
                </a:solidFill>
                <a:effectLst/>
                <a:uLnTx/>
                <a:uFillTx/>
                <a:latin typeface="Imago" charset="0"/>
                <a:ea typeface="微软雅黑" panose="020B0503020204020204" charset="-122"/>
                <a:cs typeface="+mn-cs"/>
              </a:rPr>
              <a:t>亚型及</a:t>
            </a:r>
            <a:r>
              <a:rPr kumimoji="0" lang="zh-CN" altLang="en-US" b="1" i="0" u="none" strike="noStrike" kern="1200" cap="none" spc="0" normalizeH="0" noProof="0" dirty="0">
                <a:ln>
                  <a:noFill/>
                </a:ln>
                <a:solidFill>
                  <a:srgbClr val="C00000"/>
                </a:solidFill>
                <a:effectLst/>
                <a:uLnTx/>
                <a:uFillTx/>
                <a:latin typeface="Imago" charset="0"/>
                <a:ea typeface="微软雅黑" panose="020B0503020204020204" charset="-122"/>
                <a:cs typeface="+mn-cs"/>
              </a:rPr>
              <a:t>乙型</a:t>
            </a:r>
            <a:r>
              <a:rPr kumimoji="0" lang="zh-CN" altLang="en-US" b="0" i="0" u="none" strike="noStrike" kern="1200" cap="none" spc="0" normalizeH="0" noProof="0" dirty="0">
                <a:ln>
                  <a:noFill/>
                </a:ln>
                <a:solidFill>
                  <a:prstClr val="black">
                    <a:lumMod val="85000"/>
                    <a:lumOff val="15000"/>
                  </a:prstClr>
                </a:solidFill>
                <a:effectLst/>
                <a:uLnTx/>
                <a:uFillTx/>
                <a:latin typeface="Imago" charset="0"/>
                <a:ea typeface="微软雅黑" panose="020B0503020204020204" charset="-122"/>
                <a:cs typeface="+mn-cs"/>
              </a:rPr>
              <a:t>流感病毒中</a:t>
            </a:r>
            <a:r>
              <a:rPr kumimoji="0" lang="zh-CN" altLang="en-US" b="0" i="0" u="none" strike="noStrike" kern="1200" cap="none" spc="0" normalizeH="0" noProof="0" dirty="0" smtClean="0">
                <a:ln>
                  <a:noFill/>
                </a:ln>
                <a:solidFill>
                  <a:prstClr val="black">
                    <a:lumMod val="85000"/>
                    <a:lumOff val="15000"/>
                  </a:prstClr>
                </a:solidFill>
                <a:effectLst/>
                <a:uLnTx/>
                <a:uFillTx/>
                <a:latin typeface="Imago" charset="0"/>
                <a:ea typeface="微软雅黑" panose="020B0503020204020204" charset="-122"/>
                <a:cs typeface="+mn-cs"/>
              </a:rPr>
              <a:t>的</a:t>
            </a:r>
            <a:r>
              <a:rPr lang="en-US" altLang="zh-CN" b="1" dirty="0" err="1">
                <a:solidFill>
                  <a:srgbClr val="C00000"/>
                </a:solidFill>
                <a:latin typeface="Imago" charset="0"/>
                <a:ea typeface="微软雅黑" panose="020B0503020204020204" charset="-122"/>
              </a:rPr>
              <a:t>V</a:t>
            </a:r>
            <a:r>
              <a:rPr kumimoji="0" lang="en-US" altLang="zh-CN" b="1" i="0" u="none" strike="noStrike" kern="1200" cap="none" spc="0" normalizeH="0" noProof="0" dirty="0" err="1" smtClean="0">
                <a:ln>
                  <a:noFill/>
                </a:ln>
                <a:solidFill>
                  <a:srgbClr val="C00000"/>
                </a:solidFill>
                <a:effectLst/>
                <a:uLnTx/>
                <a:uFillTx/>
                <a:latin typeface="Imago" charset="0"/>
                <a:ea typeface="微软雅黑" panose="020B0503020204020204" charset="-122"/>
                <a:cs typeface="+mn-cs"/>
              </a:rPr>
              <a:t>ictoria</a:t>
            </a:r>
            <a:r>
              <a:rPr kumimoji="0" lang="zh-CN" altLang="en-US" b="1" i="0" u="none" strike="noStrike" kern="1200" cap="none" spc="0" normalizeH="0" noProof="0" dirty="0">
                <a:ln>
                  <a:noFill/>
                </a:ln>
                <a:solidFill>
                  <a:srgbClr val="C00000"/>
                </a:solidFill>
                <a:effectLst/>
                <a:uLnTx/>
                <a:uFillTx/>
                <a:latin typeface="Imago" charset="0"/>
                <a:ea typeface="微软雅黑" panose="020B0503020204020204" charset="-122"/>
                <a:cs typeface="+mn-cs"/>
              </a:rPr>
              <a:t>和</a:t>
            </a:r>
            <a:r>
              <a:rPr kumimoji="0" lang="en-US" altLang="zh-CN" b="1" i="0" u="none" strike="noStrike" kern="1200" cap="none" spc="0" normalizeH="0" noProof="0" dirty="0" err="1" smtClean="0">
                <a:ln>
                  <a:noFill/>
                </a:ln>
                <a:solidFill>
                  <a:srgbClr val="C00000"/>
                </a:solidFill>
                <a:effectLst/>
                <a:uLnTx/>
                <a:uFillTx/>
                <a:latin typeface="Imago" charset="0"/>
                <a:ea typeface="微软雅黑" panose="020B0503020204020204" charset="-122"/>
                <a:cs typeface="+mn-cs"/>
              </a:rPr>
              <a:t>Yamagta</a:t>
            </a:r>
            <a:r>
              <a:rPr kumimoji="0" lang="zh-CN" altLang="en-US" b="0" i="0" u="none" strike="noStrike" kern="1200" cap="none" spc="0" normalizeH="0" noProof="0" dirty="0" smtClean="0">
                <a:ln>
                  <a:noFill/>
                </a:ln>
                <a:solidFill>
                  <a:prstClr val="white"/>
                </a:solidFill>
                <a:effectLst/>
                <a:uLnTx/>
                <a:uFillTx/>
                <a:latin typeface="Imago" charset="0"/>
                <a:ea typeface="微软雅黑" panose="020B0503020204020204" charset="-122"/>
                <a:cs typeface="+mn-cs"/>
              </a:rPr>
              <a:t>系</a:t>
            </a:r>
            <a:endParaRPr kumimoji="0" lang="en-US" altLang="zh-CN" b="0" i="0" u="none" strike="noStrike" kern="1200" cap="none" spc="0" normalizeH="0" noProof="0" dirty="0">
              <a:ln>
                <a:noFill/>
              </a:ln>
              <a:solidFill>
                <a:prstClr val="white"/>
              </a:solidFill>
              <a:effectLst/>
              <a:uLnTx/>
              <a:uFillTx/>
              <a:latin typeface="Imago" charset="0"/>
              <a:ea typeface="微软雅黑" panose="020B0503020204020204" charset="-122"/>
              <a:cs typeface="+mn-cs"/>
            </a:endParaRPr>
          </a:p>
        </p:txBody>
      </p:sp>
      <p:grpSp>
        <p:nvGrpSpPr>
          <p:cNvPr id="112" name="组合 111"/>
          <p:cNvGrpSpPr/>
          <p:nvPr/>
        </p:nvGrpSpPr>
        <p:grpSpPr>
          <a:xfrm>
            <a:off x="7646578" y="2932639"/>
            <a:ext cx="3970669" cy="2896329"/>
            <a:chOff x="7389939" y="3009279"/>
            <a:chExt cx="4384125" cy="3413533"/>
          </a:xfrm>
        </p:grpSpPr>
        <p:pic>
          <p:nvPicPr>
            <p:cNvPr id="113" name="图片 1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9939" y="3009279"/>
              <a:ext cx="4176464" cy="3190749"/>
            </a:xfrm>
            <a:prstGeom prst="rect">
              <a:avLst/>
            </a:prstGeom>
          </p:spPr>
        </p:pic>
        <p:sp>
          <p:nvSpPr>
            <p:cNvPr id="115" name="椭圆 114"/>
            <p:cNvSpPr/>
            <p:nvPr/>
          </p:nvSpPr>
          <p:spPr>
            <a:xfrm>
              <a:off x="9561364" y="5238217"/>
              <a:ext cx="2212700" cy="1184595"/>
            </a:xfrm>
            <a:prstGeom prst="ellipse">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grpSp>
      <p:graphicFrame>
        <p:nvGraphicFramePr>
          <p:cNvPr id="116" name="Google Shape;1002;p9"/>
          <p:cNvGraphicFramePr/>
          <p:nvPr/>
        </p:nvGraphicFramePr>
        <p:xfrm>
          <a:off x="550590" y="2628081"/>
          <a:ext cx="6484458" cy="2913705"/>
        </p:xfrm>
        <a:graphic>
          <a:graphicData uri="http://schemas.openxmlformats.org/drawingml/2006/table">
            <a:tbl>
              <a:tblPr>
                <a:tableStyleId>{9D7B26C5-4107-4FEC-AEDC-1716B250A1EF}</a:tableStyleId>
              </a:tblPr>
              <a:tblGrid>
                <a:gridCol w="728591"/>
                <a:gridCol w="715308"/>
                <a:gridCol w="792088"/>
                <a:gridCol w="705416"/>
                <a:gridCol w="601651"/>
                <a:gridCol w="828490"/>
                <a:gridCol w="2112914"/>
              </a:tblGrid>
              <a:tr h="504056">
                <a:tc>
                  <a:txBody>
                    <a:bodyPr/>
                    <a:lstStyle/>
                    <a:p>
                      <a:pPr marL="0" marR="0" lvl="0" indent="0" algn="l" rtl="0">
                        <a:spcBef>
                          <a:spcPts val="0"/>
                        </a:spcBef>
                        <a:spcAft>
                          <a:spcPts val="0"/>
                        </a:spcAft>
                        <a:buClr>
                          <a:schemeClr val="dk1"/>
                        </a:buClr>
                        <a:buSzPts val="1600"/>
                        <a:buFont typeface="Arial" panose="020B0604020202020204" pitchFamily="34" charset="0"/>
                        <a:buNone/>
                      </a:pPr>
                      <a:endParaRPr sz="11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主要</a:t>
                      </a:r>
                      <a:endParaRPr lang="en-US" altLang="zh-CN" sz="1400" b="1" u="none" strike="noStrike" cap="none" dirty="0">
                        <a:solidFill>
                          <a:schemeClr val="tx1"/>
                        </a:solidFill>
                      </a:endParaRPr>
                    </a:p>
                    <a:p>
                      <a:pPr marL="0" marR="0" lvl="0" indent="0" algn="ctr"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症状</a:t>
                      </a:r>
                      <a:endParaRPr sz="14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lt1"/>
                        </a:buClr>
                        <a:buSzPts val="1600"/>
                        <a:buFont typeface="Arial" panose="020B0604020202020204" pitchFamily="34" charset="0"/>
                        <a:buNone/>
                      </a:pPr>
                      <a:r>
                        <a:rPr lang="zh-CN" altLang="en-US" sz="1400" b="1" u="none" strike="noStrike" cap="none" dirty="0">
                          <a:solidFill>
                            <a:schemeClr val="tx1"/>
                          </a:solidFill>
                        </a:rPr>
                        <a:t>变异性</a:t>
                      </a:r>
                      <a:endParaRPr sz="14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引起</a:t>
                      </a:r>
                      <a:endParaRPr lang="en-US" altLang="zh-CN" sz="1400" b="1" u="none" strike="noStrike" cap="none" dirty="0">
                        <a:solidFill>
                          <a:schemeClr val="tx1"/>
                        </a:solidFill>
                      </a:endParaRPr>
                    </a:p>
                    <a:p>
                      <a:pPr marL="0" marR="0" lvl="0" indent="0" algn="ctr" rtl="0">
                        <a:spcBef>
                          <a:spcPts val="0"/>
                        </a:spcBef>
                        <a:spcAft>
                          <a:spcPts val="0"/>
                        </a:spcAft>
                        <a:buClr>
                          <a:schemeClr val="lt1"/>
                        </a:buClr>
                        <a:buSzPts val="1600"/>
                        <a:buFont typeface="Arial" panose="020B0604020202020204" pitchFamily="34" charset="0"/>
                        <a:buNone/>
                      </a:pPr>
                      <a:r>
                        <a:rPr lang="en-US" altLang="zh-CN" sz="1400" b="1" u="none" strike="noStrike" cap="none" dirty="0">
                          <a:solidFill>
                            <a:schemeClr val="tx1"/>
                          </a:solidFill>
                        </a:rPr>
                        <a:t> </a:t>
                      </a:r>
                      <a:r>
                        <a:rPr lang="zh-CN" sz="1400" b="1" u="none" strike="noStrike" cap="none" dirty="0">
                          <a:solidFill>
                            <a:schemeClr val="tx1"/>
                          </a:solidFill>
                        </a:rPr>
                        <a:t>流行？</a:t>
                      </a:r>
                      <a:endParaRPr sz="14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疫苗</a:t>
                      </a:r>
                      <a:endParaRPr sz="14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引起</a:t>
                      </a:r>
                      <a:endParaRPr lang="en-US" altLang="zh-CN" sz="1400" b="1" u="none" strike="noStrike" cap="none" dirty="0">
                        <a:solidFill>
                          <a:schemeClr val="tx1"/>
                        </a:solidFill>
                      </a:endParaRPr>
                    </a:p>
                    <a:p>
                      <a:pPr marL="0" marR="0" lvl="0" indent="0" algn="l" rtl="0">
                        <a:spcBef>
                          <a:spcPts val="0"/>
                        </a:spcBef>
                        <a:spcAft>
                          <a:spcPts val="0"/>
                        </a:spcAft>
                        <a:buClr>
                          <a:schemeClr val="lt1"/>
                        </a:buClr>
                        <a:buSzPts val="1600"/>
                        <a:buFont typeface="Arial" panose="020B0604020202020204" pitchFamily="34" charset="0"/>
                        <a:buNone/>
                      </a:pPr>
                      <a:r>
                        <a:rPr lang="zh-CN" sz="1400" b="1" u="none" strike="noStrike" cap="none" dirty="0">
                          <a:solidFill>
                            <a:schemeClr val="tx1"/>
                          </a:solidFill>
                        </a:rPr>
                        <a:t>大流行？</a:t>
                      </a:r>
                      <a:endParaRPr sz="1400" b="1" u="none" strike="noStrike" cap="none" dirty="0">
                        <a:solidFill>
                          <a:schemeClr val="tx1"/>
                        </a:solidFill>
                        <a:latin typeface="+mn-lt"/>
                        <a:ea typeface="+mn-ea"/>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172210" rtl="0" eaLnBrk="1" fontAlgn="auto" latinLnBrk="0" hangingPunct="1">
                        <a:lnSpc>
                          <a:spcPct val="100000"/>
                        </a:lnSpc>
                        <a:spcBef>
                          <a:spcPts val="0"/>
                        </a:spcBef>
                        <a:spcAft>
                          <a:spcPts val="0"/>
                        </a:spcAft>
                        <a:buClr>
                          <a:schemeClr val="lt1"/>
                        </a:buClr>
                        <a:buSzPts val="1600"/>
                        <a:buFont typeface="Arial" panose="020B0604020202020204" pitchFamily="34" charset="0"/>
                        <a:buNone/>
                        <a:defRPr/>
                      </a:pPr>
                      <a:r>
                        <a:rPr lang="zh-CN" altLang="en-US" sz="1400" b="1" u="none" strike="noStrike" cap="none" dirty="0">
                          <a:solidFill>
                            <a:schemeClr val="tx1"/>
                          </a:solidFill>
                        </a:rPr>
                        <a:t>存在于动物中？</a:t>
                      </a:r>
                      <a:endParaRPr lang="zh-CN" altLang="en-US" sz="1400" b="1" u="none" strike="noStrike" cap="none" dirty="0">
                        <a:solidFill>
                          <a:schemeClr val="tx1"/>
                        </a:solidFill>
                      </a:endParaRPr>
                    </a:p>
                  </a:txBody>
                  <a:tcPr marL="121917" marR="121917" marT="60959" marB="60959" anchor="ctr">
                    <a:lnL>
                      <a:noFill/>
                    </a:lnL>
                    <a:lnR>
                      <a:noFill/>
                    </a:lnR>
                    <a:lnT w="12700" cmpd="sng">
                      <a:noFill/>
                    </a:lnT>
                    <a:lnB w="12700" cap="flat" cmpd="sng" algn="ctr">
                      <a:solidFill>
                        <a:srgbClr val="11278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42176">
                <a:tc>
                  <a:txBody>
                    <a:bodyPr/>
                    <a:lstStyle/>
                    <a:p>
                      <a:pPr marL="0" marR="0" lvl="0" indent="0" algn="ctr" rtl="0">
                        <a:spcBef>
                          <a:spcPts val="0"/>
                        </a:spcBef>
                        <a:spcAft>
                          <a:spcPts val="0"/>
                        </a:spcAft>
                        <a:buClr>
                          <a:schemeClr val="accent1"/>
                        </a:buClr>
                        <a:buSzPts val="2800"/>
                        <a:buFont typeface="Arial" panose="020B0604020202020204" pitchFamily="34" charset="0"/>
                        <a:buNone/>
                      </a:pPr>
                      <a:r>
                        <a:rPr lang="zh-CN" sz="1600" b="1" u="none" strike="noStrike" cap="none" dirty="0">
                          <a:solidFill>
                            <a:schemeClr val="tx1"/>
                          </a:solidFill>
                        </a:rPr>
                        <a:t>甲型</a:t>
                      </a:r>
                      <a:endParaRPr sz="1600" b="1"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rgbClr val="7030A0"/>
                        </a:buClr>
                        <a:buSzPts val="1600"/>
                        <a:buFont typeface="Arial" panose="020B0604020202020204" pitchFamily="34" charset="0"/>
                        <a:buNone/>
                      </a:pPr>
                      <a:r>
                        <a:rPr lang="zh-CN" sz="1200" b="1" u="none" strike="noStrike" cap="none" dirty="0">
                          <a:solidFill>
                            <a:schemeClr val="tx1"/>
                          </a:solidFill>
                        </a:rPr>
                        <a:t>呼吸道</a:t>
                      </a:r>
                      <a:endParaRPr sz="1200" b="1" u="none" strike="noStrike" cap="none" dirty="0">
                        <a:solidFill>
                          <a:schemeClr val="tx1"/>
                        </a:solidFill>
                      </a:endParaRPr>
                    </a:p>
                    <a:p>
                      <a:pPr marL="0" marR="0" lvl="0" indent="0" algn="ctr" rtl="0">
                        <a:spcBef>
                          <a:spcPts val="0"/>
                        </a:spcBef>
                        <a:spcAft>
                          <a:spcPts val="0"/>
                        </a:spcAft>
                        <a:buClr>
                          <a:srgbClr val="00B0F0"/>
                        </a:buClr>
                        <a:buSzPts val="1600"/>
                        <a:buFont typeface="Arial" panose="020B0604020202020204" pitchFamily="34" charset="0"/>
                        <a:buNone/>
                      </a:pPr>
                      <a:r>
                        <a:rPr lang="zh-CN" sz="1200" b="1" u="none" strike="noStrike" cap="none" dirty="0">
                          <a:solidFill>
                            <a:schemeClr val="tx1"/>
                          </a:solidFill>
                        </a:rPr>
                        <a:t>系统性</a:t>
                      </a:r>
                      <a:endParaRPr sz="1200" b="1"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r>
                        <a:rPr lang="zh-CN" altLang="en-US" sz="1400" b="1" u="none" strike="noStrike" cap="none" dirty="0">
                          <a:solidFill>
                            <a:schemeClr val="tx1"/>
                          </a:solidFill>
                        </a:rPr>
                        <a:t>强</a:t>
                      </a:r>
                      <a:endParaRPr sz="1400" b="1"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w="12700" cap="flat" cmpd="sng" algn="ctr">
                      <a:solidFill>
                        <a:srgbClr val="11278B"/>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r>
              <a:tr h="642176">
                <a:tc>
                  <a:txBody>
                    <a:bodyPr/>
                    <a:lstStyle/>
                    <a:p>
                      <a:pPr marL="0" marR="0" lvl="0" indent="0" algn="ctr" rtl="0">
                        <a:spcBef>
                          <a:spcPts val="0"/>
                        </a:spcBef>
                        <a:spcAft>
                          <a:spcPts val="0"/>
                        </a:spcAft>
                        <a:buClr>
                          <a:srgbClr val="7F7F7F"/>
                        </a:buClr>
                        <a:buSzPts val="2800"/>
                        <a:buFont typeface="Arial" panose="020B0604020202020204" pitchFamily="34" charset="0"/>
                        <a:buNone/>
                      </a:pPr>
                      <a:r>
                        <a:rPr lang="zh-CN" sz="1600" b="1" u="none" strike="noStrike" cap="none" dirty="0">
                          <a:solidFill>
                            <a:schemeClr val="tx1"/>
                          </a:solidFill>
                        </a:rPr>
                        <a:t>乙型</a:t>
                      </a:r>
                      <a:endParaRPr sz="1600" b="1"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rgbClr val="7030A0"/>
                        </a:buClr>
                        <a:buSzPts val="1600"/>
                        <a:buFont typeface="Arial" panose="020B0604020202020204" pitchFamily="34" charset="0"/>
                        <a:buNone/>
                      </a:pPr>
                      <a:r>
                        <a:rPr lang="zh-CN" sz="1200" b="1" u="none" strike="noStrike" cap="none" dirty="0">
                          <a:solidFill>
                            <a:schemeClr val="tx1"/>
                          </a:solidFill>
                        </a:rPr>
                        <a:t>呼吸道</a:t>
                      </a:r>
                      <a:endParaRPr sz="1200" b="1" u="none" strike="noStrike" cap="none" dirty="0">
                        <a:solidFill>
                          <a:schemeClr val="tx1"/>
                        </a:solidFill>
                      </a:endParaRPr>
                    </a:p>
                    <a:p>
                      <a:pPr marL="0" marR="0" lvl="0" indent="0" algn="ctr" rtl="0">
                        <a:spcBef>
                          <a:spcPts val="0"/>
                        </a:spcBef>
                        <a:spcAft>
                          <a:spcPts val="0"/>
                        </a:spcAft>
                        <a:buClr>
                          <a:srgbClr val="00B0F0"/>
                        </a:buClr>
                        <a:buSzPts val="1600"/>
                        <a:buFont typeface="Arial" panose="020B0604020202020204" pitchFamily="34" charset="0"/>
                        <a:buNone/>
                      </a:pPr>
                      <a:r>
                        <a:rPr lang="zh-CN" sz="1200" b="1" u="none" strike="noStrike" cap="none" dirty="0">
                          <a:solidFill>
                            <a:schemeClr val="tx1"/>
                          </a:solidFill>
                        </a:rPr>
                        <a:t>系统性</a:t>
                      </a:r>
                      <a:endParaRPr sz="1200" b="1"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r>
                        <a:rPr lang="zh-CN" altLang="en-US" sz="1400" b="1" u="none" strike="noStrike" cap="none" dirty="0">
                          <a:solidFill>
                            <a:schemeClr val="tx1"/>
                          </a:solidFill>
                        </a:rPr>
                        <a:t>弱</a:t>
                      </a:r>
                      <a:endParaRPr sz="1400" b="1"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r>
              <a:tr h="539444">
                <a:tc>
                  <a:txBody>
                    <a:bodyPr/>
                    <a:lstStyle/>
                    <a:p>
                      <a:pPr marL="0" marR="0" lvl="0" indent="0" algn="ctr" rtl="0">
                        <a:spcBef>
                          <a:spcPts val="0"/>
                        </a:spcBef>
                        <a:spcAft>
                          <a:spcPts val="0"/>
                        </a:spcAft>
                        <a:buClr>
                          <a:schemeClr val="accent5"/>
                        </a:buClr>
                        <a:buSzPts val="2800"/>
                        <a:buFont typeface="Arial" panose="020B0604020202020204" pitchFamily="34" charset="0"/>
                        <a:buNone/>
                      </a:pPr>
                      <a:r>
                        <a:rPr lang="zh-CN" sz="1600" b="1" u="none" strike="noStrike" cap="none" dirty="0">
                          <a:solidFill>
                            <a:schemeClr val="tx1"/>
                          </a:solidFill>
                        </a:rPr>
                        <a:t>丙型</a:t>
                      </a:r>
                      <a:endParaRPr sz="1600" b="1"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rgbClr val="7030A0"/>
                        </a:buClr>
                        <a:buSzPts val="1600"/>
                        <a:buFont typeface="Arial" panose="020B0604020202020204" pitchFamily="34" charset="0"/>
                        <a:buNone/>
                      </a:pPr>
                      <a:r>
                        <a:rPr lang="zh-CN" sz="1200" b="1" u="none" strike="noStrike" cap="none" dirty="0">
                          <a:solidFill>
                            <a:schemeClr val="tx1"/>
                          </a:solidFill>
                          <a:sym typeface="Arial" panose="020B0604020202020204" pitchFamily="34" charset="0"/>
                        </a:rPr>
                        <a:t>呼吸道</a:t>
                      </a:r>
                      <a:endParaRPr sz="1200" b="1" u="none" strike="noStrike" cap="none" dirty="0">
                        <a:solidFill>
                          <a:schemeClr val="tx1"/>
                        </a:solidFill>
                        <a:latin typeface="+mn-lt"/>
                        <a:ea typeface="+mn-ea"/>
                        <a:cs typeface="Arial" panose="020B0604020202020204" pitchFamily="34" charset="0"/>
                        <a:sym typeface="Arial" panose="020B0604020202020204" pitchFamily="34" charset="0"/>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r>
                        <a:rPr lang="zh-CN" altLang="en-US" sz="1400" b="1" u="none" strike="noStrike" cap="none" dirty="0">
                          <a:solidFill>
                            <a:schemeClr val="tx1"/>
                          </a:solidFill>
                        </a:rPr>
                        <a:t>稳定</a:t>
                      </a:r>
                      <a:endParaRPr sz="1400" b="1"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a:noFill/>
                    </a:lnB>
                    <a:lnTlToBr w="12700" cmpd="sng">
                      <a:noFill/>
                      <a:prstDash val="solid"/>
                    </a:lnTlToBr>
                    <a:lnBlToTr w="12700" cmpd="sng">
                      <a:noFill/>
                      <a:prstDash val="solid"/>
                    </a:lnBlToTr>
                    <a:solidFill>
                      <a:schemeClr val="bg1"/>
                    </a:solidFill>
                  </a:tcPr>
                </a:tc>
              </a:tr>
              <a:tr h="541271">
                <a:tc>
                  <a:txBody>
                    <a:bodyPr/>
                    <a:lstStyle/>
                    <a:p>
                      <a:pPr marL="0" marR="0" lvl="0" indent="0" algn="ctr" rtl="0">
                        <a:spcBef>
                          <a:spcPts val="0"/>
                        </a:spcBef>
                        <a:spcAft>
                          <a:spcPts val="0"/>
                        </a:spcAft>
                        <a:buClr>
                          <a:schemeClr val="accent5"/>
                        </a:buClr>
                        <a:buSzPts val="2800"/>
                        <a:buFont typeface="Arial" panose="020B0604020202020204" pitchFamily="34" charset="0"/>
                        <a:buNone/>
                      </a:pPr>
                      <a:r>
                        <a:rPr lang="zh-CN" altLang="en-US" sz="1600" b="1" u="none" strike="noStrike" cap="none" dirty="0">
                          <a:solidFill>
                            <a:schemeClr val="tx1"/>
                          </a:solidFill>
                        </a:rPr>
                        <a:t>丁型</a:t>
                      </a:r>
                      <a:endParaRPr sz="1600" b="1"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spcBef>
                          <a:spcPts val="0"/>
                        </a:spcBef>
                        <a:spcAft>
                          <a:spcPts val="0"/>
                        </a:spcAft>
                        <a:buClr>
                          <a:srgbClr val="7030A0"/>
                        </a:buClr>
                        <a:buSzPts val="1600"/>
                        <a:buFont typeface="Arial" panose="020B0604020202020204" pitchFamily="34" charset="0"/>
                        <a:buNone/>
                      </a:pPr>
                      <a:r>
                        <a:rPr lang="zh-CN" altLang="en-US" sz="1200" b="1" u="none" strike="noStrike" cap="none" dirty="0">
                          <a:solidFill>
                            <a:schemeClr val="tx1"/>
                          </a:solidFill>
                          <a:sym typeface="Arial" panose="020B0604020202020204" pitchFamily="34" charset="0"/>
                        </a:rPr>
                        <a:t>不传染到人</a:t>
                      </a:r>
                      <a:endParaRPr sz="1200" b="1" u="none" strike="noStrike" cap="none" dirty="0">
                        <a:solidFill>
                          <a:schemeClr val="tx1"/>
                        </a:solidFill>
                        <a:latin typeface="+mn-lt"/>
                        <a:ea typeface="+mn-ea"/>
                        <a:cs typeface="Arial" panose="020B0604020202020204" pitchFamily="34" charset="0"/>
                        <a:sym typeface="Arial" panose="020B0604020202020204" pitchFamily="34" charset="0"/>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r>
                        <a:rPr lang="zh-CN" altLang="en-US" sz="1400" b="1" u="none" strike="noStrike" cap="none" dirty="0">
                          <a:solidFill>
                            <a:schemeClr val="tx1"/>
                          </a:solidFill>
                        </a:rPr>
                        <a:t>稳定</a:t>
                      </a:r>
                      <a:endParaRPr sz="1400" b="1"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rtl="0">
                        <a:lnSpc>
                          <a:spcPct val="100000"/>
                        </a:lnSpc>
                        <a:spcBef>
                          <a:spcPts val="0"/>
                        </a:spcBef>
                        <a:spcAft>
                          <a:spcPts val="0"/>
                        </a:spcAft>
                        <a:buClr>
                          <a:schemeClr val="dk1"/>
                        </a:buClr>
                        <a:buSzPts val="1600"/>
                        <a:buFont typeface="Arial" panose="020B0604020202020204" pitchFamily="34" charset="0"/>
                        <a:buNone/>
                      </a:pPr>
                      <a:endParaRPr sz="1200" u="none" strike="noStrike" cap="none" dirty="0">
                        <a:solidFill>
                          <a:schemeClr val="tx1"/>
                        </a:solidFill>
                        <a:latin typeface="+mn-lt"/>
                        <a:ea typeface="+mn-ea"/>
                      </a:endParaRPr>
                    </a:p>
                  </a:txBody>
                  <a:tcPr marL="121917" marR="121917" marT="60959" marB="60959" anchor="ctr">
                    <a:lnL>
                      <a:noFill/>
                    </a:lnL>
                    <a:lnR>
                      <a:noFill/>
                    </a:lnR>
                    <a:lnT>
                      <a:noFill/>
                    </a:lnT>
                    <a:lnB w="12700" cmpd="sng">
                      <a:noFill/>
                    </a:lnB>
                    <a:lnTlToBr w="12700" cmpd="sng">
                      <a:noFill/>
                      <a:prstDash val="solid"/>
                    </a:lnTlToBr>
                    <a:lnBlToTr w="12700" cmpd="sng">
                      <a:noFill/>
                      <a:prstDash val="solid"/>
                    </a:lnBlToTr>
                    <a:solidFill>
                      <a:schemeClr val="bg1"/>
                    </a:solidFill>
                  </a:tcPr>
                </a:tc>
              </a:tr>
            </a:tbl>
          </a:graphicData>
        </a:graphic>
      </p:graphicFrame>
      <p:sp>
        <p:nvSpPr>
          <p:cNvPr id="117" name="椭圆 116"/>
          <p:cNvSpPr/>
          <p:nvPr/>
        </p:nvSpPr>
        <p:spPr>
          <a:xfrm>
            <a:off x="5042837" y="3250725"/>
            <a:ext cx="396635" cy="374319"/>
          </a:xfrm>
          <a:prstGeom prst="ellipse">
            <a:avLst/>
          </a:prstGeom>
          <a:blipFill dpi="0" rotWithShape="1">
            <a:blip r:embed="rId5">
              <a:extLst>
                <a:ext uri="{BEBA8EAE-BF5A-486C-A8C5-ECC9F3942E4B}">
                  <a14:imgProps xmlns:a14="http://schemas.microsoft.com/office/drawing/2010/main">
                    <a14:imgLayer r:embed="rId6">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18" name="椭圆 117"/>
          <p:cNvSpPr/>
          <p:nvPr/>
        </p:nvSpPr>
        <p:spPr>
          <a:xfrm>
            <a:off x="5523455" y="3250725"/>
            <a:ext cx="396635" cy="374319"/>
          </a:xfrm>
          <a:prstGeom prst="ellipse">
            <a:avLst/>
          </a:prstGeom>
          <a:blipFill dpi="0" rotWithShape="1">
            <a:blip r:embed="rId7">
              <a:extLst>
                <a:ext uri="{BEBA8EAE-BF5A-486C-A8C5-ECC9F3942E4B}">
                  <a14:imgProps xmlns:a14="http://schemas.microsoft.com/office/drawing/2010/main">
                    <a14:imgLayer r:embed="rId8">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19" name="椭圆 118"/>
          <p:cNvSpPr/>
          <p:nvPr/>
        </p:nvSpPr>
        <p:spPr>
          <a:xfrm>
            <a:off x="6004074" y="3250725"/>
            <a:ext cx="396635" cy="374319"/>
          </a:xfrm>
          <a:prstGeom prst="ellipse">
            <a:avLst/>
          </a:prstGeom>
          <a:blipFill dpi="0" rotWithShape="1">
            <a:blip r:embed="rId9">
              <a:extLst>
                <a:ext uri="{BEBA8EAE-BF5A-486C-A8C5-ECC9F3942E4B}">
                  <a14:imgProps xmlns:a14="http://schemas.microsoft.com/office/drawing/2010/main">
                    <a14:imgLayer r:embed="rId10">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20" name="椭圆 119"/>
          <p:cNvSpPr/>
          <p:nvPr/>
        </p:nvSpPr>
        <p:spPr>
          <a:xfrm>
            <a:off x="6484693" y="3250725"/>
            <a:ext cx="396635" cy="374319"/>
          </a:xfrm>
          <a:prstGeom prst="ellipse">
            <a:avLst/>
          </a:prstGeom>
          <a:blipFill dpi="0" rotWithShape="1">
            <a:blip r:embed="rId11">
              <a:extLst>
                <a:ext uri="{BEBA8EAE-BF5A-486C-A8C5-ECC9F3942E4B}">
                  <a14:imgProps xmlns:a14="http://schemas.microsoft.com/office/drawing/2010/main">
                    <a14:imgLayer r:embed="rId12">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21" name="椭圆 120"/>
          <p:cNvSpPr/>
          <p:nvPr/>
        </p:nvSpPr>
        <p:spPr>
          <a:xfrm>
            <a:off x="5597947" y="4532819"/>
            <a:ext cx="396635" cy="374319"/>
          </a:xfrm>
          <a:prstGeom prst="ellipse">
            <a:avLst/>
          </a:prstGeom>
          <a:blipFill dpi="0" rotWithShape="1">
            <a:blip r:embed="rId5">
              <a:extLst>
                <a:ext uri="{BEBA8EAE-BF5A-486C-A8C5-ECC9F3942E4B}">
                  <a14:imgProps xmlns:a14="http://schemas.microsoft.com/office/drawing/2010/main">
                    <a14:imgLayer r:embed="rId6">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22" name="椭圆 121"/>
          <p:cNvSpPr/>
          <p:nvPr/>
        </p:nvSpPr>
        <p:spPr>
          <a:xfrm>
            <a:off x="6086212" y="4532819"/>
            <a:ext cx="396635" cy="374319"/>
          </a:xfrm>
          <a:prstGeom prst="ellipse">
            <a:avLst/>
          </a:prstGeom>
          <a:blipFill dpi="0" rotWithShape="1">
            <a:blip r:embed="rId9">
              <a:extLst>
                <a:ext uri="{BEBA8EAE-BF5A-486C-A8C5-ECC9F3942E4B}">
                  <a14:imgProps xmlns:a14="http://schemas.microsoft.com/office/drawing/2010/main">
                    <a14:imgLayer r:embed="rId10">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sp>
        <p:nvSpPr>
          <p:cNvPr id="123" name="椭圆 122"/>
          <p:cNvSpPr/>
          <p:nvPr/>
        </p:nvSpPr>
        <p:spPr>
          <a:xfrm>
            <a:off x="5834068" y="5064957"/>
            <a:ext cx="396635" cy="374319"/>
          </a:xfrm>
          <a:prstGeom prst="ellipse">
            <a:avLst/>
          </a:prstGeom>
          <a:blipFill dpi="0" rotWithShape="1">
            <a:blip r:embed="rId13">
              <a:extLst>
                <a:ext uri="{BEBA8EAE-BF5A-486C-A8C5-ECC9F3942E4B}">
                  <a14:imgProps xmlns:a14="http://schemas.microsoft.com/office/drawing/2010/main">
                    <a14:imgLayer r:embed="rId14">
                      <a14:imgEffect>
                        <a14:colorTemperature colorTemp="4700"/>
                      </a14:imgEffect>
                    </a14:imgLayer>
                  </a14:imgProps>
                </a:ext>
              </a:extLst>
            </a:blip>
            <a:srcRect/>
            <a:stretch>
              <a:fillRect/>
            </a:stretch>
          </a:blipFill>
          <a:ln w="1905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noProof="0">
              <a:ln>
                <a:noFill/>
              </a:ln>
              <a:solidFill>
                <a:prstClr val="white"/>
              </a:solidFill>
              <a:effectLst/>
              <a:uLnTx/>
              <a:uFillTx/>
              <a:latin typeface="Imago" charset="0"/>
              <a:ea typeface="微软雅黑" panose="020B0503020204020204" charset="-122"/>
              <a:cs typeface="+mn-cs"/>
            </a:endParaRPr>
          </a:p>
        </p:txBody>
      </p:sp>
      <p:grpSp>
        <p:nvGrpSpPr>
          <p:cNvPr id="124" name="Group 5"/>
          <p:cNvGrpSpPr>
            <a:grpSpLocks noChangeAspect="1"/>
          </p:cNvGrpSpPr>
          <p:nvPr/>
        </p:nvGrpSpPr>
        <p:grpSpPr bwMode="auto">
          <a:xfrm>
            <a:off x="2930593" y="3264406"/>
            <a:ext cx="396635" cy="334511"/>
            <a:chOff x="264" y="864"/>
            <a:chExt cx="166" cy="140"/>
          </a:xfrm>
        </p:grpSpPr>
        <p:sp>
          <p:nvSpPr>
            <p:cNvPr id="125" name="Freeform 6"/>
            <p:cNvSpPr/>
            <p:nvPr/>
          </p:nvSpPr>
          <p:spPr bwMode="auto">
            <a:xfrm>
              <a:off x="278" y="864"/>
              <a:ext cx="152" cy="116"/>
            </a:xfrm>
            <a:custGeom>
              <a:avLst/>
              <a:gdLst>
                <a:gd name="T0" fmla="*/ 0 w 152"/>
                <a:gd name="T1" fmla="*/ 59 h 116"/>
                <a:gd name="T2" fmla="*/ 45 w 152"/>
                <a:gd name="T3" fmla="*/ 116 h 116"/>
                <a:gd name="T4" fmla="*/ 152 w 152"/>
                <a:gd name="T5" fmla="*/ 0 h 116"/>
                <a:gd name="T6" fmla="*/ 45 w 152"/>
                <a:gd name="T7" fmla="*/ 85 h 116"/>
                <a:gd name="T8" fmla="*/ 0 w 152"/>
                <a:gd name="T9" fmla="*/ 59 h 116"/>
                <a:gd name="T10" fmla="*/ 0 w 152"/>
                <a:gd name="T11" fmla="*/ 59 h 116"/>
                <a:gd name="T12" fmla="*/ 0 w 152"/>
                <a:gd name="T13" fmla="*/ 59 h 116"/>
              </a:gdLst>
              <a:ahLst/>
              <a:cxnLst>
                <a:cxn ang="0">
                  <a:pos x="T0" y="T1"/>
                </a:cxn>
                <a:cxn ang="0">
                  <a:pos x="T2" y="T3"/>
                </a:cxn>
                <a:cxn ang="0">
                  <a:pos x="T4" y="T5"/>
                </a:cxn>
                <a:cxn ang="0">
                  <a:pos x="T6" y="T7"/>
                </a:cxn>
                <a:cxn ang="0">
                  <a:pos x="T8" y="T9"/>
                </a:cxn>
                <a:cxn ang="0">
                  <a:pos x="T10" y="T11"/>
                </a:cxn>
                <a:cxn ang="0">
                  <a:pos x="T12" y="T13"/>
                </a:cxn>
              </a:cxnLst>
              <a:rect l="0" t="0" r="r" b="b"/>
              <a:pathLst>
                <a:path w="152" h="116">
                  <a:moveTo>
                    <a:pt x="0" y="59"/>
                  </a:moveTo>
                  <a:lnTo>
                    <a:pt x="45" y="116"/>
                  </a:lnTo>
                  <a:lnTo>
                    <a:pt x="152" y="0"/>
                  </a:lnTo>
                  <a:lnTo>
                    <a:pt x="45" y="85"/>
                  </a:lnTo>
                  <a:lnTo>
                    <a:pt x="0" y="59"/>
                  </a:lnTo>
                  <a:lnTo>
                    <a:pt x="0" y="59"/>
                  </a:lnTo>
                  <a:lnTo>
                    <a:pt x="0" y="59"/>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Imago" charset="0"/>
                <a:ea typeface="微软雅黑" panose="020B0503020204020204" charset="-122"/>
                <a:sym typeface="Apis"/>
              </a:endParaRPr>
            </a:p>
          </p:txBody>
        </p:sp>
        <p:sp>
          <p:nvSpPr>
            <p:cNvPr id="126" name="Freeform 7"/>
            <p:cNvSpPr/>
            <p:nvPr/>
          </p:nvSpPr>
          <p:spPr bwMode="auto">
            <a:xfrm>
              <a:off x="264" y="923"/>
              <a:ext cx="116" cy="81"/>
            </a:xfrm>
            <a:custGeom>
              <a:avLst/>
              <a:gdLst>
                <a:gd name="T0" fmla="*/ 45 w 49"/>
                <a:gd name="T1" fmla="*/ 7 h 34"/>
                <a:gd name="T2" fmla="*/ 45 w 49"/>
                <a:gd name="T3" fmla="*/ 9 h 34"/>
                <a:gd name="T4" fmla="*/ 25 w 49"/>
                <a:gd name="T5" fmla="*/ 30 h 34"/>
                <a:gd name="T6" fmla="*/ 4 w 49"/>
                <a:gd name="T7" fmla="*/ 9 h 34"/>
                <a:gd name="T8" fmla="*/ 5 w 49"/>
                <a:gd name="T9" fmla="*/ 4 h 34"/>
                <a:gd name="T10" fmla="*/ 2 w 49"/>
                <a:gd name="T11" fmla="*/ 0 h 34"/>
                <a:gd name="T12" fmla="*/ 0 w 49"/>
                <a:gd name="T13" fmla="*/ 9 h 34"/>
                <a:gd name="T14" fmla="*/ 25 w 49"/>
                <a:gd name="T15" fmla="*/ 34 h 34"/>
                <a:gd name="T16" fmla="*/ 49 w 49"/>
                <a:gd name="T17" fmla="*/ 9 h 34"/>
                <a:gd name="T18" fmla="*/ 48 w 49"/>
                <a:gd name="T19" fmla="*/ 3 h 34"/>
                <a:gd name="T20" fmla="*/ 45 w 49"/>
                <a:gd name="T21"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5" y="7"/>
                  </a:moveTo>
                  <a:cubicBezTo>
                    <a:pt x="45" y="8"/>
                    <a:pt x="45" y="8"/>
                    <a:pt x="45" y="9"/>
                  </a:cubicBezTo>
                  <a:cubicBezTo>
                    <a:pt x="45" y="20"/>
                    <a:pt x="36" y="30"/>
                    <a:pt x="25" y="30"/>
                  </a:cubicBezTo>
                  <a:cubicBezTo>
                    <a:pt x="13" y="30"/>
                    <a:pt x="4" y="20"/>
                    <a:pt x="4" y="9"/>
                  </a:cubicBezTo>
                  <a:cubicBezTo>
                    <a:pt x="4" y="7"/>
                    <a:pt x="5" y="5"/>
                    <a:pt x="5" y="4"/>
                  </a:cubicBezTo>
                  <a:cubicBezTo>
                    <a:pt x="2" y="0"/>
                    <a:pt x="2" y="0"/>
                    <a:pt x="2" y="0"/>
                  </a:cubicBezTo>
                  <a:cubicBezTo>
                    <a:pt x="1" y="3"/>
                    <a:pt x="0" y="6"/>
                    <a:pt x="0" y="9"/>
                  </a:cubicBezTo>
                  <a:cubicBezTo>
                    <a:pt x="0" y="23"/>
                    <a:pt x="11" y="34"/>
                    <a:pt x="25" y="34"/>
                  </a:cubicBezTo>
                  <a:cubicBezTo>
                    <a:pt x="38" y="34"/>
                    <a:pt x="49" y="23"/>
                    <a:pt x="49" y="9"/>
                  </a:cubicBezTo>
                  <a:cubicBezTo>
                    <a:pt x="49" y="7"/>
                    <a:pt x="49" y="5"/>
                    <a:pt x="48" y="3"/>
                  </a:cubicBezTo>
                  <a:lnTo>
                    <a:pt x="45" y="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sp>
          <p:nvSpPr>
            <p:cNvPr id="127" name="Freeform 8"/>
            <p:cNvSpPr/>
            <p:nvPr/>
          </p:nvSpPr>
          <p:spPr bwMode="auto">
            <a:xfrm>
              <a:off x="274" y="888"/>
              <a:ext cx="92" cy="31"/>
            </a:xfrm>
            <a:custGeom>
              <a:avLst/>
              <a:gdLst>
                <a:gd name="T0" fmla="*/ 21 w 39"/>
                <a:gd name="T1" fmla="*/ 4 h 13"/>
                <a:gd name="T2" fmla="*/ 36 w 39"/>
                <a:gd name="T3" fmla="*/ 11 h 13"/>
                <a:gd name="T4" fmla="*/ 39 w 39"/>
                <a:gd name="T5" fmla="*/ 8 h 13"/>
                <a:gd name="T6" fmla="*/ 21 w 39"/>
                <a:gd name="T7" fmla="*/ 0 h 13"/>
                <a:gd name="T8" fmla="*/ 0 w 39"/>
                <a:gd name="T9" fmla="*/ 11 h 13"/>
                <a:gd name="T10" fmla="*/ 4 w 39"/>
                <a:gd name="T11" fmla="*/ 13 h 13"/>
                <a:gd name="T12" fmla="*/ 21 w 39"/>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21" y="4"/>
                  </a:moveTo>
                  <a:cubicBezTo>
                    <a:pt x="27" y="4"/>
                    <a:pt x="32" y="7"/>
                    <a:pt x="36" y="11"/>
                  </a:cubicBezTo>
                  <a:cubicBezTo>
                    <a:pt x="39" y="8"/>
                    <a:pt x="39" y="8"/>
                    <a:pt x="39" y="8"/>
                  </a:cubicBezTo>
                  <a:cubicBezTo>
                    <a:pt x="34" y="3"/>
                    <a:pt x="28" y="0"/>
                    <a:pt x="21" y="0"/>
                  </a:cubicBezTo>
                  <a:cubicBezTo>
                    <a:pt x="12" y="0"/>
                    <a:pt x="5" y="4"/>
                    <a:pt x="0" y="11"/>
                  </a:cubicBezTo>
                  <a:cubicBezTo>
                    <a:pt x="4" y="13"/>
                    <a:pt x="4" y="13"/>
                    <a:pt x="4" y="13"/>
                  </a:cubicBezTo>
                  <a:cubicBezTo>
                    <a:pt x="7" y="8"/>
                    <a:pt x="14" y="4"/>
                    <a:pt x="21" y="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grpSp>
      <p:grpSp>
        <p:nvGrpSpPr>
          <p:cNvPr id="128" name="Group 5"/>
          <p:cNvGrpSpPr>
            <a:grpSpLocks noChangeAspect="1"/>
          </p:cNvGrpSpPr>
          <p:nvPr/>
        </p:nvGrpSpPr>
        <p:grpSpPr bwMode="auto">
          <a:xfrm>
            <a:off x="3594499" y="3264406"/>
            <a:ext cx="396635" cy="334511"/>
            <a:chOff x="264" y="864"/>
            <a:chExt cx="166" cy="140"/>
          </a:xfrm>
        </p:grpSpPr>
        <p:sp>
          <p:nvSpPr>
            <p:cNvPr id="129" name="Freeform 6"/>
            <p:cNvSpPr/>
            <p:nvPr/>
          </p:nvSpPr>
          <p:spPr bwMode="auto">
            <a:xfrm>
              <a:off x="278" y="864"/>
              <a:ext cx="152" cy="116"/>
            </a:xfrm>
            <a:custGeom>
              <a:avLst/>
              <a:gdLst>
                <a:gd name="T0" fmla="*/ 0 w 152"/>
                <a:gd name="T1" fmla="*/ 59 h 116"/>
                <a:gd name="T2" fmla="*/ 45 w 152"/>
                <a:gd name="T3" fmla="*/ 116 h 116"/>
                <a:gd name="T4" fmla="*/ 152 w 152"/>
                <a:gd name="T5" fmla="*/ 0 h 116"/>
                <a:gd name="T6" fmla="*/ 45 w 152"/>
                <a:gd name="T7" fmla="*/ 85 h 116"/>
                <a:gd name="T8" fmla="*/ 0 w 152"/>
                <a:gd name="T9" fmla="*/ 59 h 116"/>
                <a:gd name="T10" fmla="*/ 0 w 152"/>
                <a:gd name="T11" fmla="*/ 59 h 116"/>
                <a:gd name="T12" fmla="*/ 0 w 152"/>
                <a:gd name="T13" fmla="*/ 59 h 116"/>
              </a:gdLst>
              <a:ahLst/>
              <a:cxnLst>
                <a:cxn ang="0">
                  <a:pos x="T0" y="T1"/>
                </a:cxn>
                <a:cxn ang="0">
                  <a:pos x="T2" y="T3"/>
                </a:cxn>
                <a:cxn ang="0">
                  <a:pos x="T4" y="T5"/>
                </a:cxn>
                <a:cxn ang="0">
                  <a:pos x="T6" y="T7"/>
                </a:cxn>
                <a:cxn ang="0">
                  <a:pos x="T8" y="T9"/>
                </a:cxn>
                <a:cxn ang="0">
                  <a:pos x="T10" y="T11"/>
                </a:cxn>
                <a:cxn ang="0">
                  <a:pos x="T12" y="T13"/>
                </a:cxn>
              </a:cxnLst>
              <a:rect l="0" t="0" r="r" b="b"/>
              <a:pathLst>
                <a:path w="152" h="116">
                  <a:moveTo>
                    <a:pt x="0" y="59"/>
                  </a:moveTo>
                  <a:lnTo>
                    <a:pt x="45" y="116"/>
                  </a:lnTo>
                  <a:lnTo>
                    <a:pt x="152" y="0"/>
                  </a:lnTo>
                  <a:lnTo>
                    <a:pt x="45" y="85"/>
                  </a:lnTo>
                  <a:lnTo>
                    <a:pt x="0" y="59"/>
                  </a:lnTo>
                  <a:lnTo>
                    <a:pt x="0" y="59"/>
                  </a:lnTo>
                  <a:lnTo>
                    <a:pt x="0" y="59"/>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Imago" charset="0"/>
                <a:ea typeface="微软雅黑" panose="020B0503020204020204" charset="-122"/>
                <a:sym typeface="Apis"/>
              </a:endParaRPr>
            </a:p>
          </p:txBody>
        </p:sp>
        <p:sp>
          <p:nvSpPr>
            <p:cNvPr id="130" name="Freeform 7"/>
            <p:cNvSpPr/>
            <p:nvPr/>
          </p:nvSpPr>
          <p:spPr bwMode="auto">
            <a:xfrm>
              <a:off x="264" y="923"/>
              <a:ext cx="116" cy="81"/>
            </a:xfrm>
            <a:custGeom>
              <a:avLst/>
              <a:gdLst>
                <a:gd name="T0" fmla="*/ 45 w 49"/>
                <a:gd name="T1" fmla="*/ 7 h 34"/>
                <a:gd name="T2" fmla="*/ 45 w 49"/>
                <a:gd name="T3" fmla="*/ 9 h 34"/>
                <a:gd name="T4" fmla="*/ 25 w 49"/>
                <a:gd name="T5" fmla="*/ 30 h 34"/>
                <a:gd name="T6" fmla="*/ 4 w 49"/>
                <a:gd name="T7" fmla="*/ 9 h 34"/>
                <a:gd name="T8" fmla="*/ 5 w 49"/>
                <a:gd name="T9" fmla="*/ 4 h 34"/>
                <a:gd name="T10" fmla="*/ 2 w 49"/>
                <a:gd name="T11" fmla="*/ 0 h 34"/>
                <a:gd name="T12" fmla="*/ 0 w 49"/>
                <a:gd name="T13" fmla="*/ 9 h 34"/>
                <a:gd name="T14" fmla="*/ 25 w 49"/>
                <a:gd name="T15" fmla="*/ 34 h 34"/>
                <a:gd name="T16" fmla="*/ 49 w 49"/>
                <a:gd name="T17" fmla="*/ 9 h 34"/>
                <a:gd name="T18" fmla="*/ 48 w 49"/>
                <a:gd name="T19" fmla="*/ 3 h 34"/>
                <a:gd name="T20" fmla="*/ 45 w 49"/>
                <a:gd name="T21"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5" y="7"/>
                  </a:moveTo>
                  <a:cubicBezTo>
                    <a:pt x="45" y="8"/>
                    <a:pt x="45" y="8"/>
                    <a:pt x="45" y="9"/>
                  </a:cubicBezTo>
                  <a:cubicBezTo>
                    <a:pt x="45" y="20"/>
                    <a:pt x="36" y="30"/>
                    <a:pt x="25" y="30"/>
                  </a:cubicBezTo>
                  <a:cubicBezTo>
                    <a:pt x="13" y="30"/>
                    <a:pt x="4" y="20"/>
                    <a:pt x="4" y="9"/>
                  </a:cubicBezTo>
                  <a:cubicBezTo>
                    <a:pt x="4" y="7"/>
                    <a:pt x="5" y="5"/>
                    <a:pt x="5" y="4"/>
                  </a:cubicBezTo>
                  <a:cubicBezTo>
                    <a:pt x="2" y="0"/>
                    <a:pt x="2" y="0"/>
                    <a:pt x="2" y="0"/>
                  </a:cubicBezTo>
                  <a:cubicBezTo>
                    <a:pt x="1" y="3"/>
                    <a:pt x="0" y="6"/>
                    <a:pt x="0" y="9"/>
                  </a:cubicBezTo>
                  <a:cubicBezTo>
                    <a:pt x="0" y="23"/>
                    <a:pt x="11" y="34"/>
                    <a:pt x="25" y="34"/>
                  </a:cubicBezTo>
                  <a:cubicBezTo>
                    <a:pt x="38" y="34"/>
                    <a:pt x="49" y="23"/>
                    <a:pt x="49" y="9"/>
                  </a:cubicBezTo>
                  <a:cubicBezTo>
                    <a:pt x="49" y="7"/>
                    <a:pt x="49" y="5"/>
                    <a:pt x="48" y="3"/>
                  </a:cubicBezTo>
                  <a:lnTo>
                    <a:pt x="45" y="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sp>
          <p:nvSpPr>
            <p:cNvPr id="131" name="Freeform 8"/>
            <p:cNvSpPr/>
            <p:nvPr/>
          </p:nvSpPr>
          <p:spPr bwMode="auto">
            <a:xfrm>
              <a:off x="274" y="888"/>
              <a:ext cx="92" cy="31"/>
            </a:xfrm>
            <a:custGeom>
              <a:avLst/>
              <a:gdLst>
                <a:gd name="T0" fmla="*/ 21 w 39"/>
                <a:gd name="T1" fmla="*/ 4 h 13"/>
                <a:gd name="T2" fmla="*/ 36 w 39"/>
                <a:gd name="T3" fmla="*/ 11 h 13"/>
                <a:gd name="T4" fmla="*/ 39 w 39"/>
                <a:gd name="T5" fmla="*/ 8 h 13"/>
                <a:gd name="T6" fmla="*/ 21 w 39"/>
                <a:gd name="T7" fmla="*/ 0 h 13"/>
                <a:gd name="T8" fmla="*/ 0 w 39"/>
                <a:gd name="T9" fmla="*/ 11 h 13"/>
                <a:gd name="T10" fmla="*/ 4 w 39"/>
                <a:gd name="T11" fmla="*/ 13 h 13"/>
                <a:gd name="T12" fmla="*/ 21 w 39"/>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21" y="4"/>
                  </a:moveTo>
                  <a:cubicBezTo>
                    <a:pt x="27" y="4"/>
                    <a:pt x="32" y="7"/>
                    <a:pt x="36" y="11"/>
                  </a:cubicBezTo>
                  <a:cubicBezTo>
                    <a:pt x="39" y="8"/>
                    <a:pt x="39" y="8"/>
                    <a:pt x="39" y="8"/>
                  </a:cubicBezTo>
                  <a:cubicBezTo>
                    <a:pt x="34" y="3"/>
                    <a:pt x="28" y="0"/>
                    <a:pt x="21" y="0"/>
                  </a:cubicBezTo>
                  <a:cubicBezTo>
                    <a:pt x="12" y="0"/>
                    <a:pt x="5" y="4"/>
                    <a:pt x="0" y="11"/>
                  </a:cubicBezTo>
                  <a:cubicBezTo>
                    <a:pt x="4" y="13"/>
                    <a:pt x="4" y="13"/>
                    <a:pt x="4" y="13"/>
                  </a:cubicBezTo>
                  <a:cubicBezTo>
                    <a:pt x="7" y="8"/>
                    <a:pt x="14" y="4"/>
                    <a:pt x="21" y="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grpSp>
      <p:grpSp>
        <p:nvGrpSpPr>
          <p:cNvPr id="132" name="Group 5"/>
          <p:cNvGrpSpPr>
            <a:grpSpLocks noChangeAspect="1"/>
          </p:cNvGrpSpPr>
          <p:nvPr/>
        </p:nvGrpSpPr>
        <p:grpSpPr bwMode="auto">
          <a:xfrm>
            <a:off x="4258405" y="3264406"/>
            <a:ext cx="396635" cy="334511"/>
            <a:chOff x="264" y="864"/>
            <a:chExt cx="166" cy="140"/>
          </a:xfrm>
        </p:grpSpPr>
        <p:sp>
          <p:nvSpPr>
            <p:cNvPr id="133" name="Freeform 6"/>
            <p:cNvSpPr/>
            <p:nvPr/>
          </p:nvSpPr>
          <p:spPr bwMode="auto">
            <a:xfrm>
              <a:off x="278" y="864"/>
              <a:ext cx="152" cy="116"/>
            </a:xfrm>
            <a:custGeom>
              <a:avLst/>
              <a:gdLst>
                <a:gd name="T0" fmla="*/ 0 w 152"/>
                <a:gd name="T1" fmla="*/ 59 h 116"/>
                <a:gd name="T2" fmla="*/ 45 w 152"/>
                <a:gd name="T3" fmla="*/ 116 h 116"/>
                <a:gd name="T4" fmla="*/ 152 w 152"/>
                <a:gd name="T5" fmla="*/ 0 h 116"/>
                <a:gd name="T6" fmla="*/ 45 w 152"/>
                <a:gd name="T7" fmla="*/ 85 h 116"/>
                <a:gd name="T8" fmla="*/ 0 w 152"/>
                <a:gd name="T9" fmla="*/ 59 h 116"/>
                <a:gd name="T10" fmla="*/ 0 w 152"/>
                <a:gd name="T11" fmla="*/ 59 h 116"/>
                <a:gd name="T12" fmla="*/ 0 w 152"/>
                <a:gd name="T13" fmla="*/ 59 h 116"/>
              </a:gdLst>
              <a:ahLst/>
              <a:cxnLst>
                <a:cxn ang="0">
                  <a:pos x="T0" y="T1"/>
                </a:cxn>
                <a:cxn ang="0">
                  <a:pos x="T2" y="T3"/>
                </a:cxn>
                <a:cxn ang="0">
                  <a:pos x="T4" y="T5"/>
                </a:cxn>
                <a:cxn ang="0">
                  <a:pos x="T6" y="T7"/>
                </a:cxn>
                <a:cxn ang="0">
                  <a:pos x="T8" y="T9"/>
                </a:cxn>
                <a:cxn ang="0">
                  <a:pos x="T10" y="T11"/>
                </a:cxn>
                <a:cxn ang="0">
                  <a:pos x="T12" y="T13"/>
                </a:cxn>
              </a:cxnLst>
              <a:rect l="0" t="0" r="r" b="b"/>
              <a:pathLst>
                <a:path w="152" h="116">
                  <a:moveTo>
                    <a:pt x="0" y="59"/>
                  </a:moveTo>
                  <a:lnTo>
                    <a:pt x="45" y="116"/>
                  </a:lnTo>
                  <a:lnTo>
                    <a:pt x="152" y="0"/>
                  </a:lnTo>
                  <a:lnTo>
                    <a:pt x="45" y="85"/>
                  </a:lnTo>
                  <a:lnTo>
                    <a:pt x="0" y="59"/>
                  </a:lnTo>
                  <a:lnTo>
                    <a:pt x="0" y="59"/>
                  </a:lnTo>
                  <a:lnTo>
                    <a:pt x="0" y="59"/>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Imago" charset="0"/>
                <a:ea typeface="微软雅黑" panose="020B0503020204020204" charset="-122"/>
                <a:sym typeface="Apis"/>
              </a:endParaRPr>
            </a:p>
          </p:txBody>
        </p:sp>
        <p:sp>
          <p:nvSpPr>
            <p:cNvPr id="134" name="Freeform 7"/>
            <p:cNvSpPr/>
            <p:nvPr/>
          </p:nvSpPr>
          <p:spPr bwMode="auto">
            <a:xfrm>
              <a:off x="264" y="923"/>
              <a:ext cx="116" cy="81"/>
            </a:xfrm>
            <a:custGeom>
              <a:avLst/>
              <a:gdLst>
                <a:gd name="T0" fmla="*/ 45 w 49"/>
                <a:gd name="T1" fmla="*/ 7 h 34"/>
                <a:gd name="T2" fmla="*/ 45 w 49"/>
                <a:gd name="T3" fmla="*/ 9 h 34"/>
                <a:gd name="T4" fmla="*/ 25 w 49"/>
                <a:gd name="T5" fmla="*/ 30 h 34"/>
                <a:gd name="T6" fmla="*/ 4 w 49"/>
                <a:gd name="T7" fmla="*/ 9 h 34"/>
                <a:gd name="T8" fmla="*/ 5 w 49"/>
                <a:gd name="T9" fmla="*/ 4 h 34"/>
                <a:gd name="T10" fmla="*/ 2 w 49"/>
                <a:gd name="T11" fmla="*/ 0 h 34"/>
                <a:gd name="T12" fmla="*/ 0 w 49"/>
                <a:gd name="T13" fmla="*/ 9 h 34"/>
                <a:gd name="T14" fmla="*/ 25 w 49"/>
                <a:gd name="T15" fmla="*/ 34 h 34"/>
                <a:gd name="T16" fmla="*/ 49 w 49"/>
                <a:gd name="T17" fmla="*/ 9 h 34"/>
                <a:gd name="T18" fmla="*/ 48 w 49"/>
                <a:gd name="T19" fmla="*/ 3 h 34"/>
                <a:gd name="T20" fmla="*/ 45 w 49"/>
                <a:gd name="T21"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5" y="7"/>
                  </a:moveTo>
                  <a:cubicBezTo>
                    <a:pt x="45" y="8"/>
                    <a:pt x="45" y="8"/>
                    <a:pt x="45" y="9"/>
                  </a:cubicBezTo>
                  <a:cubicBezTo>
                    <a:pt x="45" y="20"/>
                    <a:pt x="36" y="30"/>
                    <a:pt x="25" y="30"/>
                  </a:cubicBezTo>
                  <a:cubicBezTo>
                    <a:pt x="13" y="30"/>
                    <a:pt x="4" y="20"/>
                    <a:pt x="4" y="9"/>
                  </a:cubicBezTo>
                  <a:cubicBezTo>
                    <a:pt x="4" y="7"/>
                    <a:pt x="5" y="5"/>
                    <a:pt x="5" y="4"/>
                  </a:cubicBezTo>
                  <a:cubicBezTo>
                    <a:pt x="2" y="0"/>
                    <a:pt x="2" y="0"/>
                    <a:pt x="2" y="0"/>
                  </a:cubicBezTo>
                  <a:cubicBezTo>
                    <a:pt x="1" y="3"/>
                    <a:pt x="0" y="6"/>
                    <a:pt x="0" y="9"/>
                  </a:cubicBezTo>
                  <a:cubicBezTo>
                    <a:pt x="0" y="23"/>
                    <a:pt x="11" y="34"/>
                    <a:pt x="25" y="34"/>
                  </a:cubicBezTo>
                  <a:cubicBezTo>
                    <a:pt x="38" y="34"/>
                    <a:pt x="49" y="23"/>
                    <a:pt x="49" y="9"/>
                  </a:cubicBezTo>
                  <a:cubicBezTo>
                    <a:pt x="49" y="7"/>
                    <a:pt x="49" y="5"/>
                    <a:pt x="48" y="3"/>
                  </a:cubicBezTo>
                  <a:lnTo>
                    <a:pt x="45" y="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sp>
          <p:nvSpPr>
            <p:cNvPr id="135" name="Freeform 8"/>
            <p:cNvSpPr/>
            <p:nvPr/>
          </p:nvSpPr>
          <p:spPr bwMode="auto">
            <a:xfrm>
              <a:off x="274" y="888"/>
              <a:ext cx="92" cy="31"/>
            </a:xfrm>
            <a:custGeom>
              <a:avLst/>
              <a:gdLst>
                <a:gd name="T0" fmla="*/ 21 w 39"/>
                <a:gd name="T1" fmla="*/ 4 h 13"/>
                <a:gd name="T2" fmla="*/ 36 w 39"/>
                <a:gd name="T3" fmla="*/ 11 h 13"/>
                <a:gd name="T4" fmla="*/ 39 w 39"/>
                <a:gd name="T5" fmla="*/ 8 h 13"/>
                <a:gd name="T6" fmla="*/ 21 w 39"/>
                <a:gd name="T7" fmla="*/ 0 h 13"/>
                <a:gd name="T8" fmla="*/ 0 w 39"/>
                <a:gd name="T9" fmla="*/ 11 h 13"/>
                <a:gd name="T10" fmla="*/ 4 w 39"/>
                <a:gd name="T11" fmla="*/ 13 h 13"/>
                <a:gd name="T12" fmla="*/ 21 w 39"/>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21" y="4"/>
                  </a:moveTo>
                  <a:cubicBezTo>
                    <a:pt x="27" y="4"/>
                    <a:pt x="32" y="7"/>
                    <a:pt x="36" y="11"/>
                  </a:cubicBezTo>
                  <a:cubicBezTo>
                    <a:pt x="39" y="8"/>
                    <a:pt x="39" y="8"/>
                    <a:pt x="39" y="8"/>
                  </a:cubicBezTo>
                  <a:cubicBezTo>
                    <a:pt x="34" y="3"/>
                    <a:pt x="28" y="0"/>
                    <a:pt x="21" y="0"/>
                  </a:cubicBezTo>
                  <a:cubicBezTo>
                    <a:pt x="12" y="0"/>
                    <a:pt x="5" y="4"/>
                    <a:pt x="0" y="11"/>
                  </a:cubicBezTo>
                  <a:cubicBezTo>
                    <a:pt x="4" y="13"/>
                    <a:pt x="4" y="13"/>
                    <a:pt x="4" y="13"/>
                  </a:cubicBezTo>
                  <a:cubicBezTo>
                    <a:pt x="7" y="8"/>
                    <a:pt x="14" y="4"/>
                    <a:pt x="21" y="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grpSp>
      <p:grpSp>
        <p:nvGrpSpPr>
          <p:cNvPr id="136" name="Group 5"/>
          <p:cNvGrpSpPr>
            <a:grpSpLocks noChangeAspect="1"/>
          </p:cNvGrpSpPr>
          <p:nvPr/>
        </p:nvGrpSpPr>
        <p:grpSpPr bwMode="auto">
          <a:xfrm>
            <a:off x="2930593" y="3956245"/>
            <a:ext cx="396635" cy="334511"/>
            <a:chOff x="264" y="864"/>
            <a:chExt cx="166" cy="140"/>
          </a:xfrm>
        </p:grpSpPr>
        <p:sp>
          <p:nvSpPr>
            <p:cNvPr id="137" name="Freeform 6"/>
            <p:cNvSpPr/>
            <p:nvPr/>
          </p:nvSpPr>
          <p:spPr bwMode="auto">
            <a:xfrm>
              <a:off x="278" y="864"/>
              <a:ext cx="152" cy="116"/>
            </a:xfrm>
            <a:custGeom>
              <a:avLst/>
              <a:gdLst>
                <a:gd name="T0" fmla="*/ 0 w 152"/>
                <a:gd name="T1" fmla="*/ 59 h 116"/>
                <a:gd name="T2" fmla="*/ 45 w 152"/>
                <a:gd name="T3" fmla="*/ 116 h 116"/>
                <a:gd name="T4" fmla="*/ 152 w 152"/>
                <a:gd name="T5" fmla="*/ 0 h 116"/>
                <a:gd name="T6" fmla="*/ 45 w 152"/>
                <a:gd name="T7" fmla="*/ 85 h 116"/>
                <a:gd name="T8" fmla="*/ 0 w 152"/>
                <a:gd name="T9" fmla="*/ 59 h 116"/>
                <a:gd name="T10" fmla="*/ 0 w 152"/>
                <a:gd name="T11" fmla="*/ 59 h 116"/>
                <a:gd name="T12" fmla="*/ 0 w 152"/>
                <a:gd name="T13" fmla="*/ 59 h 116"/>
              </a:gdLst>
              <a:ahLst/>
              <a:cxnLst>
                <a:cxn ang="0">
                  <a:pos x="T0" y="T1"/>
                </a:cxn>
                <a:cxn ang="0">
                  <a:pos x="T2" y="T3"/>
                </a:cxn>
                <a:cxn ang="0">
                  <a:pos x="T4" y="T5"/>
                </a:cxn>
                <a:cxn ang="0">
                  <a:pos x="T6" y="T7"/>
                </a:cxn>
                <a:cxn ang="0">
                  <a:pos x="T8" y="T9"/>
                </a:cxn>
                <a:cxn ang="0">
                  <a:pos x="T10" y="T11"/>
                </a:cxn>
                <a:cxn ang="0">
                  <a:pos x="T12" y="T13"/>
                </a:cxn>
              </a:cxnLst>
              <a:rect l="0" t="0" r="r" b="b"/>
              <a:pathLst>
                <a:path w="152" h="116">
                  <a:moveTo>
                    <a:pt x="0" y="59"/>
                  </a:moveTo>
                  <a:lnTo>
                    <a:pt x="45" y="116"/>
                  </a:lnTo>
                  <a:lnTo>
                    <a:pt x="152" y="0"/>
                  </a:lnTo>
                  <a:lnTo>
                    <a:pt x="45" y="85"/>
                  </a:lnTo>
                  <a:lnTo>
                    <a:pt x="0" y="59"/>
                  </a:lnTo>
                  <a:lnTo>
                    <a:pt x="0" y="59"/>
                  </a:lnTo>
                  <a:lnTo>
                    <a:pt x="0" y="59"/>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Imago" charset="0"/>
                <a:ea typeface="微软雅黑" panose="020B0503020204020204" charset="-122"/>
                <a:sym typeface="Apis"/>
              </a:endParaRPr>
            </a:p>
          </p:txBody>
        </p:sp>
        <p:sp>
          <p:nvSpPr>
            <p:cNvPr id="138" name="Freeform 7"/>
            <p:cNvSpPr/>
            <p:nvPr/>
          </p:nvSpPr>
          <p:spPr bwMode="auto">
            <a:xfrm>
              <a:off x="264" y="923"/>
              <a:ext cx="116" cy="81"/>
            </a:xfrm>
            <a:custGeom>
              <a:avLst/>
              <a:gdLst>
                <a:gd name="T0" fmla="*/ 45 w 49"/>
                <a:gd name="T1" fmla="*/ 7 h 34"/>
                <a:gd name="T2" fmla="*/ 45 w 49"/>
                <a:gd name="T3" fmla="*/ 9 h 34"/>
                <a:gd name="T4" fmla="*/ 25 w 49"/>
                <a:gd name="T5" fmla="*/ 30 h 34"/>
                <a:gd name="T6" fmla="*/ 4 w 49"/>
                <a:gd name="T7" fmla="*/ 9 h 34"/>
                <a:gd name="T8" fmla="*/ 5 w 49"/>
                <a:gd name="T9" fmla="*/ 4 h 34"/>
                <a:gd name="T10" fmla="*/ 2 w 49"/>
                <a:gd name="T11" fmla="*/ 0 h 34"/>
                <a:gd name="T12" fmla="*/ 0 w 49"/>
                <a:gd name="T13" fmla="*/ 9 h 34"/>
                <a:gd name="T14" fmla="*/ 25 w 49"/>
                <a:gd name="T15" fmla="*/ 34 h 34"/>
                <a:gd name="T16" fmla="*/ 49 w 49"/>
                <a:gd name="T17" fmla="*/ 9 h 34"/>
                <a:gd name="T18" fmla="*/ 48 w 49"/>
                <a:gd name="T19" fmla="*/ 3 h 34"/>
                <a:gd name="T20" fmla="*/ 45 w 49"/>
                <a:gd name="T21"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5" y="7"/>
                  </a:moveTo>
                  <a:cubicBezTo>
                    <a:pt x="45" y="8"/>
                    <a:pt x="45" y="8"/>
                    <a:pt x="45" y="9"/>
                  </a:cubicBezTo>
                  <a:cubicBezTo>
                    <a:pt x="45" y="20"/>
                    <a:pt x="36" y="30"/>
                    <a:pt x="25" y="30"/>
                  </a:cubicBezTo>
                  <a:cubicBezTo>
                    <a:pt x="13" y="30"/>
                    <a:pt x="4" y="20"/>
                    <a:pt x="4" y="9"/>
                  </a:cubicBezTo>
                  <a:cubicBezTo>
                    <a:pt x="4" y="7"/>
                    <a:pt x="5" y="5"/>
                    <a:pt x="5" y="4"/>
                  </a:cubicBezTo>
                  <a:cubicBezTo>
                    <a:pt x="2" y="0"/>
                    <a:pt x="2" y="0"/>
                    <a:pt x="2" y="0"/>
                  </a:cubicBezTo>
                  <a:cubicBezTo>
                    <a:pt x="1" y="3"/>
                    <a:pt x="0" y="6"/>
                    <a:pt x="0" y="9"/>
                  </a:cubicBezTo>
                  <a:cubicBezTo>
                    <a:pt x="0" y="23"/>
                    <a:pt x="11" y="34"/>
                    <a:pt x="25" y="34"/>
                  </a:cubicBezTo>
                  <a:cubicBezTo>
                    <a:pt x="38" y="34"/>
                    <a:pt x="49" y="23"/>
                    <a:pt x="49" y="9"/>
                  </a:cubicBezTo>
                  <a:cubicBezTo>
                    <a:pt x="49" y="7"/>
                    <a:pt x="49" y="5"/>
                    <a:pt x="48" y="3"/>
                  </a:cubicBezTo>
                  <a:lnTo>
                    <a:pt x="45" y="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sp>
          <p:nvSpPr>
            <p:cNvPr id="139" name="Freeform 8"/>
            <p:cNvSpPr/>
            <p:nvPr/>
          </p:nvSpPr>
          <p:spPr bwMode="auto">
            <a:xfrm>
              <a:off x="274" y="888"/>
              <a:ext cx="92" cy="31"/>
            </a:xfrm>
            <a:custGeom>
              <a:avLst/>
              <a:gdLst>
                <a:gd name="T0" fmla="*/ 21 w 39"/>
                <a:gd name="T1" fmla="*/ 4 h 13"/>
                <a:gd name="T2" fmla="*/ 36 w 39"/>
                <a:gd name="T3" fmla="*/ 11 h 13"/>
                <a:gd name="T4" fmla="*/ 39 w 39"/>
                <a:gd name="T5" fmla="*/ 8 h 13"/>
                <a:gd name="T6" fmla="*/ 21 w 39"/>
                <a:gd name="T7" fmla="*/ 0 h 13"/>
                <a:gd name="T8" fmla="*/ 0 w 39"/>
                <a:gd name="T9" fmla="*/ 11 h 13"/>
                <a:gd name="T10" fmla="*/ 4 w 39"/>
                <a:gd name="T11" fmla="*/ 13 h 13"/>
                <a:gd name="T12" fmla="*/ 21 w 39"/>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21" y="4"/>
                  </a:moveTo>
                  <a:cubicBezTo>
                    <a:pt x="27" y="4"/>
                    <a:pt x="32" y="7"/>
                    <a:pt x="36" y="11"/>
                  </a:cubicBezTo>
                  <a:cubicBezTo>
                    <a:pt x="39" y="8"/>
                    <a:pt x="39" y="8"/>
                    <a:pt x="39" y="8"/>
                  </a:cubicBezTo>
                  <a:cubicBezTo>
                    <a:pt x="34" y="3"/>
                    <a:pt x="28" y="0"/>
                    <a:pt x="21" y="0"/>
                  </a:cubicBezTo>
                  <a:cubicBezTo>
                    <a:pt x="12" y="0"/>
                    <a:pt x="5" y="4"/>
                    <a:pt x="0" y="11"/>
                  </a:cubicBezTo>
                  <a:cubicBezTo>
                    <a:pt x="4" y="13"/>
                    <a:pt x="4" y="13"/>
                    <a:pt x="4" y="13"/>
                  </a:cubicBezTo>
                  <a:cubicBezTo>
                    <a:pt x="7" y="8"/>
                    <a:pt x="14" y="4"/>
                    <a:pt x="21" y="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grpSp>
      <p:grpSp>
        <p:nvGrpSpPr>
          <p:cNvPr id="140" name="Group 5"/>
          <p:cNvGrpSpPr>
            <a:grpSpLocks noChangeAspect="1"/>
          </p:cNvGrpSpPr>
          <p:nvPr/>
        </p:nvGrpSpPr>
        <p:grpSpPr bwMode="auto">
          <a:xfrm>
            <a:off x="3594499" y="3956245"/>
            <a:ext cx="396635" cy="334511"/>
            <a:chOff x="264" y="864"/>
            <a:chExt cx="166" cy="140"/>
          </a:xfrm>
        </p:grpSpPr>
        <p:sp>
          <p:nvSpPr>
            <p:cNvPr id="141" name="Freeform 6"/>
            <p:cNvSpPr/>
            <p:nvPr/>
          </p:nvSpPr>
          <p:spPr bwMode="auto">
            <a:xfrm>
              <a:off x="278" y="864"/>
              <a:ext cx="152" cy="116"/>
            </a:xfrm>
            <a:custGeom>
              <a:avLst/>
              <a:gdLst>
                <a:gd name="T0" fmla="*/ 0 w 152"/>
                <a:gd name="T1" fmla="*/ 59 h 116"/>
                <a:gd name="T2" fmla="*/ 45 w 152"/>
                <a:gd name="T3" fmla="*/ 116 h 116"/>
                <a:gd name="T4" fmla="*/ 152 w 152"/>
                <a:gd name="T5" fmla="*/ 0 h 116"/>
                <a:gd name="T6" fmla="*/ 45 w 152"/>
                <a:gd name="T7" fmla="*/ 85 h 116"/>
                <a:gd name="T8" fmla="*/ 0 w 152"/>
                <a:gd name="T9" fmla="*/ 59 h 116"/>
                <a:gd name="T10" fmla="*/ 0 w 152"/>
                <a:gd name="T11" fmla="*/ 59 h 116"/>
                <a:gd name="T12" fmla="*/ 0 w 152"/>
                <a:gd name="T13" fmla="*/ 59 h 116"/>
              </a:gdLst>
              <a:ahLst/>
              <a:cxnLst>
                <a:cxn ang="0">
                  <a:pos x="T0" y="T1"/>
                </a:cxn>
                <a:cxn ang="0">
                  <a:pos x="T2" y="T3"/>
                </a:cxn>
                <a:cxn ang="0">
                  <a:pos x="T4" y="T5"/>
                </a:cxn>
                <a:cxn ang="0">
                  <a:pos x="T6" y="T7"/>
                </a:cxn>
                <a:cxn ang="0">
                  <a:pos x="T8" y="T9"/>
                </a:cxn>
                <a:cxn ang="0">
                  <a:pos x="T10" y="T11"/>
                </a:cxn>
                <a:cxn ang="0">
                  <a:pos x="T12" y="T13"/>
                </a:cxn>
              </a:cxnLst>
              <a:rect l="0" t="0" r="r" b="b"/>
              <a:pathLst>
                <a:path w="152" h="116">
                  <a:moveTo>
                    <a:pt x="0" y="59"/>
                  </a:moveTo>
                  <a:lnTo>
                    <a:pt x="45" y="116"/>
                  </a:lnTo>
                  <a:lnTo>
                    <a:pt x="152" y="0"/>
                  </a:lnTo>
                  <a:lnTo>
                    <a:pt x="45" y="85"/>
                  </a:lnTo>
                  <a:lnTo>
                    <a:pt x="0" y="59"/>
                  </a:lnTo>
                  <a:lnTo>
                    <a:pt x="0" y="59"/>
                  </a:lnTo>
                  <a:lnTo>
                    <a:pt x="0" y="59"/>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Imago" charset="0"/>
                <a:ea typeface="微软雅黑" panose="020B0503020204020204" charset="-122"/>
                <a:sym typeface="Apis"/>
              </a:endParaRPr>
            </a:p>
          </p:txBody>
        </p:sp>
        <p:sp>
          <p:nvSpPr>
            <p:cNvPr id="142" name="Freeform 7"/>
            <p:cNvSpPr/>
            <p:nvPr/>
          </p:nvSpPr>
          <p:spPr bwMode="auto">
            <a:xfrm>
              <a:off x="264" y="923"/>
              <a:ext cx="116" cy="81"/>
            </a:xfrm>
            <a:custGeom>
              <a:avLst/>
              <a:gdLst>
                <a:gd name="T0" fmla="*/ 45 w 49"/>
                <a:gd name="T1" fmla="*/ 7 h 34"/>
                <a:gd name="T2" fmla="*/ 45 w 49"/>
                <a:gd name="T3" fmla="*/ 9 h 34"/>
                <a:gd name="T4" fmla="*/ 25 w 49"/>
                <a:gd name="T5" fmla="*/ 30 h 34"/>
                <a:gd name="T6" fmla="*/ 4 w 49"/>
                <a:gd name="T7" fmla="*/ 9 h 34"/>
                <a:gd name="T8" fmla="*/ 5 w 49"/>
                <a:gd name="T9" fmla="*/ 4 h 34"/>
                <a:gd name="T10" fmla="*/ 2 w 49"/>
                <a:gd name="T11" fmla="*/ 0 h 34"/>
                <a:gd name="T12" fmla="*/ 0 w 49"/>
                <a:gd name="T13" fmla="*/ 9 h 34"/>
                <a:gd name="T14" fmla="*/ 25 w 49"/>
                <a:gd name="T15" fmla="*/ 34 h 34"/>
                <a:gd name="T16" fmla="*/ 49 w 49"/>
                <a:gd name="T17" fmla="*/ 9 h 34"/>
                <a:gd name="T18" fmla="*/ 48 w 49"/>
                <a:gd name="T19" fmla="*/ 3 h 34"/>
                <a:gd name="T20" fmla="*/ 45 w 49"/>
                <a:gd name="T21"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34">
                  <a:moveTo>
                    <a:pt x="45" y="7"/>
                  </a:moveTo>
                  <a:cubicBezTo>
                    <a:pt x="45" y="8"/>
                    <a:pt x="45" y="8"/>
                    <a:pt x="45" y="9"/>
                  </a:cubicBezTo>
                  <a:cubicBezTo>
                    <a:pt x="45" y="20"/>
                    <a:pt x="36" y="30"/>
                    <a:pt x="25" y="30"/>
                  </a:cubicBezTo>
                  <a:cubicBezTo>
                    <a:pt x="13" y="30"/>
                    <a:pt x="4" y="20"/>
                    <a:pt x="4" y="9"/>
                  </a:cubicBezTo>
                  <a:cubicBezTo>
                    <a:pt x="4" y="7"/>
                    <a:pt x="5" y="5"/>
                    <a:pt x="5" y="4"/>
                  </a:cubicBezTo>
                  <a:cubicBezTo>
                    <a:pt x="2" y="0"/>
                    <a:pt x="2" y="0"/>
                    <a:pt x="2" y="0"/>
                  </a:cubicBezTo>
                  <a:cubicBezTo>
                    <a:pt x="1" y="3"/>
                    <a:pt x="0" y="6"/>
                    <a:pt x="0" y="9"/>
                  </a:cubicBezTo>
                  <a:cubicBezTo>
                    <a:pt x="0" y="23"/>
                    <a:pt x="11" y="34"/>
                    <a:pt x="25" y="34"/>
                  </a:cubicBezTo>
                  <a:cubicBezTo>
                    <a:pt x="38" y="34"/>
                    <a:pt x="49" y="23"/>
                    <a:pt x="49" y="9"/>
                  </a:cubicBezTo>
                  <a:cubicBezTo>
                    <a:pt x="49" y="7"/>
                    <a:pt x="49" y="5"/>
                    <a:pt x="48" y="3"/>
                  </a:cubicBezTo>
                  <a:lnTo>
                    <a:pt x="45" y="7"/>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sp>
          <p:nvSpPr>
            <p:cNvPr id="143" name="Freeform 8"/>
            <p:cNvSpPr/>
            <p:nvPr/>
          </p:nvSpPr>
          <p:spPr bwMode="auto">
            <a:xfrm>
              <a:off x="274" y="888"/>
              <a:ext cx="92" cy="31"/>
            </a:xfrm>
            <a:custGeom>
              <a:avLst/>
              <a:gdLst>
                <a:gd name="T0" fmla="*/ 21 w 39"/>
                <a:gd name="T1" fmla="*/ 4 h 13"/>
                <a:gd name="T2" fmla="*/ 36 w 39"/>
                <a:gd name="T3" fmla="*/ 11 h 13"/>
                <a:gd name="T4" fmla="*/ 39 w 39"/>
                <a:gd name="T5" fmla="*/ 8 h 13"/>
                <a:gd name="T6" fmla="*/ 21 w 39"/>
                <a:gd name="T7" fmla="*/ 0 h 13"/>
                <a:gd name="T8" fmla="*/ 0 w 39"/>
                <a:gd name="T9" fmla="*/ 11 h 13"/>
                <a:gd name="T10" fmla="*/ 4 w 39"/>
                <a:gd name="T11" fmla="*/ 13 h 13"/>
                <a:gd name="T12" fmla="*/ 21 w 39"/>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9" h="13">
                  <a:moveTo>
                    <a:pt x="21" y="4"/>
                  </a:moveTo>
                  <a:cubicBezTo>
                    <a:pt x="27" y="4"/>
                    <a:pt x="32" y="7"/>
                    <a:pt x="36" y="11"/>
                  </a:cubicBezTo>
                  <a:cubicBezTo>
                    <a:pt x="39" y="8"/>
                    <a:pt x="39" y="8"/>
                    <a:pt x="39" y="8"/>
                  </a:cubicBezTo>
                  <a:cubicBezTo>
                    <a:pt x="34" y="3"/>
                    <a:pt x="28" y="0"/>
                    <a:pt x="21" y="0"/>
                  </a:cubicBezTo>
                  <a:cubicBezTo>
                    <a:pt x="12" y="0"/>
                    <a:pt x="5" y="4"/>
                    <a:pt x="0" y="11"/>
                  </a:cubicBezTo>
                  <a:cubicBezTo>
                    <a:pt x="4" y="13"/>
                    <a:pt x="4" y="13"/>
                    <a:pt x="4" y="13"/>
                  </a:cubicBezTo>
                  <a:cubicBezTo>
                    <a:pt x="7" y="8"/>
                    <a:pt x="14" y="4"/>
                    <a:pt x="21" y="4"/>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sym typeface="Apis"/>
              </a:endParaRPr>
            </a:p>
          </p:txBody>
        </p:sp>
      </p:grpSp>
      <p:grpSp>
        <p:nvGrpSpPr>
          <p:cNvPr id="144" name="Group 4"/>
          <p:cNvGrpSpPr>
            <a:grpSpLocks noChangeAspect="1"/>
          </p:cNvGrpSpPr>
          <p:nvPr/>
        </p:nvGrpSpPr>
        <p:grpSpPr bwMode="auto">
          <a:xfrm>
            <a:off x="4266580" y="3997646"/>
            <a:ext cx="317667" cy="320569"/>
            <a:chOff x="3129" y="1443"/>
            <a:chExt cx="1423" cy="1436"/>
          </a:xfrm>
        </p:grpSpPr>
        <p:sp>
          <p:nvSpPr>
            <p:cNvPr id="145" name="Freeform 5"/>
            <p:cNvSpPr/>
            <p:nvPr/>
          </p:nvSpPr>
          <p:spPr bwMode="auto">
            <a:xfrm>
              <a:off x="3129" y="1443"/>
              <a:ext cx="1423" cy="1436"/>
            </a:xfrm>
            <a:custGeom>
              <a:avLst/>
              <a:gdLst>
                <a:gd name="T0" fmla="*/ 0 w 1423"/>
                <a:gd name="T1" fmla="*/ 10 h 1436"/>
                <a:gd name="T2" fmla="*/ 698 w 1423"/>
                <a:gd name="T3" fmla="*/ 526 h 1436"/>
                <a:gd name="T4" fmla="*/ 1423 w 1423"/>
                <a:gd name="T5" fmla="*/ 0 h 1436"/>
                <a:gd name="T6" fmla="*/ 921 w 1423"/>
                <a:gd name="T7" fmla="*/ 707 h 1436"/>
                <a:gd name="T8" fmla="*/ 1399 w 1423"/>
                <a:gd name="T9" fmla="*/ 1409 h 1436"/>
                <a:gd name="T10" fmla="*/ 723 w 1423"/>
                <a:gd name="T11" fmla="*/ 920 h 1436"/>
                <a:gd name="T12" fmla="*/ 29 w 1423"/>
                <a:gd name="T13" fmla="*/ 1436 h 1436"/>
                <a:gd name="T14" fmla="*/ 502 w 1423"/>
                <a:gd name="T15" fmla="*/ 733 h 1436"/>
                <a:gd name="T16" fmla="*/ 0 w 1423"/>
                <a:gd name="T17" fmla="*/ 10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3" h="1436">
                  <a:moveTo>
                    <a:pt x="0" y="10"/>
                  </a:moveTo>
                  <a:lnTo>
                    <a:pt x="698" y="526"/>
                  </a:lnTo>
                  <a:lnTo>
                    <a:pt x="1423" y="0"/>
                  </a:lnTo>
                  <a:lnTo>
                    <a:pt x="921" y="707"/>
                  </a:lnTo>
                  <a:lnTo>
                    <a:pt x="1399" y="1409"/>
                  </a:lnTo>
                  <a:lnTo>
                    <a:pt x="723" y="920"/>
                  </a:lnTo>
                  <a:lnTo>
                    <a:pt x="29" y="1436"/>
                  </a:lnTo>
                  <a:lnTo>
                    <a:pt x="502" y="733"/>
                  </a:lnTo>
                  <a:lnTo>
                    <a:pt x="0" y="1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46" name="Freeform 6"/>
            <p:cNvSpPr/>
            <p:nvPr/>
          </p:nvSpPr>
          <p:spPr bwMode="auto">
            <a:xfrm>
              <a:off x="3557" y="1548"/>
              <a:ext cx="555" cy="153"/>
            </a:xfrm>
            <a:custGeom>
              <a:avLst/>
              <a:gdLst>
                <a:gd name="T0" fmla="*/ 139 w 271"/>
                <a:gd name="T1" fmla="*/ 60 h 75"/>
                <a:gd name="T2" fmla="*/ 214 w 271"/>
                <a:gd name="T3" fmla="*/ 72 h 75"/>
                <a:gd name="T4" fmla="*/ 271 w 271"/>
                <a:gd name="T5" fmla="*/ 31 h 75"/>
                <a:gd name="T6" fmla="*/ 139 w 271"/>
                <a:gd name="T7" fmla="*/ 0 h 75"/>
                <a:gd name="T8" fmla="*/ 0 w 271"/>
                <a:gd name="T9" fmla="*/ 34 h 75"/>
                <a:gd name="T10" fmla="*/ 56 w 271"/>
                <a:gd name="T11" fmla="*/ 75 h 75"/>
                <a:gd name="T12" fmla="*/ 139 w 271"/>
                <a:gd name="T13" fmla="*/ 60 h 75"/>
              </a:gdLst>
              <a:ahLst/>
              <a:cxnLst>
                <a:cxn ang="0">
                  <a:pos x="T0" y="T1"/>
                </a:cxn>
                <a:cxn ang="0">
                  <a:pos x="T2" y="T3"/>
                </a:cxn>
                <a:cxn ang="0">
                  <a:pos x="T4" y="T5"/>
                </a:cxn>
                <a:cxn ang="0">
                  <a:pos x="T6" y="T7"/>
                </a:cxn>
                <a:cxn ang="0">
                  <a:pos x="T8" y="T9"/>
                </a:cxn>
                <a:cxn ang="0">
                  <a:pos x="T10" y="T11"/>
                </a:cxn>
                <a:cxn ang="0">
                  <a:pos x="T12" y="T13"/>
                </a:cxn>
              </a:cxnLst>
              <a:rect l="0" t="0" r="r" b="b"/>
              <a:pathLst>
                <a:path w="271" h="75">
                  <a:moveTo>
                    <a:pt x="139" y="60"/>
                  </a:moveTo>
                  <a:cubicBezTo>
                    <a:pt x="165" y="60"/>
                    <a:pt x="190" y="64"/>
                    <a:pt x="214" y="72"/>
                  </a:cubicBezTo>
                  <a:cubicBezTo>
                    <a:pt x="271" y="31"/>
                    <a:pt x="271" y="31"/>
                    <a:pt x="271" y="31"/>
                  </a:cubicBezTo>
                  <a:cubicBezTo>
                    <a:pt x="231" y="11"/>
                    <a:pt x="186" y="0"/>
                    <a:pt x="139" y="0"/>
                  </a:cubicBezTo>
                  <a:cubicBezTo>
                    <a:pt x="89" y="0"/>
                    <a:pt x="42" y="12"/>
                    <a:pt x="0" y="34"/>
                  </a:cubicBezTo>
                  <a:cubicBezTo>
                    <a:pt x="56" y="75"/>
                    <a:pt x="56" y="75"/>
                    <a:pt x="56" y="75"/>
                  </a:cubicBezTo>
                  <a:cubicBezTo>
                    <a:pt x="81" y="65"/>
                    <a:pt x="109" y="60"/>
                    <a:pt x="139" y="6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47" name="Freeform 7"/>
            <p:cNvSpPr/>
            <p:nvPr/>
          </p:nvSpPr>
          <p:spPr bwMode="auto">
            <a:xfrm>
              <a:off x="3582" y="2625"/>
              <a:ext cx="538" cy="149"/>
            </a:xfrm>
            <a:custGeom>
              <a:avLst/>
              <a:gdLst>
                <a:gd name="T0" fmla="*/ 127 w 263"/>
                <a:gd name="T1" fmla="*/ 13 h 73"/>
                <a:gd name="T2" fmla="*/ 56 w 263"/>
                <a:gd name="T3" fmla="*/ 3 h 73"/>
                <a:gd name="T4" fmla="*/ 0 w 263"/>
                <a:gd name="T5" fmla="*/ 45 h 73"/>
                <a:gd name="T6" fmla="*/ 127 w 263"/>
                <a:gd name="T7" fmla="*/ 73 h 73"/>
                <a:gd name="T8" fmla="*/ 263 w 263"/>
                <a:gd name="T9" fmla="*/ 40 h 73"/>
                <a:gd name="T10" fmla="*/ 206 w 263"/>
                <a:gd name="T11" fmla="*/ 0 h 73"/>
                <a:gd name="T12" fmla="*/ 127 w 263"/>
                <a:gd name="T13" fmla="*/ 13 h 73"/>
              </a:gdLst>
              <a:ahLst/>
              <a:cxnLst>
                <a:cxn ang="0">
                  <a:pos x="T0" y="T1"/>
                </a:cxn>
                <a:cxn ang="0">
                  <a:pos x="T2" y="T3"/>
                </a:cxn>
                <a:cxn ang="0">
                  <a:pos x="T4" y="T5"/>
                </a:cxn>
                <a:cxn ang="0">
                  <a:pos x="T6" y="T7"/>
                </a:cxn>
                <a:cxn ang="0">
                  <a:pos x="T8" y="T9"/>
                </a:cxn>
                <a:cxn ang="0">
                  <a:pos x="T10" y="T11"/>
                </a:cxn>
                <a:cxn ang="0">
                  <a:pos x="T12" y="T13"/>
                </a:cxn>
              </a:cxnLst>
              <a:rect l="0" t="0" r="r" b="b"/>
              <a:pathLst>
                <a:path w="263" h="73">
                  <a:moveTo>
                    <a:pt x="127" y="13"/>
                  </a:moveTo>
                  <a:cubicBezTo>
                    <a:pt x="102" y="13"/>
                    <a:pt x="79" y="10"/>
                    <a:pt x="56" y="3"/>
                  </a:cubicBezTo>
                  <a:cubicBezTo>
                    <a:pt x="0" y="45"/>
                    <a:pt x="0" y="45"/>
                    <a:pt x="0" y="45"/>
                  </a:cubicBezTo>
                  <a:cubicBezTo>
                    <a:pt x="38" y="63"/>
                    <a:pt x="81" y="73"/>
                    <a:pt x="127" y="73"/>
                  </a:cubicBezTo>
                  <a:cubicBezTo>
                    <a:pt x="176" y="73"/>
                    <a:pt x="222" y="61"/>
                    <a:pt x="263" y="40"/>
                  </a:cubicBezTo>
                  <a:cubicBezTo>
                    <a:pt x="206" y="0"/>
                    <a:pt x="206" y="0"/>
                    <a:pt x="206" y="0"/>
                  </a:cubicBezTo>
                  <a:cubicBezTo>
                    <a:pt x="181" y="8"/>
                    <a:pt x="155" y="13"/>
                    <a:pt x="127" y="13"/>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48" name="Freeform 8"/>
            <p:cNvSpPr/>
            <p:nvPr/>
          </p:nvSpPr>
          <p:spPr bwMode="auto">
            <a:xfrm>
              <a:off x="3227" y="1896"/>
              <a:ext cx="152" cy="553"/>
            </a:xfrm>
            <a:custGeom>
              <a:avLst/>
              <a:gdLst>
                <a:gd name="T0" fmla="*/ 60 w 74"/>
                <a:gd name="T1" fmla="*/ 130 h 270"/>
                <a:gd name="T2" fmla="*/ 71 w 74"/>
                <a:gd name="T3" fmla="*/ 60 h 270"/>
                <a:gd name="T4" fmla="*/ 29 w 74"/>
                <a:gd name="T5" fmla="*/ 0 h 270"/>
                <a:gd name="T6" fmla="*/ 0 w 74"/>
                <a:gd name="T7" fmla="*/ 130 h 270"/>
                <a:gd name="T8" fmla="*/ 35 w 74"/>
                <a:gd name="T9" fmla="*/ 270 h 270"/>
                <a:gd name="T10" fmla="*/ 74 w 74"/>
                <a:gd name="T11" fmla="*/ 211 h 270"/>
                <a:gd name="T12" fmla="*/ 60 w 74"/>
                <a:gd name="T13" fmla="*/ 130 h 270"/>
              </a:gdLst>
              <a:ahLst/>
              <a:cxnLst>
                <a:cxn ang="0">
                  <a:pos x="T0" y="T1"/>
                </a:cxn>
                <a:cxn ang="0">
                  <a:pos x="T2" y="T3"/>
                </a:cxn>
                <a:cxn ang="0">
                  <a:pos x="T4" y="T5"/>
                </a:cxn>
                <a:cxn ang="0">
                  <a:pos x="T6" y="T7"/>
                </a:cxn>
                <a:cxn ang="0">
                  <a:pos x="T8" y="T9"/>
                </a:cxn>
                <a:cxn ang="0">
                  <a:pos x="T10" y="T11"/>
                </a:cxn>
                <a:cxn ang="0">
                  <a:pos x="T12" y="T13"/>
                </a:cxn>
              </a:cxnLst>
              <a:rect l="0" t="0" r="r" b="b"/>
              <a:pathLst>
                <a:path w="74" h="270">
                  <a:moveTo>
                    <a:pt x="60" y="130"/>
                  </a:moveTo>
                  <a:cubicBezTo>
                    <a:pt x="60" y="105"/>
                    <a:pt x="64" y="82"/>
                    <a:pt x="71" y="60"/>
                  </a:cubicBezTo>
                  <a:cubicBezTo>
                    <a:pt x="29" y="0"/>
                    <a:pt x="29" y="0"/>
                    <a:pt x="29" y="0"/>
                  </a:cubicBezTo>
                  <a:cubicBezTo>
                    <a:pt x="11" y="40"/>
                    <a:pt x="0" y="83"/>
                    <a:pt x="0" y="130"/>
                  </a:cubicBezTo>
                  <a:cubicBezTo>
                    <a:pt x="0" y="180"/>
                    <a:pt x="13" y="228"/>
                    <a:pt x="35" y="270"/>
                  </a:cubicBezTo>
                  <a:cubicBezTo>
                    <a:pt x="74" y="211"/>
                    <a:pt x="74" y="211"/>
                    <a:pt x="74" y="211"/>
                  </a:cubicBezTo>
                  <a:cubicBezTo>
                    <a:pt x="65" y="186"/>
                    <a:pt x="60" y="158"/>
                    <a:pt x="60" y="13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49" name="Freeform 9"/>
            <p:cNvSpPr/>
            <p:nvPr/>
          </p:nvSpPr>
          <p:spPr bwMode="auto">
            <a:xfrm>
              <a:off x="4306" y="1886"/>
              <a:ext cx="148" cy="546"/>
            </a:xfrm>
            <a:custGeom>
              <a:avLst/>
              <a:gdLst>
                <a:gd name="T0" fmla="*/ 12 w 72"/>
                <a:gd name="T1" fmla="*/ 135 h 267"/>
                <a:gd name="T2" fmla="*/ 1 w 72"/>
                <a:gd name="T3" fmla="*/ 207 h 267"/>
                <a:gd name="T4" fmla="*/ 41 w 72"/>
                <a:gd name="T5" fmla="*/ 267 h 267"/>
                <a:gd name="T6" fmla="*/ 72 w 72"/>
                <a:gd name="T7" fmla="*/ 135 h 267"/>
                <a:gd name="T8" fmla="*/ 40 w 72"/>
                <a:gd name="T9" fmla="*/ 0 h 267"/>
                <a:gd name="T10" fmla="*/ 0 w 72"/>
                <a:gd name="T11" fmla="*/ 58 h 267"/>
                <a:gd name="T12" fmla="*/ 12 w 72"/>
                <a:gd name="T13" fmla="*/ 135 h 267"/>
              </a:gdLst>
              <a:ahLst/>
              <a:cxnLst>
                <a:cxn ang="0">
                  <a:pos x="T0" y="T1"/>
                </a:cxn>
                <a:cxn ang="0">
                  <a:pos x="T2" y="T3"/>
                </a:cxn>
                <a:cxn ang="0">
                  <a:pos x="T4" y="T5"/>
                </a:cxn>
                <a:cxn ang="0">
                  <a:pos x="T6" y="T7"/>
                </a:cxn>
                <a:cxn ang="0">
                  <a:pos x="T8" y="T9"/>
                </a:cxn>
                <a:cxn ang="0">
                  <a:pos x="T10" y="T11"/>
                </a:cxn>
                <a:cxn ang="0">
                  <a:pos x="T12" y="T13"/>
                </a:cxn>
              </a:cxnLst>
              <a:rect l="0" t="0" r="r" b="b"/>
              <a:pathLst>
                <a:path w="72" h="267">
                  <a:moveTo>
                    <a:pt x="12" y="135"/>
                  </a:moveTo>
                  <a:cubicBezTo>
                    <a:pt x="12" y="160"/>
                    <a:pt x="8" y="184"/>
                    <a:pt x="1" y="207"/>
                  </a:cubicBezTo>
                  <a:cubicBezTo>
                    <a:pt x="41" y="267"/>
                    <a:pt x="41" y="267"/>
                    <a:pt x="41" y="267"/>
                  </a:cubicBezTo>
                  <a:cubicBezTo>
                    <a:pt x="61" y="227"/>
                    <a:pt x="72" y="182"/>
                    <a:pt x="72" y="135"/>
                  </a:cubicBezTo>
                  <a:cubicBezTo>
                    <a:pt x="72" y="86"/>
                    <a:pt x="61" y="41"/>
                    <a:pt x="40" y="0"/>
                  </a:cubicBezTo>
                  <a:cubicBezTo>
                    <a:pt x="0" y="58"/>
                    <a:pt x="0" y="58"/>
                    <a:pt x="0" y="58"/>
                  </a:cubicBezTo>
                  <a:cubicBezTo>
                    <a:pt x="8" y="82"/>
                    <a:pt x="12" y="108"/>
                    <a:pt x="12" y="135"/>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grpSp>
      <p:grpSp>
        <p:nvGrpSpPr>
          <p:cNvPr id="150" name="Group 4"/>
          <p:cNvGrpSpPr>
            <a:grpSpLocks noChangeAspect="1"/>
          </p:cNvGrpSpPr>
          <p:nvPr/>
        </p:nvGrpSpPr>
        <p:grpSpPr bwMode="auto">
          <a:xfrm>
            <a:off x="5834068" y="3997646"/>
            <a:ext cx="317667" cy="320569"/>
            <a:chOff x="3129" y="1443"/>
            <a:chExt cx="1423" cy="1436"/>
          </a:xfrm>
        </p:grpSpPr>
        <p:sp>
          <p:nvSpPr>
            <p:cNvPr id="151" name="Freeform 5"/>
            <p:cNvSpPr/>
            <p:nvPr/>
          </p:nvSpPr>
          <p:spPr bwMode="auto">
            <a:xfrm>
              <a:off x="3129" y="1443"/>
              <a:ext cx="1423" cy="1436"/>
            </a:xfrm>
            <a:custGeom>
              <a:avLst/>
              <a:gdLst>
                <a:gd name="T0" fmla="*/ 0 w 1423"/>
                <a:gd name="T1" fmla="*/ 10 h 1436"/>
                <a:gd name="T2" fmla="*/ 698 w 1423"/>
                <a:gd name="T3" fmla="*/ 526 h 1436"/>
                <a:gd name="T4" fmla="*/ 1423 w 1423"/>
                <a:gd name="T5" fmla="*/ 0 h 1436"/>
                <a:gd name="T6" fmla="*/ 921 w 1423"/>
                <a:gd name="T7" fmla="*/ 707 h 1436"/>
                <a:gd name="T8" fmla="*/ 1399 w 1423"/>
                <a:gd name="T9" fmla="*/ 1409 h 1436"/>
                <a:gd name="T10" fmla="*/ 723 w 1423"/>
                <a:gd name="T11" fmla="*/ 920 h 1436"/>
                <a:gd name="T12" fmla="*/ 29 w 1423"/>
                <a:gd name="T13" fmla="*/ 1436 h 1436"/>
                <a:gd name="T14" fmla="*/ 502 w 1423"/>
                <a:gd name="T15" fmla="*/ 733 h 1436"/>
                <a:gd name="T16" fmla="*/ 0 w 1423"/>
                <a:gd name="T17" fmla="*/ 10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3" h="1436">
                  <a:moveTo>
                    <a:pt x="0" y="10"/>
                  </a:moveTo>
                  <a:lnTo>
                    <a:pt x="698" y="526"/>
                  </a:lnTo>
                  <a:lnTo>
                    <a:pt x="1423" y="0"/>
                  </a:lnTo>
                  <a:lnTo>
                    <a:pt x="921" y="707"/>
                  </a:lnTo>
                  <a:lnTo>
                    <a:pt x="1399" y="1409"/>
                  </a:lnTo>
                  <a:lnTo>
                    <a:pt x="723" y="920"/>
                  </a:lnTo>
                  <a:lnTo>
                    <a:pt x="29" y="1436"/>
                  </a:lnTo>
                  <a:lnTo>
                    <a:pt x="502" y="733"/>
                  </a:lnTo>
                  <a:lnTo>
                    <a:pt x="0" y="1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2" name="Freeform 6"/>
            <p:cNvSpPr/>
            <p:nvPr/>
          </p:nvSpPr>
          <p:spPr bwMode="auto">
            <a:xfrm>
              <a:off x="3557" y="1548"/>
              <a:ext cx="555" cy="153"/>
            </a:xfrm>
            <a:custGeom>
              <a:avLst/>
              <a:gdLst>
                <a:gd name="T0" fmla="*/ 139 w 271"/>
                <a:gd name="T1" fmla="*/ 60 h 75"/>
                <a:gd name="T2" fmla="*/ 214 w 271"/>
                <a:gd name="T3" fmla="*/ 72 h 75"/>
                <a:gd name="T4" fmla="*/ 271 w 271"/>
                <a:gd name="T5" fmla="*/ 31 h 75"/>
                <a:gd name="T6" fmla="*/ 139 w 271"/>
                <a:gd name="T7" fmla="*/ 0 h 75"/>
                <a:gd name="T8" fmla="*/ 0 w 271"/>
                <a:gd name="T9" fmla="*/ 34 h 75"/>
                <a:gd name="T10" fmla="*/ 56 w 271"/>
                <a:gd name="T11" fmla="*/ 75 h 75"/>
                <a:gd name="T12" fmla="*/ 139 w 271"/>
                <a:gd name="T13" fmla="*/ 60 h 75"/>
              </a:gdLst>
              <a:ahLst/>
              <a:cxnLst>
                <a:cxn ang="0">
                  <a:pos x="T0" y="T1"/>
                </a:cxn>
                <a:cxn ang="0">
                  <a:pos x="T2" y="T3"/>
                </a:cxn>
                <a:cxn ang="0">
                  <a:pos x="T4" y="T5"/>
                </a:cxn>
                <a:cxn ang="0">
                  <a:pos x="T6" y="T7"/>
                </a:cxn>
                <a:cxn ang="0">
                  <a:pos x="T8" y="T9"/>
                </a:cxn>
                <a:cxn ang="0">
                  <a:pos x="T10" y="T11"/>
                </a:cxn>
                <a:cxn ang="0">
                  <a:pos x="T12" y="T13"/>
                </a:cxn>
              </a:cxnLst>
              <a:rect l="0" t="0" r="r" b="b"/>
              <a:pathLst>
                <a:path w="271" h="75">
                  <a:moveTo>
                    <a:pt x="139" y="60"/>
                  </a:moveTo>
                  <a:cubicBezTo>
                    <a:pt x="165" y="60"/>
                    <a:pt x="190" y="64"/>
                    <a:pt x="214" y="72"/>
                  </a:cubicBezTo>
                  <a:cubicBezTo>
                    <a:pt x="271" y="31"/>
                    <a:pt x="271" y="31"/>
                    <a:pt x="271" y="31"/>
                  </a:cubicBezTo>
                  <a:cubicBezTo>
                    <a:pt x="231" y="11"/>
                    <a:pt x="186" y="0"/>
                    <a:pt x="139" y="0"/>
                  </a:cubicBezTo>
                  <a:cubicBezTo>
                    <a:pt x="89" y="0"/>
                    <a:pt x="42" y="12"/>
                    <a:pt x="0" y="34"/>
                  </a:cubicBezTo>
                  <a:cubicBezTo>
                    <a:pt x="56" y="75"/>
                    <a:pt x="56" y="75"/>
                    <a:pt x="56" y="75"/>
                  </a:cubicBezTo>
                  <a:cubicBezTo>
                    <a:pt x="81" y="65"/>
                    <a:pt x="109" y="60"/>
                    <a:pt x="139" y="6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3" name="Freeform 7"/>
            <p:cNvSpPr/>
            <p:nvPr/>
          </p:nvSpPr>
          <p:spPr bwMode="auto">
            <a:xfrm>
              <a:off x="3582" y="2625"/>
              <a:ext cx="538" cy="149"/>
            </a:xfrm>
            <a:custGeom>
              <a:avLst/>
              <a:gdLst>
                <a:gd name="T0" fmla="*/ 127 w 263"/>
                <a:gd name="T1" fmla="*/ 13 h 73"/>
                <a:gd name="T2" fmla="*/ 56 w 263"/>
                <a:gd name="T3" fmla="*/ 3 h 73"/>
                <a:gd name="T4" fmla="*/ 0 w 263"/>
                <a:gd name="T5" fmla="*/ 45 h 73"/>
                <a:gd name="T6" fmla="*/ 127 w 263"/>
                <a:gd name="T7" fmla="*/ 73 h 73"/>
                <a:gd name="T8" fmla="*/ 263 w 263"/>
                <a:gd name="T9" fmla="*/ 40 h 73"/>
                <a:gd name="T10" fmla="*/ 206 w 263"/>
                <a:gd name="T11" fmla="*/ 0 h 73"/>
                <a:gd name="T12" fmla="*/ 127 w 263"/>
                <a:gd name="T13" fmla="*/ 13 h 73"/>
              </a:gdLst>
              <a:ahLst/>
              <a:cxnLst>
                <a:cxn ang="0">
                  <a:pos x="T0" y="T1"/>
                </a:cxn>
                <a:cxn ang="0">
                  <a:pos x="T2" y="T3"/>
                </a:cxn>
                <a:cxn ang="0">
                  <a:pos x="T4" y="T5"/>
                </a:cxn>
                <a:cxn ang="0">
                  <a:pos x="T6" y="T7"/>
                </a:cxn>
                <a:cxn ang="0">
                  <a:pos x="T8" y="T9"/>
                </a:cxn>
                <a:cxn ang="0">
                  <a:pos x="T10" y="T11"/>
                </a:cxn>
                <a:cxn ang="0">
                  <a:pos x="T12" y="T13"/>
                </a:cxn>
              </a:cxnLst>
              <a:rect l="0" t="0" r="r" b="b"/>
              <a:pathLst>
                <a:path w="263" h="73">
                  <a:moveTo>
                    <a:pt x="127" y="13"/>
                  </a:moveTo>
                  <a:cubicBezTo>
                    <a:pt x="102" y="13"/>
                    <a:pt x="79" y="10"/>
                    <a:pt x="56" y="3"/>
                  </a:cubicBezTo>
                  <a:cubicBezTo>
                    <a:pt x="0" y="45"/>
                    <a:pt x="0" y="45"/>
                    <a:pt x="0" y="45"/>
                  </a:cubicBezTo>
                  <a:cubicBezTo>
                    <a:pt x="38" y="63"/>
                    <a:pt x="81" y="73"/>
                    <a:pt x="127" y="73"/>
                  </a:cubicBezTo>
                  <a:cubicBezTo>
                    <a:pt x="176" y="73"/>
                    <a:pt x="222" y="61"/>
                    <a:pt x="263" y="40"/>
                  </a:cubicBezTo>
                  <a:cubicBezTo>
                    <a:pt x="206" y="0"/>
                    <a:pt x="206" y="0"/>
                    <a:pt x="206" y="0"/>
                  </a:cubicBezTo>
                  <a:cubicBezTo>
                    <a:pt x="181" y="8"/>
                    <a:pt x="155" y="13"/>
                    <a:pt x="127" y="13"/>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4" name="Freeform 8"/>
            <p:cNvSpPr/>
            <p:nvPr/>
          </p:nvSpPr>
          <p:spPr bwMode="auto">
            <a:xfrm>
              <a:off x="3227" y="1896"/>
              <a:ext cx="152" cy="553"/>
            </a:xfrm>
            <a:custGeom>
              <a:avLst/>
              <a:gdLst>
                <a:gd name="T0" fmla="*/ 60 w 74"/>
                <a:gd name="T1" fmla="*/ 130 h 270"/>
                <a:gd name="T2" fmla="*/ 71 w 74"/>
                <a:gd name="T3" fmla="*/ 60 h 270"/>
                <a:gd name="T4" fmla="*/ 29 w 74"/>
                <a:gd name="T5" fmla="*/ 0 h 270"/>
                <a:gd name="T6" fmla="*/ 0 w 74"/>
                <a:gd name="T7" fmla="*/ 130 h 270"/>
                <a:gd name="T8" fmla="*/ 35 w 74"/>
                <a:gd name="T9" fmla="*/ 270 h 270"/>
                <a:gd name="T10" fmla="*/ 74 w 74"/>
                <a:gd name="T11" fmla="*/ 211 h 270"/>
                <a:gd name="T12" fmla="*/ 60 w 74"/>
                <a:gd name="T13" fmla="*/ 130 h 270"/>
              </a:gdLst>
              <a:ahLst/>
              <a:cxnLst>
                <a:cxn ang="0">
                  <a:pos x="T0" y="T1"/>
                </a:cxn>
                <a:cxn ang="0">
                  <a:pos x="T2" y="T3"/>
                </a:cxn>
                <a:cxn ang="0">
                  <a:pos x="T4" y="T5"/>
                </a:cxn>
                <a:cxn ang="0">
                  <a:pos x="T6" y="T7"/>
                </a:cxn>
                <a:cxn ang="0">
                  <a:pos x="T8" y="T9"/>
                </a:cxn>
                <a:cxn ang="0">
                  <a:pos x="T10" y="T11"/>
                </a:cxn>
                <a:cxn ang="0">
                  <a:pos x="T12" y="T13"/>
                </a:cxn>
              </a:cxnLst>
              <a:rect l="0" t="0" r="r" b="b"/>
              <a:pathLst>
                <a:path w="74" h="270">
                  <a:moveTo>
                    <a:pt x="60" y="130"/>
                  </a:moveTo>
                  <a:cubicBezTo>
                    <a:pt x="60" y="105"/>
                    <a:pt x="64" y="82"/>
                    <a:pt x="71" y="60"/>
                  </a:cubicBezTo>
                  <a:cubicBezTo>
                    <a:pt x="29" y="0"/>
                    <a:pt x="29" y="0"/>
                    <a:pt x="29" y="0"/>
                  </a:cubicBezTo>
                  <a:cubicBezTo>
                    <a:pt x="11" y="40"/>
                    <a:pt x="0" y="83"/>
                    <a:pt x="0" y="130"/>
                  </a:cubicBezTo>
                  <a:cubicBezTo>
                    <a:pt x="0" y="180"/>
                    <a:pt x="13" y="228"/>
                    <a:pt x="35" y="270"/>
                  </a:cubicBezTo>
                  <a:cubicBezTo>
                    <a:pt x="74" y="211"/>
                    <a:pt x="74" y="211"/>
                    <a:pt x="74" y="211"/>
                  </a:cubicBezTo>
                  <a:cubicBezTo>
                    <a:pt x="65" y="186"/>
                    <a:pt x="60" y="158"/>
                    <a:pt x="60" y="13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5" name="Freeform 9"/>
            <p:cNvSpPr/>
            <p:nvPr/>
          </p:nvSpPr>
          <p:spPr bwMode="auto">
            <a:xfrm>
              <a:off x="4306" y="1886"/>
              <a:ext cx="148" cy="546"/>
            </a:xfrm>
            <a:custGeom>
              <a:avLst/>
              <a:gdLst>
                <a:gd name="T0" fmla="*/ 12 w 72"/>
                <a:gd name="T1" fmla="*/ 135 h 267"/>
                <a:gd name="T2" fmla="*/ 1 w 72"/>
                <a:gd name="T3" fmla="*/ 207 h 267"/>
                <a:gd name="T4" fmla="*/ 41 w 72"/>
                <a:gd name="T5" fmla="*/ 267 h 267"/>
                <a:gd name="T6" fmla="*/ 72 w 72"/>
                <a:gd name="T7" fmla="*/ 135 h 267"/>
                <a:gd name="T8" fmla="*/ 40 w 72"/>
                <a:gd name="T9" fmla="*/ 0 h 267"/>
                <a:gd name="T10" fmla="*/ 0 w 72"/>
                <a:gd name="T11" fmla="*/ 58 h 267"/>
                <a:gd name="T12" fmla="*/ 12 w 72"/>
                <a:gd name="T13" fmla="*/ 135 h 267"/>
              </a:gdLst>
              <a:ahLst/>
              <a:cxnLst>
                <a:cxn ang="0">
                  <a:pos x="T0" y="T1"/>
                </a:cxn>
                <a:cxn ang="0">
                  <a:pos x="T2" y="T3"/>
                </a:cxn>
                <a:cxn ang="0">
                  <a:pos x="T4" y="T5"/>
                </a:cxn>
                <a:cxn ang="0">
                  <a:pos x="T6" y="T7"/>
                </a:cxn>
                <a:cxn ang="0">
                  <a:pos x="T8" y="T9"/>
                </a:cxn>
                <a:cxn ang="0">
                  <a:pos x="T10" y="T11"/>
                </a:cxn>
                <a:cxn ang="0">
                  <a:pos x="T12" y="T13"/>
                </a:cxn>
              </a:cxnLst>
              <a:rect l="0" t="0" r="r" b="b"/>
              <a:pathLst>
                <a:path w="72" h="267">
                  <a:moveTo>
                    <a:pt x="12" y="135"/>
                  </a:moveTo>
                  <a:cubicBezTo>
                    <a:pt x="12" y="160"/>
                    <a:pt x="8" y="184"/>
                    <a:pt x="1" y="207"/>
                  </a:cubicBezTo>
                  <a:cubicBezTo>
                    <a:pt x="41" y="267"/>
                    <a:pt x="41" y="267"/>
                    <a:pt x="41" y="267"/>
                  </a:cubicBezTo>
                  <a:cubicBezTo>
                    <a:pt x="61" y="227"/>
                    <a:pt x="72" y="182"/>
                    <a:pt x="72" y="135"/>
                  </a:cubicBezTo>
                  <a:cubicBezTo>
                    <a:pt x="72" y="86"/>
                    <a:pt x="61" y="41"/>
                    <a:pt x="40" y="0"/>
                  </a:cubicBezTo>
                  <a:cubicBezTo>
                    <a:pt x="0" y="58"/>
                    <a:pt x="0" y="58"/>
                    <a:pt x="0" y="58"/>
                  </a:cubicBezTo>
                  <a:cubicBezTo>
                    <a:pt x="8" y="82"/>
                    <a:pt x="12" y="108"/>
                    <a:pt x="12" y="135"/>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grpSp>
      <p:grpSp>
        <p:nvGrpSpPr>
          <p:cNvPr id="156" name="Group 4"/>
          <p:cNvGrpSpPr>
            <a:grpSpLocks noChangeAspect="1"/>
          </p:cNvGrpSpPr>
          <p:nvPr/>
        </p:nvGrpSpPr>
        <p:grpSpPr bwMode="auto">
          <a:xfrm>
            <a:off x="4266580" y="4584651"/>
            <a:ext cx="317667" cy="320569"/>
            <a:chOff x="3129" y="1443"/>
            <a:chExt cx="1423" cy="1436"/>
          </a:xfrm>
        </p:grpSpPr>
        <p:sp>
          <p:nvSpPr>
            <p:cNvPr id="157" name="Freeform 5"/>
            <p:cNvSpPr/>
            <p:nvPr/>
          </p:nvSpPr>
          <p:spPr bwMode="auto">
            <a:xfrm>
              <a:off x="3129" y="1443"/>
              <a:ext cx="1423" cy="1436"/>
            </a:xfrm>
            <a:custGeom>
              <a:avLst/>
              <a:gdLst>
                <a:gd name="T0" fmla="*/ 0 w 1423"/>
                <a:gd name="T1" fmla="*/ 10 h 1436"/>
                <a:gd name="T2" fmla="*/ 698 w 1423"/>
                <a:gd name="T3" fmla="*/ 526 h 1436"/>
                <a:gd name="T4" fmla="*/ 1423 w 1423"/>
                <a:gd name="T5" fmla="*/ 0 h 1436"/>
                <a:gd name="T6" fmla="*/ 921 w 1423"/>
                <a:gd name="T7" fmla="*/ 707 h 1436"/>
                <a:gd name="T8" fmla="*/ 1399 w 1423"/>
                <a:gd name="T9" fmla="*/ 1409 h 1436"/>
                <a:gd name="T10" fmla="*/ 723 w 1423"/>
                <a:gd name="T11" fmla="*/ 920 h 1436"/>
                <a:gd name="T12" fmla="*/ 29 w 1423"/>
                <a:gd name="T13" fmla="*/ 1436 h 1436"/>
                <a:gd name="T14" fmla="*/ 502 w 1423"/>
                <a:gd name="T15" fmla="*/ 733 h 1436"/>
                <a:gd name="T16" fmla="*/ 0 w 1423"/>
                <a:gd name="T17" fmla="*/ 10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3" h="1436">
                  <a:moveTo>
                    <a:pt x="0" y="10"/>
                  </a:moveTo>
                  <a:lnTo>
                    <a:pt x="698" y="526"/>
                  </a:lnTo>
                  <a:lnTo>
                    <a:pt x="1423" y="0"/>
                  </a:lnTo>
                  <a:lnTo>
                    <a:pt x="921" y="707"/>
                  </a:lnTo>
                  <a:lnTo>
                    <a:pt x="1399" y="1409"/>
                  </a:lnTo>
                  <a:lnTo>
                    <a:pt x="723" y="920"/>
                  </a:lnTo>
                  <a:lnTo>
                    <a:pt x="29" y="1436"/>
                  </a:lnTo>
                  <a:lnTo>
                    <a:pt x="502" y="733"/>
                  </a:lnTo>
                  <a:lnTo>
                    <a:pt x="0" y="1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8" name="Freeform 6"/>
            <p:cNvSpPr/>
            <p:nvPr/>
          </p:nvSpPr>
          <p:spPr bwMode="auto">
            <a:xfrm>
              <a:off x="3557" y="1548"/>
              <a:ext cx="555" cy="153"/>
            </a:xfrm>
            <a:custGeom>
              <a:avLst/>
              <a:gdLst>
                <a:gd name="T0" fmla="*/ 139 w 271"/>
                <a:gd name="T1" fmla="*/ 60 h 75"/>
                <a:gd name="T2" fmla="*/ 214 w 271"/>
                <a:gd name="T3" fmla="*/ 72 h 75"/>
                <a:gd name="T4" fmla="*/ 271 w 271"/>
                <a:gd name="T5" fmla="*/ 31 h 75"/>
                <a:gd name="T6" fmla="*/ 139 w 271"/>
                <a:gd name="T7" fmla="*/ 0 h 75"/>
                <a:gd name="T8" fmla="*/ 0 w 271"/>
                <a:gd name="T9" fmla="*/ 34 h 75"/>
                <a:gd name="T10" fmla="*/ 56 w 271"/>
                <a:gd name="T11" fmla="*/ 75 h 75"/>
                <a:gd name="T12" fmla="*/ 139 w 271"/>
                <a:gd name="T13" fmla="*/ 60 h 75"/>
              </a:gdLst>
              <a:ahLst/>
              <a:cxnLst>
                <a:cxn ang="0">
                  <a:pos x="T0" y="T1"/>
                </a:cxn>
                <a:cxn ang="0">
                  <a:pos x="T2" y="T3"/>
                </a:cxn>
                <a:cxn ang="0">
                  <a:pos x="T4" y="T5"/>
                </a:cxn>
                <a:cxn ang="0">
                  <a:pos x="T6" y="T7"/>
                </a:cxn>
                <a:cxn ang="0">
                  <a:pos x="T8" y="T9"/>
                </a:cxn>
                <a:cxn ang="0">
                  <a:pos x="T10" y="T11"/>
                </a:cxn>
                <a:cxn ang="0">
                  <a:pos x="T12" y="T13"/>
                </a:cxn>
              </a:cxnLst>
              <a:rect l="0" t="0" r="r" b="b"/>
              <a:pathLst>
                <a:path w="271" h="75">
                  <a:moveTo>
                    <a:pt x="139" y="60"/>
                  </a:moveTo>
                  <a:cubicBezTo>
                    <a:pt x="165" y="60"/>
                    <a:pt x="190" y="64"/>
                    <a:pt x="214" y="72"/>
                  </a:cubicBezTo>
                  <a:cubicBezTo>
                    <a:pt x="271" y="31"/>
                    <a:pt x="271" y="31"/>
                    <a:pt x="271" y="31"/>
                  </a:cubicBezTo>
                  <a:cubicBezTo>
                    <a:pt x="231" y="11"/>
                    <a:pt x="186" y="0"/>
                    <a:pt x="139" y="0"/>
                  </a:cubicBezTo>
                  <a:cubicBezTo>
                    <a:pt x="89" y="0"/>
                    <a:pt x="42" y="12"/>
                    <a:pt x="0" y="34"/>
                  </a:cubicBezTo>
                  <a:cubicBezTo>
                    <a:pt x="56" y="75"/>
                    <a:pt x="56" y="75"/>
                    <a:pt x="56" y="75"/>
                  </a:cubicBezTo>
                  <a:cubicBezTo>
                    <a:pt x="81" y="65"/>
                    <a:pt x="109" y="60"/>
                    <a:pt x="139" y="6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59" name="Freeform 7"/>
            <p:cNvSpPr/>
            <p:nvPr/>
          </p:nvSpPr>
          <p:spPr bwMode="auto">
            <a:xfrm>
              <a:off x="3582" y="2625"/>
              <a:ext cx="538" cy="149"/>
            </a:xfrm>
            <a:custGeom>
              <a:avLst/>
              <a:gdLst>
                <a:gd name="T0" fmla="*/ 127 w 263"/>
                <a:gd name="T1" fmla="*/ 13 h 73"/>
                <a:gd name="T2" fmla="*/ 56 w 263"/>
                <a:gd name="T3" fmla="*/ 3 h 73"/>
                <a:gd name="T4" fmla="*/ 0 w 263"/>
                <a:gd name="T5" fmla="*/ 45 h 73"/>
                <a:gd name="T6" fmla="*/ 127 w 263"/>
                <a:gd name="T7" fmla="*/ 73 h 73"/>
                <a:gd name="T8" fmla="*/ 263 w 263"/>
                <a:gd name="T9" fmla="*/ 40 h 73"/>
                <a:gd name="T10" fmla="*/ 206 w 263"/>
                <a:gd name="T11" fmla="*/ 0 h 73"/>
                <a:gd name="T12" fmla="*/ 127 w 263"/>
                <a:gd name="T13" fmla="*/ 13 h 73"/>
              </a:gdLst>
              <a:ahLst/>
              <a:cxnLst>
                <a:cxn ang="0">
                  <a:pos x="T0" y="T1"/>
                </a:cxn>
                <a:cxn ang="0">
                  <a:pos x="T2" y="T3"/>
                </a:cxn>
                <a:cxn ang="0">
                  <a:pos x="T4" y="T5"/>
                </a:cxn>
                <a:cxn ang="0">
                  <a:pos x="T6" y="T7"/>
                </a:cxn>
                <a:cxn ang="0">
                  <a:pos x="T8" y="T9"/>
                </a:cxn>
                <a:cxn ang="0">
                  <a:pos x="T10" y="T11"/>
                </a:cxn>
                <a:cxn ang="0">
                  <a:pos x="T12" y="T13"/>
                </a:cxn>
              </a:cxnLst>
              <a:rect l="0" t="0" r="r" b="b"/>
              <a:pathLst>
                <a:path w="263" h="73">
                  <a:moveTo>
                    <a:pt x="127" y="13"/>
                  </a:moveTo>
                  <a:cubicBezTo>
                    <a:pt x="102" y="13"/>
                    <a:pt x="79" y="10"/>
                    <a:pt x="56" y="3"/>
                  </a:cubicBezTo>
                  <a:cubicBezTo>
                    <a:pt x="0" y="45"/>
                    <a:pt x="0" y="45"/>
                    <a:pt x="0" y="45"/>
                  </a:cubicBezTo>
                  <a:cubicBezTo>
                    <a:pt x="38" y="63"/>
                    <a:pt x="81" y="73"/>
                    <a:pt x="127" y="73"/>
                  </a:cubicBezTo>
                  <a:cubicBezTo>
                    <a:pt x="176" y="73"/>
                    <a:pt x="222" y="61"/>
                    <a:pt x="263" y="40"/>
                  </a:cubicBezTo>
                  <a:cubicBezTo>
                    <a:pt x="206" y="0"/>
                    <a:pt x="206" y="0"/>
                    <a:pt x="206" y="0"/>
                  </a:cubicBezTo>
                  <a:cubicBezTo>
                    <a:pt x="181" y="8"/>
                    <a:pt x="155" y="13"/>
                    <a:pt x="127" y="13"/>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0" name="Freeform 8"/>
            <p:cNvSpPr/>
            <p:nvPr/>
          </p:nvSpPr>
          <p:spPr bwMode="auto">
            <a:xfrm>
              <a:off x="3227" y="1896"/>
              <a:ext cx="152" cy="553"/>
            </a:xfrm>
            <a:custGeom>
              <a:avLst/>
              <a:gdLst>
                <a:gd name="T0" fmla="*/ 60 w 74"/>
                <a:gd name="T1" fmla="*/ 130 h 270"/>
                <a:gd name="T2" fmla="*/ 71 w 74"/>
                <a:gd name="T3" fmla="*/ 60 h 270"/>
                <a:gd name="T4" fmla="*/ 29 w 74"/>
                <a:gd name="T5" fmla="*/ 0 h 270"/>
                <a:gd name="T6" fmla="*/ 0 w 74"/>
                <a:gd name="T7" fmla="*/ 130 h 270"/>
                <a:gd name="T8" fmla="*/ 35 w 74"/>
                <a:gd name="T9" fmla="*/ 270 h 270"/>
                <a:gd name="T10" fmla="*/ 74 w 74"/>
                <a:gd name="T11" fmla="*/ 211 h 270"/>
                <a:gd name="T12" fmla="*/ 60 w 74"/>
                <a:gd name="T13" fmla="*/ 130 h 270"/>
              </a:gdLst>
              <a:ahLst/>
              <a:cxnLst>
                <a:cxn ang="0">
                  <a:pos x="T0" y="T1"/>
                </a:cxn>
                <a:cxn ang="0">
                  <a:pos x="T2" y="T3"/>
                </a:cxn>
                <a:cxn ang="0">
                  <a:pos x="T4" y="T5"/>
                </a:cxn>
                <a:cxn ang="0">
                  <a:pos x="T6" y="T7"/>
                </a:cxn>
                <a:cxn ang="0">
                  <a:pos x="T8" y="T9"/>
                </a:cxn>
                <a:cxn ang="0">
                  <a:pos x="T10" y="T11"/>
                </a:cxn>
                <a:cxn ang="0">
                  <a:pos x="T12" y="T13"/>
                </a:cxn>
              </a:cxnLst>
              <a:rect l="0" t="0" r="r" b="b"/>
              <a:pathLst>
                <a:path w="74" h="270">
                  <a:moveTo>
                    <a:pt x="60" y="130"/>
                  </a:moveTo>
                  <a:cubicBezTo>
                    <a:pt x="60" y="105"/>
                    <a:pt x="64" y="82"/>
                    <a:pt x="71" y="60"/>
                  </a:cubicBezTo>
                  <a:cubicBezTo>
                    <a:pt x="29" y="0"/>
                    <a:pt x="29" y="0"/>
                    <a:pt x="29" y="0"/>
                  </a:cubicBezTo>
                  <a:cubicBezTo>
                    <a:pt x="11" y="40"/>
                    <a:pt x="0" y="83"/>
                    <a:pt x="0" y="130"/>
                  </a:cubicBezTo>
                  <a:cubicBezTo>
                    <a:pt x="0" y="180"/>
                    <a:pt x="13" y="228"/>
                    <a:pt x="35" y="270"/>
                  </a:cubicBezTo>
                  <a:cubicBezTo>
                    <a:pt x="74" y="211"/>
                    <a:pt x="74" y="211"/>
                    <a:pt x="74" y="211"/>
                  </a:cubicBezTo>
                  <a:cubicBezTo>
                    <a:pt x="65" y="186"/>
                    <a:pt x="60" y="158"/>
                    <a:pt x="60" y="13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1" name="Freeform 9"/>
            <p:cNvSpPr/>
            <p:nvPr/>
          </p:nvSpPr>
          <p:spPr bwMode="auto">
            <a:xfrm>
              <a:off x="4306" y="1886"/>
              <a:ext cx="148" cy="546"/>
            </a:xfrm>
            <a:custGeom>
              <a:avLst/>
              <a:gdLst>
                <a:gd name="T0" fmla="*/ 12 w 72"/>
                <a:gd name="T1" fmla="*/ 135 h 267"/>
                <a:gd name="T2" fmla="*/ 1 w 72"/>
                <a:gd name="T3" fmla="*/ 207 h 267"/>
                <a:gd name="T4" fmla="*/ 41 w 72"/>
                <a:gd name="T5" fmla="*/ 267 h 267"/>
                <a:gd name="T6" fmla="*/ 72 w 72"/>
                <a:gd name="T7" fmla="*/ 135 h 267"/>
                <a:gd name="T8" fmla="*/ 40 w 72"/>
                <a:gd name="T9" fmla="*/ 0 h 267"/>
                <a:gd name="T10" fmla="*/ 0 w 72"/>
                <a:gd name="T11" fmla="*/ 58 h 267"/>
                <a:gd name="T12" fmla="*/ 12 w 72"/>
                <a:gd name="T13" fmla="*/ 135 h 267"/>
              </a:gdLst>
              <a:ahLst/>
              <a:cxnLst>
                <a:cxn ang="0">
                  <a:pos x="T0" y="T1"/>
                </a:cxn>
                <a:cxn ang="0">
                  <a:pos x="T2" y="T3"/>
                </a:cxn>
                <a:cxn ang="0">
                  <a:pos x="T4" y="T5"/>
                </a:cxn>
                <a:cxn ang="0">
                  <a:pos x="T6" y="T7"/>
                </a:cxn>
                <a:cxn ang="0">
                  <a:pos x="T8" y="T9"/>
                </a:cxn>
                <a:cxn ang="0">
                  <a:pos x="T10" y="T11"/>
                </a:cxn>
                <a:cxn ang="0">
                  <a:pos x="T12" y="T13"/>
                </a:cxn>
              </a:cxnLst>
              <a:rect l="0" t="0" r="r" b="b"/>
              <a:pathLst>
                <a:path w="72" h="267">
                  <a:moveTo>
                    <a:pt x="12" y="135"/>
                  </a:moveTo>
                  <a:cubicBezTo>
                    <a:pt x="12" y="160"/>
                    <a:pt x="8" y="184"/>
                    <a:pt x="1" y="207"/>
                  </a:cubicBezTo>
                  <a:cubicBezTo>
                    <a:pt x="41" y="267"/>
                    <a:pt x="41" y="267"/>
                    <a:pt x="41" y="267"/>
                  </a:cubicBezTo>
                  <a:cubicBezTo>
                    <a:pt x="61" y="227"/>
                    <a:pt x="72" y="182"/>
                    <a:pt x="72" y="135"/>
                  </a:cubicBezTo>
                  <a:cubicBezTo>
                    <a:pt x="72" y="86"/>
                    <a:pt x="61" y="41"/>
                    <a:pt x="40" y="0"/>
                  </a:cubicBezTo>
                  <a:cubicBezTo>
                    <a:pt x="0" y="58"/>
                    <a:pt x="0" y="58"/>
                    <a:pt x="0" y="58"/>
                  </a:cubicBezTo>
                  <a:cubicBezTo>
                    <a:pt x="8" y="82"/>
                    <a:pt x="12" y="108"/>
                    <a:pt x="12" y="135"/>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grpSp>
      <p:grpSp>
        <p:nvGrpSpPr>
          <p:cNvPr id="162" name="Group 4"/>
          <p:cNvGrpSpPr>
            <a:grpSpLocks noChangeAspect="1"/>
          </p:cNvGrpSpPr>
          <p:nvPr/>
        </p:nvGrpSpPr>
        <p:grpSpPr bwMode="auto">
          <a:xfrm>
            <a:off x="3594499" y="4584651"/>
            <a:ext cx="317667" cy="320569"/>
            <a:chOff x="3129" y="1443"/>
            <a:chExt cx="1423" cy="1436"/>
          </a:xfrm>
        </p:grpSpPr>
        <p:sp>
          <p:nvSpPr>
            <p:cNvPr id="163" name="Freeform 5"/>
            <p:cNvSpPr/>
            <p:nvPr/>
          </p:nvSpPr>
          <p:spPr bwMode="auto">
            <a:xfrm>
              <a:off x="3129" y="1443"/>
              <a:ext cx="1423" cy="1436"/>
            </a:xfrm>
            <a:custGeom>
              <a:avLst/>
              <a:gdLst>
                <a:gd name="T0" fmla="*/ 0 w 1423"/>
                <a:gd name="T1" fmla="*/ 10 h 1436"/>
                <a:gd name="T2" fmla="*/ 698 w 1423"/>
                <a:gd name="T3" fmla="*/ 526 h 1436"/>
                <a:gd name="T4" fmla="*/ 1423 w 1423"/>
                <a:gd name="T5" fmla="*/ 0 h 1436"/>
                <a:gd name="T6" fmla="*/ 921 w 1423"/>
                <a:gd name="T7" fmla="*/ 707 h 1436"/>
                <a:gd name="T8" fmla="*/ 1399 w 1423"/>
                <a:gd name="T9" fmla="*/ 1409 h 1436"/>
                <a:gd name="T10" fmla="*/ 723 w 1423"/>
                <a:gd name="T11" fmla="*/ 920 h 1436"/>
                <a:gd name="T12" fmla="*/ 29 w 1423"/>
                <a:gd name="T13" fmla="*/ 1436 h 1436"/>
                <a:gd name="T14" fmla="*/ 502 w 1423"/>
                <a:gd name="T15" fmla="*/ 733 h 1436"/>
                <a:gd name="T16" fmla="*/ 0 w 1423"/>
                <a:gd name="T17" fmla="*/ 10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3" h="1436">
                  <a:moveTo>
                    <a:pt x="0" y="10"/>
                  </a:moveTo>
                  <a:lnTo>
                    <a:pt x="698" y="526"/>
                  </a:lnTo>
                  <a:lnTo>
                    <a:pt x="1423" y="0"/>
                  </a:lnTo>
                  <a:lnTo>
                    <a:pt x="921" y="707"/>
                  </a:lnTo>
                  <a:lnTo>
                    <a:pt x="1399" y="1409"/>
                  </a:lnTo>
                  <a:lnTo>
                    <a:pt x="723" y="920"/>
                  </a:lnTo>
                  <a:lnTo>
                    <a:pt x="29" y="1436"/>
                  </a:lnTo>
                  <a:lnTo>
                    <a:pt x="502" y="733"/>
                  </a:lnTo>
                  <a:lnTo>
                    <a:pt x="0" y="1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4" name="Freeform 6"/>
            <p:cNvSpPr/>
            <p:nvPr/>
          </p:nvSpPr>
          <p:spPr bwMode="auto">
            <a:xfrm>
              <a:off x="3557" y="1548"/>
              <a:ext cx="555" cy="153"/>
            </a:xfrm>
            <a:custGeom>
              <a:avLst/>
              <a:gdLst>
                <a:gd name="T0" fmla="*/ 139 w 271"/>
                <a:gd name="T1" fmla="*/ 60 h 75"/>
                <a:gd name="T2" fmla="*/ 214 w 271"/>
                <a:gd name="T3" fmla="*/ 72 h 75"/>
                <a:gd name="T4" fmla="*/ 271 w 271"/>
                <a:gd name="T5" fmla="*/ 31 h 75"/>
                <a:gd name="T6" fmla="*/ 139 w 271"/>
                <a:gd name="T7" fmla="*/ 0 h 75"/>
                <a:gd name="T8" fmla="*/ 0 w 271"/>
                <a:gd name="T9" fmla="*/ 34 h 75"/>
                <a:gd name="T10" fmla="*/ 56 w 271"/>
                <a:gd name="T11" fmla="*/ 75 h 75"/>
                <a:gd name="T12" fmla="*/ 139 w 271"/>
                <a:gd name="T13" fmla="*/ 60 h 75"/>
              </a:gdLst>
              <a:ahLst/>
              <a:cxnLst>
                <a:cxn ang="0">
                  <a:pos x="T0" y="T1"/>
                </a:cxn>
                <a:cxn ang="0">
                  <a:pos x="T2" y="T3"/>
                </a:cxn>
                <a:cxn ang="0">
                  <a:pos x="T4" y="T5"/>
                </a:cxn>
                <a:cxn ang="0">
                  <a:pos x="T6" y="T7"/>
                </a:cxn>
                <a:cxn ang="0">
                  <a:pos x="T8" y="T9"/>
                </a:cxn>
                <a:cxn ang="0">
                  <a:pos x="T10" y="T11"/>
                </a:cxn>
                <a:cxn ang="0">
                  <a:pos x="T12" y="T13"/>
                </a:cxn>
              </a:cxnLst>
              <a:rect l="0" t="0" r="r" b="b"/>
              <a:pathLst>
                <a:path w="271" h="75">
                  <a:moveTo>
                    <a:pt x="139" y="60"/>
                  </a:moveTo>
                  <a:cubicBezTo>
                    <a:pt x="165" y="60"/>
                    <a:pt x="190" y="64"/>
                    <a:pt x="214" y="72"/>
                  </a:cubicBezTo>
                  <a:cubicBezTo>
                    <a:pt x="271" y="31"/>
                    <a:pt x="271" y="31"/>
                    <a:pt x="271" y="31"/>
                  </a:cubicBezTo>
                  <a:cubicBezTo>
                    <a:pt x="231" y="11"/>
                    <a:pt x="186" y="0"/>
                    <a:pt x="139" y="0"/>
                  </a:cubicBezTo>
                  <a:cubicBezTo>
                    <a:pt x="89" y="0"/>
                    <a:pt x="42" y="12"/>
                    <a:pt x="0" y="34"/>
                  </a:cubicBezTo>
                  <a:cubicBezTo>
                    <a:pt x="56" y="75"/>
                    <a:pt x="56" y="75"/>
                    <a:pt x="56" y="75"/>
                  </a:cubicBezTo>
                  <a:cubicBezTo>
                    <a:pt x="81" y="65"/>
                    <a:pt x="109" y="60"/>
                    <a:pt x="139" y="6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5" name="Freeform 7"/>
            <p:cNvSpPr/>
            <p:nvPr/>
          </p:nvSpPr>
          <p:spPr bwMode="auto">
            <a:xfrm>
              <a:off x="3582" y="2625"/>
              <a:ext cx="538" cy="149"/>
            </a:xfrm>
            <a:custGeom>
              <a:avLst/>
              <a:gdLst>
                <a:gd name="T0" fmla="*/ 127 w 263"/>
                <a:gd name="T1" fmla="*/ 13 h 73"/>
                <a:gd name="T2" fmla="*/ 56 w 263"/>
                <a:gd name="T3" fmla="*/ 3 h 73"/>
                <a:gd name="T4" fmla="*/ 0 w 263"/>
                <a:gd name="T5" fmla="*/ 45 h 73"/>
                <a:gd name="T6" fmla="*/ 127 w 263"/>
                <a:gd name="T7" fmla="*/ 73 h 73"/>
                <a:gd name="T8" fmla="*/ 263 w 263"/>
                <a:gd name="T9" fmla="*/ 40 h 73"/>
                <a:gd name="T10" fmla="*/ 206 w 263"/>
                <a:gd name="T11" fmla="*/ 0 h 73"/>
                <a:gd name="T12" fmla="*/ 127 w 263"/>
                <a:gd name="T13" fmla="*/ 13 h 73"/>
              </a:gdLst>
              <a:ahLst/>
              <a:cxnLst>
                <a:cxn ang="0">
                  <a:pos x="T0" y="T1"/>
                </a:cxn>
                <a:cxn ang="0">
                  <a:pos x="T2" y="T3"/>
                </a:cxn>
                <a:cxn ang="0">
                  <a:pos x="T4" y="T5"/>
                </a:cxn>
                <a:cxn ang="0">
                  <a:pos x="T6" y="T7"/>
                </a:cxn>
                <a:cxn ang="0">
                  <a:pos x="T8" y="T9"/>
                </a:cxn>
                <a:cxn ang="0">
                  <a:pos x="T10" y="T11"/>
                </a:cxn>
                <a:cxn ang="0">
                  <a:pos x="T12" y="T13"/>
                </a:cxn>
              </a:cxnLst>
              <a:rect l="0" t="0" r="r" b="b"/>
              <a:pathLst>
                <a:path w="263" h="73">
                  <a:moveTo>
                    <a:pt x="127" y="13"/>
                  </a:moveTo>
                  <a:cubicBezTo>
                    <a:pt x="102" y="13"/>
                    <a:pt x="79" y="10"/>
                    <a:pt x="56" y="3"/>
                  </a:cubicBezTo>
                  <a:cubicBezTo>
                    <a:pt x="0" y="45"/>
                    <a:pt x="0" y="45"/>
                    <a:pt x="0" y="45"/>
                  </a:cubicBezTo>
                  <a:cubicBezTo>
                    <a:pt x="38" y="63"/>
                    <a:pt x="81" y="73"/>
                    <a:pt x="127" y="73"/>
                  </a:cubicBezTo>
                  <a:cubicBezTo>
                    <a:pt x="176" y="73"/>
                    <a:pt x="222" y="61"/>
                    <a:pt x="263" y="40"/>
                  </a:cubicBezTo>
                  <a:cubicBezTo>
                    <a:pt x="206" y="0"/>
                    <a:pt x="206" y="0"/>
                    <a:pt x="206" y="0"/>
                  </a:cubicBezTo>
                  <a:cubicBezTo>
                    <a:pt x="181" y="8"/>
                    <a:pt x="155" y="13"/>
                    <a:pt x="127" y="13"/>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6" name="Freeform 8"/>
            <p:cNvSpPr/>
            <p:nvPr/>
          </p:nvSpPr>
          <p:spPr bwMode="auto">
            <a:xfrm>
              <a:off x="3227" y="1896"/>
              <a:ext cx="152" cy="553"/>
            </a:xfrm>
            <a:custGeom>
              <a:avLst/>
              <a:gdLst>
                <a:gd name="T0" fmla="*/ 60 w 74"/>
                <a:gd name="T1" fmla="*/ 130 h 270"/>
                <a:gd name="T2" fmla="*/ 71 w 74"/>
                <a:gd name="T3" fmla="*/ 60 h 270"/>
                <a:gd name="T4" fmla="*/ 29 w 74"/>
                <a:gd name="T5" fmla="*/ 0 h 270"/>
                <a:gd name="T6" fmla="*/ 0 w 74"/>
                <a:gd name="T7" fmla="*/ 130 h 270"/>
                <a:gd name="T8" fmla="*/ 35 w 74"/>
                <a:gd name="T9" fmla="*/ 270 h 270"/>
                <a:gd name="T10" fmla="*/ 74 w 74"/>
                <a:gd name="T11" fmla="*/ 211 h 270"/>
                <a:gd name="T12" fmla="*/ 60 w 74"/>
                <a:gd name="T13" fmla="*/ 130 h 270"/>
              </a:gdLst>
              <a:ahLst/>
              <a:cxnLst>
                <a:cxn ang="0">
                  <a:pos x="T0" y="T1"/>
                </a:cxn>
                <a:cxn ang="0">
                  <a:pos x="T2" y="T3"/>
                </a:cxn>
                <a:cxn ang="0">
                  <a:pos x="T4" y="T5"/>
                </a:cxn>
                <a:cxn ang="0">
                  <a:pos x="T6" y="T7"/>
                </a:cxn>
                <a:cxn ang="0">
                  <a:pos x="T8" y="T9"/>
                </a:cxn>
                <a:cxn ang="0">
                  <a:pos x="T10" y="T11"/>
                </a:cxn>
                <a:cxn ang="0">
                  <a:pos x="T12" y="T13"/>
                </a:cxn>
              </a:cxnLst>
              <a:rect l="0" t="0" r="r" b="b"/>
              <a:pathLst>
                <a:path w="74" h="270">
                  <a:moveTo>
                    <a:pt x="60" y="130"/>
                  </a:moveTo>
                  <a:cubicBezTo>
                    <a:pt x="60" y="105"/>
                    <a:pt x="64" y="82"/>
                    <a:pt x="71" y="60"/>
                  </a:cubicBezTo>
                  <a:cubicBezTo>
                    <a:pt x="29" y="0"/>
                    <a:pt x="29" y="0"/>
                    <a:pt x="29" y="0"/>
                  </a:cubicBezTo>
                  <a:cubicBezTo>
                    <a:pt x="11" y="40"/>
                    <a:pt x="0" y="83"/>
                    <a:pt x="0" y="130"/>
                  </a:cubicBezTo>
                  <a:cubicBezTo>
                    <a:pt x="0" y="180"/>
                    <a:pt x="13" y="228"/>
                    <a:pt x="35" y="270"/>
                  </a:cubicBezTo>
                  <a:cubicBezTo>
                    <a:pt x="74" y="211"/>
                    <a:pt x="74" y="211"/>
                    <a:pt x="74" y="211"/>
                  </a:cubicBezTo>
                  <a:cubicBezTo>
                    <a:pt x="65" y="186"/>
                    <a:pt x="60" y="158"/>
                    <a:pt x="60" y="13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67" name="Freeform 9"/>
            <p:cNvSpPr/>
            <p:nvPr/>
          </p:nvSpPr>
          <p:spPr bwMode="auto">
            <a:xfrm>
              <a:off x="4306" y="1886"/>
              <a:ext cx="148" cy="546"/>
            </a:xfrm>
            <a:custGeom>
              <a:avLst/>
              <a:gdLst>
                <a:gd name="T0" fmla="*/ 12 w 72"/>
                <a:gd name="T1" fmla="*/ 135 h 267"/>
                <a:gd name="T2" fmla="*/ 1 w 72"/>
                <a:gd name="T3" fmla="*/ 207 h 267"/>
                <a:gd name="T4" fmla="*/ 41 w 72"/>
                <a:gd name="T5" fmla="*/ 267 h 267"/>
                <a:gd name="T6" fmla="*/ 72 w 72"/>
                <a:gd name="T7" fmla="*/ 135 h 267"/>
                <a:gd name="T8" fmla="*/ 40 w 72"/>
                <a:gd name="T9" fmla="*/ 0 h 267"/>
                <a:gd name="T10" fmla="*/ 0 w 72"/>
                <a:gd name="T11" fmla="*/ 58 h 267"/>
                <a:gd name="T12" fmla="*/ 12 w 72"/>
                <a:gd name="T13" fmla="*/ 135 h 267"/>
              </a:gdLst>
              <a:ahLst/>
              <a:cxnLst>
                <a:cxn ang="0">
                  <a:pos x="T0" y="T1"/>
                </a:cxn>
                <a:cxn ang="0">
                  <a:pos x="T2" y="T3"/>
                </a:cxn>
                <a:cxn ang="0">
                  <a:pos x="T4" y="T5"/>
                </a:cxn>
                <a:cxn ang="0">
                  <a:pos x="T6" y="T7"/>
                </a:cxn>
                <a:cxn ang="0">
                  <a:pos x="T8" y="T9"/>
                </a:cxn>
                <a:cxn ang="0">
                  <a:pos x="T10" y="T11"/>
                </a:cxn>
                <a:cxn ang="0">
                  <a:pos x="T12" y="T13"/>
                </a:cxn>
              </a:cxnLst>
              <a:rect l="0" t="0" r="r" b="b"/>
              <a:pathLst>
                <a:path w="72" h="267">
                  <a:moveTo>
                    <a:pt x="12" y="135"/>
                  </a:moveTo>
                  <a:cubicBezTo>
                    <a:pt x="12" y="160"/>
                    <a:pt x="8" y="184"/>
                    <a:pt x="1" y="207"/>
                  </a:cubicBezTo>
                  <a:cubicBezTo>
                    <a:pt x="41" y="267"/>
                    <a:pt x="41" y="267"/>
                    <a:pt x="41" y="267"/>
                  </a:cubicBezTo>
                  <a:cubicBezTo>
                    <a:pt x="61" y="227"/>
                    <a:pt x="72" y="182"/>
                    <a:pt x="72" y="135"/>
                  </a:cubicBezTo>
                  <a:cubicBezTo>
                    <a:pt x="72" y="86"/>
                    <a:pt x="61" y="41"/>
                    <a:pt x="40" y="0"/>
                  </a:cubicBezTo>
                  <a:cubicBezTo>
                    <a:pt x="0" y="58"/>
                    <a:pt x="0" y="58"/>
                    <a:pt x="0" y="58"/>
                  </a:cubicBezTo>
                  <a:cubicBezTo>
                    <a:pt x="8" y="82"/>
                    <a:pt x="12" y="108"/>
                    <a:pt x="12" y="135"/>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grpSp>
      <p:grpSp>
        <p:nvGrpSpPr>
          <p:cNvPr id="168" name="Group 4"/>
          <p:cNvGrpSpPr>
            <a:grpSpLocks noChangeAspect="1"/>
          </p:cNvGrpSpPr>
          <p:nvPr/>
        </p:nvGrpSpPr>
        <p:grpSpPr bwMode="auto">
          <a:xfrm>
            <a:off x="2923768" y="4584651"/>
            <a:ext cx="317667" cy="320569"/>
            <a:chOff x="3129" y="1443"/>
            <a:chExt cx="1423" cy="1436"/>
          </a:xfrm>
        </p:grpSpPr>
        <p:sp>
          <p:nvSpPr>
            <p:cNvPr id="169" name="Freeform 5"/>
            <p:cNvSpPr/>
            <p:nvPr/>
          </p:nvSpPr>
          <p:spPr bwMode="auto">
            <a:xfrm>
              <a:off x="3129" y="1443"/>
              <a:ext cx="1423" cy="1436"/>
            </a:xfrm>
            <a:custGeom>
              <a:avLst/>
              <a:gdLst>
                <a:gd name="T0" fmla="*/ 0 w 1423"/>
                <a:gd name="T1" fmla="*/ 10 h 1436"/>
                <a:gd name="T2" fmla="*/ 698 w 1423"/>
                <a:gd name="T3" fmla="*/ 526 h 1436"/>
                <a:gd name="T4" fmla="*/ 1423 w 1423"/>
                <a:gd name="T5" fmla="*/ 0 h 1436"/>
                <a:gd name="T6" fmla="*/ 921 w 1423"/>
                <a:gd name="T7" fmla="*/ 707 h 1436"/>
                <a:gd name="T8" fmla="*/ 1399 w 1423"/>
                <a:gd name="T9" fmla="*/ 1409 h 1436"/>
                <a:gd name="T10" fmla="*/ 723 w 1423"/>
                <a:gd name="T11" fmla="*/ 920 h 1436"/>
                <a:gd name="T12" fmla="*/ 29 w 1423"/>
                <a:gd name="T13" fmla="*/ 1436 h 1436"/>
                <a:gd name="T14" fmla="*/ 502 w 1423"/>
                <a:gd name="T15" fmla="*/ 733 h 1436"/>
                <a:gd name="T16" fmla="*/ 0 w 1423"/>
                <a:gd name="T17" fmla="*/ 10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3" h="1436">
                  <a:moveTo>
                    <a:pt x="0" y="10"/>
                  </a:moveTo>
                  <a:lnTo>
                    <a:pt x="698" y="526"/>
                  </a:lnTo>
                  <a:lnTo>
                    <a:pt x="1423" y="0"/>
                  </a:lnTo>
                  <a:lnTo>
                    <a:pt x="921" y="707"/>
                  </a:lnTo>
                  <a:lnTo>
                    <a:pt x="1399" y="1409"/>
                  </a:lnTo>
                  <a:lnTo>
                    <a:pt x="723" y="920"/>
                  </a:lnTo>
                  <a:lnTo>
                    <a:pt x="29" y="1436"/>
                  </a:lnTo>
                  <a:lnTo>
                    <a:pt x="502" y="733"/>
                  </a:lnTo>
                  <a:lnTo>
                    <a:pt x="0" y="1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70" name="Freeform 6"/>
            <p:cNvSpPr/>
            <p:nvPr/>
          </p:nvSpPr>
          <p:spPr bwMode="auto">
            <a:xfrm>
              <a:off x="3557" y="1548"/>
              <a:ext cx="555" cy="153"/>
            </a:xfrm>
            <a:custGeom>
              <a:avLst/>
              <a:gdLst>
                <a:gd name="T0" fmla="*/ 139 w 271"/>
                <a:gd name="T1" fmla="*/ 60 h 75"/>
                <a:gd name="T2" fmla="*/ 214 w 271"/>
                <a:gd name="T3" fmla="*/ 72 h 75"/>
                <a:gd name="T4" fmla="*/ 271 w 271"/>
                <a:gd name="T5" fmla="*/ 31 h 75"/>
                <a:gd name="T6" fmla="*/ 139 w 271"/>
                <a:gd name="T7" fmla="*/ 0 h 75"/>
                <a:gd name="T8" fmla="*/ 0 w 271"/>
                <a:gd name="T9" fmla="*/ 34 h 75"/>
                <a:gd name="T10" fmla="*/ 56 w 271"/>
                <a:gd name="T11" fmla="*/ 75 h 75"/>
                <a:gd name="T12" fmla="*/ 139 w 271"/>
                <a:gd name="T13" fmla="*/ 60 h 75"/>
              </a:gdLst>
              <a:ahLst/>
              <a:cxnLst>
                <a:cxn ang="0">
                  <a:pos x="T0" y="T1"/>
                </a:cxn>
                <a:cxn ang="0">
                  <a:pos x="T2" y="T3"/>
                </a:cxn>
                <a:cxn ang="0">
                  <a:pos x="T4" y="T5"/>
                </a:cxn>
                <a:cxn ang="0">
                  <a:pos x="T6" y="T7"/>
                </a:cxn>
                <a:cxn ang="0">
                  <a:pos x="T8" y="T9"/>
                </a:cxn>
                <a:cxn ang="0">
                  <a:pos x="T10" y="T11"/>
                </a:cxn>
                <a:cxn ang="0">
                  <a:pos x="T12" y="T13"/>
                </a:cxn>
              </a:cxnLst>
              <a:rect l="0" t="0" r="r" b="b"/>
              <a:pathLst>
                <a:path w="271" h="75">
                  <a:moveTo>
                    <a:pt x="139" y="60"/>
                  </a:moveTo>
                  <a:cubicBezTo>
                    <a:pt x="165" y="60"/>
                    <a:pt x="190" y="64"/>
                    <a:pt x="214" y="72"/>
                  </a:cubicBezTo>
                  <a:cubicBezTo>
                    <a:pt x="271" y="31"/>
                    <a:pt x="271" y="31"/>
                    <a:pt x="271" y="31"/>
                  </a:cubicBezTo>
                  <a:cubicBezTo>
                    <a:pt x="231" y="11"/>
                    <a:pt x="186" y="0"/>
                    <a:pt x="139" y="0"/>
                  </a:cubicBezTo>
                  <a:cubicBezTo>
                    <a:pt x="89" y="0"/>
                    <a:pt x="42" y="12"/>
                    <a:pt x="0" y="34"/>
                  </a:cubicBezTo>
                  <a:cubicBezTo>
                    <a:pt x="56" y="75"/>
                    <a:pt x="56" y="75"/>
                    <a:pt x="56" y="75"/>
                  </a:cubicBezTo>
                  <a:cubicBezTo>
                    <a:pt x="81" y="65"/>
                    <a:pt x="109" y="60"/>
                    <a:pt x="139" y="6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71" name="Freeform 7"/>
            <p:cNvSpPr/>
            <p:nvPr/>
          </p:nvSpPr>
          <p:spPr bwMode="auto">
            <a:xfrm>
              <a:off x="3582" y="2625"/>
              <a:ext cx="538" cy="149"/>
            </a:xfrm>
            <a:custGeom>
              <a:avLst/>
              <a:gdLst>
                <a:gd name="T0" fmla="*/ 127 w 263"/>
                <a:gd name="T1" fmla="*/ 13 h 73"/>
                <a:gd name="T2" fmla="*/ 56 w 263"/>
                <a:gd name="T3" fmla="*/ 3 h 73"/>
                <a:gd name="T4" fmla="*/ 0 w 263"/>
                <a:gd name="T5" fmla="*/ 45 h 73"/>
                <a:gd name="T6" fmla="*/ 127 w 263"/>
                <a:gd name="T7" fmla="*/ 73 h 73"/>
                <a:gd name="T8" fmla="*/ 263 w 263"/>
                <a:gd name="T9" fmla="*/ 40 h 73"/>
                <a:gd name="T10" fmla="*/ 206 w 263"/>
                <a:gd name="T11" fmla="*/ 0 h 73"/>
                <a:gd name="T12" fmla="*/ 127 w 263"/>
                <a:gd name="T13" fmla="*/ 13 h 73"/>
              </a:gdLst>
              <a:ahLst/>
              <a:cxnLst>
                <a:cxn ang="0">
                  <a:pos x="T0" y="T1"/>
                </a:cxn>
                <a:cxn ang="0">
                  <a:pos x="T2" y="T3"/>
                </a:cxn>
                <a:cxn ang="0">
                  <a:pos x="T4" y="T5"/>
                </a:cxn>
                <a:cxn ang="0">
                  <a:pos x="T6" y="T7"/>
                </a:cxn>
                <a:cxn ang="0">
                  <a:pos x="T8" y="T9"/>
                </a:cxn>
                <a:cxn ang="0">
                  <a:pos x="T10" y="T11"/>
                </a:cxn>
                <a:cxn ang="0">
                  <a:pos x="T12" y="T13"/>
                </a:cxn>
              </a:cxnLst>
              <a:rect l="0" t="0" r="r" b="b"/>
              <a:pathLst>
                <a:path w="263" h="73">
                  <a:moveTo>
                    <a:pt x="127" y="13"/>
                  </a:moveTo>
                  <a:cubicBezTo>
                    <a:pt x="102" y="13"/>
                    <a:pt x="79" y="10"/>
                    <a:pt x="56" y="3"/>
                  </a:cubicBezTo>
                  <a:cubicBezTo>
                    <a:pt x="0" y="45"/>
                    <a:pt x="0" y="45"/>
                    <a:pt x="0" y="45"/>
                  </a:cubicBezTo>
                  <a:cubicBezTo>
                    <a:pt x="38" y="63"/>
                    <a:pt x="81" y="73"/>
                    <a:pt x="127" y="73"/>
                  </a:cubicBezTo>
                  <a:cubicBezTo>
                    <a:pt x="176" y="73"/>
                    <a:pt x="222" y="61"/>
                    <a:pt x="263" y="40"/>
                  </a:cubicBezTo>
                  <a:cubicBezTo>
                    <a:pt x="206" y="0"/>
                    <a:pt x="206" y="0"/>
                    <a:pt x="206" y="0"/>
                  </a:cubicBezTo>
                  <a:cubicBezTo>
                    <a:pt x="181" y="8"/>
                    <a:pt x="155" y="13"/>
                    <a:pt x="127" y="13"/>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72" name="Freeform 8"/>
            <p:cNvSpPr/>
            <p:nvPr/>
          </p:nvSpPr>
          <p:spPr bwMode="auto">
            <a:xfrm>
              <a:off x="3227" y="1896"/>
              <a:ext cx="152" cy="553"/>
            </a:xfrm>
            <a:custGeom>
              <a:avLst/>
              <a:gdLst>
                <a:gd name="T0" fmla="*/ 60 w 74"/>
                <a:gd name="T1" fmla="*/ 130 h 270"/>
                <a:gd name="T2" fmla="*/ 71 w 74"/>
                <a:gd name="T3" fmla="*/ 60 h 270"/>
                <a:gd name="T4" fmla="*/ 29 w 74"/>
                <a:gd name="T5" fmla="*/ 0 h 270"/>
                <a:gd name="T6" fmla="*/ 0 w 74"/>
                <a:gd name="T7" fmla="*/ 130 h 270"/>
                <a:gd name="T8" fmla="*/ 35 w 74"/>
                <a:gd name="T9" fmla="*/ 270 h 270"/>
                <a:gd name="T10" fmla="*/ 74 w 74"/>
                <a:gd name="T11" fmla="*/ 211 h 270"/>
                <a:gd name="T12" fmla="*/ 60 w 74"/>
                <a:gd name="T13" fmla="*/ 130 h 270"/>
              </a:gdLst>
              <a:ahLst/>
              <a:cxnLst>
                <a:cxn ang="0">
                  <a:pos x="T0" y="T1"/>
                </a:cxn>
                <a:cxn ang="0">
                  <a:pos x="T2" y="T3"/>
                </a:cxn>
                <a:cxn ang="0">
                  <a:pos x="T4" y="T5"/>
                </a:cxn>
                <a:cxn ang="0">
                  <a:pos x="T6" y="T7"/>
                </a:cxn>
                <a:cxn ang="0">
                  <a:pos x="T8" y="T9"/>
                </a:cxn>
                <a:cxn ang="0">
                  <a:pos x="T10" y="T11"/>
                </a:cxn>
                <a:cxn ang="0">
                  <a:pos x="T12" y="T13"/>
                </a:cxn>
              </a:cxnLst>
              <a:rect l="0" t="0" r="r" b="b"/>
              <a:pathLst>
                <a:path w="74" h="270">
                  <a:moveTo>
                    <a:pt x="60" y="130"/>
                  </a:moveTo>
                  <a:cubicBezTo>
                    <a:pt x="60" y="105"/>
                    <a:pt x="64" y="82"/>
                    <a:pt x="71" y="60"/>
                  </a:cubicBezTo>
                  <a:cubicBezTo>
                    <a:pt x="29" y="0"/>
                    <a:pt x="29" y="0"/>
                    <a:pt x="29" y="0"/>
                  </a:cubicBezTo>
                  <a:cubicBezTo>
                    <a:pt x="11" y="40"/>
                    <a:pt x="0" y="83"/>
                    <a:pt x="0" y="130"/>
                  </a:cubicBezTo>
                  <a:cubicBezTo>
                    <a:pt x="0" y="180"/>
                    <a:pt x="13" y="228"/>
                    <a:pt x="35" y="270"/>
                  </a:cubicBezTo>
                  <a:cubicBezTo>
                    <a:pt x="74" y="211"/>
                    <a:pt x="74" y="211"/>
                    <a:pt x="74" y="211"/>
                  </a:cubicBezTo>
                  <a:cubicBezTo>
                    <a:pt x="65" y="186"/>
                    <a:pt x="60" y="158"/>
                    <a:pt x="60" y="130"/>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sp>
          <p:nvSpPr>
            <p:cNvPr id="173" name="Freeform 9"/>
            <p:cNvSpPr/>
            <p:nvPr/>
          </p:nvSpPr>
          <p:spPr bwMode="auto">
            <a:xfrm>
              <a:off x="4306" y="1886"/>
              <a:ext cx="148" cy="546"/>
            </a:xfrm>
            <a:custGeom>
              <a:avLst/>
              <a:gdLst>
                <a:gd name="T0" fmla="*/ 12 w 72"/>
                <a:gd name="T1" fmla="*/ 135 h 267"/>
                <a:gd name="T2" fmla="*/ 1 w 72"/>
                <a:gd name="T3" fmla="*/ 207 h 267"/>
                <a:gd name="T4" fmla="*/ 41 w 72"/>
                <a:gd name="T5" fmla="*/ 267 h 267"/>
                <a:gd name="T6" fmla="*/ 72 w 72"/>
                <a:gd name="T7" fmla="*/ 135 h 267"/>
                <a:gd name="T8" fmla="*/ 40 w 72"/>
                <a:gd name="T9" fmla="*/ 0 h 267"/>
                <a:gd name="T10" fmla="*/ 0 w 72"/>
                <a:gd name="T11" fmla="*/ 58 h 267"/>
                <a:gd name="T12" fmla="*/ 12 w 72"/>
                <a:gd name="T13" fmla="*/ 135 h 267"/>
              </a:gdLst>
              <a:ahLst/>
              <a:cxnLst>
                <a:cxn ang="0">
                  <a:pos x="T0" y="T1"/>
                </a:cxn>
                <a:cxn ang="0">
                  <a:pos x="T2" y="T3"/>
                </a:cxn>
                <a:cxn ang="0">
                  <a:pos x="T4" y="T5"/>
                </a:cxn>
                <a:cxn ang="0">
                  <a:pos x="T6" y="T7"/>
                </a:cxn>
                <a:cxn ang="0">
                  <a:pos x="T8" y="T9"/>
                </a:cxn>
                <a:cxn ang="0">
                  <a:pos x="T10" y="T11"/>
                </a:cxn>
                <a:cxn ang="0">
                  <a:pos x="T12" y="T13"/>
                </a:cxn>
              </a:cxnLst>
              <a:rect l="0" t="0" r="r" b="b"/>
              <a:pathLst>
                <a:path w="72" h="267">
                  <a:moveTo>
                    <a:pt x="12" y="135"/>
                  </a:moveTo>
                  <a:cubicBezTo>
                    <a:pt x="12" y="160"/>
                    <a:pt x="8" y="184"/>
                    <a:pt x="1" y="207"/>
                  </a:cubicBezTo>
                  <a:cubicBezTo>
                    <a:pt x="41" y="267"/>
                    <a:pt x="41" y="267"/>
                    <a:pt x="41" y="267"/>
                  </a:cubicBezTo>
                  <a:cubicBezTo>
                    <a:pt x="61" y="227"/>
                    <a:pt x="72" y="182"/>
                    <a:pt x="72" y="135"/>
                  </a:cubicBezTo>
                  <a:cubicBezTo>
                    <a:pt x="72" y="86"/>
                    <a:pt x="61" y="41"/>
                    <a:pt x="40" y="0"/>
                  </a:cubicBezTo>
                  <a:cubicBezTo>
                    <a:pt x="0" y="58"/>
                    <a:pt x="0" y="58"/>
                    <a:pt x="0" y="58"/>
                  </a:cubicBezTo>
                  <a:cubicBezTo>
                    <a:pt x="8" y="82"/>
                    <a:pt x="12" y="108"/>
                    <a:pt x="12" y="135"/>
                  </a:cubicBezTo>
                  <a:close/>
                </a:path>
              </a:pathLst>
            </a:custGeom>
            <a:solidFill>
              <a:srgbClr val="D9D9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mago" charset="0"/>
                <a:ea typeface="微软雅黑" panose="020B0503020204020204" charset="-122"/>
              </a:endParaRPr>
            </a:p>
          </p:txBody>
        </p:sp>
      </p:grpSp>
      <p:sp>
        <p:nvSpPr>
          <p:cNvPr id="174" name="Rectangle 104"/>
          <p:cNvSpPr/>
          <p:nvPr/>
        </p:nvSpPr>
        <p:spPr>
          <a:xfrm>
            <a:off x="10395437" y="0"/>
            <a:ext cx="1301263" cy="542818"/>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流感病原学</a:t>
            </a:r>
            <a:endParaRPr lang="zh-CN" altLang="en-US" sz="1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39043" name="think-cell 幻灯片" r:id="rId2" imgW="5715" imgH="5715" progId="TCLayout.ActiveDocument.1">
                  <p:embed/>
                </p:oleObj>
              </mc:Choice>
              <mc:Fallback>
                <p:oleObj name="think-cell 幻灯片" r:id="rId2" imgW="5715" imgH="5715" progId="TCLayout.ActiveDocument.1">
                  <p:embed/>
                  <p:pic>
                    <p:nvPicPr>
                      <p:cNvPr id="0" name="对象 7"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4" name="Rectangle 3" hidden="1"/>
          <p:cNvSpPr/>
          <p:nvPr>
            <p:custDataLst>
              <p:tags r:id="rId4"/>
            </p:custDataLst>
          </p:nvPr>
        </p:nvSpPr>
        <p:spPr>
          <a:xfrm>
            <a:off x="794"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defRPr/>
            </a:pPr>
            <a:endParaRPr lang="en-US" altLang="zh-CN" sz="2800" b="1" dirty="0">
              <a:solidFill>
                <a:prstClr val="white"/>
              </a:solidFill>
              <a:latin typeface="Arial" panose="020B0604020202020204" pitchFamily="34" charset="0"/>
              <a:ea typeface="微软雅黑" panose="020B0503020204020204" charset="-122"/>
              <a:sym typeface="Arial" panose="020B0604020202020204" pitchFamily="34" charset="0"/>
            </a:endParaRPr>
          </a:p>
        </p:txBody>
      </p:sp>
      <p:sp>
        <p:nvSpPr>
          <p:cNvPr id="40" name="文本占位符 3"/>
          <p:cNvSpPr txBox="1"/>
          <p:nvPr/>
        </p:nvSpPr>
        <p:spPr>
          <a:xfrm>
            <a:off x="504558" y="6594650"/>
            <a:ext cx="11725955" cy="193084"/>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92075" indent="-92075" defTabSz="1172210">
              <a:spcBef>
                <a:spcPts val="0"/>
              </a:spcBef>
              <a:buFont typeface="+mj-lt"/>
              <a:buAutoNum type="arabicPeriod"/>
              <a:defRPr/>
            </a:pPr>
            <a:r>
              <a:rPr lang="zh-CN" altLang="en-US" sz="800" dirty="0">
                <a:solidFill>
                  <a:prstClr val="white">
                    <a:lumMod val="65000"/>
                  </a:prstClr>
                </a:solidFill>
                <a:ea typeface="微软雅黑" panose="020B0503020204020204" charset="-122"/>
                <a:sym typeface="Verdana" panose="020B0604030504040204"/>
              </a:rPr>
              <a:t>国家卫生健康委办公厅</a:t>
            </a:r>
            <a:r>
              <a:rPr lang="en-US" altLang="zh-CN" sz="800" dirty="0">
                <a:solidFill>
                  <a:prstClr val="white">
                    <a:lumMod val="65000"/>
                  </a:prstClr>
                </a:solidFill>
                <a:ea typeface="微软雅黑" panose="020B0503020204020204" charset="-122"/>
                <a:sym typeface="Verdana" panose="020B0604030504040204"/>
              </a:rPr>
              <a:t>.</a:t>
            </a:r>
            <a:r>
              <a:rPr lang="zh-CN" altLang="en-US" sz="800" dirty="0">
                <a:solidFill>
                  <a:prstClr val="white">
                    <a:lumMod val="65000"/>
                  </a:prstClr>
                </a:solidFill>
                <a:ea typeface="微软雅黑" panose="020B0503020204020204" charset="-122"/>
                <a:sym typeface="Verdana" panose="020B0604030504040204"/>
              </a:rPr>
              <a:t>流行性感冒诊疗方案</a:t>
            </a:r>
            <a:r>
              <a:rPr lang="en-US" altLang="zh-CN" sz="800" dirty="0">
                <a:solidFill>
                  <a:prstClr val="white">
                    <a:lumMod val="65000"/>
                  </a:prstClr>
                </a:solidFill>
                <a:ea typeface="微软雅黑" panose="020B0503020204020204" charset="-122"/>
                <a:sym typeface="Verdana" panose="020B0604030504040204"/>
              </a:rPr>
              <a:t>(2020</a:t>
            </a:r>
            <a:r>
              <a:rPr lang="zh-CN" altLang="en-US" sz="800" dirty="0">
                <a:solidFill>
                  <a:prstClr val="white">
                    <a:lumMod val="65000"/>
                  </a:prstClr>
                </a:solidFill>
                <a:ea typeface="微软雅黑" panose="020B0503020204020204" charset="-122"/>
                <a:sym typeface="Verdana" panose="020B0604030504040204"/>
              </a:rPr>
              <a:t>年版</a:t>
            </a:r>
            <a:r>
              <a:rPr lang="en-US" altLang="zh-CN" sz="800" dirty="0">
                <a:solidFill>
                  <a:prstClr val="white">
                    <a:lumMod val="65000"/>
                  </a:prstClr>
                </a:solidFill>
                <a:ea typeface="微软雅黑" panose="020B0503020204020204" charset="-122"/>
                <a:sym typeface="Verdana" panose="020B0604030504040204"/>
              </a:rPr>
              <a:t>).</a:t>
            </a:r>
            <a:endParaRPr lang="en-US" altLang="zh-CN" sz="800" dirty="0">
              <a:solidFill>
                <a:prstClr val="white">
                  <a:lumMod val="65000"/>
                </a:prstClr>
              </a:solidFill>
              <a:ea typeface="微软雅黑" panose="020B0503020204020204" charset="-122"/>
              <a:sym typeface="Verdana" panose="020B0604030504040204"/>
            </a:endParaRPr>
          </a:p>
          <a:p>
            <a:pPr marL="92075" indent="-92075" defTabSz="1172210">
              <a:spcBef>
                <a:spcPts val="0"/>
              </a:spcBef>
              <a:buFont typeface="+mj-lt"/>
              <a:buAutoNum type="arabicPeriod"/>
              <a:defRPr/>
            </a:pPr>
            <a:r>
              <a:rPr lang="zh-CN" altLang="en-US" sz="800" dirty="0">
                <a:solidFill>
                  <a:prstClr val="white">
                    <a:lumMod val="65000"/>
                  </a:prstClr>
                </a:solidFill>
                <a:ea typeface="微软雅黑" panose="020B0503020204020204" charset="-122"/>
                <a:sym typeface="Verdana" panose="020B0604030504040204"/>
              </a:rPr>
              <a:t>儿童流感诊断与治疗专家共识</a:t>
            </a:r>
            <a:r>
              <a:rPr lang="en-US" altLang="zh-CN" sz="800" dirty="0">
                <a:solidFill>
                  <a:prstClr val="white">
                    <a:lumMod val="65000"/>
                  </a:prstClr>
                </a:solidFill>
                <a:ea typeface="微软雅黑" panose="020B0503020204020204" charset="-122"/>
                <a:sym typeface="Verdana" panose="020B0604030504040204"/>
              </a:rPr>
              <a:t>(2020</a:t>
            </a:r>
            <a:r>
              <a:rPr lang="zh-CN" altLang="en-US" sz="800" dirty="0">
                <a:solidFill>
                  <a:prstClr val="white">
                    <a:lumMod val="65000"/>
                  </a:prstClr>
                </a:solidFill>
                <a:ea typeface="微软雅黑" panose="020B0503020204020204" charset="-122"/>
                <a:sym typeface="Verdana" panose="020B0604030504040204"/>
              </a:rPr>
              <a:t>年版</a:t>
            </a:r>
            <a:r>
              <a:rPr lang="en-US" altLang="zh-CN" sz="800" dirty="0">
                <a:solidFill>
                  <a:prstClr val="white">
                    <a:lumMod val="65000"/>
                  </a:prstClr>
                </a:solidFill>
                <a:ea typeface="微软雅黑" panose="020B0503020204020204" charset="-122"/>
                <a:sym typeface="Verdana" panose="020B0604030504040204"/>
              </a:rPr>
              <a:t>).</a:t>
            </a:r>
            <a:r>
              <a:rPr lang="zh-CN" altLang="en-US" sz="800" dirty="0">
                <a:solidFill>
                  <a:prstClr val="white">
                    <a:lumMod val="65000"/>
                  </a:prstClr>
                </a:solidFill>
                <a:ea typeface="微软雅黑" panose="020B0503020204020204" charset="-122"/>
                <a:sym typeface="Verdana" panose="020B0604030504040204"/>
              </a:rPr>
              <a:t>中华实用儿科临床杂志</a:t>
            </a:r>
            <a:r>
              <a:rPr lang="en-US" altLang="zh-CN" sz="800" dirty="0">
                <a:solidFill>
                  <a:prstClr val="white">
                    <a:lumMod val="65000"/>
                  </a:prstClr>
                </a:solidFill>
                <a:ea typeface="微软雅黑" panose="020B0503020204020204" charset="-122"/>
                <a:sym typeface="Verdana" panose="020B0604030504040204"/>
              </a:rPr>
              <a:t>.2020.35(18):1281-1288.</a:t>
            </a:r>
            <a:endParaRPr lang="en-US" altLang="zh-CN" sz="800" dirty="0">
              <a:solidFill>
                <a:prstClr val="white">
                  <a:lumMod val="65000"/>
                </a:prstClr>
              </a:solidFill>
              <a:ea typeface="微软雅黑" panose="020B0503020204020204" charset="-122"/>
              <a:sym typeface="Verdana" panose="020B0604030504040204"/>
            </a:endParaRPr>
          </a:p>
          <a:p>
            <a:pPr marL="92075" indent="-92075" defTabSz="1172210">
              <a:spcBef>
                <a:spcPts val="0"/>
              </a:spcBef>
              <a:buFont typeface="+mj-lt"/>
              <a:buAutoNum type="arabicPeriod"/>
              <a:defRPr/>
            </a:pPr>
            <a:r>
              <a:rPr lang="en-US" altLang="zh-CN" sz="800" dirty="0" err="1">
                <a:solidFill>
                  <a:prstClr val="white">
                    <a:lumMod val="65000"/>
                  </a:prstClr>
                </a:solidFill>
                <a:ea typeface="微软雅黑" panose="020B0503020204020204" charset="-122"/>
                <a:sym typeface="Verdana" panose="020B0604030504040204"/>
              </a:rPr>
              <a:t>Osterholm</a:t>
            </a:r>
            <a:r>
              <a:rPr lang="en-US" altLang="zh-CN" sz="800" dirty="0">
                <a:solidFill>
                  <a:prstClr val="white">
                    <a:lumMod val="65000"/>
                  </a:prstClr>
                </a:solidFill>
                <a:ea typeface="微软雅黑" panose="020B0503020204020204" charset="-122"/>
                <a:sym typeface="Verdana" panose="020B0604030504040204"/>
              </a:rPr>
              <a:t> MT.N </a:t>
            </a:r>
            <a:r>
              <a:rPr lang="en-US" altLang="zh-CN" sz="800" dirty="0" err="1">
                <a:solidFill>
                  <a:prstClr val="white">
                    <a:lumMod val="65000"/>
                  </a:prstClr>
                </a:solidFill>
                <a:ea typeface="微软雅黑" panose="020B0503020204020204" charset="-122"/>
                <a:sym typeface="Verdana" panose="020B0604030504040204"/>
              </a:rPr>
              <a:t>Engl</a:t>
            </a:r>
            <a:r>
              <a:rPr lang="en-US" altLang="zh-CN" sz="800" dirty="0">
                <a:solidFill>
                  <a:prstClr val="white">
                    <a:lumMod val="65000"/>
                  </a:prstClr>
                </a:solidFill>
                <a:ea typeface="微软雅黑" panose="020B0503020204020204" charset="-122"/>
                <a:sym typeface="Verdana" panose="020B0604030504040204"/>
              </a:rPr>
              <a:t> J Med . 2005 May 5;352(18):1839-42.</a:t>
            </a:r>
            <a:endParaRPr lang="en-US" altLang="zh-CN" sz="800" dirty="0">
              <a:solidFill>
                <a:prstClr val="white">
                  <a:lumMod val="65000"/>
                </a:prstClr>
              </a:solidFill>
              <a:ea typeface="微软雅黑" panose="020B0503020204020204" charset="-122"/>
              <a:sym typeface="Verdana" panose="020B0604030504040204"/>
            </a:endParaRPr>
          </a:p>
          <a:p>
            <a:pPr marL="92075" indent="-92075" defTabSz="1172210">
              <a:spcBef>
                <a:spcPts val="0"/>
              </a:spcBef>
              <a:buFont typeface="+mj-lt"/>
              <a:buAutoNum type="arabicPeriod"/>
              <a:defRPr/>
            </a:pPr>
            <a:r>
              <a:rPr lang="en-US" altLang="zh-CN" sz="800" dirty="0" err="1">
                <a:solidFill>
                  <a:prstClr val="white">
                    <a:lumMod val="65000"/>
                  </a:prstClr>
                </a:solidFill>
                <a:ea typeface="微软雅黑" panose="020B0503020204020204" charset="-122"/>
                <a:sym typeface="Verdana" panose="020B0604030504040204"/>
              </a:rPr>
              <a:t>Gefei</a:t>
            </a:r>
            <a:r>
              <a:rPr lang="en-US" altLang="zh-CN" sz="800" dirty="0">
                <a:solidFill>
                  <a:prstClr val="white">
                    <a:lumMod val="65000"/>
                  </a:prstClr>
                </a:solidFill>
                <a:ea typeface="微软雅黑" panose="020B0503020204020204" charset="-122"/>
                <a:sym typeface="Verdana" panose="020B0604030504040204"/>
              </a:rPr>
              <a:t> F Wang, et al. </a:t>
            </a:r>
            <a:r>
              <a:rPr lang="en-US" altLang="zh-CN" sz="800" dirty="0" err="1">
                <a:solidFill>
                  <a:prstClr val="white">
                    <a:lumMod val="65000"/>
                  </a:prstClr>
                </a:solidFill>
                <a:ea typeface="微软雅黑" panose="020B0503020204020204" charset="-122"/>
                <a:sym typeface="Verdana" panose="020B0604030504040204"/>
              </a:rPr>
              <a:t>Curr</a:t>
            </a:r>
            <a:r>
              <a:rPr lang="en-US" altLang="zh-CN" sz="800" dirty="0">
                <a:solidFill>
                  <a:prstClr val="white">
                    <a:lumMod val="65000"/>
                  </a:prstClr>
                </a:solidFill>
                <a:ea typeface="微软雅黑" panose="020B0503020204020204" charset="-122"/>
                <a:sym typeface="Verdana" panose="020B0604030504040204"/>
              </a:rPr>
              <a:t> </a:t>
            </a:r>
            <a:r>
              <a:rPr lang="en-US" altLang="zh-CN" sz="800" dirty="0" err="1">
                <a:solidFill>
                  <a:prstClr val="white">
                    <a:lumMod val="65000"/>
                  </a:prstClr>
                </a:solidFill>
                <a:ea typeface="微软雅黑" panose="020B0503020204020204" charset="-122"/>
                <a:sym typeface="Verdana" panose="020B0604030504040204"/>
              </a:rPr>
              <a:t>Opin</a:t>
            </a:r>
            <a:r>
              <a:rPr lang="en-US" altLang="zh-CN" sz="800" dirty="0">
                <a:solidFill>
                  <a:prstClr val="white">
                    <a:lumMod val="65000"/>
                  </a:prstClr>
                </a:solidFill>
                <a:ea typeface="微软雅黑" panose="020B0503020204020204" charset="-122"/>
                <a:sym typeface="Verdana" panose="020B0604030504040204"/>
              </a:rPr>
              <a:t> Neurol.2010,23,305-311</a:t>
            </a:r>
            <a:endParaRPr lang="en-US" altLang="zh-CN" sz="800" dirty="0">
              <a:solidFill>
                <a:prstClr val="white">
                  <a:lumMod val="65000"/>
                </a:prstClr>
              </a:solidFill>
              <a:ea typeface="微软雅黑" panose="020B0503020204020204" charset="-122"/>
              <a:sym typeface="Verdana" panose="020B0604030504040204"/>
            </a:endParaRPr>
          </a:p>
        </p:txBody>
      </p:sp>
      <p:sp>
        <p:nvSpPr>
          <p:cNvPr id="41" name="标题 1"/>
          <p:cNvSpPr txBox="1"/>
          <p:nvPr/>
        </p:nvSpPr>
        <p:spPr>
          <a:xfrm>
            <a:off x="715986" y="247334"/>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buClr>
                <a:prstClr val="black"/>
              </a:buClr>
              <a:defRPr/>
            </a:pPr>
            <a:r>
              <a:rPr lang="zh-CN" altLang="en-US" dirty="0">
                <a:solidFill>
                  <a:prstClr val="black"/>
                </a:solidFill>
                <a:latin typeface="+mn-lt"/>
                <a:ea typeface="微软雅黑" panose="020B0503020204020204" charset="-122"/>
              </a:rPr>
              <a:t>流感的发病机制</a:t>
            </a:r>
            <a:endParaRPr lang="zh-CN" altLang="en-US" dirty="0">
              <a:solidFill>
                <a:prstClr val="black"/>
              </a:solidFill>
              <a:latin typeface="+mn-lt"/>
              <a:ea typeface="微软雅黑" panose="020B0503020204020204" charset="-122"/>
            </a:endParaRPr>
          </a:p>
        </p:txBody>
      </p:sp>
      <p:sp>
        <p:nvSpPr>
          <p:cNvPr id="44" name="同侧圆角矩形 185"/>
          <p:cNvSpPr/>
          <p:nvPr/>
        </p:nvSpPr>
        <p:spPr>
          <a:xfrm rot="10800000">
            <a:off x="579993" y="1124745"/>
            <a:ext cx="11032014" cy="4998346"/>
          </a:xfrm>
          <a:prstGeom prst="round2SameRect">
            <a:avLst>
              <a:gd name="adj1" fmla="val 5163"/>
              <a:gd name="adj2" fmla="val 2623"/>
            </a:avLst>
          </a:prstGeom>
          <a:solidFill>
            <a:schemeClr val="bg1"/>
          </a:solidFill>
          <a:effectLst>
            <a:glow rad="101600">
              <a:schemeClr val="tx1">
                <a:lumMod val="75000"/>
                <a:lumOff val="25000"/>
                <a:alpha val="16000"/>
              </a:schemeClr>
            </a:glow>
          </a:effectLst>
        </p:spPr>
        <p:txBody>
          <a:bodyPr spcFirstLastPara="1" wrap="square" lIns="91413" tIns="45694" rIns="91413" bIns="45694" anchor="ctr" anchorCtr="0">
            <a:noAutofit/>
          </a:bodyPr>
          <a:lstStyle/>
          <a:p>
            <a:pPr algn="ctr" defTabSz="914400">
              <a:buClr>
                <a:srgbClr val="000000"/>
              </a:buClr>
              <a:buSzPts val="1350"/>
              <a:defRPr/>
            </a:pPr>
            <a:endParaRPr lang="zh-CN" altLang="en-US" sz="1600">
              <a:solidFill>
                <a:prstClr val="black">
                  <a:lumMod val="75000"/>
                  <a:lumOff val="25000"/>
                </a:prstClr>
              </a:solidFill>
              <a:ea typeface="微软雅黑" panose="020B0503020204020204" charset="-122"/>
              <a:cs typeface="+mn-ea"/>
            </a:endParaRPr>
          </a:p>
        </p:txBody>
      </p:sp>
      <p:grpSp>
        <p:nvGrpSpPr>
          <p:cNvPr id="12" name="组合 11"/>
          <p:cNvGrpSpPr/>
          <p:nvPr/>
        </p:nvGrpSpPr>
        <p:grpSpPr>
          <a:xfrm>
            <a:off x="720131" y="1401911"/>
            <a:ext cx="5309266" cy="4444015"/>
            <a:chOff x="657975" y="1569788"/>
            <a:chExt cx="5309957" cy="4444594"/>
          </a:xfrm>
        </p:grpSpPr>
        <p:pic>
          <p:nvPicPr>
            <p:cNvPr id="11369" name="Picture 1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412" y="1569788"/>
              <a:ext cx="5103416" cy="4444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矩形 10"/>
            <p:cNvSpPr/>
            <p:nvPr/>
          </p:nvSpPr>
          <p:spPr>
            <a:xfrm>
              <a:off x="694606" y="2089978"/>
              <a:ext cx="1080120" cy="619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流感病毒的</a:t>
              </a:r>
              <a:r>
                <a:rPr lang="zh-CN" altLang="en-US" sz="1400" b="1" dirty="0">
                  <a:solidFill>
                    <a:srgbClr val="C00000"/>
                  </a:solidFill>
                  <a:ea typeface="微软雅黑" panose="020B0503020204020204" charset="-122"/>
                </a:rPr>
                <a:t>入侵</a:t>
              </a:r>
              <a:endParaRPr lang="zh-CN" altLang="en-US" sz="1400" b="1" dirty="0">
                <a:solidFill>
                  <a:srgbClr val="C00000"/>
                </a:solidFill>
                <a:ea typeface="微软雅黑" panose="020B0503020204020204" charset="-122"/>
              </a:endParaRPr>
            </a:p>
          </p:txBody>
        </p:sp>
        <p:sp>
          <p:nvSpPr>
            <p:cNvPr id="52" name="矩形 51"/>
            <p:cNvSpPr/>
            <p:nvPr/>
          </p:nvSpPr>
          <p:spPr>
            <a:xfrm>
              <a:off x="4367014" y="2750089"/>
              <a:ext cx="1512168" cy="730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sz="1400" b="1" dirty="0">
                <a:solidFill>
                  <a:prstClr val="black"/>
                </a:solidFill>
                <a:ea typeface="微软雅黑" panose="020B0503020204020204" charset="-122"/>
              </a:endParaRPr>
            </a:p>
          </p:txBody>
        </p:sp>
        <p:sp>
          <p:nvSpPr>
            <p:cNvPr id="51" name="矩形 50"/>
            <p:cNvSpPr/>
            <p:nvPr/>
          </p:nvSpPr>
          <p:spPr>
            <a:xfrm>
              <a:off x="4360457" y="2679143"/>
              <a:ext cx="1607475" cy="91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通过血凝素</a:t>
              </a:r>
              <a:r>
                <a:rPr lang="en-US" altLang="zh-CN" sz="1400" b="1" dirty="0">
                  <a:solidFill>
                    <a:prstClr val="black"/>
                  </a:solidFill>
                  <a:ea typeface="微软雅黑" panose="020B0503020204020204" charset="-122"/>
                </a:rPr>
                <a:t>(HA)</a:t>
              </a:r>
              <a:r>
                <a:rPr lang="en-US" altLang="zh-CN" sz="1400" b="1" dirty="0" err="1">
                  <a:solidFill>
                    <a:prstClr val="black"/>
                  </a:solidFill>
                  <a:ea typeface="微软雅黑" panose="020B0503020204020204" charset="-122"/>
                </a:rPr>
                <a:t>与呼吸道上皮细胞表</a:t>
              </a:r>
              <a:r>
                <a:rPr lang="zh-CN" altLang="zh-CN" sz="1400" b="1" dirty="0">
                  <a:solidFill>
                    <a:prstClr val="black"/>
                  </a:solidFill>
                  <a:ea typeface="微软雅黑" panose="020B0503020204020204" charset="-122"/>
                </a:rPr>
                <a:t>面的唾液酸受体结合</a:t>
              </a:r>
              <a:r>
                <a:rPr lang="zh-CN" altLang="zh-CN" sz="1400" b="1" dirty="0">
                  <a:solidFill>
                    <a:srgbClr val="C00000"/>
                  </a:solidFill>
                  <a:ea typeface="微软雅黑" panose="020B0503020204020204" charset="-122"/>
                </a:rPr>
                <a:t>启动感染</a:t>
              </a:r>
              <a:endParaRPr lang="en-US" altLang="zh-CN" sz="1400" b="1" dirty="0">
                <a:solidFill>
                  <a:srgbClr val="C00000"/>
                </a:solidFill>
                <a:ea typeface="微软雅黑" panose="020B0503020204020204" charset="-122"/>
              </a:endParaRPr>
            </a:p>
          </p:txBody>
        </p:sp>
        <p:sp>
          <p:nvSpPr>
            <p:cNvPr id="53" name="矩形 52"/>
            <p:cNvSpPr/>
            <p:nvPr/>
          </p:nvSpPr>
          <p:spPr>
            <a:xfrm>
              <a:off x="729982" y="3229597"/>
              <a:ext cx="1332775" cy="619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内吞作用</a:t>
              </a:r>
              <a:r>
                <a:rPr lang="zh-CN" altLang="en-US" sz="1400" b="1" dirty="0">
                  <a:solidFill>
                    <a:srgbClr val="C00000"/>
                  </a:solidFill>
                  <a:ea typeface="微软雅黑" panose="020B0503020204020204" charset="-122"/>
                </a:rPr>
                <a:t>进入</a:t>
              </a:r>
              <a:r>
                <a:rPr lang="zh-CN" altLang="en-US" sz="1400" b="1" dirty="0">
                  <a:solidFill>
                    <a:prstClr val="black"/>
                  </a:solidFill>
                  <a:ea typeface="微软雅黑" panose="020B0503020204020204" charset="-122"/>
                </a:rPr>
                <a:t>宿主细胞</a:t>
              </a:r>
              <a:endParaRPr lang="zh-CN" altLang="en-US" sz="1400" b="1" dirty="0">
                <a:solidFill>
                  <a:prstClr val="black"/>
                </a:solidFill>
                <a:ea typeface="微软雅黑" panose="020B0503020204020204" charset="-122"/>
              </a:endParaRPr>
            </a:p>
          </p:txBody>
        </p:sp>
        <p:sp>
          <p:nvSpPr>
            <p:cNvPr id="54" name="矩形 53"/>
            <p:cNvSpPr/>
            <p:nvPr/>
          </p:nvSpPr>
          <p:spPr>
            <a:xfrm>
              <a:off x="4524053" y="3754886"/>
              <a:ext cx="1332775" cy="619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在细胞内</a:t>
              </a:r>
              <a:r>
                <a:rPr lang="zh-CN" altLang="en-US" sz="1400" b="1" dirty="0">
                  <a:solidFill>
                    <a:srgbClr val="C00000"/>
                  </a:solidFill>
                  <a:ea typeface="微软雅黑" panose="020B0503020204020204" charset="-122"/>
                </a:rPr>
                <a:t>转录和复制</a:t>
              </a:r>
              <a:endParaRPr lang="zh-CN" altLang="en-US" sz="1400" b="1" dirty="0">
                <a:solidFill>
                  <a:srgbClr val="C00000"/>
                </a:solidFill>
                <a:ea typeface="微软雅黑" panose="020B0503020204020204" charset="-122"/>
              </a:endParaRPr>
            </a:p>
          </p:txBody>
        </p:sp>
        <p:sp>
          <p:nvSpPr>
            <p:cNvPr id="57" name="矩形 56"/>
            <p:cNvSpPr/>
            <p:nvPr/>
          </p:nvSpPr>
          <p:spPr>
            <a:xfrm>
              <a:off x="657975" y="4766330"/>
              <a:ext cx="1332775" cy="749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复制大量子代病毒并</a:t>
              </a:r>
              <a:r>
                <a:rPr lang="zh-CN" altLang="en-US" sz="1400" b="1" dirty="0">
                  <a:solidFill>
                    <a:srgbClr val="C00000"/>
                  </a:solidFill>
                  <a:ea typeface="微软雅黑" panose="020B0503020204020204" charset="-122"/>
                </a:rPr>
                <a:t>感染其他细胞</a:t>
              </a:r>
              <a:endParaRPr lang="zh-CN" altLang="en-US" sz="1400" b="1" dirty="0">
                <a:solidFill>
                  <a:srgbClr val="C00000"/>
                </a:solidFill>
                <a:ea typeface="微软雅黑" panose="020B0503020204020204" charset="-122"/>
              </a:endParaRPr>
            </a:p>
          </p:txBody>
        </p:sp>
        <p:sp>
          <p:nvSpPr>
            <p:cNvPr id="60" name="矩形 59"/>
            <p:cNvSpPr/>
            <p:nvPr/>
          </p:nvSpPr>
          <p:spPr>
            <a:xfrm>
              <a:off x="4109804" y="4619798"/>
              <a:ext cx="1512168" cy="835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400" b="1" dirty="0">
                  <a:solidFill>
                    <a:prstClr val="black"/>
                  </a:solidFill>
                  <a:ea typeface="微软雅黑" panose="020B0503020204020204" charset="-122"/>
                </a:rPr>
                <a:t>受感染细胞</a:t>
              </a:r>
              <a:r>
                <a:rPr lang="zh-CN" altLang="en-US" sz="1400" b="1" dirty="0">
                  <a:solidFill>
                    <a:srgbClr val="C00000"/>
                  </a:solidFill>
                  <a:ea typeface="微软雅黑" panose="020B0503020204020204" charset="-122"/>
                </a:rPr>
                <a:t>死亡</a:t>
              </a:r>
              <a:endParaRPr lang="zh-CN" altLang="en-US" sz="1400" b="1" dirty="0">
                <a:solidFill>
                  <a:srgbClr val="C00000"/>
                </a:solidFill>
                <a:ea typeface="微软雅黑" panose="020B0503020204020204" charset="-122"/>
              </a:endParaRPr>
            </a:p>
          </p:txBody>
        </p:sp>
      </p:grpSp>
      <p:grpSp>
        <p:nvGrpSpPr>
          <p:cNvPr id="24" name="组合 23"/>
          <p:cNvGrpSpPr/>
          <p:nvPr/>
        </p:nvGrpSpPr>
        <p:grpSpPr>
          <a:xfrm>
            <a:off x="6645276" y="2299583"/>
            <a:ext cx="4511464" cy="3679492"/>
            <a:chOff x="4860032" y="1563638"/>
            <a:chExt cx="4032448" cy="3128615"/>
          </a:xfrm>
        </p:grpSpPr>
        <p:pic>
          <p:nvPicPr>
            <p:cNvPr id="25" name="图片 24"/>
            <p:cNvPicPr>
              <a:picLocks noChangeAspect="1"/>
            </p:cNvPicPr>
            <p:nvPr/>
          </p:nvPicPr>
          <p:blipFill>
            <a:blip r:embed="rId6"/>
            <a:stretch>
              <a:fillRect/>
            </a:stretch>
          </p:blipFill>
          <p:spPr>
            <a:xfrm>
              <a:off x="4860032" y="1563638"/>
              <a:ext cx="4032448" cy="3128615"/>
            </a:xfrm>
            <a:prstGeom prst="rect">
              <a:avLst/>
            </a:prstGeom>
          </p:spPr>
        </p:pic>
        <p:sp>
          <p:nvSpPr>
            <p:cNvPr id="26" name="矩形 25"/>
            <p:cNvSpPr/>
            <p:nvPr/>
          </p:nvSpPr>
          <p:spPr>
            <a:xfrm>
              <a:off x="5495403" y="1635646"/>
              <a:ext cx="1080119" cy="288032"/>
            </a:xfrm>
            <a:prstGeom prst="rect">
              <a:avLst/>
            </a:prstGeom>
            <a:solidFill>
              <a:srgbClr val="BDC9D2"/>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en-US" altLang="zh-CN" sz="1100" b="1" dirty="0">
                  <a:solidFill>
                    <a:prstClr val="black">
                      <a:lumMod val="75000"/>
                      <a:lumOff val="25000"/>
                    </a:prstClr>
                  </a:solidFill>
                  <a:ea typeface="微软雅黑" panose="020B0503020204020204" charset="-122"/>
                </a:rPr>
                <a:t>H5N1</a:t>
              </a:r>
              <a:r>
                <a:rPr lang="zh-CN" altLang="en-US" sz="1100" b="1" dirty="0">
                  <a:solidFill>
                    <a:prstClr val="black">
                      <a:lumMod val="75000"/>
                      <a:lumOff val="25000"/>
                    </a:prstClr>
                  </a:solidFill>
                  <a:ea typeface="微软雅黑" panose="020B0503020204020204" charset="-122"/>
                </a:rPr>
                <a:t>流感病毒</a:t>
              </a:r>
              <a:endParaRPr lang="zh-CN" altLang="en-US" sz="1100" b="1" dirty="0">
                <a:solidFill>
                  <a:prstClr val="black">
                    <a:lumMod val="75000"/>
                    <a:lumOff val="25000"/>
                  </a:prstClr>
                </a:solidFill>
                <a:ea typeface="微软雅黑" panose="020B0503020204020204" charset="-122"/>
              </a:endParaRPr>
            </a:p>
          </p:txBody>
        </p:sp>
        <p:sp>
          <p:nvSpPr>
            <p:cNvPr id="27" name="矩形 26"/>
            <p:cNvSpPr/>
            <p:nvPr/>
          </p:nvSpPr>
          <p:spPr>
            <a:xfrm>
              <a:off x="6907738" y="1761784"/>
              <a:ext cx="913386" cy="181979"/>
            </a:xfrm>
            <a:prstGeom prst="rect">
              <a:avLst/>
            </a:prstGeom>
            <a:solidFill>
              <a:srgbClr val="BDC9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上皮细胞</a:t>
              </a:r>
              <a:endParaRPr lang="zh-CN" altLang="en-US" sz="1100" b="1" dirty="0">
                <a:solidFill>
                  <a:prstClr val="black">
                    <a:lumMod val="75000"/>
                    <a:lumOff val="25000"/>
                  </a:prstClr>
                </a:solidFill>
                <a:ea typeface="微软雅黑" panose="020B0503020204020204" charset="-122"/>
              </a:endParaRPr>
            </a:p>
          </p:txBody>
        </p:sp>
        <p:sp>
          <p:nvSpPr>
            <p:cNvPr id="28" name="矩形 27"/>
            <p:cNvSpPr/>
            <p:nvPr/>
          </p:nvSpPr>
          <p:spPr>
            <a:xfrm>
              <a:off x="6898973" y="2113668"/>
              <a:ext cx="688222" cy="108202"/>
            </a:xfrm>
            <a:prstGeom prst="rect">
              <a:avLst/>
            </a:prstGeom>
            <a:solidFill>
              <a:srgbClr val="E3D8E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巨噬细胞</a:t>
              </a:r>
              <a:endParaRPr lang="zh-CN" altLang="en-US" sz="1100" b="1" dirty="0">
                <a:solidFill>
                  <a:prstClr val="black">
                    <a:lumMod val="75000"/>
                    <a:lumOff val="25000"/>
                  </a:prstClr>
                </a:solidFill>
                <a:ea typeface="微软雅黑" panose="020B0503020204020204" charset="-122"/>
              </a:endParaRPr>
            </a:p>
          </p:txBody>
        </p:sp>
        <p:sp>
          <p:nvSpPr>
            <p:cNvPr id="29" name="矩形 28"/>
            <p:cNvSpPr/>
            <p:nvPr/>
          </p:nvSpPr>
          <p:spPr>
            <a:xfrm>
              <a:off x="7805361" y="2211710"/>
              <a:ext cx="1062083" cy="216024"/>
            </a:xfrm>
            <a:prstGeom prst="rect">
              <a:avLst/>
            </a:prstGeom>
            <a:solidFill>
              <a:srgbClr val="D8CED7"/>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zh-CN" altLang="en-US" sz="1100" b="1" dirty="0">
                  <a:solidFill>
                    <a:prstClr val="black">
                      <a:lumMod val="75000"/>
                      <a:lumOff val="25000"/>
                    </a:prstClr>
                  </a:solidFill>
                  <a:ea typeface="微软雅黑" panose="020B0503020204020204" charset="-122"/>
                </a:rPr>
                <a:t>病毒复制与释放</a:t>
              </a:r>
              <a:endParaRPr lang="zh-CN" altLang="en-US" sz="1100" b="1" dirty="0">
                <a:solidFill>
                  <a:prstClr val="black">
                    <a:lumMod val="75000"/>
                    <a:lumOff val="25000"/>
                  </a:prstClr>
                </a:solidFill>
                <a:ea typeface="微软雅黑" panose="020B0503020204020204" charset="-122"/>
              </a:endParaRPr>
            </a:p>
          </p:txBody>
        </p:sp>
        <p:sp>
          <p:nvSpPr>
            <p:cNvPr id="30" name="矩形 29"/>
            <p:cNvSpPr/>
            <p:nvPr/>
          </p:nvSpPr>
          <p:spPr>
            <a:xfrm>
              <a:off x="7650706" y="2555876"/>
              <a:ext cx="1152127" cy="270674"/>
            </a:xfrm>
            <a:prstGeom prst="rect">
              <a:avLst/>
            </a:prstGeom>
            <a:solidFill>
              <a:srgbClr val="D6CBD3"/>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激活的巨噬细胞</a:t>
              </a:r>
              <a:endParaRPr lang="zh-CN" altLang="en-US" sz="1100" b="1" dirty="0">
                <a:solidFill>
                  <a:prstClr val="black">
                    <a:lumMod val="75000"/>
                    <a:lumOff val="25000"/>
                  </a:prstClr>
                </a:solidFill>
                <a:ea typeface="微软雅黑" panose="020B0503020204020204" charset="-122"/>
              </a:endParaRPr>
            </a:p>
          </p:txBody>
        </p:sp>
        <p:sp>
          <p:nvSpPr>
            <p:cNvPr id="31" name="矩形 30"/>
            <p:cNvSpPr/>
            <p:nvPr/>
          </p:nvSpPr>
          <p:spPr>
            <a:xfrm>
              <a:off x="6524118" y="3039802"/>
              <a:ext cx="1224136" cy="360040"/>
            </a:xfrm>
            <a:prstGeom prst="rect">
              <a:avLst/>
            </a:prstGeom>
            <a:solidFill>
              <a:srgbClr val="CCB6C6"/>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srgbClr val="C00000"/>
                  </a:solidFill>
                  <a:ea typeface="微软雅黑" panose="020B0503020204020204" charset="-122"/>
                </a:rPr>
                <a:t>不受控制的</a:t>
              </a:r>
              <a:endParaRPr lang="en-US" altLang="zh-CN" sz="1100" b="1" dirty="0">
                <a:solidFill>
                  <a:srgbClr val="C00000"/>
                </a:solidFill>
                <a:ea typeface="微软雅黑" panose="020B0503020204020204" charset="-122"/>
              </a:endParaRPr>
            </a:p>
            <a:p>
              <a:pPr algn="ctr" defTabSz="914400">
                <a:defRPr/>
              </a:pPr>
              <a:r>
                <a:rPr lang="zh-CN" altLang="en-US" sz="1100" b="1" dirty="0">
                  <a:solidFill>
                    <a:srgbClr val="C00000"/>
                  </a:solidFill>
                  <a:ea typeface="微软雅黑" panose="020B0503020204020204" charset="-122"/>
                </a:rPr>
                <a:t>激烈的免疫反应</a:t>
              </a:r>
              <a:endParaRPr lang="zh-CN" altLang="en-US" sz="1100" b="1" dirty="0">
                <a:solidFill>
                  <a:srgbClr val="C00000"/>
                </a:solidFill>
                <a:ea typeface="微软雅黑" panose="020B0503020204020204" charset="-122"/>
              </a:endParaRPr>
            </a:p>
          </p:txBody>
        </p:sp>
        <p:sp>
          <p:nvSpPr>
            <p:cNvPr id="32" name="矩形 31"/>
            <p:cNvSpPr/>
            <p:nvPr/>
          </p:nvSpPr>
          <p:spPr>
            <a:xfrm>
              <a:off x="7524328" y="3579862"/>
              <a:ext cx="1080120" cy="432048"/>
            </a:xfrm>
            <a:prstGeom prst="rect">
              <a:avLst/>
            </a:prstGeom>
            <a:solidFill>
              <a:srgbClr val="D5C9D3"/>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化学诱导</a:t>
              </a:r>
              <a:endParaRPr lang="en-US" altLang="zh-CN" sz="1100" b="1" dirty="0">
                <a:solidFill>
                  <a:prstClr val="black">
                    <a:lumMod val="75000"/>
                    <a:lumOff val="25000"/>
                  </a:prstClr>
                </a:solidFill>
                <a:ea typeface="微软雅黑" panose="020B0503020204020204" charset="-122"/>
              </a:endParaRPr>
            </a:p>
            <a:p>
              <a:pPr algn="ctr" defTabSz="914400">
                <a:defRPr/>
              </a:pPr>
              <a:r>
                <a:rPr lang="zh-CN" altLang="en-US" sz="1100" b="1" dirty="0">
                  <a:solidFill>
                    <a:prstClr val="black">
                      <a:lumMod val="75000"/>
                      <a:lumOff val="25000"/>
                    </a:prstClr>
                  </a:solidFill>
                  <a:ea typeface="微软雅黑" panose="020B0503020204020204" charset="-122"/>
                </a:rPr>
                <a:t>促炎细胞因子</a:t>
              </a:r>
              <a:endParaRPr lang="zh-CN" altLang="en-US" sz="1100" b="1" dirty="0">
                <a:solidFill>
                  <a:prstClr val="black">
                    <a:lumMod val="75000"/>
                    <a:lumOff val="25000"/>
                  </a:prstClr>
                </a:solidFill>
                <a:ea typeface="微软雅黑" panose="020B0503020204020204" charset="-122"/>
              </a:endParaRPr>
            </a:p>
          </p:txBody>
        </p:sp>
        <p:sp>
          <p:nvSpPr>
            <p:cNvPr id="33" name="矩形 32"/>
            <p:cNvSpPr/>
            <p:nvPr/>
          </p:nvSpPr>
          <p:spPr>
            <a:xfrm>
              <a:off x="5845348" y="3597808"/>
              <a:ext cx="936104" cy="231941"/>
            </a:xfrm>
            <a:prstGeom prst="rect">
              <a:avLst/>
            </a:prstGeom>
            <a:solidFill>
              <a:srgbClr val="E5DBE3"/>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促炎细胞因子</a:t>
              </a:r>
              <a:endParaRPr lang="zh-CN" altLang="en-US" sz="1100" b="1" dirty="0">
                <a:solidFill>
                  <a:prstClr val="black">
                    <a:lumMod val="75000"/>
                    <a:lumOff val="25000"/>
                  </a:prstClr>
                </a:solidFill>
                <a:ea typeface="微软雅黑" panose="020B0503020204020204" charset="-122"/>
              </a:endParaRPr>
            </a:p>
          </p:txBody>
        </p:sp>
        <p:sp>
          <p:nvSpPr>
            <p:cNvPr id="34" name="矩形 33"/>
            <p:cNvSpPr/>
            <p:nvPr/>
          </p:nvSpPr>
          <p:spPr>
            <a:xfrm>
              <a:off x="4930332" y="3325002"/>
              <a:ext cx="999214" cy="348519"/>
            </a:xfrm>
            <a:prstGeom prst="rect">
              <a:avLst/>
            </a:prstGeom>
            <a:solidFill>
              <a:srgbClr val="EBE5E9"/>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化学诱导</a:t>
              </a:r>
              <a:endParaRPr lang="en-US" altLang="zh-CN" sz="1100" b="1" dirty="0">
                <a:solidFill>
                  <a:prstClr val="black">
                    <a:lumMod val="75000"/>
                    <a:lumOff val="25000"/>
                  </a:prstClr>
                </a:solidFill>
                <a:ea typeface="微软雅黑" panose="020B0503020204020204" charset="-122"/>
              </a:endParaRPr>
            </a:p>
            <a:p>
              <a:pPr algn="ctr" defTabSz="914400">
                <a:defRPr/>
              </a:pPr>
              <a:r>
                <a:rPr lang="zh-CN" altLang="en-US" sz="1100" b="1" dirty="0">
                  <a:solidFill>
                    <a:prstClr val="black">
                      <a:lumMod val="75000"/>
                      <a:lumOff val="25000"/>
                    </a:prstClr>
                  </a:solidFill>
                  <a:ea typeface="微软雅黑" panose="020B0503020204020204" charset="-122"/>
                </a:rPr>
                <a:t>促炎细胞因子</a:t>
              </a:r>
              <a:endParaRPr lang="zh-CN" altLang="en-US" sz="1100" b="1" dirty="0">
                <a:solidFill>
                  <a:prstClr val="black">
                    <a:lumMod val="75000"/>
                    <a:lumOff val="25000"/>
                  </a:prstClr>
                </a:solidFill>
                <a:ea typeface="微软雅黑" panose="020B0503020204020204" charset="-122"/>
              </a:endParaRPr>
            </a:p>
          </p:txBody>
        </p:sp>
        <p:sp>
          <p:nvSpPr>
            <p:cNvPr id="35" name="矩形 34"/>
            <p:cNvSpPr/>
            <p:nvPr/>
          </p:nvSpPr>
          <p:spPr>
            <a:xfrm>
              <a:off x="5495405" y="2936870"/>
              <a:ext cx="504055" cy="282952"/>
            </a:xfrm>
            <a:prstGeom prst="rect">
              <a:avLst/>
            </a:prstGeom>
            <a:solidFill>
              <a:srgbClr val="E3D8E0"/>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100" b="1" dirty="0">
                  <a:solidFill>
                    <a:prstClr val="black">
                      <a:lumMod val="75000"/>
                      <a:lumOff val="25000"/>
                    </a:prstClr>
                  </a:solidFill>
                  <a:ea typeface="微软雅黑" panose="020B0503020204020204" charset="-122"/>
                </a:rPr>
                <a:t>活化</a:t>
              </a:r>
              <a:endParaRPr lang="en-US" altLang="zh-CN" sz="1100" b="1" dirty="0">
                <a:solidFill>
                  <a:prstClr val="black">
                    <a:lumMod val="75000"/>
                    <a:lumOff val="25000"/>
                  </a:prstClr>
                </a:solidFill>
                <a:ea typeface="微软雅黑" panose="020B0503020204020204" charset="-122"/>
              </a:endParaRPr>
            </a:p>
            <a:p>
              <a:pPr algn="ctr" defTabSz="914400">
                <a:defRPr/>
              </a:pPr>
              <a:r>
                <a:rPr lang="en-US" altLang="zh-CN" sz="1100" b="1" dirty="0">
                  <a:solidFill>
                    <a:prstClr val="black">
                      <a:lumMod val="75000"/>
                      <a:lumOff val="25000"/>
                    </a:prstClr>
                  </a:solidFill>
                  <a:ea typeface="微软雅黑" panose="020B0503020204020204" charset="-122"/>
                </a:rPr>
                <a:t>T</a:t>
              </a:r>
              <a:r>
                <a:rPr lang="zh-CN" altLang="en-US" sz="1100" b="1" dirty="0">
                  <a:solidFill>
                    <a:prstClr val="black">
                      <a:lumMod val="75000"/>
                      <a:lumOff val="25000"/>
                    </a:prstClr>
                  </a:solidFill>
                  <a:ea typeface="微软雅黑" panose="020B0503020204020204" charset="-122"/>
                </a:rPr>
                <a:t>细胞</a:t>
              </a:r>
              <a:endParaRPr lang="zh-CN" altLang="en-US" sz="1100" b="1" dirty="0">
                <a:solidFill>
                  <a:prstClr val="black">
                    <a:lumMod val="75000"/>
                    <a:lumOff val="25000"/>
                  </a:prstClr>
                </a:solidFill>
                <a:ea typeface="微软雅黑" panose="020B0503020204020204" charset="-122"/>
              </a:endParaRPr>
            </a:p>
          </p:txBody>
        </p:sp>
        <p:sp>
          <p:nvSpPr>
            <p:cNvPr id="36" name="矩形 35"/>
            <p:cNvSpPr/>
            <p:nvPr/>
          </p:nvSpPr>
          <p:spPr>
            <a:xfrm>
              <a:off x="5724128" y="2715766"/>
              <a:ext cx="504056" cy="216024"/>
            </a:xfrm>
            <a:prstGeom prst="rect">
              <a:avLst/>
            </a:prstGeom>
            <a:solidFill>
              <a:srgbClr val="E3D8E0"/>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altLang="zh-CN" sz="1100" b="1" dirty="0">
                  <a:solidFill>
                    <a:prstClr val="black">
                      <a:lumMod val="75000"/>
                      <a:lumOff val="25000"/>
                    </a:prstClr>
                  </a:solidFill>
                  <a:ea typeface="微软雅黑" panose="020B0503020204020204" charset="-122"/>
                </a:rPr>
                <a:t>T</a:t>
              </a:r>
              <a:r>
                <a:rPr lang="zh-CN" altLang="en-US" sz="1100" b="1" dirty="0">
                  <a:solidFill>
                    <a:prstClr val="black">
                      <a:lumMod val="75000"/>
                      <a:lumOff val="25000"/>
                    </a:prstClr>
                  </a:solidFill>
                  <a:ea typeface="微软雅黑" panose="020B0503020204020204" charset="-122"/>
                </a:rPr>
                <a:t>细胞</a:t>
              </a:r>
              <a:endParaRPr lang="zh-CN" altLang="en-US" sz="1100" b="1" dirty="0">
                <a:solidFill>
                  <a:prstClr val="black">
                    <a:lumMod val="75000"/>
                    <a:lumOff val="25000"/>
                  </a:prstClr>
                </a:solidFill>
                <a:ea typeface="微软雅黑" panose="020B0503020204020204" charset="-122"/>
              </a:endParaRPr>
            </a:p>
          </p:txBody>
        </p:sp>
        <p:sp>
          <p:nvSpPr>
            <p:cNvPr id="37" name="矩形 36"/>
            <p:cNvSpPr/>
            <p:nvPr/>
          </p:nvSpPr>
          <p:spPr>
            <a:xfrm>
              <a:off x="5656324" y="2427734"/>
              <a:ext cx="787884" cy="216024"/>
            </a:xfrm>
            <a:prstGeom prst="rect">
              <a:avLst/>
            </a:prstGeom>
            <a:solidFill>
              <a:srgbClr val="E3D8E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a:defRPr/>
              </a:pPr>
              <a:r>
                <a:rPr lang="zh-CN" altLang="en-US" sz="1100" b="1" dirty="0">
                  <a:solidFill>
                    <a:prstClr val="black">
                      <a:lumMod val="75000"/>
                      <a:lumOff val="25000"/>
                    </a:prstClr>
                  </a:solidFill>
                  <a:ea typeface="微软雅黑" panose="020B0503020204020204" charset="-122"/>
                </a:rPr>
                <a:t>病毒肽</a:t>
              </a:r>
              <a:endParaRPr lang="en-US" altLang="zh-CN" sz="1100" b="1" dirty="0">
                <a:solidFill>
                  <a:prstClr val="black">
                    <a:lumMod val="75000"/>
                    <a:lumOff val="25000"/>
                  </a:prstClr>
                </a:solidFill>
                <a:ea typeface="微软雅黑" panose="020B0503020204020204" charset="-122"/>
              </a:endParaRPr>
            </a:p>
            <a:p>
              <a:pPr algn="r" defTabSz="914400">
                <a:defRPr/>
              </a:pPr>
              <a:r>
                <a:rPr lang="zh-CN" altLang="en-US" sz="1100" b="1" dirty="0">
                  <a:solidFill>
                    <a:prstClr val="black">
                      <a:lumMod val="75000"/>
                      <a:lumOff val="25000"/>
                    </a:prstClr>
                  </a:solidFill>
                  <a:ea typeface="微软雅黑" panose="020B0503020204020204" charset="-122"/>
                </a:rPr>
                <a:t>免疫受体</a:t>
              </a:r>
              <a:endParaRPr lang="zh-CN" altLang="en-US" sz="1100" b="1" dirty="0">
                <a:solidFill>
                  <a:prstClr val="black">
                    <a:lumMod val="75000"/>
                    <a:lumOff val="25000"/>
                  </a:prstClr>
                </a:solidFill>
                <a:ea typeface="微软雅黑" panose="020B0503020204020204" charset="-122"/>
              </a:endParaRPr>
            </a:p>
          </p:txBody>
        </p:sp>
        <p:sp>
          <p:nvSpPr>
            <p:cNvPr id="38" name="矩形 37"/>
            <p:cNvSpPr/>
            <p:nvPr/>
          </p:nvSpPr>
          <p:spPr>
            <a:xfrm>
              <a:off x="6679927" y="3391644"/>
              <a:ext cx="928202" cy="432048"/>
            </a:xfrm>
            <a:prstGeom prst="rect">
              <a:avLst/>
            </a:prstGeom>
            <a:solidFill>
              <a:srgbClr val="D5C9D3"/>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zh-CN" altLang="en-US" sz="1050" b="1" dirty="0">
                  <a:solidFill>
                    <a:prstClr val="black">
                      <a:lumMod val="75000"/>
                      <a:lumOff val="25000"/>
                    </a:prstClr>
                  </a:solidFill>
                  <a:ea typeface="微软雅黑" panose="020B0503020204020204" charset="-122"/>
                </a:rPr>
                <a:t>化学诱导</a:t>
              </a:r>
              <a:endParaRPr lang="en-US" altLang="zh-CN" sz="1050" b="1" dirty="0">
                <a:solidFill>
                  <a:prstClr val="black">
                    <a:lumMod val="75000"/>
                    <a:lumOff val="25000"/>
                  </a:prstClr>
                </a:solidFill>
                <a:ea typeface="微软雅黑" panose="020B0503020204020204" charset="-122"/>
              </a:endParaRPr>
            </a:p>
            <a:p>
              <a:pPr algn="ctr" defTabSz="914400">
                <a:defRPr/>
              </a:pPr>
              <a:r>
                <a:rPr lang="zh-CN" altLang="en-US" sz="1050" b="1" dirty="0">
                  <a:solidFill>
                    <a:prstClr val="black">
                      <a:lumMod val="75000"/>
                      <a:lumOff val="25000"/>
                    </a:prstClr>
                  </a:solidFill>
                  <a:ea typeface="微软雅黑" panose="020B0503020204020204" charset="-122"/>
                </a:rPr>
                <a:t>促炎细胞因子</a:t>
              </a:r>
              <a:endParaRPr lang="zh-CN" altLang="en-US" sz="1050" b="1" dirty="0">
                <a:solidFill>
                  <a:prstClr val="black">
                    <a:lumMod val="75000"/>
                    <a:lumOff val="25000"/>
                  </a:prstClr>
                </a:solidFill>
                <a:ea typeface="微软雅黑" panose="020B0503020204020204" charset="-122"/>
              </a:endParaRPr>
            </a:p>
          </p:txBody>
        </p:sp>
        <p:sp>
          <p:nvSpPr>
            <p:cNvPr id="39" name="矩形 38"/>
            <p:cNvSpPr/>
            <p:nvPr/>
          </p:nvSpPr>
          <p:spPr>
            <a:xfrm>
              <a:off x="7060533" y="4124932"/>
              <a:ext cx="1656184" cy="432048"/>
            </a:xfrm>
            <a:prstGeom prst="rect">
              <a:avLst/>
            </a:prstGeom>
            <a:solidFill>
              <a:srgbClr val="E6E4E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defRPr/>
              </a:pPr>
              <a:r>
                <a:rPr lang="en-US" altLang="zh-CN" sz="800" b="1" dirty="0">
                  <a:solidFill>
                    <a:prstClr val="black">
                      <a:lumMod val="75000"/>
                      <a:lumOff val="25000"/>
                    </a:prstClr>
                  </a:solidFill>
                  <a:ea typeface="微软雅黑" panose="020B0503020204020204" charset="-122"/>
                </a:rPr>
                <a:t>ARDS</a:t>
              </a:r>
              <a:r>
                <a:rPr lang="zh-CN" altLang="en-US" sz="800" b="1" dirty="0">
                  <a:solidFill>
                    <a:prstClr val="black">
                      <a:lumMod val="75000"/>
                      <a:lumOff val="25000"/>
                    </a:prstClr>
                  </a:solidFill>
                  <a:ea typeface="微软雅黑" panose="020B0503020204020204" charset="-122"/>
                </a:rPr>
                <a:t>：</a:t>
              </a:r>
              <a:endParaRPr lang="en-US" altLang="zh-CN" sz="800" b="1" dirty="0">
                <a:solidFill>
                  <a:prstClr val="black">
                    <a:lumMod val="75000"/>
                    <a:lumOff val="25000"/>
                  </a:prstClr>
                </a:solidFill>
                <a:ea typeface="微软雅黑" panose="020B0503020204020204" charset="-122"/>
              </a:endParaRPr>
            </a:p>
            <a:p>
              <a:pPr defTabSz="914400">
                <a:defRPr/>
              </a:pPr>
              <a:r>
                <a:rPr lang="zh-CN" altLang="en-US" sz="700" dirty="0">
                  <a:solidFill>
                    <a:prstClr val="black">
                      <a:lumMod val="75000"/>
                      <a:lumOff val="25000"/>
                    </a:prstClr>
                  </a:solidFill>
                  <a:ea typeface="微软雅黑" panose="020B0503020204020204" charset="-122"/>
                </a:rPr>
                <a:t>坏死</a:t>
              </a:r>
              <a:endParaRPr lang="en-US" altLang="zh-CN" sz="700" dirty="0">
                <a:solidFill>
                  <a:prstClr val="black">
                    <a:lumMod val="75000"/>
                    <a:lumOff val="25000"/>
                  </a:prstClr>
                </a:solidFill>
                <a:ea typeface="微软雅黑" panose="020B0503020204020204" charset="-122"/>
              </a:endParaRPr>
            </a:p>
            <a:p>
              <a:pPr defTabSz="914400">
                <a:defRPr/>
              </a:pPr>
              <a:r>
                <a:rPr lang="zh-CN" altLang="en-US" sz="700" dirty="0">
                  <a:solidFill>
                    <a:prstClr val="black">
                      <a:lumMod val="75000"/>
                      <a:lumOff val="25000"/>
                    </a:prstClr>
                  </a:solidFill>
                  <a:ea typeface="微软雅黑" panose="020B0503020204020204" charset="-122"/>
                </a:rPr>
                <a:t>组织损伤</a:t>
              </a:r>
              <a:endParaRPr lang="en-US" altLang="zh-CN" sz="700" dirty="0">
                <a:solidFill>
                  <a:prstClr val="black">
                    <a:lumMod val="75000"/>
                    <a:lumOff val="25000"/>
                  </a:prstClr>
                </a:solidFill>
                <a:ea typeface="微软雅黑" panose="020B0503020204020204" charset="-122"/>
              </a:endParaRPr>
            </a:p>
            <a:p>
              <a:pPr defTabSz="914400">
                <a:defRPr/>
              </a:pPr>
              <a:r>
                <a:rPr lang="zh-CN" altLang="en-US" sz="700" dirty="0">
                  <a:solidFill>
                    <a:prstClr val="black">
                      <a:lumMod val="75000"/>
                      <a:lumOff val="25000"/>
                    </a:prstClr>
                  </a:solidFill>
                  <a:ea typeface="微软雅黑" panose="020B0503020204020204" charset="-122"/>
                </a:rPr>
                <a:t>白细胞内流</a:t>
              </a:r>
              <a:endParaRPr lang="en-US" altLang="zh-CN" sz="700" dirty="0">
                <a:solidFill>
                  <a:prstClr val="black">
                    <a:lumMod val="75000"/>
                    <a:lumOff val="25000"/>
                  </a:prstClr>
                </a:solidFill>
                <a:ea typeface="微软雅黑" panose="020B0503020204020204" charset="-122"/>
              </a:endParaRPr>
            </a:p>
            <a:p>
              <a:pPr defTabSz="914400">
                <a:defRPr/>
              </a:pPr>
              <a:r>
                <a:rPr lang="zh-CN" altLang="en-US" sz="700" dirty="0">
                  <a:solidFill>
                    <a:prstClr val="black">
                      <a:lumMod val="75000"/>
                      <a:lumOff val="25000"/>
                    </a:prstClr>
                  </a:solidFill>
                  <a:ea typeface="微软雅黑" panose="020B0503020204020204" charset="-122"/>
                </a:rPr>
                <a:t>血管扩张</a:t>
              </a:r>
              <a:endParaRPr lang="zh-CN" altLang="en-US" sz="700" dirty="0">
                <a:solidFill>
                  <a:prstClr val="black">
                    <a:lumMod val="75000"/>
                    <a:lumOff val="25000"/>
                  </a:prstClr>
                </a:solidFill>
                <a:ea typeface="微软雅黑" panose="020B0503020204020204" charset="-122"/>
              </a:endParaRPr>
            </a:p>
          </p:txBody>
        </p:sp>
      </p:grpSp>
      <p:sp>
        <p:nvSpPr>
          <p:cNvPr id="5" name="矩形 4"/>
          <p:cNvSpPr/>
          <p:nvPr/>
        </p:nvSpPr>
        <p:spPr>
          <a:xfrm>
            <a:off x="6471866" y="1354447"/>
            <a:ext cx="4858287" cy="898679"/>
          </a:xfrm>
          <a:prstGeom prst="rect">
            <a:avLst/>
          </a:prstGeom>
        </p:spPr>
        <p:txBody>
          <a:bodyPr wrap="square" lIns="121892" tIns="60946" rIns="121892" bIns="60946" anchor="ctr">
            <a:spAutoFit/>
          </a:bodyPr>
          <a:lstStyle/>
          <a:p>
            <a:pPr algn="just" defTabSz="914400">
              <a:lnSpc>
                <a:spcPct val="120000"/>
              </a:lnSpc>
              <a:spcBef>
                <a:spcPts val="800"/>
              </a:spcBef>
              <a:defRPr/>
            </a:pPr>
            <a:r>
              <a:rPr lang="zh-CN" altLang="zh-CN" sz="1400" dirty="0">
                <a:solidFill>
                  <a:srgbClr val="000000"/>
                </a:solidFill>
                <a:ea typeface="微软雅黑" panose="020B0503020204020204" charset="-122"/>
              </a:rPr>
              <a:t>流感病毒感染人体后，</a:t>
            </a:r>
            <a:r>
              <a:rPr lang="zh-CN" altLang="zh-CN" sz="1400" b="1" dirty="0">
                <a:solidFill>
                  <a:srgbClr val="C00000"/>
                </a:solidFill>
                <a:ea typeface="微软雅黑" panose="020B0503020204020204" charset="-122"/>
              </a:rPr>
              <a:t>可诱发细胞因子风暴</a:t>
            </a:r>
            <a:r>
              <a:rPr lang="zh-CN" altLang="zh-CN" sz="1400" dirty="0">
                <a:solidFill>
                  <a:srgbClr val="000000"/>
                </a:solidFill>
                <a:ea typeface="微软雅黑" panose="020B0503020204020204" charset="-122"/>
              </a:rPr>
              <a:t>，导致全身炎症反应，从而导致</a:t>
            </a:r>
            <a:r>
              <a:rPr lang="zh-CN" altLang="en-US" sz="1400" b="1" dirty="0">
                <a:solidFill>
                  <a:prstClr val="black"/>
                </a:solidFill>
                <a:ea typeface="微软雅黑" panose="020B0503020204020204" charset="-122"/>
              </a:rPr>
              <a:t>呼吸窘迫综合征</a:t>
            </a:r>
            <a:r>
              <a:rPr lang="en-US" altLang="zh-CN" sz="1400" b="1" dirty="0">
                <a:solidFill>
                  <a:prstClr val="black"/>
                </a:solidFill>
                <a:ea typeface="微软雅黑" panose="020B0503020204020204" charset="-122"/>
              </a:rPr>
              <a:t>(ARS)</a:t>
            </a:r>
            <a:r>
              <a:rPr lang="zh-CN" altLang="zh-CN" sz="1400" b="1" dirty="0">
                <a:solidFill>
                  <a:prstClr val="black"/>
                </a:solidFill>
                <a:ea typeface="微软雅黑" panose="020B0503020204020204" charset="-122"/>
              </a:rPr>
              <a:t>、休克、脑病及多器官功能不全等多种并发症</a:t>
            </a:r>
            <a:endParaRPr lang="zh-CN" altLang="en-US" sz="1400" b="1" dirty="0">
              <a:solidFill>
                <a:prstClr val="black"/>
              </a:solidFill>
              <a:ea typeface="微软雅黑" panose="020B0503020204020204" charset="-122"/>
            </a:endParaRPr>
          </a:p>
        </p:txBody>
      </p:sp>
      <p:sp>
        <p:nvSpPr>
          <p:cNvPr id="45" name="Oval 1_1"/>
          <p:cNvSpPr/>
          <p:nvPr/>
        </p:nvSpPr>
        <p:spPr>
          <a:xfrm>
            <a:off x="6367536" y="1514579"/>
            <a:ext cx="104330" cy="104330"/>
          </a:xfrm>
          <a:prstGeom prst="ellipse">
            <a:avLst/>
          </a:prstGeom>
          <a:solidFill>
            <a:srgbClr val="0180B5"/>
          </a:solidFill>
          <a:ln w="57150">
            <a:solidFill>
              <a:srgbClr val="0180B5">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dirty="0">
                <a:solidFill>
                  <a:prstClr val="white"/>
                </a:solidFill>
                <a:ea typeface="微软雅黑" panose="020B0503020204020204" charset="-122"/>
                <a:cs typeface="+mn-ea"/>
                <a:sym typeface="Arial" panose="020B0604020202020204" pitchFamily="34" charset="0"/>
              </a:rPr>
              <a:t> </a:t>
            </a:r>
            <a:endParaRPr lang="zh-CN" altLang="en-US" dirty="0">
              <a:solidFill>
                <a:prstClr val="white"/>
              </a:solidFill>
              <a:ea typeface="微软雅黑" panose="020B0503020204020204" charset="-122"/>
              <a:cs typeface="+mn-ea"/>
              <a:sym typeface="Arial" panose="020B0604020202020204" pitchFamily="34" charset="0"/>
            </a:endParaRPr>
          </a:p>
        </p:txBody>
      </p:sp>
      <p:cxnSp>
        <p:nvCxnSpPr>
          <p:cNvPr id="46" name="直接连接符 45"/>
          <p:cNvCxnSpPr/>
          <p:nvPr/>
        </p:nvCxnSpPr>
        <p:spPr>
          <a:xfrm>
            <a:off x="6096171" y="1362995"/>
            <a:ext cx="0" cy="4557479"/>
          </a:xfrm>
          <a:prstGeom prst="line">
            <a:avLst/>
          </a:prstGeom>
          <a:ln w="19050">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7"/>
          <a:stretch>
            <a:fillRect/>
          </a:stretch>
        </p:blipFill>
        <p:spPr>
          <a:xfrm>
            <a:off x="7843749" y="3973559"/>
            <a:ext cx="118174" cy="90368"/>
          </a:xfrm>
          <a:prstGeom prst="rect">
            <a:avLst/>
          </a:prstGeom>
        </p:spPr>
      </p:pic>
      <p:sp>
        <p:nvSpPr>
          <p:cNvPr id="47" name="Rectangle 41"/>
          <p:cNvSpPr/>
          <p:nvPr/>
        </p:nvSpPr>
        <p:spPr>
          <a:xfrm>
            <a:off x="10105505" y="0"/>
            <a:ext cx="1591195" cy="565262"/>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流感的发病机制</a:t>
            </a:r>
            <a:endParaRPr lang="zh-CN" altLang="en-US" sz="1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对象 9" hidden="1"/>
          <p:cNvGraphicFramePr>
            <a:graphicFrameLocks noChangeAspect="1"/>
          </p:cNvGraphicFramePr>
          <p:nvPr>
            <p:custDataLst>
              <p:tags r:id="rId1"/>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78896" name="think-cell 幻灯片" r:id="rId2" imgW="5715" imgH="5715" progId="TCLayout.ActiveDocument.1">
                  <p:embed/>
                </p:oleObj>
              </mc:Choice>
              <mc:Fallback>
                <p:oleObj name="think-cell 幻灯片" r:id="rId2" imgW="5715" imgH="5715" progId="TCLayout.ActiveDocument.1">
                  <p:embed/>
                  <p:pic>
                    <p:nvPicPr>
                      <p:cNvPr id="0" name="对象 9" hidden="1"/>
                      <p:cNvPicPr/>
                      <p:nvPr/>
                    </p:nvPicPr>
                    <p:blipFill>
                      <a:blip r:embed="rId3"/>
                      <a:stretch>
                        <a:fillRect/>
                      </a:stretch>
                    </p:blipFill>
                    <p:spPr>
                      <a:xfrm>
                        <a:off x="2118" y="2118"/>
                        <a:ext cx="2117" cy="2117"/>
                      </a:xfrm>
                      <a:prstGeom prst="rect">
                        <a:avLst/>
                      </a:prstGeom>
                    </p:spPr>
                  </p:pic>
                </p:oleObj>
              </mc:Fallback>
            </mc:AlternateContent>
          </a:graphicData>
        </a:graphic>
      </p:graphicFrame>
      <p:sp>
        <p:nvSpPr>
          <p:cNvPr id="21" name="同侧圆角矩形 185"/>
          <p:cNvSpPr/>
          <p:nvPr/>
        </p:nvSpPr>
        <p:spPr>
          <a:xfrm rot="10800000">
            <a:off x="7282931" y="2213595"/>
            <a:ext cx="4651685" cy="4182156"/>
          </a:xfrm>
          <a:prstGeom prst="round2SameRect">
            <a:avLst>
              <a:gd name="adj1" fmla="val 5163"/>
              <a:gd name="adj2" fmla="val 2623"/>
            </a:avLst>
          </a:prstGeom>
          <a:solidFill>
            <a:schemeClr val="bg1"/>
          </a:solidFill>
          <a:effectLst>
            <a:glow rad="101600">
              <a:schemeClr val="tx1">
                <a:lumMod val="75000"/>
                <a:lumOff val="25000"/>
                <a:alpha val="16000"/>
              </a:schemeClr>
            </a:glow>
          </a:effectLst>
        </p:spPr>
        <p:txBody>
          <a:bodyPr spcFirstLastPara="1" wrap="square" lIns="91413" tIns="45694" rIns="91413" bIns="45694" anchor="ctr" anchorCtr="0">
            <a:noAutofit/>
          </a:bodyPr>
          <a:lstStyle/>
          <a:p>
            <a:pPr algn="ctr" defTabSz="914400">
              <a:buClr>
                <a:srgbClr val="000000"/>
              </a:buClr>
              <a:buSzPts val="1350"/>
              <a:defRPr/>
            </a:pPr>
            <a:endParaRPr lang="zh-CN" altLang="en-US" sz="1600">
              <a:solidFill>
                <a:prstClr val="black">
                  <a:lumMod val="75000"/>
                  <a:lumOff val="25000"/>
                </a:prstClr>
              </a:solidFill>
              <a:ea typeface="微软雅黑" panose="020B0503020204020204" charset="-122"/>
              <a:cs typeface="+mn-ea"/>
            </a:endParaRPr>
          </a:p>
        </p:txBody>
      </p:sp>
      <p:sp>
        <p:nvSpPr>
          <p:cNvPr id="2" name="标题 1"/>
          <p:cNvSpPr/>
          <p:nvPr>
            <p:ph type="title"/>
          </p:nvPr>
        </p:nvSpPr>
        <p:spPr>
          <a:xfrm>
            <a:off x="332563" y="145797"/>
            <a:ext cx="11247040" cy="960107"/>
          </a:xfrm>
        </p:spPr>
        <p:txBody>
          <a:bodyPr vert="horz">
            <a:normAutofit/>
          </a:bodyPr>
          <a:lstStyle/>
          <a:p>
            <a:pPr algn="ctr"/>
            <a:r>
              <a:rPr lang="zh-CN" altLang="en-US" sz="3200" dirty="0" smtClean="0">
                <a:solidFill>
                  <a:schemeClr val="tx1"/>
                </a:solidFill>
                <a:latin typeface="Arial" panose="020B0604020202020204" pitchFamily="34" charset="0"/>
                <a:ea typeface="微软雅黑" panose="020B0503020204020204" charset="-122"/>
                <a:sym typeface="Arial" panose="020B0604020202020204" pitchFamily="34" charset="0"/>
              </a:rPr>
              <a:t>流感的临床</a:t>
            </a:r>
            <a:r>
              <a:rPr lang="zh-CN" altLang="en-US" sz="3200" dirty="0">
                <a:solidFill>
                  <a:schemeClr val="tx1"/>
                </a:solidFill>
                <a:latin typeface="Arial" panose="020B0604020202020204" pitchFamily="34" charset="0"/>
                <a:ea typeface="微软雅黑" panose="020B0503020204020204" charset="-122"/>
                <a:sym typeface="Arial" panose="020B0604020202020204" pitchFamily="34" charset="0"/>
              </a:rPr>
              <a:t>特征：流感不是普通感冒！</a:t>
            </a:r>
            <a:endParaRPr lang="zh-CN" altLang="en-US" dirty="0">
              <a:solidFill>
                <a:schemeClr val="tx1"/>
              </a:solidFill>
            </a:endParaRPr>
          </a:p>
        </p:txBody>
      </p:sp>
      <p:sp>
        <p:nvSpPr>
          <p:cNvPr id="3" name="内容占位符 2"/>
          <p:cNvSpPr/>
          <p:nvPr>
            <p:ph sz="quarter" idx="10"/>
          </p:nvPr>
        </p:nvSpPr>
        <p:spPr/>
        <p:txBody>
          <a:bodyPr/>
          <a:lstStyle/>
          <a:p>
            <a:pPr marL="0" indent="0">
              <a:buNone/>
            </a:pPr>
            <a:r>
              <a:rPr lang="zh-CN" altLang="en-US" dirty="0">
                <a:cs typeface="+mn-ea"/>
                <a:sym typeface="Verdana" panose="020B0604030504040204"/>
              </a:rPr>
              <a:t>流行性感冒诊疗方案</a:t>
            </a:r>
            <a:r>
              <a:rPr lang="en-US" altLang="zh-CN" dirty="0">
                <a:cs typeface="+mn-ea"/>
                <a:sym typeface="Verdana" panose="020B0604030504040204"/>
              </a:rPr>
              <a:t>(2020</a:t>
            </a:r>
            <a:r>
              <a:rPr lang="zh-CN" altLang="en-US" dirty="0">
                <a:cs typeface="+mn-ea"/>
                <a:sym typeface="Verdana" panose="020B0604030504040204"/>
              </a:rPr>
              <a:t>年版</a:t>
            </a:r>
            <a:r>
              <a:rPr lang="en-US" altLang="zh-CN" dirty="0">
                <a:cs typeface="+mn-ea"/>
                <a:sym typeface="Verdana" panose="020B0604030504040204"/>
              </a:rPr>
              <a:t>)</a:t>
            </a:r>
            <a:endParaRPr lang="en-US" altLang="zh-CN" dirty="0">
              <a:cs typeface="+mn-ea"/>
              <a:sym typeface="Verdana" panose="020B0604030504040204"/>
            </a:endParaRPr>
          </a:p>
        </p:txBody>
      </p:sp>
      <p:graphicFrame>
        <p:nvGraphicFramePr>
          <p:cNvPr id="7" name="表格 6"/>
          <p:cNvGraphicFramePr>
            <a:graphicFrameLocks noGrp="1"/>
          </p:cNvGraphicFramePr>
          <p:nvPr/>
        </p:nvGraphicFramePr>
        <p:xfrm>
          <a:off x="570639" y="2343589"/>
          <a:ext cx="5568619" cy="3773710"/>
        </p:xfrm>
        <a:graphic>
          <a:graphicData uri="http://schemas.openxmlformats.org/drawingml/2006/table">
            <a:tbl>
              <a:tblPr firstRow="1" bandRow="1">
                <a:tableStyleId>{5C22544A-7EE6-4342-B048-85BDC9FD1C3A}</a:tableStyleId>
              </a:tblPr>
              <a:tblGrid>
                <a:gridCol w="1577775"/>
                <a:gridCol w="2041827"/>
                <a:gridCol w="1949017"/>
              </a:tblGrid>
              <a:tr h="302309">
                <a:tc>
                  <a:txBody>
                    <a:bodyPr/>
                    <a:lstStyle/>
                    <a:p>
                      <a:pPr algn="ctr"/>
                      <a:r>
                        <a:rPr lang="zh-CN" altLang="en-US" sz="1300" dirty="0">
                          <a:latin typeface="Arial" panose="020B0604020202020204" pitchFamily="34" charset="0"/>
                          <a:ea typeface="微软雅黑" panose="020B0503020204020204" charset="-122"/>
                          <a:sym typeface="Arial" panose="020B0604020202020204" pitchFamily="34" charset="0"/>
                        </a:rPr>
                        <a:t>类目</a:t>
                      </a:r>
                      <a:endParaRPr lang="zh-CN" altLang="en-US" sz="1300" dirty="0">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E68AB"/>
                    </a:solidFill>
                  </a:tcPr>
                </a:tc>
                <a:tc>
                  <a:txBody>
                    <a:bodyPr/>
                    <a:lstStyle/>
                    <a:p>
                      <a:pPr algn="ctr"/>
                      <a:r>
                        <a:rPr lang="zh-CN" altLang="en-US" sz="1300" dirty="0">
                          <a:latin typeface="Arial" panose="020B0604020202020204" pitchFamily="34" charset="0"/>
                          <a:ea typeface="微软雅黑" panose="020B0503020204020204" charset="-122"/>
                          <a:sym typeface="Arial" panose="020B0604020202020204" pitchFamily="34" charset="0"/>
                        </a:rPr>
                        <a:t>流感</a:t>
                      </a:r>
                      <a:endParaRPr lang="zh-CN" altLang="en-US" sz="1300" dirty="0">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mpd="sng">
                      <a:noFill/>
                    </a:lnR>
                    <a:lnT w="12700" cmpd="sng">
                      <a:noFill/>
                    </a:lnT>
                    <a:lnB w="12700" cap="flat" cmpd="sng" algn="ctr">
                      <a:solidFill>
                        <a:srgbClr val="C00000"/>
                      </a:solidFill>
                      <a:prstDash val="sysDash"/>
                      <a:round/>
                      <a:headEnd type="none" w="med" len="med"/>
                      <a:tailEnd type="none" w="med" len="med"/>
                    </a:lnB>
                    <a:lnTlToBr w="12700" cmpd="sng">
                      <a:noFill/>
                      <a:prstDash val="solid"/>
                    </a:lnTlToBr>
                    <a:lnBlToTr w="12700" cmpd="sng">
                      <a:noFill/>
                      <a:prstDash val="solid"/>
                    </a:lnBlToTr>
                    <a:solidFill>
                      <a:srgbClr val="0E68AB"/>
                    </a:solidFill>
                  </a:tcPr>
                </a:tc>
                <a:tc>
                  <a:txBody>
                    <a:bodyPr/>
                    <a:lstStyle/>
                    <a:p>
                      <a:pPr algn="ctr"/>
                      <a:r>
                        <a:rPr lang="zh-CN" altLang="en-US" sz="1300" dirty="0">
                          <a:latin typeface="Arial" panose="020B0604020202020204" pitchFamily="34" charset="0"/>
                          <a:ea typeface="微软雅黑" panose="020B0503020204020204" charset="-122"/>
                          <a:sym typeface="Arial" panose="020B0604020202020204" pitchFamily="34" charset="0"/>
                        </a:rPr>
                        <a:t>普通感冒</a:t>
                      </a:r>
                      <a:endParaRPr lang="zh-CN" altLang="en-US" sz="1300" dirty="0">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E68AB"/>
                    </a:solidFill>
                  </a:tcPr>
                </a:tc>
              </a:tr>
              <a:tr h="281459">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致病菌</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381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流感病毒</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rgbClr val="C00000"/>
                      </a:solidFill>
                      <a:prstDash val="sysDash"/>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鼻病毒等</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381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281459">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流感病原学检测</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阳性</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阴性</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281459">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传染性</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rPr>
                        <a:t>强</a:t>
                      </a:r>
                      <a:endPar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rPr>
                        <a:t>弱</a:t>
                      </a:r>
                      <a:endPar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656767">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发病的季节性</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有明显的季节性</a:t>
                      </a:r>
                      <a:endPar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p>
                      <a:pPr algn="ct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我国北方为</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10</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月</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次年</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3</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月多发</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季节性不明显</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69113">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发热程度</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多高热</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(39-40</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a:t>
                      </a: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，可伴寒颤</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不发热或轻、中度发热，无寒颤</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281459">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发热持续时间</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3-5</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天</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1-2</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天</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69113">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全身症状</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rPr>
                        <a:t>重，头痛、全身肌肉酸痛，乏力</a:t>
                      </a:r>
                      <a:endPar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rPr>
                        <a:t>轻或无</a:t>
                      </a:r>
                      <a:endParaRPr lang="zh-CN" altLang="en-US" sz="1200" b="1" dirty="0">
                        <a:solidFill>
                          <a:srgbClr val="C00000"/>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281459">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病程</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5-10</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天</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altLang="zh-CN"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5-7</a:t>
                      </a: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天</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69113">
                <a:tc>
                  <a:txBody>
                    <a:bodyPr/>
                    <a:lstStyle/>
                    <a:p>
                      <a:pPr algn="ctr"/>
                      <a:r>
                        <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并发症</a:t>
                      </a:r>
                      <a:endParaRPr lang="zh-CN" altLang="en-US" sz="1200" b="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mpd="sng">
                      <a:noFill/>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rgbClr val="1169A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可并发肺炎、神经系统损伤、心脏损伤、肌炎</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ap="flat" cmpd="sng" algn="ctr">
                      <a:solidFill>
                        <a:srgbClr val="C00000"/>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rgbClr val="1169A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rPr>
                        <a:t>少见</a:t>
                      </a:r>
                      <a:endParaRPr lang="zh-CN" altLang="en-US" sz="1200" dirty="0">
                        <a:solidFill>
                          <a:schemeClr val="tx1">
                            <a:lumMod val="75000"/>
                            <a:lumOff val="25000"/>
                          </a:schemeClr>
                        </a:solidFill>
                        <a:latin typeface="Arial" panose="020B0604020202020204" pitchFamily="34" charset="0"/>
                        <a:ea typeface="微软雅黑" panose="020B0503020204020204" charset="-122"/>
                        <a:sym typeface="Arial" panose="020B0604020202020204" pitchFamily="34" charset="0"/>
                      </a:endParaRPr>
                    </a:p>
                  </a:txBody>
                  <a:tcPr marL="91419" marR="91419" marT="45709" marB="45709" anchor="ctr">
                    <a:lnL w="12700" cap="flat" cmpd="sng" algn="ctr">
                      <a:solidFill>
                        <a:srgbClr val="C00000"/>
                      </a:solidFill>
                      <a:prstDash val="sysDash"/>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9050" cap="flat" cmpd="sng" algn="ctr">
                      <a:solidFill>
                        <a:srgbClr val="1169AC"/>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矩形 7"/>
          <p:cNvSpPr/>
          <p:nvPr/>
        </p:nvSpPr>
        <p:spPr>
          <a:xfrm>
            <a:off x="332563" y="1781547"/>
            <a:ext cx="547260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81000" indent="-381000" defTabSz="1219200">
              <a:lnSpc>
                <a:spcPct val="120000"/>
              </a:lnSpc>
              <a:spcBef>
                <a:spcPts val="600"/>
              </a:spcBef>
              <a:buClr>
                <a:prstClr val="black">
                  <a:lumMod val="75000"/>
                  <a:lumOff val="25000"/>
                </a:prstClr>
              </a:buClr>
              <a:buFont typeface="Arial" panose="020B0604020202020204" pitchFamily="34" charset="0"/>
              <a:buChar char="•"/>
            </a:pPr>
            <a:r>
              <a:rPr lang="zh-CN" altLang="en-US" sz="1865" b="1" dirty="0">
                <a:solidFill>
                  <a:srgbClr val="C00000"/>
                </a:solidFill>
                <a:latin typeface="Arial" panose="020B0604020202020204" pitchFamily="34" charset="0"/>
                <a:ea typeface="微软雅黑" panose="020B0503020204020204" charset="-122"/>
                <a:sym typeface="Arial" panose="020B0604020202020204" pitchFamily="34" charset="0"/>
              </a:rPr>
              <a:t>鉴别诊断流感和普通感冒</a:t>
            </a:r>
            <a:r>
              <a:rPr lang="zh-CN" altLang="en-US" sz="1865" b="1" dirty="0" smtClean="0">
                <a:solidFill>
                  <a:srgbClr val="C00000"/>
                </a:solidFill>
                <a:latin typeface="Arial" panose="020B0604020202020204" pitchFamily="34" charset="0"/>
                <a:ea typeface="微软雅黑" panose="020B0503020204020204" charset="-122"/>
                <a:sym typeface="Arial" panose="020B0604020202020204" pitchFamily="34" charset="0"/>
              </a:rPr>
              <a:t>尤为</a:t>
            </a:r>
            <a:r>
              <a:rPr lang="zh-CN" altLang="en-US" sz="1865" b="1" dirty="0">
                <a:solidFill>
                  <a:srgbClr val="C00000"/>
                </a:solidFill>
                <a:latin typeface="Arial" panose="020B0604020202020204" pitchFamily="34" charset="0"/>
                <a:ea typeface="微软雅黑" panose="020B0503020204020204" charset="-122"/>
                <a:sym typeface="Arial" panose="020B0604020202020204" pitchFamily="34" charset="0"/>
              </a:rPr>
              <a:t>重要</a:t>
            </a:r>
            <a:endParaRPr lang="en-US" altLang="zh-CN" sz="1865" b="1" dirty="0">
              <a:solidFill>
                <a:srgbClr val="C00000"/>
              </a:solidFill>
              <a:latin typeface="Arial" panose="020B0604020202020204" pitchFamily="34" charset="0"/>
              <a:ea typeface="微软雅黑" panose="020B0503020204020204" charset="-122"/>
              <a:sym typeface="Arial" panose="020B0604020202020204" pitchFamily="34" charset="0"/>
            </a:endParaRPr>
          </a:p>
        </p:txBody>
      </p:sp>
      <p:sp>
        <p:nvSpPr>
          <p:cNvPr id="12" name="文本框 11"/>
          <p:cNvSpPr txBox="1"/>
          <p:nvPr/>
        </p:nvSpPr>
        <p:spPr>
          <a:xfrm>
            <a:off x="375700" y="1251701"/>
            <a:ext cx="4800533" cy="437107"/>
          </a:xfrm>
          <a:prstGeom prst="rect">
            <a:avLst/>
          </a:prstGeom>
          <a:noFill/>
        </p:spPr>
        <p:txBody>
          <a:bodyPr wrap="square">
            <a:spAutoFit/>
          </a:bodyPr>
          <a:lstStyle/>
          <a:p>
            <a:pPr marL="381000" indent="-381000" defTabSz="1219200">
              <a:lnSpc>
                <a:spcPct val="120000"/>
              </a:lnSpc>
              <a:spcBef>
                <a:spcPts val="600"/>
              </a:spcBef>
              <a:buClr>
                <a:prstClr val="black">
                  <a:lumMod val="75000"/>
                  <a:lumOff val="25000"/>
                </a:prstClr>
              </a:buClr>
              <a:buFont typeface="Arial" panose="020B0604020202020204" pitchFamily="34" charset="0"/>
              <a:buChar char="•"/>
            </a:pPr>
            <a:r>
              <a:rPr lang="zh-CN" altLang="en-US" sz="1865" b="1" dirty="0">
                <a:solidFill>
                  <a:srgbClr val="C00000"/>
                </a:solidFill>
                <a:latin typeface="Arial" panose="020B0604020202020204" pitchFamily="34" charset="0"/>
                <a:ea typeface="微软雅黑" panose="020B0503020204020204" charset="-122"/>
                <a:sym typeface="Arial" panose="020B0604020202020204" pitchFamily="34" charset="0"/>
              </a:rPr>
              <a:t>流感通常症状更重，且有较多并发症</a:t>
            </a:r>
            <a:endParaRPr lang="zh-CN" altLang="en-US" sz="1865" b="1" dirty="0">
              <a:solidFill>
                <a:srgbClr val="C00000"/>
              </a:solidFill>
              <a:latin typeface="Arial" panose="020B0604020202020204" pitchFamily="34" charset="0"/>
              <a:ea typeface="微软雅黑" panose="020B0503020204020204" charset="-122"/>
              <a:sym typeface="Arial" panose="020B0604020202020204" pitchFamily="34" charset="0"/>
            </a:endParaRPr>
          </a:p>
        </p:txBody>
      </p:sp>
      <p:sp>
        <p:nvSpPr>
          <p:cNvPr id="11" name="Rectangle 41"/>
          <p:cNvSpPr/>
          <p:nvPr/>
        </p:nvSpPr>
        <p:spPr>
          <a:xfrm>
            <a:off x="10105505" y="0"/>
            <a:ext cx="1591195" cy="565262"/>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a:t>
            </a:r>
            <a:r>
              <a:rPr lang="zh-CN" altLang="en-US" sz="1400" b="1" dirty="0" smtClean="0"/>
              <a:t>的临床特征</a:t>
            </a:r>
            <a:endParaRPr lang="zh-CN" altLang="en-US" sz="1400" b="1" dirty="0"/>
          </a:p>
        </p:txBody>
      </p:sp>
      <p:grpSp>
        <p:nvGrpSpPr>
          <p:cNvPr id="5" name="组合 4"/>
          <p:cNvGrpSpPr/>
          <p:nvPr/>
        </p:nvGrpSpPr>
        <p:grpSpPr>
          <a:xfrm>
            <a:off x="8002363" y="2339553"/>
            <a:ext cx="2965858" cy="3579823"/>
            <a:chOff x="171248" y="4818477"/>
            <a:chExt cx="1950260" cy="2593154"/>
          </a:xfrm>
        </p:grpSpPr>
        <p:sp>
          <p:nvSpPr>
            <p:cNvPr id="13" name="文本框 12"/>
            <p:cNvSpPr txBox="1"/>
            <p:nvPr/>
          </p:nvSpPr>
          <p:spPr>
            <a:xfrm>
              <a:off x="332563" y="4818477"/>
              <a:ext cx="1627632" cy="468190"/>
            </a:xfrm>
            <a:prstGeom prst="rect">
              <a:avLst/>
            </a:prstGeom>
            <a:noFill/>
          </p:spPr>
          <p:txBody>
            <a:bodyPr wrap="square" rtlCol="0">
              <a:spAutoFit/>
            </a:bodyPr>
            <a:lstStyle/>
            <a:p>
              <a:pPr marL="457200" indent="-457200" algn="ctr">
                <a:buAutoNum type="ea1ChsPlain"/>
              </a:pPr>
              <a:r>
                <a:rPr lang="zh-CN" altLang="en-US" sz="2400" b="1" dirty="0" smtClean="0">
                  <a:solidFill>
                    <a:schemeClr val="tx2"/>
                  </a:solidFill>
                </a:rPr>
                <a:t>烧 </a:t>
              </a:r>
              <a:endParaRPr lang="en-US" altLang="zh-CN" sz="2400" b="1" dirty="0" smtClean="0">
                <a:solidFill>
                  <a:schemeClr val="tx2"/>
                </a:solidFill>
              </a:endParaRPr>
            </a:p>
            <a:p>
              <a:pPr algn="ctr"/>
              <a:r>
                <a:rPr lang="zh-CN" altLang="en-US" sz="1200" dirty="0" smtClean="0">
                  <a:solidFill>
                    <a:schemeClr val="tx2"/>
                  </a:solidFill>
                </a:rPr>
                <a:t>发烧</a:t>
              </a:r>
              <a:r>
                <a:rPr lang="en-US" altLang="zh-CN" sz="1200" dirty="0" smtClean="0">
                  <a:solidFill>
                    <a:schemeClr val="tx2"/>
                  </a:solidFill>
                </a:rPr>
                <a:t>≥38.5º</a:t>
              </a:r>
              <a:endParaRPr lang="zh-CN" altLang="en-US" sz="1200" dirty="0">
                <a:solidFill>
                  <a:schemeClr val="tx2"/>
                </a:solidFill>
              </a:endParaRPr>
            </a:p>
          </p:txBody>
        </p:sp>
        <p:sp>
          <p:nvSpPr>
            <p:cNvPr id="14" name="文本框 13"/>
            <p:cNvSpPr txBox="1"/>
            <p:nvPr/>
          </p:nvSpPr>
          <p:spPr>
            <a:xfrm>
              <a:off x="171248" y="5833046"/>
              <a:ext cx="1950260" cy="490484"/>
            </a:xfrm>
            <a:prstGeom prst="rect">
              <a:avLst/>
            </a:prstGeom>
            <a:noFill/>
          </p:spPr>
          <p:txBody>
            <a:bodyPr wrap="square" rtlCol="0">
              <a:spAutoFit/>
            </a:bodyPr>
            <a:lstStyle/>
            <a:p>
              <a:pPr algn="ctr"/>
              <a:r>
                <a:rPr lang="zh-CN" altLang="en-US" sz="2400" b="1" dirty="0" smtClean="0">
                  <a:solidFill>
                    <a:schemeClr val="tx2"/>
                  </a:solidFill>
                </a:rPr>
                <a:t>二  痛 </a:t>
              </a:r>
              <a:endParaRPr lang="en-US" altLang="zh-CN" sz="2400" b="1" dirty="0" smtClean="0">
                <a:solidFill>
                  <a:schemeClr val="tx2"/>
                </a:solidFill>
              </a:endParaRPr>
            </a:p>
            <a:p>
              <a:pPr algn="ctr"/>
              <a:r>
                <a:rPr lang="zh-CN" altLang="en-US" sz="1400" dirty="0" smtClean="0">
                  <a:solidFill>
                    <a:schemeClr val="tx2"/>
                  </a:solidFill>
                </a:rPr>
                <a:t>肌肉酸痛、头痛、咽痛等</a:t>
              </a:r>
              <a:endParaRPr lang="zh-CN" altLang="en-US" sz="1400" dirty="0">
                <a:solidFill>
                  <a:schemeClr val="tx2"/>
                </a:solidFill>
              </a:endParaRPr>
            </a:p>
          </p:txBody>
        </p:sp>
        <p:sp>
          <p:nvSpPr>
            <p:cNvPr id="15" name="文本框 14"/>
            <p:cNvSpPr txBox="1"/>
            <p:nvPr/>
          </p:nvSpPr>
          <p:spPr>
            <a:xfrm>
              <a:off x="171248" y="6921147"/>
              <a:ext cx="1950260" cy="490484"/>
            </a:xfrm>
            <a:prstGeom prst="rect">
              <a:avLst/>
            </a:prstGeom>
            <a:noFill/>
          </p:spPr>
          <p:txBody>
            <a:bodyPr wrap="square" rtlCol="0">
              <a:spAutoFit/>
            </a:bodyPr>
            <a:lstStyle/>
            <a:p>
              <a:pPr marL="457200" indent="-457200" algn="ctr">
                <a:buAutoNum type="ea1ChsPlain" startAt="2"/>
              </a:pPr>
              <a:r>
                <a:rPr lang="zh-CN" altLang="en-US" sz="2400" b="1" dirty="0" smtClean="0">
                  <a:solidFill>
                    <a:schemeClr val="tx2"/>
                  </a:solidFill>
                </a:rPr>
                <a:t>乏力</a:t>
              </a:r>
              <a:endParaRPr lang="en-US" altLang="zh-CN" sz="2400" b="1" dirty="0" smtClean="0">
                <a:solidFill>
                  <a:schemeClr val="tx2"/>
                </a:solidFill>
              </a:endParaRPr>
            </a:p>
            <a:p>
              <a:pPr algn="ctr"/>
              <a:r>
                <a:rPr lang="zh-CN" altLang="en-US" sz="1400" dirty="0" smtClean="0">
                  <a:solidFill>
                    <a:schemeClr val="tx2"/>
                  </a:solidFill>
                </a:rPr>
                <a:t>全身乏力、疲倦等</a:t>
              </a:r>
              <a:endParaRPr lang="zh-CN" altLang="en-US" sz="1400" dirty="0">
                <a:solidFill>
                  <a:schemeClr val="tx2"/>
                </a:solidFill>
              </a:endParaRPr>
            </a:p>
          </p:txBody>
        </p:sp>
      </p:grpSp>
      <p:cxnSp>
        <p:nvCxnSpPr>
          <p:cNvPr id="18" name="肘形连接符 17"/>
          <p:cNvCxnSpPr/>
          <p:nvPr/>
        </p:nvCxnSpPr>
        <p:spPr>
          <a:xfrm flipV="1">
            <a:off x="4040155" y="4711959"/>
            <a:ext cx="3172408" cy="526880"/>
          </a:xfrm>
          <a:prstGeom prst="bentConnector3">
            <a:avLst>
              <a:gd name="adj1" fmla="val 73235"/>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7057035" y="1536839"/>
            <a:ext cx="4800533" cy="437107"/>
          </a:xfrm>
          <a:prstGeom prst="rect">
            <a:avLst/>
          </a:prstGeom>
          <a:noFill/>
        </p:spPr>
        <p:txBody>
          <a:bodyPr wrap="square">
            <a:spAutoFit/>
          </a:bodyPr>
          <a:lstStyle/>
          <a:p>
            <a:pPr marL="381000" indent="-381000" defTabSz="1219200">
              <a:lnSpc>
                <a:spcPct val="120000"/>
              </a:lnSpc>
              <a:spcBef>
                <a:spcPts val="600"/>
              </a:spcBef>
              <a:buClr>
                <a:prstClr val="black">
                  <a:lumMod val="75000"/>
                  <a:lumOff val="25000"/>
                </a:prstClr>
              </a:buClr>
              <a:buFont typeface="Arial" panose="020B0604020202020204" pitchFamily="34" charset="0"/>
              <a:buChar char="•"/>
            </a:pPr>
            <a:r>
              <a:rPr lang="zh-CN" altLang="en-US" sz="1865" b="1" dirty="0" smtClean="0">
                <a:solidFill>
                  <a:srgbClr val="C00000"/>
                </a:solidFill>
                <a:latin typeface="Arial" panose="020B0604020202020204" pitchFamily="34" charset="0"/>
                <a:ea typeface="微软雅黑" panose="020B0503020204020204" charset="-122"/>
                <a:sym typeface="Arial" panose="020B0604020202020204" pitchFamily="34" charset="0"/>
              </a:rPr>
              <a:t>流感的典型症状</a:t>
            </a:r>
            <a:endParaRPr lang="zh-CN" altLang="en-US" sz="1865" b="1" dirty="0">
              <a:solidFill>
                <a:srgbClr val="C00000"/>
              </a:solidFill>
              <a:latin typeface="Arial" panose="020B0604020202020204" pitchFamily="34" charset="0"/>
              <a:ea typeface="微软雅黑" panose="020B0503020204020204" charset="-122"/>
              <a:sym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对象 6"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42112" name="think-cell 幻灯片" r:id="rId2" imgW="5715" imgH="5715" progId="TCLayout.ActiveDocument.1">
                  <p:embed/>
                </p:oleObj>
              </mc:Choice>
              <mc:Fallback>
                <p:oleObj name="think-cell 幻灯片" r:id="rId2" imgW="5715" imgH="5715" progId="TCLayout.ActiveDocument.1">
                  <p:embed/>
                  <p:pic>
                    <p:nvPicPr>
                      <p:cNvPr id="0" name="对象 6"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2" name="标题 1"/>
          <p:cNvSpPr/>
          <p:nvPr>
            <p:ph type="title" idx="4294967295"/>
          </p:nvPr>
        </p:nvSpPr>
        <p:spPr>
          <a:xfrm>
            <a:off x="715169" y="193675"/>
            <a:ext cx="10761663" cy="996950"/>
          </a:xfrm>
        </p:spPr>
        <p:txBody>
          <a:bodyPr vert="horz">
            <a:normAutofit/>
          </a:bodyPr>
          <a:lstStyle/>
          <a:p>
            <a:pPr algn="ctr"/>
            <a:r>
              <a:rPr lang="zh-CN" altLang="en-US" sz="3200" b="1" dirty="0">
                <a:cs typeface="+mn-ea"/>
                <a:sym typeface="+mn-lt"/>
              </a:rPr>
              <a:t>流感</a:t>
            </a:r>
            <a:r>
              <a:rPr lang="zh-CN" altLang="en-US" sz="3200" b="1" dirty="0" smtClean="0">
                <a:cs typeface="+mn-ea"/>
                <a:sym typeface="+mn-lt"/>
              </a:rPr>
              <a:t>的症状及</a:t>
            </a:r>
            <a:r>
              <a:rPr lang="zh-CN" altLang="en-US" sz="3200" b="1" dirty="0">
                <a:cs typeface="+mn-ea"/>
                <a:sym typeface="+mn-lt"/>
              </a:rPr>
              <a:t>并发症</a:t>
            </a:r>
            <a:endParaRPr lang="zh-CN" altLang="en-US" sz="3200" b="1" dirty="0"/>
          </a:p>
        </p:txBody>
      </p:sp>
      <p:sp>
        <p:nvSpPr>
          <p:cNvPr id="3" name="文本占位符 2"/>
          <p:cNvSpPr/>
          <p:nvPr>
            <p:ph type="body" sz="quarter" idx="4294967295"/>
          </p:nvPr>
        </p:nvSpPr>
        <p:spPr>
          <a:xfrm>
            <a:off x="479425" y="6451600"/>
            <a:ext cx="8701088" cy="425450"/>
          </a:xfrm>
        </p:spPr>
        <p:txBody>
          <a:bodyPr numCol="2">
            <a:noAutofit/>
          </a:bodyPr>
          <a:lstStyle/>
          <a:p>
            <a:pPr marL="0" indent="0">
              <a:lnSpc>
                <a:spcPct val="110000"/>
              </a:lnSpc>
              <a:spcBef>
                <a:spcPts val="0"/>
              </a:spcBef>
              <a:buNone/>
            </a:pPr>
            <a:r>
              <a:rPr lang="en-US" altLang="zh-CN" sz="800" dirty="0">
                <a:solidFill>
                  <a:schemeClr val="bg1">
                    <a:lumMod val="50000"/>
                  </a:schemeClr>
                </a:solidFill>
                <a:cs typeface="+mn-ea"/>
                <a:sym typeface="+mn-lt"/>
              </a:rPr>
              <a:t>《</a:t>
            </a:r>
            <a:r>
              <a:rPr lang="zh-CN" altLang="en-US" sz="800" dirty="0">
                <a:solidFill>
                  <a:schemeClr val="bg1">
                    <a:lumMod val="50000"/>
                  </a:schemeClr>
                </a:solidFill>
                <a:cs typeface="+mn-ea"/>
                <a:sym typeface="+mn-lt"/>
              </a:rPr>
              <a:t>流行性感冒诊疗方案</a:t>
            </a:r>
            <a:r>
              <a:rPr lang="en-US" altLang="zh-CN" sz="800" dirty="0">
                <a:solidFill>
                  <a:schemeClr val="bg1">
                    <a:lumMod val="50000"/>
                  </a:schemeClr>
                </a:solidFill>
                <a:cs typeface="+mn-ea"/>
                <a:sym typeface="+mn-lt"/>
              </a:rPr>
              <a:t>(2020</a:t>
            </a:r>
            <a:r>
              <a:rPr lang="zh-CN" altLang="en-US" sz="800" dirty="0">
                <a:solidFill>
                  <a:schemeClr val="bg1">
                    <a:lumMod val="50000"/>
                  </a:schemeClr>
                </a:solidFill>
                <a:cs typeface="+mn-ea"/>
                <a:sym typeface="+mn-lt"/>
              </a:rPr>
              <a:t>年版</a:t>
            </a:r>
            <a:r>
              <a:rPr lang="en-US" altLang="zh-CN" sz="800" dirty="0">
                <a:solidFill>
                  <a:schemeClr val="bg1">
                    <a:lumMod val="50000"/>
                  </a:schemeClr>
                </a:solidFill>
                <a:cs typeface="+mn-ea"/>
                <a:sym typeface="+mn-lt"/>
              </a:rPr>
              <a:t>》</a:t>
            </a:r>
            <a:endParaRPr lang="en-US" altLang="zh-CN" sz="800" dirty="0">
              <a:solidFill>
                <a:schemeClr val="bg1">
                  <a:lumMod val="50000"/>
                </a:schemeClr>
              </a:solidFill>
              <a:cs typeface="+mn-ea"/>
              <a:sym typeface="+mn-lt"/>
            </a:endParaRPr>
          </a:p>
          <a:p>
            <a:pPr marL="0" indent="0">
              <a:lnSpc>
                <a:spcPct val="110000"/>
              </a:lnSpc>
              <a:spcBef>
                <a:spcPts val="0"/>
              </a:spcBef>
              <a:buNone/>
            </a:pPr>
            <a:r>
              <a:rPr lang="zh-CN" altLang="en-US" sz="800" dirty="0">
                <a:solidFill>
                  <a:schemeClr val="bg1">
                    <a:lumMod val="50000"/>
                  </a:schemeClr>
                </a:solidFill>
                <a:cs typeface="+mn-ea"/>
                <a:sym typeface="+mn-lt"/>
              </a:rPr>
              <a:t>冯敏</a:t>
            </a:r>
            <a:r>
              <a:rPr lang="en-US" altLang="zh-CN" sz="800" dirty="0">
                <a:solidFill>
                  <a:schemeClr val="bg1">
                    <a:lumMod val="50000"/>
                  </a:schemeClr>
                </a:solidFill>
                <a:cs typeface="+mn-ea"/>
                <a:sym typeface="+mn-lt"/>
              </a:rPr>
              <a:t>,</a:t>
            </a:r>
            <a:r>
              <a:rPr lang="zh-CN" altLang="en-US" sz="800" dirty="0">
                <a:solidFill>
                  <a:schemeClr val="bg1">
                    <a:lumMod val="50000"/>
                  </a:schemeClr>
                </a:solidFill>
                <a:cs typeface="+mn-ea"/>
                <a:sym typeface="+mn-lt"/>
              </a:rPr>
              <a:t>等</a:t>
            </a:r>
            <a:r>
              <a:rPr lang="en-US" altLang="zh-CN" sz="800" dirty="0">
                <a:solidFill>
                  <a:schemeClr val="bg1">
                    <a:lumMod val="50000"/>
                  </a:schemeClr>
                </a:solidFill>
                <a:cs typeface="+mn-ea"/>
                <a:sym typeface="+mn-lt"/>
              </a:rPr>
              <a:t>.</a:t>
            </a:r>
            <a:r>
              <a:rPr lang="zh-CN" altLang="en-US" sz="800" dirty="0">
                <a:solidFill>
                  <a:schemeClr val="bg1">
                    <a:lumMod val="50000"/>
                  </a:schemeClr>
                </a:solidFill>
                <a:cs typeface="+mn-ea"/>
                <a:sym typeface="+mn-lt"/>
              </a:rPr>
              <a:t>智慧健康</a:t>
            </a:r>
            <a:r>
              <a:rPr lang="en-US" altLang="zh-CN" sz="800" dirty="0">
                <a:solidFill>
                  <a:schemeClr val="bg1">
                    <a:lumMod val="50000"/>
                  </a:schemeClr>
                </a:solidFill>
                <a:cs typeface="+mn-ea"/>
                <a:sym typeface="+mn-lt"/>
              </a:rPr>
              <a:t>.2021;7(11):106-108.</a:t>
            </a:r>
            <a:endParaRPr lang="en-US" altLang="zh-CN" sz="800" dirty="0">
              <a:solidFill>
                <a:schemeClr val="bg1">
                  <a:lumMod val="50000"/>
                </a:schemeClr>
              </a:solidFill>
              <a:cs typeface="+mn-ea"/>
              <a:sym typeface="+mn-lt"/>
            </a:endParaRPr>
          </a:p>
          <a:p>
            <a:pPr marL="0" indent="0">
              <a:lnSpc>
                <a:spcPct val="110000"/>
              </a:lnSpc>
              <a:spcBef>
                <a:spcPts val="0"/>
              </a:spcBef>
              <a:buNone/>
            </a:pPr>
            <a:r>
              <a:rPr lang="zh-CN" altLang="en-US" sz="800" dirty="0">
                <a:solidFill>
                  <a:schemeClr val="bg1">
                    <a:lumMod val="50000"/>
                  </a:schemeClr>
                </a:solidFill>
              </a:rPr>
              <a:t>刘道利</a:t>
            </a:r>
            <a:r>
              <a:rPr lang="en-US" altLang="zh-CN" sz="800" dirty="0">
                <a:solidFill>
                  <a:schemeClr val="bg1">
                    <a:lumMod val="50000"/>
                  </a:schemeClr>
                </a:solidFill>
              </a:rPr>
              <a:t>,</a:t>
            </a:r>
            <a:r>
              <a:rPr lang="zh-CN" altLang="en-US" sz="800" dirty="0">
                <a:solidFill>
                  <a:schemeClr val="bg1">
                    <a:lumMod val="50000"/>
                  </a:schemeClr>
                </a:solidFill>
              </a:rPr>
              <a:t>等</a:t>
            </a:r>
            <a:r>
              <a:rPr lang="en-US" altLang="zh-CN" sz="800" dirty="0">
                <a:solidFill>
                  <a:schemeClr val="bg1">
                    <a:lumMod val="50000"/>
                  </a:schemeClr>
                </a:solidFill>
              </a:rPr>
              <a:t>.</a:t>
            </a:r>
            <a:r>
              <a:rPr lang="zh-CN" altLang="en-US" sz="800" dirty="0">
                <a:solidFill>
                  <a:schemeClr val="bg1">
                    <a:lumMod val="50000"/>
                  </a:schemeClr>
                </a:solidFill>
              </a:rPr>
              <a:t>国际检验医学杂志</a:t>
            </a:r>
            <a:r>
              <a:rPr lang="en-US" altLang="zh-CN" sz="800" dirty="0">
                <a:solidFill>
                  <a:schemeClr val="bg1">
                    <a:lumMod val="50000"/>
                  </a:schemeClr>
                </a:solidFill>
              </a:rPr>
              <a:t>.2017;38(13):1740-1742.</a:t>
            </a:r>
            <a:endParaRPr lang="en-US" altLang="zh-CN" sz="800" dirty="0">
              <a:solidFill>
                <a:schemeClr val="bg1">
                  <a:lumMod val="50000"/>
                </a:schemeClr>
              </a:solidFill>
            </a:endParaRPr>
          </a:p>
          <a:p>
            <a:pPr marL="0" indent="0">
              <a:lnSpc>
                <a:spcPct val="110000"/>
              </a:lnSpc>
              <a:spcBef>
                <a:spcPts val="0"/>
              </a:spcBef>
              <a:buNone/>
            </a:pPr>
            <a:r>
              <a:rPr lang="zh-CN" altLang="en-US" sz="800" dirty="0">
                <a:solidFill>
                  <a:schemeClr val="bg1">
                    <a:lumMod val="50000"/>
                  </a:schemeClr>
                </a:solidFill>
                <a:cs typeface="+mn-ea"/>
                <a:sym typeface="+mn-lt"/>
              </a:rPr>
              <a:t>陈天庆</a:t>
            </a:r>
            <a:r>
              <a:rPr lang="en-US" altLang="zh-CN" sz="800" dirty="0">
                <a:solidFill>
                  <a:schemeClr val="bg1">
                    <a:lumMod val="50000"/>
                  </a:schemeClr>
                </a:solidFill>
                <a:cs typeface="+mn-ea"/>
                <a:sym typeface="+mn-lt"/>
              </a:rPr>
              <a:t>,</a:t>
            </a:r>
            <a:r>
              <a:rPr lang="zh-CN" altLang="en-US" sz="800" dirty="0">
                <a:solidFill>
                  <a:schemeClr val="bg1">
                    <a:lumMod val="50000"/>
                  </a:schemeClr>
                </a:solidFill>
                <a:cs typeface="+mn-ea"/>
                <a:sym typeface="+mn-lt"/>
              </a:rPr>
              <a:t>等</a:t>
            </a:r>
            <a:r>
              <a:rPr lang="en-US" altLang="zh-CN" sz="800" dirty="0">
                <a:solidFill>
                  <a:schemeClr val="bg1">
                    <a:lumMod val="50000"/>
                  </a:schemeClr>
                </a:solidFill>
                <a:cs typeface="+mn-ea"/>
                <a:sym typeface="+mn-lt"/>
              </a:rPr>
              <a:t>.</a:t>
            </a:r>
            <a:r>
              <a:rPr lang="zh-CN" altLang="en-US" sz="800" dirty="0">
                <a:solidFill>
                  <a:schemeClr val="bg1">
                    <a:lumMod val="50000"/>
                  </a:schemeClr>
                </a:solidFill>
                <a:cs typeface="+mn-ea"/>
                <a:sym typeface="+mn-lt"/>
              </a:rPr>
              <a:t>中国初级卫生保健</a:t>
            </a:r>
            <a:r>
              <a:rPr lang="en-US" altLang="zh-CN" sz="800" dirty="0">
                <a:solidFill>
                  <a:schemeClr val="bg1">
                    <a:lumMod val="50000"/>
                  </a:schemeClr>
                </a:solidFill>
                <a:cs typeface="+mn-ea"/>
                <a:sym typeface="+mn-lt"/>
              </a:rPr>
              <a:t>.2011;25(10):85-86.</a:t>
            </a:r>
            <a:endParaRPr lang="en-US" altLang="zh-CN" sz="800" dirty="0">
              <a:solidFill>
                <a:schemeClr val="bg1">
                  <a:lumMod val="50000"/>
                </a:schemeClr>
              </a:solidFill>
              <a:cs typeface="+mn-ea"/>
              <a:sym typeface="+mn-lt"/>
            </a:endParaRPr>
          </a:p>
        </p:txBody>
      </p:sp>
      <p:sp>
        <p:nvSpPr>
          <p:cNvPr id="24" name="Rectangle 41"/>
          <p:cNvSpPr/>
          <p:nvPr/>
        </p:nvSpPr>
        <p:spPr>
          <a:xfrm>
            <a:off x="10105505" y="0"/>
            <a:ext cx="1591195" cy="565262"/>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a:t>
            </a:r>
            <a:r>
              <a:rPr lang="zh-CN" altLang="en-US" sz="1400" b="1" dirty="0" smtClean="0"/>
              <a:t>的并发症</a:t>
            </a:r>
            <a:endParaRPr lang="zh-CN" altLang="en-US" sz="1400" b="1" dirty="0"/>
          </a:p>
        </p:txBody>
      </p:sp>
      <p:sp>
        <p:nvSpPr>
          <p:cNvPr id="25" name="矩形: 圆角 144"/>
          <p:cNvSpPr/>
          <p:nvPr/>
        </p:nvSpPr>
        <p:spPr>
          <a:xfrm>
            <a:off x="1063869" y="1190625"/>
            <a:ext cx="10225454" cy="5122872"/>
          </a:xfrm>
          <a:prstGeom prst="roundRect">
            <a:avLst>
              <a:gd name="adj" fmla="val 3186"/>
            </a:avLst>
          </a:prstGeom>
          <a:gradFill>
            <a:gsLst>
              <a:gs pos="0">
                <a:srgbClr val="FBFBFB"/>
              </a:gs>
              <a:gs pos="100000">
                <a:schemeClr val="bg1">
                  <a:lumMod val="95000"/>
                </a:schemeClr>
              </a:gs>
            </a:gsLst>
            <a:lin ang="5400000" scaled="0"/>
          </a:gradFill>
          <a:effectLst>
            <a:glow rad="101600">
              <a:schemeClr val="tx1">
                <a:lumMod val="75000"/>
                <a:lumOff val="25000"/>
                <a:alpha val="16000"/>
              </a:schemeClr>
            </a:glow>
          </a:effectLst>
        </p:spPr>
        <p:txBody>
          <a:bodyPr spcFirstLastPara="1" wrap="square" lIns="91413" tIns="45694" rIns="91413" bIns="45694" anchor="ctr" anchorCtr="0">
            <a:noAutofit/>
          </a:bodyPr>
          <a:lstStyle/>
          <a:p>
            <a:pPr algn="ctr" defTabSz="914400">
              <a:buClr>
                <a:srgbClr val="000000"/>
              </a:buClr>
              <a:buSzPts val="1350"/>
            </a:pPr>
            <a:endParaRPr lang="zh-CN" altLang="en-US" sz="1600">
              <a:solidFill>
                <a:prstClr val="black">
                  <a:lumMod val="75000"/>
                  <a:lumOff val="25000"/>
                </a:prstClr>
              </a:solidFill>
              <a:ea typeface="微软雅黑" panose="020B0503020204020204" charset="-122"/>
              <a:cs typeface="+mn-ea"/>
            </a:endParaRPr>
          </a:p>
        </p:txBody>
      </p:sp>
      <p:pic>
        <p:nvPicPr>
          <p:cNvPr id="26" name="Google Shape;449;p5"/>
          <p:cNvPicPr preferRelativeResize="0"/>
          <p:nvPr/>
        </p:nvPicPr>
        <p:blipFill rotWithShape="1">
          <a:blip r:embed="rId4"/>
          <a:srcRect/>
          <a:stretch>
            <a:fillRect/>
          </a:stretch>
        </p:blipFill>
        <p:spPr>
          <a:xfrm>
            <a:off x="5411024" y="2163747"/>
            <a:ext cx="986199" cy="3874252"/>
          </a:xfrm>
          <a:prstGeom prst="rect">
            <a:avLst/>
          </a:prstGeom>
          <a:noFill/>
          <a:ln>
            <a:noFill/>
          </a:ln>
        </p:spPr>
      </p:pic>
      <p:cxnSp>
        <p:nvCxnSpPr>
          <p:cNvPr id="27" name="Google Shape;443;p5"/>
          <p:cNvCxnSpPr/>
          <p:nvPr/>
        </p:nvCxnSpPr>
        <p:spPr>
          <a:xfrm rot="10800000">
            <a:off x="5543748" y="5721611"/>
            <a:ext cx="986070" cy="242155"/>
          </a:xfrm>
          <a:prstGeom prst="straightConnector1">
            <a:avLst/>
          </a:prstGeom>
          <a:noFill/>
          <a:ln w="19050" cap="sq" cmpd="sng">
            <a:solidFill>
              <a:srgbClr val="0180B5"/>
            </a:solidFill>
            <a:prstDash val="solid"/>
            <a:miter lim="8000"/>
            <a:headEnd type="none" w="sm" len="sm"/>
            <a:tailEnd type="oval" w="med" len="med"/>
          </a:ln>
        </p:spPr>
      </p:cxnSp>
      <p:cxnSp>
        <p:nvCxnSpPr>
          <p:cNvPr id="28" name="Google Shape;444;p5"/>
          <p:cNvCxnSpPr/>
          <p:nvPr/>
        </p:nvCxnSpPr>
        <p:spPr>
          <a:xfrm rot="10800000">
            <a:off x="5542010" y="3054355"/>
            <a:ext cx="988509" cy="137559"/>
          </a:xfrm>
          <a:prstGeom prst="straightConnector1">
            <a:avLst/>
          </a:prstGeom>
          <a:noFill/>
          <a:ln w="19050" cap="sq" cmpd="sng">
            <a:solidFill>
              <a:srgbClr val="0180B5"/>
            </a:solidFill>
            <a:prstDash val="solid"/>
            <a:miter lim="8000"/>
            <a:headEnd type="none" w="sm" len="sm"/>
            <a:tailEnd type="oval" w="med" len="med"/>
          </a:ln>
        </p:spPr>
      </p:cxnSp>
      <p:cxnSp>
        <p:nvCxnSpPr>
          <p:cNvPr id="29" name="Google Shape;445;p5"/>
          <p:cNvCxnSpPr/>
          <p:nvPr/>
        </p:nvCxnSpPr>
        <p:spPr>
          <a:xfrm rot="10800000">
            <a:off x="5477980" y="3174349"/>
            <a:ext cx="1051838" cy="842602"/>
          </a:xfrm>
          <a:prstGeom prst="straightConnector1">
            <a:avLst/>
          </a:prstGeom>
          <a:noFill/>
          <a:ln w="19050" cap="sq" cmpd="sng">
            <a:solidFill>
              <a:srgbClr val="0180B5"/>
            </a:solidFill>
            <a:prstDash val="solid"/>
            <a:miter lim="8000"/>
            <a:headEnd type="none" w="sm" len="sm"/>
            <a:tailEnd type="oval" w="med" len="med"/>
          </a:ln>
        </p:spPr>
      </p:cxnSp>
      <p:cxnSp>
        <p:nvCxnSpPr>
          <p:cNvPr id="30" name="Google Shape;446;p5"/>
          <p:cNvCxnSpPr/>
          <p:nvPr/>
        </p:nvCxnSpPr>
        <p:spPr>
          <a:xfrm rot="10800000">
            <a:off x="5441494" y="3970240"/>
            <a:ext cx="1088324" cy="1017459"/>
          </a:xfrm>
          <a:prstGeom prst="straightConnector1">
            <a:avLst/>
          </a:prstGeom>
          <a:noFill/>
          <a:ln w="19050" cap="sq" cmpd="sng">
            <a:solidFill>
              <a:srgbClr val="0180B5"/>
            </a:solidFill>
            <a:prstDash val="solid"/>
            <a:miter lim="8000"/>
            <a:headEnd type="none" w="sm" len="sm"/>
            <a:tailEnd type="oval" w="med" len="med"/>
          </a:ln>
        </p:spPr>
      </p:cxnSp>
      <p:sp>
        <p:nvSpPr>
          <p:cNvPr id="31" name="Google Shape;447;p5"/>
          <p:cNvSpPr/>
          <p:nvPr/>
        </p:nvSpPr>
        <p:spPr>
          <a:xfrm>
            <a:off x="4396746" y="2053432"/>
            <a:ext cx="1016086" cy="4026631"/>
          </a:xfrm>
          <a:custGeom>
            <a:avLst/>
            <a:gdLst/>
            <a:ahLst/>
            <a:cxnLst/>
            <a:rect l="l" t="t" r="r" b="b"/>
            <a:pathLst>
              <a:path w="481" h="2297" extrusionOk="0">
                <a:moveTo>
                  <a:pt x="481" y="2259"/>
                </a:moveTo>
                <a:cubicBezTo>
                  <a:pt x="453" y="2178"/>
                  <a:pt x="421" y="2054"/>
                  <a:pt x="430" y="1961"/>
                </a:cubicBezTo>
                <a:cubicBezTo>
                  <a:pt x="440" y="1864"/>
                  <a:pt x="445" y="1847"/>
                  <a:pt x="433" y="1767"/>
                </a:cubicBezTo>
                <a:cubicBezTo>
                  <a:pt x="425" y="1712"/>
                  <a:pt x="436" y="1670"/>
                  <a:pt x="447" y="1623"/>
                </a:cubicBezTo>
                <a:cubicBezTo>
                  <a:pt x="465" y="1544"/>
                  <a:pt x="474" y="1386"/>
                  <a:pt x="481" y="1286"/>
                </a:cubicBezTo>
                <a:cubicBezTo>
                  <a:pt x="481" y="0"/>
                  <a:pt x="481" y="0"/>
                  <a:pt x="481" y="0"/>
                </a:cubicBezTo>
                <a:cubicBezTo>
                  <a:pt x="387" y="4"/>
                  <a:pt x="368" y="62"/>
                  <a:pt x="392" y="152"/>
                </a:cubicBezTo>
                <a:cubicBezTo>
                  <a:pt x="387" y="148"/>
                  <a:pt x="386" y="148"/>
                  <a:pt x="377" y="153"/>
                </a:cubicBezTo>
                <a:cubicBezTo>
                  <a:pt x="374" y="178"/>
                  <a:pt x="377" y="194"/>
                  <a:pt x="396" y="208"/>
                </a:cubicBezTo>
                <a:cubicBezTo>
                  <a:pt x="403" y="234"/>
                  <a:pt x="408" y="248"/>
                  <a:pt x="421" y="267"/>
                </a:cubicBezTo>
                <a:cubicBezTo>
                  <a:pt x="422" y="291"/>
                  <a:pt x="423" y="304"/>
                  <a:pt x="417" y="312"/>
                </a:cubicBezTo>
                <a:cubicBezTo>
                  <a:pt x="408" y="324"/>
                  <a:pt x="387" y="325"/>
                  <a:pt x="365" y="349"/>
                </a:cubicBezTo>
                <a:cubicBezTo>
                  <a:pt x="230" y="392"/>
                  <a:pt x="185" y="431"/>
                  <a:pt x="184" y="581"/>
                </a:cubicBezTo>
                <a:cubicBezTo>
                  <a:pt x="176" y="718"/>
                  <a:pt x="169" y="716"/>
                  <a:pt x="130" y="851"/>
                </a:cubicBezTo>
                <a:cubicBezTo>
                  <a:pt x="114" y="924"/>
                  <a:pt x="118" y="996"/>
                  <a:pt x="88" y="1067"/>
                </a:cubicBezTo>
                <a:cubicBezTo>
                  <a:pt x="77" y="1093"/>
                  <a:pt x="52" y="1115"/>
                  <a:pt x="39" y="1148"/>
                </a:cubicBezTo>
                <a:cubicBezTo>
                  <a:pt x="32" y="1161"/>
                  <a:pt x="28" y="1163"/>
                  <a:pt x="21" y="1176"/>
                </a:cubicBezTo>
                <a:cubicBezTo>
                  <a:pt x="0" y="1221"/>
                  <a:pt x="15" y="1229"/>
                  <a:pt x="45" y="1189"/>
                </a:cubicBezTo>
                <a:cubicBezTo>
                  <a:pt x="51" y="1181"/>
                  <a:pt x="58" y="1174"/>
                  <a:pt x="64" y="1177"/>
                </a:cubicBezTo>
                <a:cubicBezTo>
                  <a:pt x="53" y="1199"/>
                  <a:pt x="42" y="1218"/>
                  <a:pt x="31" y="1244"/>
                </a:cubicBezTo>
                <a:cubicBezTo>
                  <a:pt x="16" y="1279"/>
                  <a:pt x="35" y="1292"/>
                  <a:pt x="55" y="1255"/>
                </a:cubicBezTo>
                <a:cubicBezTo>
                  <a:pt x="61" y="1244"/>
                  <a:pt x="68" y="1229"/>
                  <a:pt x="77" y="1210"/>
                </a:cubicBezTo>
                <a:cubicBezTo>
                  <a:pt x="79" y="1212"/>
                  <a:pt x="71" y="1252"/>
                  <a:pt x="69" y="1270"/>
                </a:cubicBezTo>
                <a:cubicBezTo>
                  <a:pt x="63" y="1318"/>
                  <a:pt x="88" y="1315"/>
                  <a:pt x="96" y="1274"/>
                </a:cubicBezTo>
                <a:cubicBezTo>
                  <a:pt x="99" y="1257"/>
                  <a:pt x="103" y="1238"/>
                  <a:pt x="108" y="1213"/>
                </a:cubicBezTo>
                <a:cubicBezTo>
                  <a:pt x="110" y="1213"/>
                  <a:pt x="108" y="1256"/>
                  <a:pt x="107" y="1270"/>
                </a:cubicBezTo>
                <a:cubicBezTo>
                  <a:pt x="105" y="1312"/>
                  <a:pt x="127" y="1314"/>
                  <a:pt x="132" y="1271"/>
                </a:cubicBezTo>
                <a:cubicBezTo>
                  <a:pt x="134" y="1257"/>
                  <a:pt x="136" y="1236"/>
                  <a:pt x="139" y="1216"/>
                </a:cubicBezTo>
                <a:cubicBezTo>
                  <a:pt x="141" y="1216"/>
                  <a:pt x="143" y="1242"/>
                  <a:pt x="145" y="1255"/>
                </a:cubicBezTo>
                <a:cubicBezTo>
                  <a:pt x="149" y="1284"/>
                  <a:pt x="167" y="1284"/>
                  <a:pt x="166" y="1251"/>
                </a:cubicBezTo>
                <a:cubicBezTo>
                  <a:pt x="166" y="1229"/>
                  <a:pt x="160" y="1206"/>
                  <a:pt x="161" y="1180"/>
                </a:cubicBezTo>
                <a:cubicBezTo>
                  <a:pt x="162" y="1156"/>
                  <a:pt x="157" y="1117"/>
                  <a:pt x="161" y="1088"/>
                </a:cubicBezTo>
                <a:cubicBezTo>
                  <a:pt x="167" y="1040"/>
                  <a:pt x="230" y="946"/>
                  <a:pt x="249" y="892"/>
                </a:cubicBezTo>
                <a:cubicBezTo>
                  <a:pt x="273" y="824"/>
                  <a:pt x="262" y="736"/>
                  <a:pt x="304" y="642"/>
                </a:cubicBezTo>
                <a:cubicBezTo>
                  <a:pt x="287" y="764"/>
                  <a:pt x="336" y="851"/>
                  <a:pt x="300" y="999"/>
                </a:cubicBezTo>
                <a:cubicBezTo>
                  <a:pt x="267" y="1133"/>
                  <a:pt x="241" y="1310"/>
                  <a:pt x="279" y="1466"/>
                </a:cubicBezTo>
                <a:cubicBezTo>
                  <a:pt x="309" y="1593"/>
                  <a:pt x="311" y="1617"/>
                  <a:pt x="308" y="1753"/>
                </a:cubicBezTo>
                <a:cubicBezTo>
                  <a:pt x="305" y="1848"/>
                  <a:pt x="305" y="1934"/>
                  <a:pt x="345" y="2044"/>
                </a:cubicBezTo>
                <a:cubicBezTo>
                  <a:pt x="359" y="2082"/>
                  <a:pt x="365" y="2102"/>
                  <a:pt x="371" y="2135"/>
                </a:cubicBezTo>
                <a:cubicBezTo>
                  <a:pt x="378" y="2177"/>
                  <a:pt x="361" y="2209"/>
                  <a:pt x="350" y="2251"/>
                </a:cubicBezTo>
                <a:cubicBezTo>
                  <a:pt x="345" y="2271"/>
                  <a:pt x="355" y="2266"/>
                  <a:pt x="359" y="2263"/>
                </a:cubicBezTo>
                <a:cubicBezTo>
                  <a:pt x="362" y="2262"/>
                  <a:pt x="363" y="2265"/>
                  <a:pt x="366" y="2268"/>
                </a:cubicBezTo>
                <a:cubicBezTo>
                  <a:pt x="377" y="2279"/>
                  <a:pt x="382" y="2266"/>
                  <a:pt x="386" y="2272"/>
                </a:cubicBezTo>
                <a:cubicBezTo>
                  <a:pt x="398" y="2286"/>
                  <a:pt x="404" y="2275"/>
                  <a:pt x="416" y="2284"/>
                </a:cubicBezTo>
                <a:cubicBezTo>
                  <a:pt x="434" y="2297"/>
                  <a:pt x="440" y="2281"/>
                  <a:pt x="448" y="2285"/>
                </a:cubicBezTo>
                <a:cubicBezTo>
                  <a:pt x="461" y="2290"/>
                  <a:pt x="475" y="2287"/>
                  <a:pt x="481" y="2276"/>
                </a:cubicBezTo>
                <a:lnTo>
                  <a:pt x="481" y="2259"/>
                </a:lnTo>
                <a:close/>
              </a:path>
            </a:pathLst>
          </a:custGeom>
          <a:solidFill>
            <a:schemeClr val="bg1">
              <a:lumMod val="75000"/>
            </a:schemeClr>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dirty="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grpSp>
        <p:nvGrpSpPr>
          <p:cNvPr id="32" name="组合 1"/>
          <p:cNvGrpSpPr/>
          <p:nvPr/>
        </p:nvGrpSpPr>
        <p:grpSpPr>
          <a:xfrm>
            <a:off x="5440318" y="2094134"/>
            <a:ext cx="956818" cy="4009924"/>
            <a:chOff x="8911775" y="2273244"/>
            <a:chExt cx="564001" cy="4009924"/>
          </a:xfrm>
          <a:solidFill>
            <a:srgbClr val="0180B5"/>
          </a:solidFill>
        </p:grpSpPr>
        <p:sp>
          <p:nvSpPr>
            <p:cNvPr id="33" name="Google Shape;448;p5"/>
            <p:cNvSpPr txBox="1"/>
            <p:nvPr/>
          </p:nvSpPr>
          <p:spPr>
            <a:xfrm>
              <a:off x="9136625" y="3042353"/>
              <a:ext cx="38789" cy="60321"/>
            </a:xfrm>
            <a:prstGeom prst="rect">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4" name="Google Shape;450;p5"/>
            <p:cNvSpPr/>
            <p:nvPr/>
          </p:nvSpPr>
          <p:spPr>
            <a:xfrm>
              <a:off x="8927761" y="2273244"/>
              <a:ext cx="91502" cy="14779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5" name="Google Shape;451;p5"/>
            <p:cNvSpPr/>
            <p:nvPr/>
          </p:nvSpPr>
          <p:spPr>
            <a:xfrm>
              <a:off x="8930745" y="2561283"/>
              <a:ext cx="82550" cy="13270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6" name="Google Shape;452;p5"/>
            <p:cNvSpPr/>
            <p:nvPr/>
          </p:nvSpPr>
          <p:spPr>
            <a:xfrm>
              <a:off x="8990421" y="2446671"/>
              <a:ext cx="39783" cy="6032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7" name="Google Shape;453;p5"/>
            <p:cNvSpPr/>
            <p:nvPr/>
          </p:nvSpPr>
          <p:spPr>
            <a:xfrm>
              <a:off x="9007329" y="2537154"/>
              <a:ext cx="39783" cy="6032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8" name="Google Shape;454;p5"/>
            <p:cNvSpPr/>
            <p:nvPr/>
          </p:nvSpPr>
          <p:spPr>
            <a:xfrm>
              <a:off x="8930745" y="2749789"/>
              <a:ext cx="67632" cy="11008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39" name="Google Shape;455;p5"/>
            <p:cNvSpPr/>
            <p:nvPr/>
          </p:nvSpPr>
          <p:spPr>
            <a:xfrm>
              <a:off x="9053080" y="2911152"/>
              <a:ext cx="160128" cy="25938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0" name="Google Shape;456;p5"/>
            <p:cNvSpPr/>
            <p:nvPr/>
          </p:nvSpPr>
          <p:spPr>
            <a:xfrm>
              <a:off x="9036171" y="2847813"/>
              <a:ext cx="45751" cy="72387"/>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1" name="Google Shape;457;p5"/>
            <p:cNvSpPr/>
            <p:nvPr/>
          </p:nvSpPr>
          <p:spPr>
            <a:xfrm>
              <a:off x="8930745" y="2921709"/>
              <a:ext cx="66636" cy="11008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2" name="Google Shape;458;p5"/>
            <p:cNvSpPr/>
            <p:nvPr/>
          </p:nvSpPr>
          <p:spPr>
            <a:xfrm>
              <a:off x="8985447" y="3117757"/>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3" name="Google Shape;459;p5"/>
            <p:cNvSpPr/>
            <p:nvPr/>
          </p:nvSpPr>
          <p:spPr>
            <a:xfrm>
              <a:off x="8920800" y="3307772"/>
              <a:ext cx="194938" cy="31367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4" name="Google Shape;460;p5"/>
            <p:cNvSpPr/>
            <p:nvPr/>
          </p:nvSpPr>
          <p:spPr>
            <a:xfrm>
              <a:off x="9061036" y="3206730"/>
              <a:ext cx="47740" cy="75403"/>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5" name="Google Shape;461;p5"/>
            <p:cNvSpPr/>
            <p:nvPr/>
          </p:nvSpPr>
          <p:spPr>
            <a:xfrm>
              <a:off x="8927761" y="3209748"/>
              <a:ext cx="44757" cy="72387"/>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6" name="Google Shape;462;p5"/>
            <p:cNvSpPr/>
            <p:nvPr/>
          </p:nvSpPr>
          <p:spPr>
            <a:xfrm>
              <a:off x="9148559" y="3324359"/>
              <a:ext cx="111393" cy="17945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7" name="Google Shape;463;p5"/>
            <p:cNvSpPr/>
            <p:nvPr/>
          </p:nvSpPr>
          <p:spPr>
            <a:xfrm>
              <a:off x="9195305" y="3579221"/>
              <a:ext cx="111393" cy="18096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8" name="Google Shape;464;p5"/>
            <p:cNvSpPr/>
            <p:nvPr/>
          </p:nvSpPr>
          <p:spPr>
            <a:xfrm>
              <a:off x="9195305" y="3797888"/>
              <a:ext cx="81556" cy="135725"/>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9" name="Google Shape;465;p5"/>
            <p:cNvSpPr/>
            <p:nvPr/>
          </p:nvSpPr>
          <p:spPr>
            <a:xfrm>
              <a:off x="9293769" y="3903454"/>
              <a:ext cx="47740" cy="7842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0" name="Google Shape;466;p5"/>
            <p:cNvSpPr/>
            <p:nvPr/>
          </p:nvSpPr>
          <p:spPr>
            <a:xfrm>
              <a:off x="9293769" y="4143235"/>
              <a:ext cx="111393" cy="17945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1" name="Google Shape;467;p5"/>
            <p:cNvSpPr/>
            <p:nvPr/>
          </p:nvSpPr>
          <p:spPr>
            <a:xfrm>
              <a:off x="9274871" y="4028622"/>
              <a:ext cx="62658" cy="10103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2" name="Google Shape;468;p5"/>
            <p:cNvSpPr/>
            <p:nvPr/>
          </p:nvSpPr>
          <p:spPr>
            <a:xfrm>
              <a:off x="9368362" y="4488579"/>
              <a:ext cx="39783" cy="6032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3" name="Google Shape;469;p5"/>
            <p:cNvSpPr/>
            <p:nvPr/>
          </p:nvSpPr>
          <p:spPr>
            <a:xfrm>
              <a:off x="9420081" y="4435799"/>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4" name="Google Shape;470;p5"/>
            <p:cNvSpPr/>
            <p:nvPr/>
          </p:nvSpPr>
          <p:spPr>
            <a:xfrm>
              <a:off x="9435993" y="4324202"/>
              <a:ext cx="39783" cy="6032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5" name="Google Shape;471;p5"/>
            <p:cNvSpPr/>
            <p:nvPr/>
          </p:nvSpPr>
          <p:spPr>
            <a:xfrm>
              <a:off x="9325595" y="4488579"/>
              <a:ext cx="39783" cy="6032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6" name="Google Shape;472;p5"/>
            <p:cNvSpPr/>
            <p:nvPr/>
          </p:nvSpPr>
          <p:spPr>
            <a:xfrm>
              <a:off x="9276861" y="4435799"/>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7" name="Google Shape;473;p5"/>
            <p:cNvSpPr/>
            <p:nvPr/>
          </p:nvSpPr>
          <p:spPr>
            <a:xfrm>
              <a:off x="9215196" y="3190143"/>
              <a:ext cx="55697" cy="88975"/>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8" name="Google Shape;474;p5"/>
            <p:cNvSpPr/>
            <p:nvPr/>
          </p:nvSpPr>
          <p:spPr>
            <a:xfrm>
              <a:off x="8987732" y="4158388"/>
              <a:ext cx="166104" cy="266933"/>
            </a:xfrm>
            <a:custGeom>
              <a:avLst/>
              <a:gdLst/>
              <a:ahLst/>
              <a:cxnLst/>
              <a:rect l="l" t="t" r="r" b="b"/>
              <a:pathLst>
                <a:path w="153" h="152" extrusionOk="0">
                  <a:moveTo>
                    <a:pt x="153" y="76"/>
                  </a:moveTo>
                  <a:cubicBezTo>
                    <a:pt x="153" y="118"/>
                    <a:pt x="119" y="152"/>
                    <a:pt x="76" y="152"/>
                  </a:cubicBezTo>
                  <a:cubicBezTo>
                    <a:pt x="35" y="152"/>
                    <a:pt x="0" y="118"/>
                    <a:pt x="0" y="76"/>
                  </a:cubicBezTo>
                  <a:cubicBezTo>
                    <a:pt x="0" y="34"/>
                    <a:pt x="35" y="0"/>
                    <a:pt x="76" y="0"/>
                  </a:cubicBezTo>
                  <a:cubicBezTo>
                    <a:pt x="119" y="0"/>
                    <a:pt x="153" y="34"/>
                    <a:pt x="153" y="76"/>
                  </a:cubicBezTo>
                  <a:close/>
                </a:path>
              </a:pathLst>
            </a:cu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59" name="Google Shape;475;p5"/>
            <p:cNvSpPr/>
            <p:nvPr/>
          </p:nvSpPr>
          <p:spPr>
            <a:xfrm>
              <a:off x="8920800" y="3858212"/>
              <a:ext cx="95480" cy="153822"/>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0" name="Google Shape;476;p5"/>
            <p:cNvSpPr/>
            <p:nvPr/>
          </p:nvSpPr>
          <p:spPr>
            <a:xfrm>
              <a:off x="9000366" y="3653116"/>
              <a:ext cx="112387" cy="180966"/>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1" name="Google Shape;477;p5"/>
            <p:cNvSpPr/>
            <p:nvPr/>
          </p:nvSpPr>
          <p:spPr>
            <a:xfrm>
              <a:off x="9047111" y="3980365"/>
              <a:ext cx="82550" cy="13270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2" name="Google Shape;478;p5"/>
            <p:cNvSpPr/>
            <p:nvPr/>
          </p:nvSpPr>
          <p:spPr>
            <a:xfrm>
              <a:off x="8925772" y="4125138"/>
              <a:ext cx="48735" cy="7691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3" name="Google Shape;479;p5"/>
            <p:cNvSpPr/>
            <p:nvPr/>
          </p:nvSpPr>
          <p:spPr>
            <a:xfrm>
              <a:off x="8931740" y="4462943"/>
              <a:ext cx="62660" cy="10254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4" name="Google Shape;480;p5"/>
            <p:cNvSpPr/>
            <p:nvPr/>
          </p:nvSpPr>
          <p:spPr>
            <a:xfrm>
              <a:off x="9003350" y="4535329"/>
              <a:ext cx="165101" cy="265418"/>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5" name="Google Shape;481;p5"/>
            <p:cNvSpPr/>
            <p:nvPr/>
          </p:nvSpPr>
          <p:spPr>
            <a:xfrm>
              <a:off x="9146569" y="4435799"/>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6" name="Google Shape;482;p5"/>
            <p:cNvSpPr/>
            <p:nvPr/>
          </p:nvSpPr>
          <p:spPr>
            <a:xfrm>
              <a:off x="8943674" y="4889722"/>
              <a:ext cx="82550" cy="13270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7" name="Google Shape;483;p5"/>
            <p:cNvSpPr/>
            <p:nvPr/>
          </p:nvSpPr>
          <p:spPr>
            <a:xfrm>
              <a:off x="9041144" y="4956077"/>
              <a:ext cx="81556" cy="13270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8" name="Google Shape;484;p5"/>
            <p:cNvSpPr/>
            <p:nvPr/>
          </p:nvSpPr>
          <p:spPr>
            <a:xfrm>
              <a:off x="8980475" y="5311978"/>
              <a:ext cx="139242" cy="22470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69" name="Google Shape;485;p5"/>
            <p:cNvSpPr/>
            <p:nvPr/>
          </p:nvSpPr>
          <p:spPr>
            <a:xfrm>
              <a:off x="9014291" y="5147601"/>
              <a:ext cx="61664" cy="99532"/>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0" name="Google Shape;486;p5"/>
            <p:cNvSpPr/>
            <p:nvPr/>
          </p:nvSpPr>
          <p:spPr>
            <a:xfrm>
              <a:off x="8990421" y="5634702"/>
              <a:ext cx="100453" cy="162869"/>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1" name="Google Shape;487;p5"/>
            <p:cNvSpPr/>
            <p:nvPr/>
          </p:nvSpPr>
          <p:spPr>
            <a:xfrm>
              <a:off x="8950637" y="6032829"/>
              <a:ext cx="100453" cy="161363"/>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2" name="Google Shape;488;p5"/>
            <p:cNvSpPr/>
            <p:nvPr/>
          </p:nvSpPr>
          <p:spPr>
            <a:xfrm>
              <a:off x="8911775" y="6221338"/>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3" name="Google Shape;489;p5"/>
            <p:cNvSpPr/>
            <p:nvPr/>
          </p:nvSpPr>
          <p:spPr>
            <a:xfrm>
              <a:off x="8979480" y="6209273"/>
              <a:ext cx="39783" cy="61830"/>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4" name="Google Shape;490;p5"/>
            <p:cNvSpPr/>
            <p:nvPr/>
          </p:nvSpPr>
          <p:spPr>
            <a:xfrm>
              <a:off x="9049101" y="6189667"/>
              <a:ext cx="39783" cy="6183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5" name="Google Shape;491;p5"/>
            <p:cNvSpPr/>
            <p:nvPr/>
          </p:nvSpPr>
          <p:spPr>
            <a:xfrm>
              <a:off x="9015285" y="5860910"/>
              <a:ext cx="49730" cy="79927"/>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6" name="Google Shape;492;p5"/>
            <p:cNvSpPr/>
            <p:nvPr/>
          </p:nvSpPr>
          <p:spPr>
            <a:xfrm>
              <a:off x="9310676" y="4343806"/>
              <a:ext cx="39783" cy="61831"/>
            </a:xfrm>
            <a:prstGeom prst="ellipse">
              <a:avLst/>
            </a:prstGeom>
            <a:gr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grpSp>
      <p:sp>
        <p:nvSpPr>
          <p:cNvPr id="77" name="Google Shape;493;p5"/>
          <p:cNvSpPr/>
          <p:nvPr/>
        </p:nvSpPr>
        <p:spPr>
          <a:xfrm flipV="1">
            <a:off x="4302823" y="2291236"/>
            <a:ext cx="987166" cy="45719"/>
          </a:xfrm>
          <a:custGeom>
            <a:avLst/>
            <a:gdLst/>
            <a:ahLst/>
            <a:cxnLst/>
            <a:rect l="l" t="t" r="r" b="b"/>
            <a:pathLst>
              <a:path w="1048203" h="226" extrusionOk="0">
                <a:moveTo>
                  <a:pt x="0" y="0"/>
                </a:moveTo>
                <a:lnTo>
                  <a:pt x="1048203" y="226"/>
                </a:lnTo>
              </a:path>
            </a:pathLst>
          </a:custGeom>
          <a:solidFill>
            <a:srgbClr val="0863CF"/>
          </a:solidFill>
          <a:ln w="19050" cap="sq" cmpd="sng">
            <a:solidFill>
              <a:schemeClr val="tx1"/>
            </a:solidFill>
            <a:prstDash val="solid"/>
            <a:miter lim="524287"/>
            <a:headEnd type="none" w="sm" len="sm"/>
            <a:tailEnd type="oval"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8" name="Google Shape;494;p5"/>
          <p:cNvSpPr txBox="1"/>
          <p:nvPr/>
        </p:nvSpPr>
        <p:spPr>
          <a:xfrm>
            <a:off x="4036665" y="1346386"/>
            <a:ext cx="1109955" cy="392096"/>
          </a:xfrm>
          <a:prstGeom prst="rect">
            <a:avLst/>
          </a:prstGeom>
          <a:noFill/>
          <a:ln>
            <a:noFill/>
          </a:ln>
        </p:spPr>
        <p:txBody>
          <a:bodyPr spcFirstLastPara="1" wrap="square" lIns="91425" tIns="45700" rIns="91425" bIns="45700" anchor="b" anchorCtr="0">
            <a:noAutofit/>
          </a:bodyPr>
          <a:lstStyle/>
          <a:p>
            <a:pPr marL="0" marR="0" lvl="0" indent="0" algn="ctr" rtl="0">
              <a:lnSpc>
                <a:spcPct val="81000"/>
              </a:lnSpc>
              <a:spcBef>
                <a:spcPts val="0"/>
              </a:spcBef>
              <a:spcAft>
                <a:spcPts val="0"/>
              </a:spcAft>
              <a:buClr>
                <a:srgbClr val="0863CF"/>
              </a:buClr>
              <a:buSzPts val="1600"/>
              <a:buFont typeface="微软雅黑" panose="020B0503020204020204" charset="-122"/>
              <a:buNone/>
            </a:pPr>
            <a:r>
              <a:rPr lang="zh-CN" sz="1600" b="1"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症状</a:t>
            </a:r>
            <a:endParaRPr sz="1400" b="0" i="0" u="none" dirty="0">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79" name="Google Shape;495;p5"/>
          <p:cNvSpPr/>
          <p:nvPr/>
        </p:nvSpPr>
        <p:spPr>
          <a:xfrm flipH="1">
            <a:off x="5664475" y="2285680"/>
            <a:ext cx="889201" cy="64849"/>
          </a:xfrm>
          <a:custGeom>
            <a:avLst/>
            <a:gdLst/>
            <a:ahLst/>
            <a:cxnLst/>
            <a:rect l="l" t="t" r="r" b="b"/>
            <a:pathLst>
              <a:path w="1001940" h="5216" extrusionOk="0">
                <a:moveTo>
                  <a:pt x="0" y="0"/>
                </a:moveTo>
                <a:lnTo>
                  <a:pt x="1001940" y="0"/>
                </a:lnTo>
              </a:path>
            </a:pathLst>
          </a:custGeom>
          <a:solidFill>
            <a:srgbClr val="7030A0"/>
          </a:solidFill>
          <a:ln w="19050" cap="sq" cmpd="sng">
            <a:solidFill>
              <a:srgbClr val="0180B5"/>
            </a:solidFill>
            <a:prstDash val="solid"/>
            <a:miter lim="524287"/>
            <a:headEnd type="none" w="sm" len="sm"/>
            <a:tailEnd type="oval"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80" name="Google Shape;496;p5"/>
          <p:cNvSpPr txBox="1"/>
          <p:nvPr/>
        </p:nvSpPr>
        <p:spPr>
          <a:xfrm flipH="1">
            <a:off x="6036232" y="1346386"/>
            <a:ext cx="1666921" cy="392096"/>
          </a:xfrm>
          <a:prstGeom prst="rect">
            <a:avLst/>
          </a:prstGeom>
          <a:noFill/>
          <a:ln>
            <a:noFill/>
          </a:ln>
        </p:spPr>
        <p:txBody>
          <a:bodyPr spcFirstLastPara="1" wrap="square" lIns="91425" tIns="45700" rIns="91425" bIns="45700" anchor="b" anchorCtr="0">
            <a:noAutofit/>
          </a:bodyPr>
          <a:lstStyle/>
          <a:p>
            <a:pPr marL="0" marR="0" lvl="0" indent="0" algn="ctr" rtl="0">
              <a:lnSpc>
                <a:spcPct val="81000"/>
              </a:lnSpc>
              <a:spcBef>
                <a:spcPts val="0"/>
              </a:spcBef>
              <a:spcAft>
                <a:spcPts val="0"/>
              </a:spcAft>
              <a:buClr>
                <a:srgbClr val="00ABF0"/>
              </a:buClr>
              <a:buSzPts val="1600"/>
              <a:buFont typeface="微软雅黑" panose="020B0503020204020204" charset="-122"/>
              <a:buNone/>
            </a:pPr>
            <a:r>
              <a:rPr lang="zh-CN" sz="16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并发症</a:t>
            </a:r>
            <a:endParaRPr dirty="0">
              <a:solidFill>
                <a:srgbClr val="0180B5"/>
              </a:solidFill>
            </a:endParaRPr>
          </a:p>
        </p:txBody>
      </p:sp>
      <p:sp>
        <p:nvSpPr>
          <p:cNvPr id="81" name="Google Shape;497;p5"/>
          <p:cNvSpPr txBox="1"/>
          <p:nvPr/>
        </p:nvSpPr>
        <p:spPr>
          <a:xfrm>
            <a:off x="2774914" y="1904799"/>
            <a:ext cx="774780" cy="817367"/>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863CF"/>
              </a:buClr>
              <a:buSzPts val="1400"/>
              <a:buFont typeface="微软雅黑" panose="020B0503020204020204" charset="-122"/>
              <a:buNone/>
            </a:pPr>
            <a:r>
              <a:rPr lang="zh-CN" sz="1400" b="1"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神经系统</a:t>
            </a:r>
            <a:endParaRPr sz="1400" b="0" i="0" u="none" dirty="0">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r" rtl="0">
              <a:lnSpc>
                <a:spcPct val="100000"/>
              </a:lnSpc>
              <a:spcBef>
                <a:spcPts val="0"/>
              </a:spcBef>
              <a:spcAft>
                <a:spcPts val="0"/>
              </a:spcAft>
              <a:buClr>
                <a:srgbClr val="0863CF"/>
              </a:buClr>
              <a:buSzPts val="1000"/>
              <a:buFont typeface="微软雅黑" panose="020B0503020204020204" charset="-122"/>
              <a:buNone/>
            </a:pPr>
            <a: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发热</a:t>
            </a:r>
            <a:b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头痛</a:t>
            </a:r>
            <a:b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意识错乱</a:t>
            </a:r>
            <a:endParaRPr sz="1400" b="0" i="0" u="none" dirty="0">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82" name="Google Shape;498;p5"/>
          <p:cNvSpPr txBox="1"/>
          <p:nvPr/>
        </p:nvSpPr>
        <p:spPr>
          <a:xfrm>
            <a:off x="2634111" y="3953568"/>
            <a:ext cx="924963" cy="817367"/>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863CF"/>
              </a:buClr>
              <a:buSzPts val="1400"/>
              <a:buFont typeface="微软雅黑" panose="020B0503020204020204" charset="-122"/>
              <a:buNone/>
            </a:pPr>
            <a:r>
              <a:rPr lang="zh-CN" sz="1400" b="1" i="0" u="none">
                <a:latin typeface="微软雅黑" panose="020B0503020204020204" charset="-122"/>
                <a:ea typeface="微软雅黑" panose="020B0503020204020204" charset="-122"/>
                <a:cs typeface="微软雅黑" panose="020B0503020204020204" charset="-122"/>
                <a:sym typeface="微软雅黑" panose="020B0503020204020204" charset="-122"/>
              </a:rPr>
              <a:t>胃肠道系统</a:t>
            </a:r>
            <a:endParaRPr lang="zh-CN" sz="1400" b="1" i="0" u="none">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r" rtl="0">
              <a:lnSpc>
                <a:spcPct val="100000"/>
              </a:lnSpc>
              <a:spcBef>
                <a:spcPts val="0"/>
              </a:spcBef>
              <a:spcAft>
                <a:spcPts val="0"/>
              </a:spcAft>
              <a:buClr>
                <a:srgbClr val="0863CF"/>
              </a:buClr>
              <a:buSzPts val="1000"/>
              <a:buFont typeface="微软雅黑" panose="020B0503020204020204" charset="-122"/>
              <a:buNone/>
            </a:pP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恶心</a:t>
            </a:r>
            <a:b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呕吐</a:t>
            </a:r>
            <a:b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腹泻</a:t>
            </a:r>
            <a:endPar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83" name="Google Shape;499;p5"/>
          <p:cNvSpPr txBox="1"/>
          <p:nvPr/>
        </p:nvSpPr>
        <p:spPr>
          <a:xfrm>
            <a:off x="2235258" y="4961129"/>
            <a:ext cx="1321827" cy="652988"/>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863CF"/>
              </a:buClr>
              <a:buSzPts val="1400"/>
              <a:buFont typeface="微软雅黑" panose="020B0503020204020204" charset="-122"/>
              <a:buNone/>
            </a:pPr>
            <a:r>
              <a:rPr lang="zh-CN" sz="1400" b="1"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肌肉骨骼系统</a:t>
            </a:r>
            <a:endParaRPr sz="1400" b="0" i="0" u="none" dirty="0">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marR="0" lvl="0" indent="0" algn="r" rtl="0">
              <a:lnSpc>
                <a:spcPct val="100000"/>
              </a:lnSpc>
              <a:spcBef>
                <a:spcPts val="0"/>
              </a:spcBef>
              <a:spcAft>
                <a:spcPts val="0"/>
              </a:spcAft>
              <a:buClr>
                <a:srgbClr val="0863CF"/>
              </a:buClr>
              <a:buSzPts val="1000"/>
              <a:buFont typeface="微软雅黑" panose="020B0503020204020204" charset="-122"/>
              <a:buNone/>
            </a:pPr>
            <a: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肌痛</a:t>
            </a:r>
            <a:b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疲乏</a:t>
            </a:r>
            <a:endParaRPr dirty="0"/>
          </a:p>
        </p:txBody>
      </p:sp>
      <p:sp>
        <p:nvSpPr>
          <p:cNvPr id="84" name="Google Shape;500;p5"/>
          <p:cNvSpPr txBox="1"/>
          <p:nvPr/>
        </p:nvSpPr>
        <p:spPr>
          <a:xfrm>
            <a:off x="2788834" y="3017005"/>
            <a:ext cx="761850" cy="817367"/>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863CF"/>
              </a:buClr>
              <a:buSzPts val="1400"/>
              <a:buFont typeface="微软雅黑" panose="020B0503020204020204" charset="-122"/>
              <a:buNone/>
            </a:pPr>
            <a:r>
              <a:rPr lang="zh-CN" sz="1400" b="1" i="0" u="none">
                <a:latin typeface="微软雅黑" panose="020B0503020204020204" charset="-122"/>
                <a:ea typeface="微软雅黑" panose="020B0503020204020204" charset="-122"/>
                <a:cs typeface="微软雅黑" panose="020B0503020204020204" charset="-122"/>
                <a:sym typeface="微软雅黑" panose="020B0503020204020204" charset="-122"/>
              </a:rPr>
              <a:t>呼吸系统</a:t>
            </a:r>
            <a:endParaRPr sz="1400" b="0" i="0" u="none">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r" rtl="0">
              <a:lnSpc>
                <a:spcPct val="100000"/>
              </a:lnSpc>
              <a:spcBef>
                <a:spcPts val="0"/>
              </a:spcBef>
              <a:spcAft>
                <a:spcPts val="0"/>
              </a:spcAft>
              <a:buClr>
                <a:srgbClr val="0863CF"/>
              </a:buClr>
              <a:buSzPts val="1000"/>
              <a:buFont typeface="微软雅黑" panose="020B0503020204020204" charset="-122"/>
              <a:buNone/>
            </a:pP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干咳</a:t>
            </a:r>
            <a:b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咽喉痛</a:t>
            </a:r>
            <a:endParaRPr sz="1400" b="0" i="0" u="none">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r" rtl="0">
              <a:lnSpc>
                <a:spcPct val="100000"/>
              </a:lnSpc>
              <a:spcBef>
                <a:spcPts val="0"/>
              </a:spcBef>
              <a:spcAft>
                <a:spcPts val="0"/>
              </a:spcAft>
              <a:buClr>
                <a:srgbClr val="0863CF"/>
              </a:buClr>
              <a:buSzPts val="1000"/>
              <a:buFont typeface="微软雅黑" panose="020B0503020204020204" charset="-122"/>
              <a:buNone/>
            </a:pPr>
            <a:r>
              <a:rPr lang="zh-CN" sz="1000" b="0" i="0" u="none">
                <a:latin typeface="微软雅黑" panose="020B0503020204020204" charset="-122"/>
                <a:ea typeface="微软雅黑" panose="020B0503020204020204" charset="-122"/>
                <a:cs typeface="微软雅黑" panose="020B0503020204020204" charset="-122"/>
                <a:sym typeface="微软雅黑" panose="020B0503020204020204" charset="-122"/>
              </a:rPr>
              <a:t>鼻塞</a:t>
            </a:r>
            <a:endParaRPr sz="1400" b="0" i="0" u="none">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85" name="Google Shape;501;p5"/>
          <p:cNvSpPr txBox="1"/>
          <p:nvPr/>
        </p:nvSpPr>
        <p:spPr>
          <a:xfrm flipH="1">
            <a:off x="7500712" y="1793289"/>
            <a:ext cx="1092053" cy="75402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BF0"/>
              </a:buClr>
              <a:buSzPts val="1400"/>
              <a:buFont typeface="微软雅黑" panose="020B0503020204020204" charset="-122"/>
              <a:buNone/>
            </a:pPr>
            <a:r>
              <a:rPr lang="zh-CN" sz="14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神经系统</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热性惊厥</a:t>
            </a:r>
            <a:r>
              <a:rPr lang="zh-CN" sz="1000" b="0" i="0" u="none" baseline="30000"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b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Reyes综合征</a:t>
            </a:r>
            <a:r>
              <a:rPr lang="zh-CN" sz="1000" b="0" i="0" u="none" baseline="30000"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脑膜炎/脑炎</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横贯性脊髓炎</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格林-巴利综合征</a:t>
            </a:r>
            <a:endParaRPr dirty="0">
              <a:solidFill>
                <a:srgbClr val="0180B5"/>
              </a:solidFill>
            </a:endParaRPr>
          </a:p>
        </p:txBody>
      </p:sp>
      <p:sp>
        <p:nvSpPr>
          <p:cNvPr id="86" name="Google Shape;502;p5"/>
          <p:cNvSpPr txBox="1"/>
          <p:nvPr/>
        </p:nvSpPr>
        <p:spPr>
          <a:xfrm flipH="1">
            <a:off x="7485271" y="2866913"/>
            <a:ext cx="1460048" cy="6725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BF0"/>
              </a:buClr>
              <a:buSzPts val="1400"/>
              <a:buFont typeface="微软雅黑" panose="020B0503020204020204" charset="-122"/>
              <a:buNone/>
            </a:pPr>
            <a:r>
              <a:rPr lang="zh-CN" sz="1400" b="1" i="0" u="none">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心脏系统</a:t>
            </a:r>
            <a:endParaRPr>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心包炎</a:t>
            </a:r>
            <a:endParaRPr>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心肌炎</a:t>
            </a:r>
            <a:endParaRPr>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心血管疾病加重</a:t>
            </a:r>
            <a:endParaRPr>
              <a:solidFill>
                <a:srgbClr val="0180B5"/>
              </a:solidFill>
            </a:endParaRPr>
          </a:p>
        </p:txBody>
      </p:sp>
      <p:sp>
        <p:nvSpPr>
          <p:cNvPr id="87" name="Google Shape;503;p5"/>
          <p:cNvSpPr txBox="1"/>
          <p:nvPr/>
        </p:nvSpPr>
        <p:spPr>
          <a:xfrm flipH="1">
            <a:off x="7480122" y="3593033"/>
            <a:ext cx="1460048" cy="619812"/>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BF0"/>
              </a:buClr>
              <a:buSzPts val="1400"/>
              <a:buFont typeface="微软雅黑" panose="020B0503020204020204" charset="-122"/>
              <a:buNone/>
            </a:pPr>
            <a:r>
              <a:rPr lang="zh-CN" sz="14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呼吸系统</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中耳炎</a:t>
            </a:r>
            <a:r>
              <a:rPr lang="zh-CN" sz="1000" b="0" i="0" u="none" baseline="30000"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哮吼</a:t>
            </a:r>
            <a:r>
              <a:rPr lang="zh-CN" sz="1000" b="0" i="0" u="none" baseline="30000"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b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鼻窦炎/支气管炎/咽炎</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感染性肺炎（病毒性或继发性细菌性）</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慢性肺病加重</a:t>
            </a:r>
            <a:endParaRPr dirty="0">
              <a:solidFill>
                <a:srgbClr val="0180B5"/>
              </a:solidFill>
            </a:endParaRPr>
          </a:p>
        </p:txBody>
      </p:sp>
      <p:sp>
        <p:nvSpPr>
          <p:cNvPr id="88" name="Google Shape;504;p5"/>
          <p:cNvSpPr txBox="1"/>
          <p:nvPr/>
        </p:nvSpPr>
        <p:spPr>
          <a:xfrm flipH="1">
            <a:off x="7476803" y="5773614"/>
            <a:ext cx="1115961" cy="53988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BF0"/>
              </a:buClr>
              <a:buSzPts val="1400"/>
              <a:buFont typeface="微软雅黑" panose="020B0503020204020204" charset="-122"/>
              <a:buNone/>
            </a:pPr>
            <a:r>
              <a:rPr lang="zh-CN" sz="14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肌肉骨骼系统</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肌炎</a:t>
            </a:r>
            <a:b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b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横纹肌溶解</a:t>
            </a:r>
            <a:endParaRPr dirty="0">
              <a:solidFill>
                <a:srgbClr val="0180B5"/>
              </a:solidFill>
            </a:endParaRPr>
          </a:p>
        </p:txBody>
      </p:sp>
      <p:sp>
        <p:nvSpPr>
          <p:cNvPr id="89" name="Google Shape;505;p5"/>
          <p:cNvSpPr txBox="1"/>
          <p:nvPr/>
        </p:nvSpPr>
        <p:spPr>
          <a:xfrm flipH="1">
            <a:off x="7474810" y="4743264"/>
            <a:ext cx="1309866" cy="115215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ABF0"/>
              </a:buClr>
              <a:buSzPts val="1400"/>
              <a:buFont typeface="微软雅黑" panose="020B0503020204020204" charset="-122"/>
              <a:buNone/>
            </a:pPr>
            <a:r>
              <a:rPr lang="zh-CN" sz="14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妊娠</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母体并发症增加</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婴儿围产期死亡率升高</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早产风险增加</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新生儿较小</a:t>
            </a:r>
            <a:endParaRPr dirty="0">
              <a:solidFill>
                <a:srgbClr val="0180B5"/>
              </a:solidFill>
            </a:endParaRPr>
          </a:p>
          <a:p>
            <a:pPr marL="0" marR="0" lvl="0" indent="0" algn="l" rtl="0">
              <a:lnSpc>
                <a:spcPct val="100000"/>
              </a:lnSpc>
              <a:spcBef>
                <a:spcPts val="0"/>
              </a:spcBef>
              <a:spcAft>
                <a:spcPts val="0"/>
              </a:spcAft>
              <a:buClr>
                <a:srgbClr val="0863CF"/>
              </a:buClr>
              <a:buSzPts val="1000"/>
              <a:buFont typeface="微软雅黑" panose="020B0503020204020204" charset="-122"/>
              <a:buNone/>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出生体重较低</a:t>
            </a:r>
            <a:endParaRPr dirty="0">
              <a:solidFill>
                <a:srgbClr val="0180B5"/>
              </a:solidFill>
            </a:endParaRPr>
          </a:p>
        </p:txBody>
      </p:sp>
      <p:cxnSp>
        <p:nvCxnSpPr>
          <p:cNvPr id="90" name="Google Shape;506;p5"/>
          <p:cNvCxnSpPr/>
          <p:nvPr/>
        </p:nvCxnSpPr>
        <p:spPr>
          <a:xfrm rot="10800000" flipH="1">
            <a:off x="4326110" y="3128513"/>
            <a:ext cx="1047147" cy="234613"/>
          </a:xfrm>
          <a:prstGeom prst="straightConnector1">
            <a:avLst/>
          </a:prstGeom>
          <a:noFill/>
          <a:ln w="19050" cap="sq" cmpd="sng">
            <a:solidFill>
              <a:schemeClr val="tx1"/>
            </a:solidFill>
            <a:prstDash val="solid"/>
            <a:miter lim="8000"/>
            <a:headEnd type="none" w="sm" len="sm"/>
            <a:tailEnd type="oval" w="med" len="med"/>
          </a:ln>
        </p:spPr>
      </p:cxnSp>
      <p:cxnSp>
        <p:nvCxnSpPr>
          <p:cNvPr id="91" name="Google Shape;507;p5"/>
          <p:cNvCxnSpPr/>
          <p:nvPr/>
        </p:nvCxnSpPr>
        <p:spPr>
          <a:xfrm rot="10800000" flipH="1">
            <a:off x="4294062" y="3611255"/>
            <a:ext cx="1052473" cy="654685"/>
          </a:xfrm>
          <a:prstGeom prst="straightConnector1">
            <a:avLst/>
          </a:prstGeom>
          <a:noFill/>
          <a:ln w="19050" cap="sq" cmpd="sng">
            <a:solidFill>
              <a:schemeClr val="tx1"/>
            </a:solidFill>
            <a:prstDash val="solid"/>
            <a:miter lim="8000"/>
            <a:headEnd type="none" w="sm" len="sm"/>
            <a:tailEnd type="oval" w="med" len="med"/>
          </a:ln>
        </p:spPr>
      </p:cxnSp>
      <p:sp>
        <p:nvSpPr>
          <p:cNvPr id="92" name="Google Shape;509;p5"/>
          <p:cNvSpPr/>
          <p:nvPr/>
        </p:nvSpPr>
        <p:spPr>
          <a:xfrm>
            <a:off x="6497936" y="2878325"/>
            <a:ext cx="621411" cy="627351"/>
          </a:xfrm>
          <a:prstGeom prst="ellipse">
            <a:avLst/>
          </a:prstGeom>
          <a:blipFill>
            <a:blip r:embed="rId5"/>
            <a:stretch>
              <a:fillRect l="-224" t="-430" r="56" b="910"/>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93" name="Google Shape;514;p5"/>
          <p:cNvSpPr/>
          <p:nvPr/>
        </p:nvSpPr>
        <p:spPr>
          <a:xfrm>
            <a:off x="6484276" y="3704739"/>
            <a:ext cx="609154" cy="624337"/>
          </a:xfrm>
          <a:prstGeom prst="ellipse">
            <a:avLst/>
          </a:prstGeom>
          <a:blipFill>
            <a:blip r:embed="rId6"/>
            <a:stretch>
              <a:fillRect l="1051" t="-430" r="57" b="-22168"/>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94" name="Google Shape;517;p5"/>
          <p:cNvSpPr/>
          <p:nvPr/>
        </p:nvSpPr>
        <p:spPr>
          <a:xfrm>
            <a:off x="3755238" y="3953568"/>
            <a:ext cx="652035" cy="624337"/>
          </a:xfrm>
          <a:prstGeom prst="ellipse">
            <a:avLst/>
          </a:prstGeom>
          <a:blipFill>
            <a:blip r:embed="rId7"/>
            <a:stretch>
              <a:fillRect l="-636" t="-1" r="-634" b="-2492"/>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dirty="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95" name="Google Shape;522;p5"/>
          <p:cNvSpPr/>
          <p:nvPr/>
        </p:nvSpPr>
        <p:spPr>
          <a:xfrm>
            <a:off x="3759421" y="3051750"/>
            <a:ext cx="643671" cy="622828"/>
          </a:xfrm>
          <a:prstGeom prst="ellipse">
            <a:avLst/>
          </a:prstGeom>
          <a:blipFill>
            <a:blip r:embed="rId6"/>
            <a:stretch>
              <a:fillRect l="1051" t="-430" r="57" b="-22168"/>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96" name="Google Shape;525;p5"/>
          <p:cNvSpPr/>
          <p:nvPr/>
        </p:nvSpPr>
        <p:spPr>
          <a:xfrm>
            <a:off x="3751099" y="2036828"/>
            <a:ext cx="660313" cy="624337"/>
          </a:xfrm>
          <a:prstGeom prst="ellipse">
            <a:avLst/>
          </a:prstGeom>
          <a:blipFill>
            <a:blip r:embed="rId8"/>
            <a:stretch>
              <a:fillRect l="1051" t="-430" r="57" b="-22168"/>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97" name="Google Shape;528;p5"/>
          <p:cNvSpPr/>
          <p:nvPr/>
        </p:nvSpPr>
        <p:spPr>
          <a:xfrm>
            <a:off x="6498255" y="2046530"/>
            <a:ext cx="621410" cy="624337"/>
          </a:xfrm>
          <a:prstGeom prst="ellipse">
            <a:avLst/>
          </a:prstGeom>
          <a:blipFill>
            <a:blip r:embed="rId8"/>
            <a:stretch>
              <a:fillRect l="1051" t="-430" r="57" b="-22168"/>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cxnSp>
        <p:nvCxnSpPr>
          <p:cNvPr id="98" name="Google Shape;530;p5"/>
          <p:cNvCxnSpPr/>
          <p:nvPr/>
        </p:nvCxnSpPr>
        <p:spPr>
          <a:xfrm>
            <a:off x="4326110" y="5168380"/>
            <a:ext cx="874457" cy="189189"/>
          </a:xfrm>
          <a:prstGeom prst="straightConnector1">
            <a:avLst/>
          </a:prstGeom>
          <a:noFill/>
          <a:ln w="19050" cap="sq" cmpd="sng">
            <a:solidFill>
              <a:schemeClr val="tx1"/>
            </a:solidFill>
            <a:prstDash val="solid"/>
            <a:miter lim="8000"/>
            <a:headEnd type="none" w="sm" len="sm"/>
            <a:tailEnd type="oval" w="med" len="med"/>
          </a:ln>
        </p:spPr>
      </p:cxnSp>
      <p:sp>
        <p:nvSpPr>
          <p:cNvPr id="99" name="Google Shape;532;p5"/>
          <p:cNvSpPr/>
          <p:nvPr/>
        </p:nvSpPr>
        <p:spPr>
          <a:xfrm>
            <a:off x="6459764" y="5651640"/>
            <a:ext cx="633664" cy="624337"/>
          </a:xfrm>
          <a:prstGeom prst="ellipse">
            <a:avLst/>
          </a:prstGeom>
          <a:blipFill>
            <a:blip r:embed="rId9"/>
            <a:stretch>
              <a:fillRect l="-16495" t="-8187" r="-6201" b="-9201"/>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00" name="Google Shape;538;p5"/>
          <p:cNvSpPr/>
          <p:nvPr/>
        </p:nvSpPr>
        <p:spPr>
          <a:xfrm>
            <a:off x="3751095" y="4856894"/>
            <a:ext cx="660319" cy="622827"/>
          </a:xfrm>
          <a:prstGeom prst="ellipse">
            <a:avLst/>
          </a:prstGeom>
          <a:blipFill>
            <a:blip r:embed="rId9"/>
            <a:stretch>
              <a:fillRect l="-16495" t="-8187" r="-6201" b="-9201"/>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01" name="Google Shape;544;p5"/>
          <p:cNvSpPr/>
          <p:nvPr/>
        </p:nvSpPr>
        <p:spPr>
          <a:xfrm>
            <a:off x="6484273" y="4675784"/>
            <a:ext cx="609160" cy="624337"/>
          </a:xfrm>
          <a:prstGeom prst="ellipse">
            <a:avLst/>
          </a:prstGeom>
          <a:blipFill>
            <a:blip r:embed="rId10"/>
            <a:stretch>
              <a:fillRect l="-16495" t="-8187" r="-6201" b="-9201"/>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715286" y="194449"/>
            <a:ext cx="10761429" cy="996191"/>
          </a:xfrm>
          <a:prstGeom prst="rect">
            <a:avLst/>
          </a:prstGeom>
        </p:spPr>
        <p:txBody>
          <a:bodyPr vert="horz" anchor="ctr">
            <a:normAutofit/>
          </a:bodyPr>
          <a:lstStyle>
            <a:lvl1pPr algn="ctr" defTabSz="1172210" rtl="0" eaLnBrk="1" latinLnBrk="0" hangingPunct="1">
              <a:spcBef>
                <a:spcPct val="0"/>
              </a:spcBef>
              <a:buNone/>
              <a:defRPr sz="5600" kern="1200">
                <a:solidFill>
                  <a:schemeClr val="tx1"/>
                </a:solidFill>
                <a:latin typeface="+mj-lt"/>
                <a:ea typeface="+mj-ea"/>
                <a:cs typeface="+mj-cs"/>
              </a:defRPr>
            </a:lvl1pPr>
          </a:lstStyle>
          <a:p>
            <a:r>
              <a:rPr lang="zh-CN" altLang="en-US" sz="3200" b="1" dirty="0">
                <a:cs typeface="+mn-ea"/>
                <a:sym typeface="+mn-lt"/>
              </a:rPr>
              <a:t>流感的临床表现及并发症</a:t>
            </a:r>
            <a:endParaRPr lang="zh-CN" altLang="en-US" sz="3200" b="1" dirty="0"/>
          </a:p>
        </p:txBody>
      </p:sp>
      <p:grpSp>
        <p:nvGrpSpPr>
          <p:cNvPr id="3" name="组合 3"/>
          <p:cNvGrpSpPr/>
          <p:nvPr/>
        </p:nvGrpSpPr>
        <p:grpSpPr>
          <a:xfrm>
            <a:off x="186791" y="1190640"/>
            <a:ext cx="3168161" cy="4905360"/>
            <a:chOff x="2142283" y="2172343"/>
            <a:chExt cx="6004932" cy="4464495"/>
          </a:xfrm>
        </p:grpSpPr>
        <p:sp>
          <p:nvSpPr>
            <p:cNvPr id="4" name="同侧圆角矩形 185"/>
            <p:cNvSpPr/>
            <p:nvPr/>
          </p:nvSpPr>
          <p:spPr>
            <a:xfrm rot="10800000">
              <a:off x="2142284" y="2580066"/>
              <a:ext cx="6004931" cy="405677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5" name="同侧圆角矩形 186"/>
            <p:cNvSpPr/>
            <p:nvPr/>
          </p:nvSpPr>
          <p:spPr>
            <a:xfrm>
              <a:off x="2142283" y="2172343"/>
              <a:ext cx="6004932" cy="516772"/>
            </a:xfrm>
            <a:prstGeom prst="round2SameRect">
              <a:avLst>
                <a:gd name="adj1" fmla="val 37732"/>
                <a:gd name="adj2" fmla="val 0"/>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rPr>
                <a:t>肺炎</a:t>
              </a:r>
              <a:endParaRPr kumimoji="0" lang="zh-CN" altLang="zh-CN"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endParaRPr>
            </a:p>
          </p:txBody>
        </p:sp>
      </p:grpSp>
      <p:pic>
        <p:nvPicPr>
          <p:cNvPr id="17" name="Picture 16"/>
          <p:cNvPicPr>
            <a:picLocks noChangeAspect="1"/>
          </p:cNvPicPr>
          <p:nvPr/>
        </p:nvPicPr>
        <p:blipFill rotWithShape="1">
          <a:blip r:embed="rId1"/>
          <a:srcRect t="52382" r="8090"/>
          <a:stretch>
            <a:fillRect/>
          </a:stretch>
        </p:blipFill>
        <p:spPr>
          <a:xfrm>
            <a:off x="1557839" y="4620229"/>
            <a:ext cx="1560103" cy="1464736"/>
          </a:xfrm>
          <a:prstGeom prst="rect">
            <a:avLst/>
          </a:prstGeom>
        </p:spPr>
      </p:pic>
      <p:grpSp>
        <p:nvGrpSpPr>
          <p:cNvPr id="18" name="组合 3"/>
          <p:cNvGrpSpPr/>
          <p:nvPr/>
        </p:nvGrpSpPr>
        <p:grpSpPr>
          <a:xfrm>
            <a:off x="3565121" y="1190640"/>
            <a:ext cx="3168161" cy="4905360"/>
            <a:chOff x="2142283" y="2172343"/>
            <a:chExt cx="6004932" cy="4464495"/>
          </a:xfrm>
        </p:grpSpPr>
        <p:sp>
          <p:nvSpPr>
            <p:cNvPr id="19" name="同侧圆角矩形 185"/>
            <p:cNvSpPr/>
            <p:nvPr/>
          </p:nvSpPr>
          <p:spPr>
            <a:xfrm rot="10800000">
              <a:off x="2142284" y="2580066"/>
              <a:ext cx="6004931" cy="405677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20" name="同侧圆角矩形 186"/>
            <p:cNvSpPr/>
            <p:nvPr/>
          </p:nvSpPr>
          <p:spPr>
            <a:xfrm>
              <a:off x="2142283" y="2172343"/>
              <a:ext cx="6004932" cy="516772"/>
            </a:xfrm>
            <a:prstGeom prst="round2SameRect">
              <a:avLst>
                <a:gd name="adj1" fmla="val 37732"/>
                <a:gd name="adj2" fmla="val 0"/>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rPr>
                <a:t>神经系统损伤</a:t>
              </a:r>
              <a:endParaRPr kumimoji="0" lang="zh-CN" altLang="zh-CN"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endParaRPr>
            </a:p>
          </p:txBody>
        </p:sp>
      </p:grpSp>
      <p:pic>
        <p:nvPicPr>
          <p:cNvPr id="23" name="Picture 22"/>
          <p:cNvPicPr>
            <a:picLocks noChangeAspect="1"/>
          </p:cNvPicPr>
          <p:nvPr/>
        </p:nvPicPr>
        <p:blipFill rotWithShape="1">
          <a:blip r:embed="rId2"/>
          <a:srcRect l="-1" t="26479" r="51289" b="30985"/>
          <a:stretch>
            <a:fillRect/>
          </a:stretch>
        </p:blipFill>
        <p:spPr>
          <a:xfrm>
            <a:off x="3417788" y="3847257"/>
            <a:ext cx="3556000" cy="1802291"/>
          </a:xfrm>
          <a:prstGeom prst="rect">
            <a:avLst/>
          </a:prstGeom>
        </p:spPr>
      </p:pic>
      <p:grpSp>
        <p:nvGrpSpPr>
          <p:cNvPr id="24" name="组合 3"/>
          <p:cNvGrpSpPr/>
          <p:nvPr/>
        </p:nvGrpSpPr>
        <p:grpSpPr>
          <a:xfrm>
            <a:off x="6908800" y="1190640"/>
            <a:ext cx="5031956" cy="4905360"/>
            <a:chOff x="2142283" y="2172343"/>
            <a:chExt cx="6004932" cy="4464495"/>
          </a:xfrm>
        </p:grpSpPr>
        <p:sp>
          <p:nvSpPr>
            <p:cNvPr id="25" name="同侧圆角矩形 185"/>
            <p:cNvSpPr/>
            <p:nvPr/>
          </p:nvSpPr>
          <p:spPr>
            <a:xfrm rot="10800000">
              <a:off x="2142284" y="2580066"/>
              <a:ext cx="6004931" cy="405677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26" name="同侧圆角矩形 186"/>
            <p:cNvSpPr/>
            <p:nvPr/>
          </p:nvSpPr>
          <p:spPr>
            <a:xfrm>
              <a:off x="2142283" y="2172343"/>
              <a:ext cx="6004932" cy="516772"/>
            </a:xfrm>
            <a:prstGeom prst="round2SameRect">
              <a:avLst>
                <a:gd name="adj1" fmla="val 37732"/>
                <a:gd name="adj2" fmla="val 0"/>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rPr>
                <a:t>心脏损坏</a:t>
              </a:r>
              <a:endParaRPr kumimoji="0" lang="zh-CN" altLang="zh-CN"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endParaRPr>
            </a:p>
          </p:txBody>
        </p:sp>
      </p:grpSp>
      <p:sp>
        <p:nvSpPr>
          <p:cNvPr id="6" name="文本框 5"/>
          <p:cNvSpPr txBox="1"/>
          <p:nvPr/>
        </p:nvSpPr>
        <p:spPr>
          <a:xfrm>
            <a:off x="479425" y="6438900"/>
            <a:ext cx="3098925" cy="215444"/>
          </a:xfrm>
          <a:prstGeom prst="rect">
            <a:avLst/>
          </a:prstGeom>
          <a:noFill/>
        </p:spPr>
        <p:txBody>
          <a:bodyPr wrap="none" rtlCol="0">
            <a:spAutoFit/>
          </a:bodyPr>
          <a:lstStyle/>
          <a:p>
            <a:r>
              <a:rPr lang="en-US" altLang="zh-CN" sz="800" dirty="0">
                <a:solidFill>
                  <a:schemeClr val="bg1">
                    <a:lumMod val="50000"/>
                  </a:schemeClr>
                </a:solidFill>
              </a:rPr>
              <a:t>https://news.medlive.cn/heart/info-progress/show-137862_129.html</a:t>
            </a:r>
            <a:endParaRPr lang="en-US" altLang="zh-CN" sz="800" dirty="0">
              <a:solidFill>
                <a:schemeClr val="bg1">
                  <a:lumMod val="50000"/>
                </a:schemeClr>
              </a:solidFill>
            </a:endParaRPr>
          </a:p>
        </p:txBody>
      </p:sp>
      <p:sp>
        <p:nvSpPr>
          <p:cNvPr id="7" name="文本框 6"/>
          <p:cNvSpPr txBox="1"/>
          <p:nvPr/>
        </p:nvSpPr>
        <p:spPr>
          <a:xfrm>
            <a:off x="324390" y="1902556"/>
            <a:ext cx="3556000" cy="1066061"/>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zh-CN" altLang="en-US" b="0" i="0" dirty="0">
                <a:solidFill>
                  <a:srgbClr val="333333"/>
                </a:solidFill>
                <a:effectLst/>
                <a:latin typeface="Tahoma" panose="020B0604030504040204" pitchFamily="34" charset="0"/>
              </a:rPr>
              <a:t>原发性流感病毒性肺炎</a:t>
            </a:r>
            <a:endParaRPr lang="en-US" altLang="zh-CN" b="0" i="0" dirty="0">
              <a:solidFill>
                <a:srgbClr val="333333"/>
              </a:solidFill>
              <a:effectLst/>
              <a:latin typeface="Tahoma" panose="020B0604030504040204" pitchFamily="34" charset="0"/>
            </a:endParaRPr>
          </a:p>
          <a:p>
            <a:pPr marL="285750" indent="-285750">
              <a:lnSpc>
                <a:spcPct val="120000"/>
              </a:lnSpc>
              <a:buFont typeface="Wingdings" panose="05000000000000000000" pitchFamily="2" charset="2"/>
              <a:buChar char="ü"/>
            </a:pPr>
            <a:r>
              <a:rPr lang="zh-CN" altLang="en-US" b="0" i="0" dirty="0">
                <a:solidFill>
                  <a:srgbClr val="333333"/>
                </a:solidFill>
                <a:effectLst/>
                <a:latin typeface="Tahoma" panose="020B0604030504040204" pitchFamily="34" charset="0"/>
              </a:rPr>
              <a:t>继发性细菌性肺炎</a:t>
            </a:r>
            <a:endParaRPr lang="en-US" altLang="zh-CN" b="0" i="0" dirty="0">
              <a:solidFill>
                <a:srgbClr val="333333"/>
              </a:solidFill>
              <a:effectLst/>
              <a:latin typeface="Tahoma" panose="020B0604030504040204" pitchFamily="34" charset="0"/>
            </a:endParaRPr>
          </a:p>
          <a:p>
            <a:pPr marL="285750" indent="-285750">
              <a:lnSpc>
                <a:spcPct val="120000"/>
              </a:lnSpc>
              <a:buFont typeface="Wingdings" panose="05000000000000000000" pitchFamily="2" charset="2"/>
              <a:buChar char="ü"/>
            </a:pPr>
            <a:r>
              <a:rPr lang="zh-CN" altLang="en-US" b="0" i="0" dirty="0">
                <a:solidFill>
                  <a:srgbClr val="333333"/>
                </a:solidFill>
                <a:effectLst/>
                <a:latin typeface="Tahoma" panose="020B0604030504040204" pitchFamily="34" charset="0"/>
              </a:rPr>
              <a:t>病毒性和细菌性混合肺炎</a:t>
            </a:r>
            <a:endParaRPr lang="zh-CN" altLang="en-US" dirty="0"/>
          </a:p>
        </p:txBody>
      </p:sp>
      <p:sp>
        <p:nvSpPr>
          <p:cNvPr id="8" name="文本框 7"/>
          <p:cNvSpPr txBox="1"/>
          <p:nvPr/>
        </p:nvSpPr>
        <p:spPr>
          <a:xfrm>
            <a:off x="3611879" y="1902556"/>
            <a:ext cx="3074643" cy="1200329"/>
          </a:xfrm>
          <a:prstGeom prst="rect">
            <a:avLst/>
          </a:prstGeom>
          <a:noFill/>
        </p:spPr>
        <p:txBody>
          <a:bodyPr wrap="square" rtlCol="0">
            <a:spAutoFit/>
          </a:bodyPr>
          <a:lstStyle/>
          <a:p>
            <a:pPr marL="285750" indent="-285750">
              <a:buFont typeface="Wingdings" panose="05000000000000000000" pitchFamily="2" charset="2"/>
              <a:buChar char="ü"/>
            </a:pPr>
            <a:r>
              <a:rPr lang="zh-CN" altLang="en-US" b="0" i="0" dirty="0">
                <a:solidFill>
                  <a:srgbClr val="333333"/>
                </a:solidFill>
                <a:effectLst/>
                <a:latin typeface="Tahoma" panose="020B0604030504040204" pitchFamily="34" charset="0"/>
              </a:rPr>
              <a:t>包括脑炎、脑膜炎、急性坏死性脑病、脊髓炎、吉兰</a:t>
            </a:r>
            <a:r>
              <a:rPr lang="en-US" altLang="zh-CN" b="0" i="0" dirty="0">
                <a:solidFill>
                  <a:srgbClr val="333333"/>
                </a:solidFill>
                <a:effectLst/>
                <a:latin typeface="Tahoma" panose="020B0604030504040204" pitchFamily="34" charset="0"/>
              </a:rPr>
              <a:t>-</a:t>
            </a:r>
            <a:r>
              <a:rPr lang="zh-CN" altLang="en-US" b="0" i="0" dirty="0">
                <a:solidFill>
                  <a:srgbClr val="333333"/>
                </a:solidFill>
                <a:effectLst/>
                <a:latin typeface="Tahoma" panose="020B0604030504040204" pitchFamily="34" charset="0"/>
              </a:rPr>
              <a:t>巴雷综合征</a:t>
            </a:r>
            <a:r>
              <a:rPr lang="en-US" altLang="zh-CN" b="0" i="0" dirty="0">
                <a:solidFill>
                  <a:srgbClr val="333333"/>
                </a:solidFill>
                <a:effectLst/>
                <a:latin typeface="Tahoma" panose="020B0604030504040204" pitchFamily="34" charset="0"/>
              </a:rPr>
              <a:t>(Guillain-Barre syndrome)</a:t>
            </a:r>
            <a:r>
              <a:rPr lang="zh-CN" altLang="en-US" b="0" i="0" dirty="0">
                <a:solidFill>
                  <a:srgbClr val="333333"/>
                </a:solidFill>
                <a:effectLst/>
                <a:latin typeface="Tahoma" panose="020B0604030504040204" pitchFamily="34" charset="0"/>
              </a:rPr>
              <a:t>等</a:t>
            </a:r>
            <a:endParaRPr lang="zh-CN" altLang="en-US" dirty="0"/>
          </a:p>
        </p:txBody>
      </p:sp>
      <p:pic>
        <p:nvPicPr>
          <p:cNvPr id="27" name="Picture 16"/>
          <p:cNvPicPr>
            <a:picLocks noChangeAspect="1"/>
          </p:cNvPicPr>
          <p:nvPr/>
        </p:nvPicPr>
        <p:blipFill rotWithShape="1">
          <a:blip r:embed="rId1"/>
          <a:srcRect b="48096"/>
          <a:stretch>
            <a:fillRect/>
          </a:stretch>
        </p:blipFill>
        <p:spPr>
          <a:xfrm>
            <a:off x="422292" y="3082291"/>
            <a:ext cx="1680098" cy="1537938"/>
          </a:xfrm>
          <a:prstGeom prst="rect">
            <a:avLst/>
          </a:prstGeom>
        </p:spPr>
      </p:pic>
      <p:sp>
        <p:nvSpPr>
          <p:cNvPr id="9" name="文本框 8"/>
          <p:cNvSpPr txBox="1"/>
          <p:nvPr/>
        </p:nvSpPr>
        <p:spPr>
          <a:xfrm>
            <a:off x="7110239" y="1873636"/>
            <a:ext cx="4690240" cy="1073884"/>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zh-CN" altLang="en-US" b="0" i="0" dirty="0">
                <a:solidFill>
                  <a:srgbClr val="333333"/>
                </a:solidFill>
                <a:effectLst/>
                <a:latin typeface="Tahoma" panose="020B0604030504040204" pitchFamily="34" charset="0"/>
              </a:rPr>
              <a:t>常见并发症包括心肌炎、心包炎</a:t>
            </a:r>
            <a:endParaRPr lang="en-US" altLang="zh-CN" b="0" i="0" dirty="0">
              <a:solidFill>
                <a:srgbClr val="333333"/>
              </a:solidFill>
              <a:effectLst/>
              <a:latin typeface="Tahoma" panose="020B0604030504040204" pitchFamily="34" charset="0"/>
            </a:endParaRPr>
          </a:p>
          <a:p>
            <a:pPr marL="285750" indent="-285750">
              <a:lnSpc>
                <a:spcPct val="120000"/>
              </a:lnSpc>
              <a:buFont typeface="Arial" panose="020B0604020202020204" pitchFamily="34" charset="0"/>
              <a:buChar char="•"/>
            </a:pPr>
            <a:r>
              <a:rPr lang="zh-CN" altLang="en-US" sz="1200" b="0" i="0" dirty="0">
                <a:solidFill>
                  <a:srgbClr val="333333"/>
                </a:solidFill>
                <a:effectLst/>
                <a:latin typeface="Tahoma" panose="020B0604030504040204" pitchFamily="34" charset="0"/>
              </a:rPr>
              <a:t>临床主要表现为肌酸激酶升高、心电图异常，重症病例可出现心力衰竭。此外，感染流感病毒后，心肌梗死、缺血性心脏病相关住院和死亡的风险明显增加</a:t>
            </a:r>
            <a:endParaRPr lang="zh-CN" altLang="en-US" sz="1200" dirty="0"/>
          </a:p>
        </p:txBody>
      </p:sp>
      <p:graphicFrame>
        <p:nvGraphicFramePr>
          <p:cNvPr id="13" name="表格 13"/>
          <p:cNvGraphicFramePr>
            <a:graphicFrameLocks noGrp="1"/>
          </p:cNvGraphicFramePr>
          <p:nvPr/>
        </p:nvGraphicFramePr>
        <p:xfrm>
          <a:off x="7038774" y="3078946"/>
          <a:ext cx="4773739" cy="2966720"/>
        </p:xfrm>
        <a:graphic>
          <a:graphicData uri="http://schemas.openxmlformats.org/drawingml/2006/table">
            <a:tbl>
              <a:tblPr firstRow="1" bandRow="1">
                <a:tableStyleId>{5C22544A-7EE6-4342-B048-85BDC9FD1C3A}</a:tableStyleId>
              </a:tblPr>
              <a:tblGrid>
                <a:gridCol w="1325505"/>
                <a:gridCol w="1325504"/>
                <a:gridCol w="1171823"/>
                <a:gridCol w="950907"/>
              </a:tblGrid>
              <a:tr h="370840">
                <a:tc>
                  <a:txBody>
                    <a:bodyPr/>
                    <a:lstStyle/>
                    <a:p>
                      <a:pPr algn="ctr"/>
                      <a:r>
                        <a:rPr lang="zh-CN" altLang="en-US" sz="1200" dirty="0"/>
                        <a:t>一般症状</a:t>
                      </a:r>
                      <a:endParaRPr lang="zh-CN" altLang="en-US" sz="12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200" dirty="0"/>
                        <a:t>心脏症状</a:t>
                      </a:r>
                      <a:endParaRPr lang="zh-CN" altLang="en-US" sz="12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200" dirty="0"/>
                        <a:t>消化系统症状</a:t>
                      </a:r>
                      <a:endParaRPr lang="zh-CN" altLang="en-US" sz="12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200" dirty="0"/>
                        <a:t>体征</a:t>
                      </a:r>
                      <a:endParaRPr lang="zh-CN" altLang="en-US" sz="12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r>
              <a:tr h="370840">
                <a:tc>
                  <a:txBody>
                    <a:bodyPr/>
                    <a:lstStyle/>
                    <a:p>
                      <a:pPr algn="ctr"/>
                      <a:r>
                        <a:rPr lang="zh-CN" altLang="en-US" sz="1200" dirty="0"/>
                        <a:t>发热</a:t>
                      </a:r>
                      <a:endParaRPr lang="zh-CN" altLang="en-US" sz="12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心悸</a:t>
                      </a:r>
                      <a:endParaRPr lang="zh-CN" altLang="en-US" sz="12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恶心</a:t>
                      </a:r>
                      <a:endParaRPr lang="zh-CN" altLang="en-US" sz="12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心率异常</a:t>
                      </a:r>
                      <a:endParaRPr lang="zh-CN" altLang="en-US" sz="12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r>
              <a:tr h="370840">
                <a:tc>
                  <a:txBody>
                    <a:bodyPr/>
                    <a:lstStyle/>
                    <a:p>
                      <a:pPr algn="ctr"/>
                      <a:r>
                        <a:rPr lang="zh-CN" altLang="en-US" sz="1200" dirty="0"/>
                        <a:t>全身不适，乏力</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胸闷</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呕吐</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节律异常</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a:r>
                        <a:rPr lang="zh-CN" altLang="en-US" sz="1200" dirty="0"/>
                        <a:t>头晕</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心前区隐痛</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腹泻</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心音改变</a:t>
                      </a:r>
                      <a:endParaRPr lang="en-US" altLang="zh-CN"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a:r>
                        <a:rPr lang="zh-CN" altLang="en-US" sz="1200" dirty="0"/>
                        <a:t>面色苍白</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晕厥</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腹痛</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心脏杂音</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a:r>
                        <a:rPr lang="zh-CN" altLang="en-US" sz="1200" dirty="0"/>
                        <a:t>食欲下降</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心力衰竭</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心腔扩大</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心源性休克</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200" dirty="0"/>
                        <a:t>心力衰竭</a:t>
                      </a:r>
                      <a:endParaRPr lang="zh-CN" altLang="en-US" sz="120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a:endParaRPr lang="zh-CN" altLang="en-US" sz="1200" dirty="0"/>
                    </a:p>
                  </a:txBody>
                  <a:tcPr anchor="ctr">
                    <a:lnL w="12700" cmpd="sng">
                      <a:noFill/>
                    </a:lnL>
                    <a:lnR w="12700" cmpd="sng">
                      <a:noFill/>
                    </a:lnR>
                    <a:lnT w="12700" cmpd="sng">
                      <a:noFill/>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200" dirty="0"/>
                        <a:t>猝死</a:t>
                      </a:r>
                      <a:endParaRPr lang="zh-CN" altLang="en-US" sz="1200" dirty="0"/>
                    </a:p>
                  </a:txBody>
                  <a:tcPr anchor="ctr">
                    <a:lnL w="12700" cmpd="sng">
                      <a:noFill/>
                    </a:lnL>
                    <a:lnR w="12700" cmpd="sng">
                      <a:noFill/>
                    </a:lnR>
                    <a:lnT w="12700" cmpd="sng">
                      <a:noFill/>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CN" altLang="en-US" sz="1200"/>
                    </a:p>
                  </a:txBody>
                  <a:tcPr anchor="ctr">
                    <a:lnL w="12700" cmpd="sng">
                      <a:noFill/>
                    </a:lnL>
                    <a:lnR w="12700" cmpd="sng">
                      <a:noFill/>
                    </a:lnR>
                    <a:lnT w="12700" cmpd="sng">
                      <a:noFill/>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CN" altLang="en-US" sz="1200" dirty="0"/>
                    </a:p>
                  </a:txBody>
                  <a:tcPr anchor="ctr">
                    <a:lnL w="12700" cmpd="sng">
                      <a:noFill/>
                    </a:lnL>
                    <a:lnR w="12700" cmpd="sng">
                      <a:noFill/>
                    </a:lnR>
                    <a:lnT w="12700" cmpd="sng">
                      <a:noFill/>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2" name="Rectangle 41"/>
          <p:cNvSpPr/>
          <p:nvPr/>
        </p:nvSpPr>
        <p:spPr>
          <a:xfrm>
            <a:off x="10105505" y="0"/>
            <a:ext cx="1591195" cy="565262"/>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a:t>
            </a:r>
            <a:r>
              <a:rPr lang="zh-CN" altLang="en-US" sz="1400" b="1" dirty="0" smtClean="0"/>
              <a:t>的并发症</a:t>
            </a:r>
            <a:endParaRPr lang="zh-CN" altLang="en-US" sz="14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isḻíḍ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8604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 name="标题 6"/>
          <p:cNvSpPr/>
          <p:nvPr>
            <p:ph type="title" idx="4294967295"/>
          </p:nvPr>
        </p:nvSpPr>
        <p:spPr>
          <a:xfrm>
            <a:off x="714375" y="344488"/>
            <a:ext cx="10763250" cy="996950"/>
          </a:xfrm>
        </p:spPr>
        <p:txBody>
          <a:bodyPr vert="horz">
            <a:normAutofit/>
          </a:bodyPr>
          <a:lstStyle/>
          <a:p>
            <a:pPr algn="ctr"/>
            <a:r>
              <a:rPr lang="zh-CN" altLang="en-US" sz="4000" b="1" dirty="0"/>
              <a:t>目录</a:t>
            </a:r>
            <a:endParaRPr lang="zh-CN" altLang="en-US" sz="4000" b="1" dirty="0"/>
          </a:p>
        </p:txBody>
      </p:sp>
      <p:grpSp>
        <p:nvGrpSpPr>
          <p:cNvPr id="29" name="组合 28"/>
          <p:cNvGrpSpPr/>
          <p:nvPr>
            <p:custDataLst>
              <p:tags r:id="rId4"/>
            </p:custDataLst>
          </p:nvPr>
        </p:nvGrpSpPr>
        <p:grpSpPr>
          <a:xfrm>
            <a:off x="2819493" y="993226"/>
            <a:ext cx="6135200" cy="859570"/>
            <a:chOff x="2407763" y="1824469"/>
            <a:chExt cx="6920964" cy="1299445"/>
          </a:xfrm>
        </p:grpSpPr>
        <p:sp>
          <p:nvSpPr>
            <p:cNvPr id="6" name="ïṥľiďê"/>
            <p:cNvSpPr/>
            <p:nvPr>
              <p:custDataLst>
                <p:tags r:id="rId5"/>
              </p:custDataLst>
            </p:nvPr>
          </p:nvSpPr>
          <p:spPr>
            <a:xfrm>
              <a:off x="2920167" y="2052685"/>
              <a:ext cx="6408560"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C00000"/>
                </a:solidFill>
                <a:latin typeface="Imago" charset="0"/>
                <a:ea typeface="微软雅黑" panose="020B0503020204020204" charset="-122"/>
              </a:endParaRPr>
            </a:p>
          </p:txBody>
        </p:sp>
        <p:sp>
          <p:nvSpPr>
            <p:cNvPr id="8" name="îŝ1îḓe"/>
            <p:cNvSpPr/>
            <p:nvPr>
              <p:custDataLst>
                <p:tags r:id="rId6"/>
              </p:custDataLst>
            </p:nvPr>
          </p:nvSpPr>
          <p:spPr>
            <a:xfrm>
              <a:off x="4059956" y="2153922"/>
              <a:ext cx="5046904"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我国2023-2024年流感季活动情况</a:t>
              </a:r>
              <a:endParaRPr lang="zh-CN" altLang="en-US" sz="2000" b="1" dirty="0">
                <a:solidFill>
                  <a:srgbClr val="0180B5"/>
                </a:solidFill>
                <a:latin typeface="Imago" charset="0"/>
                <a:ea typeface="微软雅黑" panose="020B0503020204020204" charset="-122"/>
              </a:endParaRPr>
            </a:p>
          </p:txBody>
        </p:sp>
        <p:sp>
          <p:nvSpPr>
            <p:cNvPr id="9" name="任意多边形: 形状 8"/>
            <p:cNvSpPr/>
            <p:nvPr>
              <p:custDataLst>
                <p:tags r:id="rId7"/>
              </p:custDataLst>
            </p:nvPr>
          </p:nvSpPr>
          <p:spPr>
            <a:xfrm rot="16200000" flipV="1">
              <a:off x="2430726" y="1801506"/>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srgbClr val="C00000"/>
                </a:solidFill>
                <a:latin typeface="Imago" charset="0"/>
                <a:ea typeface="微软雅黑" panose="020B0503020204020204" charset="-122"/>
                <a:cs typeface="+mn-ea"/>
              </a:endParaRPr>
            </a:p>
          </p:txBody>
        </p:sp>
        <p:sp>
          <p:nvSpPr>
            <p:cNvPr id="10" name="椭圆 9"/>
            <p:cNvSpPr/>
            <p:nvPr>
              <p:custDataLst>
                <p:tags r:id="rId8"/>
              </p:custDataLst>
            </p:nvPr>
          </p:nvSpPr>
          <p:spPr>
            <a:xfrm rot="16200000">
              <a:off x="2499477" y="1997112"/>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Imago" charset="0"/>
                <a:ea typeface="微软雅黑" panose="020B0503020204020204" charset="-122"/>
              </a:endParaRPr>
            </a:p>
          </p:txBody>
        </p:sp>
        <p:sp>
          <p:nvSpPr>
            <p:cNvPr id="11" name="椭圆 10"/>
            <p:cNvSpPr/>
            <p:nvPr>
              <p:custDataLst>
                <p:tags r:id="rId9"/>
              </p:custDataLst>
            </p:nvPr>
          </p:nvSpPr>
          <p:spPr>
            <a:xfrm>
              <a:off x="2569254" y="2000613"/>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01</a:t>
              </a:r>
              <a:endParaRPr lang="en-US" altLang="zh-CN" sz="2800" b="1" i="1" dirty="0">
                <a:solidFill>
                  <a:srgbClr val="C00000"/>
                </a:solidFill>
                <a:latin typeface="Imago" charset="0"/>
                <a:ea typeface="微软雅黑" panose="020B0503020204020204" charset="-122"/>
              </a:endParaRPr>
            </a:p>
          </p:txBody>
        </p:sp>
      </p:grpSp>
      <p:grpSp>
        <p:nvGrpSpPr>
          <p:cNvPr id="28" name="组合 27"/>
          <p:cNvGrpSpPr/>
          <p:nvPr>
            <p:custDataLst>
              <p:tags r:id="rId10"/>
            </p:custDataLst>
          </p:nvPr>
        </p:nvGrpSpPr>
        <p:grpSpPr>
          <a:xfrm>
            <a:off x="2851243" y="2196084"/>
            <a:ext cx="6092983" cy="864636"/>
            <a:chOff x="2407763" y="3352131"/>
            <a:chExt cx="6873088" cy="1299445"/>
          </a:xfrm>
        </p:grpSpPr>
        <p:sp>
          <p:nvSpPr>
            <p:cNvPr id="12" name="ïṥľiďê"/>
            <p:cNvSpPr/>
            <p:nvPr>
              <p:custDataLst>
                <p:tags r:id="rId11"/>
              </p:custDataLst>
            </p:nvPr>
          </p:nvSpPr>
          <p:spPr>
            <a:xfrm>
              <a:off x="2920167" y="358034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3" name="îŝ1îḓe"/>
            <p:cNvSpPr/>
            <p:nvPr>
              <p:custDataLst>
                <p:tags r:id="rId12"/>
              </p:custDataLst>
            </p:nvPr>
          </p:nvSpPr>
          <p:spPr>
            <a:xfrm>
              <a:off x="4059956" y="368158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流感的发病机制及临床表现</a:t>
              </a:r>
              <a:endParaRPr lang="zh-CN" altLang="en-US" sz="2000" b="1" dirty="0">
                <a:solidFill>
                  <a:srgbClr val="0180B5"/>
                </a:solidFill>
                <a:latin typeface="Imago" charset="0"/>
                <a:ea typeface="微软雅黑" panose="020B0503020204020204" charset="-122"/>
              </a:endParaRPr>
            </a:p>
          </p:txBody>
        </p:sp>
        <p:sp>
          <p:nvSpPr>
            <p:cNvPr id="14" name="任意多边形: 形状 13"/>
            <p:cNvSpPr/>
            <p:nvPr>
              <p:custDataLst>
                <p:tags r:id="rId13"/>
              </p:custDataLst>
            </p:nvPr>
          </p:nvSpPr>
          <p:spPr>
            <a:xfrm rot="16200000" flipV="1">
              <a:off x="2430726" y="332916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15" name="椭圆 14"/>
            <p:cNvSpPr/>
            <p:nvPr>
              <p:custDataLst>
                <p:tags r:id="rId14"/>
              </p:custDataLst>
            </p:nvPr>
          </p:nvSpPr>
          <p:spPr>
            <a:xfrm rot="16200000">
              <a:off x="2499477" y="352477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6" name="椭圆 15"/>
            <p:cNvSpPr/>
            <p:nvPr>
              <p:custDataLst>
                <p:tags r:id="rId15"/>
              </p:custDataLst>
            </p:nvPr>
          </p:nvSpPr>
          <p:spPr>
            <a:xfrm>
              <a:off x="2569254" y="352827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02</a:t>
              </a:r>
              <a:endParaRPr lang="en-US" altLang="zh-CN" sz="2800" b="1" i="1" dirty="0">
                <a:solidFill>
                  <a:srgbClr val="FF0000"/>
                </a:solidFill>
                <a:latin typeface="Imago" charset="0"/>
                <a:ea typeface="微软雅黑" panose="020B0503020204020204" charset="-122"/>
              </a:endParaRPr>
            </a:p>
          </p:txBody>
        </p:sp>
      </p:grpSp>
      <p:grpSp>
        <p:nvGrpSpPr>
          <p:cNvPr id="27" name="组合 26"/>
          <p:cNvGrpSpPr/>
          <p:nvPr>
            <p:custDataLst>
              <p:tags r:id="rId16"/>
            </p:custDataLst>
          </p:nvPr>
        </p:nvGrpSpPr>
        <p:grpSpPr>
          <a:xfrm>
            <a:off x="2851243" y="3380456"/>
            <a:ext cx="6092983" cy="797649"/>
            <a:chOff x="2407763" y="4760671"/>
            <a:chExt cx="6873088" cy="1299445"/>
          </a:xfrm>
        </p:grpSpPr>
        <p:sp>
          <p:nvSpPr>
            <p:cNvPr id="17" name="ïṥľiďê"/>
            <p:cNvSpPr/>
            <p:nvPr>
              <p:custDataLst>
                <p:tags r:id="rId17"/>
              </p:custDataLst>
            </p:nvPr>
          </p:nvSpPr>
          <p:spPr>
            <a:xfrm>
              <a:off x="2920167" y="498888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8" name="îŝ1îḓe"/>
            <p:cNvSpPr/>
            <p:nvPr>
              <p:custDataLst>
                <p:tags r:id="rId18"/>
              </p:custDataLst>
            </p:nvPr>
          </p:nvSpPr>
          <p:spPr>
            <a:xfrm>
              <a:off x="4059956" y="5090124"/>
              <a:ext cx="4119940" cy="640536"/>
            </a:xfrm>
            <a:prstGeom prst="rect">
              <a:avLst/>
            </a:prstGeom>
            <a:ln>
              <a:noFill/>
            </a:ln>
          </p:spPr>
          <p:txBody>
            <a:bodyPr wrap="square" lIns="91440" tIns="45720" rIns="91440" bIns="45720" anchor="ctr">
              <a:noAutofit/>
            </a:bodyPr>
            <a:lstStyle/>
            <a:p>
              <a:r>
                <a:rPr lang="zh-CN" altLang="en-US" sz="2000" b="1" dirty="0">
                  <a:solidFill>
                    <a:srgbClr val="FF0000"/>
                  </a:solidFill>
                  <a:latin typeface="Imago" charset="0"/>
                  <a:ea typeface="微软雅黑" panose="020B0503020204020204" charset="-122"/>
                </a:rPr>
                <a:t>流感</a:t>
              </a:r>
              <a:r>
                <a:rPr lang="zh-CN" altLang="en-US" sz="2000" b="1" dirty="0" smtClean="0">
                  <a:solidFill>
                    <a:srgbClr val="FF0000"/>
                  </a:solidFill>
                  <a:latin typeface="Imago" charset="0"/>
                  <a:ea typeface="微软雅黑" panose="020B0503020204020204" charset="-122"/>
                </a:rPr>
                <a:t>的诊断及治疗策略</a:t>
              </a:r>
              <a:endParaRPr lang="zh-CN" altLang="en-US" sz="2000" b="1" dirty="0" smtClean="0">
                <a:solidFill>
                  <a:srgbClr val="FF0000"/>
                </a:solidFill>
                <a:latin typeface="Imago" charset="0"/>
                <a:ea typeface="微软雅黑" panose="020B0503020204020204" charset="-122"/>
              </a:endParaRPr>
            </a:p>
          </p:txBody>
        </p:sp>
        <p:sp>
          <p:nvSpPr>
            <p:cNvPr id="19" name="任意多边形: 形状 18"/>
            <p:cNvSpPr/>
            <p:nvPr>
              <p:custDataLst>
                <p:tags r:id="rId19"/>
              </p:custDataLst>
            </p:nvPr>
          </p:nvSpPr>
          <p:spPr>
            <a:xfrm rot="16200000" flipV="1">
              <a:off x="2430726" y="473770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0" name="椭圆 19"/>
            <p:cNvSpPr/>
            <p:nvPr>
              <p:custDataLst>
                <p:tags r:id="rId20"/>
              </p:custDataLst>
            </p:nvPr>
          </p:nvSpPr>
          <p:spPr>
            <a:xfrm rot="16200000">
              <a:off x="2499477" y="493331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1" name="椭圆 20"/>
            <p:cNvSpPr/>
            <p:nvPr>
              <p:custDataLst>
                <p:tags r:id="rId21"/>
              </p:custDataLst>
            </p:nvPr>
          </p:nvSpPr>
          <p:spPr>
            <a:xfrm>
              <a:off x="2569254" y="493681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FF0000"/>
                  </a:solidFill>
                  <a:latin typeface="Imago" charset="0"/>
                  <a:ea typeface="微软雅黑" panose="020B0503020204020204" charset="-122"/>
                </a:rPr>
                <a:t>03</a:t>
              </a:r>
              <a:endParaRPr lang="en-US" altLang="zh-CN" sz="2800" b="1" i="1" dirty="0">
                <a:solidFill>
                  <a:srgbClr val="FF0000"/>
                </a:solidFill>
                <a:latin typeface="Imago" charset="0"/>
                <a:ea typeface="微软雅黑" panose="020B0503020204020204" charset="-122"/>
              </a:endParaRPr>
            </a:p>
          </p:txBody>
        </p:sp>
      </p:grpSp>
      <p:grpSp>
        <p:nvGrpSpPr>
          <p:cNvPr id="4" name="组合 3"/>
          <p:cNvGrpSpPr/>
          <p:nvPr>
            <p:custDataLst>
              <p:tags r:id="rId22"/>
            </p:custDataLst>
          </p:nvPr>
        </p:nvGrpSpPr>
        <p:grpSpPr>
          <a:xfrm>
            <a:off x="2850833" y="4564838"/>
            <a:ext cx="6092775" cy="859459"/>
            <a:chOff x="2455639" y="5831898"/>
            <a:chExt cx="6873088" cy="1299445"/>
          </a:xfrm>
        </p:grpSpPr>
        <p:sp>
          <p:nvSpPr>
            <p:cNvPr id="22" name="ïṥľiďê"/>
            <p:cNvSpPr/>
            <p:nvPr>
              <p:custDataLst>
                <p:tags r:id="rId23"/>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23" name="îŝ1îḓe"/>
            <p:cNvSpPr/>
            <p:nvPr>
              <p:custDataLst>
                <p:tags r:id="rId24"/>
              </p:custDataLst>
            </p:nvPr>
          </p:nvSpPr>
          <p:spPr>
            <a:xfrm>
              <a:off x="4107831" y="6161351"/>
              <a:ext cx="5116125" cy="640536"/>
            </a:xfrm>
            <a:prstGeom prst="rect">
              <a:avLst/>
            </a:prstGeom>
            <a:ln>
              <a:noFill/>
            </a:ln>
          </p:spPr>
          <p:txBody>
            <a:bodyPr wrap="square" lIns="91440" tIns="45720" rIns="91440" bIns="45720" anchor="ctr">
              <a:noAutofit/>
            </a:bodyPr>
            <a:lstStyle/>
            <a:p>
              <a:r>
                <a:rPr lang="zh-CN" altLang="en-US" sz="2000" b="1" dirty="0" smtClean="0">
                  <a:solidFill>
                    <a:srgbClr val="0180B5"/>
                  </a:solidFill>
                  <a:latin typeface="Imago" charset="0"/>
                  <a:ea typeface="微软雅黑" panose="020B0503020204020204" charset="-122"/>
                </a:rPr>
                <a:t>国内外流感指南及共识更新</a:t>
              </a:r>
              <a:endParaRPr lang="zh-CN" altLang="en-US" sz="2000" b="1" dirty="0" smtClean="0">
                <a:solidFill>
                  <a:srgbClr val="0180B5"/>
                </a:solidFill>
                <a:latin typeface="Imago" charset="0"/>
                <a:ea typeface="微软雅黑" panose="020B0503020204020204" charset="-122"/>
              </a:endParaRPr>
            </a:p>
          </p:txBody>
        </p:sp>
        <p:sp>
          <p:nvSpPr>
            <p:cNvPr id="24" name="任意多边形: 形状 23"/>
            <p:cNvSpPr/>
            <p:nvPr>
              <p:custDataLst>
                <p:tags r:id="rId25"/>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5" name="椭圆 24"/>
            <p:cNvSpPr/>
            <p:nvPr>
              <p:custDataLst>
                <p:tags r:id="rId26"/>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6" name="椭圆 25"/>
            <p:cNvSpPr/>
            <p:nvPr>
              <p:custDataLst>
                <p:tags r:id="rId27"/>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04</a:t>
              </a:r>
              <a:endParaRPr lang="en-US" altLang="zh-CN" sz="2800" b="1" i="1" dirty="0">
                <a:solidFill>
                  <a:srgbClr val="0180B5"/>
                </a:solidFill>
                <a:latin typeface="Imago" charset="0"/>
                <a:ea typeface="微软雅黑" panose="020B0503020204020204" charset="-122"/>
              </a:endParaRPr>
            </a:p>
          </p:txBody>
        </p:sp>
      </p:grpSp>
      <p:grpSp>
        <p:nvGrpSpPr>
          <p:cNvPr id="5" name="组合 4"/>
          <p:cNvGrpSpPr/>
          <p:nvPr>
            <p:custDataLst>
              <p:tags r:id="rId28"/>
            </p:custDataLst>
          </p:nvPr>
        </p:nvGrpSpPr>
        <p:grpSpPr>
          <a:xfrm>
            <a:off x="2850833" y="5686595"/>
            <a:ext cx="6092109" cy="848807"/>
            <a:chOff x="2455639" y="5831898"/>
            <a:chExt cx="6873088" cy="1299445"/>
          </a:xfrm>
        </p:grpSpPr>
        <p:sp>
          <p:nvSpPr>
            <p:cNvPr id="30" name="ïṥľiďê"/>
            <p:cNvSpPr/>
            <p:nvPr>
              <p:custDataLst>
                <p:tags r:id="rId29"/>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dirty="0">
                <a:solidFill>
                  <a:srgbClr val="861E68"/>
                </a:solidFill>
                <a:latin typeface="Imago" charset="0"/>
                <a:ea typeface="微软雅黑" panose="020B0503020204020204" charset="-122"/>
              </a:endParaRPr>
            </a:p>
          </p:txBody>
        </p:sp>
        <p:sp>
          <p:nvSpPr>
            <p:cNvPr id="31" name="îŝ1îḓe"/>
            <p:cNvSpPr/>
            <p:nvPr>
              <p:custDataLst>
                <p:tags r:id="rId30"/>
              </p:custDataLst>
            </p:nvPr>
          </p:nvSpPr>
          <p:spPr>
            <a:xfrm>
              <a:off x="4107831" y="6161351"/>
              <a:ext cx="5116125" cy="640536"/>
            </a:xfrm>
            <a:prstGeom prst="rect">
              <a:avLst/>
            </a:prstGeom>
            <a:ln>
              <a:noFill/>
            </a:ln>
          </p:spPr>
          <p:txBody>
            <a:bodyPr wrap="square" lIns="91440" tIns="45720" rIns="91440" bIns="45720" anchor="ctr">
              <a:noAutofit/>
            </a:bodyPr>
            <a:p>
              <a:r>
                <a:rPr lang="zh-CN" altLang="en-US" sz="2000" b="1" dirty="0" smtClean="0">
                  <a:solidFill>
                    <a:srgbClr val="0180B5"/>
                  </a:solidFill>
                  <a:latin typeface="Imago" charset="0"/>
                  <a:ea typeface="微软雅黑" panose="020B0503020204020204" charset="-122"/>
                </a:rPr>
                <a:t>真实世界数据</a:t>
              </a:r>
              <a:r>
                <a:rPr lang="zh-CN" altLang="en-US" sz="2000" b="1" dirty="0" smtClean="0">
                  <a:solidFill>
                    <a:srgbClr val="0180B5"/>
                  </a:solidFill>
                  <a:latin typeface="Imago" charset="0"/>
                  <a:ea typeface="微软雅黑" panose="020B0503020204020204" charset="-122"/>
                </a:rPr>
                <a:t>解读</a:t>
              </a:r>
              <a:endParaRPr lang="zh-CN" altLang="en-US" sz="2000" b="1" dirty="0" smtClean="0">
                <a:solidFill>
                  <a:srgbClr val="0180B5"/>
                </a:solidFill>
                <a:latin typeface="Imago" charset="0"/>
                <a:ea typeface="微软雅黑" panose="020B0503020204020204" charset="-122"/>
              </a:endParaRPr>
            </a:p>
          </p:txBody>
        </p:sp>
        <p:sp>
          <p:nvSpPr>
            <p:cNvPr id="32" name="任意多边形: 形状 23"/>
            <p:cNvSpPr/>
            <p:nvPr>
              <p:custDataLst>
                <p:tags r:id="rId31"/>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33" name="椭圆 32"/>
            <p:cNvSpPr/>
            <p:nvPr>
              <p:custDataLst>
                <p:tags r:id="rId32"/>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latin typeface="Imago" charset="0"/>
                <a:ea typeface="微软雅黑" panose="020B0503020204020204" charset="-122"/>
              </a:endParaRPr>
            </a:p>
          </p:txBody>
        </p:sp>
        <p:sp>
          <p:nvSpPr>
            <p:cNvPr id="34" name="椭圆 33"/>
            <p:cNvSpPr/>
            <p:nvPr>
              <p:custDataLst>
                <p:tags r:id="rId33"/>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i="1" dirty="0">
                  <a:solidFill>
                    <a:srgbClr val="0180B5"/>
                  </a:solidFill>
                  <a:latin typeface="Imago" charset="0"/>
                  <a:ea typeface="微软雅黑" panose="020B0503020204020204" charset="-122"/>
                </a:rPr>
                <a:t>05</a:t>
              </a:r>
              <a:endParaRPr lang="en-US" altLang="zh-CN" sz="2800" b="1" i="1" dirty="0">
                <a:solidFill>
                  <a:srgbClr val="0180B5"/>
                </a:solidFill>
                <a:latin typeface="Imago" charset="0"/>
                <a:ea typeface="微软雅黑" panose="020B0503020204020204" charset="-122"/>
              </a:endParaRPr>
            </a:p>
          </p:txBody>
        </p:sp>
      </p:grpSp>
    </p:spTree>
    <p:custDataLst>
      <p:tags r:id="rId34"/>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93203"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21" name="文本占位符 3"/>
          <p:cNvSpPr txBox="1"/>
          <p:nvPr/>
        </p:nvSpPr>
        <p:spPr>
          <a:xfrm>
            <a:off x="512856" y="6507113"/>
            <a:ext cx="11725955" cy="193084"/>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92075" marR="0" lvl="0" indent="-92075" algn="l" defTabSz="1172210" rtl="0" eaLnBrk="1" fontAlgn="auto" latinLnBrk="0" hangingPunct="1">
              <a:lnSpc>
                <a:spcPct val="100000"/>
              </a:lnSpc>
              <a:spcBef>
                <a:spcPts val="0"/>
              </a:spcBef>
              <a:spcAft>
                <a:spcPts val="0"/>
              </a:spcAft>
              <a:buClrTx/>
              <a:buSzTx/>
              <a:buFont typeface="+mj-lt"/>
              <a:buAutoNum type="arabicPeriod"/>
              <a:defRPr/>
            </a:pPr>
            <a:r>
              <a:rPr kumimoji="0" lang="zh-CN" altLang="en-US"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流行性感冒诊疗方案</a:t>
            </a:r>
            <a:r>
              <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(2020</a:t>
            </a:r>
            <a:r>
              <a:rPr kumimoji="0" lang="zh-CN" altLang="en-US"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年版</a:t>
            </a:r>
            <a:r>
              <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a:t>
            </a:r>
            <a:endPar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endParaRPr>
          </a:p>
          <a:p>
            <a:pPr marL="92075" marR="0" lvl="0" indent="-92075" algn="l" defTabSz="1172210" rtl="0" eaLnBrk="1" fontAlgn="auto" latinLnBrk="0" hangingPunct="1">
              <a:lnSpc>
                <a:spcPct val="100000"/>
              </a:lnSpc>
              <a:spcBef>
                <a:spcPts val="0"/>
              </a:spcBef>
              <a:spcAft>
                <a:spcPts val="0"/>
              </a:spcAft>
              <a:buClrTx/>
              <a:buSzTx/>
              <a:buFont typeface="+mj-lt"/>
              <a:buAutoNum type="arabicPeriod"/>
              <a:defRPr/>
            </a:pPr>
            <a:r>
              <a:rPr kumimoji="0" lang="zh-CN" altLang="en-US"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郗萌</a:t>
            </a:r>
            <a:r>
              <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a:t>
            </a:r>
            <a:r>
              <a:rPr kumimoji="0" lang="zh-CN" altLang="en-US"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等</a:t>
            </a:r>
            <a:r>
              <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a:t>
            </a:r>
            <a:r>
              <a:rPr kumimoji="0" lang="zh-CN" altLang="en-US"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中国现代医药杂志</a:t>
            </a:r>
            <a:r>
              <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rPr>
              <a:t>.2006;8(8):5-6.</a:t>
            </a:r>
            <a:endParaRPr kumimoji="0" lang="en-US" altLang="zh-CN" sz="800" b="0" i="0" u="none" strike="noStrike" kern="1200" cap="none" spc="0" normalizeH="0" baseline="0" noProof="0" dirty="0">
              <a:ln>
                <a:noFill/>
              </a:ln>
              <a:solidFill>
                <a:prstClr val="white">
                  <a:lumMod val="65000"/>
                </a:prstClr>
              </a:solidFill>
              <a:effectLst/>
              <a:uLnTx/>
              <a:uFillTx/>
              <a:latin typeface="Imago" charset="0"/>
              <a:ea typeface="微软雅黑" panose="020B0503020204020204" charset="-122"/>
              <a:cs typeface="+mn-cs"/>
              <a:sym typeface="Verdana" panose="020B0604030504040204"/>
            </a:endParaRPr>
          </a:p>
        </p:txBody>
      </p:sp>
      <p:sp>
        <p:nvSpPr>
          <p:cNvPr id="23" name="标题 1"/>
          <p:cNvSpPr txBox="1"/>
          <p:nvPr/>
        </p:nvSpPr>
        <p:spPr>
          <a:xfrm>
            <a:off x="601761" y="226842"/>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172210" rtl="0" eaLnBrk="1" fontAlgn="auto" latinLnBrk="0" hangingPunct="1">
              <a:lnSpc>
                <a:spcPct val="90000"/>
              </a:lnSpc>
              <a:spcBef>
                <a:spcPts val="0"/>
              </a:spcBef>
              <a:spcAft>
                <a:spcPts val="0"/>
              </a:spcAft>
              <a:buClr>
                <a:prstClr val="black"/>
              </a:buClr>
              <a:buSzPts val="1800"/>
              <a:buFontTx/>
              <a:buNone/>
              <a:defRPr/>
            </a:pPr>
            <a:r>
              <a:rPr kumimoji="0" lang="zh-CN" altLang="en-US"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rPr>
              <a:t>流感的临床诊断</a:t>
            </a:r>
            <a:endParaRPr kumimoji="0" lang="zh-CN" altLang="en-US"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endParaRPr>
          </a:p>
        </p:txBody>
      </p:sp>
      <p:sp>
        <p:nvSpPr>
          <p:cNvPr id="47" name="圆角矩形 347"/>
          <p:cNvSpPr/>
          <p:nvPr/>
        </p:nvSpPr>
        <p:spPr>
          <a:xfrm>
            <a:off x="581775" y="1818850"/>
            <a:ext cx="5400000" cy="4180260"/>
          </a:xfrm>
          <a:prstGeom prst="roundRect">
            <a:avLst>
              <a:gd name="adj" fmla="val 1131"/>
            </a:avLst>
          </a:prstGeom>
          <a:gradFill>
            <a:gsLst>
              <a:gs pos="0">
                <a:srgbClr val="FBFBFB"/>
              </a:gs>
              <a:gs pos="100000">
                <a:schemeClr val="bg1">
                  <a:lumMod val="95000"/>
                </a:schemeClr>
              </a:gs>
            </a:gsLst>
            <a:lin ang="5400000" scaled="0"/>
          </a:gradFill>
          <a:effectLst>
            <a:glow rad="101600">
              <a:schemeClr val="tx1">
                <a:lumMod val="75000"/>
                <a:lumOff val="25000"/>
                <a:alpha val="16000"/>
              </a:schemeClr>
            </a:glow>
          </a:effectLst>
        </p:spPr>
        <p:txBody>
          <a:bodyPr spcFirstLastPara="1" wrap="square" lIns="91413" tIns="45694" rIns="91413" bIns="45694"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350"/>
              <a:buFontTx/>
              <a:buNone/>
              <a:defRPr/>
            </a:pPr>
            <a:endParaRPr kumimoji="0" lang="en-US" sz="1600" b="0" i="0" u="none" strike="noStrike" kern="1200" cap="none" spc="0" normalizeH="0" baseline="0" noProof="0">
              <a:ln>
                <a:noFill/>
              </a:ln>
              <a:solidFill>
                <a:prstClr val="black">
                  <a:lumMod val="75000"/>
                  <a:lumOff val="25000"/>
                </a:prstClr>
              </a:solidFill>
              <a:effectLst/>
              <a:uLnTx/>
              <a:uFillTx/>
              <a:latin typeface="Imago" charset="0"/>
              <a:ea typeface="微软雅黑" panose="020B0503020204020204" charset="-122"/>
              <a:cs typeface="+mn-ea"/>
              <a:sym typeface="Arial" panose="020B0604020202020204" pitchFamily="34" charset="0"/>
            </a:endParaRPr>
          </a:p>
        </p:txBody>
      </p:sp>
      <p:grpSp>
        <p:nvGrpSpPr>
          <p:cNvPr id="51" name="组合 50"/>
          <p:cNvGrpSpPr/>
          <p:nvPr/>
        </p:nvGrpSpPr>
        <p:grpSpPr>
          <a:xfrm>
            <a:off x="1719153" y="1628801"/>
            <a:ext cx="3125244" cy="651023"/>
            <a:chOff x="737715" y="1331086"/>
            <a:chExt cx="3125244" cy="651023"/>
          </a:xfrm>
        </p:grpSpPr>
        <p:sp>
          <p:nvSpPr>
            <p:cNvPr id="52" name="梯形 51"/>
            <p:cNvSpPr/>
            <p:nvPr/>
          </p:nvSpPr>
          <p:spPr>
            <a:xfrm>
              <a:off x="737715" y="1331088"/>
              <a:ext cx="3125244" cy="186486"/>
            </a:xfrm>
            <a:prstGeom prst="trapezoid">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Imago" charset="0"/>
                <a:ea typeface="微软雅黑" panose="020B0503020204020204" charset="-122"/>
                <a:cs typeface="+mn-cs"/>
              </a:endParaRPr>
            </a:p>
          </p:txBody>
        </p:sp>
        <p:sp>
          <p:nvSpPr>
            <p:cNvPr id="53" name="梯形 52"/>
            <p:cNvSpPr/>
            <p:nvPr/>
          </p:nvSpPr>
          <p:spPr>
            <a:xfrm flipV="1">
              <a:off x="788169" y="1331086"/>
              <a:ext cx="3024336" cy="651023"/>
            </a:xfrm>
            <a:prstGeom prst="trapezoid">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Imago" charset="0"/>
                <a:ea typeface="微软雅黑" panose="020B0503020204020204" charset="-122"/>
                <a:cs typeface="+mn-ea"/>
                <a:sym typeface="Arial" panose="020B0604020202020204" pitchFamily="34" charset="0"/>
              </a:endParaRPr>
            </a:p>
          </p:txBody>
        </p:sp>
      </p:grpSp>
      <p:sp>
        <p:nvSpPr>
          <p:cNvPr id="57" name="íŝḻiḓè"/>
          <p:cNvSpPr txBox="1"/>
          <p:nvPr/>
        </p:nvSpPr>
        <p:spPr bwMode="auto">
          <a:xfrm>
            <a:off x="2021635" y="1740163"/>
            <a:ext cx="2520280" cy="40596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ctr">
            <a:noAutofit/>
          </a:bodyPr>
          <a:lstStyle>
            <a:defPPr>
              <a:defRPr lang="zh-CN"/>
            </a:defPPr>
            <a:lvl1pPr algn="ctr">
              <a:spcBef>
                <a:spcPct val="0"/>
              </a:spcBef>
              <a:defRPr sz="1400" b="1">
                <a:solidFill>
                  <a:srgbClr val="003279"/>
                </a:solidFill>
                <a:cs typeface="+mn-ea"/>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1800" b="1" i="0" u="none" strike="noStrike" kern="0" cap="none" spc="0" normalizeH="0" baseline="0" noProof="0" dirty="0">
                <a:ln>
                  <a:noFill/>
                </a:ln>
                <a:solidFill>
                  <a:prstClr val="white"/>
                </a:solidFill>
                <a:effectLst/>
                <a:uLnTx/>
                <a:uFillTx/>
                <a:latin typeface="Imago" charset="0"/>
                <a:ea typeface="微软雅黑" panose="020B0503020204020204" charset="-122"/>
              </a:rPr>
              <a:t>经验性诊断</a:t>
            </a:r>
            <a:endParaRPr kumimoji="0" lang="zh-CN" altLang="en-US" sz="1800" b="1" i="0" u="none" strike="noStrike" kern="0" cap="none" spc="0" normalizeH="0" baseline="0" noProof="0" dirty="0">
              <a:ln>
                <a:noFill/>
              </a:ln>
              <a:solidFill>
                <a:prstClr val="white"/>
              </a:solidFill>
              <a:effectLst/>
              <a:uLnTx/>
              <a:uFillTx/>
              <a:latin typeface="Imago" charset="0"/>
              <a:ea typeface="微软雅黑" panose="020B0503020204020204" charset="-122"/>
            </a:endParaRPr>
          </a:p>
        </p:txBody>
      </p:sp>
      <p:sp>
        <p:nvSpPr>
          <p:cNvPr id="59" name="圆角矩形 347"/>
          <p:cNvSpPr/>
          <p:nvPr/>
        </p:nvSpPr>
        <p:spPr>
          <a:xfrm>
            <a:off x="6210225" y="1818850"/>
            <a:ext cx="5400000" cy="4180260"/>
          </a:xfrm>
          <a:prstGeom prst="roundRect">
            <a:avLst>
              <a:gd name="adj" fmla="val 1131"/>
            </a:avLst>
          </a:prstGeom>
          <a:gradFill>
            <a:gsLst>
              <a:gs pos="0">
                <a:srgbClr val="FBFBFB"/>
              </a:gs>
              <a:gs pos="100000">
                <a:schemeClr val="bg1">
                  <a:lumMod val="95000"/>
                </a:schemeClr>
              </a:gs>
            </a:gsLst>
            <a:lin ang="5400000" scaled="0"/>
          </a:gradFill>
          <a:effectLst>
            <a:glow rad="101600">
              <a:schemeClr val="tx1">
                <a:lumMod val="75000"/>
                <a:lumOff val="25000"/>
                <a:alpha val="16000"/>
              </a:schemeClr>
            </a:glow>
          </a:effectLst>
        </p:spPr>
        <p:txBody>
          <a:bodyPr spcFirstLastPara="1" wrap="square" lIns="91413" tIns="45694" rIns="91413" bIns="45694"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350"/>
              <a:buFontTx/>
              <a:buNone/>
              <a:defRPr/>
            </a:pPr>
            <a:endParaRPr kumimoji="0" lang="en-US" sz="1600" b="0" i="0" u="none" strike="noStrike" kern="1200" cap="none" spc="0" normalizeH="0" baseline="0" noProof="0">
              <a:ln>
                <a:noFill/>
              </a:ln>
              <a:solidFill>
                <a:prstClr val="black">
                  <a:lumMod val="75000"/>
                  <a:lumOff val="25000"/>
                </a:prstClr>
              </a:solidFill>
              <a:effectLst/>
              <a:uLnTx/>
              <a:uFillTx/>
              <a:latin typeface="Imago" charset="0"/>
              <a:ea typeface="微软雅黑" panose="020B0503020204020204" charset="-122"/>
              <a:cs typeface="+mn-ea"/>
              <a:sym typeface="Arial" panose="020B0604020202020204" pitchFamily="34" charset="0"/>
            </a:endParaRPr>
          </a:p>
        </p:txBody>
      </p:sp>
      <p:grpSp>
        <p:nvGrpSpPr>
          <p:cNvPr id="60" name="组合 59"/>
          <p:cNvGrpSpPr/>
          <p:nvPr/>
        </p:nvGrpSpPr>
        <p:grpSpPr>
          <a:xfrm>
            <a:off x="7347603" y="1628801"/>
            <a:ext cx="3125244" cy="651023"/>
            <a:chOff x="737715" y="1331086"/>
            <a:chExt cx="3125244" cy="651023"/>
          </a:xfrm>
        </p:grpSpPr>
        <p:sp>
          <p:nvSpPr>
            <p:cNvPr id="61" name="梯形 60"/>
            <p:cNvSpPr/>
            <p:nvPr/>
          </p:nvSpPr>
          <p:spPr>
            <a:xfrm>
              <a:off x="737715" y="1331088"/>
              <a:ext cx="3125244" cy="186486"/>
            </a:xfrm>
            <a:prstGeom prst="trapezoid">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Imago" charset="0"/>
                <a:ea typeface="微软雅黑" panose="020B0503020204020204" charset="-122"/>
                <a:cs typeface="+mn-cs"/>
              </a:endParaRPr>
            </a:p>
          </p:txBody>
        </p:sp>
        <p:sp>
          <p:nvSpPr>
            <p:cNvPr id="62" name="梯形 61"/>
            <p:cNvSpPr/>
            <p:nvPr/>
          </p:nvSpPr>
          <p:spPr>
            <a:xfrm flipV="1">
              <a:off x="788169" y="1331086"/>
              <a:ext cx="3024336" cy="651023"/>
            </a:xfrm>
            <a:prstGeom prst="trapezoid">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Imago" charset="0"/>
                <a:ea typeface="微软雅黑" panose="020B0503020204020204" charset="-122"/>
                <a:cs typeface="+mn-ea"/>
                <a:sym typeface="Arial" panose="020B0604020202020204" pitchFamily="34" charset="0"/>
              </a:endParaRPr>
            </a:p>
          </p:txBody>
        </p:sp>
      </p:grpSp>
      <p:sp>
        <p:nvSpPr>
          <p:cNvPr id="63" name="íŝḻiḓè"/>
          <p:cNvSpPr txBox="1"/>
          <p:nvPr/>
        </p:nvSpPr>
        <p:spPr bwMode="auto">
          <a:xfrm>
            <a:off x="7650085" y="1740163"/>
            <a:ext cx="2520280" cy="40596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ctr">
            <a:noAutofit/>
          </a:bodyPr>
          <a:lstStyle>
            <a:defPPr>
              <a:defRPr lang="zh-CN"/>
            </a:defPPr>
            <a:lvl1pPr algn="ctr">
              <a:spcBef>
                <a:spcPct val="0"/>
              </a:spcBef>
              <a:defRPr sz="1400" b="1">
                <a:solidFill>
                  <a:srgbClr val="003279"/>
                </a:solidFill>
                <a:cs typeface="+mn-ea"/>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1800" b="1" i="0" u="none" strike="noStrike" kern="0" cap="none" spc="0" normalizeH="0" baseline="0" noProof="0" dirty="0">
                <a:ln>
                  <a:noFill/>
                </a:ln>
                <a:solidFill>
                  <a:prstClr val="white"/>
                </a:solidFill>
                <a:effectLst/>
                <a:uLnTx/>
                <a:uFillTx/>
                <a:latin typeface="Imago" charset="0"/>
                <a:ea typeface="微软雅黑" panose="020B0503020204020204" charset="-122"/>
              </a:rPr>
              <a:t>病原学诊断</a:t>
            </a:r>
            <a:endParaRPr kumimoji="0" lang="zh-CN" altLang="en-US" sz="1800" b="1" i="0" u="none" strike="noStrike" kern="0" cap="none" spc="0" normalizeH="0" baseline="0" noProof="0" dirty="0">
              <a:ln>
                <a:noFill/>
              </a:ln>
              <a:solidFill>
                <a:prstClr val="white"/>
              </a:solidFill>
              <a:effectLst/>
              <a:uLnTx/>
              <a:uFillTx/>
              <a:latin typeface="Imago" charset="0"/>
              <a:ea typeface="微软雅黑" panose="020B0503020204020204" charset="-122"/>
            </a:endParaRPr>
          </a:p>
        </p:txBody>
      </p:sp>
      <p:sp>
        <p:nvSpPr>
          <p:cNvPr id="66" name="Oval 1_1"/>
          <p:cNvSpPr/>
          <p:nvPr/>
        </p:nvSpPr>
        <p:spPr>
          <a:xfrm>
            <a:off x="6493193" y="2708629"/>
            <a:ext cx="104330" cy="104330"/>
          </a:xfrm>
          <a:prstGeom prst="ellipse">
            <a:avLst/>
          </a:prstGeom>
          <a:solidFill>
            <a:srgbClr val="0180B5"/>
          </a:solidFill>
          <a:ln w="57150">
            <a:solidFill>
              <a:srgbClr val="0180B5">
                <a:alpha val="50196"/>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Imago" charset="0"/>
                <a:ea typeface="微软雅黑" panose="020B0503020204020204" charset="-122"/>
                <a:cs typeface="+mn-ea"/>
                <a:sym typeface="Arial" panose="020B0604020202020204" pitchFamily="34" charset="0"/>
              </a:rPr>
              <a:t> </a:t>
            </a:r>
            <a:endParaRPr kumimoji="0" lang="zh-CN" altLang="en-US" sz="1800" b="0" i="0" u="none" strike="noStrike" kern="1200" cap="none" spc="0" normalizeH="0" baseline="0" noProof="0" dirty="0">
              <a:ln>
                <a:noFill/>
              </a:ln>
              <a:solidFill>
                <a:prstClr val="white"/>
              </a:solidFill>
              <a:effectLst/>
              <a:uLnTx/>
              <a:uFillTx/>
              <a:latin typeface="Imago" charset="0"/>
              <a:ea typeface="微软雅黑" panose="020B0503020204020204" charset="-122"/>
              <a:cs typeface="+mn-ea"/>
              <a:sym typeface="Arial" panose="020B0604020202020204" pitchFamily="34" charset="0"/>
            </a:endParaRPr>
          </a:p>
        </p:txBody>
      </p:sp>
      <p:sp>
        <p:nvSpPr>
          <p:cNvPr id="25" name="Rectangle 35"/>
          <p:cNvSpPr/>
          <p:nvPr/>
        </p:nvSpPr>
        <p:spPr>
          <a:xfrm>
            <a:off x="10036703" y="0"/>
            <a:ext cx="1659997" cy="603884"/>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Imago" charset="0"/>
                <a:ea typeface="微软雅黑" panose="020B0503020204020204" charset="-122"/>
                <a:cs typeface="+mn-cs"/>
              </a:rPr>
              <a:t>流感的检测与诊断</a:t>
            </a:r>
            <a:endParaRPr kumimoji="0" lang="en-US" altLang="zh-CN" sz="1400" b="1" i="0" u="none" strike="noStrike" kern="1200" cap="none" spc="0" normalizeH="0" baseline="0" noProof="0" dirty="0">
              <a:ln>
                <a:noFill/>
              </a:ln>
              <a:solidFill>
                <a:prstClr val="white"/>
              </a:solidFill>
              <a:effectLst/>
              <a:uLnTx/>
              <a:uFillTx/>
              <a:latin typeface="Imago" charset="0"/>
              <a:ea typeface="微软雅黑" panose="020B0503020204020204" charset="-122"/>
              <a:cs typeface="+mn-cs"/>
            </a:endParaRPr>
          </a:p>
        </p:txBody>
      </p:sp>
      <p:sp>
        <p:nvSpPr>
          <p:cNvPr id="24" name="圆角矩形 34"/>
          <p:cNvSpPr/>
          <p:nvPr/>
        </p:nvSpPr>
        <p:spPr>
          <a:xfrm>
            <a:off x="1004397" y="2289168"/>
            <a:ext cx="4680520" cy="608989"/>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861E68"/>
              </a:solidFill>
              <a:effectLst/>
              <a:uLnTx/>
              <a:uFillTx/>
              <a:latin typeface="Imago" charset="0"/>
              <a:ea typeface="微软雅黑" panose="020B0503020204020204" charset="-122"/>
              <a:cs typeface="+mn-cs"/>
            </a:endParaRPr>
          </a:p>
        </p:txBody>
      </p:sp>
      <p:sp>
        <p:nvSpPr>
          <p:cNvPr id="26" name="圆角矩形 34"/>
          <p:cNvSpPr/>
          <p:nvPr/>
        </p:nvSpPr>
        <p:spPr>
          <a:xfrm>
            <a:off x="6462618" y="4589718"/>
            <a:ext cx="4680520" cy="608989"/>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861E68"/>
              </a:solidFill>
              <a:effectLst/>
              <a:uLnTx/>
              <a:uFillTx/>
              <a:latin typeface="Imago" charset="0"/>
              <a:ea typeface="微软雅黑" panose="020B0503020204020204" charset="-122"/>
              <a:cs typeface="+mn-cs"/>
            </a:endParaRPr>
          </a:p>
        </p:txBody>
      </p:sp>
      <p:sp>
        <p:nvSpPr>
          <p:cNvPr id="27" name="TextBox 11"/>
          <p:cNvSpPr txBox="1"/>
          <p:nvPr/>
        </p:nvSpPr>
        <p:spPr>
          <a:xfrm>
            <a:off x="1450047" y="2385394"/>
            <a:ext cx="4330528" cy="396134"/>
          </a:xfrm>
          <a:prstGeom prst="rect">
            <a:avLst/>
          </a:prstGeom>
          <a:noFill/>
        </p:spPr>
        <p:txBody>
          <a:bodyPr wrap="square" rtlCol="0" anchor="ctr">
            <a:spAutoFit/>
          </a:bodyPr>
          <a:lstStyle/>
          <a:p>
            <a:pPr marL="0" marR="0" lvl="0" indent="0" algn="l" defTabSz="914400" rtl="0" eaLnBrk="1" fontAlgn="auto" latinLnBrk="0" hangingPunct="1">
              <a:lnSpc>
                <a:spcPct val="120000"/>
              </a:lnSpc>
              <a:spcBef>
                <a:spcPts val="1800"/>
              </a:spcBef>
              <a:spcAft>
                <a:spcPts val="0"/>
              </a:spcAft>
              <a:buClrTx/>
              <a:buSzTx/>
              <a:buFontTx/>
              <a:buNone/>
              <a:defRPr/>
            </a:pPr>
            <a:r>
              <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流感临床表现</a:t>
            </a:r>
            <a:r>
              <a:rPr kumimoji="0" lang="en-US" altLang="zh-CN"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 </a:t>
            </a:r>
            <a:r>
              <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a:t>
            </a:r>
            <a:r>
              <a:rPr kumimoji="0" lang="zh-CN" altLang="en-US"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具有流感样症状</a:t>
            </a:r>
            <a:r>
              <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a:t>
            </a:r>
            <a:endPar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sp>
        <p:nvSpPr>
          <p:cNvPr id="28" name="文本框 122"/>
          <p:cNvSpPr txBox="1"/>
          <p:nvPr/>
        </p:nvSpPr>
        <p:spPr>
          <a:xfrm>
            <a:off x="6462618" y="2982385"/>
            <a:ext cx="4838336" cy="1446436"/>
          </a:xfrm>
          <a:prstGeom prst="rect">
            <a:avLst/>
          </a:prstGeom>
          <a:noFill/>
        </p:spPr>
        <p:txBody>
          <a:bodyPr wrap="square" lIns="119902" tIns="59951" rIns="119902" bIns="59951" rtlCol="0" anchor="ctr">
            <a:spAutoFit/>
          </a:bodyPr>
          <a:lstStyle/>
          <a:p>
            <a:pPr marL="179705" marR="0" lvl="0" indent="-179705" algn="l" defTabSz="914400" rtl="0" eaLnBrk="1" fontAlgn="auto" latinLnBrk="0" hangingPunct="1">
              <a:lnSpc>
                <a:spcPct val="80000"/>
              </a:lnSpc>
              <a:spcBef>
                <a:spcPts val="1200"/>
              </a:spcBef>
              <a:spcAft>
                <a:spcPts val="0"/>
              </a:spcAft>
              <a:buClr>
                <a:prstClr val="black"/>
              </a:buClr>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流感病毒</a:t>
            </a:r>
            <a:r>
              <a:rPr kumimoji="0" lang="zh-CN" altLang="en-US" sz="1400" b="1"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核酸</a:t>
            </a: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检测阳性</a:t>
            </a:r>
            <a:endPar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endParaRPr>
          </a:p>
          <a:p>
            <a:pPr marL="179705" marR="0" lvl="0" indent="-179705" algn="l" defTabSz="914400" rtl="0" eaLnBrk="1" fontAlgn="auto" latinLnBrk="0" hangingPunct="1">
              <a:lnSpc>
                <a:spcPct val="80000"/>
              </a:lnSpc>
              <a:spcBef>
                <a:spcPts val="1200"/>
              </a:spcBef>
              <a:spcAft>
                <a:spcPts val="0"/>
              </a:spcAft>
              <a:buClr>
                <a:prstClr val="black"/>
              </a:buClr>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流感</a:t>
            </a:r>
            <a:r>
              <a:rPr kumimoji="0" lang="zh-CN" altLang="en-US" sz="1400" b="1"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抗原</a:t>
            </a: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检测阳性</a:t>
            </a:r>
            <a:endPar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endParaRPr>
          </a:p>
          <a:p>
            <a:pPr marL="179705" marR="0" lvl="0" indent="-179705" algn="l" defTabSz="914400" rtl="0" eaLnBrk="1" fontAlgn="auto" latinLnBrk="0" hangingPunct="1">
              <a:lnSpc>
                <a:spcPct val="80000"/>
              </a:lnSpc>
              <a:spcBef>
                <a:spcPts val="1200"/>
              </a:spcBef>
              <a:spcAft>
                <a:spcPts val="0"/>
              </a:spcAft>
              <a:buClr>
                <a:prstClr val="black"/>
              </a:buClr>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流感病毒培养分离阳性</a:t>
            </a:r>
            <a:endPar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endParaRPr>
          </a:p>
          <a:p>
            <a:pPr marL="179705" marR="0" lvl="0" indent="-179705" algn="l" defTabSz="914400" rtl="0" eaLnBrk="1" fontAlgn="auto" latinLnBrk="0" hangingPunct="1">
              <a:lnSpc>
                <a:spcPct val="80000"/>
              </a:lnSpc>
              <a:spcBef>
                <a:spcPts val="1200"/>
              </a:spcBef>
              <a:spcAft>
                <a:spcPts val="0"/>
              </a:spcAft>
              <a:buClr>
                <a:prstClr val="black"/>
              </a:buClr>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急性期和恢复期血清的流感病毒特异性</a:t>
            </a:r>
            <a:r>
              <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IgG</a:t>
            </a: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抗体水平呈</a:t>
            </a:r>
            <a:r>
              <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4</a:t>
            </a:r>
            <a:r>
              <a:rPr kumimoji="0" lang="zh-CN" altLang="en-US"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rPr>
              <a:t>倍或以上升高</a:t>
            </a:r>
            <a:endParaRPr kumimoji="0" lang="en-US" altLang="zh-CN" sz="1400" b="0" i="0" u="none" strike="noStrike" kern="1200" cap="none" spc="0" normalizeH="0" baseline="0" noProof="0" dirty="0">
              <a:ln>
                <a:noFill/>
              </a:ln>
              <a:solidFill>
                <a:prstClr val="black">
                  <a:lumMod val="95000"/>
                  <a:lumOff val="5000"/>
                </a:prstClr>
              </a:solidFill>
              <a:effectLst/>
              <a:uLnTx/>
              <a:uFillTx/>
              <a:latin typeface="Imago" charset="0"/>
              <a:ea typeface="微软雅黑" panose="020B0503020204020204" charset="-122"/>
              <a:cs typeface="+mn-cs"/>
            </a:endParaRPr>
          </a:p>
        </p:txBody>
      </p:sp>
      <p:grpSp>
        <p:nvGrpSpPr>
          <p:cNvPr id="29" name="组合 28"/>
          <p:cNvGrpSpPr/>
          <p:nvPr/>
        </p:nvGrpSpPr>
        <p:grpSpPr>
          <a:xfrm>
            <a:off x="6558276" y="4815748"/>
            <a:ext cx="196816" cy="176175"/>
            <a:chOff x="836271" y="1723621"/>
            <a:chExt cx="302089" cy="283731"/>
          </a:xfrm>
        </p:grpSpPr>
        <p:sp>
          <p:nvSpPr>
            <p:cNvPr id="30" name="椭圆 29"/>
            <p:cNvSpPr/>
            <p:nvPr/>
          </p:nvSpPr>
          <p:spPr>
            <a:xfrm>
              <a:off x="836271" y="1723621"/>
              <a:ext cx="283731" cy="283731"/>
            </a:xfrm>
            <a:prstGeom prst="ellipse">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grpSp>
          <p:nvGrpSpPr>
            <p:cNvPr id="31" name="组合 30"/>
            <p:cNvGrpSpPr/>
            <p:nvPr/>
          </p:nvGrpSpPr>
          <p:grpSpPr>
            <a:xfrm>
              <a:off x="925962" y="1823028"/>
              <a:ext cx="212398" cy="117665"/>
              <a:chOff x="5126842" y="4379750"/>
              <a:chExt cx="159319" cy="88260"/>
            </a:xfrm>
          </p:grpSpPr>
          <p:sp>
            <p:nvSpPr>
              <p:cNvPr id="32" name="矩形 31"/>
              <p:cNvSpPr/>
              <p:nvPr/>
            </p:nvSpPr>
            <p:spPr>
              <a:xfrm rot="18900000">
                <a:off x="5126842" y="4379750"/>
                <a:ext cx="31737" cy="88260"/>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sp>
            <p:nvSpPr>
              <p:cNvPr id="33" name="矩形 32"/>
              <p:cNvSpPr/>
              <p:nvPr/>
            </p:nvSpPr>
            <p:spPr>
              <a:xfrm rot="2700000">
                <a:off x="5191605" y="4320757"/>
                <a:ext cx="31737" cy="157375"/>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grpSp>
      </p:grpSp>
      <p:sp>
        <p:nvSpPr>
          <p:cNvPr id="34" name="文本框 121"/>
          <p:cNvSpPr txBox="1"/>
          <p:nvPr/>
        </p:nvSpPr>
        <p:spPr>
          <a:xfrm>
            <a:off x="6782910" y="4675086"/>
            <a:ext cx="4226465" cy="453472"/>
          </a:xfrm>
          <a:prstGeom prst="rect">
            <a:avLst/>
          </a:prstGeom>
          <a:noFill/>
        </p:spPr>
        <p:txBody>
          <a:bodyPr wrap="square" lIns="119902" tIns="59951" rIns="119902" bIns="59951" rtlCol="0" anchor="ctr">
            <a:spAutoFit/>
          </a:bodyPr>
          <a:lstStyle/>
          <a:p>
            <a:pPr marL="0" marR="0" lvl="0" indent="0" algn="l" defTabSz="914400" rtl="0" eaLnBrk="1" fontAlgn="auto" latinLnBrk="0" hangingPunct="1">
              <a:lnSpc>
                <a:spcPct val="120000"/>
              </a:lnSpc>
              <a:spcBef>
                <a:spcPts val="1800"/>
              </a:spcBef>
              <a:spcAft>
                <a:spcPts val="0"/>
              </a:spcAft>
              <a:buClrTx/>
              <a:buSzTx/>
              <a:buFontTx/>
              <a:buNone/>
              <a:defRPr/>
            </a:pPr>
            <a:r>
              <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并有流感临床表现</a:t>
            </a:r>
            <a:r>
              <a:rPr kumimoji="0" lang="en-US" altLang="zh-CN"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a:t>
            </a:r>
            <a:r>
              <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a:t>
            </a:r>
            <a:r>
              <a:rPr kumimoji="0" lang="zh-CN" altLang="en-US"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具有流感样症状</a:t>
            </a:r>
            <a:r>
              <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a:t>
            </a:r>
            <a:endPar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sp>
        <p:nvSpPr>
          <p:cNvPr id="35" name="文本框 34"/>
          <p:cNvSpPr txBox="1"/>
          <p:nvPr/>
        </p:nvSpPr>
        <p:spPr>
          <a:xfrm>
            <a:off x="825766" y="3049188"/>
            <a:ext cx="1627632" cy="584775"/>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Tx/>
              <a:buAutoNum type="ea1ChsPlain"/>
              <a:defRPr/>
            </a:pPr>
            <a:r>
              <a:rPr kumimoji="0" lang="zh-CN" altLang="en-US"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烧 </a:t>
            </a:r>
            <a:endParaRPr kumimoji="0" lang="en-US" altLang="zh-CN"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1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发烧</a:t>
            </a:r>
            <a:r>
              <a:rPr kumimoji="0" lang="en-US" altLang="zh-CN" sz="11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≥38.5º</a:t>
            </a:r>
            <a:endParaRPr kumimoji="0" lang="zh-CN" altLang="en-US" sz="11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p:txBody>
      </p:sp>
      <p:sp>
        <p:nvSpPr>
          <p:cNvPr id="36" name="文本框 35"/>
          <p:cNvSpPr txBox="1"/>
          <p:nvPr/>
        </p:nvSpPr>
        <p:spPr>
          <a:xfrm>
            <a:off x="2193691" y="3049187"/>
            <a:ext cx="195026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二  痛 </a:t>
            </a:r>
            <a:endParaRPr kumimoji="0" lang="en-US" altLang="zh-CN"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肌肉酸痛、头痛、咽痛等</a:t>
            </a:r>
            <a:endParaRPr kumimoji="0" lang="zh-CN" altLang="en-US" sz="12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p:txBody>
      </p:sp>
      <p:sp>
        <p:nvSpPr>
          <p:cNvPr id="37" name="文本框 36"/>
          <p:cNvSpPr txBox="1"/>
          <p:nvPr/>
        </p:nvSpPr>
        <p:spPr>
          <a:xfrm>
            <a:off x="4064545" y="3049187"/>
            <a:ext cx="1950260" cy="584775"/>
          </a:xfrm>
          <a:prstGeom prst="rect">
            <a:avLst/>
          </a:prstGeom>
          <a:noFill/>
        </p:spPr>
        <p:txBody>
          <a:bodyPr wrap="square" rtlCol="0">
            <a:spAutoFit/>
          </a:bodyPr>
          <a:lstStyle/>
          <a:p>
            <a:pPr marL="457200" marR="0" lvl="0" indent="-457200" algn="ctr" defTabSz="914400" rtl="0" eaLnBrk="1" fontAlgn="auto" latinLnBrk="0" hangingPunct="1">
              <a:lnSpc>
                <a:spcPct val="100000"/>
              </a:lnSpc>
              <a:spcBef>
                <a:spcPts val="0"/>
              </a:spcBef>
              <a:spcAft>
                <a:spcPts val="0"/>
              </a:spcAft>
              <a:buClrTx/>
              <a:buSzTx/>
              <a:buFontTx/>
              <a:buAutoNum type="ea1ChsPlain" startAt="2"/>
              <a:defRPr/>
            </a:pPr>
            <a:r>
              <a:rPr kumimoji="0" lang="zh-CN" altLang="en-US"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乏力</a:t>
            </a:r>
            <a:endParaRPr kumimoji="0" lang="en-US" altLang="zh-CN" sz="2000" b="1"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rPr>
              <a:t>全身乏力、疲倦等</a:t>
            </a:r>
            <a:endParaRPr kumimoji="0" lang="zh-CN" altLang="en-US" sz="1200" b="0" i="0" u="none" strike="noStrike" kern="1200" cap="none" spc="0" normalizeH="0" baseline="0" noProof="0" dirty="0">
              <a:ln>
                <a:noFill/>
              </a:ln>
              <a:solidFill>
                <a:srgbClr val="0180B5"/>
              </a:solidFill>
              <a:effectLst/>
              <a:uLnTx/>
              <a:uFillTx/>
              <a:latin typeface="Imago" charset="0"/>
              <a:ea typeface="微软雅黑" panose="020B0503020204020204" charset="-122"/>
              <a:cs typeface="+mn-cs"/>
            </a:endParaRPr>
          </a:p>
        </p:txBody>
      </p:sp>
      <p:sp>
        <p:nvSpPr>
          <p:cNvPr id="38" name="矩形 37"/>
          <p:cNvSpPr/>
          <p:nvPr/>
        </p:nvSpPr>
        <p:spPr>
          <a:xfrm>
            <a:off x="1004397" y="4966796"/>
            <a:ext cx="6096000" cy="328551"/>
          </a:xfrm>
          <a:prstGeom prst="rect">
            <a:avLst/>
          </a:prstGeom>
        </p:spPr>
        <p:txBody>
          <a:bodyPr>
            <a:spAutoFit/>
          </a:bodyPr>
          <a:lstStyle/>
          <a:p>
            <a:pPr marL="179705" marR="0" lvl="0" indent="-179705" algn="l" defTabSz="914400" rtl="0" eaLnBrk="1" fontAlgn="auto" latinLnBrk="0" hangingPunct="1">
              <a:lnSpc>
                <a:spcPct val="120000"/>
              </a:lnSpc>
              <a:spcBef>
                <a:spcPts val="18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排除其他引起流感样症状的疾病</a:t>
            </a:r>
            <a:endParaRPr kumimoji="0" lang="en-US" altLang="zh-CN" sz="1800" b="0"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sp>
        <p:nvSpPr>
          <p:cNvPr id="39" name="矩形 38"/>
          <p:cNvSpPr/>
          <p:nvPr/>
        </p:nvSpPr>
        <p:spPr>
          <a:xfrm>
            <a:off x="6518460" y="2282492"/>
            <a:ext cx="184731" cy="327077"/>
          </a:xfrm>
          <a:prstGeom prst="rect">
            <a:avLst/>
          </a:prstGeom>
        </p:spPr>
        <p:txBody>
          <a:bodyPr wrap="none">
            <a:spAutoFit/>
          </a:bodyPr>
          <a:lstStyle/>
          <a:p>
            <a:pPr marL="0" marR="0" lvl="0" indent="0" algn="l" defTabSz="914400" rtl="0" eaLnBrk="1" fontAlgn="auto" latinLnBrk="0" hangingPunct="1">
              <a:lnSpc>
                <a:spcPct val="12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endParaRPr>
          </a:p>
        </p:txBody>
      </p:sp>
      <p:grpSp>
        <p:nvGrpSpPr>
          <p:cNvPr id="40" name="组合 39"/>
          <p:cNvGrpSpPr/>
          <p:nvPr/>
        </p:nvGrpSpPr>
        <p:grpSpPr>
          <a:xfrm>
            <a:off x="1186197" y="2528662"/>
            <a:ext cx="196816" cy="176175"/>
            <a:chOff x="836271" y="1723621"/>
            <a:chExt cx="302089" cy="283731"/>
          </a:xfrm>
        </p:grpSpPr>
        <p:sp>
          <p:nvSpPr>
            <p:cNvPr id="41" name="椭圆 40"/>
            <p:cNvSpPr/>
            <p:nvPr/>
          </p:nvSpPr>
          <p:spPr>
            <a:xfrm>
              <a:off x="836271" y="1723621"/>
              <a:ext cx="283731" cy="283731"/>
            </a:xfrm>
            <a:prstGeom prst="ellipse">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grpSp>
          <p:nvGrpSpPr>
            <p:cNvPr id="42" name="组合 41"/>
            <p:cNvGrpSpPr/>
            <p:nvPr/>
          </p:nvGrpSpPr>
          <p:grpSpPr>
            <a:xfrm>
              <a:off x="925962" y="1823028"/>
              <a:ext cx="212398" cy="117665"/>
              <a:chOff x="5126842" y="4379750"/>
              <a:chExt cx="159319" cy="88260"/>
            </a:xfrm>
          </p:grpSpPr>
          <p:sp>
            <p:nvSpPr>
              <p:cNvPr id="43" name="矩形 42"/>
              <p:cNvSpPr/>
              <p:nvPr/>
            </p:nvSpPr>
            <p:spPr>
              <a:xfrm rot="18900000">
                <a:off x="5126842" y="4379750"/>
                <a:ext cx="31737" cy="88260"/>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sp>
            <p:nvSpPr>
              <p:cNvPr id="44" name="矩形 43"/>
              <p:cNvSpPr/>
              <p:nvPr/>
            </p:nvSpPr>
            <p:spPr>
              <a:xfrm rot="2700000">
                <a:off x="5191605" y="4320757"/>
                <a:ext cx="31737" cy="157375"/>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grpSp>
      </p:grpSp>
      <p:sp>
        <p:nvSpPr>
          <p:cNvPr id="45" name="圆角矩形 34"/>
          <p:cNvSpPr/>
          <p:nvPr/>
        </p:nvSpPr>
        <p:spPr>
          <a:xfrm>
            <a:off x="6462618" y="2244577"/>
            <a:ext cx="4680520" cy="608989"/>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861E68"/>
              </a:solidFill>
              <a:effectLst/>
              <a:uLnTx/>
              <a:uFillTx/>
              <a:latin typeface="Imago" charset="0"/>
              <a:ea typeface="微软雅黑" panose="020B0503020204020204" charset="-122"/>
              <a:cs typeface="+mn-cs"/>
            </a:endParaRPr>
          </a:p>
        </p:txBody>
      </p:sp>
      <p:grpSp>
        <p:nvGrpSpPr>
          <p:cNvPr id="46" name="组合 45"/>
          <p:cNvGrpSpPr/>
          <p:nvPr/>
        </p:nvGrpSpPr>
        <p:grpSpPr>
          <a:xfrm>
            <a:off x="6558276" y="2470607"/>
            <a:ext cx="196816" cy="176175"/>
            <a:chOff x="836271" y="1723621"/>
            <a:chExt cx="302089" cy="283731"/>
          </a:xfrm>
        </p:grpSpPr>
        <p:sp>
          <p:nvSpPr>
            <p:cNvPr id="48" name="椭圆 47"/>
            <p:cNvSpPr/>
            <p:nvPr/>
          </p:nvSpPr>
          <p:spPr>
            <a:xfrm>
              <a:off x="836271" y="1723621"/>
              <a:ext cx="283731" cy="283731"/>
            </a:xfrm>
            <a:prstGeom prst="ellipse">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grpSp>
          <p:nvGrpSpPr>
            <p:cNvPr id="49" name="组合 48"/>
            <p:cNvGrpSpPr/>
            <p:nvPr/>
          </p:nvGrpSpPr>
          <p:grpSpPr>
            <a:xfrm>
              <a:off x="925962" y="1823028"/>
              <a:ext cx="212398" cy="117665"/>
              <a:chOff x="5126842" y="4379750"/>
              <a:chExt cx="159319" cy="88260"/>
            </a:xfrm>
          </p:grpSpPr>
          <p:sp>
            <p:nvSpPr>
              <p:cNvPr id="50" name="矩形 49"/>
              <p:cNvSpPr/>
              <p:nvPr/>
            </p:nvSpPr>
            <p:spPr>
              <a:xfrm rot="18900000">
                <a:off x="5126842" y="4379750"/>
                <a:ext cx="31737" cy="88260"/>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sp>
            <p:nvSpPr>
              <p:cNvPr id="54" name="矩形 53"/>
              <p:cNvSpPr/>
              <p:nvPr/>
            </p:nvSpPr>
            <p:spPr>
              <a:xfrm rot="2700000">
                <a:off x="5191605" y="4320757"/>
                <a:ext cx="31737" cy="157375"/>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grpSp>
      </p:grpSp>
      <p:sp>
        <p:nvSpPr>
          <p:cNvPr id="55" name="文本框 121"/>
          <p:cNvSpPr txBox="1"/>
          <p:nvPr/>
        </p:nvSpPr>
        <p:spPr>
          <a:xfrm>
            <a:off x="6782911" y="2329944"/>
            <a:ext cx="4692078" cy="453472"/>
          </a:xfrm>
          <a:prstGeom prst="rect">
            <a:avLst/>
          </a:prstGeom>
          <a:noFill/>
        </p:spPr>
        <p:txBody>
          <a:bodyPr wrap="square" lIns="119902" tIns="59951" rIns="119902" bIns="59951" rtlCol="0" anchor="ctr">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lumMod val="85000"/>
                    <a:lumOff val="15000"/>
                  </a:prstClr>
                </a:solidFill>
                <a:effectLst/>
                <a:uLnTx/>
                <a:uFillTx/>
                <a:latin typeface="Imago" charset="0"/>
                <a:ea typeface="微软雅黑" panose="020B0503020204020204" charset="-122"/>
                <a:cs typeface="+mn-cs"/>
              </a:rPr>
              <a:t>有以下一种或以上</a:t>
            </a:r>
            <a:r>
              <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病原学检测结果阳性：</a:t>
            </a:r>
            <a:endPar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endParaRPr>
          </a:p>
        </p:txBody>
      </p:sp>
      <p:sp>
        <p:nvSpPr>
          <p:cNvPr id="56" name="圆角矩形 34"/>
          <p:cNvSpPr/>
          <p:nvPr/>
        </p:nvSpPr>
        <p:spPr>
          <a:xfrm>
            <a:off x="1031720" y="4024922"/>
            <a:ext cx="4680520" cy="796706"/>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861E68"/>
              </a:solidFill>
              <a:effectLst/>
              <a:uLnTx/>
              <a:uFillTx/>
              <a:latin typeface="Imago" charset="0"/>
              <a:ea typeface="微软雅黑" panose="020B0503020204020204" charset="-122"/>
              <a:cs typeface="+mn-cs"/>
            </a:endParaRPr>
          </a:p>
        </p:txBody>
      </p:sp>
      <p:sp>
        <p:nvSpPr>
          <p:cNvPr id="58" name="TextBox 11"/>
          <p:cNvSpPr txBox="1"/>
          <p:nvPr/>
        </p:nvSpPr>
        <p:spPr>
          <a:xfrm>
            <a:off x="1398906" y="4154057"/>
            <a:ext cx="4566720" cy="587020"/>
          </a:xfrm>
          <a:prstGeom prst="rect">
            <a:avLst/>
          </a:prstGeom>
          <a:noFill/>
        </p:spPr>
        <p:txBody>
          <a:bodyPr wrap="square" rtlCol="0" anchor="ctr">
            <a:spAutoFit/>
          </a:bodyPr>
          <a:lstStyle/>
          <a:p>
            <a:pPr marL="0" marR="0" lvl="0" indent="0" algn="l" defTabSz="914400" rtl="0" eaLnBrk="1" fontAlgn="auto" latinLnBrk="0" hangingPunct="1">
              <a:lnSpc>
                <a:spcPct val="50000"/>
              </a:lnSpc>
              <a:spcBef>
                <a:spcPts val="1800"/>
              </a:spcBef>
              <a:spcAft>
                <a:spcPts val="0"/>
              </a:spcAft>
              <a:buClrTx/>
              <a:buSzTx/>
              <a:buFontTx/>
              <a:buNone/>
              <a:defRPr/>
            </a:pPr>
            <a:r>
              <a:rPr kumimoji="0" lang="zh-CN" altLang="en-US" sz="1800" b="1" i="0" u="none" strike="noStrike" kern="1200" cap="none" spc="0" normalizeH="0" baseline="0" noProof="0" dirty="0">
                <a:ln>
                  <a:noFill/>
                </a:ln>
                <a:solidFill>
                  <a:srgbClr val="C00000"/>
                </a:solidFill>
                <a:effectLst/>
                <a:uLnTx/>
                <a:uFillTx/>
                <a:latin typeface="Imago" charset="0"/>
                <a:ea typeface="微软雅黑" panose="020B0503020204020204" charset="-122"/>
                <a:cs typeface="+mn-cs"/>
              </a:rPr>
              <a:t>流行病学史</a:t>
            </a:r>
            <a:r>
              <a:rPr kumimoji="0" lang="zh-CN" altLang="en-US"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a:t>
            </a:r>
            <a:endParaRPr kumimoji="0" lang="en-US" altLang="zh-CN" sz="18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a:p>
            <a:pPr marL="0" marR="0" lvl="0" indent="0" algn="l" defTabSz="914400" rtl="0" eaLnBrk="1" fontAlgn="auto" latinLnBrk="0" hangingPunct="1">
              <a:lnSpc>
                <a:spcPct val="50000"/>
              </a:lnSpc>
              <a:spcBef>
                <a:spcPts val="180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流感季或者</a:t>
            </a:r>
            <a:r>
              <a:rPr kumimoji="0" lang="en-US" altLang="zh-CN" sz="16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7</a:t>
            </a:r>
            <a:r>
              <a:rPr kumimoji="0" lang="zh-CN" altLang="en-US" sz="16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天内接触过疑似或者确诊流感患者</a:t>
            </a:r>
            <a:endParaRPr kumimoji="0" lang="en-US" altLang="zh-CN" sz="16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grpSp>
        <p:nvGrpSpPr>
          <p:cNvPr id="64" name="组合 63"/>
          <p:cNvGrpSpPr/>
          <p:nvPr/>
        </p:nvGrpSpPr>
        <p:grpSpPr>
          <a:xfrm>
            <a:off x="1216259" y="4172107"/>
            <a:ext cx="196816" cy="176175"/>
            <a:chOff x="836271" y="1723621"/>
            <a:chExt cx="302089" cy="283731"/>
          </a:xfrm>
        </p:grpSpPr>
        <p:sp>
          <p:nvSpPr>
            <p:cNvPr id="65" name="椭圆 64"/>
            <p:cNvSpPr/>
            <p:nvPr/>
          </p:nvSpPr>
          <p:spPr>
            <a:xfrm>
              <a:off x="836271" y="1723621"/>
              <a:ext cx="283731" cy="283731"/>
            </a:xfrm>
            <a:prstGeom prst="ellipse">
              <a:avLst/>
            </a:prstGeom>
            <a:solidFill>
              <a:schemeClr val="bg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grpSp>
          <p:nvGrpSpPr>
            <p:cNvPr id="67" name="组合 66"/>
            <p:cNvGrpSpPr/>
            <p:nvPr/>
          </p:nvGrpSpPr>
          <p:grpSpPr>
            <a:xfrm>
              <a:off x="925962" y="1823028"/>
              <a:ext cx="212398" cy="117665"/>
              <a:chOff x="5126842" y="4379750"/>
              <a:chExt cx="159319" cy="88260"/>
            </a:xfrm>
          </p:grpSpPr>
          <p:sp>
            <p:nvSpPr>
              <p:cNvPr id="68" name="矩形 67"/>
              <p:cNvSpPr/>
              <p:nvPr/>
            </p:nvSpPr>
            <p:spPr>
              <a:xfrm rot="18900000">
                <a:off x="5126842" y="4379750"/>
                <a:ext cx="31737" cy="88260"/>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sp>
            <p:nvSpPr>
              <p:cNvPr id="69" name="矩形 68"/>
              <p:cNvSpPr/>
              <p:nvPr/>
            </p:nvSpPr>
            <p:spPr>
              <a:xfrm rot="2700000">
                <a:off x="5191605" y="4320757"/>
                <a:ext cx="31737" cy="157375"/>
              </a:xfrm>
              <a:prstGeom prst="rect">
                <a:avLst/>
              </a:prstGeom>
              <a:solidFill>
                <a:srgbClr val="034B9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ea"/>
                </a:endParaRPr>
              </a:p>
            </p:txBody>
          </p:sp>
        </p:grpSp>
      </p:grpSp>
      <p:sp>
        <p:nvSpPr>
          <p:cNvPr id="70" name="文本框 69"/>
          <p:cNvSpPr txBox="1"/>
          <p:nvPr/>
        </p:nvSpPr>
        <p:spPr>
          <a:xfrm>
            <a:off x="6462618" y="5415109"/>
            <a:ext cx="483833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若病原学检测阴性，但高度疑似流感的高危患者，</a:t>
            </a:r>
            <a:r>
              <a:rPr kumimoji="0" lang="zh-CN" altLang="en-US" sz="1200" b="0"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n-cs"/>
              </a:rPr>
              <a:t>也应考虑</a:t>
            </a:r>
            <a:r>
              <a:rPr kumimoji="0" lang="zh-CN" altLang="en-US" sz="1200" b="0" i="0" u="none" strike="noStrike" kern="1200" cap="none" spc="0" normalizeH="0" baseline="0" noProof="0" dirty="0">
                <a:ln>
                  <a:noFill/>
                </a:ln>
                <a:solidFill>
                  <a:prstClr val="black"/>
                </a:solidFill>
                <a:effectLst/>
                <a:uLnTx/>
                <a:uFillTx/>
                <a:latin typeface="Imago" charset="0"/>
                <a:ea typeface="微软雅黑" panose="020B0503020204020204" charset="-122"/>
                <a:cs typeface="+mn-cs"/>
              </a:rPr>
              <a:t>流感可能，尽早进行抗病毒治疗</a:t>
            </a:r>
            <a:endParaRPr kumimoji="0" lang="zh-CN" altLang="en-US" sz="1200" b="0"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sp>
        <p:nvSpPr>
          <p:cNvPr id="71" name="Rectangle 1"/>
          <p:cNvSpPr/>
          <p:nvPr/>
        </p:nvSpPr>
        <p:spPr>
          <a:xfrm>
            <a:off x="283652" y="1468994"/>
            <a:ext cx="5876119" cy="483428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760439" y="5578799"/>
            <a:ext cx="2949706" cy="355447"/>
          </a:xfrm>
          <a:prstGeom prst="rect">
            <a:avLst/>
          </a:prstGeom>
          <a:solidFill>
            <a:srgbClr val="0180B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目前临床最常用诊断方法</a:t>
            </a:r>
            <a:endParaRPr lang="zh-CN" altLang="en-US" sz="1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94227"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3" name="标题 2"/>
          <p:cNvSpPr/>
          <p:nvPr>
            <p:ph type="title"/>
          </p:nvPr>
        </p:nvSpPr>
        <p:spPr>
          <a:xfrm>
            <a:off x="704762" y="169786"/>
            <a:ext cx="10762830" cy="996191"/>
          </a:xfrm>
        </p:spPr>
        <p:txBody>
          <a:bodyPr vert="horz">
            <a:normAutofit/>
          </a:bodyPr>
          <a:lstStyle/>
          <a:p>
            <a:r>
              <a:rPr lang="zh-CN" altLang="en-US" sz="3200" dirty="0"/>
              <a:t>国内外流感的病原学检测现状</a:t>
            </a:r>
            <a:br>
              <a:rPr lang="en-US" altLang="zh-CN" sz="3200" dirty="0"/>
            </a:br>
            <a:r>
              <a:rPr lang="zh-CN" altLang="en-US" sz="3200" dirty="0">
                <a:solidFill>
                  <a:srgbClr val="0180B5"/>
                </a:solidFill>
              </a:rPr>
              <a:t>我国整体抗原检测比例低，准确率低</a:t>
            </a:r>
            <a:endParaRPr lang="zh-CN" altLang="en-US" sz="3200" dirty="0">
              <a:solidFill>
                <a:srgbClr val="0180B5"/>
              </a:solidFill>
            </a:endParaRPr>
          </a:p>
        </p:txBody>
      </p:sp>
      <p:graphicFrame>
        <p:nvGraphicFramePr>
          <p:cNvPr id="9" name="表格 14"/>
          <p:cNvGraphicFramePr>
            <a:graphicFrameLocks noGrp="1"/>
          </p:cNvGraphicFramePr>
          <p:nvPr/>
        </p:nvGraphicFramePr>
        <p:xfrm>
          <a:off x="1137171" y="1705673"/>
          <a:ext cx="9898012" cy="2208386"/>
        </p:xfrm>
        <a:graphic>
          <a:graphicData uri="http://schemas.openxmlformats.org/drawingml/2006/table">
            <a:tbl>
              <a:tblPr firstRow="1" bandRow="1">
                <a:tableStyleId>{5C22544A-7EE6-4342-B048-85BDC9FD1C3A}</a:tableStyleId>
              </a:tblPr>
              <a:tblGrid>
                <a:gridCol w="1982509"/>
                <a:gridCol w="2118817"/>
                <a:gridCol w="2087627"/>
                <a:gridCol w="1910882"/>
                <a:gridCol w="1798177"/>
              </a:tblGrid>
              <a:tr h="704344">
                <a:tc>
                  <a:txBody>
                    <a:bodyPr/>
                    <a:lstStyle/>
                    <a:p>
                      <a:pPr algn="ctr"/>
                      <a:r>
                        <a:rPr lang="zh-CN" altLang="en-US" sz="1600" dirty="0">
                          <a:effectLst>
                            <a:outerShdw blurRad="38100" dist="38100" dir="2700000" algn="tl">
                              <a:srgbClr val="000000">
                                <a:alpha val="43137"/>
                              </a:srgbClr>
                            </a:outerShdw>
                          </a:effectLst>
                        </a:rPr>
                        <a:t>项目</a:t>
                      </a:r>
                      <a:endParaRPr lang="en-US" altLang="zh-CN" sz="1600" dirty="0">
                        <a:effectLst>
                          <a:outerShdw blurRad="38100" dist="38100" dir="2700000" algn="tl">
                            <a:srgbClr val="000000">
                              <a:alpha val="43137"/>
                            </a:srgbClr>
                          </a:outerShdw>
                        </a:effectLst>
                      </a:endParaRPr>
                    </a:p>
                  </a:txBody>
                  <a:tcPr anchor="ct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rgbClr val="0180B5"/>
                    </a:solidFill>
                  </a:tcPr>
                </a:tc>
                <a:tc>
                  <a:txBody>
                    <a:bodyPr/>
                    <a:lstStyle/>
                    <a:p>
                      <a:pPr algn="ctr"/>
                      <a:r>
                        <a:rPr lang="zh-CN" altLang="en-US" sz="1600" dirty="0">
                          <a:effectLst>
                            <a:outerShdw blurRad="38100" dist="38100" dir="2700000" algn="tl">
                              <a:srgbClr val="000000">
                                <a:alpha val="43137"/>
                              </a:srgbClr>
                            </a:outerShdw>
                          </a:effectLst>
                        </a:rPr>
                        <a:t>中国</a:t>
                      </a:r>
                      <a:endParaRPr lang="en-US" altLang="zh-CN" sz="1600" dirty="0">
                        <a:effectLst>
                          <a:outerShdw blurRad="38100" dist="38100" dir="2700000" algn="tl">
                            <a:srgbClr val="000000">
                              <a:alpha val="43137"/>
                            </a:srgbClr>
                          </a:outerShdw>
                        </a:effectLst>
                      </a:endParaRPr>
                    </a:p>
                  </a:txBody>
                  <a:tcPr anchor="ct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rgbClr val="C00000"/>
                    </a:solidFill>
                  </a:tcPr>
                </a:tc>
                <a:tc>
                  <a:txBody>
                    <a:bodyPr/>
                    <a:lstStyle/>
                    <a:p>
                      <a:pPr algn="ctr"/>
                      <a:r>
                        <a:rPr lang="zh-CN" altLang="en-US" sz="1600" dirty="0">
                          <a:effectLst>
                            <a:outerShdw blurRad="38100" dist="38100" dir="2700000" algn="tl">
                              <a:srgbClr val="000000">
                                <a:alpha val="43137"/>
                              </a:srgbClr>
                            </a:outerShdw>
                          </a:effectLst>
                        </a:rPr>
                        <a:t>日本</a:t>
                      </a:r>
                      <a:endParaRPr lang="en-US" altLang="zh-CN" sz="1600" dirty="0">
                        <a:effectLst>
                          <a:outerShdw blurRad="38100" dist="38100" dir="2700000" algn="tl">
                            <a:srgbClr val="000000">
                              <a:alpha val="43137"/>
                            </a:srgbClr>
                          </a:outerShdw>
                        </a:effectLst>
                      </a:endParaRPr>
                    </a:p>
                  </a:txBody>
                  <a:tcPr anchor="ct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rgbClr val="0180B5"/>
                    </a:solidFill>
                  </a:tcPr>
                </a:tc>
                <a:tc>
                  <a:txBody>
                    <a:bodyPr/>
                    <a:lstStyle/>
                    <a:p>
                      <a:pPr algn="ctr"/>
                      <a:r>
                        <a:rPr lang="zh-CN" altLang="en-US" sz="1600" dirty="0">
                          <a:effectLst>
                            <a:outerShdw blurRad="38100" dist="38100" dir="2700000" algn="tl">
                              <a:srgbClr val="000000">
                                <a:alpha val="43137"/>
                              </a:srgbClr>
                            </a:outerShdw>
                          </a:effectLst>
                        </a:rPr>
                        <a:t>韩国</a:t>
                      </a:r>
                      <a:endParaRPr lang="en-US" altLang="zh-CN" sz="1600" dirty="0">
                        <a:effectLst>
                          <a:outerShdw blurRad="38100" dist="38100" dir="2700000" algn="tl">
                            <a:srgbClr val="000000">
                              <a:alpha val="43137"/>
                            </a:srgbClr>
                          </a:outerShdw>
                        </a:effectLst>
                      </a:endParaRPr>
                    </a:p>
                  </a:txBody>
                  <a:tcPr anchor="ct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rgbClr val="0180B5"/>
                    </a:solidFill>
                  </a:tcPr>
                </a:tc>
                <a:tc>
                  <a:txBody>
                    <a:bodyPr/>
                    <a:lstStyle/>
                    <a:p>
                      <a:pPr algn="ctr"/>
                      <a:r>
                        <a:rPr lang="zh-CN" altLang="en-US" sz="1600" dirty="0">
                          <a:effectLst>
                            <a:outerShdw blurRad="38100" dist="38100" dir="2700000" algn="tl">
                              <a:srgbClr val="000000">
                                <a:alpha val="43137"/>
                              </a:srgbClr>
                            </a:outerShdw>
                          </a:effectLst>
                        </a:rPr>
                        <a:t>美国</a:t>
                      </a:r>
                      <a:endParaRPr lang="en-US" altLang="zh-CN" sz="1600" dirty="0">
                        <a:effectLst>
                          <a:outerShdw blurRad="38100" dist="38100" dir="2700000" algn="tl">
                            <a:srgbClr val="000000">
                              <a:alpha val="43137"/>
                            </a:srgbClr>
                          </a:outerShdw>
                        </a:effectLst>
                      </a:endParaRPr>
                    </a:p>
                  </a:txBody>
                  <a:tcPr anchor="ct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rgbClr val="0180B5"/>
                    </a:solidFill>
                  </a:tcPr>
                </a:tc>
              </a:tr>
              <a:tr h="745116">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lumMod val="95000"/>
                              <a:lumOff val="5000"/>
                            </a:schemeClr>
                          </a:solidFill>
                        </a:rPr>
                        <a:t>接受快速抗原检测</a:t>
                      </a:r>
                      <a:endParaRPr lang="en-US" altLang="zh-CN" sz="1400" b="1" dirty="0">
                        <a:solidFill>
                          <a:schemeClr val="tx1">
                            <a:lumMod val="95000"/>
                            <a:lumOff val="5000"/>
                          </a:schemeClr>
                        </a:solidFill>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lumMod val="95000"/>
                              <a:lumOff val="5000"/>
                            </a:schemeClr>
                          </a:solidFill>
                        </a:rPr>
                        <a:t>（</a:t>
                      </a:r>
                      <a:r>
                        <a:rPr lang="en-US" altLang="zh-CN" sz="1400" b="1" dirty="0">
                          <a:solidFill>
                            <a:schemeClr val="tx1">
                              <a:lumMod val="95000"/>
                              <a:lumOff val="5000"/>
                            </a:schemeClr>
                          </a:solidFill>
                        </a:rPr>
                        <a:t>RIDTs</a:t>
                      </a:r>
                      <a:r>
                        <a:rPr lang="zh-CN" altLang="en-US" sz="1400" b="1" dirty="0">
                          <a:solidFill>
                            <a:schemeClr val="tx1">
                              <a:lumMod val="95000"/>
                              <a:lumOff val="5000"/>
                            </a:schemeClr>
                          </a:solidFill>
                        </a:rPr>
                        <a:t>）比例</a:t>
                      </a:r>
                      <a:endParaRPr lang="en-US" altLang="zh-CN" sz="1400" b="1" dirty="0">
                        <a:solidFill>
                          <a:schemeClr val="tx1">
                            <a:lumMod val="95000"/>
                            <a:lumOff val="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600" b="1" dirty="0">
                          <a:solidFill>
                            <a:srgbClr val="C00000"/>
                          </a:solidFill>
                        </a:rPr>
                        <a:t>10%</a:t>
                      </a:r>
                      <a:r>
                        <a:rPr lang="en-US" altLang="zh-CN" sz="1600" b="1" baseline="30000" dirty="0">
                          <a:solidFill>
                            <a:srgbClr val="C00000"/>
                          </a:solidFill>
                        </a:rPr>
                        <a:t>1</a:t>
                      </a:r>
                      <a:endParaRPr lang="zh-CN" altLang="en-US" sz="1600" b="1"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altLang="zh-CN" sz="1600" dirty="0"/>
                        <a:t>90%</a:t>
                      </a:r>
                      <a:r>
                        <a:rPr lang="en-US" altLang="zh-CN" sz="1600" baseline="30000" dirty="0"/>
                        <a:t>3</a:t>
                      </a:r>
                      <a:endParaRPr lang="zh-CN" altLang="en-US" sz="1600"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600" dirty="0"/>
                        <a:t>94%</a:t>
                      </a:r>
                      <a:r>
                        <a:rPr lang="en-US" altLang="zh-CN" sz="1600" baseline="30000" dirty="0"/>
                        <a:t>6</a:t>
                      </a:r>
                      <a:endParaRPr lang="zh-CN" altLang="en-US" sz="16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600" baseline="30000" dirty="0"/>
                        <a:t>/</a:t>
                      </a:r>
                      <a:endParaRPr lang="en-US" altLang="zh-CN" sz="1600"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758926">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lumMod val="95000"/>
                              <a:lumOff val="5000"/>
                            </a:schemeClr>
                          </a:solidFill>
                        </a:rPr>
                        <a:t>检测准确度</a:t>
                      </a:r>
                      <a:endParaRPr lang="en-US" altLang="zh-CN" sz="1400" b="1" dirty="0">
                        <a:solidFill>
                          <a:schemeClr val="tx1">
                            <a:lumMod val="95000"/>
                            <a:lumOff val="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600" b="1" baseline="0" dirty="0">
                          <a:solidFill>
                            <a:srgbClr val="C00000"/>
                          </a:solidFill>
                        </a:rPr>
                        <a:t>30%-70%</a:t>
                      </a:r>
                      <a:r>
                        <a:rPr lang="en-US" altLang="zh-CN" sz="1600" b="1" baseline="30000" dirty="0">
                          <a:solidFill>
                            <a:srgbClr val="C00000"/>
                          </a:solidFill>
                        </a:rPr>
                        <a:t>#</a:t>
                      </a:r>
                      <a:endParaRPr lang="zh-CN" altLang="en-US" sz="1600" b="1" baseline="300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US" altLang="zh-CN" sz="1600" dirty="0"/>
                        <a:t>97.1%</a:t>
                      </a:r>
                      <a:r>
                        <a:rPr lang="en-US" altLang="zh-CN" sz="1600" baseline="30000" dirty="0"/>
                        <a:t>4</a:t>
                      </a:r>
                      <a:endParaRPr lang="zh-CN" altLang="en-US" sz="1600"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600" dirty="0"/>
                        <a:t>96%</a:t>
                      </a:r>
                      <a:r>
                        <a:rPr lang="en-US" altLang="zh-CN" sz="1600" baseline="30000" dirty="0"/>
                        <a:t>6</a:t>
                      </a:r>
                      <a:endParaRPr lang="zh-CN" altLang="en-US" sz="1600"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172210" rtl="0" eaLnBrk="1" fontAlgn="auto" latinLnBrk="0" hangingPunct="1">
                        <a:lnSpc>
                          <a:spcPct val="100000"/>
                        </a:lnSpc>
                        <a:spcBef>
                          <a:spcPts val="0"/>
                        </a:spcBef>
                        <a:spcAft>
                          <a:spcPts val="0"/>
                        </a:spcAft>
                        <a:buClrTx/>
                        <a:buSzTx/>
                        <a:buFontTx/>
                        <a:buNone/>
                        <a:defRPr/>
                      </a:pPr>
                      <a:r>
                        <a:rPr lang="en-US" altLang="zh-CN" sz="1600" dirty="0"/>
                        <a:t>&gt;90-95%</a:t>
                      </a:r>
                      <a:r>
                        <a:rPr lang="en-US" altLang="zh-CN" sz="1600" baseline="30000" dirty="0"/>
                        <a:t>9</a:t>
                      </a:r>
                      <a:endParaRPr lang="en-US" altLang="zh-CN" sz="1600" baseline="30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1" name="文本框 6"/>
          <p:cNvSpPr txBox="1"/>
          <p:nvPr/>
        </p:nvSpPr>
        <p:spPr>
          <a:xfrm>
            <a:off x="616695" y="5887500"/>
            <a:ext cx="1036704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上述为中国</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CDC</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调查期间的报告接种人数和接种率，调查期间分别为</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2018</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和</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2020</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年的</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9</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月</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1</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日至</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12</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月</a:t>
            </a:r>
            <a:r>
              <a:rPr kumimoji="0" lang="en-US" altLang="zh-CN"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31</a:t>
            </a:r>
            <a:r>
              <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日</a:t>
            </a:r>
            <a:endParaRPr kumimoji="0" lang="zh-CN" altLang="en-US" sz="11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endParaRPr>
          </a:p>
        </p:txBody>
      </p:sp>
      <p:sp>
        <p:nvSpPr>
          <p:cNvPr id="14" name="文本框 29"/>
          <p:cNvSpPr txBox="1"/>
          <p:nvPr/>
        </p:nvSpPr>
        <p:spPr>
          <a:xfrm>
            <a:off x="939280" y="4168169"/>
            <a:ext cx="10341437" cy="362343"/>
          </a:xfrm>
          <a:prstGeom prst="rect">
            <a:avLst/>
          </a:prstGeom>
          <a:noFill/>
          <a:ln w="6350">
            <a:noFill/>
          </a:ln>
        </p:spPr>
        <p:txBody>
          <a:bodyPr wrap="square" anchor="ctr">
            <a:spAutoFit/>
          </a:bodyPr>
          <a:lstStyle/>
          <a:p>
            <a:pPr marL="285750" indent="-285750">
              <a:lnSpc>
                <a:spcPct val="120000"/>
              </a:lnSpc>
              <a:spcAft>
                <a:spcPts val="400"/>
              </a:spcAft>
              <a:buFont typeface="Arial" panose="020B0604020202020204" pitchFamily="34" charset="0"/>
              <a:buChar char="•"/>
              <a:defRPr/>
            </a:pPr>
            <a:r>
              <a:rPr lang="zh-CN" altLang="en-US" sz="1600" b="1" dirty="0">
                <a:latin typeface="Arial" panose="020B0604020202020204" pitchFamily="34" charset="0"/>
                <a:ea typeface="微软雅黑" panose="020B0503020204020204" charset="-122"/>
              </a:rPr>
              <a:t>我国流感检测呈现检测率低</a:t>
            </a:r>
            <a:r>
              <a:rPr lang="zh-CN" altLang="en-US" sz="1600" dirty="0">
                <a:latin typeface="Arial" panose="020B0604020202020204" pitchFamily="34" charset="0"/>
                <a:ea typeface="微软雅黑" panose="020B0503020204020204" charset="-122"/>
              </a:rPr>
              <a:t>，准确性不统一的现状</a:t>
            </a:r>
            <a:endParaRPr lang="en-US" altLang="zh-CN" sz="1600" dirty="0">
              <a:latin typeface="Arial" panose="020B0604020202020204" pitchFamily="34" charset="0"/>
              <a:ea typeface="微软雅黑" panose="020B0503020204020204" charset="-122"/>
            </a:endParaRPr>
          </a:p>
        </p:txBody>
      </p:sp>
      <p:sp>
        <p:nvSpPr>
          <p:cNvPr id="15" name="文本框 14"/>
          <p:cNvSpPr txBox="1"/>
          <p:nvPr/>
        </p:nvSpPr>
        <p:spPr>
          <a:xfrm>
            <a:off x="616695" y="5580213"/>
            <a:ext cx="12132644" cy="261610"/>
          </a:xfrm>
          <a:prstGeom prst="rect">
            <a:avLst/>
          </a:prstGeom>
          <a:noFill/>
        </p:spPr>
        <p:txBody>
          <a:bodyPr wrap="square">
            <a:spAutoFit/>
          </a:bodyPr>
          <a:lstStyle/>
          <a:p>
            <a:r>
              <a:rPr lang="en-US" altLang="zh-CN" sz="1100" dirty="0"/>
              <a:t>#</a:t>
            </a:r>
            <a:r>
              <a:rPr lang="zh-CN" altLang="en-US" sz="1100" dirty="0"/>
              <a:t>基于临床获取的调研数据</a:t>
            </a:r>
            <a:endParaRPr lang="zh-CN" altLang="en-US" sz="1100" dirty="0"/>
          </a:p>
        </p:txBody>
      </p:sp>
      <p:sp>
        <p:nvSpPr>
          <p:cNvPr id="17" name="文本框 16"/>
          <p:cNvSpPr txBox="1"/>
          <p:nvPr/>
        </p:nvSpPr>
        <p:spPr>
          <a:xfrm>
            <a:off x="542014" y="6160572"/>
            <a:ext cx="4378141" cy="630942"/>
          </a:xfrm>
          <a:prstGeom prst="rect">
            <a:avLst/>
          </a:prstGeom>
          <a:noFill/>
        </p:spPr>
        <p:txBody>
          <a:bodyPr wrap="square">
            <a:spAutoFit/>
          </a:bodyPr>
          <a:lstStyle/>
          <a:p>
            <a:pPr marL="179705" indent="-179705">
              <a:buFont typeface="+mj-lt"/>
              <a:buAutoNum type="arabicPeriod"/>
            </a:pPr>
            <a:r>
              <a:rPr lang="en-US" altLang="zh-CN" sz="700" dirty="0"/>
              <a:t>Lancet Respir Med 2019;7: </a:t>
            </a:r>
            <a:endParaRPr lang="en-US" altLang="zh-CN" sz="700" dirty="0"/>
          </a:p>
          <a:p>
            <a:pPr marL="179705" indent="-179705">
              <a:buFont typeface="+mj-lt"/>
              <a:buAutoNum type="arabicPeriod"/>
            </a:pPr>
            <a:r>
              <a:rPr lang="fr-FR" altLang="zh-CN" sz="700" dirty="0"/>
              <a:t>Clin Infect Dis. 2011 Jul 15;53(2):130-6</a:t>
            </a:r>
            <a:endParaRPr lang="fr-FR" altLang="zh-CN" sz="700" dirty="0"/>
          </a:p>
          <a:p>
            <a:pPr marL="179705" indent="-179705">
              <a:buFont typeface="+mj-lt"/>
              <a:buAutoNum type="arabicPeriod"/>
            </a:pPr>
            <a:r>
              <a:rPr lang="en-US" altLang="zh-CN" sz="700" dirty="0"/>
              <a:t>BMC Public Health . 2020 Apr 28;20(1)</a:t>
            </a:r>
            <a:r>
              <a:rPr lang="zh-CN" altLang="en-US" sz="700" dirty="0"/>
              <a:t>：</a:t>
            </a:r>
            <a:r>
              <a:rPr lang="en-US" altLang="zh-CN" sz="700" dirty="0"/>
              <a:t>568</a:t>
            </a:r>
            <a:endParaRPr lang="en-US" altLang="zh-CN" sz="700" dirty="0"/>
          </a:p>
          <a:p>
            <a:pPr marL="179705" indent="-179705">
              <a:buFont typeface="+mj-lt"/>
              <a:buAutoNum type="arabicPeriod"/>
            </a:pPr>
            <a:r>
              <a:rPr lang="en-US" altLang="zh-CN" sz="700" dirty="0" err="1"/>
              <a:t>PLoS</a:t>
            </a:r>
            <a:r>
              <a:rPr lang="en-US" altLang="zh-CN" sz="700" dirty="0"/>
              <a:t> One.. 2020 May 6;15(5):e0231217. </a:t>
            </a:r>
            <a:endParaRPr lang="en-US" altLang="zh-CN" sz="700" dirty="0"/>
          </a:p>
          <a:p>
            <a:pPr marL="179705" indent="-179705">
              <a:buFont typeface="+mj-lt"/>
              <a:buAutoNum type="arabicPeriod"/>
            </a:pPr>
            <a:r>
              <a:rPr lang="en-US" altLang="zh-CN" sz="700" dirty="0"/>
              <a:t>J Infect. 2007 Sep;55(3):273-81. </a:t>
            </a:r>
            <a:endParaRPr lang="en-US" altLang="zh-CN" sz="700" dirty="0"/>
          </a:p>
        </p:txBody>
      </p:sp>
      <p:sp>
        <p:nvSpPr>
          <p:cNvPr id="19" name="文本框 18"/>
          <p:cNvSpPr txBox="1"/>
          <p:nvPr/>
        </p:nvSpPr>
        <p:spPr>
          <a:xfrm>
            <a:off x="4105629" y="6277105"/>
            <a:ext cx="7164072" cy="523220"/>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defRPr/>
            </a:pPr>
            <a:r>
              <a:rPr kumimoji="0" lang="en-US" altLang="zh-CN" sz="7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charset="-122"/>
                <a:cs typeface="+mn-cs"/>
              </a:rPr>
              <a:t>PLoS</a:t>
            </a:r>
            <a:r>
              <a:rPr kumimoji="0" lang="en-US"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 One . 2017 Mar 9;12(3)</a:t>
            </a:r>
            <a:r>
              <a:rPr kumimoji="0" lang="zh-CN" altLang="en-US"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a:t>
            </a:r>
            <a:r>
              <a:rPr kumimoji="0" lang="en-US"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e0172012</a:t>
            </a:r>
            <a:endParaRPr kumimoji="0" lang="en-US"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defRPr/>
            </a:pPr>
            <a:r>
              <a:rPr kumimoji="0" lang="pt-BR"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Clin Infect Dis. 2020 Nov 5;71(8):e368-e376</a:t>
            </a:r>
            <a:endParaRPr kumimoji="0" lang="pt-BR"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defRPr/>
            </a:pPr>
            <a:r>
              <a:rPr kumimoji="0" lang="en-US" altLang="zh-CN" sz="7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hlinkClick r:id="rId4"/>
              </a:rPr>
              <a:t>https://www.cdc.gov/flu/about/burden/preliminary-in-season-estimates.htm</a:t>
            </a:r>
            <a:endParaRPr kumimoji="0" lang="en-US" altLang="zh-CN" sz="700" b="0"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6"/>
              <a:defRPr/>
            </a:pPr>
            <a:r>
              <a:rPr kumimoji="0" lang="en-US" altLang="zh-CN" sz="700" b="0" i="0" u="none" strike="noStrike" kern="1200" cap="none" spc="0" normalizeH="0" baseline="0" noProof="0" dirty="0">
                <a:ln>
                  <a:noFill/>
                </a:ln>
                <a:solidFill>
                  <a:srgbClr val="333333"/>
                </a:solidFill>
                <a:effectLst/>
                <a:uLnTx/>
                <a:uFillTx/>
                <a:latin typeface="-apple-system"/>
                <a:ea typeface="微软雅黑" panose="020B0503020204020204" charset="-122"/>
                <a:cs typeface="+mn-cs"/>
              </a:rPr>
              <a:t>https://www.cdc.gov/flu/professionals/diagnosis/rapidclin.htm</a:t>
            </a:r>
            <a:endParaRPr kumimoji="0" lang="en-US" altLang="zh-CN" sz="7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18" name="Rectangle 35"/>
          <p:cNvSpPr/>
          <p:nvPr/>
        </p:nvSpPr>
        <p:spPr>
          <a:xfrm>
            <a:off x="10036703" y="0"/>
            <a:ext cx="1659997" cy="603884"/>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流感的检测与诊断</a:t>
            </a:r>
            <a:endParaRPr lang="en-US" altLang="zh-CN" sz="14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95251"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10" name="文本占位符 5"/>
          <p:cNvSpPr/>
          <p:nvPr>
            <p:ph type="body" sz="quarter" idx="4294967295"/>
          </p:nvPr>
        </p:nvSpPr>
        <p:spPr>
          <a:xfrm>
            <a:off x="482600" y="6335712"/>
            <a:ext cx="8701088" cy="425450"/>
          </a:xfrm>
          <a:prstGeom prst="rect">
            <a:avLst/>
          </a:prstGeom>
        </p:spPr>
        <p:txBody>
          <a:bodyPr anchor="ctr">
            <a:noAutofit/>
          </a:bodyPr>
          <a:lstStyle/>
          <a:p>
            <a:pPr marL="0" indent="0">
              <a:lnSpc>
                <a:spcPct val="110000"/>
              </a:lnSpc>
              <a:spcBef>
                <a:spcPts val="0"/>
              </a:spcBef>
              <a:buNone/>
            </a:pPr>
            <a:r>
              <a:rPr lang="en-US" altLang="zh-CN" sz="800" dirty="0">
                <a:solidFill>
                  <a:schemeClr val="bg1">
                    <a:lumMod val="50000"/>
                  </a:schemeClr>
                </a:solidFill>
                <a:sym typeface="+mn-lt"/>
              </a:rPr>
              <a:t>1. </a:t>
            </a:r>
            <a:r>
              <a:rPr lang="zh-CN" altLang="en-US" sz="800" dirty="0">
                <a:solidFill>
                  <a:schemeClr val="bg1">
                    <a:lumMod val="50000"/>
                  </a:schemeClr>
                </a:solidFill>
                <a:sym typeface="+mn-lt"/>
              </a:rPr>
              <a:t>中国成人流行性感冒诊疗规范急诊专家共识</a:t>
            </a:r>
            <a:r>
              <a:rPr lang="en-US" altLang="zh-CN" sz="800" dirty="0">
                <a:solidFill>
                  <a:schemeClr val="bg1">
                    <a:lumMod val="50000"/>
                  </a:schemeClr>
                </a:solidFill>
                <a:sym typeface="+mn-lt"/>
              </a:rPr>
              <a:t>. </a:t>
            </a:r>
            <a:r>
              <a:rPr lang="zh-CN" altLang="en-US" sz="800" dirty="0">
                <a:solidFill>
                  <a:schemeClr val="bg1">
                    <a:lumMod val="50000"/>
                  </a:schemeClr>
                </a:solidFill>
                <a:sym typeface="+mn-lt"/>
              </a:rPr>
              <a:t>中华急诊医学杂志</a:t>
            </a:r>
            <a:r>
              <a:rPr lang="en-US" altLang="zh-CN" sz="800" dirty="0">
                <a:solidFill>
                  <a:schemeClr val="bg1">
                    <a:lumMod val="50000"/>
                  </a:schemeClr>
                </a:solidFill>
                <a:sym typeface="+mn-lt"/>
              </a:rPr>
              <a:t>. 2019;28(10):1204-1217.</a:t>
            </a:r>
            <a:endParaRPr lang="en-US" altLang="zh-CN" sz="800" dirty="0">
              <a:solidFill>
                <a:schemeClr val="bg1">
                  <a:lumMod val="50000"/>
                </a:schemeClr>
              </a:solidFill>
              <a:sym typeface="+mn-lt"/>
            </a:endParaRPr>
          </a:p>
          <a:p>
            <a:pPr marL="0" indent="0">
              <a:lnSpc>
                <a:spcPct val="110000"/>
              </a:lnSpc>
              <a:spcBef>
                <a:spcPts val="0"/>
              </a:spcBef>
              <a:buNone/>
            </a:pPr>
            <a:r>
              <a:rPr lang="en-US" altLang="zh-CN" sz="800" dirty="0">
                <a:solidFill>
                  <a:schemeClr val="bg1">
                    <a:lumMod val="50000"/>
                  </a:schemeClr>
                </a:solidFill>
                <a:sym typeface="+mn-lt"/>
              </a:rPr>
              <a:t>2. </a:t>
            </a:r>
            <a:r>
              <a:rPr lang="zh-CN" altLang="en-US" sz="800" dirty="0">
                <a:solidFill>
                  <a:schemeClr val="bg1">
                    <a:lumMod val="50000"/>
                  </a:schemeClr>
                </a:solidFill>
                <a:sym typeface="+mn-lt"/>
              </a:rPr>
              <a:t>田燕</a:t>
            </a:r>
            <a:r>
              <a:rPr lang="en-US" altLang="zh-CN" sz="800" dirty="0">
                <a:solidFill>
                  <a:schemeClr val="bg1">
                    <a:lumMod val="50000"/>
                  </a:schemeClr>
                </a:solidFill>
                <a:sym typeface="+mn-lt"/>
              </a:rPr>
              <a:t>, </a:t>
            </a:r>
            <a:r>
              <a:rPr lang="zh-CN" altLang="en-US" sz="800" dirty="0">
                <a:solidFill>
                  <a:schemeClr val="bg1">
                    <a:lumMod val="50000"/>
                  </a:schemeClr>
                </a:solidFill>
                <a:sym typeface="+mn-lt"/>
              </a:rPr>
              <a:t>等</a:t>
            </a:r>
            <a:r>
              <a:rPr lang="en-US" altLang="zh-CN" sz="800" dirty="0">
                <a:solidFill>
                  <a:schemeClr val="bg1">
                    <a:lumMod val="50000"/>
                  </a:schemeClr>
                </a:solidFill>
                <a:sym typeface="+mn-lt"/>
              </a:rPr>
              <a:t>.</a:t>
            </a:r>
            <a:r>
              <a:rPr lang="zh-CN" altLang="en-US" sz="800" dirty="0">
                <a:solidFill>
                  <a:schemeClr val="bg1">
                    <a:lumMod val="50000"/>
                  </a:schemeClr>
                </a:solidFill>
              </a:rPr>
              <a:t>现代预防医学</a:t>
            </a:r>
            <a:r>
              <a:rPr lang="en-US" altLang="zh-CN" sz="800" dirty="0">
                <a:solidFill>
                  <a:schemeClr val="bg1">
                    <a:lumMod val="50000"/>
                  </a:schemeClr>
                </a:solidFill>
              </a:rPr>
              <a:t>. 2013;40(20):3845-50.</a:t>
            </a:r>
            <a:endParaRPr lang="en-US" altLang="zh-CN" sz="800" dirty="0">
              <a:solidFill>
                <a:schemeClr val="bg1">
                  <a:lumMod val="50000"/>
                </a:schemeClr>
              </a:solidFill>
              <a:sym typeface="+mn-lt"/>
            </a:endParaRPr>
          </a:p>
          <a:p>
            <a:pPr marL="0" indent="0">
              <a:lnSpc>
                <a:spcPct val="110000"/>
              </a:lnSpc>
              <a:spcBef>
                <a:spcPts val="0"/>
              </a:spcBef>
              <a:buNone/>
            </a:pPr>
            <a:r>
              <a:rPr lang="en-US" altLang="zh-CN" sz="800" dirty="0">
                <a:solidFill>
                  <a:schemeClr val="bg1">
                    <a:lumMod val="50000"/>
                  </a:schemeClr>
                </a:solidFill>
                <a:sym typeface="+mn-lt"/>
              </a:rPr>
              <a:t>3. </a:t>
            </a:r>
            <a:r>
              <a:rPr lang="en-US" altLang="zh-CN" sz="800" dirty="0" err="1">
                <a:solidFill>
                  <a:schemeClr val="bg1">
                    <a:lumMod val="50000"/>
                  </a:schemeClr>
                </a:solidFill>
                <a:sym typeface="+mn-lt"/>
              </a:rPr>
              <a:t>Kurkela</a:t>
            </a:r>
            <a:r>
              <a:rPr lang="en-US" altLang="zh-CN" sz="800" dirty="0">
                <a:solidFill>
                  <a:schemeClr val="bg1">
                    <a:lumMod val="50000"/>
                  </a:schemeClr>
                </a:solidFill>
                <a:sym typeface="+mn-lt"/>
              </a:rPr>
              <a:t> S, et al. Medicine (Abingdon). 2009;37(10):535-540.</a:t>
            </a:r>
            <a:endParaRPr lang="zh-CN" altLang="en-US" sz="800" dirty="0">
              <a:solidFill>
                <a:schemeClr val="bg1">
                  <a:lumMod val="50000"/>
                </a:schemeClr>
              </a:solidFill>
              <a:sym typeface="+mn-lt"/>
            </a:endParaRPr>
          </a:p>
        </p:txBody>
      </p:sp>
      <p:sp>
        <p:nvSpPr>
          <p:cNvPr id="3" name="标题 2"/>
          <p:cNvSpPr/>
          <p:nvPr>
            <p:ph type="title" idx="4294967295"/>
          </p:nvPr>
        </p:nvSpPr>
        <p:spPr>
          <a:xfrm>
            <a:off x="715963" y="146323"/>
            <a:ext cx="10760075" cy="995362"/>
          </a:xfrm>
        </p:spPr>
        <p:txBody>
          <a:bodyPr vert="horz">
            <a:normAutofit/>
          </a:bodyPr>
          <a:lstStyle/>
          <a:p>
            <a:pPr algn="ctr"/>
            <a:r>
              <a:rPr lang="zh-CN" altLang="en-US" sz="3200" b="1" dirty="0"/>
              <a:t>流感的不同病原学检测方法的优劣势对比</a:t>
            </a:r>
            <a:br>
              <a:rPr lang="en-US" altLang="zh-CN" sz="3200" b="1" dirty="0"/>
            </a:br>
            <a:r>
              <a:rPr lang="zh-CN" altLang="en-US" sz="2800" b="1" dirty="0">
                <a:solidFill>
                  <a:srgbClr val="0180B5"/>
                </a:solidFill>
              </a:rPr>
              <a:t>抗原检测使用最广泛，但准确率低</a:t>
            </a:r>
            <a:endParaRPr lang="zh-CN" altLang="en-US" sz="2800" b="1" dirty="0">
              <a:solidFill>
                <a:srgbClr val="0180B5"/>
              </a:solidFill>
            </a:endParaRPr>
          </a:p>
        </p:txBody>
      </p:sp>
      <p:graphicFrame>
        <p:nvGraphicFramePr>
          <p:cNvPr id="12" name="表格 11"/>
          <p:cNvGraphicFramePr>
            <a:graphicFrameLocks noGrp="1"/>
          </p:cNvGraphicFramePr>
          <p:nvPr/>
        </p:nvGraphicFramePr>
        <p:xfrm>
          <a:off x="546100" y="1223216"/>
          <a:ext cx="11099800" cy="4797129"/>
        </p:xfrm>
        <a:graphic>
          <a:graphicData uri="http://schemas.openxmlformats.org/drawingml/2006/table">
            <a:tbl>
              <a:tblPr firstRow="1" bandRow="1"/>
              <a:tblGrid>
                <a:gridCol w="1992077"/>
                <a:gridCol w="1217379"/>
                <a:gridCol w="1549391"/>
                <a:gridCol w="1328049"/>
                <a:gridCol w="1106708"/>
                <a:gridCol w="1217379"/>
                <a:gridCol w="2688817"/>
              </a:tblGrid>
              <a:tr h="581983">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方法</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分子</a:t>
                      </a:r>
                      <a:endParaRPr lang="en-US" altLang="zh-CN" sz="1400" b="1" dirty="0">
                        <a:solidFill>
                          <a:schemeClr val="bg1"/>
                        </a:solidFill>
                        <a:latin typeface="Imago" charset="0"/>
                        <a:ea typeface="微软雅黑" panose="020B0503020204020204" charset="-122"/>
                        <a:cs typeface="+mn-ea"/>
                        <a:sym typeface="+mn-lt"/>
                      </a:endParaRPr>
                    </a:p>
                    <a:p>
                      <a:pPr algn="ctr">
                        <a:lnSpc>
                          <a:spcPct val="100000"/>
                        </a:lnSpc>
                      </a:pPr>
                      <a:r>
                        <a:rPr lang="zh-CN" altLang="en-US" sz="1400" b="1" dirty="0">
                          <a:solidFill>
                            <a:schemeClr val="bg1"/>
                          </a:solidFill>
                          <a:latin typeface="Imago" charset="0"/>
                          <a:ea typeface="微软雅黑" panose="020B0503020204020204" charset="-122"/>
                          <a:cs typeface="+mn-ea"/>
                          <a:sym typeface="+mn-lt"/>
                        </a:rPr>
                        <a:t>靶标</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灵敏度</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特异度</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耗时</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lnSpc>
                          <a:spcPct val="100000"/>
                        </a:lnSpc>
                      </a:pPr>
                      <a:r>
                        <a:rPr lang="zh-CN" altLang="en-US" sz="1400" b="1" dirty="0">
                          <a:solidFill>
                            <a:schemeClr val="bg1"/>
                          </a:solidFill>
                          <a:latin typeface="Imago" charset="0"/>
                          <a:ea typeface="微软雅黑" panose="020B0503020204020204" charset="-122"/>
                          <a:cs typeface="+mn-ea"/>
                          <a:sym typeface="+mn-lt"/>
                        </a:rPr>
                        <a:t>即时检测</a:t>
                      </a:r>
                      <a:endParaRPr lang="zh-CN" altLang="en-US" sz="1400" b="1" dirty="0">
                        <a:solidFill>
                          <a:schemeClr val="bg1"/>
                        </a:solidFill>
                        <a:latin typeface="Imago" charset="0"/>
                        <a:ea typeface="微软雅黑" panose="020B0503020204020204" charset="-122"/>
                        <a:cs typeface="+mn-ea"/>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marL="0" marR="0" lvl="0" indent="0" algn="ctr"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None/>
                        <a:defRPr/>
                      </a:pPr>
                      <a:r>
                        <a:rPr lang="zh-CN" altLang="en-US" sz="1400" b="1" u="none" strike="noStrike" kern="1200" cap="none" baseline="0" dirty="0">
                          <a:solidFill>
                            <a:schemeClr val="bg1"/>
                          </a:solidFill>
                          <a:latin typeface="Imago" charset="0"/>
                          <a:ea typeface="微软雅黑" panose="020B0503020204020204" charset="-122"/>
                          <a:cs typeface="Arial" panose="020B0604020202020204" pitchFamily="34" charset="0"/>
                          <a:sym typeface="+mn-lt"/>
                        </a:rPr>
                        <a:t>优缺点</a:t>
                      </a:r>
                      <a:endParaRPr lang="zh-CN" altLang="en-US" sz="1400" b="1" u="none" strike="noStrike" kern="1200" cap="none" baseline="0" dirty="0">
                        <a:solidFill>
                          <a:schemeClr val="bg1"/>
                        </a:solidFill>
                        <a:latin typeface="Imago" charset="0"/>
                        <a:ea typeface="微软雅黑" panose="020B0503020204020204" charset="-122"/>
                        <a:cs typeface="Arial" panose="020B0604020202020204" pitchFamily="34" charset="0"/>
                        <a:sym typeface="+mn-lt"/>
                      </a:endParaRPr>
                    </a:p>
                  </a:txBody>
                  <a:tcPr marL="36000" marR="36000" marT="72000" marB="7200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r>
              <a:tr h="1218217">
                <a:tc>
                  <a:txBody>
                    <a:bodyPr/>
                    <a:lstStyle/>
                    <a:p>
                      <a:pPr algn="ctr">
                        <a:lnSpc>
                          <a:spcPct val="120000"/>
                        </a:lnSpc>
                      </a:pPr>
                      <a:r>
                        <a:rPr lang="zh-CN" altLang="en-US" sz="1400" b="1" dirty="0">
                          <a:solidFill>
                            <a:schemeClr val="tx1"/>
                          </a:solidFill>
                          <a:latin typeface="+mn-lt"/>
                          <a:ea typeface="+mn-ea"/>
                          <a:cs typeface="+mn-ea"/>
                          <a:sym typeface="+mn-lt"/>
                        </a:rPr>
                        <a:t>中心实验室</a:t>
                      </a:r>
                      <a:endParaRPr lang="en-US" altLang="zh-CN" sz="1400" b="1" dirty="0">
                        <a:solidFill>
                          <a:schemeClr val="tx1"/>
                        </a:solidFill>
                        <a:latin typeface="+mn-lt"/>
                        <a:ea typeface="+mn-ea"/>
                        <a:cs typeface="+mn-ea"/>
                        <a:sym typeface="+mn-lt"/>
                      </a:endParaRPr>
                    </a:p>
                    <a:p>
                      <a:pPr algn="ctr">
                        <a:lnSpc>
                          <a:spcPct val="120000"/>
                        </a:lnSpc>
                      </a:pPr>
                      <a:r>
                        <a:rPr lang="zh-CN" altLang="en-US" sz="1400" b="1" dirty="0">
                          <a:solidFill>
                            <a:schemeClr val="tx1"/>
                          </a:solidFill>
                          <a:latin typeface="+mn-lt"/>
                          <a:ea typeface="+mn-ea"/>
                          <a:cs typeface="+mn-ea"/>
                          <a:sym typeface="+mn-lt"/>
                        </a:rPr>
                        <a:t>分子检测法</a:t>
                      </a:r>
                      <a:endParaRPr lang="en-US" altLang="zh-CN" sz="1400" b="1" dirty="0">
                        <a:solidFill>
                          <a:schemeClr val="tx1"/>
                        </a:solidFill>
                        <a:latin typeface="+mn-lt"/>
                        <a:ea typeface="+mn-ea"/>
                        <a:cs typeface="+mn-ea"/>
                        <a:sym typeface="+mn-lt"/>
                      </a:endParaRPr>
                    </a:p>
                    <a:p>
                      <a:pPr algn="ctr">
                        <a:lnSpc>
                          <a:spcPct val="120000"/>
                        </a:lnSpc>
                      </a:pPr>
                      <a:r>
                        <a:rPr lang="en-US" altLang="zh-CN" sz="1400" b="1" dirty="0">
                          <a:solidFill>
                            <a:schemeClr val="tx1"/>
                          </a:solidFill>
                          <a:latin typeface="+mn-lt"/>
                          <a:ea typeface="+mn-ea"/>
                          <a:cs typeface="+mn-ea"/>
                          <a:sym typeface="+mn-lt"/>
                        </a:rPr>
                        <a:t>(RT-PCR)</a:t>
                      </a:r>
                      <a:endParaRPr lang="zh-CN" altLang="en-US" sz="1400" b="1" dirty="0">
                        <a:solidFill>
                          <a:schemeClr val="tx1"/>
                        </a:solidFill>
                        <a:latin typeface="+mn-lt"/>
                        <a:ea typeface="+mn-ea"/>
                        <a:cs typeface="+mn-ea"/>
                        <a:sym typeface="+mn-lt"/>
                      </a:endParaRPr>
                    </a:p>
                  </a:txBody>
                  <a:tcPr marL="91428" marR="91428"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ctr">
                        <a:lnSpc>
                          <a:spcPct val="120000"/>
                        </a:lnSpc>
                      </a:pPr>
                      <a:r>
                        <a:rPr lang="zh-CN" altLang="en-US" sz="1400" dirty="0">
                          <a:solidFill>
                            <a:schemeClr val="tx1"/>
                          </a:solidFill>
                          <a:latin typeface="+mn-lt"/>
                          <a:ea typeface="+mn-ea"/>
                          <a:cs typeface="+mn-ea"/>
                          <a:sym typeface="+mn-lt"/>
                        </a:rPr>
                        <a:t>病毒</a:t>
                      </a:r>
                      <a:r>
                        <a:rPr lang="en-US" altLang="zh-CN" sz="1400" dirty="0">
                          <a:solidFill>
                            <a:schemeClr val="tx1"/>
                          </a:solidFill>
                          <a:latin typeface="+mn-lt"/>
                          <a:ea typeface="+mn-ea"/>
                          <a:cs typeface="+mn-ea"/>
                          <a:sym typeface="+mn-lt"/>
                        </a:rPr>
                        <a:t>RNA</a:t>
                      </a:r>
                      <a:endParaRPr lang="zh-CN" altLang="en-US" sz="1400" dirty="0">
                        <a:solidFill>
                          <a:schemeClr val="tx1"/>
                        </a:solidFill>
                        <a:latin typeface="+mn-lt"/>
                        <a:ea typeface="+mn-ea"/>
                        <a:cs typeface="+mn-ea"/>
                        <a:sym typeface="+mn-lt"/>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90–95%</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90–95%</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1-8</a:t>
                      </a:r>
                      <a:r>
                        <a:rPr lang="zh-CN" sz="1400" b="0" i="0" u="none" strike="noStrike" cap="none" dirty="0">
                          <a:solidFill>
                            <a:schemeClr val="dk1"/>
                          </a:solidFill>
                          <a:latin typeface="+mn-lt"/>
                          <a:ea typeface="+mn-ea"/>
                          <a:cs typeface="Arial" panose="020B0604020202020204" pitchFamily="34" charset="0"/>
                          <a:sym typeface="Arial" panose="020B0604020202020204" pitchFamily="34" charset="0"/>
                        </a:rPr>
                        <a:t>小时</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chemeClr val="dk1"/>
                        </a:buClr>
                        <a:buSzPts val="1100"/>
                        <a:buFont typeface="Arial" panose="020B0604020202020204" pitchFamily="34" charset="0"/>
                        <a:buNone/>
                      </a:pPr>
                      <a:r>
                        <a:rPr lang="zh-CN" altLang="en-US" sz="2000" b="0" u="none" strike="noStrike" cap="none" dirty="0">
                          <a:solidFill>
                            <a:schemeClr val="dk1"/>
                          </a:solidFill>
                          <a:latin typeface="+mn-lt"/>
                          <a:ea typeface="+mn-ea"/>
                          <a:cs typeface="Arial" panose="020B0604020202020204" pitchFamily="34" charset="0"/>
                          <a:sym typeface="Arial" panose="020B0604020202020204" pitchFamily="34" charset="0"/>
                        </a:rPr>
                        <a:t>✘</a:t>
                      </a:r>
                      <a:endParaRPr sz="20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高灵敏度和特异度</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just"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区分甲、乙流</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just"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just"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耗时长</a:t>
                      </a:r>
                      <a:endPar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just"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价格贵</a:t>
                      </a:r>
                      <a:endPar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r>
              <a:tr h="760720">
                <a:tc>
                  <a:txBody>
                    <a:bodyPr/>
                    <a:lstStyle/>
                    <a:p>
                      <a:pPr algn="ctr">
                        <a:lnSpc>
                          <a:spcPct val="120000"/>
                        </a:lnSpc>
                      </a:pPr>
                      <a:r>
                        <a:rPr lang="zh-CN" altLang="en-US" sz="1400" b="1" dirty="0">
                          <a:solidFill>
                            <a:schemeClr val="tx1"/>
                          </a:solidFill>
                          <a:latin typeface="+mn-lt"/>
                          <a:ea typeface="+mn-ea"/>
                          <a:cs typeface="+mn-ea"/>
                          <a:sym typeface="+mn-lt"/>
                        </a:rPr>
                        <a:t>即时检测</a:t>
                      </a:r>
                      <a:endParaRPr lang="en-US" altLang="zh-CN" sz="1400" b="1" dirty="0">
                        <a:solidFill>
                          <a:schemeClr val="tx1"/>
                        </a:solidFill>
                        <a:latin typeface="+mn-lt"/>
                        <a:ea typeface="+mn-ea"/>
                        <a:cs typeface="+mn-ea"/>
                        <a:sym typeface="+mn-lt"/>
                      </a:endParaRPr>
                    </a:p>
                    <a:p>
                      <a:pPr algn="ctr">
                        <a:lnSpc>
                          <a:spcPct val="120000"/>
                        </a:lnSpc>
                      </a:pPr>
                      <a:r>
                        <a:rPr lang="zh-CN" altLang="en-US" sz="1400" b="1" dirty="0">
                          <a:solidFill>
                            <a:schemeClr val="tx1"/>
                          </a:solidFill>
                          <a:latin typeface="+mn-lt"/>
                          <a:ea typeface="+mn-ea"/>
                          <a:cs typeface="+mn-ea"/>
                          <a:sym typeface="+mn-lt"/>
                        </a:rPr>
                        <a:t>分子检测法</a:t>
                      </a:r>
                      <a:endParaRPr lang="en-US" altLang="zh-CN" sz="1400" b="1" dirty="0">
                        <a:solidFill>
                          <a:schemeClr val="tx1"/>
                        </a:solidFill>
                        <a:latin typeface="+mn-lt"/>
                        <a:ea typeface="+mn-ea"/>
                        <a:cs typeface="+mn-ea"/>
                        <a:sym typeface="+mn-lt"/>
                      </a:endParaRPr>
                    </a:p>
                    <a:p>
                      <a:pPr algn="ctr">
                        <a:lnSpc>
                          <a:spcPct val="120000"/>
                        </a:lnSpc>
                      </a:pPr>
                      <a:r>
                        <a:rPr lang="en-US" altLang="zh-CN" sz="1400" b="1" dirty="0">
                          <a:solidFill>
                            <a:schemeClr val="tx1"/>
                          </a:solidFill>
                          <a:latin typeface="+mn-lt"/>
                          <a:ea typeface="+mn-ea"/>
                          <a:cs typeface="+mn-ea"/>
                          <a:sym typeface="+mn-lt"/>
                        </a:rPr>
                        <a:t>(POCT)</a:t>
                      </a:r>
                      <a:endParaRPr lang="en-US" altLang="zh-CN" sz="1400" b="1" dirty="0">
                        <a:solidFill>
                          <a:schemeClr val="tx1"/>
                        </a:solidFill>
                        <a:latin typeface="+mn-lt"/>
                        <a:ea typeface="+mn-ea"/>
                        <a:cs typeface="+mn-ea"/>
                        <a:sym typeface="+mn-lt"/>
                      </a:endParaRPr>
                    </a:p>
                  </a:txBody>
                  <a:tcPr marL="91428" marR="91428"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algn="ctr">
                        <a:lnSpc>
                          <a:spcPct val="120000"/>
                        </a:lnSpc>
                      </a:pPr>
                      <a:r>
                        <a:rPr lang="zh-CN" altLang="en-US" sz="1400" dirty="0">
                          <a:solidFill>
                            <a:schemeClr val="tx1"/>
                          </a:solidFill>
                          <a:latin typeface="+mn-lt"/>
                          <a:ea typeface="+mn-ea"/>
                          <a:cs typeface="+mn-ea"/>
                          <a:sym typeface="+mn-lt"/>
                        </a:rPr>
                        <a:t>病毒</a:t>
                      </a:r>
                      <a:r>
                        <a:rPr lang="en-US" altLang="zh-CN" sz="1400" dirty="0">
                          <a:solidFill>
                            <a:schemeClr val="tx1"/>
                          </a:solidFill>
                          <a:latin typeface="+mn-lt"/>
                          <a:ea typeface="+mn-ea"/>
                          <a:cs typeface="+mn-ea"/>
                          <a:sym typeface="+mn-lt"/>
                        </a:rPr>
                        <a:t>RNA</a:t>
                      </a:r>
                      <a:endParaRPr lang="zh-CN" altLang="en-US" sz="1400" dirty="0">
                        <a:solidFill>
                          <a:schemeClr val="tx1"/>
                        </a:solidFill>
                        <a:latin typeface="+mn-lt"/>
                        <a:ea typeface="+mn-ea"/>
                        <a:cs typeface="+mn-ea"/>
                        <a:sym typeface="+mn-lt"/>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90–95%</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a:solidFill>
                            <a:schemeClr val="dk1"/>
                          </a:solidFill>
                          <a:latin typeface="+mn-lt"/>
                          <a:ea typeface="+mn-ea"/>
                          <a:cs typeface="Arial" panose="020B0604020202020204" pitchFamily="34" charset="0"/>
                          <a:sym typeface="Arial" panose="020B0604020202020204" pitchFamily="34" charset="0"/>
                        </a:rPr>
                        <a:t>90–95%</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15–30</a:t>
                      </a:r>
                      <a:r>
                        <a:rPr lang="zh-CN" sz="1400" b="0" i="0" u="none" strike="noStrike" cap="none" dirty="0">
                          <a:solidFill>
                            <a:schemeClr val="dk1"/>
                          </a:solidFill>
                          <a:latin typeface="+mn-lt"/>
                          <a:ea typeface="+mn-ea"/>
                          <a:cs typeface="Arial" panose="020B0604020202020204" pitchFamily="34" charset="0"/>
                          <a:sym typeface="Arial" panose="020B0604020202020204" pitchFamily="34" charset="0"/>
                        </a:rPr>
                        <a:t>分钟</a:t>
                      </a:r>
                      <a:endParaRPr sz="1400" b="0" u="none" strike="noStrike" cap="none" baseline="30000"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marL="0" marR="0" lvl="0" indent="0" algn="ctr" rtl="0">
                        <a:spcBef>
                          <a:spcPts val="0"/>
                        </a:spcBef>
                        <a:spcAft>
                          <a:spcPts val="0"/>
                        </a:spcAft>
                        <a:buClr>
                          <a:schemeClr val="dk1"/>
                        </a:buClr>
                        <a:buSzPts val="1100"/>
                        <a:buFont typeface="Arial" panose="020B0604020202020204" pitchFamily="34" charset="0"/>
                        <a:buNone/>
                      </a:pPr>
                      <a:r>
                        <a:rPr lang="zh-CN" altLang="en-US" sz="2400" b="0" u="none" strike="noStrike" cap="none" baseline="30000" dirty="0">
                          <a:solidFill>
                            <a:srgbClr val="C00000"/>
                          </a:solidFill>
                          <a:latin typeface="+mn-lt"/>
                          <a:ea typeface="+mn-ea"/>
                          <a:cs typeface="Arial" panose="020B0604020202020204" pitchFamily="34" charset="0"/>
                          <a:sym typeface="Arial" panose="020B0604020202020204" pitchFamily="34" charset="0"/>
                        </a:rPr>
                        <a:t>✔</a:t>
                      </a:r>
                      <a:endParaRPr sz="2400" b="0" u="none" strike="noStrike" cap="none" baseline="30000" dirty="0">
                        <a:solidFill>
                          <a:srgbClr val="C00000"/>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高灵敏度和特异度</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快速出结果</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小型、便携</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价格贵</a:t>
                      </a:r>
                      <a:endParaRPr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3F4FF"/>
                    </a:solidFill>
                  </a:tcPr>
                </a:tc>
              </a:tr>
              <a:tr h="1305423">
                <a:tc>
                  <a:txBody>
                    <a:bodyPr/>
                    <a:lstStyle/>
                    <a:p>
                      <a:pPr algn="ctr">
                        <a:lnSpc>
                          <a:spcPct val="120000"/>
                        </a:lnSpc>
                      </a:pPr>
                      <a:r>
                        <a:rPr lang="en-US" altLang="zh-CN" sz="1400" b="1" dirty="0">
                          <a:solidFill>
                            <a:schemeClr val="tx1"/>
                          </a:solidFill>
                          <a:latin typeface="+mn-lt"/>
                          <a:ea typeface="+mn-ea"/>
                          <a:cs typeface="+mn-ea"/>
                          <a:sym typeface="+mn-lt"/>
                        </a:rPr>
                        <a:t>RIDTs</a:t>
                      </a:r>
                      <a:endParaRPr lang="en-US" altLang="zh-CN" sz="1400" b="1" dirty="0">
                        <a:solidFill>
                          <a:schemeClr val="tx1"/>
                        </a:solidFill>
                        <a:latin typeface="+mn-lt"/>
                        <a:ea typeface="+mn-ea"/>
                        <a:cs typeface="+mn-ea"/>
                        <a:sym typeface="+mn-lt"/>
                      </a:endParaRPr>
                    </a:p>
                    <a:p>
                      <a:pPr algn="ctr">
                        <a:lnSpc>
                          <a:spcPct val="120000"/>
                        </a:lnSpc>
                      </a:pPr>
                      <a:r>
                        <a:rPr lang="en-US" altLang="zh-CN" sz="1400" b="1" dirty="0">
                          <a:solidFill>
                            <a:schemeClr val="tx1"/>
                          </a:solidFill>
                          <a:latin typeface="+mn-lt"/>
                          <a:ea typeface="+mn-ea"/>
                          <a:cs typeface="+mn-ea"/>
                          <a:sym typeface="+mn-lt"/>
                        </a:rPr>
                        <a:t>(</a:t>
                      </a:r>
                      <a:r>
                        <a:rPr lang="zh-CN" altLang="en-US" sz="1400" b="1" dirty="0">
                          <a:solidFill>
                            <a:schemeClr val="tx1"/>
                          </a:solidFill>
                          <a:latin typeface="+mn-lt"/>
                          <a:ea typeface="+mn-ea"/>
                          <a:cs typeface="+mn-ea"/>
                          <a:sym typeface="+mn-lt"/>
                        </a:rPr>
                        <a:t>快速抗原检测</a:t>
                      </a:r>
                      <a:r>
                        <a:rPr lang="en-US" altLang="zh-CN" sz="1400" b="1" dirty="0">
                          <a:solidFill>
                            <a:schemeClr val="tx1"/>
                          </a:solidFill>
                          <a:latin typeface="+mn-lt"/>
                          <a:ea typeface="+mn-ea"/>
                          <a:cs typeface="+mn-ea"/>
                          <a:sym typeface="+mn-lt"/>
                        </a:rPr>
                        <a:t>)</a:t>
                      </a:r>
                      <a:endParaRPr lang="en-US" altLang="zh-CN" sz="1400" b="1" dirty="0">
                        <a:solidFill>
                          <a:schemeClr val="tx1"/>
                        </a:solidFill>
                        <a:latin typeface="+mn-lt"/>
                        <a:ea typeface="+mn-ea"/>
                        <a:cs typeface="+mn-ea"/>
                        <a:sym typeface="+mn-lt"/>
                      </a:endParaRPr>
                    </a:p>
                  </a:txBody>
                  <a:tcPr marL="91428" marR="91428"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20000"/>
                        </a:lnSpc>
                        <a:spcBef>
                          <a:spcPts val="0"/>
                        </a:spcBef>
                        <a:spcAft>
                          <a:spcPts val="0"/>
                        </a:spcAft>
                        <a:buClrTx/>
                        <a:buSzTx/>
                        <a:buFontTx/>
                        <a:buNone/>
                        <a:defRPr/>
                      </a:pPr>
                      <a:r>
                        <a:rPr lang="zh-CN" altLang="en-US" sz="1400" b="0" i="0" kern="1200" dirty="0">
                          <a:solidFill>
                            <a:schemeClr val="tx1"/>
                          </a:solidFill>
                          <a:latin typeface="+mn-lt"/>
                          <a:ea typeface="+mn-ea"/>
                          <a:cs typeface="+mn-ea"/>
                          <a:sym typeface="+mn-lt"/>
                        </a:rPr>
                        <a:t>抗原</a:t>
                      </a:r>
                      <a:endParaRPr lang="en-US" altLang="zh-CN" sz="1400" b="0" i="0" kern="1200" dirty="0">
                        <a:solidFill>
                          <a:schemeClr val="tx1"/>
                        </a:solidFill>
                        <a:latin typeface="+mn-lt"/>
                        <a:ea typeface="+mn-ea"/>
                        <a:cs typeface="+mn-ea"/>
                        <a:sym typeface="+mn-lt"/>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50–70%</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a:solidFill>
                            <a:schemeClr val="dk1"/>
                          </a:solidFill>
                          <a:latin typeface="+mn-lt"/>
                          <a:ea typeface="+mn-ea"/>
                          <a:cs typeface="Arial" panose="020B0604020202020204" pitchFamily="34" charset="0"/>
                          <a:sym typeface="Arial" panose="020B0604020202020204" pitchFamily="34" charset="0"/>
                        </a:rPr>
                        <a:t>&gt;90%</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zh-CN" sz="1400" b="0" i="0" u="none" strike="noStrike" cap="none" dirty="0">
                          <a:solidFill>
                            <a:schemeClr val="dk1"/>
                          </a:solidFill>
                          <a:latin typeface="+mn-lt"/>
                          <a:ea typeface="+mn-ea"/>
                          <a:cs typeface="Arial" panose="020B0604020202020204" pitchFamily="34" charset="0"/>
                          <a:sym typeface="Arial" panose="020B0604020202020204" pitchFamily="34" charset="0"/>
                        </a:rPr>
                        <a:t>＜</a:t>
                      </a: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15</a:t>
                      </a:r>
                      <a:r>
                        <a:rPr lang="zh-CN" sz="1400" b="0" i="0" u="none" strike="noStrike" cap="none" dirty="0">
                          <a:solidFill>
                            <a:schemeClr val="dk1"/>
                          </a:solidFill>
                          <a:latin typeface="+mn-lt"/>
                          <a:ea typeface="+mn-ea"/>
                          <a:cs typeface="Arial" panose="020B0604020202020204" pitchFamily="34" charset="0"/>
                          <a:sym typeface="Arial" panose="020B0604020202020204" pitchFamily="34" charset="0"/>
                        </a:rPr>
                        <a:t>分钟</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None/>
                        <a:defRPr/>
                      </a:pPr>
                      <a:r>
                        <a:rPr lang="zh-CN" altLang="en-US" sz="2400" b="0" u="none" strike="noStrike" cap="none" baseline="30000" dirty="0">
                          <a:solidFill>
                            <a:srgbClr val="C00000"/>
                          </a:solidFill>
                          <a:latin typeface="+mn-lt"/>
                          <a:ea typeface="+mn-ea"/>
                          <a:cs typeface="Arial" panose="020B0604020202020204" pitchFamily="34" charset="0"/>
                          <a:sym typeface="Arial" panose="020B0604020202020204" pitchFamily="34" charset="0"/>
                        </a:rPr>
                        <a:t>✔</a:t>
                      </a:r>
                      <a:endParaRPr lang="zh-CN" altLang="en-US" sz="2400" b="0" u="none" strike="noStrike" cap="none" baseline="30000" dirty="0">
                        <a:solidFill>
                          <a:srgbClr val="C00000"/>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快速出结果</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临床普遍使用</a:t>
                      </a:r>
                      <a:endPar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灵敏度低</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常见假阴性</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624706">
                <a:tc>
                  <a:txBody>
                    <a:bodyPr/>
                    <a:lstStyle/>
                    <a:p>
                      <a:pPr algn="ctr">
                        <a:lnSpc>
                          <a:spcPct val="120000"/>
                        </a:lnSpc>
                      </a:pPr>
                      <a:r>
                        <a:rPr lang="zh-CN" altLang="en-US" sz="1400" b="1" dirty="0">
                          <a:solidFill>
                            <a:schemeClr val="tx1"/>
                          </a:solidFill>
                          <a:latin typeface="+mn-lt"/>
                          <a:ea typeface="+mn-ea"/>
                          <a:cs typeface="+mn-ea"/>
                          <a:sym typeface="+mn-lt"/>
                        </a:rPr>
                        <a:t>免疫荧光法</a:t>
                      </a:r>
                      <a:endParaRPr lang="zh-CN" altLang="en-US" sz="1400" b="1" dirty="0">
                        <a:solidFill>
                          <a:schemeClr val="tx1"/>
                        </a:solidFill>
                        <a:latin typeface="+mn-lt"/>
                        <a:ea typeface="+mn-ea"/>
                        <a:cs typeface="+mn-ea"/>
                        <a:sym typeface="+mn-lt"/>
                      </a:endParaRPr>
                    </a:p>
                  </a:txBody>
                  <a:tcPr marL="91428" marR="91428"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marL="0" marR="0" indent="0" algn="ctr" defTabSz="914400" rtl="0" eaLnBrk="1" fontAlgn="auto" latinLnBrk="0" hangingPunct="1">
                        <a:lnSpc>
                          <a:spcPct val="120000"/>
                        </a:lnSpc>
                        <a:spcBef>
                          <a:spcPts val="0"/>
                        </a:spcBef>
                        <a:spcAft>
                          <a:spcPts val="0"/>
                        </a:spcAft>
                        <a:buClrTx/>
                        <a:buSzTx/>
                        <a:buFontTx/>
                        <a:buNone/>
                        <a:defRPr/>
                      </a:pPr>
                      <a:r>
                        <a:rPr lang="zh-CN" altLang="en-US" sz="1400" b="0" i="0" kern="1200" dirty="0">
                          <a:solidFill>
                            <a:schemeClr val="tx1"/>
                          </a:solidFill>
                          <a:latin typeface="+mn-lt"/>
                          <a:ea typeface="+mn-ea"/>
                          <a:cs typeface="+mn-ea"/>
                          <a:sym typeface="+mn-lt"/>
                        </a:rPr>
                        <a:t>抗原</a:t>
                      </a:r>
                      <a:endParaRPr lang="zh-CN" altLang="en-US" sz="1400" b="0" i="0" kern="1200" dirty="0">
                        <a:solidFill>
                          <a:schemeClr val="tx1"/>
                        </a:solidFill>
                        <a:latin typeface="+mn-lt"/>
                        <a:ea typeface="+mn-ea"/>
                        <a:cs typeface="+mn-ea"/>
                        <a:sym typeface="+mn-lt"/>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&gt;70%</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&gt;80%</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lvl1pPr marL="0" algn="l" defTabSz="1172210" rtl="0" eaLnBrk="1" latinLnBrk="0" hangingPunct="1">
                        <a:defRPr sz="2300" kern="1200">
                          <a:solidFill>
                            <a:schemeClr val="tx1"/>
                          </a:solidFill>
                          <a:latin typeface="Arial" panose="020B0604020202020204" pitchFamily="34" charset="0"/>
                        </a:defRPr>
                      </a:lvl1pPr>
                      <a:lvl2pPr marL="586105" algn="l" defTabSz="1172210" rtl="0" eaLnBrk="1" latinLnBrk="0" hangingPunct="1">
                        <a:defRPr sz="2300" kern="1200">
                          <a:solidFill>
                            <a:schemeClr val="tx1"/>
                          </a:solidFill>
                          <a:latin typeface="Arial" panose="020B0604020202020204" pitchFamily="34" charset="0"/>
                        </a:defRPr>
                      </a:lvl2pPr>
                      <a:lvl3pPr marL="1172210" algn="l" defTabSz="1172210" rtl="0" eaLnBrk="1" latinLnBrk="0" hangingPunct="1">
                        <a:defRPr sz="2300" kern="1200">
                          <a:solidFill>
                            <a:schemeClr val="tx1"/>
                          </a:solidFill>
                          <a:latin typeface="Arial" panose="020B0604020202020204" pitchFamily="34" charset="0"/>
                        </a:defRPr>
                      </a:lvl3pPr>
                      <a:lvl4pPr marL="1758315" algn="l" defTabSz="1172210" rtl="0" eaLnBrk="1" latinLnBrk="0" hangingPunct="1">
                        <a:defRPr sz="2300" kern="1200">
                          <a:solidFill>
                            <a:schemeClr val="tx1"/>
                          </a:solidFill>
                          <a:latin typeface="Arial" panose="020B0604020202020204" pitchFamily="34" charset="0"/>
                        </a:defRPr>
                      </a:lvl4pPr>
                      <a:lvl5pPr marL="2343785" algn="l" defTabSz="1172210" rtl="0" eaLnBrk="1" latinLnBrk="0" hangingPunct="1">
                        <a:defRPr sz="2300" kern="1200">
                          <a:solidFill>
                            <a:schemeClr val="tx1"/>
                          </a:solidFill>
                          <a:latin typeface="Arial" panose="020B0604020202020204" pitchFamily="34" charset="0"/>
                        </a:defRPr>
                      </a:lvl5pPr>
                      <a:lvl6pPr marL="2929890" algn="l" defTabSz="1172210" rtl="0" eaLnBrk="1" latinLnBrk="0" hangingPunct="1">
                        <a:defRPr sz="2300" kern="1200">
                          <a:solidFill>
                            <a:schemeClr val="tx1"/>
                          </a:solidFill>
                          <a:latin typeface="Arial" panose="020B0604020202020204" pitchFamily="34" charset="0"/>
                        </a:defRPr>
                      </a:lvl6pPr>
                      <a:lvl7pPr marL="3515995" algn="l" defTabSz="1172210" rtl="0" eaLnBrk="1" latinLnBrk="0" hangingPunct="1">
                        <a:defRPr sz="2300" kern="1200">
                          <a:solidFill>
                            <a:schemeClr val="tx1"/>
                          </a:solidFill>
                          <a:latin typeface="Arial" panose="020B0604020202020204" pitchFamily="34" charset="0"/>
                        </a:defRPr>
                      </a:lvl7pPr>
                      <a:lvl8pPr marL="4102100" algn="l" defTabSz="1172210" rtl="0" eaLnBrk="1" latinLnBrk="0" hangingPunct="1">
                        <a:defRPr sz="2300" kern="1200">
                          <a:solidFill>
                            <a:schemeClr val="tx1"/>
                          </a:solidFill>
                          <a:latin typeface="Arial" panose="020B0604020202020204" pitchFamily="34" charset="0"/>
                        </a:defRPr>
                      </a:lvl8pPr>
                      <a:lvl9pPr marL="4688205" algn="l" defTabSz="1172210" rtl="0" eaLnBrk="1" latinLnBrk="0" hangingPunct="1">
                        <a:defRPr sz="2300" kern="1200">
                          <a:solidFill>
                            <a:schemeClr val="tx1"/>
                          </a:solidFill>
                          <a:latin typeface="Arial" panose="020B0604020202020204" pitchFamily="34" charset="0"/>
                        </a:defRPr>
                      </a:lvl9pPr>
                    </a:lstStyle>
                    <a:p>
                      <a:pPr marL="0" marR="0" lvl="0" indent="0" algn="ctr" rtl="0">
                        <a:spcBef>
                          <a:spcPts val="0"/>
                        </a:spcBef>
                        <a:spcAft>
                          <a:spcPts val="0"/>
                        </a:spcAft>
                        <a:buClr>
                          <a:schemeClr val="dk1"/>
                        </a:buClr>
                        <a:buSzPts val="1100"/>
                        <a:buFont typeface="Arial" panose="020B0604020202020204" pitchFamily="34" charset="0"/>
                        <a:buNone/>
                      </a:pPr>
                      <a:r>
                        <a:rPr lang="en-US" sz="1400" b="0" i="0" u="none" strike="noStrike" cap="none" dirty="0">
                          <a:solidFill>
                            <a:schemeClr val="dk1"/>
                          </a:solidFill>
                          <a:latin typeface="+mn-lt"/>
                          <a:ea typeface="+mn-ea"/>
                          <a:cs typeface="Arial" panose="020B0604020202020204" pitchFamily="34" charset="0"/>
                          <a:sym typeface="Arial" panose="020B0604020202020204" pitchFamily="34" charset="0"/>
                        </a:rPr>
                        <a:t>1-4</a:t>
                      </a:r>
                      <a:r>
                        <a:rPr lang="zh-CN" sz="1400" b="0" i="0" u="none" strike="noStrike" cap="none" dirty="0">
                          <a:solidFill>
                            <a:schemeClr val="dk1"/>
                          </a:solidFill>
                          <a:latin typeface="+mn-lt"/>
                          <a:ea typeface="+mn-ea"/>
                          <a:cs typeface="Arial" panose="020B0604020202020204" pitchFamily="34" charset="0"/>
                          <a:sym typeface="Arial" panose="020B0604020202020204" pitchFamily="34" charset="0"/>
                        </a:rPr>
                        <a:t>小时 </a:t>
                      </a:r>
                      <a:endParaRPr sz="14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marL="0" marR="0" lvl="0" indent="0" algn="ctr"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None/>
                        <a:defRPr/>
                      </a:pPr>
                      <a:r>
                        <a:rPr lang="zh-CN" altLang="en-US" sz="2000" b="0" u="none" strike="noStrike" cap="none" dirty="0">
                          <a:solidFill>
                            <a:schemeClr val="dk1"/>
                          </a:solidFill>
                          <a:latin typeface="+mn-lt"/>
                          <a:ea typeface="+mn-ea"/>
                          <a:cs typeface="Arial" panose="020B0604020202020204" pitchFamily="34" charset="0"/>
                          <a:sym typeface="Arial" panose="020B0604020202020204" pitchFamily="34" charset="0"/>
                        </a:rPr>
                        <a:t>✘</a:t>
                      </a:r>
                      <a:endParaRPr lang="zh-CN" altLang="en-US" sz="2000" b="0" u="none" strike="noStrike" cap="none"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灵敏度和特异性低</a:t>
                      </a:r>
                      <a:endParaRPr lang="en-US" altLang="zh-CN"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p>
                      <a:pPr marL="107950" marR="0" lvl="0" indent="-107950" algn="l" defTabSz="117221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defRPr/>
                      </a:pPr>
                      <a:r>
                        <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rPr>
                        <a:t>耗时长</a:t>
                      </a:r>
                      <a:endParaRPr lang="zh-CN" altLang="en-US" sz="1400" b="0" u="none" strike="noStrike" kern="1200" cap="none" baseline="0" dirty="0">
                        <a:solidFill>
                          <a:schemeClr val="dk1"/>
                        </a:solidFill>
                        <a:latin typeface="+mn-lt"/>
                        <a:ea typeface="+mn-ea"/>
                        <a:cs typeface="Arial" panose="020B0604020202020204" pitchFamily="34" charset="0"/>
                        <a:sym typeface="Arial" panose="020B0604020202020204" pitchFamily="34" charset="0"/>
                      </a:endParaRPr>
                    </a:p>
                  </a:txBody>
                  <a:tcPr marL="36000" marR="36000" marT="0" marB="0"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r>
            </a:tbl>
          </a:graphicData>
        </a:graphic>
      </p:graphicFrame>
      <p:sp>
        <p:nvSpPr>
          <p:cNvPr id="2" name="Rectangle 1"/>
          <p:cNvSpPr/>
          <p:nvPr/>
        </p:nvSpPr>
        <p:spPr>
          <a:xfrm>
            <a:off x="546100" y="4105656"/>
            <a:ext cx="11099800" cy="126644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35"/>
          <p:cNvSpPr/>
          <p:nvPr/>
        </p:nvSpPr>
        <p:spPr>
          <a:xfrm>
            <a:off x="10036703" y="0"/>
            <a:ext cx="1659997" cy="603884"/>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流感的检测与诊断</a:t>
            </a:r>
            <a:endParaRPr lang="en-US" altLang="zh-CN" sz="1400" b="1" dirty="0"/>
          </a:p>
        </p:txBody>
      </p:sp>
      <p:sp>
        <p:nvSpPr>
          <p:cNvPr id="4" name="矩形 3"/>
          <p:cNvSpPr/>
          <p:nvPr/>
        </p:nvSpPr>
        <p:spPr>
          <a:xfrm>
            <a:off x="715963" y="5063260"/>
            <a:ext cx="16002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rPr>
              <a:t>目前临床最常用</a:t>
            </a:r>
            <a:endParaRPr lang="zh-CN" altLang="en-US" sz="1200" b="1"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67696"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21" name="文本占位符 3"/>
          <p:cNvSpPr txBox="1"/>
          <p:nvPr/>
        </p:nvSpPr>
        <p:spPr>
          <a:xfrm>
            <a:off x="466045" y="6514124"/>
            <a:ext cx="11725955" cy="193084"/>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92075" indent="-92075" defTabSz="1172210">
              <a:spcBef>
                <a:spcPts val="0"/>
              </a:spcBef>
              <a:buFont typeface="+mj-lt"/>
              <a:buAutoNum type="arabicPeriod"/>
              <a:defRPr/>
            </a:pPr>
            <a:r>
              <a:rPr lang="zh-CN" altLang="en-US" sz="800" dirty="0">
                <a:solidFill>
                  <a:prstClr val="white">
                    <a:lumMod val="65000"/>
                  </a:prstClr>
                </a:solidFill>
                <a:ea typeface="微软雅黑" panose="020B0503020204020204" charset="-122"/>
                <a:sym typeface="Verdana" panose="020B0604030504040204"/>
              </a:rPr>
              <a:t>流行性感冒诊疗方案</a:t>
            </a:r>
            <a:r>
              <a:rPr lang="en-US" altLang="zh-CN" sz="800" dirty="0">
                <a:solidFill>
                  <a:prstClr val="white">
                    <a:lumMod val="65000"/>
                  </a:prstClr>
                </a:solidFill>
                <a:ea typeface="微软雅黑" panose="020B0503020204020204" charset="-122"/>
                <a:sym typeface="Verdana" panose="020B0604030504040204"/>
              </a:rPr>
              <a:t>(2020</a:t>
            </a:r>
            <a:r>
              <a:rPr lang="zh-CN" altLang="en-US" sz="800" dirty="0">
                <a:solidFill>
                  <a:prstClr val="white">
                    <a:lumMod val="65000"/>
                  </a:prstClr>
                </a:solidFill>
                <a:ea typeface="微软雅黑" panose="020B0503020204020204" charset="-122"/>
                <a:sym typeface="Verdana" panose="020B0604030504040204"/>
              </a:rPr>
              <a:t>年版</a:t>
            </a:r>
            <a:r>
              <a:rPr lang="en-US" altLang="zh-CN" sz="800" dirty="0">
                <a:solidFill>
                  <a:prstClr val="white">
                    <a:lumMod val="65000"/>
                  </a:prstClr>
                </a:solidFill>
                <a:ea typeface="微软雅黑" panose="020B0503020204020204" charset="-122"/>
                <a:sym typeface="Verdana" panose="020B0604030504040204"/>
              </a:rPr>
              <a:t>)</a:t>
            </a:r>
            <a:endParaRPr lang="en-US" altLang="zh-CN" sz="800" dirty="0">
              <a:solidFill>
                <a:prstClr val="white">
                  <a:lumMod val="65000"/>
                </a:prstClr>
              </a:solidFill>
              <a:ea typeface="微软雅黑" panose="020B0503020204020204" charset="-122"/>
              <a:sym typeface="Verdana" panose="020B0604030504040204"/>
            </a:endParaRPr>
          </a:p>
          <a:p>
            <a:pPr marL="92075" indent="-92075" defTabSz="1172210">
              <a:spcBef>
                <a:spcPts val="0"/>
              </a:spcBef>
              <a:buFont typeface="+mj-lt"/>
              <a:buAutoNum type="arabicPeriod"/>
              <a:defRPr/>
            </a:pPr>
            <a:r>
              <a:rPr lang="zh-CN" altLang="en-US" sz="800" dirty="0">
                <a:solidFill>
                  <a:prstClr val="white">
                    <a:lumMod val="65000"/>
                  </a:prstClr>
                </a:solidFill>
                <a:ea typeface="微软雅黑" panose="020B0503020204020204" charset="-122"/>
                <a:sym typeface="Verdana" panose="020B0604030504040204"/>
              </a:rPr>
              <a:t>郗萌</a:t>
            </a:r>
            <a:r>
              <a:rPr lang="en-US" altLang="zh-CN" sz="800" dirty="0">
                <a:solidFill>
                  <a:prstClr val="white">
                    <a:lumMod val="65000"/>
                  </a:prstClr>
                </a:solidFill>
                <a:ea typeface="微软雅黑" panose="020B0503020204020204" charset="-122"/>
                <a:sym typeface="Verdana" panose="020B0604030504040204"/>
              </a:rPr>
              <a:t>,</a:t>
            </a:r>
            <a:r>
              <a:rPr lang="zh-CN" altLang="en-US" sz="800" dirty="0">
                <a:solidFill>
                  <a:prstClr val="white">
                    <a:lumMod val="65000"/>
                  </a:prstClr>
                </a:solidFill>
                <a:ea typeface="微软雅黑" panose="020B0503020204020204" charset="-122"/>
                <a:sym typeface="Verdana" panose="020B0604030504040204"/>
              </a:rPr>
              <a:t>等</a:t>
            </a:r>
            <a:r>
              <a:rPr lang="en-US" altLang="zh-CN" sz="800" dirty="0">
                <a:solidFill>
                  <a:prstClr val="white">
                    <a:lumMod val="65000"/>
                  </a:prstClr>
                </a:solidFill>
                <a:ea typeface="微软雅黑" panose="020B0503020204020204" charset="-122"/>
                <a:sym typeface="Verdana" panose="020B0604030504040204"/>
              </a:rPr>
              <a:t>.</a:t>
            </a:r>
            <a:r>
              <a:rPr lang="zh-CN" altLang="en-US" sz="800" dirty="0">
                <a:solidFill>
                  <a:prstClr val="white">
                    <a:lumMod val="65000"/>
                  </a:prstClr>
                </a:solidFill>
                <a:ea typeface="微软雅黑" panose="020B0503020204020204" charset="-122"/>
                <a:sym typeface="Verdana" panose="020B0604030504040204"/>
              </a:rPr>
              <a:t>中国现代医药杂志</a:t>
            </a:r>
            <a:r>
              <a:rPr lang="en-US" altLang="zh-CN" sz="800" dirty="0">
                <a:solidFill>
                  <a:prstClr val="white">
                    <a:lumMod val="65000"/>
                  </a:prstClr>
                </a:solidFill>
                <a:ea typeface="微软雅黑" panose="020B0503020204020204" charset="-122"/>
                <a:sym typeface="Verdana" panose="020B0604030504040204"/>
              </a:rPr>
              <a:t>.2006;8(8):5-6.</a:t>
            </a:r>
            <a:endParaRPr lang="en-US" altLang="zh-CN" sz="800" dirty="0">
              <a:solidFill>
                <a:prstClr val="white">
                  <a:lumMod val="65000"/>
                </a:prstClr>
              </a:solidFill>
              <a:ea typeface="微软雅黑" panose="020B0503020204020204" charset="-122"/>
              <a:sym typeface="Verdana" panose="020B0604030504040204"/>
            </a:endParaRPr>
          </a:p>
        </p:txBody>
      </p:sp>
      <p:sp>
        <p:nvSpPr>
          <p:cNvPr id="23" name="标题 1"/>
          <p:cNvSpPr txBox="1"/>
          <p:nvPr/>
        </p:nvSpPr>
        <p:spPr>
          <a:xfrm>
            <a:off x="715986" y="247334"/>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buClr>
                <a:prstClr val="black"/>
              </a:buClr>
              <a:defRPr/>
            </a:pPr>
            <a:r>
              <a:rPr lang="zh-CN" altLang="en-US" dirty="0">
                <a:solidFill>
                  <a:prstClr val="black"/>
                </a:solidFill>
                <a:latin typeface="+mn-lt"/>
                <a:ea typeface="微软雅黑" panose="020B0503020204020204" charset="-122"/>
              </a:rPr>
              <a:t>流感重症病例和危重病例</a:t>
            </a:r>
            <a:endParaRPr lang="zh-CN" altLang="en-US" dirty="0">
              <a:solidFill>
                <a:prstClr val="black"/>
              </a:solidFill>
              <a:latin typeface="+mn-lt"/>
              <a:ea typeface="微软雅黑" panose="020B0503020204020204" charset="-122"/>
            </a:endParaRPr>
          </a:p>
        </p:txBody>
      </p:sp>
      <p:grpSp>
        <p:nvGrpSpPr>
          <p:cNvPr id="9" name="组合 8"/>
          <p:cNvGrpSpPr/>
          <p:nvPr/>
        </p:nvGrpSpPr>
        <p:grpSpPr>
          <a:xfrm>
            <a:off x="6271114" y="1556793"/>
            <a:ext cx="5189039" cy="4464495"/>
            <a:chOff x="2142283" y="2172343"/>
            <a:chExt cx="6004932" cy="4464495"/>
          </a:xfrm>
        </p:grpSpPr>
        <p:sp>
          <p:nvSpPr>
            <p:cNvPr id="10" name="同侧圆角矩形 185"/>
            <p:cNvSpPr/>
            <p:nvPr/>
          </p:nvSpPr>
          <p:spPr>
            <a:xfrm rot="10800000">
              <a:off x="2142284" y="2580066"/>
              <a:ext cx="6004931" cy="405677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11" name="同侧圆角矩形 186"/>
            <p:cNvSpPr/>
            <p:nvPr/>
          </p:nvSpPr>
          <p:spPr>
            <a:xfrm>
              <a:off x="2142283" y="2172343"/>
              <a:ext cx="6004932" cy="516772"/>
            </a:xfrm>
            <a:prstGeom prst="round2SameRect">
              <a:avLst>
                <a:gd name="adj1" fmla="val 37732"/>
                <a:gd name="adj2" fmla="val 0"/>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rPr>
                <a:t>危重病例</a:t>
              </a:r>
              <a:endPar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endParaRPr>
            </a:p>
          </p:txBody>
        </p:sp>
      </p:grpSp>
      <p:grpSp>
        <p:nvGrpSpPr>
          <p:cNvPr id="12" name="组合 11"/>
          <p:cNvGrpSpPr/>
          <p:nvPr/>
        </p:nvGrpSpPr>
        <p:grpSpPr>
          <a:xfrm>
            <a:off x="731850" y="1556793"/>
            <a:ext cx="5189039" cy="4464495"/>
            <a:chOff x="2142283" y="2172343"/>
            <a:chExt cx="6004932" cy="4464495"/>
          </a:xfrm>
        </p:grpSpPr>
        <p:sp>
          <p:nvSpPr>
            <p:cNvPr id="13" name="同侧圆角矩形 185"/>
            <p:cNvSpPr/>
            <p:nvPr/>
          </p:nvSpPr>
          <p:spPr>
            <a:xfrm rot="10800000">
              <a:off x="2142284" y="2580066"/>
              <a:ext cx="6004931" cy="405677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14" name="同侧圆角矩形 186"/>
            <p:cNvSpPr/>
            <p:nvPr/>
          </p:nvSpPr>
          <p:spPr>
            <a:xfrm>
              <a:off x="2142283" y="2172343"/>
              <a:ext cx="6004932" cy="516772"/>
            </a:xfrm>
            <a:prstGeom prst="round2SameRect">
              <a:avLst>
                <a:gd name="adj1" fmla="val 37732"/>
                <a:gd name="adj2" fmla="val 0"/>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rPr>
                <a:t>重症病例</a:t>
              </a:r>
              <a:endPar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ea"/>
                <a:sym typeface="+mn-lt"/>
              </a:endParaRPr>
            </a:p>
          </p:txBody>
        </p:sp>
      </p:grpSp>
      <p:sp>
        <p:nvSpPr>
          <p:cNvPr id="15" name="TextBox 6"/>
          <p:cNvSpPr txBox="1"/>
          <p:nvPr/>
        </p:nvSpPr>
        <p:spPr>
          <a:xfrm>
            <a:off x="1061552" y="2277535"/>
            <a:ext cx="4529635" cy="3522118"/>
          </a:xfrm>
          <a:prstGeom prst="rect">
            <a:avLst/>
          </a:prstGeom>
          <a:noFill/>
        </p:spPr>
        <p:txBody>
          <a:bodyPr wrap="square" rtlCol="0" anchor="ctr">
            <a:spAutoFit/>
          </a:bodyPr>
          <a:lstStyle/>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持续高热＞</a:t>
            </a:r>
            <a:r>
              <a:rPr lang="en-US" altLang="zh-CN" dirty="0"/>
              <a:t>3 </a:t>
            </a:r>
            <a:r>
              <a:rPr lang="zh-CN" altLang="en-US" dirty="0"/>
              <a:t>天，伴有剧烈咳嗽，咳脓痰、血痰，或胸痛</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呼吸频率快，呼吸困难，口唇紫绀</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反应迟钝、嗜睡、躁动、惊厥等神志改变或惊厥</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严重呕吐、腹泻，出现脱水表现</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合并肺炎</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原有基础疾病明显加重</a:t>
            </a:r>
            <a:endParaRPr lang="zh-CN" altLang="en-US" dirty="0"/>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lang="zh-CN" altLang="en-US" dirty="0"/>
              <a:t>需住院治疗的其他临床情况</a:t>
            </a:r>
            <a:endParaRPr lang="zh-CN" altLang="en-US" dirty="0"/>
          </a:p>
        </p:txBody>
      </p:sp>
      <p:sp>
        <p:nvSpPr>
          <p:cNvPr id="16" name="矩形 15"/>
          <p:cNvSpPr/>
          <p:nvPr/>
        </p:nvSpPr>
        <p:spPr>
          <a:xfrm>
            <a:off x="6575236" y="2961850"/>
            <a:ext cx="4558020" cy="2062103"/>
          </a:xfrm>
          <a:prstGeom prst="rect">
            <a:avLst/>
          </a:prstGeom>
          <a:noFill/>
        </p:spPr>
        <p:txBody>
          <a:bodyPr wrap="square" rtlCol="0" anchor="ctr">
            <a:spAutoFit/>
          </a:bodyPr>
          <a:lstStyle/>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呼吸衰竭</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急性坏死性脑病 </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休克 </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多器官功能不全</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a:p>
            <a:pPr marL="174625" marR="0" lvl="0" indent="-174625" algn="l" defTabSz="914400" rtl="0" eaLnBrk="1" fontAlgn="auto" latinLnBrk="0" hangingPunct="1">
              <a:lnSpc>
                <a:spcPct val="120000"/>
              </a:lnSpc>
              <a:spcBef>
                <a:spcPts val="600"/>
              </a:spcBef>
              <a:spcAft>
                <a:spcPts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出现其他需进行监护治疗的严重临床情况 </a:t>
            </a:r>
            <a:endParaRPr kumimoji="0" lang="zh-CN" altLang="en-US" sz="1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grpSp>
        <p:nvGrpSpPr>
          <p:cNvPr id="17" name="组合 16"/>
          <p:cNvGrpSpPr/>
          <p:nvPr/>
        </p:nvGrpSpPr>
        <p:grpSpPr>
          <a:xfrm>
            <a:off x="8187642" y="2498996"/>
            <a:ext cx="3380966" cy="2033506"/>
            <a:chOff x="8186848" y="2498996"/>
            <a:chExt cx="3380966" cy="2033506"/>
          </a:xfrm>
        </p:grpSpPr>
        <p:pic>
          <p:nvPicPr>
            <p:cNvPr id="18" name="图片 17"/>
            <p:cNvPicPr>
              <a:picLocks noChangeAspect="1"/>
            </p:cNvPicPr>
            <p:nvPr/>
          </p:nvPicPr>
          <p:blipFill>
            <a:blip r:embed="rId4"/>
            <a:stretch>
              <a:fillRect/>
            </a:stretch>
          </p:blipFill>
          <p:spPr>
            <a:xfrm>
              <a:off x="8186848" y="2498997"/>
              <a:ext cx="3380966" cy="2033505"/>
            </a:xfrm>
            <a:prstGeom prst="rect">
              <a:avLst/>
            </a:prstGeom>
          </p:spPr>
        </p:pic>
        <p:sp>
          <p:nvSpPr>
            <p:cNvPr id="19" name="椭圆 18"/>
            <p:cNvSpPr/>
            <p:nvPr/>
          </p:nvSpPr>
          <p:spPr>
            <a:xfrm>
              <a:off x="8853452" y="2498996"/>
              <a:ext cx="2033505" cy="2033505"/>
            </a:xfrm>
            <a:prstGeom prst="ellipse">
              <a:avLst/>
            </a:prstGeom>
            <a:noFill/>
            <a:ln>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endParaRPr>
            </a:p>
          </p:txBody>
        </p:sp>
      </p:grpSp>
      <p:sp>
        <p:nvSpPr>
          <p:cNvPr id="22" name="Rectangle 35"/>
          <p:cNvSpPr/>
          <p:nvPr/>
        </p:nvSpPr>
        <p:spPr>
          <a:xfrm>
            <a:off x="10036703" y="0"/>
            <a:ext cx="1659997" cy="603884"/>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流感的检测与诊断</a:t>
            </a:r>
            <a:endParaRPr lang="en-US" altLang="zh-CN" sz="1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70922" y="2482142"/>
            <a:ext cx="7952792" cy="646331"/>
          </a:xfrm>
          <a:prstGeom prst="rect">
            <a:avLst/>
          </a:prstGeom>
        </p:spPr>
        <p:txBody>
          <a:bodyPr wrap="square">
            <a:spAutoFit/>
          </a:bodyPr>
          <a:lstStyle/>
          <a:p>
            <a:pPr algn="ctr"/>
            <a:r>
              <a:rPr lang="zh-CN" altLang="en-US" dirty="0"/>
              <a:t>本资料为仅用于学术会议或活动的专业资料，旨在促进医药信息的沟通和交流，仅供医疗卫生专业人士参考</a:t>
            </a:r>
            <a:endParaRPr lang="zh-CN"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hidden="1"/>
          <p:cNvGraphicFramePr>
            <a:graphicFrameLocks noChangeAspect="1"/>
          </p:cNvGraphicFramePr>
          <p:nvPr>
            <p:custDataLst>
              <p:tags r:id="rId1"/>
            </p:custDataLst>
          </p:nvPr>
        </p:nvGraphicFramePr>
        <p:xfrm>
          <a:off x="3175" y="2034"/>
          <a:ext cx="1588" cy="1588"/>
        </p:xfrm>
        <a:graphic>
          <a:graphicData uri="http://schemas.openxmlformats.org/presentationml/2006/ole">
            <mc:AlternateContent xmlns:mc="http://schemas.openxmlformats.org/markup-compatibility/2006">
              <mc:Choice xmlns:v="urn:schemas-microsoft-com:vml" Requires="v">
                <p:oleObj spid="_x0000_s68720" name="think-cell 幻灯片" r:id="rId2" imgW="5715" imgH="5715" progId="TCLayout.ActiveDocument.1">
                  <p:embed/>
                </p:oleObj>
              </mc:Choice>
              <mc:Fallback>
                <p:oleObj name="think-cell 幻灯片" r:id="rId2" imgW="5715" imgH="5715" progId="TCLayout.ActiveDocument.1">
                  <p:embed/>
                  <p:pic>
                    <p:nvPicPr>
                      <p:cNvPr id="0" name="对象 5" hidden="1"/>
                      <p:cNvPicPr/>
                      <p:nvPr/>
                    </p:nvPicPr>
                    <p:blipFill>
                      <a:blip r:embed="rId3"/>
                      <a:stretch>
                        <a:fillRect/>
                      </a:stretch>
                    </p:blipFill>
                    <p:spPr>
                      <a:xfrm>
                        <a:off x="3175" y="2034"/>
                        <a:ext cx="1588" cy="1588"/>
                      </a:xfrm>
                      <a:prstGeom prst="rect">
                        <a:avLst/>
                      </a:prstGeom>
                    </p:spPr>
                  </p:pic>
                </p:oleObj>
              </mc:Fallback>
            </mc:AlternateContent>
          </a:graphicData>
        </a:graphic>
      </p:graphicFrame>
      <p:sp>
        <p:nvSpPr>
          <p:cNvPr id="23" name="标题 1"/>
          <p:cNvSpPr txBox="1"/>
          <p:nvPr/>
        </p:nvSpPr>
        <p:spPr>
          <a:xfrm>
            <a:off x="715986" y="83709"/>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ctr" defTabSz="1172210" rtl="0" eaLnBrk="1" fontAlgn="auto" latinLnBrk="0" hangingPunct="1">
              <a:lnSpc>
                <a:spcPct val="90000"/>
              </a:lnSpc>
              <a:spcBef>
                <a:spcPts val="0"/>
              </a:spcBef>
              <a:spcAft>
                <a:spcPts val="0"/>
              </a:spcAft>
              <a:buClr>
                <a:prstClr val="black"/>
              </a:buClr>
              <a:buSzPts val="1800"/>
              <a:buFontTx/>
              <a:buNone/>
              <a:defRPr/>
            </a:pPr>
            <a:r>
              <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j-cs"/>
              </a:rPr>
              <a:t>流感重症病例的高危人群</a:t>
            </a:r>
            <a:endParaRPr kumimoji="0" lang="zh-CN" altLang="en-US"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j-cs"/>
            </a:endParaRPr>
          </a:p>
        </p:txBody>
      </p:sp>
      <p:sp>
        <p:nvSpPr>
          <p:cNvPr id="8" name="矩形: 圆角 6"/>
          <p:cNvSpPr/>
          <p:nvPr/>
        </p:nvSpPr>
        <p:spPr>
          <a:xfrm>
            <a:off x="482600" y="990600"/>
            <a:ext cx="5472756" cy="4962178"/>
          </a:xfrm>
          <a:prstGeom prst="roundRect">
            <a:avLst/>
          </a:prstGeom>
          <a:solidFill>
            <a:schemeClr val="bg1">
              <a:lumMod val="95000"/>
            </a:schemeClr>
          </a:solidFill>
          <a:ln>
            <a:noFill/>
          </a:ln>
          <a:effectLst>
            <a:outerShdw blurRad="63500" sx="102000" sy="102000" algn="ctr" rotWithShape="0">
              <a:schemeClr val="bg1">
                <a:lumMod val="50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Google Shape;562;p6"/>
          <p:cNvSpPr txBox="1"/>
          <p:nvPr/>
        </p:nvSpPr>
        <p:spPr>
          <a:xfrm>
            <a:off x="525060" y="6438445"/>
            <a:ext cx="9418638" cy="2461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04040"/>
              </a:buClr>
              <a:buSzPts val="1000"/>
              <a:buFont typeface="微软雅黑" panose="020B0503020204020204" charset="-122"/>
              <a:buNone/>
            </a:pPr>
            <a:r>
              <a:rPr lang="zh-CN" altLang="en-US" sz="1000" dirty="0">
                <a:solidFill>
                  <a:schemeClr val="bg1">
                    <a:lumMod val="50000"/>
                  </a:schemeClr>
                </a:solidFill>
                <a:latin typeface="Imago" charset="0"/>
                <a:ea typeface="微软雅黑" panose="020B0503020204020204" charset="-122"/>
                <a:sym typeface="Arial" panose="020B0604020202020204" pitchFamily="34" charset="0"/>
              </a:rPr>
              <a:t>中华人民共和国国家卫生健康委员会</a:t>
            </a:r>
            <a:r>
              <a:rPr lang="en-US" altLang="zh-CN" sz="1000" dirty="0">
                <a:solidFill>
                  <a:schemeClr val="bg1">
                    <a:lumMod val="50000"/>
                  </a:schemeClr>
                </a:solidFill>
                <a:latin typeface="Imago" charset="0"/>
                <a:ea typeface="微软雅黑" panose="020B0503020204020204" charset="-122"/>
                <a:sym typeface="Arial" panose="020B0604020202020204" pitchFamily="34" charset="0"/>
              </a:rPr>
              <a:t>.</a:t>
            </a:r>
            <a:r>
              <a:rPr lang="zh-CN" altLang="en-US" sz="1000" dirty="0">
                <a:solidFill>
                  <a:schemeClr val="bg1">
                    <a:lumMod val="50000"/>
                  </a:schemeClr>
                </a:solidFill>
                <a:latin typeface="Imago" charset="0"/>
                <a:ea typeface="微软雅黑" panose="020B0503020204020204" charset="-122"/>
                <a:sym typeface="Arial" panose="020B0604020202020204" pitchFamily="34" charset="0"/>
              </a:rPr>
              <a:t>流行性感冒诊疗方案</a:t>
            </a:r>
            <a:r>
              <a:rPr lang="en-US" altLang="zh-CN" sz="1000" dirty="0">
                <a:solidFill>
                  <a:schemeClr val="bg1">
                    <a:lumMod val="50000"/>
                  </a:schemeClr>
                </a:solidFill>
                <a:latin typeface="Imago" charset="0"/>
                <a:ea typeface="微软雅黑" panose="020B0503020204020204" charset="-122"/>
                <a:sym typeface="Arial" panose="020B0604020202020204" pitchFamily="34" charset="0"/>
              </a:rPr>
              <a:t>(2020</a:t>
            </a:r>
            <a:r>
              <a:rPr lang="zh-CN" altLang="en-US" sz="1000" dirty="0">
                <a:solidFill>
                  <a:schemeClr val="bg1">
                    <a:lumMod val="50000"/>
                  </a:schemeClr>
                </a:solidFill>
                <a:latin typeface="Imago" charset="0"/>
                <a:ea typeface="微软雅黑" panose="020B0503020204020204" charset="-122"/>
                <a:sym typeface="Arial" panose="020B0604020202020204" pitchFamily="34" charset="0"/>
              </a:rPr>
              <a:t>版</a:t>
            </a:r>
            <a:r>
              <a:rPr lang="en-US" altLang="zh-CN" sz="1000" dirty="0">
                <a:solidFill>
                  <a:schemeClr val="bg1">
                    <a:lumMod val="50000"/>
                  </a:schemeClr>
                </a:solidFill>
                <a:latin typeface="Imago" charset="0"/>
                <a:ea typeface="微软雅黑" panose="020B0503020204020204" charset="-122"/>
                <a:sym typeface="Arial" panose="020B0604020202020204" pitchFamily="34" charset="0"/>
              </a:rPr>
              <a:t>)[J]. </a:t>
            </a:r>
            <a:r>
              <a:rPr lang="zh-CN" altLang="en-US" sz="1000" dirty="0">
                <a:solidFill>
                  <a:schemeClr val="bg1">
                    <a:lumMod val="50000"/>
                  </a:schemeClr>
                </a:solidFill>
                <a:latin typeface="Imago" charset="0"/>
                <a:ea typeface="微软雅黑" panose="020B0503020204020204" charset="-122"/>
                <a:sym typeface="Arial" panose="020B0604020202020204" pitchFamily="34" charset="0"/>
              </a:rPr>
              <a:t>全科医学临床与教育</a:t>
            </a:r>
            <a:r>
              <a:rPr lang="en-US" altLang="zh-CN" sz="1000" dirty="0">
                <a:solidFill>
                  <a:schemeClr val="bg1">
                    <a:lumMod val="50000"/>
                  </a:schemeClr>
                </a:solidFill>
                <a:latin typeface="Imago" charset="0"/>
                <a:ea typeface="微软雅黑" panose="020B0503020204020204" charset="-122"/>
                <a:sym typeface="Arial" panose="020B0604020202020204" pitchFamily="34" charset="0"/>
              </a:rPr>
              <a:t>,2020,18(12):1059-1063. </a:t>
            </a:r>
            <a:endParaRPr sz="1000" dirty="0">
              <a:solidFill>
                <a:schemeClr val="bg1">
                  <a:lumMod val="50000"/>
                </a:schemeClr>
              </a:solidFill>
              <a:latin typeface="Imago" charset="0"/>
              <a:ea typeface="微软雅黑" panose="020B0503020204020204" charset="-122"/>
            </a:endParaRPr>
          </a:p>
        </p:txBody>
      </p:sp>
      <p:sp>
        <p:nvSpPr>
          <p:cNvPr id="10" name="Google Shape;566;p6"/>
          <p:cNvSpPr txBox="1"/>
          <p:nvPr/>
        </p:nvSpPr>
        <p:spPr>
          <a:xfrm>
            <a:off x="398773" y="5948818"/>
            <a:ext cx="11187113"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863CF"/>
              </a:buClr>
              <a:buSzPts val="1000"/>
              <a:buFont typeface="Arial" panose="020B0604020202020204" pitchFamily="34" charset="0"/>
              <a:buNone/>
            </a:pPr>
            <a:r>
              <a:rPr lang="zh-CN" altLang="en-US" sz="1000" dirty="0">
                <a:latin typeface="Imago" charset="0"/>
                <a:ea typeface="微软雅黑" panose="020B0503020204020204" charset="-122"/>
                <a:sym typeface="Arial" panose="020B0604020202020204" pitchFamily="34" charset="0"/>
              </a:rPr>
              <a:t>*慢性基础疾病包括：慢性呼吸系统疾病、心血管系统疾病、肾病、肝病、血液病、神经肌肉系统疾病、代谢及内分泌疾病、恶性肿瘤、免疫功能抑制者</a:t>
            </a:r>
            <a:endParaRPr sz="1000" dirty="0">
              <a:latin typeface="Imago" charset="0"/>
              <a:ea typeface="微软雅黑" panose="020B0503020204020204" charset="-122"/>
            </a:endParaRPr>
          </a:p>
          <a:p>
            <a:pPr marL="0" marR="0" lvl="0" indent="0" algn="l" rtl="0">
              <a:lnSpc>
                <a:spcPct val="100000"/>
              </a:lnSpc>
              <a:spcBef>
                <a:spcPts val="0"/>
              </a:spcBef>
              <a:spcAft>
                <a:spcPts val="0"/>
              </a:spcAft>
              <a:buClr>
                <a:srgbClr val="0863CF"/>
              </a:buClr>
              <a:buSzPts val="1000"/>
              <a:buFont typeface="Arial" panose="020B0604020202020204" pitchFamily="34" charset="0"/>
              <a:buNone/>
            </a:pPr>
            <a:r>
              <a:rPr lang="en-US" altLang="zh-CN" sz="1000" dirty="0">
                <a:latin typeface="Imago" charset="0"/>
                <a:ea typeface="微软雅黑" panose="020B0503020204020204" charset="-122"/>
                <a:sym typeface="Arial" panose="020B0604020202020204" pitchFamily="34" charset="0"/>
              </a:rPr>
              <a:t>&amp; </a:t>
            </a:r>
            <a:r>
              <a:rPr lang="zh-CN" altLang="en-US" sz="1000" dirty="0">
                <a:latin typeface="Imago" charset="0"/>
                <a:ea typeface="微软雅黑" panose="020B0503020204020204" charset="-122"/>
                <a:sym typeface="Arial" panose="020B0604020202020204" pitchFamily="34" charset="0"/>
              </a:rPr>
              <a:t>体重指数</a:t>
            </a:r>
            <a:r>
              <a:rPr lang="en-US" altLang="zh-CN" sz="1000" dirty="0">
                <a:latin typeface="Imago" charset="0"/>
                <a:ea typeface="微软雅黑" panose="020B0503020204020204" charset="-122"/>
                <a:sym typeface="Arial" panose="020B0604020202020204" pitchFamily="34" charset="0"/>
              </a:rPr>
              <a:t>BMI&gt;30</a:t>
            </a:r>
            <a:endParaRPr sz="1000" dirty="0">
              <a:latin typeface="Imago" charset="0"/>
              <a:ea typeface="微软雅黑" panose="020B0503020204020204" charset="-122"/>
              <a:sym typeface="Arial" panose="020B0604020202020204" pitchFamily="34" charset="0"/>
            </a:endParaRPr>
          </a:p>
        </p:txBody>
      </p:sp>
      <p:grpSp>
        <p:nvGrpSpPr>
          <p:cNvPr id="11" name="组合 7"/>
          <p:cNvGrpSpPr/>
          <p:nvPr/>
        </p:nvGrpSpPr>
        <p:grpSpPr>
          <a:xfrm>
            <a:off x="303156" y="2828689"/>
            <a:ext cx="5471449" cy="2975582"/>
            <a:chOff x="289704" y="1603974"/>
            <a:chExt cx="5471449" cy="2975582"/>
          </a:xfrm>
        </p:grpSpPr>
        <p:sp>
          <p:nvSpPr>
            <p:cNvPr id="12" name="Google Shape;568;p6"/>
            <p:cNvSpPr/>
            <p:nvPr/>
          </p:nvSpPr>
          <p:spPr>
            <a:xfrm>
              <a:off x="812786" y="1606454"/>
              <a:ext cx="955675" cy="927569"/>
            </a:xfrm>
            <a:prstGeom prst="ellipse">
              <a:avLst/>
            </a:prstGeom>
            <a:blipFill>
              <a:blip r:embed="rId4"/>
              <a:stretch>
                <a:fillRect l="-149951" t="-203008" r="-35065" b="-113290"/>
              </a:stretch>
            </a:blipFill>
            <a:ln w="25400" cap="flat" cmpd="sng">
              <a:no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panose="020B0604020202020204" pitchFamily="34" charset="0"/>
                <a:buNone/>
              </a:pPr>
              <a:endParaRPr sz="18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3" name="Google Shape;569;p6"/>
            <p:cNvSpPr/>
            <p:nvPr/>
          </p:nvSpPr>
          <p:spPr>
            <a:xfrm>
              <a:off x="4479138" y="1661397"/>
              <a:ext cx="956709" cy="926905"/>
            </a:xfrm>
            <a:prstGeom prst="ellipse">
              <a:avLst/>
            </a:prstGeom>
            <a:blipFill>
              <a:blip r:embed="rId5"/>
              <a:stretch>
                <a:fillRect l="1476" t="-165" r="-36322" b="165"/>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panose="020B0604020202020204" pitchFamily="34" charset="0"/>
                <a:buNone/>
              </a:pPr>
              <a:endParaRPr sz="1800" b="0" i="0" u="none" strike="noStrike" cap="none" dirty="0">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4" name="Google Shape;570;p6"/>
            <p:cNvSpPr/>
            <p:nvPr/>
          </p:nvSpPr>
          <p:spPr>
            <a:xfrm>
              <a:off x="2724280" y="1603974"/>
              <a:ext cx="954991" cy="926905"/>
            </a:xfrm>
            <a:prstGeom prst="ellipse">
              <a:avLst/>
            </a:prstGeom>
            <a:blipFill>
              <a:blip r:embed="rId6"/>
              <a:stretch>
                <a:fillRect l="-21996" t="-1343" r="-29556" b="981"/>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panose="020B0604020202020204" pitchFamily="34" charset="0"/>
                <a:buNone/>
              </a:pPr>
              <a:endParaRPr sz="18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5" name="Google Shape;571;p6"/>
            <p:cNvSpPr/>
            <p:nvPr/>
          </p:nvSpPr>
          <p:spPr>
            <a:xfrm>
              <a:off x="3927110" y="3196632"/>
              <a:ext cx="954991" cy="925138"/>
            </a:xfrm>
            <a:prstGeom prst="ellipse">
              <a:avLst/>
            </a:prstGeom>
            <a:blipFill>
              <a:blip r:embed="rId7"/>
              <a:stretch>
                <a:fillRect l="-4252" t="-2433" r="-17792" b="2071"/>
              </a:stretch>
            </a:blipFill>
            <a:ln>
              <a:noFill/>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panose="020B0604020202020204" pitchFamily="34" charset="0"/>
                <a:buNone/>
              </a:pPr>
              <a:endParaRPr sz="18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6" name="Google Shape;572;p6"/>
            <p:cNvSpPr/>
            <p:nvPr/>
          </p:nvSpPr>
          <p:spPr>
            <a:xfrm>
              <a:off x="1744933" y="3207282"/>
              <a:ext cx="954991" cy="926905"/>
            </a:xfrm>
            <a:prstGeom prst="ellipse">
              <a:avLst/>
            </a:prstGeom>
            <a:blipFill>
              <a:blip r:embed="rId8"/>
              <a:stretch>
                <a:fillRect l="-28361" t="594" r="-10554" b="-594"/>
              </a:stretch>
            </a:blipFill>
            <a:ln w="25400" cap="flat" cmpd="sng">
              <a:no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panose="020B0604020202020204" pitchFamily="34" charset="0"/>
                <a:buNone/>
              </a:pPr>
              <a:endParaRPr sz="18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7" name="Google Shape;575;p6"/>
            <p:cNvSpPr txBox="1"/>
            <p:nvPr/>
          </p:nvSpPr>
          <p:spPr>
            <a:xfrm>
              <a:off x="2424455" y="2686665"/>
              <a:ext cx="1560513" cy="31389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90000"/>
                </a:lnSpc>
                <a:spcBef>
                  <a:spcPts val="0"/>
                </a:spcBef>
                <a:spcAft>
                  <a:spcPts val="0"/>
                </a:spcAft>
                <a:buClr>
                  <a:srgbClr val="0863CF"/>
                </a:buClr>
                <a:buSzPts val="1800"/>
                <a:buFont typeface="微软雅黑" panose="020B0503020204020204" charset="-122"/>
                <a:buNone/>
                <a:defRPr b="1" i="0" u="none" strike="noStrike" cap="none">
                  <a:solidFill>
                    <a:srgbClr val="0863CF"/>
                  </a:solidFill>
                  <a:latin typeface="Imago" charset="0"/>
                  <a:ea typeface="微软雅黑" panose="020B0503020204020204" charset="-122"/>
                  <a:cs typeface="Arial" panose="020B0604020202020204" pitchFamily="34" charset="0"/>
                </a:defRPr>
              </a:lvl1pPr>
            </a:lstStyle>
            <a:p>
              <a:pPr algn="ctr"/>
              <a:r>
                <a:rPr lang="en-US" altLang="zh-CN" sz="1600" dirty="0">
                  <a:solidFill>
                    <a:srgbClr val="0180B5"/>
                  </a:solidFill>
                  <a:sym typeface="Arial" panose="020B0604020202020204" pitchFamily="34" charset="0"/>
                </a:rPr>
                <a:t>&lt;5</a:t>
              </a:r>
              <a:r>
                <a:rPr lang="zh-CN" altLang="en-US" sz="1600" dirty="0">
                  <a:solidFill>
                    <a:srgbClr val="0180B5"/>
                  </a:solidFill>
                  <a:sym typeface="Arial" panose="020B0604020202020204" pitchFamily="34" charset="0"/>
                </a:rPr>
                <a:t>岁儿童</a:t>
              </a:r>
              <a:endParaRPr sz="1600" dirty="0">
                <a:solidFill>
                  <a:srgbClr val="0180B5"/>
                </a:solidFill>
                <a:sym typeface="Arial" panose="020B0604020202020204" pitchFamily="34" charset="0"/>
              </a:endParaRPr>
            </a:p>
          </p:txBody>
        </p:sp>
        <p:sp>
          <p:nvSpPr>
            <p:cNvPr id="18" name="Google Shape;576;p6"/>
            <p:cNvSpPr txBox="1"/>
            <p:nvPr/>
          </p:nvSpPr>
          <p:spPr>
            <a:xfrm>
              <a:off x="4391558" y="2692617"/>
              <a:ext cx="1131869" cy="31389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90000"/>
                </a:lnSpc>
                <a:spcBef>
                  <a:spcPts val="0"/>
                </a:spcBef>
                <a:spcAft>
                  <a:spcPts val="0"/>
                </a:spcAft>
                <a:buClr>
                  <a:srgbClr val="0863CF"/>
                </a:buClr>
                <a:buSzPts val="1800"/>
                <a:buFont typeface="微软雅黑" panose="020B0503020204020204" charset="-122"/>
                <a:buNone/>
                <a:defRPr b="1" i="0" u="none" strike="noStrike" cap="none">
                  <a:solidFill>
                    <a:srgbClr val="0863CF"/>
                  </a:solidFill>
                  <a:latin typeface="Imago" charset="0"/>
                  <a:ea typeface="微软雅黑" panose="020B0503020204020204" charset="-122"/>
                  <a:cs typeface="Arial" panose="020B0604020202020204" pitchFamily="34" charset="0"/>
                </a:defRPr>
              </a:lvl1pPr>
            </a:lstStyle>
            <a:p>
              <a:pPr algn="ctr"/>
              <a:r>
                <a:rPr lang="zh-CN" altLang="en-US" sz="1600" dirty="0">
                  <a:solidFill>
                    <a:srgbClr val="0180B5"/>
                  </a:solidFill>
                  <a:sym typeface="Arial" panose="020B0604020202020204" pitchFamily="34" charset="0"/>
                </a:rPr>
                <a:t>肥胖者</a:t>
              </a:r>
              <a:r>
                <a:rPr lang="en-US" altLang="zh-CN" sz="1600" baseline="30000" dirty="0">
                  <a:solidFill>
                    <a:srgbClr val="0180B5"/>
                  </a:solidFill>
                  <a:sym typeface="Arial" panose="020B0604020202020204" pitchFamily="34" charset="0"/>
                </a:rPr>
                <a:t>&amp;</a:t>
              </a:r>
              <a:endParaRPr sz="1600" baseline="30000" dirty="0">
                <a:solidFill>
                  <a:srgbClr val="0180B5"/>
                </a:solidFill>
                <a:sym typeface="Arial" panose="020B0604020202020204" pitchFamily="34" charset="0"/>
              </a:endParaRPr>
            </a:p>
          </p:txBody>
        </p:sp>
        <p:sp>
          <p:nvSpPr>
            <p:cNvPr id="19" name="Google Shape;577;p6"/>
            <p:cNvSpPr txBox="1"/>
            <p:nvPr/>
          </p:nvSpPr>
          <p:spPr>
            <a:xfrm>
              <a:off x="3073516" y="4264140"/>
              <a:ext cx="2687637" cy="31389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90000"/>
                </a:lnSpc>
                <a:spcBef>
                  <a:spcPts val="0"/>
                </a:spcBef>
                <a:spcAft>
                  <a:spcPts val="0"/>
                </a:spcAft>
                <a:buClr>
                  <a:srgbClr val="0863CF"/>
                </a:buClr>
                <a:buSzPts val="1800"/>
                <a:buFont typeface="微软雅黑" panose="020B0503020204020204" charset="-122"/>
                <a:buNone/>
                <a:defRPr b="1" i="0" u="none" strike="noStrike" cap="none">
                  <a:solidFill>
                    <a:srgbClr val="0863CF"/>
                  </a:solidFill>
                  <a:latin typeface="Imago" charset="0"/>
                  <a:ea typeface="微软雅黑" panose="020B0503020204020204" charset="-122"/>
                  <a:cs typeface="Arial" panose="020B0604020202020204" pitchFamily="34" charset="0"/>
                </a:defRPr>
              </a:lvl1pPr>
            </a:lstStyle>
            <a:p>
              <a:pPr algn="ctr"/>
              <a:r>
                <a:rPr lang="zh-CN" altLang="en-US" sz="1600" dirty="0">
                  <a:solidFill>
                    <a:srgbClr val="0180B5"/>
                  </a:solidFill>
                  <a:sym typeface="Arial" panose="020B0604020202020204" pitchFamily="34" charset="0"/>
                </a:rPr>
                <a:t>伴有慢性基础疾病</a:t>
              </a:r>
              <a:r>
                <a:rPr lang="zh-CN" altLang="en-US" sz="1600" baseline="30000" dirty="0">
                  <a:solidFill>
                    <a:srgbClr val="0180B5"/>
                  </a:solidFill>
                  <a:sym typeface="Arial" panose="020B0604020202020204" pitchFamily="34" charset="0"/>
                </a:rPr>
                <a:t>*</a:t>
              </a:r>
              <a:endParaRPr sz="1600" baseline="30000" dirty="0">
                <a:solidFill>
                  <a:srgbClr val="0180B5"/>
                </a:solidFill>
                <a:sym typeface="Arial" panose="020B0604020202020204" pitchFamily="34" charset="0"/>
              </a:endParaRPr>
            </a:p>
          </p:txBody>
        </p:sp>
        <p:sp>
          <p:nvSpPr>
            <p:cNvPr id="22" name="Google Shape;580;p6"/>
            <p:cNvSpPr txBox="1"/>
            <p:nvPr/>
          </p:nvSpPr>
          <p:spPr>
            <a:xfrm>
              <a:off x="289704" y="2686665"/>
              <a:ext cx="2001838" cy="31389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863CF"/>
                </a:buClr>
                <a:buSzPts val="1800"/>
                <a:buFont typeface="微软雅黑" panose="020B0503020204020204" charset="-122"/>
                <a:buNone/>
              </a:pPr>
              <a:r>
                <a:rPr lang="zh-CN" altLang="en-US" sz="1600" b="1" dirty="0">
                  <a:solidFill>
                    <a:srgbClr val="0180B5"/>
                  </a:solidFill>
                  <a:latin typeface="Imago" charset="0"/>
                  <a:ea typeface="微软雅黑" panose="020B0503020204020204" charset="-122"/>
                  <a:sym typeface="Arial" panose="020B0604020202020204" pitchFamily="34" charset="0"/>
                </a:rPr>
                <a:t>≥</a:t>
              </a:r>
              <a:r>
                <a:rPr lang="en-US" altLang="zh-CN" sz="1600" b="1" dirty="0">
                  <a:solidFill>
                    <a:srgbClr val="0180B5"/>
                  </a:solidFill>
                  <a:latin typeface="Imago" charset="0"/>
                  <a:ea typeface="微软雅黑" panose="020B0503020204020204" charset="-122"/>
                  <a:sym typeface="Arial" panose="020B0604020202020204" pitchFamily="34" charset="0"/>
                </a:rPr>
                <a:t>65</a:t>
              </a:r>
              <a:r>
                <a:rPr lang="zh-CN" altLang="en-US" sz="1600" b="1" dirty="0">
                  <a:solidFill>
                    <a:srgbClr val="0180B5"/>
                  </a:solidFill>
                  <a:latin typeface="Imago" charset="0"/>
                  <a:ea typeface="微软雅黑" panose="020B0503020204020204" charset="-122"/>
                  <a:sym typeface="Arial" panose="020B0604020202020204" pitchFamily="34" charset="0"/>
                </a:rPr>
                <a:t>岁老年人</a:t>
              </a:r>
              <a:endParaRPr sz="1600" b="1" dirty="0">
                <a:solidFill>
                  <a:srgbClr val="0180B5"/>
                </a:solidFill>
                <a:latin typeface="Imago" charset="0"/>
                <a:ea typeface="微软雅黑" panose="020B0503020204020204" charset="-122"/>
                <a:sym typeface="Arial" panose="020B0604020202020204" pitchFamily="34" charset="0"/>
              </a:endParaRPr>
            </a:p>
          </p:txBody>
        </p:sp>
        <p:sp>
          <p:nvSpPr>
            <p:cNvPr id="24" name="Google Shape;581;p6"/>
            <p:cNvSpPr txBox="1"/>
            <p:nvPr/>
          </p:nvSpPr>
          <p:spPr>
            <a:xfrm>
              <a:off x="1195134" y="4265664"/>
              <a:ext cx="2054589" cy="31389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90000"/>
                </a:lnSpc>
                <a:spcBef>
                  <a:spcPts val="0"/>
                </a:spcBef>
                <a:spcAft>
                  <a:spcPts val="0"/>
                </a:spcAft>
                <a:buClr>
                  <a:srgbClr val="0863CF"/>
                </a:buClr>
                <a:buSzPts val="1800"/>
                <a:buFont typeface="微软雅黑" panose="020B0503020204020204" charset="-122"/>
                <a:buNone/>
                <a:defRPr b="1" i="0" u="none" strike="noStrike" cap="none">
                  <a:solidFill>
                    <a:srgbClr val="0863CF"/>
                  </a:solidFill>
                  <a:latin typeface="Imago" charset="0"/>
                  <a:ea typeface="微软雅黑" panose="020B0503020204020204" charset="-122"/>
                  <a:cs typeface="Arial" panose="020B0604020202020204" pitchFamily="34" charset="0"/>
                </a:defRPr>
              </a:lvl1pPr>
            </a:lstStyle>
            <a:p>
              <a:pPr algn="ctr"/>
              <a:r>
                <a:rPr lang="zh-CN" altLang="en-US" sz="1600" dirty="0">
                  <a:solidFill>
                    <a:srgbClr val="0180B5"/>
                  </a:solidFill>
                  <a:sym typeface="Arial" panose="020B0604020202020204" pitchFamily="34" charset="0"/>
                </a:rPr>
                <a:t>妊娠及围产期妇女</a:t>
              </a:r>
              <a:endParaRPr sz="1600" dirty="0">
                <a:solidFill>
                  <a:srgbClr val="0180B5"/>
                </a:solidFill>
                <a:sym typeface="Arial" panose="020B0604020202020204" pitchFamily="34" charset="0"/>
              </a:endParaRPr>
            </a:p>
          </p:txBody>
        </p:sp>
      </p:grpSp>
      <p:sp>
        <p:nvSpPr>
          <p:cNvPr id="25" name="Google Shape;598;p6"/>
          <p:cNvSpPr txBox="1"/>
          <p:nvPr/>
        </p:nvSpPr>
        <p:spPr>
          <a:xfrm>
            <a:off x="956041" y="1433727"/>
            <a:ext cx="4762223" cy="1274155"/>
          </a:xfrm>
          <a:prstGeom prst="rect">
            <a:avLst/>
          </a:prstGeom>
          <a:noFill/>
          <a:ln>
            <a:noFill/>
          </a:ln>
        </p:spPr>
        <p:txBody>
          <a:bodyPr spcFirstLastPara="1" wrap="square" lIns="91425" tIns="45700" rIns="91425" bIns="45700" anchor="t" anchorCtr="0">
            <a:spAutoFit/>
          </a:bodyPr>
          <a:lstStyle/>
          <a:p>
            <a:pPr marL="171450" marR="0" lvl="0" indent="-171450" algn="l" rtl="0">
              <a:lnSpc>
                <a:spcPct val="120000"/>
              </a:lnSpc>
              <a:spcBef>
                <a:spcPts val="0"/>
              </a:spcBef>
              <a:spcAft>
                <a:spcPts val="0"/>
              </a:spcAft>
              <a:buClr>
                <a:schemeClr val="dk1"/>
              </a:buClr>
              <a:buSzPts val="1200"/>
              <a:buFont typeface="Arial" panose="020B0604020202020204" pitchFamily="34" charset="0"/>
              <a:buChar char="•"/>
            </a:pPr>
            <a:r>
              <a:rPr lang="zh-CN"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rPr>
              <a:t>免疫力较差，易感染流感病毒</a:t>
            </a:r>
            <a:endParaRPr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endParaRPr>
          </a:p>
          <a:p>
            <a:pPr marL="171450" marR="0" lvl="0" indent="-171450" algn="l" rtl="0">
              <a:lnSpc>
                <a:spcPct val="120000"/>
              </a:lnSpc>
              <a:spcBef>
                <a:spcPts val="0"/>
              </a:spcBef>
              <a:spcAft>
                <a:spcPts val="0"/>
              </a:spcAft>
              <a:buClr>
                <a:schemeClr val="dk1"/>
              </a:buClr>
              <a:buSzPts val="1200"/>
              <a:buFont typeface="Arial" panose="020B0604020202020204" pitchFamily="34" charset="0"/>
              <a:buChar char="•"/>
            </a:pPr>
            <a:r>
              <a:rPr lang="zh-CN"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rPr>
              <a:t>多合并基础的心肺疾病，引起肺炎等严重并发症</a:t>
            </a:r>
            <a:endParaRPr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endParaRPr>
          </a:p>
          <a:p>
            <a:pPr marL="171450" marR="0" lvl="0" indent="-171450" algn="l" rtl="0">
              <a:lnSpc>
                <a:spcPct val="120000"/>
              </a:lnSpc>
              <a:spcBef>
                <a:spcPts val="0"/>
              </a:spcBef>
              <a:spcAft>
                <a:spcPts val="0"/>
              </a:spcAft>
              <a:buClr>
                <a:schemeClr val="dk1"/>
              </a:buClr>
              <a:buSzPts val="1200"/>
              <a:buFont typeface="Arial" panose="020B0604020202020204" pitchFamily="34" charset="0"/>
              <a:buChar char="•"/>
            </a:pPr>
            <a:r>
              <a:rPr lang="zh-CN"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rPr>
              <a:t>流感病毒破坏身体结构，引发炎症，加重原发病</a:t>
            </a:r>
            <a:endParaRPr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endParaRPr>
          </a:p>
          <a:p>
            <a:pPr marL="171450" marR="0" lvl="0" indent="-171450" algn="l" rtl="0">
              <a:lnSpc>
                <a:spcPct val="120000"/>
              </a:lnSpc>
              <a:spcBef>
                <a:spcPts val="0"/>
              </a:spcBef>
              <a:spcAft>
                <a:spcPts val="0"/>
              </a:spcAft>
              <a:buClr>
                <a:schemeClr val="dk1"/>
              </a:buClr>
              <a:buSzPts val="1200"/>
              <a:buFont typeface="Arial" panose="020B0604020202020204" pitchFamily="34" charset="0"/>
              <a:buChar char="•"/>
            </a:pPr>
            <a:r>
              <a:rPr lang="zh-CN"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rPr>
              <a:t>对病毒的清除力弱，排毒时间长，易传播病毒</a:t>
            </a:r>
            <a:endParaRPr sz="1600" b="0" i="0" u="none" strike="noStrike" cap="none" dirty="0">
              <a:solidFill>
                <a:srgbClr val="000000"/>
              </a:solidFill>
              <a:latin typeface="Imago" charset="0"/>
              <a:ea typeface="微软雅黑" panose="020B0503020204020204" charset="-122"/>
              <a:cs typeface="Arial" panose="020B0604020202020204" pitchFamily="34" charset="0"/>
              <a:sym typeface="Arial" panose="020B0604020202020204" pitchFamily="34" charset="0"/>
            </a:endParaRPr>
          </a:p>
        </p:txBody>
      </p:sp>
      <p:sp>
        <p:nvSpPr>
          <p:cNvPr id="28" name="文本框 5"/>
          <p:cNvSpPr txBox="1"/>
          <p:nvPr/>
        </p:nvSpPr>
        <p:spPr>
          <a:xfrm>
            <a:off x="1096644" y="1099709"/>
            <a:ext cx="4244668" cy="400110"/>
          </a:xfrm>
          <a:prstGeom prst="rect">
            <a:avLst/>
          </a:prstGeom>
          <a:noFill/>
        </p:spPr>
        <p:txBody>
          <a:bodyPr wrap="square" rtlCol="0">
            <a:spAutoFit/>
          </a:bodyPr>
          <a:lstStyle/>
          <a:p>
            <a:pPr algn="ctr"/>
            <a:r>
              <a:rPr lang="zh-CN" altLang="en-US" sz="2000" b="1" dirty="0"/>
              <a:t>高危人群</a:t>
            </a:r>
            <a:endParaRPr lang="zh-CN" altLang="en-US" sz="2000" b="1" dirty="0"/>
          </a:p>
        </p:txBody>
      </p:sp>
      <p:grpSp>
        <p:nvGrpSpPr>
          <p:cNvPr id="123" name="组合 2"/>
          <p:cNvGrpSpPr/>
          <p:nvPr/>
        </p:nvGrpSpPr>
        <p:grpSpPr>
          <a:xfrm>
            <a:off x="6181195" y="1702580"/>
            <a:ext cx="5534342" cy="4241345"/>
            <a:chOff x="416146" y="1463675"/>
            <a:chExt cx="10847338" cy="4619604"/>
          </a:xfrm>
        </p:grpSpPr>
        <p:sp>
          <p:nvSpPr>
            <p:cNvPr id="124" name="Google Shape;607;p7"/>
            <p:cNvSpPr/>
            <p:nvPr/>
          </p:nvSpPr>
          <p:spPr>
            <a:xfrm>
              <a:off x="6925681" y="1463675"/>
              <a:ext cx="2779713" cy="1075552"/>
            </a:xfrm>
            <a:prstGeom prst="roundRect">
              <a:avLst>
                <a:gd name="adj" fmla="val 16667"/>
              </a:avLst>
            </a:prstGeom>
            <a:solidFill>
              <a:srgbClr val="E5EDF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pitchFamily="34" charset="0"/>
                <a:buNone/>
              </a:pPr>
              <a:endParaRPr sz="9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grpSp>
          <p:nvGrpSpPr>
            <p:cNvPr id="125" name="Google Shape;610;p7"/>
            <p:cNvGrpSpPr/>
            <p:nvPr/>
          </p:nvGrpSpPr>
          <p:grpSpPr>
            <a:xfrm>
              <a:off x="416146" y="1542523"/>
              <a:ext cx="10256617" cy="4540756"/>
              <a:chOff x="673122" y="2013399"/>
              <a:chExt cx="10486731" cy="4542606"/>
            </a:xfrm>
          </p:grpSpPr>
          <p:grpSp>
            <p:nvGrpSpPr>
              <p:cNvPr id="129" name="Google Shape;611;p7"/>
              <p:cNvGrpSpPr/>
              <p:nvPr/>
            </p:nvGrpSpPr>
            <p:grpSpPr>
              <a:xfrm>
                <a:off x="1191328" y="2170758"/>
                <a:ext cx="9968525" cy="4054372"/>
                <a:chOff x="1191328" y="2170758"/>
                <a:chExt cx="9968525" cy="4054372"/>
              </a:xfrm>
            </p:grpSpPr>
            <p:grpSp>
              <p:nvGrpSpPr>
                <p:cNvPr id="140" name="Google Shape;612;p7"/>
                <p:cNvGrpSpPr/>
                <p:nvPr/>
              </p:nvGrpSpPr>
              <p:grpSpPr>
                <a:xfrm>
                  <a:off x="1191328" y="5755196"/>
                  <a:ext cx="9968525" cy="469934"/>
                  <a:chOff x="1191328" y="5755196"/>
                  <a:chExt cx="9968525" cy="469934"/>
                </a:xfrm>
              </p:grpSpPr>
              <p:sp>
                <p:nvSpPr>
                  <p:cNvPr id="142" name="Google Shape;613;p7"/>
                  <p:cNvSpPr txBox="1"/>
                  <p:nvPr/>
                </p:nvSpPr>
                <p:spPr>
                  <a:xfrm>
                    <a:off x="1191328" y="5755196"/>
                    <a:ext cx="9968525" cy="469934"/>
                  </a:xfrm>
                  <a:prstGeom prst="rect">
                    <a:avLst/>
                  </a:prstGeom>
                  <a:solidFill>
                    <a:srgbClr val="0180B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900" b="0" i="0" u="non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43" name="Google Shape;614;p7"/>
                  <p:cNvSpPr txBox="1"/>
                  <p:nvPr/>
                </p:nvSpPr>
                <p:spPr>
                  <a:xfrm>
                    <a:off x="1370838"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0</a:t>
                    </a:r>
                    <a:endParaRPr sz="1200" b="1" dirty="0"/>
                  </a:p>
                </p:txBody>
              </p:sp>
              <p:sp>
                <p:nvSpPr>
                  <p:cNvPr id="144" name="Google Shape;615;p7"/>
                  <p:cNvSpPr txBox="1"/>
                  <p:nvPr/>
                </p:nvSpPr>
                <p:spPr>
                  <a:xfrm>
                    <a:off x="2414811"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1</a:t>
                    </a:r>
                    <a:endParaRPr sz="1200" b="1" dirty="0"/>
                  </a:p>
                </p:txBody>
              </p:sp>
              <p:sp>
                <p:nvSpPr>
                  <p:cNvPr id="145" name="Google Shape;616;p7"/>
                  <p:cNvSpPr txBox="1"/>
                  <p:nvPr/>
                </p:nvSpPr>
                <p:spPr>
                  <a:xfrm>
                    <a:off x="3458784"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2</a:t>
                    </a:r>
                    <a:endParaRPr sz="1200" b="1" dirty="0"/>
                  </a:p>
                </p:txBody>
              </p:sp>
              <p:sp>
                <p:nvSpPr>
                  <p:cNvPr id="146" name="Google Shape;617;p7"/>
                  <p:cNvSpPr txBox="1"/>
                  <p:nvPr/>
                </p:nvSpPr>
                <p:spPr>
                  <a:xfrm>
                    <a:off x="4502757"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3</a:t>
                    </a:r>
                    <a:endParaRPr sz="1200" b="1" dirty="0"/>
                  </a:p>
                </p:txBody>
              </p:sp>
              <p:sp>
                <p:nvSpPr>
                  <p:cNvPr id="147" name="Google Shape;618;p7"/>
                  <p:cNvSpPr txBox="1"/>
                  <p:nvPr/>
                </p:nvSpPr>
                <p:spPr>
                  <a:xfrm>
                    <a:off x="5546730"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4</a:t>
                    </a:r>
                    <a:endParaRPr sz="1200" b="1" dirty="0"/>
                  </a:p>
                </p:txBody>
              </p:sp>
              <p:sp>
                <p:nvSpPr>
                  <p:cNvPr id="148" name="Google Shape;619;p7"/>
                  <p:cNvSpPr txBox="1"/>
                  <p:nvPr/>
                </p:nvSpPr>
                <p:spPr>
                  <a:xfrm>
                    <a:off x="6590703"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5</a:t>
                    </a:r>
                    <a:endParaRPr sz="1200" b="1" dirty="0"/>
                  </a:p>
                </p:txBody>
              </p:sp>
              <p:sp>
                <p:nvSpPr>
                  <p:cNvPr id="149" name="Google Shape;620;p7"/>
                  <p:cNvSpPr txBox="1"/>
                  <p:nvPr/>
                </p:nvSpPr>
                <p:spPr>
                  <a:xfrm>
                    <a:off x="7634676"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6</a:t>
                    </a:r>
                    <a:endParaRPr sz="1200" b="1" dirty="0"/>
                  </a:p>
                </p:txBody>
              </p:sp>
              <p:sp>
                <p:nvSpPr>
                  <p:cNvPr id="150" name="Google Shape;621;p7"/>
                  <p:cNvSpPr txBox="1"/>
                  <p:nvPr/>
                </p:nvSpPr>
                <p:spPr>
                  <a:xfrm>
                    <a:off x="8678648" y="5790540"/>
                    <a:ext cx="285667" cy="277072"/>
                  </a:xfrm>
                  <a:prstGeom prst="rect">
                    <a:avLst/>
                  </a:prstGeom>
                  <a:noFill/>
                  <a:ln>
                    <a:noFill/>
                  </a:ln>
                </p:spPr>
                <p:txBody>
                  <a:bodyPr spcFirstLastPara="1" wrap="square" lIns="91425" tIns="45700" rIns="91425" bIns="45700" anchor="t" anchorCtr="0">
                    <a:spAutoFit/>
                  </a:bodyPr>
                  <a:lstStyle>
                    <a:defPPr>
                      <a:defRPr lang="zh-CN"/>
                    </a:defPPr>
                    <a:lvl1pPr marR="0" lvl="0" indent="0">
                      <a:lnSpc>
                        <a:spcPct val="100000"/>
                      </a:lnSpc>
                      <a:spcBef>
                        <a:spcPts val="0"/>
                      </a:spcBef>
                      <a:spcAft>
                        <a:spcPts val="0"/>
                      </a:spcAft>
                      <a:buClr>
                        <a:srgbClr val="FFFFFF"/>
                      </a:buClr>
                      <a:buSzPts val="2000"/>
                      <a:buFont typeface="微软雅黑" panose="020B0503020204020204" charset="-122"/>
                      <a:buNone/>
                      <a:defRPr sz="2000" b="0" i="0" u="none">
                        <a:solidFill>
                          <a:srgbClr val="FFFFFF"/>
                        </a:solidFill>
                        <a:latin typeface="Imago" charset="0"/>
                        <a:ea typeface="微软雅黑" panose="020B0503020204020204" charset="-122"/>
                        <a:cs typeface="微软雅黑" panose="020B0503020204020204" charset="-122"/>
                      </a:defRPr>
                    </a:lvl1pPr>
                  </a:lstStyle>
                  <a:p>
                    <a:r>
                      <a:rPr lang="en-US" altLang="zh-CN" sz="1200" b="1" dirty="0">
                        <a:sym typeface="微软雅黑" panose="020B0503020204020204" charset="-122"/>
                      </a:rPr>
                      <a:t>7</a:t>
                    </a:r>
                    <a:endParaRPr sz="1200" b="1" dirty="0"/>
                  </a:p>
                </p:txBody>
              </p:sp>
              <p:sp>
                <p:nvSpPr>
                  <p:cNvPr id="151" name="Google Shape;622;p7"/>
                  <p:cNvSpPr txBox="1"/>
                  <p:nvPr/>
                </p:nvSpPr>
                <p:spPr>
                  <a:xfrm>
                    <a:off x="9722627" y="5790540"/>
                    <a:ext cx="1167594" cy="2770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000"/>
                      <a:buFont typeface="微软雅黑" panose="020B0503020204020204" charset="-122"/>
                      <a:buNone/>
                    </a:pPr>
                    <a:r>
                      <a:rPr lang="zh-CN" sz="1200" b="1" i="0" u="none" dirty="0">
                        <a:solidFill>
                          <a:srgbClr val="FFFFFF"/>
                        </a:solidFill>
                        <a:latin typeface="Imago" charset="0"/>
                        <a:ea typeface="微软雅黑" panose="020B0503020204020204" charset="-122"/>
                        <a:cs typeface="微软雅黑" panose="020B0503020204020204" charset="-122"/>
                        <a:sym typeface="微软雅黑" panose="020B0503020204020204" charset="-122"/>
                      </a:rPr>
                      <a:t>8天</a:t>
                    </a:r>
                    <a:endParaRPr sz="1100" b="1" dirty="0">
                      <a:latin typeface="Imago" charset="0"/>
                    </a:endParaRPr>
                  </a:p>
                </p:txBody>
              </p:sp>
            </p:grpSp>
            <p:sp>
              <p:nvSpPr>
                <p:cNvPr id="141" name="Google Shape;623;p7"/>
                <p:cNvSpPr/>
                <p:nvPr/>
              </p:nvSpPr>
              <p:spPr>
                <a:xfrm flipH="1">
                  <a:off x="1505668" y="2170758"/>
                  <a:ext cx="135417" cy="3619365"/>
                </a:xfrm>
                <a:prstGeom prst="upArrow">
                  <a:avLst>
                    <a:gd name="adj1" fmla="val 138"/>
                    <a:gd name="adj2" fmla="val 212249"/>
                  </a:avLst>
                </a:prstGeom>
                <a:solidFill>
                  <a:srgbClr val="0180B5"/>
                </a:solidFill>
                <a:ln w="25400" cap="flat" cmpd="sng">
                  <a:solidFill>
                    <a:srgbClr val="0180B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900" b="0" i="0" u="none" dirty="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grpSp>
          <p:grpSp>
            <p:nvGrpSpPr>
              <p:cNvPr id="130" name="Google Shape;624;p7"/>
              <p:cNvGrpSpPr/>
              <p:nvPr/>
            </p:nvGrpSpPr>
            <p:grpSpPr>
              <a:xfrm>
                <a:off x="673122" y="2013399"/>
                <a:ext cx="10174476" cy="4542606"/>
                <a:chOff x="673122" y="2013399"/>
                <a:chExt cx="10174476" cy="4542606"/>
              </a:xfrm>
            </p:grpSpPr>
            <p:cxnSp>
              <p:nvCxnSpPr>
                <p:cNvPr id="131" name="Google Shape;625;p7"/>
                <p:cNvCxnSpPr/>
                <p:nvPr/>
              </p:nvCxnSpPr>
              <p:spPr>
                <a:xfrm>
                  <a:off x="1866058" y="5639300"/>
                  <a:ext cx="8981540" cy="14522"/>
                </a:xfrm>
                <a:prstGeom prst="straightConnector1">
                  <a:avLst/>
                </a:prstGeom>
                <a:noFill/>
                <a:ln w="25400" cap="flat" cmpd="sng">
                  <a:solidFill>
                    <a:srgbClr val="A1C4ED"/>
                  </a:solidFill>
                  <a:prstDash val="solid"/>
                  <a:miter lim="8000"/>
                  <a:headEnd type="triangle" w="med" len="med"/>
                  <a:tailEnd type="triangle" w="med" len="med"/>
                </a:ln>
              </p:spPr>
            </p:cxnSp>
            <p:sp>
              <p:nvSpPr>
                <p:cNvPr id="132" name="Google Shape;626;p7"/>
                <p:cNvSpPr/>
                <p:nvPr/>
              </p:nvSpPr>
              <p:spPr>
                <a:xfrm>
                  <a:off x="6372597" y="2502093"/>
                  <a:ext cx="91620" cy="1097588"/>
                </a:xfrm>
                <a:prstGeom prst="downArrow">
                  <a:avLst>
                    <a:gd name="adj1" fmla="val 20787"/>
                    <a:gd name="adj2" fmla="val 49504"/>
                  </a:avLst>
                </a:prstGeom>
                <a:solidFill>
                  <a:srgbClr val="5959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9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33" name="Google Shape;627;p7"/>
                <p:cNvSpPr txBox="1"/>
                <p:nvPr/>
              </p:nvSpPr>
              <p:spPr>
                <a:xfrm>
                  <a:off x="5533512" y="2242694"/>
                  <a:ext cx="1735949" cy="2770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000"/>
                    <a:buFont typeface="微软雅黑" panose="020B0503020204020204" charset="-122"/>
                    <a:buNone/>
                  </a:pPr>
                  <a:r>
                    <a:rPr lang="zh-CN" sz="1200" b="1" i="0" u="none" dirty="0">
                      <a:solidFill>
                        <a:schemeClr val="dk1"/>
                      </a:solidFill>
                      <a:latin typeface="微软雅黑" panose="020B0503020204020204" charset="-122"/>
                      <a:ea typeface="微软雅黑" panose="020B0503020204020204" charset="-122"/>
                      <a:cs typeface="微软雅黑" panose="020B0503020204020204" charset="-122"/>
                      <a:sym typeface="微软雅黑" panose="020B0503020204020204" charset="-122"/>
                    </a:rPr>
                    <a:t>普通人群</a:t>
                  </a:r>
                  <a:endParaRPr sz="1100" dirty="0"/>
                </a:p>
              </p:txBody>
            </p:sp>
            <p:sp>
              <p:nvSpPr>
                <p:cNvPr id="134" name="Google Shape;628;p7"/>
                <p:cNvSpPr/>
                <p:nvPr/>
              </p:nvSpPr>
              <p:spPr>
                <a:xfrm>
                  <a:off x="8727915" y="3012402"/>
                  <a:ext cx="93504" cy="809683"/>
                </a:xfrm>
                <a:prstGeom prst="downArrow">
                  <a:avLst>
                    <a:gd name="adj1" fmla="val 20351"/>
                    <a:gd name="adj2" fmla="val 49670"/>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900" b="0" i="0" u="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35" name="Google Shape;629;p7"/>
                <p:cNvSpPr txBox="1"/>
                <p:nvPr/>
              </p:nvSpPr>
              <p:spPr>
                <a:xfrm>
                  <a:off x="7707259" y="2013399"/>
                  <a:ext cx="2049774" cy="2770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78C86"/>
                    </a:buClr>
                    <a:buSzPts val="1800"/>
                    <a:buFont typeface="微软雅黑" panose="020B0503020204020204" charset="-122"/>
                    <a:buNone/>
                  </a:pPr>
                  <a:r>
                    <a:rPr lang="zh-CN" sz="12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高危人群</a:t>
                  </a:r>
                  <a:endParaRPr sz="1200" b="0" i="0" u="none" dirty="0">
                    <a:solidFill>
                      <a:srgbClr val="0180B5"/>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36" name="Google Shape;630;p7"/>
                <p:cNvSpPr txBox="1"/>
                <p:nvPr/>
              </p:nvSpPr>
              <p:spPr>
                <a:xfrm>
                  <a:off x="7343906" y="2253898"/>
                  <a:ext cx="3165623" cy="66964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25000"/>
                    </a:lnSpc>
                    <a:spcBef>
                      <a:spcPts val="0"/>
                    </a:spcBef>
                    <a:spcAft>
                      <a:spcPts val="0"/>
                    </a:spcAft>
                    <a:buClr>
                      <a:schemeClr val="accent1"/>
                    </a:buClr>
                    <a:buSzPts val="1600"/>
                    <a:buFont typeface="Arial" panose="020B0604020202020204" pitchFamily="34" charset="0"/>
                    <a:buChar char="•"/>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症状持续时间长</a:t>
                  </a:r>
                  <a:endParaRPr sz="900" b="0" i="0" u="none" dirty="0">
                    <a:solidFill>
                      <a:srgbClr val="0180B5"/>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342900" marR="0" lvl="0" indent="-342900" algn="l" rtl="0">
                    <a:lnSpc>
                      <a:spcPct val="125000"/>
                    </a:lnSpc>
                    <a:spcBef>
                      <a:spcPts val="0"/>
                    </a:spcBef>
                    <a:spcAft>
                      <a:spcPts val="0"/>
                    </a:spcAft>
                    <a:buClr>
                      <a:schemeClr val="accent1"/>
                    </a:buClr>
                    <a:buSzPts val="1600"/>
                    <a:buFont typeface="Arial" panose="020B0604020202020204" pitchFamily="34" charset="0"/>
                    <a:buChar char="•"/>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并发症的发生</a:t>
                  </a:r>
                  <a:endParaRPr sz="900" b="0" i="0" u="none" dirty="0">
                    <a:solidFill>
                      <a:srgbClr val="0180B5"/>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342900" marR="0" lvl="0" indent="-342900" algn="l" rtl="0">
                    <a:lnSpc>
                      <a:spcPct val="125000"/>
                    </a:lnSpc>
                    <a:spcBef>
                      <a:spcPts val="0"/>
                    </a:spcBef>
                    <a:spcAft>
                      <a:spcPts val="0"/>
                    </a:spcAft>
                    <a:buClr>
                      <a:schemeClr val="accent1"/>
                    </a:buClr>
                    <a:buSzPts val="1600"/>
                    <a:buFont typeface="Arial" panose="020B0604020202020204" pitchFamily="34" charset="0"/>
                    <a:buChar char="•"/>
                  </a:pPr>
                  <a:r>
                    <a:rPr lang="zh-CN" sz="1000" b="0"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原发病的加重</a:t>
                  </a:r>
                  <a:endParaRPr sz="900" b="0" i="0" u="none" dirty="0">
                    <a:solidFill>
                      <a:srgbClr val="0180B5"/>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37" name="Google Shape;631;p7"/>
                <p:cNvSpPr txBox="1"/>
                <p:nvPr/>
              </p:nvSpPr>
              <p:spPr>
                <a:xfrm>
                  <a:off x="8213100" y="4314637"/>
                  <a:ext cx="1652046" cy="2770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863CF"/>
                    </a:buClr>
                    <a:buSzPts val="1600"/>
                    <a:buFont typeface="微软雅黑" panose="020B0503020204020204" charset="-122"/>
                    <a:buNone/>
                  </a:pPr>
                  <a:r>
                    <a:rPr lang="zh-CN" sz="1200" b="1" i="0" u="none" dirty="0">
                      <a:solidFill>
                        <a:srgbClr val="0180B5"/>
                      </a:solidFill>
                      <a:latin typeface="微软雅黑" panose="020B0503020204020204" charset="-122"/>
                      <a:ea typeface="微软雅黑" panose="020B0503020204020204" charset="-122"/>
                      <a:cs typeface="微软雅黑" panose="020B0503020204020204" charset="-122"/>
                      <a:sym typeface="微软雅黑" panose="020B0503020204020204" charset="-122"/>
                    </a:rPr>
                    <a:t>自愈性</a:t>
                  </a:r>
                  <a:endParaRPr sz="1400" dirty="0">
                    <a:solidFill>
                      <a:srgbClr val="0180B5"/>
                    </a:solidFill>
                  </a:endParaRPr>
                </a:p>
              </p:txBody>
            </p:sp>
            <p:sp>
              <p:nvSpPr>
                <p:cNvPr id="138" name="Google Shape;632;p7"/>
                <p:cNvSpPr txBox="1"/>
                <p:nvPr/>
              </p:nvSpPr>
              <p:spPr>
                <a:xfrm>
                  <a:off x="4924145" y="6278933"/>
                  <a:ext cx="2502892" cy="2770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1600"/>
                    <a:buFont typeface="微软雅黑" panose="020B0503020204020204" charset="-122"/>
                    <a:buNone/>
                  </a:pPr>
                  <a:r>
                    <a:rPr lang="zh-CN" sz="1200" b="1"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持续时间</a:t>
                  </a:r>
                  <a:endParaRPr sz="1400" b="1" dirty="0"/>
                </a:p>
              </p:txBody>
            </p:sp>
            <p:sp>
              <p:nvSpPr>
                <p:cNvPr id="139" name="Google Shape;633;p7"/>
                <p:cNvSpPr txBox="1"/>
                <p:nvPr/>
              </p:nvSpPr>
              <p:spPr>
                <a:xfrm>
                  <a:off x="673122" y="3115973"/>
                  <a:ext cx="740073" cy="1806439"/>
                </a:xfrm>
                <a:prstGeom prst="rect">
                  <a:avLst/>
                </a:prstGeom>
                <a:noFill/>
                <a:ln>
                  <a:noFill/>
                </a:ln>
              </p:spPr>
              <p:txBody>
                <a:bodyPr spcFirstLastPara="1" vert="vert270" wrap="square" lIns="91425" tIns="45700" rIns="91425" bIns="45700" anchor="ctr" anchorCtr="0">
                  <a:spAutoFit/>
                </a:bodyPr>
                <a:lstStyle/>
                <a:p>
                  <a:pPr marL="0" marR="0" lvl="0" indent="0" algn="ctr" rtl="0">
                    <a:lnSpc>
                      <a:spcPct val="100000"/>
                    </a:lnSpc>
                    <a:spcBef>
                      <a:spcPts val="0"/>
                    </a:spcBef>
                    <a:spcAft>
                      <a:spcPts val="0"/>
                    </a:spcAft>
                    <a:buClr>
                      <a:schemeClr val="accent1"/>
                    </a:buClr>
                    <a:buSzPts val="1600"/>
                    <a:buFont typeface="微软雅黑" panose="020B0503020204020204" charset="-122"/>
                    <a:buNone/>
                  </a:pPr>
                  <a:r>
                    <a:rPr lang="zh-CN" sz="1200" i="0" u="none" dirty="0">
                      <a:latin typeface="微软雅黑" panose="020B0503020204020204" charset="-122"/>
                      <a:ea typeface="微软雅黑" panose="020B0503020204020204" charset="-122"/>
                      <a:cs typeface="微软雅黑" panose="020B0503020204020204" charset="-122"/>
                      <a:sym typeface="微软雅黑" panose="020B0503020204020204" charset="-122"/>
                    </a:rPr>
                    <a:t>症状的严重程度</a:t>
                  </a:r>
                  <a:endParaRPr sz="1400" dirty="0"/>
                </a:p>
              </p:txBody>
            </p:sp>
          </p:grpSp>
        </p:grpSp>
        <p:sp>
          <p:nvSpPr>
            <p:cNvPr id="126" name="Google Shape;637;p7"/>
            <p:cNvSpPr/>
            <p:nvPr/>
          </p:nvSpPr>
          <p:spPr>
            <a:xfrm>
              <a:off x="1420813" y="2597150"/>
              <a:ext cx="8599871" cy="2555875"/>
            </a:xfrm>
            <a:custGeom>
              <a:avLst/>
              <a:gdLst/>
              <a:ahLst/>
              <a:cxnLst/>
              <a:rect l="l" t="t" r="r" b="b"/>
              <a:pathLst>
                <a:path w="7932420" h="2555056" extrusionOk="0">
                  <a:moveTo>
                    <a:pt x="0" y="2555056"/>
                  </a:moveTo>
                  <a:cubicBezTo>
                    <a:pt x="276225" y="1998161"/>
                    <a:pt x="391160" y="53156"/>
                    <a:pt x="1977390" y="1086"/>
                  </a:cubicBezTo>
                  <a:cubicBezTo>
                    <a:pt x="3563620" y="-50984"/>
                    <a:pt x="6781165" y="1784801"/>
                    <a:pt x="7932420" y="2294706"/>
                  </a:cubicBezTo>
                </a:path>
              </a:pathLst>
            </a:cu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pitchFamily="34" charset="0"/>
                <a:buNone/>
              </a:pPr>
              <a:endParaRPr sz="9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27" name="Google Shape;638;p7"/>
            <p:cNvSpPr/>
            <p:nvPr/>
          </p:nvSpPr>
          <p:spPr>
            <a:xfrm>
              <a:off x="2381250" y="2136775"/>
              <a:ext cx="7570788" cy="1243013"/>
            </a:xfrm>
            <a:custGeom>
              <a:avLst/>
              <a:gdLst/>
              <a:ahLst/>
              <a:cxnLst/>
              <a:rect l="l" t="t" r="r" b="b"/>
              <a:pathLst>
                <a:path w="7570470" h="1243869" extrusionOk="0">
                  <a:moveTo>
                    <a:pt x="0" y="587375"/>
                  </a:moveTo>
                  <a:cubicBezTo>
                    <a:pt x="140335" y="494030"/>
                    <a:pt x="294005" y="169545"/>
                    <a:pt x="926465" y="158115"/>
                  </a:cubicBezTo>
                  <a:cubicBezTo>
                    <a:pt x="1558925" y="146685"/>
                    <a:pt x="2119630" y="316230"/>
                    <a:pt x="3163570" y="530860"/>
                  </a:cubicBezTo>
                  <a:cubicBezTo>
                    <a:pt x="4207510" y="745490"/>
                    <a:pt x="5265420" y="1337310"/>
                    <a:pt x="6146800" y="1231265"/>
                  </a:cubicBezTo>
                  <a:cubicBezTo>
                    <a:pt x="7028180" y="1125220"/>
                    <a:pt x="7345680" y="260350"/>
                    <a:pt x="7570470" y="0"/>
                  </a:cubicBezTo>
                </a:path>
              </a:pathLst>
            </a:custGeom>
            <a:noFill/>
            <a:ln w="25400" cap="flat" cmpd="sng">
              <a:solidFill>
                <a:srgbClr val="0180B5"/>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pitchFamily="34" charset="0"/>
                <a:buNone/>
              </a:pPr>
              <a:endParaRPr sz="9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28" name="Google Shape;639;p7"/>
            <p:cNvSpPr txBox="1"/>
            <p:nvPr/>
          </p:nvSpPr>
          <p:spPr>
            <a:xfrm>
              <a:off x="9843061" y="2136775"/>
              <a:ext cx="1420423" cy="5077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Arial" panose="020B0604020202020204" pitchFamily="34" charset="0"/>
                <a:buNone/>
              </a:pPr>
              <a:r>
                <a:rPr lang="zh-CN" sz="900" b="0" i="0" u="none" dirty="0">
                  <a:solidFill>
                    <a:schemeClr val="dk1"/>
                  </a:solidFill>
                  <a:latin typeface="Imago" charset="0"/>
                  <a:ea typeface="微软雅黑" panose="020B0503020204020204" charset="-122"/>
                  <a:cs typeface="Arial" panose="020B0604020202020204" pitchFamily="34" charset="0"/>
                  <a:sym typeface="Arial" panose="020B0604020202020204" pitchFamily="34" charset="0"/>
                </a:rPr>
                <a:t>*此虚线为疾病转归示意图</a:t>
              </a:r>
              <a:endParaRPr sz="900" b="0" i="0" u="none" dirty="0">
                <a:solidFill>
                  <a:schemeClr val="dk1"/>
                </a:solidFill>
                <a:latin typeface="Imago" charset="0"/>
                <a:ea typeface="微软雅黑" panose="020B0503020204020204" charset="-122"/>
                <a:cs typeface="Arial" panose="020B0604020202020204" pitchFamily="34" charset="0"/>
                <a:sym typeface="Arial" panose="020B0604020202020204" pitchFamily="34" charset="0"/>
              </a:endParaRPr>
            </a:p>
          </p:txBody>
        </p:sp>
      </p:grpSp>
      <p:sp>
        <p:nvSpPr>
          <p:cNvPr id="152" name="文本框 3"/>
          <p:cNvSpPr txBox="1"/>
          <p:nvPr/>
        </p:nvSpPr>
        <p:spPr>
          <a:xfrm>
            <a:off x="6447670" y="1119654"/>
            <a:ext cx="5305651" cy="369332"/>
          </a:xfrm>
          <a:prstGeom prst="rect">
            <a:avLst/>
          </a:prstGeom>
          <a:noFill/>
        </p:spPr>
        <p:txBody>
          <a:bodyPr wrap="square" rtlCol="0">
            <a:spAutoFit/>
          </a:bodyPr>
          <a:lstStyle/>
          <a:p>
            <a:r>
              <a:rPr lang="zh-CN" altLang="en-US" b="1" dirty="0"/>
              <a:t>高危人群流感症状持续时间更长与严重程度更高</a:t>
            </a:r>
            <a:endParaRPr lang="zh-CN" altLang="en-US" b="1" baseline="30000" dirty="0"/>
          </a:p>
        </p:txBody>
      </p:sp>
      <p:sp>
        <p:nvSpPr>
          <p:cNvPr id="54" name="Rectangle 35"/>
          <p:cNvSpPr/>
          <p:nvPr/>
        </p:nvSpPr>
        <p:spPr>
          <a:xfrm>
            <a:off x="10036703" y="0"/>
            <a:ext cx="1659997" cy="603884"/>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流感的检测与诊断</a:t>
            </a:r>
            <a:endParaRPr lang="en-US" altLang="zh-CN" sz="14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 name="对象 74"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47229" name="think-cell 幻灯片" r:id="rId2" imgW="5715" imgH="5715" progId="TCLayout.ActiveDocument.1">
                  <p:embed/>
                </p:oleObj>
              </mc:Choice>
              <mc:Fallback>
                <p:oleObj name="think-cell 幻灯片" r:id="rId2" imgW="5715" imgH="5715" progId="TCLayout.ActiveDocument.1">
                  <p:embed/>
                  <p:pic>
                    <p:nvPicPr>
                      <p:cNvPr id="0" name="对象 74"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7" name="圆角矩形 34"/>
          <p:cNvSpPr/>
          <p:nvPr/>
        </p:nvSpPr>
        <p:spPr>
          <a:xfrm>
            <a:off x="2209514" y="1165009"/>
            <a:ext cx="7990943" cy="892798"/>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861E68"/>
              </a:solidFill>
              <a:latin typeface="Imago" charset="0"/>
              <a:ea typeface="微软雅黑" panose="020B0503020204020204" charset="-122"/>
            </a:endParaRPr>
          </a:p>
        </p:txBody>
      </p:sp>
      <p:sp>
        <p:nvSpPr>
          <p:cNvPr id="79" name="圆角矩形 41"/>
          <p:cNvSpPr/>
          <p:nvPr/>
        </p:nvSpPr>
        <p:spPr>
          <a:xfrm>
            <a:off x="453875" y="2187924"/>
            <a:ext cx="11284253" cy="3884288"/>
          </a:xfrm>
          <a:prstGeom prst="roundRect">
            <a:avLst>
              <a:gd name="adj" fmla="val 3845"/>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861E68"/>
              </a:solidFill>
              <a:latin typeface="Imago" charset="0"/>
              <a:ea typeface="微软雅黑" panose="020B0503020204020204" charset="-122"/>
            </a:endParaRPr>
          </a:p>
        </p:txBody>
      </p:sp>
      <p:sp>
        <p:nvSpPr>
          <p:cNvPr id="105" name="文本框 104"/>
          <p:cNvSpPr txBox="1"/>
          <p:nvPr/>
        </p:nvSpPr>
        <p:spPr>
          <a:xfrm>
            <a:off x="2235336" y="1348950"/>
            <a:ext cx="7965121" cy="461665"/>
          </a:xfrm>
          <a:prstGeom prst="rect">
            <a:avLst/>
          </a:prstGeom>
          <a:noFill/>
        </p:spPr>
        <p:txBody>
          <a:bodyPr wrap="square" rtlCol="0">
            <a:spAutoFit/>
          </a:bodyPr>
          <a:lstStyle/>
          <a:p>
            <a:pPr algn="ctr"/>
            <a:r>
              <a:rPr lang="zh-CN" altLang="en-US" sz="2400" b="1" dirty="0">
                <a:solidFill>
                  <a:srgbClr val="C00000"/>
                </a:solidFill>
                <a:latin typeface="Imago" charset="0"/>
                <a:ea typeface="微软雅黑" panose="020B0503020204020204" charset="-122"/>
                <a:cs typeface="+mn-ea"/>
                <a:sym typeface="+mn-lt"/>
              </a:rPr>
              <a:t>基本原则：对临床诊断病例和确诊病例应尽早隔离治疗</a:t>
            </a:r>
            <a:endParaRPr lang="zh-CN" altLang="en-US" sz="2400" b="1" dirty="0">
              <a:solidFill>
                <a:srgbClr val="C00000"/>
              </a:solidFill>
              <a:latin typeface="Imago" charset="0"/>
              <a:ea typeface="微软雅黑" panose="020B0503020204020204" charset="-122"/>
              <a:cs typeface="+mn-ea"/>
              <a:sym typeface="+mn-lt"/>
            </a:endParaRPr>
          </a:p>
        </p:txBody>
      </p:sp>
      <p:sp>
        <p:nvSpPr>
          <p:cNvPr id="106" name="标题 1"/>
          <p:cNvSpPr txBox="1"/>
          <p:nvPr/>
        </p:nvSpPr>
        <p:spPr>
          <a:xfrm>
            <a:off x="715963" y="173038"/>
            <a:ext cx="10760075" cy="9953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200" b="1">
                <a:latin typeface="Imago" charset="0"/>
                <a:ea typeface="微软雅黑" panose="020B0503020204020204" charset="-122"/>
              </a:rPr>
              <a:t>流感治疗的基本原则</a:t>
            </a:r>
            <a:endParaRPr lang="zh-CN" altLang="en-US" sz="3200" b="1" dirty="0">
              <a:latin typeface="Imago" charset="0"/>
              <a:ea typeface="微软雅黑" panose="020B0503020204020204" charset="-122"/>
            </a:endParaRPr>
          </a:p>
        </p:txBody>
      </p:sp>
      <p:sp>
        <p:nvSpPr>
          <p:cNvPr id="107" name="文本占位符 2"/>
          <p:cNvSpPr txBox="1"/>
          <p:nvPr/>
        </p:nvSpPr>
        <p:spPr>
          <a:xfrm>
            <a:off x="508806" y="6438900"/>
            <a:ext cx="8701088" cy="425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900">
                <a:solidFill>
                  <a:schemeClr val="bg1">
                    <a:lumMod val="50000"/>
                  </a:schemeClr>
                </a:solidFill>
                <a:latin typeface="Imago" charset="0"/>
                <a:ea typeface="微软雅黑" panose="020B0503020204020204" charset="-122"/>
                <a:cs typeface="+mn-ea"/>
                <a:sym typeface="+mn-lt"/>
              </a:rPr>
              <a:t>《</a:t>
            </a:r>
            <a:r>
              <a:rPr lang="zh-CN" altLang="en-US" sz="900">
                <a:solidFill>
                  <a:schemeClr val="bg1">
                    <a:lumMod val="50000"/>
                  </a:schemeClr>
                </a:solidFill>
                <a:latin typeface="Imago" charset="0"/>
                <a:ea typeface="微软雅黑" panose="020B0503020204020204" charset="-122"/>
                <a:cs typeface="+mn-ea"/>
                <a:sym typeface="+mn-lt"/>
              </a:rPr>
              <a:t>流行性感冒诊疗方案</a:t>
            </a:r>
            <a:r>
              <a:rPr lang="en-US" altLang="zh-CN" sz="900">
                <a:solidFill>
                  <a:schemeClr val="bg1">
                    <a:lumMod val="50000"/>
                  </a:schemeClr>
                </a:solidFill>
                <a:latin typeface="Imago" charset="0"/>
                <a:ea typeface="微软雅黑" panose="020B0503020204020204" charset="-122"/>
                <a:cs typeface="+mn-ea"/>
                <a:sym typeface="+mn-lt"/>
              </a:rPr>
              <a:t>(2020</a:t>
            </a:r>
            <a:r>
              <a:rPr lang="zh-CN" altLang="en-US" sz="900">
                <a:solidFill>
                  <a:schemeClr val="bg1">
                    <a:lumMod val="50000"/>
                  </a:schemeClr>
                </a:solidFill>
                <a:latin typeface="Imago" charset="0"/>
                <a:ea typeface="微软雅黑" panose="020B0503020204020204" charset="-122"/>
                <a:cs typeface="+mn-ea"/>
                <a:sym typeface="+mn-lt"/>
              </a:rPr>
              <a:t>年版</a:t>
            </a:r>
            <a:r>
              <a:rPr lang="en-US" altLang="zh-CN" sz="900">
                <a:solidFill>
                  <a:schemeClr val="bg1">
                    <a:lumMod val="50000"/>
                  </a:schemeClr>
                </a:solidFill>
                <a:latin typeface="Imago" charset="0"/>
                <a:ea typeface="微软雅黑" panose="020B0503020204020204" charset="-122"/>
                <a:cs typeface="+mn-ea"/>
                <a:sym typeface="+mn-lt"/>
              </a:rPr>
              <a:t>》</a:t>
            </a:r>
            <a:endParaRPr lang="en-US" altLang="zh-CN" sz="900" dirty="0">
              <a:solidFill>
                <a:schemeClr val="bg1">
                  <a:lumMod val="50000"/>
                </a:schemeClr>
              </a:solidFill>
              <a:latin typeface="Imago" charset="0"/>
              <a:ea typeface="微软雅黑" panose="020B0503020204020204" charset="-122"/>
              <a:cs typeface="+mn-ea"/>
              <a:sym typeface="+mn-lt"/>
            </a:endParaRPr>
          </a:p>
        </p:txBody>
      </p:sp>
      <p:sp>
        <p:nvSpPr>
          <p:cNvPr id="108" name="文本框 19"/>
          <p:cNvSpPr txBox="1"/>
          <p:nvPr/>
        </p:nvSpPr>
        <p:spPr>
          <a:xfrm>
            <a:off x="1127449" y="3153793"/>
            <a:ext cx="3219881" cy="646331"/>
          </a:xfrm>
          <a:prstGeom prst="rect">
            <a:avLst/>
          </a:prstGeom>
          <a:noFill/>
        </p:spPr>
        <p:txBody>
          <a:bodyPr wrap="square">
            <a:spAutoFit/>
          </a:bodyPr>
          <a:lstStyle/>
          <a:p>
            <a:pPr>
              <a:buClr>
                <a:srgbClr val="11278B"/>
              </a:buClr>
            </a:pPr>
            <a:r>
              <a:rPr lang="zh-CN" altLang="en-US" sz="1200" dirty="0">
                <a:solidFill>
                  <a:prstClr val="black"/>
                </a:solidFill>
                <a:latin typeface="Imago" charset="0"/>
                <a:ea typeface="微软雅黑" panose="020B0503020204020204" charset="-122"/>
                <a:cs typeface="+mn-ea"/>
                <a:sym typeface="+mn-lt"/>
              </a:rPr>
              <a:t>保持房间通风。充分休息，多饮水，饮食应当易于消化和富有营养。密切观察病情变化，尤其是儿童和老年患者</a:t>
            </a:r>
            <a:endParaRPr lang="zh-CN" altLang="en-US" sz="1200" dirty="0">
              <a:solidFill>
                <a:prstClr val="black"/>
              </a:solidFill>
              <a:latin typeface="Imago" charset="0"/>
              <a:ea typeface="微软雅黑" panose="020B0503020204020204" charset="-122"/>
              <a:cs typeface="+mn-ea"/>
              <a:sym typeface="+mn-lt"/>
            </a:endParaRPr>
          </a:p>
        </p:txBody>
      </p:sp>
      <p:sp>
        <p:nvSpPr>
          <p:cNvPr id="109" name="文本框 9"/>
          <p:cNvSpPr txBox="1"/>
          <p:nvPr/>
        </p:nvSpPr>
        <p:spPr>
          <a:xfrm>
            <a:off x="1127448" y="4857549"/>
            <a:ext cx="3219882" cy="1015663"/>
          </a:xfrm>
          <a:prstGeom prst="rect">
            <a:avLst/>
          </a:prstGeom>
          <a:noFill/>
        </p:spPr>
        <p:txBody>
          <a:bodyPr wrap="square">
            <a:spAutoFit/>
          </a:bodyPr>
          <a:lstStyle>
            <a:defPPr>
              <a:defRPr lang="zh-CN"/>
            </a:defPPr>
            <a:lvl1pPr>
              <a:lnSpc>
                <a:spcPct val="130000"/>
              </a:lnSpc>
              <a:buClr>
                <a:srgbClr val="11278B"/>
              </a:buClr>
              <a:defRPr sz="1050">
                <a:solidFill>
                  <a:srgbClr val="11278B"/>
                </a:solidFill>
                <a:cs typeface="+mn-ea"/>
              </a:defRPr>
            </a:lvl1pPr>
          </a:lstStyle>
          <a:p>
            <a:pPr algn="just">
              <a:lnSpc>
                <a:spcPct val="100000"/>
              </a:lnSpc>
            </a:pPr>
            <a:r>
              <a:rPr lang="zh-CN" altLang="en-US" sz="1200" dirty="0">
                <a:solidFill>
                  <a:prstClr val="black"/>
                </a:solidFill>
                <a:latin typeface="Imago" charset="0"/>
                <a:ea typeface="微软雅黑" panose="020B0503020204020204" charset="-122"/>
                <a:sym typeface="+mn-lt"/>
              </a:rPr>
              <a:t>住院治疗标准</a:t>
            </a:r>
            <a:r>
              <a:rPr lang="en-US" altLang="zh-CN" sz="1200" dirty="0">
                <a:solidFill>
                  <a:prstClr val="black"/>
                </a:solidFill>
                <a:latin typeface="Imago" charset="0"/>
                <a:ea typeface="微软雅黑" panose="020B0503020204020204" charset="-122"/>
                <a:sym typeface="+mn-lt"/>
              </a:rPr>
              <a:t>(</a:t>
            </a:r>
            <a:r>
              <a:rPr lang="zh-CN" altLang="en-US" sz="1200" dirty="0">
                <a:solidFill>
                  <a:prstClr val="black"/>
                </a:solidFill>
                <a:latin typeface="Imago" charset="0"/>
                <a:ea typeface="微软雅黑" panose="020B0503020204020204" charset="-122"/>
                <a:sym typeface="+mn-lt"/>
              </a:rPr>
              <a:t>满足下列标准</a:t>
            </a:r>
            <a:r>
              <a:rPr lang="en-US" altLang="zh-CN" sz="1200" dirty="0">
                <a:solidFill>
                  <a:prstClr val="black"/>
                </a:solidFill>
                <a:latin typeface="Imago" charset="0"/>
                <a:ea typeface="微软雅黑" panose="020B0503020204020204" charset="-122"/>
                <a:sym typeface="+mn-lt"/>
              </a:rPr>
              <a:t>1</a:t>
            </a:r>
            <a:r>
              <a:rPr lang="zh-CN" altLang="en-US" sz="1200" dirty="0">
                <a:solidFill>
                  <a:prstClr val="black"/>
                </a:solidFill>
                <a:latin typeface="Imago" charset="0"/>
                <a:ea typeface="微软雅黑" panose="020B0503020204020204" charset="-122"/>
                <a:sym typeface="+mn-lt"/>
              </a:rPr>
              <a:t>条或</a:t>
            </a:r>
            <a:r>
              <a:rPr lang="en-US" altLang="zh-CN" sz="1200" dirty="0">
                <a:solidFill>
                  <a:prstClr val="black"/>
                </a:solidFill>
                <a:latin typeface="Imago" charset="0"/>
                <a:ea typeface="微软雅黑" panose="020B0503020204020204" charset="-122"/>
                <a:sym typeface="+mn-lt"/>
              </a:rPr>
              <a:t>1</a:t>
            </a:r>
            <a:r>
              <a:rPr lang="zh-CN" altLang="en-US" sz="1200" dirty="0">
                <a:solidFill>
                  <a:prstClr val="black"/>
                </a:solidFill>
                <a:latin typeface="Imago" charset="0"/>
                <a:ea typeface="微软雅黑" panose="020B0503020204020204" charset="-122"/>
                <a:sym typeface="+mn-lt"/>
              </a:rPr>
              <a:t>条以上</a:t>
            </a:r>
            <a:r>
              <a:rPr lang="en-US" altLang="zh-CN" sz="1200" dirty="0">
                <a:solidFill>
                  <a:prstClr val="black"/>
                </a:solidFill>
                <a:latin typeface="Imago" charset="0"/>
                <a:ea typeface="微软雅黑" panose="020B0503020204020204" charset="-122"/>
                <a:sym typeface="+mn-lt"/>
              </a:rPr>
              <a:t>)</a:t>
            </a:r>
            <a:r>
              <a:rPr lang="zh-CN" altLang="en-US" sz="1200" dirty="0">
                <a:solidFill>
                  <a:prstClr val="black"/>
                </a:solidFill>
                <a:latin typeface="Imago" charset="0"/>
                <a:ea typeface="微软雅黑" panose="020B0503020204020204" charset="-122"/>
                <a:sym typeface="+mn-lt"/>
              </a:rPr>
              <a:t>：妊娠中晚期妇女；基础疾病明显加重。如：慢性阻塞性肺疾病、糖尿病、慢性心功能不全、慢性肾功能不全、肝硬化等；符合重症或危重流感诊断标准；伴有器官功能障碍</a:t>
            </a:r>
            <a:endParaRPr lang="zh-CN" altLang="en-US" sz="1200" dirty="0">
              <a:solidFill>
                <a:prstClr val="black"/>
              </a:solidFill>
              <a:latin typeface="Imago" charset="0"/>
              <a:ea typeface="微软雅黑" panose="020B0503020204020204" charset="-122"/>
              <a:sym typeface="+mn-lt"/>
            </a:endParaRPr>
          </a:p>
        </p:txBody>
      </p:sp>
      <p:sp>
        <p:nvSpPr>
          <p:cNvPr id="110" name="文本框 19"/>
          <p:cNvSpPr txBox="1"/>
          <p:nvPr/>
        </p:nvSpPr>
        <p:spPr>
          <a:xfrm>
            <a:off x="4727285" y="3153793"/>
            <a:ext cx="3219882" cy="646331"/>
          </a:xfrm>
          <a:prstGeom prst="rect">
            <a:avLst/>
          </a:prstGeom>
          <a:noFill/>
        </p:spPr>
        <p:txBody>
          <a:bodyPr wrap="square">
            <a:spAutoFit/>
          </a:bodyPr>
          <a:lstStyle/>
          <a:p>
            <a:pPr>
              <a:buClr>
                <a:srgbClr val="11278B"/>
              </a:buClr>
            </a:pPr>
            <a:r>
              <a:rPr lang="zh-CN" altLang="en-US" sz="1200" dirty="0">
                <a:solidFill>
                  <a:prstClr val="black"/>
                </a:solidFill>
                <a:latin typeface="Imago" charset="0"/>
                <a:ea typeface="微软雅黑" panose="020B0503020204020204" charset="-122"/>
                <a:cs typeface="+mn-ea"/>
                <a:sym typeface="+mn-lt"/>
              </a:rPr>
              <a:t>流感病毒感染高危人群容易引发重症流感，尽早抗病毒治疗可减轻流感症状，缩短流感病程，降低重症流感的病死率</a:t>
            </a:r>
            <a:endParaRPr lang="zh-CN" altLang="en-US" sz="1200" dirty="0">
              <a:solidFill>
                <a:prstClr val="black"/>
              </a:solidFill>
              <a:latin typeface="Imago" charset="0"/>
              <a:ea typeface="微软雅黑" panose="020B0503020204020204" charset="-122"/>
              <a:cs typeface="+mn-ea"/>
              <a:sym typeface="+mn-lt"/>
            </a:endParaRPr>
          </a:p>
        </p:txBody>
      </p:sp>
      <p:sp>
        <p:nvSpPr>
          <p:cNvPr id="111" name="文本框 9"/>
          <p:cNvSpPr txBox="1"/>
          <p:nvPr/>
        </p:nvSpPr>
        <p:spPr>
          <a:xfrm>
            <a:off x="4727285" y="4857549"/>
            <a:ext cx="3321673" cy="646331"/>
          </a:xfrm>
          <a:prstGeom prst="rect">
            <a:avLst/>
          </a:prstGeom>
          <a:noFill/>
        </p:spPr>
        <p:txBody>
          <a:bodyPr wrap="square">
            <a:spAutoFit/>
          </a:bodyPr>
          <a:lstStyle>
            <a:defPPr>
              <a:defRPr lang="zh-CN"/>
            </a:defPPr>
            <a:lvl1pPr>
              <a:lnSpc>
                <a:spcPct val="130000"/>
              </a:lnSpc>
              <a:buClr>
                <a:srgbClr val="11278B"/>
              </a:buClr>
              <a:defRPr sz="1050">
                <a:solidFill>
                  <a:srgbClr val="11278B"/>
                </a:solidFill>
                <a:cs typeface="+mn-ea"/>
              </a:defRPr>
            </a:lvl1pPr>
          </a:lstStyle>
          <a:p>
            <a:pPr>
              <a:lnSpc>
                <a:spcPct val="100000"/>
              </a:lnSpc>
            </a:pPr>
            <a:r>
              <a:rPr lang="zh-CN" altLang="en-US" sz="1200" dirty="0">
                <a:solidFill>
                  <a:prstClr val="black"/>
                </a:solidFill>
                <a:latin typeface="Imago" charset="0"/>
                <a:ea typeface="微软雅黑" panose="020B0503020204020204" charset="-122"/>
                <a:sym typeface="+mn-lt"/>
              </a:rPr>
              <a:t>避免盲目或不恰当使用抗菌药物。仅在流感继发细菌性肺炎、中耳炎和鼻窦炎等时才有使用抗生素的指征</a:t>
            </a:r>
            <a:endParaRPr lang="zh-CN" altLang="en-US" sz="1200" dirty="0">
              <a:solidFill>
                <a:prstClr val="black"/>
              </a:solidFill>
              <a:latin typeface="Imago" charset="0"/>
              <a:ea typeface="微软雅黑" panose="020B0503020204020204" charset="-122"/>
              <a:sym typeface="+mn-lt"/>
            </a:endParaRPr>
          </a:p>
        </p:txBody>
      </p:sp>
      <p:sp>
        <p:nvSpPr>
          <p:cNvPr id="112" name="文本框 19"/>
          <p:cNvSpPr txBox="1"/>
          <p:nvPr/>
        </p:nvSpPr>
        <p:spPr>
          <a:xfrm>
            <a:off x="8202226" y="3153793"/>
            <a:ext cx="3150358" cy="461665"/>
          </a:xfrm>
          <a:prstGeom prst="rect">
            <a:avLst/>
          </a:prstGeom>
          <a:noFill/>
        </p:spPr>
        <p:txBody>
          <a:bodyPr wrap="square">
            <a:spAutoFit/>
          </a:bodyPr>
          <a:lstStyle/>
          <a:p>
            <a:pPr>
              <a:buClr>
                <a:srgbClr val="11278B"/>
              </a:buClr>
            </a:pPr>
            <a:r>
              <a:rPr lang="zh-CN" altLang="en-US" sz="1200" dirty="0">
                <a:solidFill>
                  <a:prstClr val="black"/>
                </a:solidFill>
                <a:latin typeface="Imago" charset="0"/>
                <a:ea typeface="微软雅黑" panose="020B0503020204020204" charset="-122"/>
                <a:cs typeface="+mn-ea"/>
                <a:sym typeface="+mn-lt"/>
              </a:rPr>
              <a:t>儿童忌用阿司匹林或含阿司匹林药物以及其他水杨酸制剂</a:t>
            </a:r>
            <a:endParaRPr lang="zh-CN" altLang="en-US" sz="1200" dirty="0">
              <a:solidFill>
                <a:prstClr val="black"/>
              </a:solidFill>
              <a:latin typeface="Imago" charset="0"/>
              <a:ea typeface="微软雅黑" panose="020B0503020204020204" charset="-122"/>
              <a:cs typeface="+mn-ea"/>
              <a:sym typeface="+mn-lt"/>
            </a:endParaRPr>
          </a:p>
        </p:txBody>
      </p:sp>
      <p:grpSp>
        <p:nvGrpSpPr>
          <p:cNvPr id="113" name="组合 112"/>
          <p:cNvGrpSpPr/>
          <p:nvPr/>
        </p:nvGrpSpPr>
        <p:grpSpPr>
          <a:xfrm>
            <a:off x="8506355" y="4318524"/>
            <a:ext cx="2970361" cy="2113729"/>
            <a:chOff x="8439493" y="3950297"/>
            <a:chExt cx="2970361" cy="2113729"/>
          </a:xfrm>
        </p:grpSpPr>
        <p:grpSp>
          <p:nvGrpSpPr>
            <p:cNvPr id="114" name="Group 69"/>
            <p:cNvGrpSpPr>
              <a:grpSpLocks noChangeAspect="1"/>
            </p:cNvGrpSpPr>
            <p:nvPr/>
          </p:nvGrpSpPr>
          <p:grpSpPr bwMode="auto">
            <a:xfrm>
              <a:off x="10775726" y="4683858"/>
              <a:ext cx="634128" cy="1380168"/>
              <a:chOff x="3695" y="1863"/>
              <a:chExt cx="272" cy="592"/>
            </a:xfrm>
            <a:solidFill>
              <a:srgbClr val="11278B"/>
            </a:solidFill>
          </p:grpSpPr>
          <p:sp>
            <p:nvSpPr>
              <p:cNvPr id="117" name="Oval 70"/>
              <p:cNvSpPr/>
              <p:nvPr/>
            </p:nvSpPr>
            <p:spPr bwMode="auto">
              <a:xfrm>
                <a:off x="3773" y="1863"/>
                <a:ext cx="124" cy="122"/>
              </a:xfrm>
              <a:prstGeom prst="ellipse">
                <a:avLst/>
              </a:pr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Imago" charset="0"/>
                  <a:ea typeface="微软雅黑" panose="020B0503020204020204" charset="-122"/>
                </a:endParaRPr>
              </a:p>
            </p:txBody>
          </p:sp>
          <p:sp>
            <p:nvSpPr>
              <p:cNvPr id="118" name="Freeform 71"/>
              <p:cNvSpPr/>
              <p:nvPr/>
            </p:nvSpPr>
            <p:spPr bwMode="auto">
              <a:xfrm>
                <a:off x="3695" y="1990"/>
                <a:ext cx="272" cy="465"/>
              </a:xfrm>
              <a:custGeom>
                <a:avLst/>
                <a:gdLst>
                  <a:gd name="T0" fmla="*/ 64 w 112"/>
                  <a:gd name="T1" fmla="*/ 0 h 194"/>
                  <a:gd name="T2" fmla="*/ 57 w 112"/>
                  <a:gd name="T3" fmla="*/ 6 h 194"/>
                  <a:gd name="T4" fmla="*/ 51 w 112"/>
                  <a:gd name="T5" fmla="*/ 0 h 194"/>
                  <a:gd name="T6" fmla="*/ 10 w 112"/>
                  <a:gd name="T7" fmla="*/ 77 h 194"/>
                  <a:gd name="T8" fmla="*/ 19 w 112"/>
                  <a:gd name="T9" fmla="*/ 87 h 194"/>
                  <a:gd name="T10" fmla="*/ 20 w 112"/>
                  <a:gd name="T11" fmla="*/ 87 h 194"/>
                  <a:gd name="T12" fmla="*/ 29 w 112"/>
                  <a:gd name="T13" fmla="*/ 76 h 194"/>
                  <a:gd name="T14" fmla="*/ 31 w 112"/>
                  <a:gd name="T15" fmla="*/ 43 h 194"/>
                  <a:gd name="T16" fmla="*/ 31 w 112"/>
                  <a:gd name="T17" fmla="*/ 78 h 194"/>
                  <a:gd name="T18" fmla="*/ 33 w 112"/>
                  <a:gd name="T19" fmla="*/ 88 h 194"/>
                  <a:gd name="T20" fmla="*/ 33 w 112"/>
                  <a:gd name="T21" fmla="*/ 182 h 194"/>
                  <a:gd name="T22" fmla="*/ 45 w 112"/>
                  <a:gd name="T23" fmla="*/ 194 h 194"/>
                  <a:gd name="T24" fmla="*/ 56 w 112"/>
                  <a:gd name="T25" fmla="*/ 182 h 194"/>
                  <a:gd name="T26" fmla="*/ 56 w 112"/>
                  <a:gd name="T27" fmla="*/ 101 h 194"/>
                  <a:gd name="T28" fmla="*/ 58 w 112"/>
                  <a:gd name="T29" fmla="*/ 101 h 194"/>
                  <a:gd name="T30" fmla="*/ 58 w 112"/>
                  <a:gd name="T31" fmla="*/ 101 h 194"/>
                  <a:gd name="T32" fmla="*/ 58 w 112"/>
                  <a:gd name="T33" fmla="*/ 182 h 194"/>
                  <a:gd name="T34" fmla="*/ 70 w 112"/>
                  <a:gd name="T35" fmla="*/ 194 h 194"/>
                  <a:gd name="T36" fmla="*/ 81 w 112"/>
                  <a:gd name="T37" fmla="*/ 182 h 194"/>
                  <a:gd name="T38" fmla="*/ 81 w 112"/>
                  <a:gd name="T39" fmla="*/ 88 h 194"/>
                  <a:gd name="T40" fmla="*/ 83 w 112"/>
                  <a:gd name="T41" fmla="*/ 78 h 194"/>
                  <a:gd name="T42" fmla="*/ 83 w 112"/>
                  <a:gd name="T43" fmla="*/ 67 h 194"/>
                  <a:gd name="T44" fmla="*/ 109 w 112"/>
                  <a:gd name="T45" fmla="*/ 48 h 194"/>
                  <a:gd name="T46" fmla="*/ 64 w 112"/>
                  <a:gd name="T47" fmla="*/ 0 h 194"/>
                  <a:gd name="T48" fmla="*/ 83 w 112"/>
                  <a:gd name="T49" fmla="*/ 35 h 194"/>
                  <a:gd name="T50" fmla="*/ 90 w 112"/>
                  <a:gd name="T51" fmla="*/ 43 h 194"/>
                  <a:gd name="T52" fmla="*/ 83 w 112"/>
                  <a:gd name="T53" fmla="*/ 46 h 194"/>
                  <a:gd name="T54" fmla="*/ 83 w 112"/>
                  <a:gd name="T55" fmla="*/ 35 h 194"/>
                  <a:gd name="T56" fmla="*/ 72 w 112"/>
                  <a:gd name="T57" fmla="*/ 76 h 194"/>
                  <a:gd name="T58" fmla="*/ 42 w 112"/>
                  <a:gd name="T59" fmla="*/ 76 h 194"/>
                  <a:gd name="T60" fmla="*/ 39 w 112"/>
                  <a:gd name="T61" fmla="*/ 73 h 194"/>
                  <a:gd name="T62" fmla="*/ 39 w 112"/>
                  <a:gd name="T63" fmla="*/ 28 h 194"/>
                  <a:gd name="T64" fmla="*/ 42 w 112"/>
                  <a:gd name="T65" fmla="*/ 25 h 194"/>
                  <a:gd name="T66" fmla="*/ 49 w 112"/>
                  <a:gd name="T67" fmla="*/ 25 h 194"/>
                  <a:gd name="T68" fmla="*/ 49 w 112"/>
                  <a:gd name="T69" fmla="*/ 24 h 194"/>
                  <a:gd name="T70" fmla="*/ 52 w 112"/>
                  <a:gd name="T71" fmla="*/ 22 h 194"/>
                  <a:gd name="T72" fmla="*/ 63 w 112"/>
                  <a:gd name="T73" fmla="*/ 22 h 194"/>
                  <a:gd name="T74" fmla="*/ 66 w 112"/>
                  <a:gd name="T75" fmla="*/ 24 h 194"/>
                  <a:gd name="T76" fmla="*/ 66 w 112"/>
                  <a:gd name="T77" fmla="*/ 25 h 194"/>
                  <a:gd name="T78" fmla="*/ 72 w 112"/>
                  <a:gd name="T79" fmla="*/ 25 h 194"/>
                  <a:gd name="T80" fmla="*/ 75 w 112"/>
                  <a:gd name="T81" fmla="*/ 28 h 194"/>
                  <a:gd name="T82" fmla="*/ 75 w 112"/>
                  <a:gd name="T83" fmla="*/ 48 h 194"/>
                  <a:gd name="T84" fmla="*/ 70 w 112"/>
                  <a:gd name="T85" fmla="*/ 49 h 194"/>
                  <a:gd name="T86" fmla="*/ 60 w 112"/>
                  <a:gd name="T87" fmla="*/ 59 h 194"/>
                  <a:gd name="T88" fmla="*/ 70 w 112"/>
                  <a:gd name="T89" fmla="*/ 69 h 194"/>
                  <a:gd name="T90" fmla="*/ 71 w 112"/>
                  <a:gd name="T91" fmla="*/ 68 h 194"/>
                  <a:gd name="T92" fmla="*/ 75 w 112"/>
                  <a:gd name="T93" fmla="*/ 68 h 194"/>
                  <a:gd name="T94" fmla="*/ 75 w 112"/>
                  <a:gd name="T95" fmla="*/ 73 h 194"/>
                  <a:gd name="T96" fmla="*/ 72 w 112"/>
                  <a:gd name="T97" fmla="*/ 7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94">
                    <a:moveTo>
                      <a:pt x="64" y="0"/>
                    </a:moveTo>
                    <a:cubicBezTo>
                      <a:pt x="57" y="6"/>
                      <a:pt x="57" y="6"/>
                      <a:pt x="57" y="6"/>
                    </a:cubicBezTo>
                    <a:cubicBezTo>
                      <a:pt x="57" y="6"/>
                      <a:pt x="51" y="0"/>
                      <a:pt x="51" y="0"/>
                    </a:cubicBezTo>
                    <a:cubicBezTo>
                      <a:pt x="51" y="0"/>
                      <a:pt x="0" y="17"/>
                      <a:pt x="10" y="77"/>
                    </a:cubicBezTo>
                    <a:cubicBezTo>
                      <a:pt x="10" y="82"/>
                      <a:pt x="14" y="87"/>
                      <a:pt x="19" y="87"/>
                    </a:cubicBezTo>
                    <a:cubicBezTo>
                      <a:pt x="19" y="87"/>
                      <a:pt x="20" y="87"/>
                      <a:pt x="20" y="87"/>
                    </a:cubicBezTo>
                    <a:cubicBezTo>
                      <a:pt x="25" y="87"/>
                      <a:pt x="29" y="82"/>
                      <a:pt x="29" y="76"/>
                    </a:cubicBezTo>
                    <a:cubicBezTo>
                      <a:pt x="27" y="61"/>
                      <a:pt x="28" y="51"/>
                      <a:pt x="31" y="43"/>
                    </a:cubicBezTo>
                    <a:cubicBezTo>
                      <a:pt x="31" y="43"/>
                      <a:pt x="31" y="71"/>
                      <a:pt x="31" y="78"/>
                    </a:cubicBezTo>
                    <a:cubicBezTo>
                      <a:pt x="31" y="87"/>
                      <a:pt x="33" y="88"/>
                      <a:pt x="33" y="88"/>
                    </a:cubicBezTo>
                    <a:cubicBezTo>
                      <a:pt x="33" y="182"/>
                      <a:pt x="33" y="182"/>
                      <a:pt x="33" y="182"/>
                    </a:cubicBezTo>
                    <a:cubicBezTo>
                      <a:pt x="33" y="189"/>
                      <a:pt x="38" y="194"/>
                      <a:pt x="45" y="194"/>
                    </a:cubicBezTo>
                    <a:cubicBezTo>
                      <a:pt x="51" y="194"/>
                      <a:pt x="56" y="189"/>
                      <a:pt x="56" y="182"/>
                    </a:cubicBezTo>
                    <a:cubicBezTo>
                      <a:pt x="56" y="101"/>
                      <a:pt x="56" y="101"/>
                      <a:pt x="56" y="101"/>
                    </a:cubicBezTo>
                    <a:cubicBezTo>
                      <a:pt x="57" y="101"/>
                      <a:pt x="57" y="101"/>
                      <a:pt x="58" y="101"/>
                    </a:cubicBezTo>
                    <a:cubicBezTo>
                      <a:pt x="58" y="101"/>
                      <a:pt x="58" y="101"/>
                      <a:pt x="58" y="101"/>
                    </a:cubicBezTo>
                    <a:cubicBezTo>
                      <a:pt x="58" y="182"/>
                      <a:pt x="58" y="182"/>
                      <a:pt x="58" y="182"/>
                    </a:cubicBezTo>
                    <a:cubicBezTo>
                      <a:pt x="58" y="189"/>
                      <a:pt x="63" y="194"/>
                      <a:pt x="70" y="194"/>
                    </a:cubicBezTo>
                    <a:cubicBezTo>
                      <a:pt x="76" y="194"/>
                      <a:pt x="81" y="189"/>
                      <a:pt x="81" y="182"/>
                    </a:cubicBezTo>
                    <a:cubicBezTo>
                      <a:pt x="81" y="88"/>
                      <a:pt x="81" y="88"/>
                      <a:pt x="81" y="88"/>
                    </a:cubicBezTo>
                    <a:cubicBezTo>
                      <a:pt x="81" y="88"/>
                      <a:pt x="83" y="85"/>
                      <a:pt x="83" y="78"/>
                    </a:cubicBezTo>
                    <a:cubicBezTo>
                      <a:pt x="83" y="72"/>
                      <a:pt x="83" y="67"/>
                      <a:pt x="83" y="67"/>
                    </a:cubicBezTo>
                    <a:cubicBezTo>
                      <a:pt x="92" y="65"/>
                      <a:pt x="106" y="60"/>
                      <a:pt x="109" y="48"/>
                    </a:cubicBezTo>
                    <a:cubicBezTo>
                      <a:pt x="112" y="34"/>
                      <a:pt x="81" y="5"/>
                      <a:pt x="64" y="0"/>
                    </a:cubicBezTo>
                    <a:close/>
                    <a:moveTo>
                      <a:pt x="83" y="35"/>
                    </a:moveTo>
                    <a:cubicBezTo>
                      <a:pt x="88" y="40"/>
                      <a:pt x="89" y="42"/>
                      <a:pt x="90" y="43"/>
                    </a:cubicBezTo>
                    <a:cubicBezTo>
                      <a:pt x="89" y="44"/>
                      <a:pt x="86" y="45"/>
                      <a:pt x="83" y="46"/>
                    </a:cubicBezTo>
                    <a:lnTo>
                      <a:pt x="83" y="35"/>
                    </a:lnTo>
                    <a:close/>
                    <a:moveTo>
                      <a:pt x="72" y="76"/>
                    </a:moveTo>
                    <a:cubicBezTo>
                      <a:pt x="42" y="76"/>
                      <a:pt x="42" y="76"/>
                      <a:pt x="42" y="76"/>
                    </a:cubicBezTo>
                    <a:cubicBezTo>
                      <a:pt x="41" y="76"/>
                      <a:pt x="39" y="75"/>
                      <a:pt x="39" y="73"/>
                    </a:cubicBezTo>
                    <a:cubicBezTo>
                      <a:pt x="39" y="28"/>
                      <a:pt x="39" y="28"/>
                      <a:pt x="39" y="28"/>
                    </a:cubicBezTo>
                    <a:cubicBezTo>
                      <a:pt x="39" y="27"/>
                      <a:pt x="41" y="25"/>
                      <a:pt x="42" y="25"/>
                    </a:cubicBezTo>
                    <a:cubicBezTo>
                      <a:pt x="49" y="25"/>
                      <a:pt x="49" y="25"/>
                      <a:pt x="49" y="25"/>
                    </a:cubicBezTo>
                    <a:cubicBezTo>
                      <a:pt x="49" y="24"/>
                      <a:pt x="49" y="24"/>
                      <a:pt x="49" y="24"/>
                    </a:cubicBezTo>
                    <a:cubicBezTo>
                      <a:pt x="49" y="23"/>
                      <a:pt x="50" y="22"/>
                      <a:pt x="52" y="22"/>
                    </a:cubicBezTo>
                    <a:cubicBezTo>
                      <a:pt x="63" y="22"/>
                      <a:pt x="63" y="22"/>
                      <a:pt x="63" y="22"/>
                    </a:cubicBezTo>
                    <a:cubicBezTo>
                      <a:pt x="65" y="22"/>
                      <a:pt x="66" y="23"/>
                      <a:pt x="66" y="24"/>
                    </a:cubicBezTo>
                    <a:cubicBezTo>
                      <a:pt x="66" y="25"/>
                      <a:pt x="66" y="25"/>
                      <a:pt x="66" y="25"/>
                    </a:cubicBezTo>
                    <a:cubicBezTo>
                      <a:pt x="72" y="25"/>
                      <a:pt x="72" y="25"/>
                      <a:pt x="72" y="25"/>
                    </a:cubicBezTo>
                    <a:cubicBezTo>
                      <a:pt x="74" y="25"/>
                      <a:pt x="75" y="27"/>
                      <a:pt x="75" y="28"/>
                    </a:cubicBezTo>
                    <a:cubicBezTo>
                      <a:pt x="75" y="48"/>
                      <a:pt x="75" y="48"/>
                      <a:pt x="75" y="48"/>
                    </a:cubicBezTo>
                    <a:cubicBezTo>
                      <a:pt x="73" y="48"/>
                      <a:pt x="71" y="49"/>
                      <a:pt x="70" y="49"/>
                    </a:cubicBezTo>
                    <a:cubicBezTo>
                      <a:pt x="64" y="49"/>
                      <a:pt x="60" y="54"/>
                      <a:pt x="60" y="59"/>
                    </a:cubicBezTo>
                    <a:cubicBezTo>
                      <a:pt x="61" y="65"/>
                      <a:pt x="65" y="69"/>
                      <a:pt x="70" y="69"/>
                    </a:cubicBezTo>
                    <a:cubicBezTo>
                      <a:pt x="71" y="69"/>
                      <a:pt x="71" y="69"/>
                      <a:pt x="71" y="68"/>
                    </a:cubicBezTo>
                    <a:cubicBezTo>
                      <a:pt x="72" y="68"/>
                      <a:pt x="74" y="68"/>
                      <a:pt x="75" y="68"/>
                    </a:cubicBezTo>
                    <a:cubicBezTo>
                      <a:pt x="75" y="73"/>
                      <a:pt x="75" y="73"/>
                      <a:pt x="75" y="73"/>
                    </a:cubicBezTo>
                    <a:cubicBezTo>
                      <a:pt x="75" y="75"/>
                      <a:pt x="74" y="76"/>
                      <a:pt x="72" y="76"/>
                    </a:cubicBez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prstClr val="black"/>
                  </a:solidFill>
                  <a:latin typeface="Imago" charset="0"/>
                  <a:ea typeface="微软雅黑" panose="020B0503020204020204" charset="-122"/>
                </a:endParaRPr>
              </a:p>
            </p:txBody>
          </p:sp>
        </p:grpSp>
        <p:sp>
          <p:nvSpPr>
            <p:cNvPr id="115" name="Oval Callout 16"/>
            <p:cNvSpPr/>
            <p:nvPr/>
          </p:nvSpPr>
          <p:spPr>
            <a:xfrm rot="10800000">
              <a:off x="8439493" y="3950297"/>
              <a:ext cx="2171114" cy="1571686"/>
            </a:xfrm>
            <a:prstGeom prst="wedgeEllipseCallout">
              <a:avLst>
                <a:gd name="adj1" fmla="val -71628"/>
                <a:gd name="adj2" fmla="val -27388"/>
              </a:avLst>
            </a:prstGeom>
            <a:solidFill>
              <a:schemeClr val="accent5">
                <a:lumMod val="20000"/>
                <a:lumOff val="80000"/>
              </a:schemeClr>
            </a:solidFill>
            <a:ln w="12700" cap="flat" cmpd="sng">
              <a:solidFill>
                <a:schemeClr val="accent5">
                  <a:lumMod val="20000"/>
                  <a:lumOff val="80000"/>
                </a:schemeClr>
              </a:solidFill>
              <a:prstDash val="solid"/>
              <a:miter lim="800000"/>
              <a:headEnd type="none" w="sm" len="sm"/>
              <a:tailEnd type="none" w="sm" len="sm"/>
            </a:ln>
            <a:effectLst/>
          </p:spPr>
          <p:txBody>
            <a:bodyPr spcFirstLastPara="1" wrap="square" lIns="91425" tIns="45700" rIns="91425" bIns="4570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buSzPts val="1350"/>
              </a:pPr>
              <a:endParaRPr lang="en-US" sz="1600">
                <a:solidFill>
                  <a:prstClr val="black"/>
                </a:solidFill>
                <a:latin typeface="Imago" charset="0"/>
                <a:ea typeface="微软雅黑" panose="020B0503020204020204" charset="-122"/>
                <a:cs typeface="+mn-ea"/>
                <a:sym typeface="+mn-lt"/>
              </a:endParaRPr>
            </a:p>
          </p:txBody>
        </p:sp>
        <p:sp>
          <p:nvSpPr>
            <p:cNvPr id="116" name="矩形 115"/>
            <p:cNvSpPr/>
            <p:nvPr/>
          </p:nvSpPr>
          <p:spPr>
            <a:xfrm>
              <a:off x="8538837" y="4446492"/>
              <a:ext cx="2020523" cy="525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altLang="zh-CN" sz="4800" b="1" i="1" dirty="0">
                  <a:solidFill>
                    <a:srgbClr val="C00000"/>
                  </a:solidFill>
                  <a:latin typeface="Imago" charset="0"/>
                  <a:ea typeface="微软雅黑" panose="020B0503020204020204" charset="-122"/>
                  <a:cs typeface="+mn-ea"/>
                  <a:sym typeface="+mn-lt"/>
                </a:rPr>
                <a:t>5</a:t>
              </a:r>
              <a:r>
                <a:rPr lang="zh-CN" altLang="en-US" sz="2800" b="1" dirty="0">
                  <a:solidFill>
                    <a:srgbClr val="C00000"/>
                  </a:solidFill>
                  <a:latin typeface="Imago" charset="0"/>
                  <a:ea typeface="微软雅黑" panose="020B0503020204020204" charset="-122"/>
                  <a:cs typeface="+mn-ea"/>
                  <a:sym typeface="+mn-lt"/>
                </a:rPr>
                <a:t>大</a:t>
              </a:r>
              <a:endParaRPr lang="en-US" altLang="zh-CN" sz="2800" b="1" dirty="0">
                <a:solidFill>
                  <a:srgbClr val="C00000"/>
                </a:solidFill>
                <a:latin typeface="Imago" charset="0"/>
                <a:ea typeface="微软雅黑" panose="020B0503020204020204" charset="-122"/>
                <a:cs typeface="+mn-ea"/>
                <a:sym typeface="+mn-lt"/>
              </a:endParaRPr>
            </a:p>
            <a:p>
              <a:pPr algn="ctr">
                <a:lnSpc>
                  <a:spcPct val="80000"/>
                </a:lnSpc>
              </a:pPr>
              <a:r>
                <a:rPr lang="zh-CN" altLang="en-US" sz="2800" b="1" dirty="0">
                  <a:solidFill>
                    <a:srgbClr val="C00000"/>
                  </a:solidFill>
                  <a:latin typeface="Imago" charset="0"/>
                  <a:ea typeface="微软雅黑" panose="020B0503020204020204" charset="-122"/>
                  <a:cs typeface="+mn-ea"/>
                  <a:sym typeface="+mn-lt"/>
                </a:rPr>
                <a:t>基本原则</a:t>
              </a:r>
              <a:endParaRPr lang="zh-CN" altLang="en-US" sz="2800" b="1" dirty="0">
                <a:solidFill>
                  <a:srgbClr val="C00000"/>
                </a:solidFill>
                <a:latin typeface="Imago" charset="0"/>
                <a:ea typeface="微软雅黑" panose="020B0503020204020204" charset="-122"/>
                <a:cs typeface="+mn-ea"/>
                <a:sym typeface="+mn-lt"/>
              </a:endParaRPr>
            </a:p>
          </p:txBody>
        </p:sp>
      </p:grpSp>
      <p:sp>
        <p:nvSpPr>
          <p:cNvPr id="119" name="平行四边形 118"/>
          <p:cNvSpPr/>
          <p:nvPr/>
        </p:nvSpPr>
        <p:spPr>
          <a:xfrm>
            <a:off x="1266352" y="2519607"/>
            <a:ext cx="2963450" cy="416428"/>
          </a:xfrm>
          <a:prstGeom prst="parallelogram">
            <a:avLst>
              <a:gd name="adj" fmla="val 38525"/>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prstClr val="white"/>
              </a:solidFill>
              <a:latin typeface="Imago" charset="0"/>
              <a:ea typeface="微软雅黑" panose="020B0503020204020204" charset="-122"/>
            </a:endParaRPr>
          </a:p>
        </p:txBody>
      </p:sp>
      <p:sp>
        <p:nvSpPr>
          <p:cNvPr id="120" name="椭圆 119"/>
          <p:cNvSpPr/>
          <p:nvPr/>
        </p:nvSpPr>
        <p:spPr>
          <a:xfrm>
            <a:off x="913699" y="2360532"/>
            <a:ext cx="734578" cy="734578"/>
          </a:xfrm>
          <a:prstGeom prst="ellipse">
            <a:avLst/>
          </a:prstGeom>
          <a:blipFill>
            <a:blip r:embed="rId4"/>
            <a:stretch>
              <a:fillRect l="-84466" t="-96875" r="-42314" b="-29905"/>
            </a:stretch>
          </a:blipFill>
          <a:ln w="12700">
            <a:solidFill>
              <a:srgbClr val="0180B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21" name="平行四边形 120"/>
          <p:cNvSpPr/>
          <p:nvPr/>
        </p:nvSpPr>
        <p:spPr>
          <a:xfrm>
            <a:off x="4790602" y="2519607"/>
            <a:ext cx="2963450" cy="416428"/>
          </a:xfrm>
          <a:prstGeom prst="parallelogram">
            <a:avLst>
              <a:gd name="adj" fmla="val 38525"/>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prstClr val="white"/>
              </a:solidFill>
              <a:latin typeface="Imago" charset="0"/>
              <a:ea typeface="微软雅黑" panose="020B0503020204020204" charset="-122"/>
            </a:endParaRPr>
          </a:p>
        </p:txBody>
      </p:sp>
      <p:sp>
        <p:nvSpPr>
          <p:cNvPr id="122" name="椭圆 121"/>
          <p:cNvSpPr/>
          <p:nvPr/>
        </p:nvSpPr>
        <p:spPr>
          <a:xfrm>
            <a:off x="4437949" y="2360532"/>
            <a:ext cx="734578" cy="734578"/>
          </a:xfrm>
          <a:prstGeom prst="ellipse">
            <a:avLst/>
          </a:prstGeom>
          <a:blipFill>
            <a:blip r:embed="rId5"/>
            <a:stretch>
              <a:fillRect l="-46689" t="-14422" r="-78043" b="-35341"/>
            </a:stretch>
          </a:blipFill>
          <a:ln w="12700">
            <a:solidFill>
              <a:srgbClr val="0180B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23" name="平行四边形 122"/>
          <p:cNvSpPr/>
          <p:nvPr/>
        </p:nvSpPr>
        <p:spPr>
          <a:xfrm>
            <a:off x="8314852" y="2519607"/>
            <a:ext cx="2963450" cy="416428"/>
          </a:xfrm>
          <a:prstGeom prst="parallelogram">
            <a:avLst>
              <a:gd name="adj" fmla="val 38525"/>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prstClr val="white"/>
              </a:solidFill>
              <a:latin typeface="Imago" charset="0"/>
              <a:ea typeface="微软雅黑" panose="020B0503020204020204" charset="-122"/>
            </a:endParaRPr>
          </a:p>
        </p:txBody>
      </p:sp>
      <p:sp>
        <p:nvSpPr>
          <p:cNvPr id="124" name="椭圆 123"/>
          <p:cNvSpPr/>
          <p:nvPr/>
        </p:nvSpPr>
        <p:spPr>
          <a:xfrm>
            <a:off x="7962199" y="2360532"/>
            <a:ext cx="734578" cy="734578"/>
          </a:xfrm>
          <a:prstGeom prst="ellipse">
            <a:avLst/>
          </a:prstGeom>
          <a:blipFill>
            <a:blip r:embed="rId6"/>
            <a:stretch>
              <a:fillRect l="-170349" t="-46943" r="-78737" b="-93030"/>
            </a:stretch>
          </a:blipFill>
          <a:ln w="12700">
            <a:solidFill>
              <a:srgbClr val="0180B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25" name="平行四边形 124"/>
          <p:cNvSpPr/>
          <p:nvPr/>
        </p:nvSpPr>
        <p:spPr>
          <a:xfrm>
            <a:off x="1266352" y="4233647"/>
            <a:ext cx="2963450" cy="416428"/>
          </a:xfrm>
          <a:prstGeom prst="parallelogram">
            <a:avLst>
              <a:gd name="adj" fmla="val 38525"/>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prstClr val="white"/>
              </a:solidFill>
              <a:latin typeface="Imago" charset="0"/>
              <a:ea typeface="微软雅黑" panose="020B0503020204020204" charset="-122"/>
            </a:endParaRPr>
          </a:p>
        </p:txBody>
      </p:sp>
      <p:sp>
        <p:nvSpPr>
          <p:cNvPr id="126" name="椭圆 125"/>
          <p:cNvSpPr/>
          <p:nvPr/>
        </p:nvSpPr>
        <p:spPr>
          <a:xfrm>
            <a:off x="913699" y="4074572"/>
            <a:ext cx="734578" cy="734578"/>
          </a:xfrm>
          <a:prstGeom prst="ellipse">
            <a:avLst/>
          </a:prstGeom>
          <a:blipFill>
            <a:blip r:embed="rId7"/>
            <a:stretch>
              <a:fillRect l="-20688" t="-99319" r="-98226" b="-19595"/>
            </a:stretch>
          </a:blipFill>
          <a:ln w="12700">
            <a:solidFill>
              <a:srgbClr val="0180B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27" name="平行四边形 126"/>
          <p:cNvSpPr/>
          <p:nvPr/>
        </p:nvSpPr>
        <p:spPr>
          <a:xfrm>
            <a:off x="4790602" y="4233647"/>
            <a:ext cx="3492974" cy="416428"/>
          </a:xfrm>
          <a:prstGeom prst="parallelogram">
            <a:avLst>
              <a:gd name="adj" fmla="val 38525"/>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prstClr val="white"/>
              </a:solidFill>
              <a:latin typeface="Imago" charset="0"/>
              <a:ea typeface="微软雅黑" panose="020B0503020204020204" charset="-122"/>
            </a:endParaRPr>
          </a:p>
        </p:txBody>
      </p:sp>
      <p:sp>
        <p:nvSpPr>
          <p:cNvPr id="128" name="椭圆 127"/>
          <p:cNvSpPr/>
          <p:nvPr/>
        </p:nvSpPr>
        <p:spPr>
          <a:xfrm>
            <a:off x="4437949" y="4074572"/>
            <a:ext cx="734578" cy="734578"/>
          </a:xfrm>
          <a:prstGeom prst="ellipse">
            <a:avLst/>
          </a:prstGeom>
          <a:blipFill>
            <a:blip r:embed="rId8"/>
            <a:stretch>
              <a:fillRect l="-80441" t="-73356" r="-76456" b="-69360"/>
            </a:stretch>
          </a:blipFill>
          <a:ln w="12700">
            <a:solidFill>
              <a:srgbClr val="0180B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29" name="文本框 21"/>
          <p:cNvSpPr txBox="1"/>
          <p:nvPr/>
        </p:nvSpPr>
        <p:spPr>
          <a:xfrm>
            <a:off x="1652983" y="2558544"/>
            <a:ext cx="2395934" cy="338554"/>
          </a:xfrm>
          <a:prstGeom prst="rect">
            <a:avLst/>
          </a:prstGeom>
          <a:noFill/>
        </p:spPr>
        <p:txBody>
          <a:bodyPr wrap="square">
            <a:spAutoFit/>
          </a:bodyPr>
          <a:lstStyle/>
          <a:p>
            <a:pPr algn="ctr"/>
            <a:r>
              <a:rPr lang="zh-CN" altLang="en-US" sz="1600" b="1" dirty="0">
                <a:solidFill>
                  <a:prstClr val="white"/>
                </a:solidFill>
                <a:latin typeface="Imago" charset="0"/>
                <a:ea typeface="微软雅黑" panose="020B0503020204020204" charset="-122"/>
                <a:cs typeface="+mn-ea"/>
                <a:sym typeface="+mn-lt"/>
              </a:rPr>
              <a:t>非住院患者居家隔离</a:t>
            </a:r>
            <a:endParaRPr lang="zh-CN" altLang="en-US" sz="1600" b="1" dirty="0">
              <a:solidFill>
                <a:prstClr val="white"/>
              </a:solidFill>
              <a:latin typeface="Imago" charset="0"/>
              <a:ea typeface="微软雅黑" panose="020B0503020204020204" charset="-122"/>
              <a:cs typeface="+mn-ea"/>
              <a:sym typeface="+mn-lt"/>
            </a:endParaRPr>
          </a:p>
        </p:txBody>
      </p:sp>
      <p:sp>
        <p:nvSpPr>
          <p:cNvPr id="130" name="文本框 21"/>
          <p:cNvSpPr txBox="1"/>
          <p:nvPr/>
        </p:nvSpPr>
        <p:spPr>
          <a:xfrm>
            <a:off x="1838045" y="4272584"/>
            <a:ext cx="2025810" cy="338554"/>
          </a:xfrm>
          <a:prstGeom prst="rect">
            <a:avLst/>
          </a:prstGeom>
          <a:noFill/>
        </p:spPr>
        <p:txBody>
          <a:bodyPr wrap="square">
            <a:spAutoFit/>
          </a:bodyPr>
          <a:lstStyle/>
          <a:p>
            <a:pPr algn="ctr"/>
            <a:r>
              <a:rPr lang="zh-CN" altLang="en-US" sz="1600" b="1" dirty="0">
                <a:solidFill>
                  <a:prstClr val="white"/>
                </a:solidFill>
                <a:latin typeface="Imago" charset="0"/>
                <a:ea typeface="微软雅黑" panose="020B0503020204020204" charset="-122"/>
                <a:cs typeface="+mn-ea"/>
                <a:sym typeface="+mn-lt"/>
              </a:rPr>
              <a:t>符合标准者住院治疗</a:t>
            </a:r>
            <a:endParaRPr lang="zh-CN" altLang="en-US" sz="1600" b="1" dirty="0">
              <a:solidFill>
                <a:prstClr val="white"/>
              </a:solidFill>
              <a:latin typeface="Imago" charset="0"/>
              <a:ea typeface="微软雅黑" panose="020B0503020204020204" charset="-122"/>
              <a:cs typeface="+mn-ea"/>
              <a:sym typeface="+mn-lt"/>
            </a:endParaRPr>
          </a:p>
        </p:txBody>
      </p:sp>
      <p:sp>
        <p:nvSpPr>
          <p:cNvPr id="131" name="文本框 21"/>
          <p:cNvSpPr txBox="1"/>
          <p:nvPr/>
        </p:nvSpPr>
        <p:spPr>
          <a:xfrm>
            <a:off x="5411481" y="2558544"/>
            <a:ext cx="1851491" cy="338554"/>
          </a:xfrm>
          <a:prstGeom prst="rect">
            <a:avLst/>
          </a:prstGeom>
          <a:noFill/>
        </p:spPr>
        <p:txBody>
          <a:bodyPr wrap="square">
            <a:spAutoFit/>
          </a:bodyPr>
          <a:lstStyle/>
          <a:p>
            <a:pPr algn="ctr"/>
            <a:r>
              <a:rPr lang="zh-CN" altLang="en-US" sz="1600" b="1" dirty="0">
                <a:solidFill>
                  <a:srgbClr val="FFFF00"/>
                </a:solidFill>
                <a:latin typeface="Imago" charset="0"/>
                <a:ea typeface="微软雅黑" panose="020B0503020204020204" charset="-122"/>
                <a:cs typeface="+mn-ea"/>
                <a:sym typeface="+mn-lt"/>
              </a:rPr>
              <a:t>尽早抗病毒</a:t>
            </a:r>
            <a:endParaRPr lang="zh-CN" altLang="en-US" sz="1600" b="1" dirty="0">
              <a:solidFill>
                <a:srgbClr val="FFFF00"/>
              </a:solidFill>
              <a:latin typeface="Imago" charset="0"/>
              <a:ea typeface="微软雅黑" panose="020B0503020204020204" charset="-122"/>
              <a:cs typeface="+mn-ea"/>
              <a:sym typeface="+mn-lt"/>
            </a:endParaRPr>
          </a:p>
        </p:txBody>
      </p:sp>
      <p:sp>
        <p:nvSpPr>
          <p:cNvPr id="132" name="文本框 21"/>
          <p:cNvSpPr txBox="1"/>
          <p:nvPr/>
        </p:nvSpPr>
        <p:spPr>
          <a:xfrm>
            <a:off x="5077852" y="4272584"/>
            <a:ext cx="3173975" cy="338554"/>
          </a:xfrm>
          <a:prstGeom prst="rect">
            <a:avLst/>
          </a:prstGeom>
          <a:noFill/>
        </p:spPr>
        <p:txBody>
          <a:bodyPr wrap="square">
            <a:spAutoFit/>
          </a:bodyPr>
          <a:lstStyle/>
          <a:p>
            <a:pPr algn="ctr"/>
            <a:r>
              <a:rPr lang="zh-CN" altLang="en-US" sz="1600" b="1" dirty="0">
                <a:solidFill>
                  <a:prstClr val="white"/>
                </a:solidFill>
                <a:latin typeface="Imago" charset="0"/>
                <a:ea typeface="微软雅黑" panose="020B0503020204020204" charset="-122"/>
                <a:cs typeface="+mn-ea"/>
                <a:sym typeface="+mn-lt"/>
              </a:rPr>
              <a:t>避免盲目或不恰当使用抗菌药物</a:t>
            </a:r>
            <a:endParaRPr lang="zh-CN" altLang="en-US" sz="1600" b="1" dirty="0">
              <a:solidFill>
                <a:prstClr val="white"/>
              </a:solidFill>
              <a:latin typeface="Imago" charset="0"/>
              <a:ea typeface="微软雅黑" panose="020B0503020204020204" charset="-122"/>
              <a:cs typeface="+mn-ea"/>
              <a:sym typeface="+mn-lt"/>
            </a:endParaRPr>
          </a:p>
        </p:txBody>
      </p:sp>
      <p:sp>
        <p:nvSpPr>
          <p:cNvPr id="133" name="文本框 21"/>
          <p:cNvSpPr txBox="1"/>
          <p:nvPr/>
        </p:nvSpPr>
        <p:spPr>
          <a:xfrm>
            <a:off x="8752154" y="2558544"/>
            <a:ext cx="2395934" cy="338554"/>
          </a:xfrm>
          <a:prstGeom prst="rect">
            <a:avLst/>
          </a:prstGeom>
          <a:noFill/>
        </p:spPr>
        <p:txBody>
          <a:bodyPr wrap="square">
            <a:spAutoFit/>
          </a:bodyPr>
          <a:lstStyle/>
          <a:p>
            <a:pPr algn="ctr"/>
            <a:r>
              <a:rPr lang="zh-CN" altLang="en-US" sz="1600" b="1" dirty="0">
                <a:solidFill>
                  <a:prstClr val="white"/>
                </a:solidFill>
                <a:latin typeface="Imago" charset="0"/>
                <a:ea typeface="微软雅黑" panose="020B0503020204020204" charset="-122"/>
                <a:cs typeface="+mn-ea"/>
                <a:sym typeface="+mn-lt"/>
              </a:rPr>
              <a:t>儿童忌用水杨酸制剂</a:t>
            </a:r>
            <a:endParaRPr lang="zh-CN" altLang="en-US" sz="1600" b="1" dirty="0">
              <a:solidFill>
                <a:prstClr val="white"/>
              </a:solidFill>
              <a:latin typeface="Imago" charset="0"/>
              <a:ea typeface="微软雅黑" panose="020B0503020204020204" charset="-122"/>
              <a:cs typeface="+mn-ea"/>
              <a:sym typeface="+mn-lt"/>
            </a:endParaRPr>
          </a:p>
        </p:txBody>
      </p:sp>
      <p:grpSp>
        <p:nvGrpSpPr>
          <p:cNvPr id="134" name="组合 133"/>
          <p:cNvGrpSpPr/>
          <p:nvPr/>
        </p:nvGrpSpPr>
        <p:grpSpPr>
          <a:xfrm>
            <a:off x="978660" y="3236543"/>
            <a:ext cx="148788" cy="139747"/>
            <a:chOff x="836271" y="1723621"/>
            <a:chExt cx="302089" cy="283731"/>
          </a:xfrm>
          <a:solidFill>
            <a:srgbClr val="034B9B"/>
          </a:solidFill>
        </p:grpSpPr>
        <p:sp>
          <p:nvSpPr>
            <p:cNvPr id="135" name="椭圆 134"/>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136" name="组合 135"/>
            <p:cNvGrpSpPr/>
            <p:nvPr/>
          </p:nvGrpSpPr>
          <p:grpSpPr>
            <a:xfrm>
              <a:off x="925962" y="1823028"/>
              <a:ext cx="212398" cy="117665"/>
              <a:chOff x="5126842" y="4379750"/>
              <a:chExt cx="159319" cy="88260"/>
            </a:xfrm>
            <a:grpFill/>
          </p:grpSpPr>
          <p:sp>
            <p:nvSpPr>
              <p:cNvPr id="137" name="矩形 136"/>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138" name="矩形 137"/>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grpSp>
      </p:grpSp>
      <p:grpSp>
        <p:nvGrpSpPr>
          <p:cNvPr id="139" name="组合 138"/>
          <p:cNvGrpSpPr/>
          <p:nvPr/>
        </p:nvGrpSpPr>
        <p:grpSpPr>
          <a:xfrm>
            <a:off x="978660" y="4942437"/>
            <a:ext cx="148788" cy="139747"/>
            <a:chOff x="836271" y="1723621"/>
            <a:chExt cx="302089" cy="283731"/>
          </a:xfrm>
          <a:solidFill>
            <a:srgbClr val="034B9B"/>
          </a:solidFill>
        </p:grpSpPr>
        <p:sp>
          <p:nvSpPr>
            <p:cNvPr id="140" name="椭圆 139"/>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141" name="组合 140"/>
            <p:cNvGrpSpPr/>
            <p:nvPr/>
          </p:nvGrpSpPr>
          <p:grpSpPr>
            <a:xfrm>
              <a:off x="925962" y="1823028"/>
              <a:ext cx="212398" cy="117665"/>
              <a:chOff x="5126842" y="4379750"/>
              <a:chExt cx="159319" cy="88260"/>
            </a:xfrm>
            <a:grpFill/>
          </p:grpSpPr>
          <p:sp>
            <p:nvSpPr>
              <p:cNvPr id="142" name="矩形 141"/>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143" name="矩形 142"/>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grpSp>
      </p:grpSp>
      <p:grpSp>
        <p:nvGrpSpPr>
          <p:cNvPr id="144" name="组合 143"/>
          <p:cNvGrpSpPr/>
          <p:nvPr/>
        </p:nvGrpSpPr>
        <p:grpSpPr>
          <a:xfrm>
            <a:off x="4572760" y="3236543"/>
            <a:ext cx="148788" cy="139747"/>
            <a:chOff x="836271" y="1723621"/>
            <a:chExt cx="302089" cy="283731"/>
          </a:xfrm>
          <a:solidFill>
            <a:srgbClr val="034B9B"/>
          </a:solidFill>
        </p:grpSpPr>
        <p:sp>
          <p:nvSpPr>
            <p:cNvPr id="145" name="椭圆 144"/>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146" name="组合 145"/>
            <p:cNvGrpSpPr/>
            <p:nvPr/>
          </p:nvGrpSpPr>
          <p:grpSpPr>
            <a:xfrm>
              <a:off x="925962" y="1823028"/>
              <a:ext cx="212398" cy="117665"/>
              <a:chOff x="5126842" y="4379750"/>
              <a:chExt cx="159319" cy="88260"/>
            </a:xfrm>
            <a:grpFill/>
          </p:grpSpPr>
          <p:sp>
            <p:nvSpPr>
              <p:cNvPr id="147" name="矩形 146"/>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148" name="矩形 147"/>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grpSp>
      </p:grpSp>
      <p:grpSp>
        <p:nvGrpSpPr>
          <p:cNvPr id="149" name="组合 148"/>
          <p:cNvGrpSpPr/>
          <p:nvPr/>
        </p:nvGrpSpPr>
        <p:grpSpPr>
          <a:xfrm>
            <a:off x="4572760" y="4942437"/>
            <a:ext cx="148788" cy="139747"/>
            <a:chOff x="836271" y="1723621"/>
            <a:chExt cx="302089" cy="283731"/>
          </a:xfrm>
          <a:solidFill>
            <a:srgbClr val="034B9B"/>
          </a:solidFill>
        </p:grpSpPr>
        <p:sp>
          <p:nvSpPr>
            <p:cNvPr id="150" name="椭圆 149"/>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151" name="组合 150"/>
            <p:cNvGrpSpPr/>
            <p:nvPr/>
          </p:nvGrpSpPr>
          <p:grpSpPr>
            <a:xfrm>
              <a:off x="925962" y="1823028"/>
              <a:ext cx="212398" cy="117665"/>
              <a:chOff x="5126842" y="4379750"/>
              <a:chExt cx="159319" cy="88260"/>
            </a:xfrm>
            <a:grpFill/>
          </p:grpSpPr>
          <p:sp>
            <p:nvSpPr>
              <p:cNvPr id="152" name="矩形 151"/>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153" name="矩形 152"/>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grpSp>
      </p:grpSp>
      <p:grpSp>
        <p:nvGrpSpPr>
          <p:cNvPr id="154" name="组合 153"/>
          <p:cNvGrpSpPr/>
          <p:nvPr/>
        </p:nvGrpSpPr>
        <p:grpSpPr>
          <a:xfrm>
            <a:off x="8068435" y="3236543"/>
            <a:ext cx="148788" cy="139747"/>
            <a:chOff x="836271" y="1723621"/>
            <a:chExt cx="302089" cy="283731"/>
          </a:xfrm>
          <a:solidFill>
            <a:srgbClr val="034B9B"/>
          </a:solidFill>
        </p:grpSpPr>
        <p:sp>
          <p:nvSpPr>
            <p:cNvPr id="155" name="椭圆 154"/>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156" name="组合 155"/>
            <p:cNvGrpSpPr/>
            <p:nvPr/>
          </p:nvGrpSpPr>
          <p:grpSpPr>
            <a:xfrm>
              <a:off x="925962" y="1823028"/>
              <a:ext cx="212398" cy="117665"/>
              <a:chOff x="5126842" y="4379750"/>
              <a:chExt cx="159319" cy="88260"/>
            </a:xfrm>
            <a:grpFill/>
          </p:grpSpPr>
          <p:sp>
            <p:nvSpPr>
              <p:cNvPr id="157" name="矩形 156"/>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158" name="矩形 157"/>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400" dirty="0">
                  <a:solidFill>
                    <a:prstClr val="black"/>
                  </a:solidFill>
                  <a:latin typeface="Imago" charset="0"/>
                  <a:ea typeface="微软雅黑" panose="020B0503020204020204" charset="-122"/>
                  <a:cs typeface="+mn-ea"/>
                </a:endParaRPr>
              </a:p>
            </p:txBody>
          </p:sp>
        </p:grpSp>
      </p:grpSp>
      <p:sp>
        <p:nvSpPr>
          <p:cNvPr id="159" name="Rectangle 63"/>
          <p:cNvSpPr/>
          <p:nvPr/>
        </p:nvSpPr>
        <p:spPr>
          <a:xfrm>
            <a:off x="10500685" y="0"/>
            <a:ext cx="1196015" cy="547077"/>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流感的治疗</a:t>
            </a:r>
            <a:endParaRPr lang="zh-CN" altLang="en-US" sz="14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平行四边形 10"/>
          <p:cNvSpPr/>
          <p:nvPr/>
        </p:nvSpPr>
        <p:spPr>
          <a:xfrm>
            <a:off x="1099549" y="1764545"/>
            <a:ext cx="10029037" cy="1505812"/>
          </a:xfrm>
          <a:prstGeom prst="parallelogram">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861E68"/>
              </a:solidFill>
            </a:endParaRPr>
          </a:p>
        </p:txBody>
      </p:sp>
      <p:sp>
        <p:nvSpPr>
          <p:cNvPr id="17" name="平行四边形 16"/>
          <p:cNvSpPr/>
          <p:nvPr/>
        </p:nvSpPr>
        <p:spPr>
          <a:xfrm>
            <a:off x="1099550" y="4102581"/>
            <a:ext cx="10029037" cy="1505812"/>
          </a:xfrm>
          <a:prstGeom prst="parallelogram">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861E68"/>
              </a:solidFill>
            </a:endParaRPr>
          </a:p>
        </p:txBody>
      </p:sp>
      <p:sp>
        <p:nvSpPr>
          <p:cNvPr id="27" name="平行四边形 26"/>
          <p:cNvSpPr/>
          <p:nvPr/>
        </p:nvSpPr>
        <p:spPr>
          <a:xfrm>
            <a:off x="1063416" y="3953399"/>
            <a:ext cx="4833355" cy="622301"/>
          </a:xfrm>
          <a:prstGeom prst="parallelogram">
            <a:avLst/>
          </a:prstGeom>
          <a:solidFill>
            <a:srgbClr val="008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graphicFrame>
        <p:nvGraphicFramePr>
          <p:cNvPr id="8" name="对象 7"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48254" name="think-cell 幻灯片" r:id="rId2" imgW="5715" imgH="5715" progId="TCLayout.ActiveDocument.1">
                  <p:embed/>
                </p:oleObj>
              </mc:Choice>
              <mc:Fallback>
                <p:oleObj name="think-cell 幻灯片" r:id="rId2" imgW="5715" imgH="5715" progId="TCLayout.ActiveDocument.1">
                  <p:embed/>
                  <p:pic>
                    <p:nvPicPr>
                      <p:cNvPr id="0" name="对象 7"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4" name="文本框 9"/>
          <p:cNvSpPr txBox="1"/>
          <p:nvPr/>
        </p:nvSpPr>
        <p:spPr>
          <a:xfrm>
            <a:off x="1739630" y="2294608"/>
            <a:ext cx="6061460" cy="867930"/>
          </a:xfrm>
          <a:prstGeom prst="rect">
            <a:avLst/>
          </a:prstGeom>
          <a:noFill/>
        </p:spPr>
        <p:txBody>
          <a:bodyPr wrap="square" anchor="ctr">
            <a:spAutoFit/>
          </a:bodyPr>
          <a:lstStyle/>
          <a:p>
            <a:pPr marL="171450" indent="-171450">
              <a:lnSpc>
                <a:spcPct val="120000"/>
              </a:lnSpc>
              <a:spcBef>
                <a:spcPts val="600"/>
              </a:spcBef>
              <a:buFont typeface="Arial" panose="020B0604020202020204" pitchFamily="34" charset="0"/>
              <a:buChar char="•"/>
              <a:defRPr/>
            </a:pPr>
            <a:r>
              <a:rPr lang="zh-CN" altLang="en-US" sz="2400" b="1" dirty="0">
                <a:solidFill>
                  <a:srgbClr val="C00000"/>
                </a:solidFill>
                <a:cs typeface="+mn-ea"/>
                <a:sym typeface="+mn-lt"/>
              </a:rPr>
              <a:t>应当尽早</a:t>
            </a:r>
            <a:r>
              <a:rPr lang="zh-CN" altLang="en-US" b="1" dirty="0">
                <a:solidFill>
                  <a:srgbClr val="C00000"/>
                </a:solidFill>
                <a:cs typeface="+mn-ea"/>
                <a:sym typeface="+mn-lt"/>
              </a:rPr>
              <a:t>给予经验性抗病毒治疗，</a:t>
            </a:r>
            <a:r>
              <a:rPr lang="zh-CN" altLang="en-US" sz="1600" b="1" dirty="0">
                <a:solidFill>
                  <a:srgbClr val="C00000"/>
                </a:solidFill>
                <a:cs typeface="+mn-ea"/>
                <a:sym typeface="+mn-lt"/>
              </a:rPr>
              <a:t>发病 </a:t>
            </a:r>
            <a:r>
              <a:rPr lang="en-US" altLang="zh-CN" sz="1600" b="1" dirty="0">
                <a:solidFill>
                  <a:srgbClr val="C00000"/>
                </a:solidFill>
                <a:cs typeface="+mn-ea"/>
                <a:sym typeface="+mn-lt"/>
              </a:rPr>
              <a:t>48 </a:t>
            </a:r>
            <a:r>
              <a:rPr lang="zh-CN" altLang="en-US" sz="1600" b="1" dirty="0">
                <a:solidFill>
                  <a:srgbClr val="C00000"/>
                </a:solidFill>
                <a:cs typeface="+mn-ea"/>
                <a:sym typeface="+mn-lt"/>
              </a:rPr>
              <a:t>小时内</a:t>
            </a:r>
            <a:r>
              <a:rPr lang="zh-CN" altLang="en-US" dirty="0">
                <a:cs typeface="+mn-ea"/>
                <a:sym typeface="+mn-lt"/>
              </a:rPr>
              <a:t>，充分评估风险和收益，启用抗病毒药</a:t>
            </a:r>
            <a:endParaRPr lang="zh-CN" altLang="en-US" dirty="0">
              <a:cs typeface="+mn-ea"/>
              <a:sym typeface="+mn-lt"/>
            </a:endParaRPr>
          </a:p>
        </p:txBody>
      </p:sp>
      <p:sp>
        <p:nvSpPr>
          <p:cNvPr id="6" name="文本框 9"/>
          <p:cNvSpPr txBox="1"/>
          <p:nvPr/>
        </p:nvSpPr>
        <p:spPr>
          <a:xfrm>
            <a:off x="1739630" y="4848697"/>
            <a:ext cx="6061460" cy="424732"/>
          </a:xfrm>
          <a:prstGeom prst="rect">
            <a:avLst/>
          </a:prstGeom>
          <a:noFill/>
        </p:spPr>
        <p:txBody>
          <a:bodyPr wrap="square" anchor="ctr">
            <a:spAutoFit/>
          </a:bodyPr>
          <a:lstStyle/>
          <a:p>
            <a:pPr marL="171450" indent="-171450">
              <a:lnSpc>
                <a:spcPct val="120000"/>
              </a:lnSpc>
              <a:spcBef>
                <a:spcPts val="600"/>
              </a:spcBef>
              <a:buFont typeface="Arial" panose="020B0604020202020204" pitchFamily="34" charset="0"/>
              <a:buChar char="•"/>
              <a:defRPr/>
            </a:pPr>
            <a:r>
              <a:rPr lang="zh-CN" altLang="en-US" b="1" dirty="0">
                <a:solidFill>
                  <a:srgbClr val="C00000"/>
                </a:solidFill>
                <a:cs typeface="+mn-ea"/>
                <a:sym typeface="+mn-lt"/>
              </a:rPr>
              <a:t>不必等待</a:t>
            </a:r>
            <a:r>
              <a:rPr lang="zh-CN" altLang="en-US" dirty="0">
                <a:cs typeface="+mn-ea"/>
                <a:sym typeface="+mn-lt"/>
              </a:rPr>
              <a:t>病毒检测结果，</a:t>
            </a:r>
            <a:r>
              <a:rPr lang="zh-CN" altLang="en-US" b="1" dirty="0">
                <a:solidFill>
                  <a:srgbClr val="C00000"/>
                </a:solidFill>
                <a:cs typeface="+mn-ea"/>
                <a:sym typeface="+mn-lt"/>
              </a:rPr>
              <a:t>尽快使用抗病毒药物进行治疗</a:t>
            </a:r>
            <a:endParaRPr lang="zh-CN" altLang="en-US" b="1" dirty="0">
              <a:solidFill>
                <a:srgbClr val="C00000"/>
              </a:solidFill>
              <a:cs typeface="+mn-ea"/>
              <a:sym typeface="+mn-lt"/>
            </a:endParaRPr>
          </a:p>
        </p:txBody>
      </p:sp>
      <p:pic>
        <p:nvPicPr>
          <p:cNvPr id="14338" name="Picture 2" descr="https://gimg2.baidu.com/image_search/src=http%3A%2F%2Fimg1.juimg.com%2F170121%2F330765-1F12106135192.jpg&amp;refer=http%3A%2F%2Fimg1.juimg.com&amp;app=2002&amp;size=f9999,10000&amp;q=a80&amp;n=0&amp;g=0n&amp;fmt=jpeg?sec=1634637795&amp;t=b57e189a252acb1d12b7b01662029f9c"/>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7017"/>
          <a:stretch>
            <a:fillRect/>
          </a:stretch>
        </p:blipFill>
        <p:spPr bwMode="auto">
          <a:xfrm>
            <a:off x="8184233" y="1556792"/>
            <a:ext cx="1944216" cy="1921318"/>
          </a:xfrm>
          <a:prstGeom prst="ellipse">
            <a:avLst/>
          </a:prstGeom>
          <a:gradFill>
            <a:gsLst>
              <a:gs pos="0">
                <a:srgbClr val="FBFBFB"/>
              </a:gs>
              <a:gs pos="100000">
                <a:schemeClr val="bg1">
                  <a:lumMod val="95000"/>
                </a:schemeClr>
              </a:gs>
            </a:gsLst>
            <a:lin ang="5400000" scaled="0"/>
          </a:gradFill>
          <a:ln w="31750">
            <a:solidFill>
              <a:srgbClr val="0180B5"/>
            </a:solidFill>
          </a:ln>
          <a:effectLst/>
        </p:spPr>
      </p:pic>
      <p:pic>
        <p:nvPicPr>
          <p:cNvPr id="14340" name="Picture 4" descr="https://gimg2.baidu.com/image_search/src=http%3A%2F%2F5b0988e595225.cdn.sohucs.com%2Fimages%2F20200327%2F43aa0b4671eb452a8c2ea84f7192eaf5.jpeg&amp;refer=http%3A%2F%2F5b0988e595225.cdn.sohucs.com&amp;app=2002&amp;size=f9999,10000&amp;q=a80&amp;n=0&amp;g=0n&amp;fmt=jpeg?sec=1634637864&amp;t=e482195aec8ef59eec7a58910e33f9f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84233" y="3894828"/>
            <a:ext cx="1944216" cy="1921318"/>
          </a:xfrm>
          <a:prstGeom prst="ellipse">
            <a:avLst/>
          </a:prstGeom>
          <a:gradFill>
            <a:gsLst>
              <a:gs pos="0">
                <a:srgbClr val="FBFBFB"/>
              </a:gs>
              <a:gs pos="100000">
                <a:schemeClr val="bg1">
                  <a:lumMod val="95000"/>
                </a:schemeClr>
              </a:gs>
            </a:gsLst>
            <a:lin ang="5400000" scaled="0"/>
          </a:gradFill>
          <a:ln w="31750">
            <a:solidFill>
              <a:srgbClr val="0180B5"/>
            </a:solidFill>
          </a:ln>
          <a:effectLst/>
        </p:spPr>
      </p:pic>
      <p:sp>
        <p:nvSpPr>
          <p:cNvPr id="16" name="平行四边形 15"/>
          <p:cNvSpPr/>
          <p:nvPr/>
        </p:nvSpPr>
        <p:spPr>
          <a:xfrm>
            <a:off x="1063416" y="1615363"/>
            <a:ext cx="4833355" cy="622301"/>
          </a:xfrm>
          <a:prstGeom prst="parallelogram">
            <a:avLst/>
          </a:prstGeom>
          <a:solidFill>
            <a:srgbClr val="008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4" name="文本框 95"/>
          <p:cNvSpPr txBox="1"/>
          <p:nvPr/>
        </p:nvSpPr>
        <p:spPr>
          <a:xfrm>
            <a:off x="1399295" y="1726457"/>
            <a:ext cx="4161594" cy="400110"/>
          </a:xfrm>
          <a:prstGeom prst="rect">
            <a:avLst/>
          </a:prstGeom>
          <a:noFill/>
        </p:spPr>
        <p:txBody>
          <a:bodyPr wrap="square" rtlCol="0">
            <a:spAutoFit/>
          </a:bodyPr>
          <a:lstStyle/>
          <a:p>
            <a:pPr algn="ctr">
              <a:spcBef>
                <a:spcPts val="600"/>
              </a:spcBef>
              <a:defRPr/>
            </a:pPr>
            <a:r>
              <a:rPr lang="zh-CN" altLang="en-US" sz="2000" b="1" dirty="0">
                <a:solidFill>
                  <a:prstClr val="white"/>
                </a:solidFill>
                <a:cs typeface="+mn-ea"/>
                <a:sym typeface="+mn-lt"/>
              </a:rPr>
              <a:t>重症或有重症流感高危因素人群</a:t>
            </a:r>
            <a:endParaRPr lang="zh-CN" altLang="en-US" sz="2000" b="1" dirty="0">
              <a:solidFill>
                <a:prstClr val="white"/>
              </a:solidFill>
              <a:cs typeface="+mn-ea"/>
              <a:sym typeface="+mn-lt"/>
            </a:endParaRPr>
          </a:p>
        </p:txBody>
      </p:sp>
      <p:sp>
        <p:nvSpPr>
          <p:cNvPr id="20" name="文本框 95"/>
          <p:cNvSpPr txBox="1"/>
          <p:nvPr/>
        </p:nvSpPr>
        <p:spPr>
          <a:xfrm>
            <a:off x="1615319" y="4049618"/>
            <a:ext cx="3729546" cy="400110"/>
          </a:xfrm>
          <a:prstGeom prst="rect">
            <a:avLst/>
          </a:prstGeom>
          <a:noFill/>
        </p:spPr>
        <p:txBody>
          <a:bodyPr wrap="square" rtlCol="0">
            <a:spAutoFit/>
          </a:bodyPr>
          <a:lstStyle/>
          <a:p>
            <a:pPr algn="ctr">
              <a:spcBef>
                <a:spcPts val="600"/>
              </a:spcBef>
              <a:defRPr/>
            </a:pPr>
            <a:r>
              <a:rPr lang="zh-CN" altLang="en-US" sz="2000" b="1" dirty="0">
                <a:solidFill>
                  <a:prstClr val="white"/>
                </a:solidFill>
                <a:cs typeface="+mn-ea"/>
                <a:sym typeface="+mn-lt"/>
              </a:rPr>
              <a:t>易发展为重症流感的高危人群</a:t>
            </a:r>
            <a:endParaRPr lang="zh-CN" altLang="en-US" sz="2000" b="1" dirty="0">
              <a:solidFill>
                <a:prstClr val="white"/>
              </a:solidFill>
              <a:cs typeface="+mn-ea"/>
              <a:sym typeface="+mn-lt"/>
            </a:endParaRPr>
          </a:p>
        </p:txBody>
      </p:sp>
      <p:sp>
        <p:nvSpPr>
          <p:cNvPr id="15" name="文本占位符 3"/>
          <p:cNvSpPr txBox="1"/>
          <p:nvPr/>
        </p:nvSpPr>
        <p:spPr>
          <a:xfrm>
            <a:off x="191345" y="6584202"/>
            <a:ext cx="11725955" cy="193084"/>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indent="0" defTabSz="1172210">
              <a:spcBef>
                <a:spcPts val="0"/>
              </a:spcBef>
              <a:buNone/>
              <a:defRPr/>
            </a:pPr>
            <a:r>
              <a:rPr lang="en-US" altLang="zh-CN" sz="800" dirty="0">
                <a:solidFill>
                  <a:prstClr val="white">
                    <a:lumMod val="65000"/>
                  </a:prstClr>
                </a:solidFill>
                <a:ea typeface="微软雅黑" panose="020B0503020204020204" charset="-122"/>
                <a:sym typeface="Verdana" panose="020B0604030504040204"/>
              </a:rPr>
              <a:t>《</a:t>
            </a:r>
            <a:r>
              <a:rPr lang="zh-CN" altLang="en-US" sz="800" dirty="0">
                <a:solidFill>
                  <a:prstClr val="white">
                    <a:lumMod val="65000"/>
                  </a:prstClr>
                </a:solidFill>
                <a:ea typeface="微软雅黑" panose="020B0503020204020204" charset="-122"/>
                <a:sym typeface="Verdana" panose="020B0604030504040204"/>
              </a:rPr>
              <a:t>流行性感冒诊疗方案</a:t>
            </a:r>
            <a:r>
              <a:rPr lang="en-US" altLang="zh-CN" sz="800" dirty="0">
                <a:solidFill>
                  <a:prstClr val="white">
                    <a:lumMod val="65000"/>
                  </a:prstClr>
                </a:solidFill>
                <a:ea typeface="微软雅黑" panose="020B0503020204020204" charset="-122"/>
                <a:sym typeface="Verdana" panose="020B0604030504040204"/>
              </a:rPr>
              <a:t>(2020</a:t>
            </a:r>
            <a:r>
              <a:rPr lang="zh-CN" altLang="en-US" sz="800" dirty="0">
                <a:solidFill>
                  <a:prstClr val="white">
                    <a:lumMod val="65000"/>
                  </a:prstClr>
                </a:solidFill>
                <a:ea typeface="微软雅黑" panose="020B0503020204020204" charset="-122"/>
                <a:sym typeface="Verdana" panose="020B0604030504040204"/>
              </a:rPr>
              <a:t>年版</a:t>
            </a:r>
            <a:r>
              <a:rPr lang="en-US" altLang="zh-CN" sz="800" dirty="0">
                <a:solidFill>
                  <a:prstClr val="white">
                    <a:lumMod val="65000"/>
                  </a:prstClr>
                </a:solidFill>
                <a:ea typeface="微软雅黑" panose="020B0503020204020204" charset="-122"/>
                <a:sym typeface="Verdana" panose="020B0604030504040204"/>
              </a:rPr>
              <a:t>》</a:t>
            </a:r>
            <a:endParaRPr lang="en-US" altLang="zh-CN" sz="800" dirty="0">
              <a:solidFill>
                <a:prstClr val="white">
                  <a:lumMod val="65000"/>
                </a:prstClr>
              </a:solidFill>
              <a:ea typeface="微软雅黑" panose="020B0503020204020204" charset="-122"/>
              <a:sym typeface="Verdana" panose="020B0604030504040204"/>
            </a:endParaRPr>
          </a:p>
        </p:txBody>
      </p:sp>
      <p:sp>
        <p:nvSpPr>
          <p:cNvPr id="18" name="标题 1"/>
          <p:cNvSpPr txBox="1"/>
          <p:nvPr/>
        </p:nvSpPr>
        <p:spPr>
          <a:xfrm>
            <a:off x="715986" y="247334"/>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r>
              <a:rPr lang="zh-CN" altLang="en-US" dirty="0">
                <a:latin typeface="+mn-lt"/>
              </a:rPr>
              <a:t>流感应尽早使用抗病毒治疗</a:t>
            </a:r>
            <a:endParaRPr lang="zh-CN" altLang="en-US" dirty="0">
              <a:latin typeface="+mn-lt"/>
            </a:endParaRPr>
          </a:p>
        </p:txBody>
      </p:sp>
      <p:sp>
        <p:nvSpPr>
          <p:cNvPr id="23" name="Rectangle 63"/>
          <p:cNvSpPr/>
          <p:nvPr/>
        </p:nvSpPr>
        <p:spPr>
          <a:xfrm>
            <a:off x="10500685" y="0"/>
            <a:ext cx="1196015" cy="547077"/>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流感的治疗</a:t>
            </a:r>
            <a:endParaRPr lang="zh-CN" altLang="en-US" sz="1400"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25" name="think-cell 幻灯片" r:id="rId2" imgW="5715" imgH="5715" progId="TCLayout.ActiveDocument.1">
                  <p:embed/>
                </p:oleObj>
              </mc:Choice>
              <mc:Fallback>
                <p:oleObj name="think-cell 幻灯片" r:id="rId2" imgW="5715" imgH="5715" progId="TCLayout.ActiveDocument.1">
                  <p:embed/>
                  <p:pic>
                    <p:nvPicPr>
                      <p:cNvPr id="0" name="Object 2"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78" name="文本占位符 3"/>
          <p:cNvSpPr txBox="1"/>
          <p:nvPr/>
        </p:nvSpPr>
        <p:spPr>
          <a:xfrm>
            <a:off x="207627" y="6558805"/>
            <a:ext cx="2893364" cy="234716"/>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1. Davis et al. Virology J 2014 </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2. </a:t>
            </a:r>
            <a:r>
              <a:rPr kumimoji="0" lang="en-US" altLang="zh-CN" sz="8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微软雅黑" panose="020B0503020204020204" charset="-122"/>
                <a:cs typeface="+mn-cs"/>
              </a:rPr>
              <a:t>Eisfeld</a:t>
            </a: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 et al. Nat Rev Microbiol 2015</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p:txBody>
      </p:sp>
      <p:sp>
        <p:nvSpPr>
          <p:cNvPr id="83" name="文本占位符 3"/>
          <p:cNvSpPr txBox="1"/>
          <p:nvPr/>
        </p:nvSpPr>
        <p:spPr>
          <a:xfrm>
            <a:off x="2156114" y="6558804"/>
            <a:ext cx="5000725" cy="234717"/>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3. Kawaguchi et al. ESWI 2017</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4. von </a:t>
            </a:r>
            <a:r>
              <a:rPr kumimoji="0" lang="en-US" altLang="zh-CN" sz="8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微软雅黑" panose="020B0503020204020204" charset="-122"/>
                <a:cs typeface="+mn-cs"/>
              </a:rPr>
              <a:t>Itzstein</a:t>
            </a: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 Nat Rev Drug </a:t>
            </a:r>
            <a:r>
              <a:rPr kumimoji="0" lang="en-US" altLang="zh-CN" sz="800" b="0" i="0" u="none" strike="noStrike" kern="1200" cap="none" spc="0" normalizeH="0" baseline="0" noProof="0" dirty="0" err="1">
                <a:ln>
                  <a:noFill/>
                </a:ln>
                <a:solidFill>
                  <a:prstClr val="white">
                    <a:lumMod val="65000"/>
                  </a:prstClr>
                </a:solidFill>
                <a:effectLst/>
                <a:uLnTx/>
                <a:uFillTx/>
                <a:latin typeface="Arial" panose="020B0604020202020204" pitchFamily="34" charset="0"/>
                <a:ea typeface="微软雅黑" panose="020B0503020204020204" charset="-122"/>
                <a:cs typeface="+mn-cs"/>
              </a:rPr>
              <a:t>Discov</a:t>
            </a: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 2007</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4. </a:t>
            </a:r>
            <a:r>
              <a:rPr kumimoji="0" lang="zh-CN" altLang="en-US"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黎晓龙</a:t>
            </a: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 </a:t>
            </a:r>
            <a:r>
              <a:rPr kumimoji="0" lang="zh-CN" altLang="en-US"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等</a:t>
            </a: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 </a:t>
            </a:r>
            <a:r>
              <a:rPr kumimoji="0" lang="zh-CN" altLang="en-US"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药学学报药学前沿论坛暨中国药学会中药与天然药物专业委员会会议</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p:txBody>
      </p:sp>
      <p:sp>
        <p:nvSpPr>
          <p:cNvPr id="2" name="文本框 1"/>
          <p:cNvSpPr txBox="1"/>
          <p:nvPr/>
        </p:nvSpPr>
        <p:spPr>
          <a:xfrm>
            <a:off x="1249718" y="393871"/>
            <a:ext cx="957408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smtClean="0">
                <a:ln>
                  <a:noFill/>
                </a:ln>
                <a:solidFill>
                  <a:prstClr val="black"/>
                </a:solidFill>
                <a:effectLst/>
                <a:uLnTx/>
                <a:uFillTx/>
                <a:latin typeface="Arial" panose="020B0604020202020204" pitchFamily="34" charset="0"/>
                <a:ea typeface="微软雅黑" panose="020B0503020204020204" charset="-122"/>
                <a:cs typeface="+mn-cs"/>
              </a:rPr>
              <a:t>当前各类抗</a:t>
            </a:r>
            <a:r>
              <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rPr>
              <a:t>流感病毒</a:t>
            </a:r>
            <a:r>
              <a:rPr kumimoji="0" lang="zh-CN" altLang="en-US" sz="3200" b="1" i="0" u="none" strike="noStrike" kern="1200" cap="none" spc="0" normalizeH="0" baseline="0" noProof="0" dirty="0" smtClean="0">
                <a:ln>
                  <a:noFill/>
                </a:ln>
                <a:solidFill>
                  <a:prstClr val="black"/>
                </a:solidFill>
                <a:effectLst/>
                <a:uLnTx/>
                <a:uFillTx/>
                <a:latin typeface="Arial" panose="020B0604020202020204" pitchFamily="34" charset="0"/>
                <a:ea typeface="微软雅黑" panose="020B0503020204020204" charset="-122"/>
                <a:cs typeface="+mn-cs"/>
              </a:rPr>
              <a:t>药物作用位点分析</a:t>
            </a:r>
            <a:endParaRPr kumimoji="0" lang="zh-CN" altLang="en-US" sz="32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411" name="Rectangle 410"/>
          <p:cNvSpPr/>
          <p:nvPr/>
        </p:nvSpPr>
        <p:spPr>
          <a:xfrm>
            <a:off x="167245" y="6128732"/>
            <a:ext cx="1130498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n-cs"/>
              </a:rPr>
              <a:t>*</a:t>
            </a:r>
            <a:r>
              <a:rPr kumimoji="0" lang="en-US" altLang="zh-CN" sz="14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 </a:t>
            </a:r>
            <a:r>
              <a:rPr kumimoji="0" lang="en-US" altLang="zh-CN" sz="14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M2</a:t>
            </a:r>
            <a:r>
              <a:rPr kumimoji="0" lang="zh-CN" altLang="en-US" sz="14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离子通道阻滞剂</a:t>
            </a:r>
            <a:r>
              <a:rPr kumimoji="0" lang="zh-CN" altLang="en-US" sz="1400" b="0"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n-cs"/>
              </a:rPr>
              <a:t>金刚烷胺和金刚乙胺对目前流行的流感病毒株耐药，</a:t>
            </a:r>
            <a:r>
              <a:rPr kumimoji="0" lang="zh-CN" altLang="en-US" sz="1400" b="1"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n-cs"/>
              </a:rPr>
              <a:t>不建议使用</a:t>
            </a:r>
            <a:endParaRPr kumimoji="0" lang="zh-CN" altLang="en-US" sz="1400" b="1" i="0" u="none" strike="noStrike" kern="1200" cap="none" spc="0" normalizeH="0" baseline="0" noProof="0" dirty="0">
              <a:ln>
                <a:noFill/>
              </a:ln>
              <a:solidFill>
                <a:prstClr val="black"/>
              </a:solidFill>
              <a:effectLst/>
              <a:uLnTx/>
              <a:uFillTx/>
              <a:latin typeface="Imago" charset="0"/>
              <a:ea typeface="微软雅黑" panose="020B0503020204020204" charset="-122"/>
              <a:cs typeface="+mn-cs"/>
            </a:endParaRPr>
          </a:p>
        </p:txBody>
      </p:sp>
      <p:grpSp>
        <p:nvGrpSpPr>
          <p:cNvPr id="484" name="组合 483"/>
          <p:cNvGrpSpPr/>
          <p:nvPr/>
        </p:nvGrpSpPr>
        <p:grpSpPr>
          <a:xfrm>
            <a:off x="265959" y="1040124"/>
            <a:ext cx="11870473" cy="5052806"/>
            <a:chOff x="264404" y="1001363"/>
            <a:chExt cx="11872019" cy="5053465"/>
          </a:xfrm>
        </p:grpSpPr>
        <p:sp>
          <p:nvSpPr>
            <p:cNvPr id="486" name="Freeform 270"/>
            <p:cNvSpPr/>
            <p:nvPr/>
          </p:nvSpPr>
          <p:spPr bwMode="auto">
            <a:xfrm>
              <a:off x="1972584" y="1449111"/>
              <a:ext cx="5991434" cy="4372067"/>
            </a:xfrm>
            <a:custGeom>
              <a:avLst/>
              <a:gdLst>
                <a:gd name="T0" fmla="*/ 93 w 1539"/>
                <a:gd name="T1" fmla="*/ 0 h 1049"/>
                <a:gd name="T2" fmla="*/ 1539 w 1539"/>
                <a:gd name="T3" fmla="*/ 0 h 1049"/>
                <a:gd name="T4" fmla="*/ 1539 w 1539"/>
                <a:gd name="T5" fmla="*/ 1049 h 1049"/>
                <a:gd name="T6" fmla="*/ 93 w 1539"/>
                <a:gd name="T7" fmla="*/ 1049 h 1049"/>
                <a:gd name="T8" fmla="*/ 0 w 1539"/>
                <a:gd name="T9" fmla="*/ 561 h 1049"/>
                <a:gd name="T10" fmla="*/ 93 w 1539"/>
                <a:gd name="T11" fmla="*/ 0 h 1049"/>
              </a:gdLst>
              <a:ahLst/>
              <a:cxnLst>
                <a:cxn ang="0">
                  <a:pos x="T0" y="T1"/>
                </a:cxn>
                <a:cxn ang="0">
                  <a:pos x="T2" y="T3"/>
                </a:cxn>
                <a:cxn ang="0">
                  <a:pos x="T4" y="T5"/>
                </a:cxn>
                <a:cxn ang="0">
                  <a:pos x="T6" y="T7"/>
                </a:cxn>
                <a:cxn ang="0">
                  <a:pos x="T8" y="T9"/>
                </a:cxn>
                <a:cxn ang="0">
                  <a:pos x="T10" y="T11"/>
                </a:cxn>
              </a:cxnLst>
              <a:rect l="0" t="0" r="r" b="b"/>
              <a:pathLst>
                <a:path w="1539" h="1049">
                  <a:moveTo>
                    <a:pt x="93" y="0"/>
                  </a:moveTo>
                  <a:cubicBezTo>
                    <a:pt x="1539" y="0"/>
                    <a:pt x="1539" y="0"/>
                    <a:pt x="1539" y="0"/>
                  </a:cubicBezTo>
                  <a:cubicBezTo>
                    <a:pt x="1539" y="1049"/>
                    <a:pt x="1539" y="1049"/>
                    <a:pt x="1539" y="1049"/>
                  </a:cubicBezTo>
                  <a:cubicBezTo>
                    <a:pt x="93" y="1049"/>
                    <a:pt x="93" y="1049"/>
                    <a:pt x="93" y="1049"/>
                  </a:cubicBezTo>
                  <a:cubicBezTo>
                    <a:pt x="93" y="1049"/>
                    <a:pt x="0" y="760"/>
                    <a:pt x="0" y="561"/>
                  </a:cubicBezTo>
                  <a:cubicBezTo>
                    <a:pt x="0" y="362"/>
                    <a:pt x="93" y="0"/>
                    <a:pt x="93" y="0"/>
                  </a:cubicBezTo>
                  <a:close/>
                </a:path>
              </a:pathLst>
            </a:custGeom>
            <a:solidFill>
              <a:schemeClr val="accent1">
                <a:lumMod val="20000"/>
                <a:lumOff val="80000"/>
              </a:schemeClr>
            </a:solidFill>
            <a:ln w="3175" cap="flat" cmpd="sng" algn="ctr">
              <a:noFill/>
              <a:prstDash val="solid"/>
              <a:miter lim="800000"/>
            </a:ln>
            <a:effectLst/>
          </p:spPr>
          <p:txBody>
            <a:bodyPr rot="0" spcFirstLastPara="0" vertOverflow="overflow" horzOverflow="overflow" vert="horz" wrap="square" lIns="121888" tIns="60944" rIns="121888" bIns="60944"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en-GB" sz="24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487" name="Freeform 270"/>
            <p:cNvSpPr/>
            <p:nvPr/>
          </p:nvSpPr>
          <p:spPr bwMode="auto">
            <a:xfrm flipH="1">
              <a:off x="3498421" y="1449071"/>
              <a:ext cx="6118365" cy="4372067"/>
            </a:xfrm>
            <a:custGeom>
              <a:avLst/>
              <a:gdLst>
                <a:gd name="T0" fmla="*/ 93 w 1539"/>
                <a:gd name="T1" fmla="*/ 0 h 1049"/>
                <a:gd name="T2" fmla="*/ 1539 w 1539"/>
                <a:gd name="T3" fmla="*/ 0 h 1049"/>
                <a:gd name="T4" fmla="*/ 1539 w 1539"/>
                <a:gd name="T5" fmla="*/ 1049 h 1049"/>
                <a:gd name="T6" fmla="*/ 93 w 1539"/>
                <a:gd name="T7" fmla="*/ 1049 h 1049"/>
                <a:gd name="T8" fmla="*/ 0 w 1539"/>
                <a:gd name="T9" fmla="*/ 561 h 1049"/>
                <a:gd name="T10" fmla="*/ 93 w 1539"/>
                <a:gd name="T11" fmla="*/ 0 h 1049"/>
              </a:gdLst>
              <a:ahLst/>
              <a:cxnLst>
                <a:cxn ang="0">
                  <a:pos x="T0" y="T1"/>
                </a:cxn>
                <a:cxn ang="0">
                  <a:pos x="T2" y="T3"/>
                </a:cxn>
                <a:cxn ang="0">
                  <a:pos x="T4" y="T5"/>
                </a:cxn>
                <a:cxn ang="0">
                  <a:pos x="T6" y="T7"/>
                </a:cxn>
                <a:cxn ang="0">
                  <a:pos x="T8" y="T9"/>
                </a:cxn>
                <a:cxn ang="0">
                  <a:pos x="T10" y="T11"/>
                </a:cxn>
              </a:cxnLst>
              <a:rect l="0" t="0" r="r" b="b"/>
              <a:pathLst>
                <a:path w="1539" h="1049">
                  <a:moveTo>
                    <a:pt x="93" y="0"/>
                  </a:moveTo>
                  <a:cubicBezTo>
                    <a:pt x="1539" y="0"/>
                    <a:pt x="1539" y="0"/>
                    <a:pt x="1539" y="0"/>
                  </a:cubicBezTo>
                  <a:cubicBezTo>
                    <a:pt x="1539" y="1049"/>
                    <a:pt x="1539" y="1049"/>
                    <a:pt x="1539" y="1049"/>
                  </a:cubicBezTo>
                  <a:cubicBezTo>
                    <a:pt x="93" y="1049"/>
                    <a:pt x="93" y="1049"/>
                    <a:pt x="93" y="1049"/>
                  </a:cubicBezTo>
                  <a:cubicBezTo>
                    <a:pt x="93" y="1049"/>
                    <a:pt x="0" y="760"/>
                    <a:pt x="0" y="561"/>
                  </a:cubicBezTo>
                  <a:cubicBezTo>
                    <a:pt x="0" y="362"/>
                    <a:pt x="93" y="0"/>
                    <a:pt x="93" y="0"/>
                  </a:cubicBezTo>
                  <a:close/>
                </a:path>
              </a:pathLst>
            </a:custGeom>
            <a:solidFill>
              <a:schemeClr val="accent1">
                <a:lumMod val="20000"/>
                <a:lumOff val="80000"/>
              </a:schemeClr>
            </a:solidFill>
            <a:ln w="3175" cap="flat" cmpd="sng" algn="ctr">
              <a:noFill/>
              <a:prstDash val="solid"/>
              <a:miter lim="800000"/>
            </a:ln>
            <a:effectLst/>
          </p:spPr>
          <p:txBody>
            <a:bodyPr rot="0" spcFirstLastPara="0" vertOverflow="overflow" horzOverflow="overflow" vert="horz" wrap="square" lIns="121888" tIns="60944" rIns="121888" bIns="60944"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en-GB" sz="2400" b="0" i="0" u="none" strike="noStrike" kern="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grpSp>
          <p:nvGrpSpPr>
            <p:cNvPr id="488" name="Group 7"/>
            <p:cNvGrpSpPr/>
            <p:nvPr/>
          </p:nvGrpSpPr>
          <p:grpSpPr>
            <a:xfrm flipV="1">
              <a:off x="8858687" y="3360789"/>
              <a:ext cx="959807" cy="925672"/>
              <a:chOff x="6959086" y="2609793"/>
              <a:chExt cx="745926" cy="704494"/>
            </a:xfrm>
          </p:grpSpPr>
          <p:sp>
            <p:nvSpPr>
              <p:cNvPr id="869" name="Oval 197"/>
              <p:cNvSpPr/>
              <p:nvPr/>
            </p:nvSpPr>
            <p:spPr bwMode="auto">
              <a:xfrm>
                <a:off x="6959086" y="2609793"/>
                <a:ext cx="675086" cy="661234"/>
              </a:xfrm>
              <a:prstGeom prst="ellipse">
                <a:avLst/>
              </a:prstGeom>
              <a:solidFill>
                <a:srgbClr val="CCEEFC"/>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0" name="Freeform 202"/>
              <p:cNvSpPr/>
              <p:nvPr/>
            </p:nvSpPr>
            <p:spPr bwMode="auto">
              <a:xfrm>
                <a:off x="7513207" y="2628137"/>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1" name="Freeform 204"/>
              <p:cNvSpPr/>
              <p:nvPr/>
            </p:nvSpPr>
            <p:spPr bwMode="auto">
              <a:xfrm>
                <a:off x="7513207" y="2628137"/>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2" name="Freeform 217"/>
              <p:cNvSpPr/>
              <p:nvPr/>
            </p:nvSpPr>
            <p:spPr bwMode="auto">
              <a:xfrm>
                <a:off x="7657501" y="2858953"/>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3" name="Freeform 219"/>
              <p:cNvSpPr/>
              <p:nvPr/>
            </p:nvSpPr>
            <p:spPr bwMode="auto">
              <a:xfrm>
                <a:off x="7657501" y="2858953"/>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4" name="Freeform 222"/>
              <p:cNvSpPr/>
              <p:nvPr/>
            </p:nvSpPr>
            <p:spPr bwMode="auto">
              <a:xfrm>
                <a:off x="7607669" y="3109209"/>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5" name="Freeform 224"/>
              <p:cNvSpPr/>
              <p:nvPr/>
            </p:nvSpPr>
            <p:spPr bwMode="auto">
              <a:xfrm>
                <a:off x="7607669" y="3109209"/>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6" name="Freeform 227"/>
              <p:cNvSpPr/>
              <p:nvPr/>
            </p:nvSpPr>
            <p:spPr bwMode="auto">
              <a:xfrm>
                <a:off x="7389722" y="3286907"/>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7" name="Freeform 229"/>
              <p:cNvSpPr/>
              <p:nvPr/>
            </p:nvSpPr>
            <p:spPr bwMode="auto">
              <a:xfrm>
                <a:off x="7389722" y="3286907"/>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8" name="Freeform 253"/>
              <p:cNvSpPr/>
              <p:nvPr/>
            </p:nvSpPr>
            <p:spPr bwMode="auto">
              <a:xfrm>
                <a:off x="7534306" y="2730812"/>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79" name="Freeform 254"/>
              <p:cNvSpPr/>
              <p:nvPr/>
            </p:nvSpPr>
            <p:spPr bwMode="auto">
              <a:xfrm>
                <a:off x="7610134" y="2735742"/>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0" name="Freeform 255"/>
              <p:cNvSpPr/>
              <p:nvPr/>
            </p:nvSpPr>
            <p:spPr bwMode="auto">
              <a:xfrm>
                <a:off x="7591777" y="2971502"/>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1" name="Freeform 256"/>
              <p:cNvSpPr/>
              <p:nvPr/>
            </p:nvSpPr>
            <p:spPr bwMode="auto">
              <a:xfrm>
                <a:off x="7667621" y="2983541"/>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2" name="Freeform 257"/>
              <p:cNvSpPr/>
              <p:nvPr/>
            </p:nvSpPr>
            <p:spPr bwMode="auto">
              <a:xfrm>
                <a:off x="7459268" y="3159041"/>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3" name="Freeform 258"/>
              <p:cNvSpPr/>
              <p:nvPr/>
            </p:nvSpPr>
            <p:spPr bwMode="auto">
              <a:xfrm>
                <a:off x="7509100" y="3217908"/>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4" name="Freeform 17"/>
              <p:cNvSpPr/>
              <p:nvPr/>
            </p:nvSpPr>
            <p:spPr bwMode="auto">
              <a:xfrm rot="2636713">
                <a:off x="7456125" y="263701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5" name="Freeform 17"/>
              <p:cNvSpPr/>
              <p:nvPr/>
            </p:nvSpPr>
            <p:spPr bwMode="auto">
              <a:xfrm rot="4769209">
                <a:off x="7569655" y="283798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86" name="Freeform 17"/>
              <p:cNvSpPr/>
              <p:nvPr/>
            </p:nvSpPr>
            <p:spPr bwMode="auto">
              <a:xfrm rot="7212185">
                <a:off x="7533956" y="305546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489" name="Group 1072"/>
            <p:cNvGrpSpPr/>
            <p:nvPr/>
          </p:nvGrpSpPr>
          <p:grpSpPr>
            <a:xfrm>
              <a:off x="11101502" y="2483610"/>
              <a:ext cx="1034921" cy="1046194"/>
              <a:chOff x="-841529" y="1530783"/>
              <a:chExt cx="804302" cy="796218"/>
            </a:xfrm>
          </p:grpSpPr>
          <p:sp>
            <p:nvSpPr>
              <p:cNvPr id="815" name="Oval 197"/>
              <p:cNvSpPr/>
              <p:nvPr/>
            </p:nvSpPr>
            <p:spPr bwMode="auto">
              <a:xfrm>
                <a:off x="-783153" y="1586639"/>
                <a:ext cx="675086" cy="661234"/>
              </a:xfrm>
              <a:prstGeom prst="ellipse">
                <a:avLst/>
              </a:prstGeom>
              <a:solidFill>
                <a:srgbClr val="CCEEFC"/>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16" name="Freeform 199"/>
              <p:cNvSpPr/>
              <p:nvPr/>
            </p:nvSpPr>
            <p:spPr bwMode="auto">
              <a:xfrm>
                <a:off x="-472169" y="1534890"/>
                <a:ext cx="57773" cy="14238"/>
              </a:xfrm>
              <a:custGeom>
                <a:avLst/>
                <a:gdLst>
                  <a:gd name="T0" fmla="*/ 111 w 112"/>
                  <a:gd name="T1" fmla="*/ 0 h 28"/>
                  <a:gd name="T2" fmla="*/ 61 w 112"/>
                  <a:gd name="T3" fmla="*/ 26 h 28"/>
                  <a:gd name="T4" fmla="*/ 52 w 112"/>
                  <a:gd name="T5" fmla="*/ 27 h 28"/>
                  <a:gd name="T6" fmla="*/ 1 w 112"/>
                  <a:gd name="T7" fmla="*/ 7 h 28"/>
                  <a:gd name="T8" fmla="*/ 0 w 112"/>
                  <a:gd name="T9" fmla="*/ 7 h 28"/>
                  <a:gd name="T10" fmla="*/ 0 w 112"/>
                  <a:gd name="T11" fmla="*/ 7 h 28"/>
                  <a:gd name="T12" fmla="*/ 52 w 112"/>
                  <a:gd name="T13" fmla="*/ 28 h 28"/>
                  <a:gd name="T14" fmla="*/ 61 w 112"/>
                  <a:gd name="T15" fmla="*/ 27 h 28"/>
                  <a:gd name="T16" fmla="*/ 112 w 112"/>
                  <a:gd name="T17" fmla="*/ 0 h 28"/>
                  <a:gd name="T18" fmla="*/ 112 w 112"/>
                  <a:gd name="T19" fmla="*/ 0 h 28"/>
                  <a:gd name="T20" fmla="*/ 111 w 112"/>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8">
                    <a:moveTo>
                      <a:pt x="111" y="0"/>
                    </a:moveTo>
                    <a:cubicBezTo>
                      <a:pt x="102" y="11"/>
                      <a:pt x="85" y="23"/>
                      <a:pt x="61" y="26"/>
                    </a:cubicBezTo>
                    <a:cubicBezTo>
                      <a:pt x="58" y="27"/>
                      <a:pt x="55" y="27"/>
                      <a:pt x="52" y="27"/>
                    </a:cubicBezTo>
                    <a:cubicBezTo>
                      <a:pt x="28" y="27"/>
                      <a:pt x="10" y="16"/>
                      <a:pt x="1" y="7"/>
                    </a:cubicBezTo>
                    <a:cubicBezTo>
                      <a:pt x="0" y="7"/>
                      <a:pt x="0" y="7"/>
                      <a:pt x="0" y="7"/>
                    </a:cubicBezTo>
                    <a:cubicBezTo>
                      <a:pt x="0" y="7"/>
                      <a:pt x="0" y="7"/>
                      <a:pt x="0" y="7"/>
                    </a:cubicBezTo>
                    <a:cubicBezTo>
                      <a:pt x="10" y="17"/>
                      <a:pt x="28" y="28"/>
                      <a:pt x="52" y="28"/>
                    </a:cubicBezTo>
                    <a:cubicBezTo>
                      <a:pt x="55" y="28"/>
                      <a:pt x="58" y="28"/>
                      <a:pt x="61" y="27"/>
                    </a:cubicBezTo>
                    <a:cubicBezTo>
                      <a:pt x="86" y="24"/>
                      <a:pt x="103" y="12"/>
                      <a:pt x="112" y="0"/>
                    </a:cubicBezTo>
                    <a:cubicBezTo>
                      <a:pt x="112" y="0"/>
                      <a:pt x="112" y="0"/>
                      <a:pt x="112" y="0"/>
                    </a:cubicBezTo>
                    <a:cubicBezTo>
                      <a:pt x="111" y="0"/>
                      <a:pt x="111" y="0"/>
                      <a:pt x="111" y="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17" name="Freeform 202"/>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18" name="Freeform 204"/>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19" name="Freeform 207"/>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0" name="Freeform 209"/>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1" name="Freeform 212"/>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2" name="Freeform 214"/>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3" name="Freeform 217"/>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4" name="Freeform 219"/>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5" name="Freeform 222"/>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6" name="Freeform 224"/>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7" name="Freeform 227"/>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8" name="Freeform 229"/>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29" name="Freeform 232"/>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0" name="Freeform 234"/>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1" name="Freeform 237"/>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2" name="Freeform 239"/>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3" name="Freeform 240"/>
              <p:cNvSpPr/>
              <p:nvPr/>
            </p:nvSpPr>
            <p:spPr bwMode="auto">
              <a:xfrm>
                <a:off x="-664378" y="1872762"/>
                <a:ext cx="288041" cy="80772"/>
              </a:xfrm>
              <a:custGeom>
                <a:avLst/>
                <a:gdLst>
                  <a:gd name="T0" fmla="*/ 396 w 559"/>
                  <a:gd name="T1" fmla="*/ 157 h 157"/>
                  <a:gd name="T2" fmla="*/ 450 w 559"/>
                  <a:gd name="T3" fmla="*/ 91 h 157"/>
                  <a:gd name="T4" fmla="*/ 499 w 559"/>
                  <a:gd name="T5" fmla="*/ 25 h 157"/>
                  <a:gd name="T6" fmla="*/ 534 w 559"/>
                  <a:gd name="T7" fmla="*/ 62 h 157"/>
                  <a:gd name="T8" fmla="*/ 550 w 559"/>
                  <a:gd name="T9" fmla="*/ 69 h 157"/>
                  <a:gd name="T10" fmla="*/ 557 w 559"/>
                  <a:gd name="T11" fmla="*/ 52 h 157"/>
                  <a:gd name="T12" fmla="*/ 499 w 559"/>
                  <a:gd name="T13" fmla="*/ 0 h 157"/>
                  <a:gd name="T14" fmla="*/ 427 w 559"/>
                  <a:gd name="T15" fmla="*/ 82 h 157"/>
                  <a:gd name="T16" fmla="*/ 396 w 559"/>
                  <a:gd name="T17" fmla="*/ 132 h 157"/>
                  <a:gd name="T18" fmla="*/ 361 w 559"/>
                  <a:gd name="T19" fmla="*/ 80 h 157"/>
                  <a:gd name="T20" fmla="*/ 288 w 559"/>
                  <a:gd name="T21" fmla="*/ 0 h 157"/>
                  <a:gd name="T22" fmla="*/ 215 w 559"/>
                  <a:gd name="T23" fmla="*/ 81 h 157"/>
                  <a:gd name="T24" fmla="*/ 183 w 559"/>
                  <a:gd name="T25" fmla="*/ 132 h 157"/>
                  <a:gd name="T26" fmla="*/ 145 w 559"/>
                  <a:gd name="T27" fmla="*/ 80 h 157"/>
                  <a:gd name="T28" fmla="*/ 67 w 559"/>
                  <a:gd name="T29" fmla="*/ 0 h 157"/>
                  <a:gd name="T30" fmla="*/ 7 w 559"/>
                  <a:gd name="T31" fmla="*/ 23 h 157"/>
                  <a:gd name="T32" fmla="*/ 4 w 559"/>
                  <a:gd name="T33" fmla="*/ 41 h 157"/>
                  <a:gd name="T34" fmla="*/ 21 w 559"/>
                  <a:gd name="T35" fmla="*/ 44 h 157"/>
                  <a:gd name="T36" fmla="*/ 67 w 559"/>
                  <a:gd name="T37" fmla="*/ 25 h 157"/>
                  <a:gd name="T38" fmla="*/ 123 w 559"/>
                  <a:gd name="T39" fmla="*/ 92 h 157"/>
                  <a:gd name="T40" fmla="*/ 183 w 559"/>
                  <a:gd name="T41" fmla="*/ 157 h 157"/>
                  <a:gd name="T42" fmla="*/ 238 w 559"/>
                  <a:gd name="T43" fmla="*/ 91 h 157"/>
                  <a:gd name="T44" fmla="*/ 288 w 559"/>
                  <a:gd name="T45" fmla="*/ 25 h 157"/>
                  <a:gd name="T46" fmla="*/ 338 w 559"/>
                  <a:gd name="T47" fmla="*/ 91 h 157"/>
                  <a:gd name="T48" fmla="*/ 396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396" y="157"/>
                    </a:moveTo>
                    <a:cubicBezTo>
                      <a:pt x="423" y="157"/>
                      <a:pt x="436" y="125"/>
                      <a:pt x="450" y="91"/>
                    </a:cubicBezTo>
                    <a:cubicBezTo>
                      <a:pt x="462" y="60"/>
                      <a:pt x="477" y="25"/>
                      <a:pt x="499" y="25"/>
                    </a:cubicBezTo>
                    <a:cubicBezTo>
                      <a:pt x="513" y="25"/>
                      <a:pt x="529" y="50"/>
                      <a:pt x="534" y="62"/>
                    </a:cubicBezTo>
                    <a:cubicBezTo>
                      <a:pt x="537" y="69"/>
                      <a:pt x="544" y="71"/>
                      <a:pt x="550" y="69"/>
                    </a:cubicBezTo>
                    <a:cubicBezTo>
                      <a:pt x="557" y="66"/>
                      <a:pt x="559" y="59"/>
                      <a:pt x="557" y="52"/>
                    </a:cubicBezTo>
                    <a:cubicBezTo>
                      <a:pt x="554" y="47"/>
                      <a:pt x="533" y="0"/>
                      <a:pt x="499" y="0"/>
                    </a:cubicBezTo>
                    <a:cubicBezTo>
                      <a:pt x="460" y="0"/>
                      <a:pt x="442" y="44"/>
                      <a:pt x="427" y="82"/>
                    </a:cubicBezTo>
                    <a:cubicBezTo>
                      <a:pt x="418" y="104"/>
                      <a:pt x="406" y="132"/>
                      <a:pt x="396" y="132"/>
                    </a:cubicBezTo>
                    <a:cubicBezTo>
                      <a:pt x="385" y="132"/>
                      <a:pt x="372" y="103"/>
                      <a:pt x="361" y="80"/>
                    </a:cubicBezTo>
                    <a:cubicBezTo>
                      <a:pt x="344" y="43"/>
                      <a:pt x="324" y="0"/>
                      <a:pt x="288" y="0"/>
                    </a:cubicBezTo>
                    <a:cubicBezTo>
                      <a:pt x="251" y="0"/>
                      <a:pt x="232" y="43"/>
                      <a:pt x="215" y="81"/>
                    </a:cubicBezTo>
                    <a:cubicBezTo>
                      <a:pt x="206" y="103"/>
                      <a:pt x="193" y="132"/>
                      <a:pt x="183" y="132"/>
                    </a:cubicBezTo>
                    <a:cubicBezTo>
                      <a:pt x="172" y="132"/>
                      <a:pt x="156" y="102"/>
                      <a:pt x="145" y="80"/>
                    </a:cubicBezTo>
                    <a:cubicBezTo>
                      <a:pt x="125" y="43"/>
                      <a:pt x="102" y="0"/>
                      <a:pt x="67" y="0"/>
                    </a:cubicBezTo>
                    <a:cubicBezTo>
                      <a:pt x="41" y="0"/>
                      <a:pt x="10" y="21"/>
                      <a:pt x="7" y="23"/>
                    </a:cubicBezTo>
                    <a:cubicBezTo>
                      <a:pt x="1" y="27"/>
                      <a:pt x="0" y="35"/>
                      <a:pt x="4" y="41"/>
                    </a:cubicBezTo>
                    <a:cubicBezTo>
                      <a:pt x="8" y="46"/>
                      <a:pt x="15" y="48"/>
                      <a:pt x="21" y="44"/>
                    </a:cubicBezTo>
                    <a:cubicBezTo>
                      <a:pt x="29" y="39"/>
                      <a:pt x="51" y="25"/>
                      <a:pt x="67" y="25"/>
                    </a:cubicBezTo>
                    <a:cubicBezTo>
                      <a:pt x="87" y="25"/>
                      <a:pt x="106" y="61"/>
                      <a:pt x="123" y="92"/>
                    </a:cubicBezTo>
                    <a:cubicBezTo>
                      <a:pt x="141" y="127"/>
                      <a:pt x="157" y="157"/>
                      <a:pt x="183" y="157"/>
                    </a:cubicBezTo>
                    <a:cubicBezTo>
                      <a:pt x="209" y="157"/>
                      <a:pt x="223" y="125"/>
                      <a:pt x="238" y="91"/>
                    </a:cubicBezTo>
                    <a:cubicBezTo>
                      <a:pt x="252" y="60"/>
                      <a:pt x="267" y="25"/>
                      <a:pt x="288" y="25"/>
                    </a:cubicBezTo>
                    <a:cubicBezTo>
                      <a:pt x="308" y="25"/>
                      <a:pt x="324" y="60"/>
                      <a:pt x="338" y="91"/>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4" name="Freeform 241"/>
              <p:cNvSpPr/>
              <p:nvPr/>
            </p:nvSpPr>
            <p:spPr bwMode="auto">
              <a:xfrm>
                <a:off x="-664378" y="1873310"/>
                <a:ext cx="288041" cy="80772"/>
              </a:xfrm>
              <a:custGeom>
                <a:avLst/>
                <a:gdLst>
                  <a:gd name="T0" fmla="*/ 499 w 559"/>
                  <a:gd name="T1" fmla="*/ 157 h 157"/>
                  <a:gd name="T2" fmla="*/ 427 w 559"/>
                  <a:gd name="T3" fmla="*/ 75 h 157"/>
                  <a:gd name="T4" fmla="*/ 396 w 559"/>
                  <a:gd name="T5" fmla="*/ 25 h 157"/>
                  <a:gd name="T6" fmla="*/ 361 w 559"/>
                  <a:gd name="T7" fmla="*/ 77 h 157"/>
                  <a:gd name="T8" fmla="*/ 288 w 559"/>
                  <a:gd name="T9" fmla="*/ 157 h 157"/>
                  <a:gd name="T10" fmla="*/ 215 w 559"/>
                  <a:gd name="T11" fmla="*/ 76 h 157"/>
                  <a:gd name="T12" fmla="*/ 183 w 559"/>
                  <a:gd name="T13" fmla="*/ 25 h 157"/>
                  <a:gd name="T14" fmla="*/ 145 w 559"/>
                  <a:gd name="T15" fmla="*/ 77 h 157"/>
                  <a:gd name="T16" fmla="*/ 67 w 559"/>
                  <a:gd name="T17" fmla="*/ 157 h 157"/>
                  <a:gd name="T18" fmla="*/ 7 w 559"/>
                  <a:gd name="T19" fmla="*/ 134 h 157"/>
                  <a:gd name="T20" fmla="*/ 4 w 559"/>
                  <a:gd name="T21" fmla="*/ 117 h 157"/>
                  <a:gd name="T22" fmla="*/ 21 w 559"/>
                  <a:gd name="T23" fmla="*/ 113 h 157"/>
                  <a:gd name="T24" fmla="*/ 67 w 559"/>
                  <a:gd name="T25" fmla="*/ 132 h 157"/>
                  <a:gd name="T26" fmla="*/ 123 w 559"/>
                  <a:gd name="T27" fmla="*/ 65 h 157"/>
                  <a:gd name="T28" fmla="*/ 183 w 559"/>
                  <a:gd name="T29" fmla="*/ 0 h 157"/>
                  <a:gd name="T30" fmla="*/ 238 w 559"/>
                  <a:gd name="T31" fmla="*/ 66 h 157"/>
                  <a:gd name="T32" fmla="*/ 288 w 559"/>
                  <a:gd name="T33" fmla="*/ 132 h 157"/>
                  <a:gd name="T34" fmla="*/ 338 w 559"/>
                  <a:gd name="T35" fmla="*/ 67 h 157"/>
                  <a:gd name="T36" fmla="*/ 396 w 559"/>
                  <a:gd name="T37" fmla="*/ 0 h 157"/>
                  <a:gd name="T38" fmla="*/ 450 w 559"/>
                  <a:gd name="T39" fmla="*/ 66 h 157"/>
                  <a:gd name="T40" fmla="*/ 499 w 559"/>
                  <a:gd name="T41" fmla="*/ 132 h 157"/>
                  <a:gd name="T42" fmla="*/ 534 w 559"/>
                  <a:gd name="T43" fmla="*/ 95 h 157"/>
                  <a:gd name="T44" fmla="*/ 550 w 559"/>
                  <a:gd name="T45" fmla="*/ 89 h 157"/>
                  <a:gd name="T46" fmla="*/ 557 w 559"/>
                  <a:gd name="T47" fmla="*/ 105 h 157"/>
                  <a:gd name="T48" fmla="*/ 499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499" y="157"/>
                    </a:moveTo>
                    <a:cubicBezTo>
                      <a:pt x="460" y="157"/>
                      <a:pt x="442" y="114"/>
                      <a:pt x="427" y="75"/>
                    </a:cubicBezTo>
                    <a:cubicBezTo>
                      <a:pt x="418" y="53"/>
                      <a:pt x="406" y="25"/>
                      <a:pt x="396" y="25"/>
                    </a:cubicBezTo>
                    <a:cubicBezTo>
                      <a:pt x="385" y="25"/>
                      <a:pt x="372" y="54"/>
                      <a:pt x="361" y="77"/>
                    </a:cubicBezTo>
                    <a:cubicBezTo>
                      <a:pt x="344" y="115"/>
                      <a:pt x="324" y="157"/>
                      <a:pt x="288" y="157"/>
                    </a:cubicBezTo>
                    <a:cubicBezTo>
                      <a:pt x="251" y="157"/>
                      <a:pt x="232" y="114"/>
                      <a:pt x="215" y="76"/>
                    </a:cubicBezTo>
                    <a:cubicBezTo>
                      <a:pt x="206" y="54"/>
                      <a:pt x="193" y="25"/>
                      <a:pt x="183" y="25"/>
                    </a:cubicBezTo>
                    <a:cubicBezTo>
                      <a:pt x="172" y="25"/>
                      <a:pt x="156" y="55"/>
                      <a:pt x="145" y="77"/>
                    </a:cubicBezTo>
                    <a:cubicBezTo>
                      <a:pt x="125" y="115"/>
                      <a:pt x="102" y="157"/>
                      <a:pt x="67" y="157"/>
                    </a:cubicBezTo>
                    <a:cubicBezTo>
                      <a:pt x="41" y="157"/>
                      <a:pt x="10" y="136"/>
                      <a:pt x="7" y="134"/>
                    </a:cubicBezTo>
                    <a:cubicBezTo>
                      <a:pt x="1" y="130"/>
                      <a:pt x="0" y="122"/>
                      <a:pt x="4" y="117"/>
                    </a:cubicBezTo>
                    <a:cubicBezTo>
                      <a:pt x="8" y="111"/>
                      <a:pt x="15" y="109"/>
                      <a:pt x="21" y="113"/>
                    </a:cubicBezTo>
                    <a:cubicBezTo>
                      <a:pt x="29" y="119"/>
                      <a:pt x="51" y="132"/>
                      <a:pt x="67" y="132"/>
                    </a:cubicBezTo>
                    <a:cubicBezTo>
                      <a:pt x="87" y="132"/>
                      <a:pt x="106" y="97"/>
                      <a:pt x="123" y="65"/>
                    </a:cubicBezTo>
                    <a:cubicBezTo>
                      <a:pt x="141" y="30"/>
                      <a:pt x="157" y="0"/>
                      <a:pt x="183" y="0"/>
                    </a:cubicBezTo>
                    <a:cubicBezTo>
                      <a:pt x="209" y="0"/>
                      <a:pt x="223" y="32"/>
                      <a:pt x="238" y="66"/>
                    </a:cubicBezTo>
                    <a:cubicBezTo>
                      <a:pt x="252" y="97"/>
                      <a:pt x="267" y="132"/>
                      <a:pt x="288" y="132"/>
                    </a:cubicBezTo>
                    <a:cubicBezTo>
                      <a:pt x="308" y="132"/>
                      <a:pt x="324" y="97"/>
                      <a:pt x="338" y="67"/>
                    </a:cubicBezTo>
                    <a:cubicBezTo>
                      <a:pt x="354" y="32"/>
                      <a:pt x="369" y="0"/>
                      <a:pt x="396" y="0"/>
                    </a:cubicBezTo>
                    <a:cubicBezTo>
                      <a:pt x="423" y="0"/>
                      <a:pt x="436" y="32"/>
                      <a:pt x="450" y="66"/>
                    </a:cubicBezTo>
                    <a:cubicBezTo>
                      <a:pt x="462" y="97"/>
                      <a:pt x="477" y="132"/>
                      <a:pt x="499" y="132"/>
                    </a:cubicBezTo>
                    <a:cubicBezTo>
                      <a:pt x="513" y="132"/>
                      <a:pt x="528" y="107"/>
                      <a:pt x="534" y="95"/>
                    </a:cubicBezTo>
                    <a:cubicBezTo>
                      <a:pt x="537" y="89"/>
                      <a:pt x="544" y="86"/>
                      <a:pt x="550" y="89"/>
                    </a:cubicBezTo>
                    <a:cubicBezTo>
                      <a:pt x="557" y="91"/>
                      <a:pt x="559" y="99"/>
                      <a:pt x="557" y="105"/>
                    </a:cubicBezTo>
                    <a:cubicBezTo>
                      <a:pt x="554"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5" name="Freeform 242"/>
              <p:cNvSpPr/>
              <p:nvPr/>
            </p:nvSpPr>
            <p:spPr bwMode="auto">
              <a:xfrm>
                <a:off x="-573750" y="1717243"/>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6" name="Freeform 243"/>
              <p:cNvSpPr/>
              <p:nvPr/>
            </p:nvSpPr>
            <p:spPr bwMode="auto">
              <a:xfrm>
                <a:off x="-573750" y="1717790"/>
                <a:ext cx="288588" cy="80772"/>
              </a:xfrm>
              <a:custGeom>
                <a:avLst/>
                <a:gdLst>
                  <a:gd name="T0" fmla="*/ 499 w 560"/>
                  <a:gd name="T1" fmla="*/ 157 h 157"/>
                  <a:gd name="T2" fmla="*/ 427 w 560"/>
                  <a:gd name="T3" fmla="*/ 75 h 157"/>
                  <a:gd name="T4" fmla="*/ 397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9 w 560"/>
                  <a:gd name="T31" fmla="*/ 66 h 157"/>
                  <a:gd name="T32" fmla="*/ 288 w 560"/>
                  <a:gd name="T33" fmla="*/ 132 h 157"/>
                  <a:gd name="T34" fmla="*/ 339 w 560"/>
                  <a:gd name="T35" fmla="*/ 67 h 157"/>
                  <a:gd name="T36" fmla="*/ 397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7"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9" y="66"/>
                    </a:cubicBezTo>
                    <a:cubicBezTo>
                      <a:pt x="252" y="97"/>
                      <a:pt x="268" y="132"/>
                      <a:pt x="288" y="132"/>
                    </a:cubicBezTo>
                    <a:cubicBezTo>
                      <a:pt x="309" y="132"/>
                      <a:pt x="325" y="97"/>
                      <a:pt x="339" y="67"/>
                    </a:cubicBezTo>
                    <a:cubicBezTo>
                      <a:pt x="355" y="32"/>
                      <a:pt x="369" y="0"/>
                      <a:pt x="397" y="0"/>
                    </a:cubicBezTo>
                    <a:cubicBezTo>
                      <a:pt x="424" y="0"/>
                      <a:pt x="437" y="32"/>
                      <a:pt x="450" y="66"/>
                    </a:cubicBezTo>
                    <a:cubicBezTo>
                      <a:pt x="463" y="97"/>
                      <a:pt x="477" y="132"/>
                      <a:pt x="499" y="132"/>
                    </a:cubicBezTo>
                    <a:cubicBezTo>
                      <a:pt x="513" y="132"/>
                      <a:pt x="529" y="107"/>
                      <a:pt x="534" y="95"/>
                    </a:cubicBezTo>
                    <a:cubicBezTo>
                      <a:pt x="537" y="89"/>
                      <a:pt x="545" y="86"/>
                      <a:pt x="551" y="88"/>
                    </a:cubicBezTo>
                    <a:cubicBezTo>
                      <a:pt x="557" y="91"/>
                      <a:pt x="560" y="99"/>
                      <a:pt x="557" y="105"/>
                    </a:cubicBezTo>
                    <a:cubicBezTo>
                      <a:pt x="555" y="110"/>
                      <a:pt x="534"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7" name="Freeform 244"/>
              <p:cNvSpPr/>
              <p:nvPr/>
            </p:nvSpPr>
            <p:spPr bwMode="auto">
              <a:xfrm>
                <a:off x="-553488" y="2018973"/>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8" name="Freeform 245"/>
              <p:cNvSpPr/>
              <p:nvPr/>
            </p:nvSpPr>
            <p:spPr bwMode="auto">
              <a:xfrm>
                <a:off x="-553488" y="2019521"/>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39" name="Oval 246"/>
              <p:cNvSpPr/>
              <p:nvPr/>
            </p:nvSpPr>
            <p:spPr bwMode="auto">
              <a:xfrm>
                <a:off x="-308708" y="1735861"/>
                <a:ext cx="44630" cy="44082"/>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0" name="Oval 247"/>
              <p:cNvSpPr/>
              <p:nvPr/>
            </p:nvSpPr>
            <p:spPr bwMode="auto">
              <a:xfrm>
                <a:off x="-405635" y="1891381"/>
                <a:ext cx="44904" cy="44630"/>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1" name="Oval 248"/>
              <p:cNvSpPr/>
              <p:nvPr/>
            </p:nvSpPr>
            <p:spPr bwMode="auto">
              <a:xfrm>
                <a:off x="-292280" y="2037044"/>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2" name="Freeform 249"/>
              <p:cNvSpPr/>
              <p:nvPr/>
            </p:nvSpPr>
            <p:spPr bwMode="auto">
              <a:xfrm>
                <a:off x="-359909" y="1534890"/>
                <a:ext cx="85153" cy="113902"/>
              </a:xfrm>
              <a:custGeom>
                <a:avLst/>
                <a:gdLst>
                  <a:gd name="T0" fmla="*/ 162 w 165"/>
                  <a:gd name="T1" fmla="*/ 66 h 221"/>
                  <a:gd name="T2" fmla="*/ 114 w 165"/>
                  <a:gd name="T3" fmla="*/ 8 h 221"/>
                  <a:gd name="T4" fmla="*/ 42 w 165"/>
                  <a:gd name="T5" fmla="*/ 32 h 221"/>
                  <a:gd name="T6" fmla="*/ 5 w 165"/>
                  <a:gd name="T7" fmla="*/ 165 h 221"/>
                  <a:gd name="T8" fmla="*/ 28 w 165"/>
                  <a:gd name="T9" fmla="*/ 213 h 221"/>
                  <a:gd name="T10" fmla="*/ 86 w 165"/>
                  <a:gd name="T11" fmla="*/ 191 h 221"/>
                  <a:gd name="T12" fmla="*/ 162 w 165"/>
                  <a:gd name="T13" fmla="*/ 66 h 221"/>
                </a:gdLst>
                <a:ahLst/>
                <a:cxnLst>
                  <a:cxn ang="0">
                    <a:pos x="T0" y="T1"/>
                  </a:cxn>
                  <a:cxn ang="0">
                    <a:pos x="T2" y="T3"/>
                  </a:cxn>
                  <a:cxn ang="0">
                    <a:pos x="T4" y="T5"/>
                  </a:cxn>
                  <a:cxn ang="0">
                    <a:pos x="T6" y="T7"/>
                  </a:cxn>
                  <a:cxn ang="0">
                    <a:pos x="T8" y="T9"/>
                  </a:cxn>
                  <a:cxn ang="0">
                    <a:pos x="T10" y="T11"/>
                  </a:cxn>
                  <a:cxn ang="0">
                    <a:pos x="T12" y="T13"/>
                  </a:cxn>
                </a:cxnLst>
                <a:rect l="0" t="0" r="r" b="b"/>
                <a:pathLst>
                  <a:path w="165" h="221">
                    <a:moveTo>
                      <a:pt x="162" y="66"/>
                    </a:moveTo>
                    <a:cubicBezTo>
                      <a:pt x="165" y="57"/>
                      <a:pt x="142" y="16"/>
                      <a:pt x="114" y="8"/>
                    </a:cubicBezTo>
                    <a:cubicBezTo>
                      <a:pt x="86" y="0"/>
                      <a:pt x="44" y="23"/>
                      <a:pt x="42" y="32"/>
                    </a:cubicBezTo>
                    <a:cubicBezTo>
                      <a:pt x="42" y="32"/>
                      <a:pt x="9" y="148"/>
                      <a:pt x="5" y="165"/>
                    </a:cubicBezTo>
                    <a:cubicBezTo>
                      <a:pt x="0" y="181"/>
                      <a:pt x="0" y="206"/>
                      <a:pt x="28" y="213"/>
                    </a:cubicBezTo>
                    <a:cubicBezTo>
                      <a:pt x="56" y="221"/>
                      <a:pt x="79" y="202"/>
                      <a:pt x="86" y="191"/>
                    </a:cubicBezTo>
                    <a:cubicBezTo>
                      <a:pt x="93" y="181"/>
                      <a:pt x="162" y="67"/>
                      <a:pt x="162" y="6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3" name="Freeform 250"/>
              <p:cNvSpPr/>
              <p:nvPr/>
            </p:nvSpPr>
            <p:spPr bwMode="auto">
              <a:xfrm>
                <a:off x="-335541" y="1552413"/>
                <a:ext cx="54487" cy="22999"/>
              </a:xfrm>
              <a:custGeom>
                <a:avLst/>
                <a:gdLst>
                  <a:gd name="T0" fmla="*/ 106 w 106"/>
                  <a:gd name="T1" fmla="*/ 35 h 45"/>
                  <a:gd name="T2" fmla="*/ 71 w 106"/>
                  <a:gd name="T3" fmla="*/ 44 h 45"/>
                  <a:gd name="T4" fmla="*/ 49 w 106"/>
                  <a:gd name="T5" fmla="*/ 41 h 45"/>
                  <a:gd name="T6" fmla="*/ 1 w 106"/>
                  <a:gd name="T7" fmla="*/ 0 h 45"/>
                  <a:gd name="T8" fmla="*/ 0 w 106"/>
                  <a:gd name="T9" fmla="*/ 1 h 45"/>
                  <a:gd name="T10" fmla="*/ 49 w 106"/>
                  <a:gd name="T11" fmla="*/ 42 h 45"/>
                  <a:gd name="T12" fmla="*/ 71 w 106"/>
                  <a:gd name="T13" fmla="*/ 45 h 45"/>
                  <a:gd name="T14" fmla="*/ 106 w 106"/>
                  <a:gd name="T15" fmla="*/ 36 h 45"/>
                  <a:gd name="T16" fmla="*/ 106 w 106"/>
                  <a:gd name="T17"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106" y="35"/>
                    </a:moveTo>
                    <a:cubicBezTo>
                      <a:pt x="97" y="40"/>
                      <a:pt x="85" y="44"/>
                      <a:pt x="71" y="44"/>
                    </a:cubicBezTo>
                    <a:cubicBezTo>
                      <a:pt x="64" y="44"/>
                      <a:pt x="57" y="43"/>
                      <a:pt x="49" y="41"/>
                    </a:cubicBezTo>
                    <a:cubicBezTo>
                      <a:pt x="22" y="33"/>
                      <a:pt x="7" y="14"/>
                      <a:pt x="1" y="0"/>
                    </a:cubicBezTo>
                    <a:cubicBezTo>
                      <a:pt x="0" y="1"/>
                      <a:pt x="0" y="1"/>
                      <a:pt x="0" y="1"/>
                    </a:cubicBezTo>
                    <a:cubicBezTo>
                      <a:pt x="6" y="15"/>
                      <a:pt x="21" y="34"/>
                      <a:pt x="49" y="42"/>
                    </a:cubicBezTo>
                    <a:cubicBezTo>
                      <a:pt x="57" y="44"/>
                      <a:pt x="64" y="45"/>
                      <a:pt x="71" y="45"/>
                    </a:cubicBezTo>
                    <a:cubicBezTo>
                      <a:pt x="85" y="45"/>
                      <a:pt x="97" y="41"/>
                      <a:pt x="106" y="36"/>
                    </a:cubicBezTo>
                    <a:cubicBezTo>
                      <a:pt x="106" y="35"/>
                      <a:pt x="106" y="35"/>
                      <a:pt x="106" y="35"/>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4" name="Freeform 251"/>
              <p:cNvSpPr/>
              <p:nvPr/>
            </p:nvSpPr>
            <p:spPr bwMode="auto">
              <a:xfrm>
                <a:off x="-587440" y="1530783"/>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5" name="Freeform 252"/>
              <p:cNvSpPr/>
              <p:nvPr/>
            </p:nvSpPr>
            <p:spPr bwMode="auto">
              <a:xfrm>
                <a:off x="-582785" y="1549128"/>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6" name="Freeform 253"/>
              <p:cNvSpPr/>
              <p:nvPr/>
            </p:nvSpPr>
            <p:spPr bwMode="auto">
              <a:xfrm>
                <a:off x="-207933" y="1707658"/>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7" name="Freeform 254"/>
              <p:cNvSpPr/>
              <p:nvPr/>
            </p:nvSpPr>
            <p:spPr bwMode="auto">
              <a:xfrm>
                <a:off x="-132105" y="1712588"/>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8" name="Freeform 255"/>
              <p:cNvSpPr/>
              <p:nvPr/>
            </p:nvSpPr>
            <p:spPr bwMode="auto">
              <a:xfrm>
                <a:off x="-150462" y="1948348"/>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49" name="Freeform 256"/>
              <p:cNvSpPr/>
              <p:nvPr/>
            </p:nvSpPr>
            <p:spPr bwMode="auto">
              <a:xfrm>
                <a:off x="-74618" y="1960387"/>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0" name="Freeform 257"/>
              <p:cNvSpPr/>
              <p:nvPr/>
            </p:nvSpPr>
            <p:spPr bwMode="auto">
              <a:xfrm>
                <a:off x="-282971" y="2135887"/>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1" name="Freeform 258"/>
              <p:cNvSpPr/>
              <p:nvPr/>
            </p:nvSpPr>
            <p:spPr bwMode="auto">
              <a:xfrm>
                <a:off x="-233139" y="2194754"/>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2" name="Freeform 259"/>
              <p:cNvSpPr/>
              <p:nvPr/>
            </p:nvSpPr>
            <p:spPr bwMode="auto">
              <a:xfrm>
                <a:off x="-481478" y="2208171"/>
                <a:ext cx="64344" cy="118830"/>
              </a:xfrm>
              <a:custGeom>
                <a:avLst/>
                <a:gdLst>
                  <a:gd name="T0" fmla="*/ 0 w 125"/>
                  <a:gd name="T1" fmla="*/ 194 h 231"/>
                  <a:gd name="T2" fmla="*/ 68 w 125"/>
                  <a:gd name="T3" fmla="*/ 227 h 231"/>
                  <a:gd name="T4" fmla="*/ 124 w 125"/>
                  <a:gd name="T5" fmla="*/ 176 h 231"/>
                  <a:gd name="T6" fmla="*/ 104 w 125"/>
                  <a:gd name="T7" fmla="*/ 40 h 231"/>
                  <a:gd name="T8" fmla="*/ 63 w 125"/>
                  <a:gd name="T9" fmla="*/ 4 h 231"/>
                  <a:gd name="T10" fmla="*/ 19 w 125"/>
                  <a:gd name="T11" fmla="*/ 49 h 231"/>
                  <a:gd name="T12" fmla="*/ 0 w 125"/>
                  <a:gd name="T13" fmla="*/ 194 h 231"/>
                </a:gdLst>
                <a:ahLst/>
                <a:cxnLst>
                  <a:cxn ang="0">
                    <a:pos x="T0" y="T1"/>
                  </a:cxn>
                  <a:cxn ang="0">
                    <a:pos x="T2" y="T3"/>
                  </a:cxn>
                  <a:cxn ang="0">
                    <a:pos x="T4" y="T5"/>
                  </a:cxn>
                  <a:cxn ang="0">
                    <a:pos x="T6" y="T7"/>
                  </a:cxn>
                  <a:cxn ang="0">
                    <a:pos x="T8" y="T9"/>
                  </a:cxn>
                  <a:cxn ang="0">
                    <a:pos x="T10" y="T11"/>
                  </a:cxn>
                  <a:cxn ang="0">
                    <a:pos x="T12" y="T13"/>
                  </a:cxn>
                </a:cxnLst>
                <a:rect l="0" t="0" r="r" b="b"/>
                <a:pathLst>
                  <a:path w="125" h="231">
                    <a:moveTo>
                      <a:pt x="0" y="194"/>
                    </a:moveTo>
                    <a:cubicBezTo>
                      <a:pt x="1" y="203"/>
                      <a:pt x="39" y="231"/>
                      <a:pt x="68" y="227"/>
                    </a:cubicBezTo>
                    <a:cubicBezTo>
                      <a:pt x="97" y="223"/>
                      <a:pt x="125" y="185"/>
                      <a:pt x="124" y="176"/>
                    </a:cubicBezTo>
                    <a:cubicBezTo>
                      <a:pt x="124" y="176"/>
                      <a:pt x="107" y="56"/>
                      <a:pt x="104" y="40"/>
                    </a:cubicBezTo>
                    <a:cubicBezTo>
                      <a:pt x="102" y="23"/>
                      <a:pt x="92" y="0"/>
                      <a:pt x="63" y="4"/>
                    </a:cubicBezTo>
                    <a:cubicBezTo>
                      <a:pt x="34" y="9"/>
                      <a:pt x="22" y="35"/>
                      <a:pt x="19" y="49"/>
                    </a:cubicBezTo>
                    <a:cubicBezTo>
                      <a:pt x="17" y="60"/>
                      <a:pt x="0" y="192"/>
                      <a:pt x="0" y="19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3" name="Freeform 260"/>
              <p:cNvSpPr/>
              <p:nvPr/>
            </p:nvSpPr>
            <p:spPr bwMode="auto">
              <a:xfrm>
                <a:off x="-477919" y="2288943"/>
                <a:ext cx="57225" cy="15607"/>
              </a:xfrm>
              <a:custGeom>
                <a:avLst/>
                <a:gdLst>
                  <a:gd name="T0" fmla="*/ 1 w 111"/>
                  <a:gd name="T1" fmla="*/ 30 h 30"/>
                  <a:gd name="T2" fmla="*/ 50 w 111"/>
                  <a:gd name="T3" fmla="*/ 2 h 30"/>
                  <a:gd name="T4" fmla="*/ 61 w 111"/>
                  <a:gd name="T5" fmla="*/ 1 h 30"/>
                  <a:gd name="T6" fmla="*/ 110 w 111"/>
                  <a:gd name="T7" fmla="*/ 19 h 30"/>
                  <a:gd name="T8" fmla="*/ 111 w 111"/>
                  <a:gd name="T9" fmla="*/ 19 h 30"/>
                  <a:gd name="T10" fmla="*/ 61 w 111"/>
                  <a:gd name="T11" fmla="*/ 0 h 30"/>
                  <a:gd name="T12" fmla="*/ 50 w 111"/>
                  <a:gd name="T13" fmla="*/ 1 h 30"/>
                  <a:gd name="T14" fmla="*/ 0 w 111"/>
                  <a:gd name="T15" fmla="*/ 29 h 30"/>
                  <a:gd name="T16" fmla="*/ 1 w 1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30">
                    <a:moveTo>
                      <a:pt x="1" y="30"/>
                    </a:moveTo>
                    <a:cubicBezTo>
                      <a:pt x="9" y="18"/>
                      <a:pt x="26" y="5"/>
                      <a:pt x="50" y="2"/>
                    </a:cubicBezTo>
                    <a:cubicBezTo>
                      <a:pt x="54" y="1"/>
                      <a:pt x="58" y="1"/>
                      <a:pt x="61" y="1"/>
                    </a:cubicBezTo>
                    <a:cubicBezTo>
                      <a:pt x="84" y="1"/>
                      <a:pt x="101" y="11"/>
                      <a:pt x="110" y="19"/>
                    </a:cubicBezTo>
                    <a:cubicBezTo>
                      <a:pt x="111" y="19"/>
                      <a:pt x="111" y="19"/>
                      <a:pt x="111" y="19"/>
                    </a:cubicBezTo>
                    <a:cubicBezTo>
                      <a:pt x="102" y="10"/>
                      <a:pt x="84" y="0"/>
                      <a:pt x="61" y="0"/>
                    </a:cubicBezTo>
                    <a:cubicBezTo>
                      <a:pt x="58" y="0"/>
                      <a:pt x="54" y="0"/>
                      <a:pt x="50" y="1"/>
                    </a:cubicBezTo>
                    <a:cubicBezTo>
                      <a:pt x="25" y="4"/>
                      <a:pt x="9" y="17"/>
                      <a:pt x="0" y="29"/>
                    </a:cubicBezTo>
                    <a:cubicBezTo>
                      <a:pt x="1" y="30"/>
                      <a:pt x="1" y="30"/>
                      <a:pt x="1" y="3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4" name="Freeform 261"/>
              <p:cNvSpPr/>
              <p:nvPr/>
            </p:nvSpPr>
            <p:spPr bwMode="auto">
              <a:xfrm>
                <a:off x="-728722" y="2136434"/>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5" name="Freeform 262"/>
              <p:cNvSpPr/>
              <p:nvPr/>
            </p:nvSpPr>
            <p:spPr bwMode="auto">
              <a:xfrm>
                <a:off x="-719960" y="2185993"/>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6" name="Freeform 263"/>
              <p:cNvSpPr/>
              <p:nvPr/>
            </p:nvSpPr>
            <p:spPr bwMode="auto">
              <a:xfrm>
                <a:off x="-841529" y="1959832"/>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7" name="Freeform 264"/>
              <p:cNvSpPr/>
              <p:nvPr/>
            </p:nvSpPr>
            <p:spPr bwMode="auto">
              <a:xfrm>
                <a:off x="-819898" y="1963391"/>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8" name="Freeform 265"/>
              <p:cNvSpPr/>
              <p:nvPr/>
            </p:nvSpPr>
            <p:spPr bwMode="auto">
              <a:xfrm>
                <a:off x="-796625" y="1699172"/>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59" name="Freeform 266"/>
              <p:cNvSpPr/>
              <p:nvPr/>
            </p:nvSpPr>
            <p:spPr bwMode="auto">
              <a:xfrm>
                <a:off x="-782388" y="1705743"/>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0" name="Freeform 17"/>
              <p:cNvSpPr/>
              <p:nvPr/>
            </p:nvSpPr>
            <p:spPr bwMode="auto">
              <a:xfrm rot="400889">
                <a:off x="-483325" y="153849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1" name="Freeform 17"/>
              <p:cNvSpPr/>
              <p:nvPr/>
            </p:nvSpPr>
            <p:spPr bwMode="auto">
              <a:xfrm rot="2636713">
                <a:off x="-286114" y="161385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2" name="Freeform 17"/>
              <p:cNvSpPr/>
              <p:nvPr/>
            </p:nvSpPr>
            <p:spPr bwMode="auto">
              <a:xfrm rot="4769209">
                <a:off x="-172584" y="181483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3" name="Freeform 17"/>
              <p:cNvSpPr/>
              <p:nvPr/>
            </p:nvSpPr>
            <p:spPr bwMode="auto">
              <a:xfrm rot="7212185">
                <a:off x="-208283" y="203230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4" name="Freeform 17"/>
              <p:cNvSpPr/>
              <p:nvPr/>
            </p:nvSpPr>
            <p:spPr bwMode="auto">
              <a:xfrm rot="9476839">
                <a:off x="-385446" y="217426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5" name="Freeform 17"/>
              <p:cNvSpPr/>
              <p:nvPr/>
            </p:nvSpPr>
            <p:spPr bwMode="auto">
              <a:xfrm rot="12075633">
                <a:off x="-611842" y="2169897"/>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6" name="Freeform 17"/>
              <p:cNvSpPr/>
              <p:nvPr/>
            </p:nvSpPr>
            <p:spPr bwMode="auto">
              <a:xfrm rot="14379097">
                <a:off x="-782526" y="203240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7" name="Freeform 17"/>
              <p:cNvSpPr/>
              <p:nvPr/>
            </p:nvSpPr>
            <p:spPr bwMode="auto">
              <a:xfrm rot="17328480">
                <a:off x="-818359" y="179928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868" name="Freeform 17"/>
              <p:cNvSpPr/>
              <p:nvPr/>
            </p:nvSpPr>
            <p:spPr bwMode="auto">
              <a:xfrm rot="18777736">
                <a:off x="-706116" y="160997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sp>
          <p:nvSpPr>
            <p:cNvPr id="490" name="TextBox 311"/>
            <p:cNvSpPr txBox="1"/>
            <p:nvPr/>
          </p:nvSpPr>
          <p:spPr>
            <a:xfrm>
              <a:off x="1825355" y="1397860"/>
              <a:ext cx="527641" cy="297415"/>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粘附</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sp>
          <p:nvSpPr>
            <p:cNvPr id="491" name="TextBox 313"/>
            <p:cNvSpPr txBox="1"/>
            <p:nvPr/>
          </p:nvSpPr>
          <p:spPr>
            <a:xfrm>
              <a:off x="4051199" y="2802225"/>
              <a:ext cx="699139" cy="276899"/>
            </a:xfrm>
            <a:prstGeom prst="rect">
              <a:avLst/>
            </a:prstGeom>
            <a:noFill/>
          </p:spPr>
          <p:txBody>
            <a:bodyPr wrap="non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膜融合</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sp>
          <p:nvSpPr>
            <p:cNvPr id="492" name="TextBox 536"/>
            <p:cNvSpPr txBox="1"/>
            <p:nvPr/>
          </p:nvSpPr>
          <p:spPr>
            <a:xfrm>
              <a:off x="10907403" y="2164274"/>
              <a:ext cx="527640" cy="276899"/>
            </a:xfrm>
            <a:prstGeom prst="rect">
              <a:avLst/>
            </a:prstGeom>
            <a:noFill/>
          </p:spPr>
          <p:txBody>
            <a:bodyPr wrap="non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释放</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grpSp>
          <p:nvGrpSpPr>
            <p:cNvPr id="493" name="Group 18"/>
            <p:cNvGrpSpPr/>
            <p:nvPr/>
          </p:nvGrpSpPr>
          <p:grpSpPr>
            <a:xfrm>
              <a:off x="4908560" y="2302458"/>
              <a:ext cx="2895739" cy="2680561"/>
              <a:chOff x="2966162" y="1730487"/>
              <a:chExt cx="2250460" cy="2040072"/>
            </a:xfrm>
          </p:grpSpPr>
          <p:sp>
            <p:nvSpPr>
              <p:cNvPr id="779" name="Oval 10"/>
              <p:cNvSpPr/>
              <p:nvPr/>
            </p:nvSpPr>
            <p:spPr>
              <a:xfrm>
                <a:off x="2966162" y="1734491"/>
                <a:ext cx="2250460" cy="2036068"/>
              </a:xfrm>
              <a:custGeom>
                <a:avLst/>
                <a:gdLst>
                  <a:gd name="connsiteX0" fmla="*/ 0 w 3338185"/>
                  <a:gd name="connsiteY0" fmla="*/ 1373165 h 2746329"/>
                  <a:gd name="connsiteX1" fmla="*/ 1669093 w 3338185"/>
                  <a:gd name="connsiteY1" fmla="*/ 0 h 2746329"/>
                  <a:gd name="connsiteX2" fmla="*/ 3338186 w 3338185"/>
                  <a:gd name="connsiteY2" fmla="*/ 1373165 h 2746329"/>
                  <a:gd name="connsiteX3" fmla="*/ 1669093 w 3338185"/>
                  <a:gd name="connsiteY3" fmla="*/ 2746330 h 2746329"/>
                  <a:gd name="connsiteX4" fmla="*/ 0 w 3338185"/>
                  <a:gd name="connsiteY4" fmla="*/ 1373165 h 2746329"/>
                  <a:gd name="connsiteX0-1" fmla="*/ 0 w 3377376"/>
                  <a:gd name="connsiteY0-2" fmla="*/ 1429540 h 2802705"/>
                  <a:gd name="connsiteX1-3" fmla="*/ 1669093 w 3377376"/>
                  <a:gd name="connsiteY1-4" fmla="*/ 56375 h 2802705"/>
                  <a:gd name="connsiteX2-5" fmla="*/ 2753394 w 3377376"/>
                  <a:gd name="connsiteY2-6" fmla="*/ 378481 h 2802705"/>
                  <a:gd name="connsiteX3-7" fmla="*/ 3338186 w 3377376"/>
                  <a:gd name="connsiteY3-8" fmla="*/ 1429540 h 2802705"/>
                  <a:gd name="connsiteX4-9" fmla="*/ 1669093 w 3377376"/>
                  <a:gd name="connsiteY4-10" fmla="*/ 2802705 h 2802705"/>
                  <a:gd name="connsiteX5" fmla="*/ 0 w 3377376"/>
                  <a:gd name="connsiteY5" fmla="*/ 1429540 h 2802705"/>
                  <a:gd name="connsiteX0-11" fmla="*/ 0 w 3387937"/>
                  <a:gd name="connsiteY0-12" fmla="*/ 1429540 h 2802705"/>
                  <a:gd name="connsiteX1-13" fmla="*/ 1669093 w 3387937"/>
                  <a:gd name="connsiteY1-14" fmla="*/ 56375 h 2802705"/>
                  <a:gd name="connsiteX2-15" fmla="*/ 2891617 w 3387937"/>
                  <a:gd name="connsiteY2-16" fmla="*/ 378481 h 2802705"/>
                  <a:gd name="connsiteX3-17" fmla="*/ 3338186 w 3387937"/>
                  <a:gd name="connsiteY3-18" fmla="*/ 1429540 h 2802705"/>
                  <a:gd name="connsiteX4-19" fmla="*/ 1669093 w 3387937"/>
                  <a:gd name="connsiteY4-20" fmla="*/ 2802705 h 2802705"/>
                  <a:gd name="connsiteX5-21" fmla="*/ 0 w 3387937"/>
                  <a:gd name="connsiteY5-22" fmla="*/ 1429540 h 2802705"/>
                  <a:gd name="connsiteX0-23" fmla="*/ 0 w 3321730"/>
                  <a:gd name="connsiteY0-24" fmla="*/ 1429540 h 2815426"/>
                  <a:gd name="connsiteX1-25" fmla="*/ 1669093 w 3321730"/>
                  <a:gd name="connsiteY1-26" fmla="*/ 56375 h 2815426"/>
                  <a:gd name="connsiteX2-27" fmla="*/ 2891617 w 3321730"/>
                  <a:gd name="connsiteY2-28" fmla="*/ 378481 h 2815426"/>
                  <a:gd name="connsiteX3-29" fmla="*/ 3263758 w 3321730"/>
                  <a:gd name="connsiteY3-30" fmla="*/ 2014330 h 2815426"/>
                  <a:gd name="connsiteX4-31" fmla="*/ 1669093 w 3321730"/>
                  <a:gd name="connsiteY4-32" fmla="*/ 2802705 h 2815426"/>
                  <a:gd name="connsiteX5-33" fmla="*/ 0 w 3321730"/>
                  <a:gd name="connsiteY5-34" fmla="*/ 1429540 h 2815426"/>
                  <a:gd name="connsiteX0-35" fmla="*/ 0 w 3321730"/>
                  <a:gd name="connsiteY0-36" fmla="*/ 1429540 h 2819967"/>
                  <a:gd name="connsiteX1-37" fmla="*/ 1669093 w 3321730"/>
                  <a:gd name="connsiteY1-38" fmla="*/ 56375 h 2819967"/>
                  <a:gd name="connsiteX2-39" fmla="*/ 2891617 w 3321730"/>
                  <a:gd name="connsiteY2-40" fmla="*/ 378481 h 2819967"/>
                  <a:gd name="connsiteX3-41" fmla="*/ 3263758 w 3321730"/>
                  <a:gd name="connsiteY3-42" fmla="*/ 2014330 h 2819967"/>
                  <a:gd name="connsiteX4-43" fmla="*/ 1669093 w 3321730"/>
                  <a:gd name="connsiteY4-44" fmla="*/ 2802705 h 2819967"/>
                  <a:gd name="connsiteX5-45" fmla="*/ 0 w 3321730"/>
                  <a:gd name="connsiteY5-46" fmla="*/ 1429540 h 2819967"/>
                  <a:gd name="connsiteX0-47" fmla="*/ 0 w 3383888"/>
                  <a:gd name="connsiteY0-48" fmla="*/ 1429540 h 2819967"/>
                  <a:gd name="connsiteX1-49" fmla="*/ 1669093 w 3383888"/>
                  <a:gd name="connsiteY1-50" fmla="*/ 56375 h 2819967"/>
                  <a:gd name="connsiteX2-51" fmla="*/ 2891617 w 3383888"/>
                  <a:gd name="connsiteY2-52" fmla="*/ 378481 h 2819967"/>
                  <a:gd name="connsiteX3-53" fmla="*/ 3263758 w 3383888"/>
                  <a:gd name="connsiteY3-54" fmla="*/ 2014330 h 2819967"/>
                  <a:gd name="connsiteX4-55" fmla="*/ 1669093 w 3383888"/>
                  <a:gd name="connsiteY4-56" fmla="*/ 2802705 h 2819967"/>
                  <a:gd name="connsiteX5-57" fmla="*/ 0 w 3383888"/>
                  <a:gd name="connsiteY5-58" fmla="*/ 1429540 h 2819967"/>
                  <a:gd name="connsiteX0-59" fmla="*/ 0 w 3434201"/>
                  <a:gd name="connsiteY0-60" fmla="*/ 1429540 h 2826901"/>
                  <a:gd name="connsiteX1-61" fmla="*/ 1669093 w 3434201"/>
                  <a:gd name="connsiteY1-62" fmla="*/ 56375 h 2826901"/>
                  <a:gd name="connsiteX2-63" fmla="*/ 2891617 w 3434201"/>
                  <a:gd name="connsiteY2-64" fmla="*/ 378481 h 2826901"/>
                  <a:gd name="connsiteX3-65" fmla="*/ 3263758 w 3434201"/>
                  <a:gd name="connsiteY3-66" fmla="*/ 2014330 h 2826901"/>
                  <a:gd name="connsiteX4-67" fmla="*/ 1669093 w 3434201"/>
                  <a:gd name="connsiteY4-68" fmla="*/ 2802705 h 2826901"/>
                  <a:gd name="connsiteX5-69" fmla="*/ 0 w 3434201"/>
                  <a:gd name="connsiteY5-70" fmla="*/ 1429540 h 2826901"/>
                  <a:gd name="connsiteX0-71" fmla="*/ 0 w 3434201"/>
                  <a:gd name="connsiteY0-72" fmla="*/ 1429540 h 2811105"/>
                  <a:gd name="connsiteX1-73" fmla="*/ 1669093 w 3434201"/>
                  <a:gd name="connsiteY1-74" fmla="*/ 56375 h 2811105"/>
                  <a:gd name="connsiteX2-75" fmla="*/ 2891617 w 3434201"/>
                  <a:gd name="connsiteY2-76" fmla="*/ 378481 h 2811105"/>
                  <a:gd name="connsiteX3-77" fmla="*/ 3263758 w 3434201"/>
                  <a:gd name="connsiteY3-78" fmla="*/ 2014330 h 2811105"/>
                  <a:gd name="connsiteX4-79" fmla="*/ 1669093 w 3434201"/>
                  <a:gd name="connsiteY4-80" fmla="*/ 2802705 h 2811105"/>
                  <a:gd name="connsiteX5-81" fmla="*/ 0 w 3434201"/>
                  <a:gd name="connsiteY5-82" fmla="*/ 1429540 h 2811105"/>
                  <a:gd name="connsiteX0-83" fmla="*/ 0 w 3434201"/>
                  <a:gd name="connsiteY0-84" fmla="*/ 1429540 h 2804509"/>
                  <a:gd name="connsiteX1-85" fmla="*/ 1669093 w 3434201"/>
                  <a:gd name="connsiteY1-86" fmla="*/ 56375 h 2804509"/>
                  <a:gd name="connsiteX2-87" fmla="*/ 2891617 w 3434201"/>
                  <a:gd name="connsiteY2-88" fmla="*/ 378481 h 2804509"/>
                  <a:gd name="connsiteX3-89" fmla="*/ 3263758 w 3434201"/>
                  <a:gd name="connsiteY3-90" fmla="*/ 2014330 h 2804509"/>
                  <a:gd name="connsiteX4-91" fmla="*/ 1669093 w 3434201"/>
                  <a:gd name="connsiteY4-92" fmla="*/ 2802705 h 2804509"/>
                  <a:gd name="connsiteX5-93" fmla="*/ 0 w 3434201"/>
                  <a:gd name="connsiteY5-94" fmla="*/ 1429540 h 2804509"/>
                  <a:gd name="connsiteX0-95" fmla="*/ 0 w 3434201"/>
                  <a:gd name="connsiteY0-96" fmla="*/ 1429540 h 2807991"/>
                  <a:gd name="connsiteX1-97" fmla="*/ 1669093 w 3434201"/>
                  <a:gd name="connsiteY1-98" fmla="*/ 56375 h 2807991"/>
                  <a:gd name="connsiteX2-99" fmla="*/ 2891617 w 3434201"/>
                  <a:gd name="connsiteY2-100" fmla="*/ 378481 h 2807991"/>
                  <a:gd name="connsiteX3-101" fmla="*/ 3263758 w 3434201"/>
                  <a:gd name="connsiteY3-102" fmla="*/ 2014330 h 2807991"/>
                  <a:gd name="connsiteX4-103" fmla="*/ 1669093 w 3434201"/>
                  <a:gd name="connsiteY4-104" fmla="*/ 2802705 h 2807991"/>
                  <a:gd name="connsiteX5-105" fmla="*/ 0 w 3434201"/>
                  <a:gd name="connsiteY5-106" fmla="*/ 1429540 h 2807991"/>
                  <a:gd name="connsiteX0-107" fmla="*/ 614 w 3434815"/>
                  <a:gd name="connsiteY0-108" fmla="*/ 1429540 h 2812820"/>
                  <a:gd name="connsiteX1-109" fmla="*/ 1669707 w 3434815"/>
                  <a:gd name="connsiteY1-110" fmla="*/ 56375 h 2812820"/>
                  <a:gd name="connsiteX2-111" fmla="*/ 2892231 w 3434815"/>
                  <a:gd name="connsiteY2-112" fmla="*/ 378481 h 2812820"/>
                  <a:gd name="connsiteX3-113" fmla="*/ 3264372 w 3434815"/>
                  <a:gd name="connsiteY3-114" fmla="*/ 2014330 h 2812820"/>
                  <a:gd name="connsiteX4-115" fmla="*/ 1669707 w 3434815"/>
                  <a:gd name="connsiteY4-116" fmla="*/ 2802705 h 2812820"/>
                  <a:gd name="connsiteX5-117" fmla="*/ 614 w 3434815"/>
                  <a:gd name="connsiteY5-118" fmla="*/ 1429540 h 2812820"/>
                  <a:gd name="connsiteX0-119" fmla="*/ 6557 w 3440758"/>
                  <a:gd name="connsiteY0-120" fmla="*/ 1384097 h 2761029"/>
                  <a:gd name="connsiteX1-121" fmla="*/ 1165287 w 3440758"/>
                  <a:gd name="connsiteY1-122" fmla="*/ 64095 h 2761029"/>
                  <a:gd name="connsiteX2-123" fmla="*/ 2898174 w 3440758"/>
                  <a:gd name="connsiteY2-124" fmla="*/ 333038 h 2761029"/>
                  <a:gd name="connsiteX3-125" fmla="*/ 3270315 w 3440758"/>
                  <a:gd name="connsiteY3-126" fmla="*/ 1968887 h 2761029"/>
                  <a:gd name="connsiteX4-127" fmla="*/ 1675650 w 3440758"/>
                  <a:gd name="connsiteY4-128" fmla="*/ 2757262 h 2761029"/>
                  <a:gd name="connsiteX5-129" fmla="*/ 6557 w 3440758"/>
                  <a:gd name="connsiteY5-130" fmla="*/ 1384097 h 2761029"/>
                  <a:gd name="connsiteX0-131" fmla="*/ 14284 w 3448485"/>
                  <a:gd name="connsiteY0-132" fmla="*/ 1357398 h 2734330"/>
                  <a:gd name="connsiteX1-133" fmla="*/ 1173014 w 3448485"/>
                  <a:gd name="connsiteY1-134" fmla="*/ 37396 h 2734330"/>
                  <a:gd name="connsiteX2-135" fmla="*/ 2905901 w 3448485"/>
                  <a:gd name="connsiteY2-136" fmla="*/ 306339 h 2734330"/>
                  <a:gd name="connsiteX3-137" fmla="*/ 3278042 w 3448485"/>
                  <a:gd name="connsiteY3-138" fmla="*/ 1942188 h 2734330"/>
                  <a:gd name="connsiteX4-139" fmla="*/ 1683377 w 3448485"/>
                  <a:gd name="connsiteY4-140" fmla="*/ 2730563 h 2734330"/>
                  <a:gd name="connsiteX5-141" fmla="*/ 14284 w 3448485"/>
                  <a:gd name="connsiteY5-142" fmla="*/ 1357398 h 2734330"/>
                  <a:gd name="connsiteX0-143" fmla="*/ 2534 w 3436735"/>
                  <a:gd name="connsiteY0-144" fmla="*/ 1357398 h 2735914"/>
                  <a:gd name="connsiteX1-145" fmla="*/ 1161264 w 3436735"/>
                  <a:gd name="connsiteY1-146" fmla="*/ 37396 h 2735914"/>
                  <a:gd name="connsiteX2-147" fmla="*/ 2894151 w 3436735"/>
                  <a:gd name="connsiteY2-148" fmla="*/ 306339 h 2735914"/>
                  <a:gd name="connsiteX3-149" fmla="*/ 3266292 w 3436735"/>
                  <a:gd name="connsiteY3-150" fmla="*/ 1942188 h 2735914"/>
                  <a:gd name="connsiteX4-151" fmla="*/ 1671627 w 3436735"/>
                  <a:gd name="connsiteY4-152" fmla="*/ 2730563 h 2735914"/>
                  <a:gd name="connsiteX5-153" fmla="*/ 2534 w 3436735"/>
                  <a:gd name="connsiteY5-154" fmla="*/ 1357398 h 2735914"/>
                  <a:gd name="connsiteX0-155" fmla="*/ 4369 w 3438570"/>
                  <a:gd name="connsiteY0-156" fmla="*/ 1357398 h 2735093"/>
                  <a:gd name="connsiteX1-157" fmla="*/ 1163099 w 3438570"/>
                  <a:gd name="connsiteY1-158" fmla="*/ 37396 h 2735093"/>
                  <a:gd name="connsiteX2-159" fmla="*/ 2895986 w 3438570"/>
                  <a:gd name="connsiteY2-160" fmla="*/ 306339 h 2735093"/>
                  <a:gd name="connsiteX3-161" fmla="*/ 3268127 w 3438570"/>
                  <a:gd name="connsiteY3-162" fmla="*/ 1942188 h 2735093"/>
                  <a:gd name="connsiteX4-163" fmla="*/ 1673462 w 3438570"/>
                  <a:gd name="connsiteY4-164" fmla="*/ 2730563 h 2735093"/>
                  <a:gd name="connsiteX5-165" fmla="*/ 4369 w 3438570"/>
                  <a:gd name="connsiteY5-166" fmla="*/ 1357398 h 2735093"/>
                  <a:gd name="connsiteX0-167" fmla="*/ 4232 w 3449066"/>
                  <a:gd name="connsiteY0-168" fmla="*/ 1452421 h 2782408"/>
                  <a:gd name="connsiteX1-169" fmla="*/ 1173595 w 3449066"/>
                  <a:gd name="connsiteY1-170" fmla="*/ 68623 h 2782408"/>
                  <a:gd name="connsiteX2-171" fmla="*/ 2906482 w 3449066"/>
                  <a:gd name="connsiteY2-172" fmla="*/ 337566 h 2782408"/>
                  <a:gd name="connsiteX3-173" fmla="*/ 3278623 w 3449066"/>
                  <a:gd name="connsiteY3-174" fmla="*/ 1973415 h 2782408"/>
                  <a:gd name="connsiteX4-175" fmla="*/ 1683958 w 3449066"/>
                  <a:gd name="connsiteY4-176" fmla="*/ 2761790 h 2782408"/>
                  <a:gd name="connsiteX5-177" fmla="*/ 4232 w 3449066"/>
                  <a:gd name="connsiteY5-178" fmla="*/ 1452421 h 2782408"/>
                  <a:gd name="connsiteX0-179" fmla="*/ 5907 w 3450741"/>
                  <a:gd name="connsiteY0-180" fmla="*/ 1452421 h 2768059"/>
                  <a:gd name="connsiteX1-181" fmla="*/ 1175270 w 3450741"/>
                  <a:gd name="connsiteY1-182" fmla="*/ 68623 h 2768059"/>
                  <a:gd name="connsiteX2-183" fmla="*/ 2908157 w 3450741"/>
                  <a:gd name="connsiteY2-184" fmla="*/ 337566 h 2768059"/>
                  <a:gd name="connsiteX3-185" fmla="*/ 3280298 w 3450741"/>
                  <a:gd name="connsiteY3-186" fmla="*/ 1973415 h 2768059"/>
                  <a:gd name="connsiteX4-187" fmla="*/ 1685633 w 3450741"/>
                  <a:gd name="connsiteY4-188" fmla="*/ 2761790 h 2768059"/>
                  <a:gd name="connsiteX5-189" fmla="*/ 5907 w 3450741"/>
                  <a:gd name="connsiteY5-190" fmla="*/ 1452421 h 2768059"/>
                  <a:gd name="connsiteX0-191" fmla="*/ 19945 w 3464779"/>
                  <a:gd name="connsiteY0-192" fmla="*/ 1392687 h 2707166"/>
                  <a:gd name="connsiteX1-193" fmla="*/ 912862 w 3464779"/>
                  <a:gd name="connsiteY1-194" fmla="*/ 83317 h 2707166"/>
                  <a:gd name="connsiteX2-195" fmla="*/ 2922195 w 3464779"/>
                  <a:gd name="connsiteY2-196" fmla="*/ 277832 h 2707166"/>
                  <a:gd name="connsiteX3-197" fmla="*/ 3294336 w 3464779"/>
                  <a:gd name="connsiteY3-198" fmla="*/ 1913681 h 2707166"/>
                  <a:gd name="connsiteX4-199" fmla="*/ 1699671 w 3464779"/>
                  <a:gd name="connsiteY4-200" fmla="*/ 2702056 h 2707166"/>
                  <a:gd name="connsiteX5-201" fmla="*/ 19945 w 3464779"/>
                  <a:gd name="connsiteY5-202" fmla="*/ 1392687 h 2707166"/>
                  <a:gd name="connsiteX0-203" fmla="*/ 23503 w 3468337"/>
                  <a:gd name="connsiteY0-204" fmla="*/ 1416261 h 2730740"/>
                  <a:gd name="connsiteX1-205" fmla="*/ 916420 w 3468337"/>
                  <a:gd name="connsiteY1-206" fmla="*/ 106891 h 2730740"/>
                  <a:gd name="connsiteX2-207" fmla="*/ 2925753 w 3468337"/>
                  <a:gd name="connsiteY2-208" fmla="*/ 301406 h 2730740"/>
                  <a:gd name="connsiteX3-209" fmla="*/ 3297894 w 3468337"/>
                  <a:gd name="connsiteY3-210" fmla="*/ 1937255 h 2730740"/>
                  <a:gd name="connsiteX4-211" fmla="*/ 1703229 w 3468337"/>
                  <a:gd name="connsiteY4-212" fmla="*/ 2725630 h 2730740"/>
                  <a:gd name="connsiteX5-213" fmla="*/ 23503 w 3468337"/>
                  <a:gd name="connsiteY5-214" fmla="*/ 1416261 h 2730740"/>
                  <a:gd name="connsiteX0-215" fmla="*/ 21072 w 3423376"/>
                  <a:gd name="connsiteY0-216" fmla="*/ 1689563 h 2729296"/>
                  <a:gd name="connsiteX1-217" fmla="*/ 871459 w 3423376"/>
                  <a:gd name="connsiteY1-218" fmla="*/ 103747 h 2729296"/>
                  <a:gd name="connsiteX2-219" fmla="*/ 2880792 w 3423376"/>
                  <a:gd name="connsiteY2-220" fmla="*/ 298262 h 2729296"/>
                  <a:gd name="connsiteX3-221" fmla="*/ 3252933 w 3423376"/>
                  <a:gd name="connsiteY3-222" fmla="*/ 1934111 h 2729296"/>
                  <a:gd name="connsiteX4-223" fmla="*/ 1658268 w 3423376"/>
                  <a:gd name="connsiteY4-224" fmla="*/ 2722486 h 2729296"/>
                  <a:gd name="connsiteX5-225" fmla="*/ 21072 w 3423376"/>
                  <a:gd name="connsiteY5-226" fmla="*/ 1689563 h 2729296"/>
                  <a:gd name="connsiteX0-227" fmla="*/ 56450 w 3458754"/>
                  <a:gd name="connsiteY0-228" fmla="*/ 1689563 h 2729296"/>
                  <a:gd name="connsiteX1-229" fmla="*/ 906837 w 3458754"/>
                  <a:gd name="connsiteY1-230" fmla="*/ 103747 h 2729296"/>
                  <a:gd name="connsiteX2-231" fmla="*/ 2916170 w 3458754"/>
                  <a:gd name="connsiteY2-232" fmla="*/ 298262 h 2729296"/>
                  <a:gd name="connsiteX3-233" fmla="*/ 3288311 w 3458754"/>
                  <a:gd name="connsiteY3-234" fmla="*/ 1934111 h 2729296"/>
                  <a:gd name="connsiteX4-235" fmla="*/ 1693646 w 3458754"/>
                  <a:gd name="connsiteY4-236" fmla="*/ 2722486 h 2729296"/>
                  <a:gd name="connsiteX5-237" fmla="*/ 56450 w 3458754"/>
                  <a:gd name="connsiteY5-238" fmla="*/ 1689563 h 2729296"/>
                  <a:gd name="connsiteX0-239" fmla="*/ 31815 w 3434119"/>
                  <a:gd name="connsiteY0-240" fmla="*/ 1658004 h 2697737"/>
                  <a:gd name="connsiteX1-241" fmla="*/ 765244 w 3434119"/>
                  <a:gd name="connsiteY1-242" fmla="*/ 114718 h 2697737"/>
                  <a:gd name="connsiteX2-243" fmla="*/ 2891535 w 3434119"/>
                  <a:gd name="connsiteY2-244" fmla="*/ 266703 h 2697737"/>
                  <a:gd name="connsiteX3-245" fmla="*/ 3263676 w 3434119"/>
                  <a:gd name="connsiteY3-246" fmla="*/ 1902552 h 2697737"/>
                  <a:gd name="connsiteX4-247" fmla="*/ 1669011 w 3434119"/>
                  <a:gd name="connsiteY4-248" fmla="*/ 2690927 h 2697737"/>
                  <a:gd name="connsiteX5-249" fmla="*/ 31815 w 3434119"/>
                  <a:gd name="connsiteY5-250" fmla="*/ 1658004 h 2697737"/>
                  <a:gd name="connsiteX0-251" fmla="*/ 53798 w 3456102"/>
                  <a:gd name="connsiteY0-252" fmla="*/ 1695760 h 2735493"/>
                  <a:gd name="connsiteX1-253" fmla="*/ 787227 w 3456102"/>
                  <a:gd name="connsiteY1-254" fmla="*/ 152474 h 2735493"/>
                  <a:gd name="connsiteX2-255" fmla="*/ 2913518 w 3456102"/>
                  <a:gd name="connsiteY2-256" fmla="*/ 304459 h 2735493"/>
                  <a:gd name="connsiteX3-257" fmla="*/ 3285659 w 3456102"/>
                  <a:gd name="connsiteY3-258" fmla="*/ 1940308 h 2735493"/>
                  <a:gd name="connsiteX4-259" fmla="*/ 1690994 w 3456102"/>
                  <a:gd name="connsiteY4-260" fmla="*/ 2728683 h 2735493"/>
                  <a:gd name="connsiteX5-261" fmla="*/ 53798 w 3456102"/>
                  <a:gd name="connsiteY5-262" fmla="*/ 1695760 h 2735493"/>
                  <a:gd name="connsiteX0-263" fmla="*/ 24276 w 3426580"/>
                  <a:gd name="connsiteY0-264" fmla="*/ 1695760 h 2735493"/>
                  <a:gd name="connsiteX1-265" fmla="*/ 757705 w 3426580"/>
                  <a:gd name="connsiteY1-266" fmla="*/ 152474 h 2735493"/>
                  <a:gd name="connsiteX2-267" fmla="*/ 2883996 w 3426580"/>
                  <a:gd name="connsiteY2-268" fmla="*/ 304459 h 2735493"/>
                  <a:gd name="connsiteX3-269" fmla="*/ 3256137 w 3426580"/>
                  <a:gd name="connsiteY3-270" fmla="*/ 1940308 h 2735493"/>
                  <a:gd name="connsiteX4-271" fmla="*/ 1661472 w 3426580"/>
                  <a:gd name="connsiteY4-272" fmla="*/ 2728683 h 2735493"/>
                  <a:gd name="connsiteX5-273" fmla="*/ 24276 w 3426580"/>
                  <a:gd name="connsiteY5-274" fmla="*/ 1695760 h 2735493"/>
                  <a:gd name="connsiteX0-275" fmla="*/ 24276 w 3389909"/>
                  <a:gd name="connsiteY0-276" fmla="*/ 1695760 h 2737040"/>
                  <a:gd name="connsiteX1-277" fmla="*/ 757705 w 3389909"/>
                  <a:gd name="connsiteY1-278" fmla="*/ 152474 h 2737040"/>
                  <a:gd name="connsiteX2-279" fmla="*/ 2883996 w 3389909"/>
                  <a:gd name="connsiteY2-280" fmla="*/ 304459 h 2737040"/>
                  <a:gd name="connsiteX3-281" fmla="*/ 3256137 w 3389909"/>
                  <a:gd name="connsiteY3-282" fmla="*/ 1940308 h 2737040"/>
                  <a:gd name="connsiteX4-283" fmla="*/ 1661472 w 3389909"/>
                  <a:gd name="connsiteY4-284" fmla="*/ 2728683 h 2737040"/>
                  <a:gd name="connsiteX5-285" fmla="*/ 24276 w 3389909"/>
                  <a:gd name="connsiteY5-286" fmla="*/ 1695760 h 2737040"/>
                  <a:gd name="connsiteX0-287" fmla="*/ 24276 w 3418152"/>
                  <a:gd name="connsiteY0-288" fmla="*/ 1695760 h 2737040"/>
                  <a:gd name="connsiteX1-289" fmla="*/ 757705 w 3418152"/>
                  <a:gd name="connsiteY1-290" fmla="*/ 152474 h 2737040"/>
                  <a:gd name="connsiteX2-291" fmla="*/ 2883996 w 3418152"/>
                  <a:gd name="connsiteY2-292" fmla="*/ 304459 h 2737040"/>
                  <a:gd name="connsiteX3-293" fmla="*/ 3256137 w 3418152"/>
                  <a:gd name="connsiteY3-294" fmla="*/ 1940308 h 2737040"/>
                  <a:gd name="connsiteX4-295" fmla="*/ 1661472 w 3418152"/>
                  <a:gd name="connsiteY4-296" fmla="*/ 2728683 h 2737040"/>
                  <a:gd name="connsiteX5-297" fmla="*/ 24276 w 3418152"/>
                  <a:gd name="connsiteY5-298" fmla="*/ 1695760 h 2737040"/>
                  <a:gd name="connsiteX0-299" fmla="*/ 24276 w 3418152"/>
                  <a:gd name="connsiteY0-300" fmla="*/ 1735693 h 2776973"/>
                  <a:gd name="connsiteX1-301" fmla="*/ 757705 w 3418152"/>
                  <a:gd name="connsiteY1-302" fmla="*/ 192407 h 2776973"/>
                  <a:gd name="connsiteX2-303" fmla="*/ 2883996 w 3418152"/>
                  <a:gd name="connsiteY2-304" fmla="*/ 344392 h 2776973"/>
                  <a:gd name="connsiteX3-305" fmla="*/ 3256137 w 3418152"/>
                  <a:gd name="connsiteY3-306" fmla="*/ 1980241 h 2776973"/>
                  <a:gd name="connsiteX4-307" fmla="*/ 1661472 w 3418152"/>
                  <a:gd name="connsiteY4-308" fmla="*/ 2768616 h 2776973"/>
                  <a:gd name="connsiteX5-309" fmla="*/ 24276 w 3418152"/>
                  <a:gd name="connsiteY5-310" fmla="*/ 1735693 h 2776973"/>
                  <a:gd name="connsiteX0-311" fmla="*/ 24276 w 3400274"/>
                  <a:gd name="connsiteY0-312" fmla="*/ 1688524 h 2729804"/>
                  <a:gd name="connsiteX1-313" fmla="*/ 757705 w 3400274"/>
                  <a:gd name="connsiteY1-314" fmla="*/ 145238 h 2729804"/>
                  <a:gd name="connsiteX2-315" fmla="*/ 2883996 w 3400274"/>
                  <a:gd name="connsiteY2-316" fmla="*/ 297223 h 2729804"/>
                  <a:gd name="connsiteX3-317" fmla="*/ 3256137 w 3400274"/>
                  <a:gd name="connsiteY3-318" fmla="*/ 1933072 h 2729804"/>
                  <a:gd name="connsiteX4-319" fmla="*/ 1661472 w 3400274"/>
                  <a:gd name="connsiteY4-320" fmla="*/ 2721447 h 2729804"/>
                  <a:gd name="connsiteX5-321" fmla="*/ 24276 w 3400274"/>
                  <a:gd name="connsiteY5-322" fmla="*/ 1688524 h 2729804"/>
                  <a:gd name="connsiteX0-323" fmla="*/ 10212 w 3418108"/>
                  <a:gd name="connsiteY0-324" fmla="*/ 1650721 h 2692001"/>
                  <a:gd name="connsiteX1-325" fmla="*/ 775539 w 3418108"/>
                  <a:gd name="connsiteY1-326" fmla="*/ 107435 h 2692001"/>
                  <a:gd name="connsiteX2-327" fmla="*/ 2901830 w 3418108"/>
                  <a:gd name="connsiteY2-328" fmla="*/ 259420 h 2692001"/>
                  <a:gd name="connsiteX3-329" fmla="*/ 3273971 w 3418108"/>
                  <a:gd name="connsiteY3-330" fmla="*/ 1895269 h 2692001"/>
                  <a:gd name="connsiteX4-331" fmla="*/ 1679306 w 3418108"/>
                  <a:gd name="connsiteY4-332" fmla="*/ 2683644 h 2692001"/>
                  <a:gd name="connsiteX5-333" fmla="*/ 10212 w 3418108"/>
                  <a:gd name="connsiteY5-334" fmla="*/ 1650721 h 2692001"/>
                  <a:gd name="connsiteX0-335" fmla="*/ 13595 w 3421491"/>
                  <a:gd name="connsiteY0-336" fmla="*/ 1660171 h 2701451"/>
                  <a:gd name="connsiteX1-337" fmla="*/ 778922 w 3421491"/>
                  <a:gd name="connsiteY1-338" fmla="*/ 116885 h 2701451"/>
                  <a:gd name="connsiteX2-339" fmla="*/ 2905213 w 3421491"/>
                  <a:gd name="connsiteY2-340" fmla="*/ 268870 h 2701451"/>
                  <a:gd name="connsiteX3-341" fmla="*/ 3277354 w 3421491"/>
                  <a:gd name="connsiteY3-342" fmla="*/ 1904719 h 2701451"/>
                  <a:gd name="connsiteX4-343" fmla="*/ 1682689 w 3421491"/>
                  <a:gd name="connsiteY4-344" fmla="*/ 2693094 h 2701451"/>
                  <a:gd name="connsiteX5-345" fmla="*/ 13595 w 3421491"/>
                  <a:gd name="connsiteY5-346" fmla="*/ 1660171 h 2701451"/>
                  <a:gd name="connsiteX0-347" fmla="*/ 33544 w 3441440"/>
                  <a:gd name="connsiteY0-348" fmla="*/ 1660171 h 2701451"/>
                  <a:gd name="connsiteX1-349" fmla="*/ 798871 w 3441440"/>
                  <a:gd name="connsiteY1-350" fmla="*/ 116885 h 2701451"/>
                  <a:gd name="connsiteX2-351" fmla="*/ 2925162 w 3441440"/>
                  <a:gd name="connsiteY2-352" fmla="*/ 268870 h 2701451"/>
                  <a:gd name="connsiteX3-353" fmla="*/ 3297303 w 3441440"/>
                  <a:gd name="connsiteY3-354" fmla="*/ 1904719 h 2701451"/>
                  <a:gd name="connsiteX4-355" fmla="*/ 1702638 w 3441440"/>
                  <a:gd name="connsiteY4-356" fmla="*/ 2693094 h 2701451"/>
                  <a:gd name="connsiteX5-357" fmla="*/ 33544 w 3441440"/>
                  <a:gd name="connsiteY5-358" fmla="*/ 1660171 h 2701451"/>
                  <a:gd name="connsiteX0-359" fmla="*/ 37200 w 3376925"/>
                  <a:gd name="connsiteY0-360" fmla="*/ 1660171 h 2738147"/>
                  <a:gd name="connsiteX1-361" fmla="*/ 802527 w 3376925"/>
                  <a:gd name="connsiteY1-362" fmla="*/ 116885 h 2738147"/>
                  <a:gd name="connsiteX2-363" fmla="*/ 2928818 w 3376925"/>
                  <a:gd name="connsiteY2-364" fmla="*/ 268870 h 2738147"/>
                  <a:gd name="connsiteX3-365" fmla="*/ 3300959 w 3376925"/>
                  <a:gd name="connsiteY3-366" fmla="*/ 1904719 h 2738147"/>
                  <a:gd name="connsiteX4-367" fmla="*/ 1706294 w 3376925"/>
                  <a:gd name="connsiteY4-368" fmla="*/ 2735624 h 2738147"/>
                  <a:gd name="connsiteX5-369" fmla="*/ 37200 w 3376925"/>
                  <a:gd name="connsiteY5-370" fmla="*/ 1660171 h 2738147"/>
                  <a:gd name="connsiteX0-371" fmla="*/ 37200 w 3376925"/>
                  <a:gd name="connsiteY0-372" fmla="*/ 1660171 h 2738147"/>
                  <a:gd name="connsiteX1-373" fmla="*/ 802527 w 3376925"/>
                  <a:gd name="connsiteY1-374" fmla="*/ 116885 h 2738147"/>
                  <a:gd name="connsiteX2-375" fmla="*/ 2928818 w 3376925"/>
                  <a:gd name="connsiteY2-376" fmla="*/ 268870 h 2738147"/>
                  <a:gd name="connsiteX3-377" fmla="*/ 3300959 w 3376925"/>
                  <a:gd name="connsiteY3-378" fmla="*/ 1904719 h 2738147"/>
                  <a:gd name="connsiteX4-379" fmla="*/ 1706294 w 3376925"/>
                  <a:gd name="connsiteY4-380" fmla="*/ 2735624 h 2738147"/>
                  <a:gd name="connsiteX5-381" fmla="*/ 37200 w 3376925"/>
                  <a:gd name="connsiteY5-382" fmla="*/ 1660171 h 2738147"/>
                  <a:gd name="connsiteX0-383" fmla="*/ 37200 w 3376925"/>
                  <a:gd name="connsiteY0-384" fmla="*/ 1660171 h 2741252"/>
                  <a:gd name="connsiteX1-385" fmla="*/ 802527 w 3376925"/>
                  <a:gd name="connsiteY1-386" fmla="*/ 116885 h 2741252"/>
                  <a:gd name="connsiteX2-387" fmla="*/ 2928818 w 3376925"/>
                  <a:gd name="connsiteY2-388" fmla="*/ 268870 h 2741252"/>
                  <a:gd name="connsiteX3-389" fmla="*/ 3300959 w 3376925"/>
                  <a:gd name="connsiteY3-390" fmla="*/ 1904719 h 2741252"/>
                  <a:gd name="connsiteX4-391" fmla="*/ 1706294 w 3376925"/>
                  <a:gd name="connsiteY4-392" fmla="*/ 2735624 h 2741252"/>
                  <a:gd name="connsiteX5-393" fmla="*/ 37200 w 3376925"/>
                  <a:gd name="connsiteY5-394" fmla="*/ 1660171 h 2741252"/>
                  <a:gd name="connsiteX0-395" fmla="*/ 37200 w 3381867"/>
                  <a:gd name="connsiteY0-396" fmla="*/ 1678012 h 2759093"/>
                  <a:gd name="connsiteX1-397" fmla="*/ 802527 w 3381867"/>
                  <a:gd name="connsiteY1-398" fmla="*/ 134726 h 2759093"/>
                  <a:gd name="connsiteX2-399" fmla="*/ 2928818 w 3381867"/>
                  <a:gd name="connsiteY2-400" fmla="*/ 286711 h 2759093"/>
                  <a:gd name="connsiteX3-401" fmla="*/ 3300959 w 3381867"/>
                  <a:gd name="connsiteY3-402" fmla="*/ 1922560 h 2759093"/>
                  <a:gd name="connsiteX4-403" fmla="*/ 1706294 w 3381867"/>
                  <a:gd name="connsiteY4-404" fmla="*/ 2753465 h 2759093"/>
                  <a:gd name="connsiteX5-405" fmla="*/ 37200 w 3381867"/>
                  <a:gd name="connsiteY5-406" fmla="*/ 1678012 h 2759093"/>
                  <a:gd name="connsiteX0-407" fmla="*/ 16616 w 3361283"/>
                  <a:gd name="connsiteY0-408" fmla="*/ 1678012 h 2759169"/>
                  <a:gd name="connsiteX1-409" fmla="*/ 781943 w 3361283"/>
                  <a:gd name="connsiteY1-410" fmla="*/ 134726 h 2759169"/>
                  <a:gd name="connsiteX2-411" fmla="*/ 2908234 w 3361283"/>
                  <a:gd name="connsiteY2-412" fmla="*/ 286711 h 2759169"/>
                  <a:gd name="connsiteX3-413" fmla="*/ 3280375 w 3361283"/>
                  <a:gd name="connsiteY3-414" fmla="*/ 1922560 h 2759169"/>
                  <a:gd name="connsiteX4-415" fmla="*/ 1685710 w 3361283"/>
                  <a:gd name="connsiteY4-416" fmla="*/ 2753465 h 2759169"/>
                  <a:gd name="connsiteX5-417" fmla="*/ 16616 w 3361283"/>
                  <a:gd name="connsiteY5-418" fmla="*/ 1678012 h 2759169"/>
                  <a:gd name="connsiteX0-419" fmla="*/ 24817 w 3369484"/>
                  <a:gd name="connsiteY0-420" fmla="*/ 1701447 h 2782604"/>
                  <a:gd name="connsiteX1-421" fmla="*/ 790144 w 3369484"/>
                  <a:gd name="connsiteY1-422" fmla="*/ 158161 h 2782604"/>
                  <a:gd name="connsiteX2-423" fmla="*/ 2916435 w 3369484"/>
                  <a:gd name="connsiteY2-424" fmla="*/ 310146 h 2782604"/>
                  <a:gd name="connsiteX3-425" fmla="*/ 3288576 w 3369484"/>
                  <a:gd name="connsiteY3-426" fmla="*/ 1945995 h 2782604"/>
                  <a:gd name="connsiteX4-427" fmla="*/ 1693911 w 3369484"/>
                  <a:gd name="connsiteY4-428" fmla="*/ 2776900 h 2782604"/>
                  <a:gd name="connsiteX5-429" fmla="*/ 24817 w 3369484"/>
                  <a:gd name="connsiteY5-430" fmla="*/ 1701447 h 2782604"/>
                  <a:gd name="connsiteX0-431" fmla="*/ 24817 w 3369484"/>
                  <a:gd name="connsiteY0-432" fmla="*/ 1701447 h 2778135"/>
                  <a:gd name="connsiteX1-433" fmla="*/ 790144 w 3369484"/>
                  <a:gd name="connsiteY1-434" fmla="*/ 158161 h 2778135"/>
                  <a:gd name="connsiteX2-435" fmla="*/ 2916435 w 3369484"/>
                  <a:gd name="connsiteY2-436" fmla="*/ 310146 h 2778135"/>
                  <a:gd name="connsiteX3-437" fmla="*/ 3288576 w 3369484"/>
                  <a:gd name="connsiteY3-438" fmla="*/ 1945995 h 2778135"/>
                  <a:gd name="connsiteX4-439" fmla="*/ 1693911 w 3369484"/>
                  <a:gd name="connsiteY4-440" fmla="*/ 2776900 h 2778135"/>
                  <a:gd name="connsiteX5-441" fmla="*/ 24817 w 3369484"/>
                  <a:gd name="connsiteY5-442" fmla="*/ 1701447 h 2778135"/>
                  <a:gd name="connsiteX0-443" fmla="*/ 24817 w 3355728"/>
                  <a:gd name="connsiteY0-444" fmla="*/ 1701447 h 2778135"/>
                  <a:gd name="connsiteX1-445" fmla="*/ 790144 w 3355728"/>
                  <a:gd name="connsiteY1-446" fmla="*/ 158161 h 2778135"/>
                  <a:gd name="connsiteX2-447" fmla="*/ 2916435 w 3355728"/>
                  <a:gd name="connsiteY2-448" fmla="*/ 310146 h 2778135"/>
                  <a:gd name="connsiteX3-449" fmla="*/ 3288576 w 3355728"/>
                  <a:gd name="connsiteY3-450" fmla="*/ 1945995 h 2778135"/>
                  <a:gd name="connsiteX4-451" fmla="*/ 1693911 w 3355728"/>
                  <a:gd name="connsiteY4-452" fmla="*/ 2776900 h 2778135"/>
                  <a:gd name="connsiteX5-453" fmla="*/ 24817 w 3355728"/>
                  <a:gd name="connsiteY5-454" fmla="*/ 1701447 h 277813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3355728" h="2778135">
                    <a:moveTo>
                      <a:pt x="24817" y="1701447"/>
                    </a:moveTo>
                    <a:cubicBezTo>
                      <a:pt x="-62016" y="1254358"/>
                      <a:pt x="53027" y="464473"/>
                      <a:pt x="790144" y="158161"/>
                    </a:cubicBezTo>
                    <a:cubicBezTo>
                      <a:pt x="1527261" y="-148151"/>
                      <a:pt x="2542560" y="38754"/>
                      <a:pt x="2916435" y="310146"/>
                    </a:cubicBezTo>
                    <a:cubicBezTo>
                      <a:pt x="3290310" y="581538"/>
                      <a:pt x="3460433" y="1524236"/>
                      <a:pt x="3288576" y="1945995"/>
                    </a:cubicBezTo>
                    <a:cubicBezTo>
                      <a:pt x="3116719" y="2367754"/>
                      <a:pt x="2641909" y="2743230"/>
                      <a:pt x="1693911" y="2776900"/>
                    </a:cubicBezTo>
                    <a:cubicBezTo>
                      <a:pt x="745913" y="2810570"/>
                      <a:pt x="111650" y="2148536"/>
                      <a:pt x="24817" y="1701447"/>
                    </a:cubicBezTo>
                    <a:close/>
                  </a:path>
                </a:pathLst>
              </a:custGeom>
              <a:solidFill>
                <a:srgbClr val="FFFFFF"/>
              </a:solidFill>
              <a:ln w="3175" cap="flat" cmpd="sng" algn="ctr">
                <a:noFill/>
                <a:prstDash val="solid"/>
                <a:miter lim="800000"/>
              </a:ln>
              <a:effectLst/>
            </p:spPr>
            <p:txBody>
              <a:bodyPr rot="0" spcFirstLastPara="0" vertOverflow="overflow" horzOverflow="overflow" vert="horz" wrap="square" lIns="121888" tIns="60944" rIns="121888" bIns="60944" numCol="1" spcCol="0" rtlCol="0" fromWordArt="0" anchor="ctr" anchorCtr="0" forceAA="0" compatLnSpc="1">
                <a:noAutofit/>
              </a:bodyP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en-GB" sz="24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80" name="Flowchart: Delay 306"/>
              <p:cNvSpPr/>
              <p:nvPr/>
            </p:nvSpPr>
            <p:spPr>
              <a:xfrm>
                <a:off x="3653323" y="2144173"/>
                <a:ext cx="142347" cy="108678"/>
              </a:xfrm>
              <a:prstGeom prst="flowChartDelay">
                <a:avLst/>
              </a:prstGeom>
              <a:solidFill>
                <a:srgbClr val="0063B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81" name="Flowchart: Delay 308"/>
              <p:cNvSpPr/>
              <p:nvPr/>
            </p:nvSpPr>
            <p:spPr>
              <a:xfrm>
                <a:off x="3653323" y="2424531"/>
                <a:ext cx="142347" cy="108678"/>
              </a:xfrm>
              <a:prstGeom prst="flowChartDelay">
                <a:avLst/>
              </a:prstGeom>
              <a:solidFill>
                <a:srgbClr val="0063B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82" name="TextBox 319"/>
              <p:cNvSpPr txBox="1"/>
              <p:nvPr/>
            </p:nvSpPr>
            <p:spPr>
              <a:xfrm>
                <a:off x="3654378" y="2603945"/>
                <a:ext cx="844788" cy="210737"/>
              </a:xfrm>
              <a:prstGeom prst="rect">
                <a:avLst/>
              </a:prstGeom>
              <a:noFill/>
            </p:spPr>
            <p:txBody>
              <a:bodyPr wrap="non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en-GB" sz="1335" b="1"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rPr>
                  <a:t>mRNA</a:t>
                </a:r>
                <a:r>
                  <a:rPr kumimoji="0" lang="zh-CN" altLang="en-US" sz="1335" b="1"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rPr>
                  <a:t>合成</a:t>
                </a:r>
                <a:endParaRPr kumimoji="0" lang="en-GB" sz="1335" b="1"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83" name="Flowchart: Delay 45"/>
              <p:cNvSpPr/>
              <p:nvPr/>
            </p:nvSpPr>
            <p:spPr>
              <a:xfrm>
                <a:off x="3741769" y="2284352"/>
                <a:ext cx="142347" cy="108678"/>
              </a:xfrm>
              <a:prstGeom prst="flowChartDelay">
                <a:avLst/>
              </a:prstGeom>
              <a:solidFill>
                <a:srgbClr val="0063B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nvGrpSpPr>
              <p:cNvPr id="784" name="Group 320"/>
              <p:cNvGrpSpPr/>
              <p:nvPr/>
            </p:nvGrpSpPr>
            <p:grpSpPr>
              <a:xfrm>
                <a:off x="3610320" y="3008901"/>
                <a:ext cx="306112" cy="81594"/>
                <a:chOff x="5530189" y="1827112"/>
                <a:chExt cx="306112" cy="81594"/>
              </a:xfrm>
            </p:grpSpPr>
            <p:sp>
              <p:nvSpPr>
                <p:cNvPr id="812"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13"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14"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85" name="Group 325"/>
              <p:cNvGrpSpPr/>
              <p:nvPr/>
            </p:nvGrpSpPr>
            <p:grpSpPr>
              <a:xfrm>
                <a:off x="4200937" y="2990282"/>
                <a:ext cx="306112" cy="81594"/>
                <a:chOff x="5530189" y="1827112"/>
                <a:chExt cx="306112" cy="81594"/>
              </a:xfrm>
            </p:grpSpPr>
            <p:sp>
              <p:nvSpPr>
                <p:cNvPr id="809"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10"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11"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86" name="Group 388"/>
              <p:cNvGrpSpPr/>
              <p:nvPr/>
            </p:nvGrpSpPr>
            <p:grpSpPr>
              <a:xfrm>
                <a:off x="3853816" y="3345391"/>
                <a:ext cx="306112" cy="81594"/>
                <a:chOff x="5530189" y="1827112"/>
                <a:chExt cx="306112" cy="81594"/>
              </a:xfrm>
            </p:grpSpPr>
            <p:sp>
              <p:nvSpPr>
                <p:cNvPr id="806"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7"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8"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87" name="Group 392"/>
              <p:cNvGrpSpPr/>
              <p:nvPr/>
            </p:nvGrpSpPr>
            <p:grpSpPr>
              <a:xfrm>
                <a:off x="4178211" y="3484144"/>
                <a:ext cx="306112" cy="81594"/>
                <a:chOff x="5530189" y="1827112"/>
                <a:chExt cx="306112" cy="81594"/>
              </a:xfrm>
            </p:grpSpPr>
            <p:sp>
              <p:nvSpPr>
                <p:cNvPr id="803"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4"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5"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88" name="Group 396"/>
              <p:cNvGrpSpPr/>
              <p:nvPr/>
            </p:nvGrpSpPr>
            <p:grpSpPr>
              <a:xfrm>
                <a:off x="3509669" y="3247067"/>
                <a:ext cx="306112" cy="81594"/>
                <a:chOff x="5530189" y="1827112"/>
                <a:chExt cx="306112" cy="81594"/>
              </a:xfrm>
            </p:grpSpPr>
            <p:sp>
              <p:nvSpPr>
                <p:cNvPr id="800"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1"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802"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89" name="Group 400"/>
              <p:cNvGrpSpPr/>
              <p:nvPr/>
            </p:nvGrpSpPr>
            <p:grpSpPr>
              <a:xfrm>
                <a:off x="4275713" y="3224889"/>
                <a:ext cx="306112" cy="81594"/>
                <a:chOff x="5530189" y="1827112"/>
                <a:chExt cx="306112" cy="81594"/>
              </a:xfrm>
            </p:grpSpPr>
            <p:sp>
              <p:nvSpPr>
                <p:cNvPr id="797"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98"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99"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790" name="Group 405"/>
              <p:cNvGrpSpPr/>
              <p:nvPr/>
            </p:nvGrpSpPr>
            <p:grpSpPr>
              <a:xfrm>
                <a:off x="3673241" y="3499503"/>
                <a:ext cx="306112" cy="81594"/>
                <a:chOff x="5530189" y="1827112"/>
                <a:chExt cx="306112" cy="81594"/>
              </a:xfrm>
            </p:grpSpPr>
            <p:sp>
              <p:nvSpPr>
                <p:cNvPr id="794"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95"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96"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sp>
            <p:nvSpPr>
              <p:cNvPr id="791" name="TextBox 409"/>
              <p:cNvSpPr txBox="1"/>
              <p:nvPr/>
            </p:nvSpPr>
            <p:spPr>
              <a:xfrm>
                <a:off x="3595886" y="1730487"/>
                <a:ext cx="1033618" cy="210765"/>
              </a:xfrm>
              <a:prstGeom prst="rect">
                <a:avLst/>
              </a:prstGeom>
              <a:no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病毒</a:t>
                </a:r>
                <a:r>
                  <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RNA</a:t>
                </a: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复制</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sp>
            <p:nvSpPr>
              <p:cNvPr id="792" name="TextBox 533"/>
              <p:cNvSpPr txBox="1"/>
              <p:nvPr/>
            </p:nvSpPr>
            <p:spPr>
              <a:xfrm>
                <a:off x="3728780" y="1955217"/>
                <a:ext cx="679742" cy="210737"/>
              </a:xfrm>
              <a:prstGeom prst="rect">
                <a:avLst/>
              </a:prstGeom>
              <a:no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rPr>
                  <a:t>核</a:t>
                </a:r>
                <a:endParaRPr kumimoji="0" lang="en-GB" sz="1335"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793" name="Freeform 242"/>
              <p:cNvSpPr/>
              <p:nvPr/>
            </p:nvSpPr>
            <p:spPr bwMode="auto">
              <a:xfrm>
                <a:off x="3932473" y="2298031"/>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494" name="Group 36"/>
            <p:cNvGrpSpPr/>
            <p:nvPr/>
          </p:nvGrpSpPr>
          <p:grpSpPr>
            <a:xfrm>
              <a:off x="1534646" y="1741488"/>
              <a:ext cx="1143602" cy="1246582"/>
              <a:chOff x="-894099" y="1445209"/>
              <a:chExt cx="888764" cy="948726"/>
            </a:xfrm>
          </p:grpSpPr>
          <p:sp>
            <p:nvSpPr>
              <p:cNvPr id="724" name="Freeform 196"/>
              <p:cNvSpPr/>
              <p:nvPr/>
            </p:nvSpPr>
            <p:spPr bwMode="auto">
              <a:xfrm>
                <a:off x="-894099" y="1445209"/>
                <a:ext cx="888764" cy="948726"/>
              </a:xfrm>
              <a:custGeom>
                <a:avLst/>
                <a:gdLst>
                  <a:gd name="T0" fmla="*/ 138 w 1725"/>
                  <a:gd name="T1" fmla="*/ 558 h 1842"/>
                  <a:gd name="T2" fmla="*/ 1197 w 1725"/>
                  <a:gd name="T3" fmla="*/ 83 h 1842"/>
                  <a:gd name="T4" fmla="*/ 1686 w 1725"/>
                  <a:gd name="T5" fmla="*/ 1054 h 1842"/>
                  <a:gd name="T6" fmla="*/ 960 w 1725"/>
                  <a:gd name="T7" fmla="*/ 1772 h 1842"/>
                  <a:gd name="T8" fmla="*/ 224 w 1725"/>
                  <a:gd name="T9" fmla="*/ 1473 h 1842"/>
                  <a:gd name="T10" fmla="*/ 138 w 1725"/>
                  <a:gd name="T11" fmla="*/ 558 h 1842"/>
                </a:gdLst>
                <a:ahLst/>
                <a:cxnLst>
                  <a:cxn ang="0">
                    <a:pos x="T0" y="T1"/>
                  </a:cxn>
                  <a:cxn ang="0">
                    <a:pos x="T2" y="T3"/>
                  </a:cxn>
                  <a:cxn ang="0">
                    <a:pos x="T4" y="T5"/>
                  </a:cxn>
                  <a:cxn ang="0">
                    <a:pos x="T6" y="T7"/>
                  </a:cxn>
                  <a:cxn ang="0">
                    <a:pos x="T8" y="T9"/>
                  </a:cxn>
                  <a:cxn ang="0">
                    <a:pos x="T10" y="T11"/>
                  </a:cxn>
                </a:cxnLst>
                <a:rect l="0" t="0" r="r" b="b"/>
                <a:pathLst>
                  <a:path w="1725" h="1842">
                    <a:moveTo>
                      <a:pt x="138" y="558"/>
                    </a:moveTo>
                    <a:cubicBezTo>
                      <a:pt x="277" y="199"/>
                      <a:pt x="939" y="0"/>
                      <a:pt x="1197" y="83"/>
                    </a:cubicBezTo>
                    <a:cubicBezTo>
                      <a:pt x="1455" y="165"/>
                      <a:pt x="1725" y="680"/>
                      <a:pt x="1686" y="1054"/>
                    </a:cubicBezTo>
                    <a:cubicBezTo>
                      <a:pt x="1646" y="1429"/>
                      <a:pt x="1204" y="1702"/>
                      <a:pt x="960" y="1772"/>
                    </a:cubicBezTo>
                    <a:cubicBezTo>
                      <a:pt x="716" y="1842"/>
                      <a:pt x="361" y="1675"/>
                      <a:pt x="224" y="1473"/>
                    </a:cubicBezTo>
                    <a:cubicBezTo>
                      <a:pt x="87" y="1270"/>
                      <a:pt x="0" y="917"/>
                      <a:pt x="138" y="55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5" name="Oval 197"/>
              <p:cNvSpPr/>
              <p:nvPr/>
            </p:nvSpPr>
            <p:spPr bwMode="auto">
              <a:xfrm>
                <a:off x="-783153" y="1586639"/>
                <a:ext cx="675086" cy="661234"/>
              </a:xfrm>
              <a:prstGeom prst="ellipse">
                <a:avLst/>
              </a:prstGeom>
              <a:solidFill>
                <a:srgbClr val="0086DA">
                  <a:alpha val="20000"/>
                </a:srgbClr>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6" name="Freeform 199"/>
              <p:cNvSpPr/>
              <p:nvPr/>
            </p:nvSpPr>
            <p:spPr bwMode="auto">
              <a:xfrm>
                <a:off x="-472169" y="1534890"/>
                <a:ext cx="57773" cy="14238"/>
              </a:xfrm>
              <a:custGeom>
                <a:avLst/>
                <a:gdLst>
                  <a:gd name="T0" fmla="*/ 111 w 112"/>
                  <a:gd name="T1" fmla="*/ 0 h 28"/>
                  <a:gd name="T2" fmla="*/ 61 w 112"/>
                  <a:gd name="T3" fmla="*/ 26 h 28"/>
                  <a:gd name="T4" fmla="*/ 52 w 112"/>
                  <a:gd name="T5" fmla="*/ 27 h 28"/>
                  <a:gd name="T6" fmla="*/ 1 w 112"/>
                  <a:gd name="T7" fmla="*/ 7 h 28"/>
                  <a:gd name="T8" fmla="*/ 0 w 112"/>
                  <a:gd name="T9" fmla="*/ 7 h 28"/>
                  <a:gd name="T10" fmla="*/ 0 w 112"/>
                  <a:gd name="T11" fmla="*/ 7 h 28"/>
                  <a:gd name="T12" fmla="*/ 52 w 112"/>
                  <a:gd name="T13" fmla="*/ 28 h 28"/>
                  <a:gd name="T14" fmla="*/ 61 w 112"/>
                  <a:gd name="T15" fmla="*/ 27 h 28"/>
                  <a:gd name="T16" fmla="*/ 112 w 112"/>
                  <a:gd name="T17" fmla="*/ 0 h 28"/>
                  <a:gd name="T18" fmla="*/ 112 w 112"/>
                  <a:gd name="T19" fmla="*/ 0 h 28"/>
                  <a:gd name="T20" fmla="*/ 111 w 112"/>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8">
                    <a:moveTo>
                      <a:pt x="111" y="0"/>
                    </a:moveTo>
                    <a:cubicBezTo>
                      <a:pt x="102" y="11"/>
                      <a:pt x="85" y="23"/>
                      <a:pt x="61" y="26"/>
                    </a:cubicBezTo>
                    <a:cubicBezTo>
                      <a:pt x="58" y="27"/>
                      <a:pt x="55" y="27"/>
                      <a:pt x="52" y="27"/>
                    </a:cubicBezTo>
                    <a:cubicBezTo>
                      <a:pt x="28" y="27"/>
                      <a:pt x="10" y="16"/>
                      <a:pt x="1" y="7"/>
                    </a:cubicBezTo>
                    <a:cubicBezTo>
                      <a:pt x="0" y="7"/>
                      <a:pt x="0" y="7"/>
                      <a:pt x="0" y="7"/>
                    </a:cubicBezTo>
                    <a:cubicBezTo>
                      <a:pt x="0" y="7"/>
                      <a:pt x="0" y="7"/>
                      <a:pt x="0" y="7"/>
                    </a:cubicBezTo>
                    <a:cubicBezTo>
                      <a:pt x="10" y="17"/>
                      <a:pt x="28" y="28"/>
                      <a:pt x="52" y="28"/>
                    </a:cubicBezTo>
                    <a:cubicBezTo>
                      <a:pt x="55" y="28"/>
                      <a:pt x="58" y="28"/>
                      <a:pt x="61" y="27"/>
                    </a:cubicBezTo>
                    <a:cubicBezTo>
                      <a:pt x="86" y="24"/>
                      <a:pt x="103" y="12"/>
                      <a:pt x="112" y="0"/>
                    </a:cubicBezTo>
                    <a:cubicBezTo>
                      <a:pt x="112" y="0"/>
                      <a:pt x="112" y="0"/>
                      <a:pt x="112" y="0"/>
                    </a:cubicBezTo>
                    <a:cubicBezTo>
                      <a:pt x="111" y="0"/>
                      <a:pt x="111" y="0"/>
                      <a:pt x="111" y="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7" name="Freeform 202"/>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8" name="Freeform 204"/>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9" name="Freeform 207"/>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0" name="Freeform 209"/>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1" name="Freeform 212"/>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2" name="Freeform 214"/>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3" name="Freeform 217"/>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4" name="Freeform 219"/>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5" name="Freeform 222"/>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6" name="Freeform 224"/>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7" name="Freeform 227"/>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8" name="Freeform 229"/>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39" name="Freeform 232"/>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0" name="Freeform 234"/>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1" name="Freeform 237"/>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2" name="Freeform 239"/>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3" name="Freeform 240"/>
              <p:cNvSpPr/>
              <p:nvPr/>
            </p:nvSpPr>
            <p:spPr bwMode="auto">
              <a:xfrm>
                <a:off x="-664378" y="1872762"/>
                <a:ext cx="288041" cy="80772"/>
              </a:xfrm>
              <a:custGeom>
                <a:avLst/>
                <a:gdLst>
                  <a:gd name="T0" fmla="*/ 396 w 559"/>
                  <a:gd name="T1" fmla="*/ 157 h 157"/>
                  <a:gd name="T2" fmla="*/ 450 w 559"/>
                  <a:gd name="T3" fmla="*/ 91 h 157"/>
                  <a:gd name="T4" fmla="*/ 499 w 559"/>
                  <a:gd name="T5" fmla="*/ 25 h 157"/>
                  <a:gd name="T6" fmla="*/ 534 w 559"/>
                  <a:gd name="T7" fmla="*/ 62 h 157"/>
                  <a:gd name="T8" fmla="*/ 550 w 559"/>
                  <a:gd name="T9" fmla="*/ 69 h 157"/>
                  <a:gd name="T10" fmla="*/ 557 w 559"/>
                  <a:gd name="T11" fmla="*/ 52 h 157"/>
                  <a:gd name="T12" fmla="*/ 499 w 559"/>
                  <a:gd name="T13" fmla="*/ 0 h 157"/>
                  <a:gd name="T14" fmla="*/ 427 w 559"/>
                  <a:gd name="T15" fmla="*/ 82 h 157"/>
                  <a:gd name="T16" fmla="*/ 396 w 559"/>
                  <a:gd name="T17" fmla="*/ 132 h 157"/>
                  <a:gd name="T18" fmla="*/ 361 w 559"/>
                  <a:gd name="T19" fmla="*/ 80 h 157"/>
                  <a:gd name="T20" fmla="*/ 288 w 559"/>
                  <a:gd name="T21" fmla="*/ 0 h 157"/>
                  <a:gd name="T22" fmla="*/ 215 w 559"/>
                  <a:gd name="T23" fmla="*/ 81 h 157"/>
                  <a:gd name="T24" fmla="*/ 183 w 559"/>
                  <a:gd name="T25" fmla="*/ 132 h 157"/>
                  <a:gd name="T26" fmla="*/ 145 w 559"/>
                  <a:gd name="T27" fmla="*/ 80 h 157"/>
                  <a:gd name="T28" fmla="*/ 67 w 559"/>
                  <a:gd name="T29" fmla="*/ 0 h 157"/>
                  <a:gd name="T30" fmla="*/ 7 w 559"/>
                  <a:gd name="T31" fmla="*/ 23 h 157"/>
                  <a:gd name="T32" fmla="*/ 4 w 559"/>
                  <a:gd name="T33" fmla="*/ 41 h 157"/>
                  <a:gd name="T34" fmla="*/ 21 w 559"/>
                  <a:gd name="T35" fmla="*/ 44 h 157"/>
                  <a:gd name="T36" fmla="*/ 67 w 559"/>
                  <a:gd name="T37" fmla="*/ 25 h 157"/>
                  <a:gd name="T38" fmla="*/ 123 w 559"/>
                  <a:gd name="T39" fmla="*/ 92 h 157"/>
                  <a:gd name="T40" fmla="*/ 183 w 559"/>
                  <a:gd name="T41" fmla="*/ 157 h 157"/>
                  <a:gd name="T42" fmla="*/ 238 w 559"/>
                  <a:gd name="T43" fmla="*/ 91 h 157"/>
                  <a:gd name="T44" fmla="*/ 288 w 559"/>
                  <a:gd name="T45" fmla="*/ 25 h 157"/>
                  <a:gd name="T46" fmla="*/ 338 w 559"/>
                  <a:gd name="T47" fmla="*/ 91 h 157"/>
                  <a:gd name="T48" fmla="*/ 396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396" y="157"/>
                    </a:moveTo>
                    <a:cubicBezTo>
                      <a:pt x="423" y="157"/>
                      <a:pt x="436" y="125"/>
                      <a:pt x="450" y="91"/>
                    </a:cubicBezTo>
                    <a:cubicBezTo>
                      <a:pt x="462" y="60"/>
                      <a:pt x="477" y="25"/>
                      <a:pt x="499" y="25"/>
                    </a:cubicBezTo>
                    <a:cubicBezTo>
                      <a:pt x="513" y="25"/>
                      <a:pt x="529" y="50"/>
                      <a:pt x="534" y="62"/>
                    </a:cubicBezTo>
                    <a:cubicBezTo>
                      <a:pt x="537" y="69"/>
                      <a:pt x="544" y="71"/>
                      <a:pt x="550" y="69"/>
                    </a:cubicBezTo>
                    <a:cubicBezTo>
                      <a:pt x="557" y="66"/>
                      <a:pt x="559" y="59"/>
                      <a:pt x="557" y="52"/>
                    </a:cubicBezTo>
                    <a:cubicBezTo>
                      <a:pt x="554" y="47"/>
                      <a:pt x="533" y="0"/>
                      <a:pt x="499" y="0"/>
                    </a:cubicBezTo>
                    <a:cubicBezTo>
                      <a:pt x="460" y="0"/>
                      <a:pt x="442" y="44"/>
                      <a:pt x="427" y="82"/>
                    </a:cubicBezTo>
                    <a:cubicBezTo>
                      <a:pt x="418" y="104"/>
                      <a:pt x="406" y="132"/>
                      <a:pt x="396" y="132"/>
                    </a:cubicBezTo>
                    <a:cubicBezTo>
                      <a:pt x="385" y="132"/>
                      <a:pt x="372" y="103"/>
                      <a:pt x="361" y="80"/>
                    </a:cubicBezTo>
                    <a:cubicBezTo>
                      <a:pt x="344" y="43"/>
                      <a:pt x="324" y="0"/>
                      <a:pt x="288" y="0"/>
                    </a:cubicBezTo>
                    <a:cubicBezTo>
                      <a:pt x="251" y="0"/>
                      <a:pt x="232" y="43"/>
                      <a:pt x="215" y="81"/>
                    </a:cubicBezTo>
                    <a:cubicBezTo>
                      <a:pt x="206" y="103"/>
                      <a:pt x="193" y="132"/>
                      <a:pt x="183" y="132"/>
                    </a:cubicBezTo>
                    <a:cubicBezTo>
                      <a:pt x="172" y="132"/>
                      <a:pt x="156" y="102"/>
                      <a:pt x="145" y="80"/>
                    </a:cubicBezTo>
                    <a:cubicBezTo>
                      <a:pt x="125" y="43"/>
                      <a:pt x="102" y="0"/>
                      <a:pt x="67" y="0"/>
                    </a:cubicBezTo>
                    <a:cubicBezTo>
                      <a:pt x="41" y="0"/>
                      <a:pt x="10" y="21"/>
                      <a:pt x="7" y="23"/>
                    </a:cubicBezTo>
                    <a:cubicBezTo>
                      <a:pt x="1" y="27"/>
                      <a:pt x="0" y="35"/>
                      <a:pt x="4" y="41"/>
                    </a:cubicBezTo>
                    <a:cubicBezTo>
                      <a:pt x="8" y="46"/>
                      <a:pt x="15" y="48"/>
                      <a:pt x="21" y="44"/>
                    </a:cubicBezTo>
                    <a:cubicBezTo>
                      <a:pt x="29" y="39"/>
                      <a:pt x="51" y="25"/>
                      <a:pt x="67" y="25"/>
                    </a:cubicBezTo>
                    <a:cubicBezTo>
                      <a:pt x="87" y="25"/>
                      <a:pt x="106" y="61"/>
                      <a:pt x="123" y="92"/>
                    </a:cubicBezTo>
                    <a:cubicBezTo>
                      <a:pt x="141" y="127"/>
                      <a:pt x="157" y="157"/>
                      <a:pt x="183" y="157"/>
                    </a:cubicBezTo>
                    <a:cubicBezTo>
                      <a:pt x="209" y="157"/>
                      <a:pt x="223" y="125"/>
                      <a:pt x="238" y="91"/>
                    </a:cubicBezTo>
                    <a:cubicBezTo>
                      <a:pt x="252" y="60"/>
                      <a:pt x="267" y="25"/>
                      <a:pt x="288" y="25"/>
                    </a:cubicBezTo>
                    <a:cubicBezTo>
                      <a:pt x="308" y="25"/>
                      <a:pt x="324" y="60"/>
                      <a:pt x="338" y="91"/>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4" name="Freeform 241"/>
              <p:cNvSpPr/>
              <p:nvPr/>
            </p:nvSpPr>
            <p:spPr bwMode="auto">
              <a:xfrm>
                <a:off x="-664378" y="1873310"/>
                <a:ext cx="288041" cy="80772"/>
              </a:xfrm>
              <a:custGeom>
                <a:avLst/>
                <a:gdLst>
                  <a:gd name="T0" fmla="*/ 499 w 559"/>
                  <a:gd name="T1" fmla="*/ 157 h 157"/>
                  <a:gd name="T2" fmla="*/ 427 w 559"/>
                  <a:gd name="T3" fmla="*/ 75 h 157"/>
                  <a:gd name="T4" fmla="*/ 396 w 559"/>
                  <a:gd name="T5" fmla="*/ 25 h 157"/>
                  <a:gd name="T6" fmla="*/ 361 w 559"/>
                  <a:gd name="T7" fmla="*/ 77 h 157"/>
                  <a:gd name="T8" fmla="*/ 288 w 559"/>
                  <a:gd name="T9" fmla="*/ 157 h 157"/>
                  <a:gd name="T10" fmla="*/ 215 w 559"/>
                  <a:gd name="T11" fmla="*/ 76 h 157"/>
                  <a:gd name="T12" fmla="*/ 183 w 559"/>
                  <a:gd name="T13" fmla="*/ 25 h 157"/>
                  <a:gd name="T14" fmla="*/ 145 w 559"/>
                  <a:gd name="T15" fmla="*/ 77 h 157"/>
                  <a:gd name="T16" fmla="*/ 67 w 559"/>
                  <a:gd name="T17" fmla="*/ 157 h 157"/>
                  <a:gd name="T18" fmla="*/ 7 w 559"/>
                  <a:gd name="T19" fmla="*/ 134 h 157"/>
                  <a:gd name="T20" fmla="*/ 4 w 559"/>
                  <a:gd name="T21" fmla="*/ 117 h 157"/>
                  <a:gd name="T22" fmla="*/ 21 w 559"/>
                  <a:gd name="T23" fmla="*/ 113 h 157"/>
                  <a:gd name="T24" fmla="*/ 67 w 559"/>
                  <a:gd name="T25" fmla="*/ 132 h 157"/>
                  <a:gd name="T26" fmla="*/ 123 w 559"/>
                  <a:gd name="T27" fmla="*/ 65 h 157"/>
                  <a:gd name="T28" fmla="*/ 183 w 559"/>
                  <a:gd name="T29" fmla="*/ 0 h 157"/>
                  <a:gd name="T30" fmla="*/ 238 w 559"/>
                  <a:gd name="T31" fmla="*/ 66 h 157"/>
                  <a:gd name="T32" fmla="*/ 288 w 559"/>
                  <a:gd name="T33" fmla="*/ 132 h 157"/>
                  <a:gd name="T34" fmla="*/ 338 w 559"/>
                  <a:gd name="T35" fmla="*/ 67 h 157"/>
                  <a:gd name="T36" fmla="*/ 396 w 559"/>
                  <a:gd name="T37" fmla="*/ 0 h 157"/>
                  <a:gd name="T38" fmla="*/ 450 w 559"/>
                  <a:gd name="T39" fmla="*/ 66 h 157"/>
                  <a:gd name="T40" fmla="*/ 499 w 559"/>
                  <a:gd name="T41" fmla="*/ 132 h 157"/>
                  <a:gd name="T42" fmla="*/ 534 w 559"/>
                  <a:gd name="T43" fmla="*/ 95 h 157"/>
                  <a:gd name="T44" fmla="*/ 550 w 559"/>
                  <a:gd name="T45" fmla="*/ 89 h 157"/>
                  <a:gd name="T46" fmla="*/ 557 w 559"/>
                  <a:gd name="T47" fmla="*/ 105 h 157"/>
                  <a:gd name="T48" fmla="*/ 499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499" y="157"/>
                    </a:moveTo>
                    <a:cubicBezTo>
                      <a:pt x="460" y="157"/>
                      <a:pt x="442" y="114"/>
                      <a:pt x="427" y="75"/>
                    </a:cubicBezTo>
                    <a:cubicBezTo>
                      <a:pt x="418" y="53"/>
                      <a:pt x="406" y="25"/>
                      <a:pt x="396" y="25"/>
                    </a:cubicBezTo>
                    <a:cubicBezTo>
                      <a:pt x="385" y="25"/>
                      <a:pt x="372" y="54"/>
                      <a:pt x="361" y="77"/>
                    </a:cubicBezTo>
                    <a:cubicBezTo>
                      <a:pt x="344" y="115"/>
                      <a:pt x="324" y="157"/>
                      <a:pt x="288" y="157"/>
                    </a:cubicBezTo>
                    <a:cubicBezTo>
                      <a:pt x="251" y="157"/>
                      <a:pt x="232" y="114"/>
                      <a:pt x="215" y="76"/>
                    </a:cubicBezTo>
                    <a:cubicBezTo>
                      <a:pt x="206" y="54"/>
                      <a:pt x="193" y="25"/>
                      <a:pt x="183" y="25"/>
                    </a:cubicBezTo>
                    <a:cubicBezTo>
                      <a:pt x="172" y="25"/>
                      <a:pt x="156" y="55"/>
                      <a:pt x="145" y="77"/>
                    </a:cubicBezTo>
                    <a:cubicBezTo>
                      <a:pt x="125" y="115"/>
                      <a:pt x="102" y="157"/>
                      <a:pt x="67" y="157"/>
                    </a:cubicBezTo>
                    <a:cubicBezTo>
                      <a:pt x="41" y="157"/>
                      <a:pt x="10" y="136"/>
                      <a:pt x="7" y="134"/>
                    </a:cubicBezTo>
                    <a:cubicBezTo>
                      <a:pt x="1" y="130"/>
                      <a:pt x="0" y="122"/>
                      <a:pt x="4" y="117"/>
                    </a:cubicBezTo>
                    <a:cubicBezTo>
                      <a:pt x="8" y="111"/>
                      <a:pt x="15" y="109"/>
                      <a:pt x="21" y="113"/>
                    </a:cubicBezTo>
                    <a:cubicBezTo>
                      <a:pt x="29" y="119"/>
                      <a:pt x="51" y="132"/>
                      <a:pt x="67" y="132"/>
                    </a:cubicBezTo>
                    <a:cubicBezTo>
                      <a:pt x="87" y="132"/>
                      <a:pt x="106" y="97"/>
                      <a:pt x="123" y="65"/>
                    </a:cubicBezTo>
                    <a:cubicBezTo>
                      <a:pt x="141" y="30"/>
                      <a:pt x="157" y="0"/>
                      <a:pt x="183" y="0"/>
                    </a:cubicBezTo>
                    <a:cubicBezTo>
                      <a:pt x="209" y="0"/>
                      <a:pt x="223" y="32"/>
                      <a:pt x="238" y="66"/>
                    </a:cubicBezTo>
                    <a:cubicBezTo>
                      <a:pt x="252" y="97"/>
                      <a:pt x="267" y="132"/>
                      <a:pt x="288" y="132"/>
                    </a:cubicBezTo>
                    <a:cubicBezTo>
                      <a:pt x="308" y="132"/>
                      <a:pt x="324" y="97"/>
                      <a:pt x="338" y="67"/>
                    </a:cubicBezTo>
                    <a:cubicBezTo>
                      <a:pt x="354" y="32"/>
                      <a:pt x="369" y="0"/>
                      <a:pt x="396" y="0"/>
                    </a:cubicBezTo>
                    <a:cubicBezTo>
                      <a:pt x="423" y="0"/>
                      <a:pt x="436" y="32"/>
                      <a:pt x="450" y="66"/>
                    </a:cubicBezTo>
                    <a:cubicBezTo>
                      <a:pt x="462" y="97"/>
                      <a:pt x="477" y="132"/>
                      <a:pt x="499" y="132"/>
                    </a:cubicBezTo>
                    <a:cubicBezTo>
                      <a:pt x="513" y="132"/>
                      <a:pt x="528" y="107"/>
                      <a:pt x="534" y="95"/>
                    </a:cubicBezTo>
                    <a:cubicBezTo>
                      <a:pt x="537" y="89"/>
                      <a:pt x="544" y="86"/>
                      <a:pt x="550" y="89"/>
                    </a:cubicBezTo>
                    <a:cubicBezTo>
                      <a:pt x="557" y="91"/>
                      <a:pt x="559" y="99"/>
                      <a:pt x="557" y="105"/>
                    </a:cubicBezTo>
                    <a:cubicBezTo>
                      <a:pt x="554"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5" name="Freeform 242"/>
              <p:cNvSpPr/>
              <p:nvPr/>
            </p:nvSpPr>
            <p:spPr bwMode="auto">
              <a:xfrm>
                <a:off x="-573750" y="1717243"/>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6" name="Freeform 243"/>
              <p:cNvSpPr/>
              <p:nvPr/>
            </p:nvSpPr>
            <p:spPr bwMode="auto">
              <a:xfrm>
                <a:off x="-573750" y="1717790"/>
                <a:ext cx="288588" cy="80772"/>
              </a:xfrm>
              <a:custGeom>
                <a:avLst/>
                <a:gdLst>
                  <a:gd name="T0" fmla="*/ 499 w 560"/>
                  <a:gd name="T1" fmla="*/ 157 h 157"/>
                  <a:gd name="T2" fmla="*/ 427 w 560"/>
                  <a:gd name="T3" fmla="*/ 75 h 157"/>
                  <a:gd name="T4" fmla="*/ 397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9 w 560"/>
                  <a:gd name="T31" fmla="*/ 66 h 157"/>
                  <a:gd name="T32" fmla="*/ 288 w 560"/>
                  <a:gd name="T33" fmla="*/ 132 h 157"/>
                  <a:gd name="T34" fmla="*/ 339 w 560"/>
                  <a:gd name="T35" fmla="*/ 67 h 157"/>
                  <a:gd name="T36" fmla="*/ 397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7"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9" y="66"/>
                    </a:cubicBezTo>
                    <a:cubicBezTo>
                      <a:pt x="252" y="97"/>
                      <a:pt x="268" y="132"/>
                      <a:pt x="288" y="132"/>
                    </a:cubicBezTo>
                    <a:cubicBezTo>
                      <a:pt x="309" y="132"/>
                      <a:pt x="325" y="97"/>
                      <a:pt x="339" y="67"/>
                    </a:cubicBezTo>
                    <a:cubicBezTo>
                      <a:pt x="355" y="32"/>
                      <a:pt x="369" y="0"/>
                      <a:pt x="397" y="0"/>
                    </a:cubicBezTo>
                    <a:cubicBezTo>
                      <a:pt x="424" y="0"/>
                      <a:pt x="437" y="32"/>
                      <a:pt x="450" y="66"/>
                    </a:cubicBezTo>
                    <a:cubicBezTo>
                      <a:pt x="463" y="97"/>
                      <a:pt x="477" y="132"/>
                      <a:pt x="499" y="132"/>
                    </a:cubicBezTo>
                    <a:cubicBezTo>
                      <a:pt x="513" y="132"/>
                      <a:pt x="529" y="107"/>
                      <a:pt x="534" y="95"/>
                    </a:cubicBezTo>
                    <a:cubicBezTo>
                      <a:pt x="537" y="89"/>
                      <a:pt x="545" y="86"/>
                      <a:pt x="551" y="88"/>
                    </a:cubicBezTo>
                    <a:cubicBezTo>
                      <a:pt x="557" y="91"/>
                      <a:pt x="560" y="99"/>
                      <a:pt x="557" y="105"/>
                    </a:cubicBezTo>
                    <a:cubicBezTo>
                      <a:pt x="555" y="110"/>
                      <a:pt x="534"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7" name="Freeform 244"/>
              <p:cNvSpPr/>
              <p:nvPr/>
            </p:nvSpPr>
            <p:spPr bwMode="auto">
              <a:xfrm>
                <a:off x="-553488" y="2018973"/>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8" name="Freeform 245"/>
              <p:cNvSpPr/>
              <p:nvPr/>
            </p:nvSpPr>
            <p:spPr bwMode="auto">
              <a:xfrm>
                <a:off x="-553488" y="2019521"/>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49" name="Oval 246"/>
              <p:cNvSpPr/>
              <p:nvPr/>
            </p:nvSpPr>
            <p:spPr bwMode="auto">
              <a:xfrm>
                <a:off x="-308708" y="1735861"/>
                <a:ext cx="44630" cy="44082"/>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0" name="Oval 247"/>
              <p:cNvSpPr/>
              <p:nvPr/>
            </p:nvSpPr>
            <p:spPr bwMode="auto">
              <a:xfrm>
                <a:off x="-405635" y="1891381"/>
                <a:ext cx="44904" cy="44630"/>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1" name="Oval 248"/>
              <p:cNvSpPr/>
              <p:nvPr/>
            </p:nvSpPr>
            <p:spPr bwMode="auto">
              <a:xfrm>
                <a:off x="-292280" y="2037044"/>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2" name="Freeform 249"/>
              <p:cNvSpPr/>
              <p:nvPr/>
            </p:nvSpPr>
            <p:spPr bwMode="auto">
              <a:xfrm>
                <a:off x="-359909" y="1534890"/>
                <a:ext cx="85153" cy="113902"/>
              </a:xfrm>
              <a:custGeom>
                <a:avLst/>
                <a:gdLst>
                  <a:gd name="T0" fmla="*/ 162 w 165"/>
                  <a:gd name="T1" fmla="*/ 66 h 221"/>
                  <a:gd name="T2" fmla="*/ 114 w 165"/>
                  <a:gd name="T3" fmla="*/ 8 h 221"/>
                  <a:gd name="T4" fmla="*/ 42 w 165"/>
                  <a:gd name="T5" fmla="*/ 32 h 221"/>
                  <a:gd name="T6" fmla="*/ 5 w 165"/>
                  <a:gd name="T7" fmla="*/ 165 h 221"/>
                  <a:gd name="T8" fmla="*/ 28 w 165"/>
                  <a:gd name="T9" fmla="*/ 213 h 221"/>
                  <a:gd name="T10" fmla="*/ 86 w 165"/>
                  <a:gd name="T11" fmla="*/ 191 h 221"/>
                  <a:gd name="T12" fmla="*/ 162 w 165"/>
                  <a:gd name="T13" fmla="*/ 66 h 221"/>
                </a:gdLst>
                <a:ahLst/>
                <a:cxnLst>
                  <a:cxn ang="0">
                    <a:pos x="T0" y="T1"/>
                  </a:cxn>
                  <a:cxn ang="0">
                    <a:pos x="T2" y="T3"/>
                  </a:cxn>
                  <a:cxn ang="0">
                    <a:pos x="T4" y="T5"/>
                  </a:cxn>
                  <a:cxn ang="0">
                    <a:pos x="T6" y="T7"/>
                  </a:cxn>
                  <a:cxn ang="0">
                    <a:pos x="T8" y="T9"/>
                  </a:cxn>
                  <a:cxn ang="0">
                    <a:pos x="T10" y="T11"/>
                  </a:cxn>
                  <a:cxn ang="0">
                    <a:pos x="T12" y="T13"/>
                  </a:cxn>
                </a:cxnLst>
                <a:rect l="0" t="0" r="r" b="b"/>
                <a:pathLst>
                  <a:path w="165" h="221">
                    <a:moveTo>
                      <a:pt x="162" y="66"/>
                    </a:moveTo>
                    <a:cubicBezTo>
                      <a:pt x="165" y="57"/>
                      <a:pt x="142" y="16"/>
                      <a:pt x="114" y="8"/>
                    </a:cubicBezTo>
                    <a:cubicBezTo>
                      <a:pt x="86" y="0"/>
                      <a:pt x="44" y="23"/>
                      <a:pt x="42" y="32"/>
                    </a:cubicBezTo>
                    <a:cubicBezTo>
                      <a:pt x="42" y="32"/>
                      <a:pt x="9" y="148"/>
                      <a:pt x="5" y="165"/>
                    </a:cubicBezTo>
                    <a:cubicBezTo>
                      <a:pt x="0" y="181"/>
                      <a:pt x="0" y="206"/>
                      <a:pt x="28" y="213"/>
                    </a:cubicBezTo>
                    <a:cubicBezTo>
                      <a:pt x="56" y="221"/>
                      <a:pt x="79" y="202"/>
                      <a:pt x="86" y="191"/>
                    </a:cubicBezTo>
                    <a:cubicBezTo>
                      <a:pt x="93" y="181"/>
                      <a:pt x="162" y="67"/>
                      <a:pt x="162" y="6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3" name="Freeform 250"/>
              <p:cNvSpPr/>
              <p:nvPr/>
            </p:nvSpPr>
            <p:spPr bwMode="auto">
              <a:xfrm>
                <a:off x="-335541" y="1552413"/>
                <a:ext cx="54487" cy="22999"/>
              </a:xfrm>
              <a:custGeom>
                <a:avLst/>
                <a:gdLst>
                  <a:gd name="T0" fmla="*/ 106 w 106"/>
                  <a:gd name="T1" fmla="*/ 35 h 45"/>
                  <a:gd name="T2" fmla="*/ 71 w 106"/>
                  <a:gd name="T3" fmla="*/ 44 h 45"/>
                  <a:gd name="T4" fmla="*/ 49 w 106"/>
                  <a:gd name="T5" fmla="*/ 41 h 45"/>
                  <a:gd name="T6" fmla="*/ 1 w 106"/>
                  <a:gd name="T7" fmla="*/ 0 h 45"/>
                  <a:gd name="T8" fmla="*/ 0 w 106"/>
                  <a:gd name="T9" fmla="*/ 1 h 45"/>
                  <a:gd name="T10" fmla="*/ 49 w 106"/>
                  <a:gd name="T11" fmla="*/ 42 h 45"/>
                  <a:gd name="T12" fmla="*/ 71 w 106"/>
                  <a:gd name="T13" fmla="*/ 45 h 45"/>
                  <a:gd name="T14" fmla="*/ 106 w 106"/>
                  <a:gd name="T15" fmla="*/ 36 h 45"/>
                  <a:gd name="T16" fmla="*/ 106 w 106"/>
                  <a:gd name="T17"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106" y="35"/>
                    </a:moveTo>
                    <a:cubicBezTo>
                      <a:pt x="97" y="40"/>
                      <a:pt x="85" y="44"/>
                      <a:pt x="71" y="44"/>
                    </a:cubicBezTo>
                    <a:cubicBezTo>
                      <a:pt x="64" y="44"/>
                      <a:pt x="57" y="43"/>
                      <a:pt x="49" y="41"/>
                    </a:cubicBezTo>
                    <a:cubicBezTo>
                      <a:pt x="22" y="33"/>
                      <a:pt x="7" y="14"/>
                      <a:pt x="1" y="0"/>
                    </a:cubicBezTo>
                    <a:cubicBezTo>
                      <a:pt x="0" y="1"/>
                      <a:pt x="0" y="1"/>
                      <a:pt x="0" y="1"/>
                    </a:cubicBezTo>
                    <a:cubicBezTo>
                      <a:pt x="6" y="15"/>
                      <a:pt x="21" y="34"/>
                      <a:pt x="49" y="42"/>
                    </a:cubicBezTo>
                    <a:cubicBezTo>
                      <a:pt x="57" y="44"/>
                      <a:pt x="64" y="45"/>
                      <a:pt x="71" y="45"/>
                    </a:cubicBezTo>
                    <a:cubicBezTo>
                      <a:pt x="85" y="45"/>
                      <a:pt x="97" y="41"/>
                      <a:pt x="106" y="36"/>
                    </a:cubicBezTo>
                    <a:cubicBezTo>
                      <a:pt x="106" y="35"/>
                      <a:pt x="106" y="35"/>
                      <a:pt x="106" y="35"/>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4" name="Freeform 251"/>
              <p:cNvSpPr/>
              <p:nvPr/>
            </p:nvSpPr>
            <p:spPr bwMode="auto">
              <a:xfrm>
                <a:off x="-587440" y="1530783"/>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5" name="Freeform 252"/>
              <p:cNvSpPr/>
              <p:nvPr/>
            </p:nvSpPr>
            <p:spPr bwMode="auto">
              <a:xfrm>
                <a:off x="-582785" y="1549128"/>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6" name="Freeform 253"/>
              <p:cNvSpPr/>
              <p:nvPr/>
            </p:nvSpPr>
            <p:spPr bwMode="auto">
              <a:xfrm>
                <a:off x="-207933" y="1707658"/>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7" name="Freeform 254"/>
              <p:cNvSpPr/>
              <p:nvPr/>
            </p:nvSpPr>
            <p:spPr bwMode="auto">
              <a:xfrm>
                <a:off x="-132105" y="1712588"/>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8" name="Freeform 255"/>
              <p:cNvSpPr/>
              <p:nvPr/>
            </p:nvSpPr>
            <p:spPr bwMode="auto">
              <a:xfrm>
                <a:off x="-150462" y="1948348"/>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59" name="Freeform 256"/>
              <p:cNvSpPr/>
              <p:nvPr/>
            </p:nvSpPr>
            <p:spPr bwMode="auto">
              <a:xfrm>
                <a:off x="-74618" y="1960387"/>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0" name="Freeform 257"/>
              <p:cNvSpPr/>
              <p:nvPr/>
            </p:nvSpPr>
            <p:spPr bwMode="auto">
              <a:xfrm>
                <a:off x="-282971" y="2135887"/>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1" name="Freeform 258"/>
              <p:cNvSpPr/>
              <p:nvPr/>
            </p:nvSpPr>
            <p:spPr bwMode="auto">
              <a:xfrm>
                <a:off x="-233139" y="2194754"/>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2" name="Freeform 259"/>
              <p:cNvSpPr/>
              <p:nvPr/>
            </p:nvSpPr>
            <p:spPr bwMode="auto">
              <a:xfrm>
                <a:off x="-481478" y="2208171"/>
                <a:ext cx="64344" cy="118830"/>
              </a:xfrm>
              <a:custGeom>
                <a:avLst/>
                <a:gdLst>
                  <a:gd name="T0" fmla="*/ 0 w 125"/>
                  <a:gd name="T1" fmla="*/ 194 h 231"/>
                  <a:gd name="T2" fmla="*/ 68 w 125"/>
                  <a:gd name="T3" fmla="*/ 227 h 231"/>
                  <a:gd name="T4" fmla="*/ 124 w 125"/>
                  <a:gd name="T5" fmla="*/ 176 h 231"/>
                  <a:gd name="T6" fmla="*/ 104 w 125"/>
                  <a:gd name="T7" fmla="*/ 40 h 231"/>
                  <a:gd name="T8" fmla="*/ 63 w 125"/>
                  <a:gd name="T9" fmla="*/ 4 h 231"/>
                  <a:gd name="T10" fmla="*/ 19 w 125"/>
                  <a:gd name="T11" fmla="*/ 49 h 231"/>
                  <a:gd name="T12" fmla="*/ 0 w 125"/>
                  <a:gd name="T13" fmla="*/ 194 h 231"/>
                </a:gdLst>
                <a:ahLst/>
                <a:cxnLst>
                  <a:cxn ang="0">
                    <a:pos x="T0" y="T1"/>
                  </a:cxn>
                  <a:cxn ang="0">
                    <a:pos x="T2" y="T3"/>
                  </a:cxn>
                  <a:cxn ang="0">
                    <a:pos x="T4" y="T5"/>
                  </a:cxn>
                  <a:cxn ang="0">
                    <a:pos x="T6" y="T7"/>
                  </a:cxn>
                  <a:cxn ang="0">
                    <a:pos x="T8" y="T9"/>
                  </a:cxn>
                  <a:cxn ang="0">
                    <a:pos x="T10" y="T11"/>
                  </a:cxn>
                  <a:cxn ang="0">
                    <a:pos x="T12" y="T13"/>
                  </a:cxn>
                </a:cxnLst>
                <a:rect l="0" t="0" r="r" b="b"/>
                <a:pathLst>
                  <a:path w="125" h="231">
                    <a:moveTo>
                      <a:pt x="0" y="194"/>
                    </a:moveTo>
                    <a:cubicBezTo>
                      <a:pt x="1" y="203"/>
                      <a:pt x="39" y="231"/>
                      <a:pt x="68" y="227"/>
                    </a:cubicBezTo>
                    <a:cubicBezTo>
                      <a:pt x="97" y="223"/>
                      <a:pt x="125" y="185"/>
                      <a:pt x="124" y="176"/>
                    </a:cubicBezTo>
                    <a:cubicBezTo>
                      <a:pt x="124" y="176"/>
                      <a:pt x="107" y="56"/>
                      <a:pt x="104" y="40"/>
                    </a:cubicBezTo>
                    <a:cubicBezTo>
                      <a:pt x="102" y="23"/>
                      <a:pt x="92" y="0"/>
                      <a:pt x="63" y="4"/>
                    </a:cubicBezTo>
                    <a:cubicBezTo>
                      <a:pt x="34" y="9"/>
                      <a:pt x="22" y="35"/>
                      <a:pt x="19" y="49"/>
                    </a:cubicBezTo>
                    <a:cubicBezTo>
                      <a:pt x="17" y="60"/>
                      <a:pt x="0" y="192"/>
                      <a:pt x="0" y="19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3" name="Freeform 260"/>
              <p:cNvSpPr/>
              <p:nvPr/>
            </p:nvSpPr>
            <p:spPr bwMode="auto">
              <a:xfrm>
                <a:off x="-477919" y="2288943"/>
                <a:ext cx="57225" cy="15607"/>
              </a:xfrm>
              <a:custGeom>
                <a:avLst/>
                <a:gdLst>
                  <a:gd name="T0" fmla="*/ 1 w 111"/>
                  <a:gd name="T1" fmla="*/ 30 h 30"/>
                  <a:gd name="T2" fmla="*/ 50 w 111"/>
                  <a:gd name="T3" fmla="*/ 2 h 30"/>
                  <a:gd name="T4" fmla="*/ 61 w 111"/>
                  <a:gd name="T5" fmla="*/ 1 h 30"/>
                  <a:gd name="T6" fmla="*/ 110 w 111"/>
                  <a:gd name="T7" fmla="*/ 19 h 30"/>
                  <a:gd name="T8" fmla="*/ 111 w 111"/>
                  <a:gd name="T9" fmla="*/ 19 h 30"/>
                  <a:gd name="T10" fmla="*/ 61 w 111"/>
                  <a:gd name="T11" fmla="*/ 0 h 30"/>
                  <a:gd name="T12" fmla="*/ 50 w 111"/>
                  <a:gd name="T13" fmla="*/ 1 h 30"/>
                  <a:gd name="T14" fmla="*/ 0 w 111"/>
                  <a:gd name="T15" fmla="*/ 29 h 30"/>
                  <a:gd name="T16" fmla="*/ 1 w 1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30">
                    <a:moveTo>
                      <a:pt x="1" y="30"/>
                    </a:moveTo>
                    <a:cubicBezTo>
                      <a:pt x="9" y="18"/>
                      <a:pt x="26" y="5"/>
                      <a:pt x="50" y="2"/>
                    </a:cubicBezTo>
                    <a:cubicBezTo>
                      <a:pt x="54" y="1"/>
                      <a:pt x="58" y="1"/>
                      <a:pt x="61" y="1"/>
                    </a:cubicBezTo>
                    <a:cubicBezTo>
                      <a:pt x="84" y="1"/>
                      <a:pt x="101" y="11"/>
                      <a:pt x="110" y="19"/>
                    </a:cubicBezTo>
                    <a:cubicBezTo>
                      <a:pt x="111" y="19"/>
                      <a:pt x="111" y="19"/>
                      <a:pt x="111" y="19"/>
                    </a:cubicBezTo>
                    <a:cubicBezTo>
                      <a:pt x="102" y="10"/>
                      <a:pt x="84" y="0"/>
                      <a:pt x="61" y="0"/>
                    </a:cubicBezTo>
                    <a:cubicBezTo>
                      <a:pt x="58" y="0"/>
                      <a:pt x="54" y="0"/>
                      <a:pt x="50" y="1"/>
                    </a:cubicBezTo>
                    <a:cubicBezTo>
                      <a:pt x="25" y="4"/>
                      <a:pt x="9" y="17"/>
                      <a:pt x="0" y="29"/>
                    </a:cubicBezTo>
                    <a:cubicBezTo>
                      <a:pt x="1" y="30"/>
                      <a:pt x="1" y="30"/>
                      <a:pt x="1" y="3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4" name="Freeform 261"/>
              <p:cNvSpPr/>
              <p:nvPr/>
            </p:nvSpPr>
            <p:spPr bwMode="auto">
              <a:xfrm>
                <a:off x="-728722" y="2136434"/>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5" name="Freeform 262"/>
              <p:cNvSpPr/>
              <p:nvPr/>
            </p:nvSpPr>
            <p:spPr bwMode="auto">
              <a:xfrm>
                <a:off x="-719960" y="2185993"/>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6" name="Freeform 263"/>
              <p:cNvSpPr/>
              <p:nvPr/>
            </p:nvSpPr>
            <p:spPr bwMode="auto">
              <a:xfrm>
                <a:off x="-841529" y="1959832"/>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7" name="Freeform 264"/>
              <p:cNvSpPr/>
              <p:nvPr/>
            </p:nvSpPr>
            <p:spPr bwMode="auto">
              <a:xfrm>
                <a:off x="-819898" y="1963391"/>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8" name="Freeform 265"/>
              <p:cNvSpPr/>
              <p:nvPr/>
            </p:nvSpPr>
            <p:spPr bwMode="auto">
              <a:xfrm>
                <a:off x="-796625" y="1699172"/>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69" name="Freeform 266"/>
              <p:cNvSpPr/>
              <p:nvPr/>
            </p:nvSpPr>
            <p:spPr bwMode="auto">
              <a:xfrm>
                <a:off x="-782388" y="1705743"/>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0" name="Freeform 17"/>
              <p:cNvSpPr/>
              <p:nvPr/>
            </p:nvSpPr>
            <p:spPr bwMode="auto">
              <a:xfrm rot="400889">
                <a:off x="-483325" y="153849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1" name="Freeform 17"/>
              <p:cNvSpPr/>
              <p:nvPr/>
            </p:nvSpPr>
            <p:spPr bwMode="auto">
              <a:xfrm rot="2636713">
                <a:off x="-286114" y="161385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2" name="Freeform 17"/>
              <p:cNvSpPr/>
              <p:nvPr/>
            </p:nvSpPr>
            <p:spPr bwMode="auto">
              <a:xfrm rot="4769209">
                <a:off x="-172584" y="181483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3" name="Freeform 17"/>
              <p:cNvSpPr/>
              <p:nvPr/>
            </p:nvSpPr>
            <p:spPr bwMode="auto">
              <a:xfrm rot="7212185">
                <a:off x="-208283" y="203230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4" name="Freeform 17"/>
              <p:cNvSpPr/>
              <p:nvPr/>
            </p:nvSpPr>
            <p:spPr bwMode="auto">
              <a:xfrm rot="9476839">
                <a:off x="-385446" y="217426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5" name="Freeform 17"/>
              <p:cNvSpPr/>
              <p:nvPr/>
            </p:nvSpPr>
            <p:spPr bwMode="auto">
              <a:xfrm rot="12075633">
                <a:off x="-611842" y="2169897"/>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6" name="Freeform 17"/>
              <p:cNvSpPr/>
              <p:nvPr/>
            </p:nvSpPr>
            <p:spPr bwMode="auto">
              <a:xfrm rot="14379097">
                <a:off x="-782526" y="203240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7" name="Freeform 17"/>
              <p:cNvSpPr/>
              <p:nvPr/>
            </p:nvSpPr>
            <p:spPr bwMode="auto">
              <a:xfrm rot="17328480">
                <a:off x="-818359" y="179928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78" name="Freeform 17"/>
              <p:cNvSpPr/>
              <p:nvPr/>
            </p:nvSpPr>
            <p:spPr bwMode="auto">
              <a:xfrm rot="18777736">
                <a:off x="-706116" y="160997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sp>
          <p:nvSpPr>
            <p:cNvPr id="495" name="Freeform 196"/>
            <p:cNvSpPr/>
            <p:nvPr/>
          </p:nvSpPr>
          <p:spPr bwMode="auto">
            <a:xfrm>
              <a:off x="3253508" y="1639421"/>
              <a:ext cx="1143602" cy="1246582"/>
            </a:xfrm>
            <a:custGeom>
              <a:avLst/>
              <a:gdLst>
                <a:gd name="T0" fmla="*/ 138 w 1725"/>
                <a:gd name="T1" fmla="*/ 558 h 1842"/>
                <a:gd name="T2" fmla="*/ 1197 w 1725"/>
                <a:gd name="T3" fmla="*/ 83 h 1842"/>
                <a:gd name="T4" fmla="*/ 1686 w 1725"/>
                <a:gd name="T5" fmla="*/ 1054 h 1842"/>
                <a:gd name="T6" fmla="*/ 960 w 1725"/>
                <a:gd name="T7" fmla="*/ 1772 h 1842"/>
                <a:gd name="T8" fmla="*/ 224 w 1725"/>
                <a:gd name="T9" fmla="*/ 1473 h 1842"/>
                <a:gd name="T10" fmla="*/ 138 w 1725"/>
                <a:gd name="T11" fmla="*/ 558 h 1842"/>
              </a:gdLst>
              <a:ahLst/>
              <a:cxnLst>
                <a:cxn ang="0">
                  <a:pos x="T0" y="T1"/>
                </a:cxn>
                <a:cxn ang="0">
                  <a:pos x="T2" y="T3"/>
                </a:cxn>
                <a:cxn ang="0">
                  <a:pos x="T4" y="T5"/>
                </a:cxn>
                <a:cxn ang="0">
                  <a:pos x="T6" y="T7"/>
                </a:cxn>
                <a:cxn ang="0">
                  <a:pos x="T8" y="T9"/>
                </a:cxn>
                <a:cxn ang="0">
                  <a:pos x="T10" y="T11"/>
                </a:cxn>
              </a:cxnLst>
              <a:rect l="0" t="0" r="r" b="b"/>
              <a:pathLst>
                <a:path w="1725" h="1842">
                  <a:moveTo>
                    <a:pt x="138" y="558"/>
                  </a:moveTo>
                  <a:cubicBezTo>
                    <a:pt x="277" y="199"/>
                    <a:pt x="939" y="0"/>
                    <a:pt x="1197" y="83"/>
                  </a:cubicBezTo>
                  <a:cubicBezTo>
                    <a:pt x="1455" y="165"/>
                    <a:pt x="1725" y="680"/>
                    <a:pt x="1686" y="1054"/>
                  </a:cubicBezTo>
                  <a:cubicBezTo>
                    <a:pt x="1646" y="1429"/>
                    <a:pt x="1204" y="1702"/>
                    <a:pt x="960" y="1772"/>
                  </a:cubicBezTo>
                  <a:cubicBezTo>
                    <a:pt x="716" y="1842"/>
                    <a:pt x="361" y="1675"/>
                    <a:pt x="224" y="1473"/>
                  </a:cubicBezTo>
                  <a:cubicBezTo>
                    <a:pt x="87" y="1270"/>
                    <a:pt x="0" y="917"/>
                    <a:pt x="138" y="558"/>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496" name="Freeform: Shape 425"/>
            <p:cNvSpPr/>
            <p:nvPr/>
          </p:nvSpPr>
          <p:spPr bwMode="auto">
            <a:xfrm>
              <a:off x="2167676" y="1810189"/>
              <a:ext cx="570499" cy="1159192"/>
            </a:xfrm>
            <a:custGeom>
              <a:avLst/>
              <a:gdLst>
                <a:gd name="connsiteX0" fmla="*/ 162528 w 443370"/>
                <a:gd name="connsiteY0" fmla="*/ 0 h 882217"/>
                <a:gd name="connsiteX1" fmla="*/ 189480 w 443370"/>
                <a:gd name="connsiteY1" fmla="*/ 4292 h 882217"/>
                <a:gd name="connsiteX2" fmla="*/ 441425 w 443370"/>
                <a:gd name="connsiteY2" fmla="*/ 504408 h 882217"/>
                <a:gd name="connsiteX3" fmla="*/ 67372 w 443370"/>
                <a:gd name="connsiteY3" fmla="*/ 874216 h 882217"/>
                <a:gd name="connsiteX4" fmla="*/ 17879 w 443370"/>
                <a:gd name="connsiteY4" fmla="*/ 882217 h 882217"/>
                <a:gd name="connsiteX5" fmla="*/ 0 w 443370"/>
                <a:gd name="connsiteY5" fmla="*/ 881465 h 882217"/>
                <a:gd name="connsiteX6" fmla="*/ 33064 w 443370"/>
                <a:gd name="connsiteY6" fmla="*/ 664217 h 882217"/>
                <a:gd name="connsiteX7" fmla="*/ 160151 w 443370"/>
                <a:gd name="connsiteY7" fmla="*/ 10750 h 882217"/>
                <a:gd name="connsiteX0-1" fmla="*/ 162528 w 443370"/>
                <a:gd name="connsiteY0-2" fmla="*/ 0 h 882217"/>
                <a:gd name="connsiteX1-3" fmla="*/ 189480 w 443370"/>
                <a:gd name="connsiteY1-4" fmla="*/ 4292 h 882217"/>
                <a:gd name="connsiteX2-5" fmla="*/ 441425 w 443370"/>
                <a:gd name="connsiteY2-6" fmla="*/ 504408 h 882217"/>
                <a:gd name="connsiteX3-7" fmla="*/ 67372 w 443370"/>
                <a:gd name="connsiteY3-8" fmla="*/ 874216 h 882217"/>
                <a:gd name="connsiteX4-9" fmla="*/ 17879 w 443370"/>
                <a:gd name="connsiteY4-10" fmla="*/ 882217 h 882217"/>
                <a:gd name="connsiteX5-11" fmla="*/ 0 w 443370"/>
                <a:gd name="connsiteY5-12" fmla="*/ 881465 h 882217"/>
                <a:gd name="connsiteX6-13" fmla="*/ 33064 w 443370"/>
                <a:gd name="connsiteY6-14" fmla="*/ 664217 h 882217"/>
                <a:gd name="connsiteX7-15" fmla="*/ 160151 w 443370"/>
                <a:gd name="connsiteY7-16" fmla="*/ 10750 h 882217"/>
                <a:gd name="connsiteX8" fmla="*/ 253968 w 443370"/>
                <a:gd name="connsiteY8" fmla="*/ 91440 h 882217"/>
                <a:gd name="connsiteX0-17" fmla="*/ 162528 w 443370"/>
                <a:gd name="connsiteY0-18" fmla="*/ 0 h 882217"/>
                <a:gd name="connsiteX1-19" fmla="*/ 189480 w 443370"/>
                <a:gd name="connsiteY1-20" fmla="*/ 4292 h 882217"/>
                <a:gd name="connsiteX2-21" fmla="*/ 441425 w 443370"/>
                <a:gd name="connsiteY2-22" fmla="*/ 504408 h 882217"/>
                <a:gd name="connsiteX3-23" fmla="*/ 67372 w 443370"/>
                <a:gd name="connsiteY3-24" fmla="*/ 874216 h 882217"/>
                <a:gd name="connsiteX4-25" fmla="*/ 17879 w 443370"/>
                <a:gd name="connsiteY4-26" fmla="*/ 882217 h 882217"/>
                <a:gd name="connsiteX5-27" fmla="*/ 0 w 443370"/>
                <a:gd name="connsiteY5-28" fmla="*/ 881465 h 882217"/>
                <a:gd name="connsiteX6-29" fmla="*/ 33064 w 443370"/>
                <a:gd name="connsiteY6-30" fmla="*/ 664217 h 882217"/>
                <a:gd name="connsiteX7-31" fmla="*/ 253968 w 443370"/>
                <a:gd name="connsiteY7-32" fmla="*/ 91440 h 882217"/>
                <a:gd name="connsiteX0-33" fmla="*/ 162528 w 443370"/>
                <a:gd name="connsiteY0-34" fmla="*/ 0 h 882217"/>
                <a:gd name="connsiteX1-35" fmla="*/ 189480 w 443370"/>
                <a:gd name="connsiteY1-36" fmla="*/ 4292 h 882217"/>
                <a:gd name="connsiteX2-37" fmla="*/ 441425 w 443370"/>
                <a:gd name="connsiteY2-38" fmla="*/ 504408 h 882217"/>
                <a:gd name="connsiteX3-39" fmla="*/ 67372 w 443370"/>
                <a:gd name="connsiteY3-40" fmla="*/ 874216 h 882217"/>
                <a:gd name="connsiteX4-41" fmla="*/ 17879 w 443370"/>
                <a:gd name="connsiteY4-42" fmla="*/ 882217 h 882217"/>
                <a:gd name="connsiteX5-43" fmla="*/ 0 w 443370"/>
                <a:gd name="connsiteY5-44" fmla="*/ 881465 h 882217"/>
                <a:gd name="connsiteX6-45" fmla="*/ 33064 w 443370"/>
                <a:gd name="connsiteY6-46" fmla="*/ 664217 h 882217"/>
                <a:gd name="connsiteX0-47" fmla="*/ 162528 w 443370"/>
                <a:gd name="connsiteY0-48" fmla="*/ 0 h 882217"/>
                <a:gd name="connsiteX1-49" fmla="*/ 189480 w 443370"/>
                <a:gd name="connsiteY1-50" fmla="*/ 4292 h 882217"/>
                <a:gd name="connsiteX2-51" fmla="*/ 441425 w 443370"/>
                <a:gd name="connsiteY2-52" fmla="*/ 504408 h 882217"/>
                <a:gd name="connsiteX3-53" fmla="*/ 67372 w 443370"/>
                <a:gd name="connsiteY3-54" fmla="*/ 874216 h 882217"/>
                <a:gd name="connsiteX4-55" fmla="*/ 17879 w 443370"/>
                <a:gd name="connsiteY4-56" fmla="*/ 882217 h 882217"/>
                <a:gd name="connsiteX5-57" fmla="*/ 0 w 443370"/>
                <a:gd name="connsiteY5-58" fmla="*/ 881465 h 8822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43370" h="882217">
                  <a:moveTo>
                    <a:pt x="162528" y="0"/>
                  </a:moveTo>
                  <a:lnTo>
                    <a:pt x="189480" y="4292"/>
                  </a:lnTo>
                  <a:cubicBezTo>
                    <a:pt x="322408" y="46527"/>
                    <a:pt x="461519" y="311779"/>
                    <a:pt x="441425" y="504408"/>
                  </a:cubicBezTo>
                  <a:cubicBezTo>
                    <a:pt x="420816" y="697553"/>
                    <a:pt x="193087" y="838162"/>
                    <a:pt x="67372" y="874216"/>
                  </a:cubicBezTo>
                  <a:cubicBezTo>
                    <a:pt x="51657" y="878722"/>
                    <a:pt x="35049" y="881322"/>
                    <a:pt x="17879" y="882217"/>
                  </a:cubicBezTo>
                  <a:lnTo>
                    <a:pt x="0" y="881465"/>
                  </a:lnTo>
                </a:path>
              </a:pathLst>
            </a:custGeom>
            <a:noFill/>
            <a:ln w="28575">
              <a:solidFill>
                <a:srgbClr val="0086DA"/>
              </a:solidFill>
              <a:prstDash val="sysDot"/>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nvGrpSpPr>
            <p:cNvPr id="497" name="Group 6"/>
            <p:cNvGrpSpPr/>
            <p:nvPr/>
          </p:nvGrpSpPr>
          <p:grpSpPr>
            <a:xfrm>
              <a:off x="3331183" y="1751130"/>
              <a:ext cx="943769" cy="1046194"/>
              <a:chOff x="4492403" y="930419"/>
              <a:chExt cx="733462" cy="796218"/>
            </a:xfrm>
          </p:grpSpPr>
          <p:sp>
            <p:nvSpPr>
              <p:cNvPr id="699" name="Oval 197"/>
              <p:cNvSpPr/>
              <p:nvPr/>
            </p:nvSpPr>
            <p:spPr bwMode="auto">
              <a:xfrm>
                <a:off x="4550779" y="986275"/>
                <a:ext cx="675086" cy="661234"/>
              </a:xfrm>
              <a:prstGeom prst="ellipse">
                <a:avLst/>
              </a:prstGeom>
              <a:solidFill>
                <a:srgbClr val="CCEEFC"/>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0" name="Freeform 199"/>
              <p:cNvSpPr/>
              <p:nvPr/>
            </p:nvSpPr>
            <p:spPr bwMode="auto">
              <a:xfrm>
                <a:off x="4861763" y="934526"/>
                <a:ext cx="57773" cy="14238"/>
              </a:xfrm>
              <a:custGeom>
                <a:avLst/>
                <a:gdLst>
                  <a:gd name="T0" fmla="*/ 111 w 112"/>
                  <a:gd name="T1" fmla="*/ 0 h 28"/>
                  <a:gd name="T2" fmla="*/ 61 w 112"/>
                  <a:gd name="T3" fmla="*/ 26 h 28"/>
                  <a:gd name="T4" fmla="*/ 52 w 112"/>
                  <a:gd name="T5" fmla="*/ 27 h 28"/>
                  <a:gd name="T6" fmla="*/ 1 w 112"/>
                  <a:gd name="T7" fmla="*/ 7 h 28"/>
                  <a:gd name="T8" fmla="*/ 0 w 112"/>
                  <a:gd name="T9" fmla="*/ 7 h 28"/>
                  <a:gd name="T10" fmla="*/ 0 w 112"/>
                  <a:gd name="T11" fmla="*/ 7 h 28"/>
                  <a:gd name="T12" fmla="*/ 52 w 112"/>
                  <a:gd name="T13" fmla="*/ 28 h 28"/>
                  <a:gd name="T14" fmla="*/ 61 w 112"/>
                  <a:gd name="T15" fmla="*/ 27 h 28"/>
                  <a:gd name="T16" fmla="*/ 112 w 112"/>
                  <a:gd name="T17" fmla="*/ 0 h 28"/>
                  <a:gd name="T18" fmla="*/ 112 w 112"/>
                  <a:gd name="T19" fmla="*/ 0 h 28"/>
                  <a:gd name="T20" fmla="*/ 111 w 112"/>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8">
                    <a:moveTo>
                      <a:pt x="111" y="0"/>
                    </a:moveTo>
                    <a:cubicBezTo>
                      <a:pt x="102" y="11"/>
                      <a:pt x="85" y="23"/>
                      <a:pt x="61" y="26"/>
                    </a:cubicBezTo>
                    <a:cubicBezTo>
                      <a:pt x="58" y="27"/>
                      <a:pt x="55" y="27"/>
                      <a:pt x="52" y="27"/>
                    </a:cubicBezTo>
                    <a:cubicBezTo>
                      <a:pt x="28" y="27"/>
                      <a:pt x="10" y="16"/>
                      <a:pt x="1" y="7"/>
                    </a:cubicBezTo>
                    <a:cubicBezTo>
                      <a:pt x="0" y="7"/>
                      <a:pt x="0" y="7"/>
                      <a:pt x="0" y="7"/>
                    </a:cubicBezTo>
                    <a:cubicBezTo>
                      <a:pt x="0" y="7"/>
                      <a:pt x="0" y="7"/>
                      <a:pt x="0" y="7"/>
                    </a:cubicBezTo>
                    <a:cubicBezTo>
                      <a:pt x="10" y="17"/>
                      <a:pt x="28" y="28"/>
                      <a:pt x="52" y="28"/>
                    </a:cubicBezTo>
                    <a:cubicBezTo>
                      <a:pt x="55" y="28"/>
                      <a:pt x="58" y="28"/>
                      <a:pt x="61" y="27"/>
                    </a:cubicBezTo>
                    <a:cubicBezTo>
                      <a:pt x="86" y="24"/>
                      <a:pt x="103" y="12"/>
                      <a:pt x="112" y="0"/>
                    </a:cubicBezTo>
                    <a:cubicBezTo>
                      <a:pt x="112" y="0"/>
                      <a:pt x="112" y="0"/>
                      <a:pt x="112" y="0"/>
                    </a:cubicBezTo>
                    <a:cubicBezTo>
                      <a:pt x="111" y="0"/>
                      <a:pt x="111" y="0"/>
                      <a:pt x="111" y="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1" name="Freeform 207"/>
              <p:cNvSpPr/>
              <p:nvPr/>
            </p:nvSpPr>
            <p:spPr bwMode="auto">
              <a:xfrm>
                <a:off x="4639709" y="1003524"/>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2" name="Freeform 209"/>
              <p:cNvSpPr/>
              <p:nvPr/>
            </p:nvSpPr>
            <p:spPr bwMode="auto">
              <a:xfrm>
                <a:off x="4639709" y="1003524"/>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3" name="Freeform 212"/>
              <p:cNvSpPr/>
              <p:nvPr/>
            </p:nvSpPr>
            <p:spPr bwMode="auto">
              <a:xfrm>
                <a:off x="4515676" y="1222292"/>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4" name="Freeform 214"/>
              <p:cNvSpPr/>
              <p:nvPr/>
            </p:nvSpPr>
            <p:spPr bwMode="auto">
              <a:xfrm>
                <a:off x="4515676" y="1222292"/>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5" name="Freeform 232"/>
              <p:cNvSpPr/>
              <p:nvPr/>
            </p:nvSpPr>
            <p:spPr bwMode="auto">
              <a:xfrm>
                <a:off x="4728969" y="1659829"/>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6" name="Freeform 234"/>
              <p:cNvSpPr/>
              <p:nvPr/>
            </p:nvSpPr>
            <p:spPr bwMode="auto">
              <a:xfrm>
                <a:off x="4728969" y="1659829"/>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7" name="Freeform 237"/>
              <p:cNvSpPr/>
              <p:nvPr/>
            </p:nvSpPr>
            <p:spPr bwMode="auto">
              <a:xfrm>
                <a:off x="4551544" y="1491441"/>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8" name="Freeform 239"/>
              <p:cNvSpPr/>
              <p:nvPr/>
            </p:nvSpPr>
            <p:spPr bwMode="auto">
              <a:xfrm>
                <a:off x="4551544" y="1491441"/>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09" name="Freeform 251"/>
              <p:cNvSpPr/>
              <p:nvPr/>
            </p:nvSpPr>
            <p:spPr bwMode="auto">
              <a:xfrm>
                <a:off x="4746492" y="930419"/>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0" name="Freeform 252"/>
              <p:cNvSpPr/>
              <p:nvPr/>
            </p:nvSpPr>
            <p:spPr bwMode="auto">
              <a:xfrm>
                <a:off x="4751147" y="948764"/>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1" name="Freeform 259"/>
              <p:cNvSpPr/>
              <p:nvPr/>
            </p:nvSpPr>
            <p:spPr bwMode="auto">
              <a:xfrm>
                <a:off x="4852454" y="1607807"/>
                <a:ext cx="64344" cy="118830"/>
              </a:xfrm>
              <a:custGeom>
                <a:avLst/>
                <a:gdLst>
                  <a:gd name="T0" fmla="*/ 0 w 125"/>
                  <a:gd name="T1" fmla="*/ 194 h 231"/>
                  <a:gd name="T2" fmla="*/ 68 w 125"/>
                  <a:gd name="T3" fmla="*/ 227 h 231"/>
                  <a:gd name="T4" fmla="*/ 124 w 125"/>
                  <a:gd name="T5" fmla="*/ 176 h 231"/>
                  <a:gd name="T6" fmla="*/ 104 w 125"/>
                  <a:gd name="T7" fmla="*/ 40 h 231"/>
                  <a:gd name="T8" fmla="*/ 63 w 125"/>
                  <a:gd name="T9" fmla="*/ 4 h 231"/>
                  <a:gd name="T10" fmla="*/ 19 w 125"/>
                  <a:gd name="T11" fmla="*/ 49 h 231"/>
                  <a:gd name="T12" fmla="*/ 0 w 125"/>
                  <a:gd name="T13" fmla="*/ 194 h 231"/>
                </a:gdLst>
                <a:ahLst/>
                <a:cxnLst>
                  <a:cxn ang="0">
                    <a:pos x="T0" y="T1"/>
                  </a:cxn>
                  <a:cxn ang="0">
                    <a:pos x="T2" y="T3"/>
                  </a:cxn>
                  <a:cxn ang="0">
                    <a:pos x="T4" y="T5"/>
                  </a:cxn>
                  <a:cxn ang="0">
                    <a:pos x="T6" y="T7"/>
                  </a:cxn>
                  <a:cxn ang="0">
                    <a:pos x="T8" y="T9"/>
                  </a:cxn>
                  <a:cxn ang="0">
                    <a:pos x="T10" y="T11"/>
                  </a:cxn>
                  <a:cxn ang="0">
                    <a:pos x="T12" y="T13"/>
                  </a:cxn>
                </a:cxnLst>
                <a:rect l="0" t="0" r="r" b="b"/>
                <a:pathLst>
                  <a:path w="125" h="231">
                    <a:moveTo>
                      <a:pt x="0" y="194"/>
                    </a:moveTo>
                    <a:cubicBezTo>
                      <a:pt x="1" y="203"/>
                      <a:pt x="39" y="231"/>
                      <a:pt x="68" y="227"/>
                    </a:cubicBezTo>
                    <a:cubicBezTo>
                      <a:pt x="97" y="223"/>
                      <a:pt x="125" y="185"/>
                      <a:pt x="124" y="176"/>
                    </a:cubicBezTo>
                    <a:cubicBezTo>
                      <a:pt x="124" y="176"/>
                      <a:pt x="107" y="56"/>
                      <a:pt x="104" y="40"/>
                    </a:cubicBezTo>
                    <a:cubicBezTo>
                      <a:pt x="102" y="23"/>
                      <a:pt x="92" y="0"/>
                      <a:pt x="63" y="4"/>
                    </a:cubicBezTo>
                    <a:cubicBezTo>
                      <a:pt x="34" y="9"/>
                      <a:pt x="22" y="35"/>
                      <a:pt x="19" y="49"/>
                    </a:cubicBezTo>
                    <a:cubicBezTo>
                      <a:pt x="17" y="60"/>
                      <a:pt x="0" y="192"/>
                      <a:pt x="0" y="19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2" name="Freeform 260"/>
              <p:cNvSpPr/>
              <p:nvPr/>
            </p:nvSpPr>
            <p:spPr bwMode="auto">
              <a:xfrm>
                <a:off x="4856013" y="1688579"/>
                <a:ext cx="57225" cy="15607"/>
              </a:xfrm>
              <a:custGeom>
                <a:avLst/>
                <a:gdLst>
                  <a:gd name="T0" fmla="*/ 1 w 111"/>
                  <a:gd name="T1" fmla="*/ 30 h 30"/>
                  <a:gd name="T2" fmla="*/ 50 w 111"/>
                  <a:gd name="T3" fmla="*/ 2 h 30"/>
                  <a:gd name="T4" fmla="*/ 61 w 111"/>
                  <a:gd name="T5" fmla="*/ 1 h 30"/>
                  <a:gd name="T6" fmla="*/ 110 w 111"/>
                  <a:gd name="T7" fmla="*/ 19 h 30"/>
                  <a:gd name="T8" fmla="*/ 111 w 111"/>
                  <a:gd name="T9" fmla="*/ 19 h 30"/>
                  <a:gd name="T10" fmla="*/ 61 w 111"/>
                  <a:gd name="T11" fmla="*/ 0 h 30"/>
                  <a:gd name="T12" fmla="*/ 50 w 111"/>
                  <a:gd name="T13" fmla="*/ 1 h 30"/>
                  <a:gd name="T14" fmla="*/ 0 w 111"/>
                  <a:gd name="T15" fmla="*/ 29 h 30"/>
                  <a:gd name="T16" fmla="*/ 1 w 1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30">
                    <a:moveTo>
                      <a:pt x="1" y="30"/>
                    </a:moveTo>
                    <a:cubicBezTo>
                      <a:pt x="9" y="18"/>
                      <a:pt x="26" y="5"/>
                      <a:pt x="50" y="2"/>
                    </a:cubicBezTo>
                    <a:cubicBezTo>
                      <a:pt x="54" y="1"/>
                      <a:pt x="58" y="1"/>
                      <a:pt x="61" y="1"/>
                    </a:cubicBezTo>
                    <a:cubicBezTo>
                      <a:pt x="84" y="1"/>
                      <a:pt x="101" y="11"/>
                      <a:pt x="110" y="19"/>
                    </a:cubicBezTo>
                    <a:cubicBezTo>
                      <a:pt x="111" y="19"/>
                      <a:pt x="111" y="19"/>
                      <a:pt x="111" y="19"/>
                    </a:cubicBezTo>
                    <a:cubicBezTo>
                      <a:pt x="102" y="10"/>
                      <a:pt x="84" y="0"/>
                      <a:pt x="61" y="0"/>
                    </a:cubicBezTo>
                    <a:cubicBezTo>
                      <a:pt x="58" y="0"/>
                      <a:pt x="54" y="0"/>
                      <a:pt x="50" y="1"/>
                    </a:cubicBezTo>
                    <a:cubicBezTo>
                      <a:pt x="25" y="4"/>
                      <a:pt x="9" y="17"/>
                      <a:pt x="0" y="29"/>
                    </a:cubicBezTo>
                    <a:cubicBezTo>
                      <a:pt x="1" y="30"/>
                      <a:pt x="1" y="30"/>
                      <a:pt x="1" y="3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3" name="Freeform 261"/>
              <p:cNvSpPr/>
              <p:nvPr/>
            </p:nvSpPr>
            <p:spPr bwMode="auto">
              <a:xfrm>
                <a:off x="4605210" y="1536070"/>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4" name="Freeform 262"/>
              <p:cNvSpPr/>
              <p:nvPr/>
            </p:nvSpPr>
            <p:spPr bwMode="auto">
              <a:xfrm>
                <a:off x="4613972" y="1585629"/>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5" name="Freeform 263"/>
              <p:cNvSpPr/>
              <p:nvPr/>
            </p:nvSpPr>
            <p:spPr bwMode="auto">
              <a:xfrm>
                <a:off x="4492403" y="1359468"/>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6" name="Freeform 264"/>
              <p:cNvSpPr/>
              <p:nvPr/>
            </p:nvSpPr>
            <p:spPr bwMode="auto">
              <a:xfrm>
                <a:off x="4514034" y="1363027"/>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7" name="Freeform 265"/>
              <p:cNvSpPr/>
              <p:nvPr/>
            </p:nvSpPr>
            <p:spPr bwMode="auto">
              <a:xfrm>
                <a:off x="4537307" y="1098808"/>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8" name="Freeform 266"/>
              <p:cNvSpPr/>
              <p:nvPr/>
            </p:nvSpPr>
            <p:spPr bwMode="auto">
              <a:xfrm>
                <a:off x="4551544" y="1105379"/>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19" name="Freeform 17"/>
              <p:cNvSpPr/>
              <p:nvPr/>
            </p:nvSpPr>
            <p:spPr bwMode="auto">
              <a:xfrm rot="400889">
                <a:off x="4850607" y="93813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0" name="Freeform 17"/>
              <p:cNvSpPr/>
              <p:nvPr/>
            </p:nvSpPr>
            <p:spPr bwMode="auto">
              <a:xfrm rot="12075633">
                <a:off x="4722090" y="1569533"/>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1" name="Freeform 17"/>
              <p:cNvSpPr/>
              <p:nvPr/>
            </p:nvSpPr>
            <p:spPr bwMode="auto">
              <a:xfrm rot="14379097">
                <a:off x="4551406" y="143204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2" name="Freeform 17"/>
              <p:cNvSpPr/>
              <p:nvPr/>
            </p:nvSpPr>
            <p:spPr bwMode="auto">
              <a:xfrm rot="17328480">
                <a:off x="4515573" y="119891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723" name="Freeform 17"/>
              <p:cNvSpPr/>
              <p:nvPr/>
            </p:nvSpPr>
            <p:spPr bwMode="auto">
              <a:xfrm rot="18777736">
                <a:off x="4627816" y="100961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498" name="Group 3"/>
            <p:cNvGrpSpPr/>
            <p:nvPr/>
          </p:nvGrpSpPr>
          <p:grpSpPr>
            <a:xfrm>
              <a:off x="3918041" y="1756528"/>
              <a:ext cx="448065" cy="993669"/>
              <a:chOff x="4948486" y="934526"/>
              <a:chExt cx="348219" cy="756243"/>
            </a:xfrm>
          </p:grpSpPr>
          <p:sp>
            <p:nvSpPr>
              <p:cNvPr id="679" name="Freeform 202"/>
              <p:cNvSpPr/>
              <p:nvPr/>
            </p:nvSpPr>
            <p:spPr bwMode="auto">
              <a:xfrm>
                <a:off x="5104900" y="1004619"/>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0" name="Freeform 204"/>
              <p:cNvSpPr/>
              <p:nvPr/>
            </p:nvSpPr>
            <p:spPr bwMode="auto">
              <a:xfrm>
                <a:off x="5104900" y="1004619"/>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1" name="Freeform 217"/>
              <p:cNvSpPr/>
              <p:nvPr/>
            </p:nvSpPr>
            <p:spPr bwMode="auto">
              <a:xfrm>
                <a:off x="5249194" y="1235435"/>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2" name="Freeform 219"/>
              <p:cNvSpPr/>
              <p:nvPr/>
            </p:nvSpPr>
            <p:spPr bwMode="auto">
              <a:xfrm>
                <a:off x="5249194" y="1235435"/>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3" name="Freeform 222"/>
              <p:cNvSpPr/>
              <p:nvPr/>
            </p:nvSpPr>
            <p:spPr bwMode="auto">
              <a:xfrm>
                <a:off x="5199362" y="1485691"/>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4" name="Freeform 224"/>
              <p:cNvSpPr/>
              <p:nvPr/>
            </p:nvSpPr>
            <p:spPr bwMode="auto">
              <a:xfrm>
                <a:off x="5199362" y="1485691"/>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5" name="Freeform 227"/>
              <p:cNvSpPr/>
              <p:nvPr/>
            </p:nvSpPr>
            <p:spPr bwMode="auto">
              <a:xfrm>
                <a:off x="4981415" y="1663389"/>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6" name="Freeform 229"/>
              <p:cNvSpPr/>
              <p:nvPr/>
            </p:nvSpPr>
            <p:spPr bwMode="auto">
              <a:xfrm>
                <a:off x="4981415" y="1663389"/>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7" name="Freeform 249"/>
              <p:cNvSpPr/>
              <p:nvPr/>
            </p:nvSpPr>
            <p:spPr bwMode="auto">
              <a:xfrm>
                <a:off x="4974023" y="934526"/>
                <a:ext cx="85153" cy="113902"/>
              </a:xfrm>
              <a:custGeom>
                <a:avLst/>
                <a:gdLst>
                  <a:gd name="T0" fmla="*/ 162 w 165"/>
                  <a:gd name="T1" fmla="*/ 66 h 221"/>
                  <a:gd name="T2" fmla="*/ 114 w 165"/>
                  <a:gd name="T3" fmla="*/ 8 h 221"/>
                  <a:gd name="T4" fmla="*/ 42 w 165"/>
                  <a:gd name="T5" fmla="*/ 32 h 221"/>
                  <a:gd name="T6" fmla="*/ 5 w 165"/>
                  <a:gd name="T7" fmla="*/ 165 h 221"/>
                  <a:gd name="T8" fmla="*/ 28 w 165"/>
                  <a:gd name="T9" fmla="*/ 213 h 221"/>
                  <a:gd name="T10" fmla="*/ 86 w 165"/>
                  <a:gd name="T11" fmla="*/ 191 h 221"/>
                  <a:gd name="T12" fmla="*/ 162 w 165"/>
                  <a:gd name="T13" fmla="*/ 66 h 221"/>
                </a:gdLst>
                <a:ahLst/>
                <a:cxnLst>
                  <a:cxn ang="0">
                    <a:pos x="T0" y="T1"/>
                  </a:cxn>
                  <a:cxn ang="0">
                    <a:pos x="T2" y="T3"/>
                  </a:cxn>
                  <a:cxn ang="0">
                    <a:pos x="T4" y="T5"/>
                  </a:cxn>
                  <a:cxn ang="0">
                    <a:pos x="T6" y="T7"/>
                  </a:cxn>
                  <a:cxn ang="0">
                    <a:pos x="T8" y="T9"/>
                  </a:cxn>
                  <a:cxn ang="0">
                    <a:pos x="T10" y="T11"/>
                  </a:cxn>
                  <a:cxn ang="0">
                    <a:pos x="T12" y="T13"/>
                  </a:cxn>
                </a:cxnLst>
                <a:rect l="0" t="0" r="r" b="b"/>
                <a:pathLst>
                  <a:path w="165" h="221">
                    <a:moveTo>
                      <a:pt x="162" y="66"/>
                    </a:moveTo>
                    <a:cubicBezTo>
                      <a:pt x="165" y="57"/>
                      <a:pt x="142" y="16"/>
                      <a:pt x="114" y="8"/>
                    </a:cubicBezTo>
                    <a:cubicBezTo>
                      <a:pt x="86" y="0"/>
                      <a:pt x="44" y="23"/>
                      <a:pt x="42" y="32"/>
                    </a:cubicBezTo>
                    <a:cubicBezTo>
                      <a:pt x="42" y="32"/>
                      <a:pt x="9" y="148"/>
                      <a:pt x="5" y="165"/>
                    </a:cubicBezTo>
                    <a:cubicBezTo>
                      <a:pt x="0" y="181"/>
                      <a:pt x="0" y="206"/>
                      <a:pt x="28" y="213"/>
                    </a:cubicBezTo>
                    <a:cubicBezTo>
                      <a:pt x="56" y="221"/>
                      <a:pt x="79" y="202"/>
                      <a:pt x="86" y="191"/>
                    </a:cubicBezTo>
                    <a:cubicBezTo>
                      <a:pt x="93" y="181"/>
                      <a:pt x="162" y="67"/>
                      <a:pt x="162" y="6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8" name="Freeform 250"/>
              <p:cNvSpPr/>
              <p:nvPr/>
            </p:nvSpPr>
            <p:spPr bwMode="auto">
              <a:xfrm>
                <a:off x="4998391" y="952049"/>
                <a:ext cx="54487" cy="22999"/>
              </a:xfrm>
              <a:custGeom>
                <a:avLst/>
                <a:gdLst>
                  <a:gd name="T0" fmla="*/ 106 w 106"/>
                  <a:gd name="T1" fmla="*/ 35 h 45"/>
                  <a:gd name="T2" fmla="*/ 71 w 106"/>
                  <a:gd name="T3" fmla="*/ 44 h 45"/>
                  <a:gd name="T4" fmla="*/ 49 w 106"/>
                  <a:gd name="T5" fmla="*/ 41 h 45"/>
                  <a:gd name="T6" fmla="*/ 1 w 106"/>
                  <a:gd name="T7" fmla="*/ 0 h 45"/>
                  <a:gd name="T8" fmla="*/ 0 w 106"/>
                  <a:gd name="T9" fmla="*/ 1 h 45"/>
                  <a:gd name="T10" fmla="*/ 49 w 106"/>
                  <a:gd name="T11" fmla="*/ 42 h 45"/>
                  <a:gd name="T12" fmla="*/ 71 w 106"/>
                  <a:gd name="T13" fmla="*/ 45 h 45"/>
                  <a:gd name="T14" fmla="*/ 106 w 106"/>
                  <a:gd name="T15" fmla="*/ 36 h 45"/>
                  <a:gd name="T16" fmla="*/ 106 w 106"/>
                  <a:gd name="T17"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106" y="35"/>
                    </a:moveTo>
                    <a:cubicBezTo>
                      <a:pt x="97" y="40"/>
                      <a:pt x="85" y="44"/>
                      <a:pt x="71" y="44"/>
                    </a:cubicBezTo>
                    <a:cubicBezTo>
                      <a:pt x="64" y="44"/>
                      <a:pt x="57" y="43"/>
                      <a:pt x="49" y="41"/>
                    </a:cubicBezTo>
                    <a:cubicBezTo>
                      <a:pt x="22" y="33"/>
                      <a:pt x="7" y="14"/>
                      <a:pt x="1" y="0"/>
                    </a:cubicBezTo>
                    <a:cubicBezTo>
                      <a:pt x="0" y="1"/>
                      <a:pt x="0" y="1"/>
                      <a:pt x="0" y="1"/>
                    </a:cubicBezTo>
                    <a:cubicBezTo>
                      <a:pt x="6" y="15"/>
                      <a:pt x="21" y="34"/>
                      <a:pt x="49" y="42"/>
                    </a:cubicBezTo>
                    <a:cubicBezTo>
                      <a:pt x="57" y="44"/>
                      <a:pt x="64" y="45"/>
                      <a:pt x="71" y="45"/>
                    </a:cubicBezTo>
                    <a:cubicBezTo>
                      <a:pt x="85" y="45"/>
                      <a:pt x="97" y="41"/>
                      <a:pt x="106" y="36"/>
                    </a:cubicBezTo>
                    <a:cubicBezTo>
                      <a:pt x="106" y="35"/>
                      <a:pt x="106" y="35"/>
                      <a:pt x="106" y="35"/>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89" name="Freeform 253"/>
              <p:cNvSpPr/>
              <p:nvPr/>
            </p:nvSpPr>
            <p:spPr bwMode="auto">
              <a:xfrm>
                <a:off x="5125999" y="1107294"/>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0" name="Freeform 254"/>
              <p:cNvSpPr/>
              <p:nvPr/>
            </p:nvSpPr>
            <p:spPr bwMode="auto">
              <a:xfrm>
                <a:off x="5201827" y="1112224"/>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1" name="Freeform 255"/>
              <p:cNvSpPr/>
              <p:nvPr/>
            </p:nvSpPr>
            <p:spPr bwMode="auto">
              <a:xfrm>
                <a:off x="5183470" y="1347984"/>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2" name="Freeform 256"/>
              <p:cNvSpPr/>
              <p:nvPr/>
            </p:nvSpPr>
            <p:spPr bwMode="auto">
              <a:xfrm>
                <a:off x="5259314" y="1360023"/>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3" name="Freeform 257"/>
              <p:cNvSpPr/>
              <p:nvPr/>
            </p:nvSpPr>
            <p:spPr bwMode="auto">
              <a:xfrm>
                <a:off x="5050961" y="1535523"/>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4" name="Freeform 258"/>
              <p:cNvSpPr/>
              <p:nvPr/>
            </p:nvSpPr>
            <p:spPr bwMode="auto">
              <a:xfrm>
                <a:off x="5100793" y="1594390"/>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5" name="Freeform 17"/>
              <p:cNvSpPr/>
              <p:nvPr/>
            </p:nvSpPr>
            <p:spPr bwMode="auto">
              <a:xfrm rot="2636713">
                <a:off x="5047818" y="101349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6" name="Freeform 17"/>
              <p:cNvSpPr/>
              <p:nvPr/>
            </p:nvSpPr>
            <p:spPr bwMode="auto">
              <a:xfrm rot="4769209">
                <a:off x="5161348" y="121446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7" name="Freeform 17"/>
              <p:cNvSpPr/>
              <p:nvPr/>
            </p:nvSpPr>
            <p:spPr bwMode="auto">
              <a:xfrm rot="7212185">
                <a:off x="5125649" y="143194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98" name="Freeform 17"/>
              <p:cNvSpPr/>
              <p:nvPr/>
            </p:nvSpPr>
            <p:spPr bwMode="auto">
              <a:xfrm rot="9476839">
                <a:off x="4948486" y="157390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499" name="Group 41"/>
            <p:cNvGrpSpPr/>
            <p:nvPr/>
          </p:nvGrpSpPr>
          <p:grpSpPr>
            <a:xfrm>
              <a:off x="3676769" y="1992346"/>
              <a:ext cx="398465" cy="106849"/>
              <a:chOff x="5509927" y="1525382"/>
              <a:chExt cx="309672" cy="81319"/>
            </a:xfrm>
          </p:grpSpPr>
          <p:sp>
            <p:nvSpPr>
              <p:cNvPr id="676" name="Freeform 242"/>
              <p:cNvSpPr/>
              <p:nvPr/>
            </p:nvSpPr>
            <p:spPr bwMode="auto">
              <a:xfrm>
                <a:off x="5509927" y="1525382"/>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7" name="Freeform 243"/>
              <p:cNvSpPr/>
              <p:nvPr/>
            </p:nvSpPr>
            <p:spPr bwMode="auto">
              <a:xfrm>
                <a:off x="5509927" y="1525929"/>
                <a:ext cx="288588" cy="80772"/>
              </a:xfrm>
              <a:custGeom>
                <a:avLst/>
                <a:gdLst>
                  <a:gd name="T0" fmla="*/ 499 w 560"/>
                  <a:gd name="T1" fmla="*/ 157 h 157"/>
                  <a:gd name="T2" fmla="*/ 427 w 560"/>
                  <a:gd name="T3" fmla="*/ 75 h 157"/>
                  <a:gd name="T4" fmla="*/ 397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9 w 560"/>
                  <a:gd name="T31" fmla="*/ 66 h 157"/>
                  <a:gd name="T32" fmla="*/ 288 w 560"/>
                  <a:gd name="T33" fmla="*/ 132 h 157"/>
                  <a:gd name="T34" fmla="*/ 339 w 560"/>
                  <a:gd name="T35" fmla="*/ 67 h 157"/>
                  <a:gd name="T36" fmla="*/ 397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7"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9" y="66"/>
                    </a:cubicBezTo>
                    <a:cubicBezTo>
                      <a:pt x="252" y="97"/>
                      <a:pt x="268" y="132"/>
                      <a:pt x="288" y="132"/>
                    </a:cubicBezTo>
                    <a:cubicBezTo>
                      <a:pt x="309" y="132"/>
                      <a:pt x="325" y="97"/>
                      <a:pt x="339" y="67"/>
                    </a:cubicBezTo>
                    <a:cubicBezTo>
                      <a:pt x="355" y="32"/>
                      <a:pt x="369" y="0"/>
                      <a:pt x="397" y="0"/>
                    </a:cubicBezTo>
                    <a:cubicBezTo>
                      <a:pt x="424" y="0"/>
                      <a:pt x="437" y="32"/>
                      <a:pt x="450" y="66"/>
                    </a:cubicBezTo>
                    <a:cubicBezTo>
                      <a:pt x="463" y="97"/>
                      <a:pt x="477" y="132"/>
                      <a:pt x="499" y="132"/>
                    </a:cubicBezTo>
                    <a:cubicBezTo>
                      <a:pt x="513" y="132"/>
                      <a:pt x="529" y="107"/>
                      <a:pt x="534" y="95"/>
                    </a:cubicBezTo>
                    <a:cubicBezTo>
                      <a:pt x="537" y="89"/>
                      <a:pt x="545" y="86"/>
                      <a:pt x="551" y="88"/>
                    </a:cubicBezTo>
                    <a:cubicBezTo>
                      <a:pt x="557" y="91"/>
                      <a:pt x="560" y="99"/>
                      <a:pt x="557" y="105"/>
                    </a:cubicBezTo>
                    <a:cubicBezTo>
                      <a:pt x="555" y="110"/>
                      <a:pt x="534"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8" name="Oval 246"/>
              <p:cNvSpPr/>
              <p:nvPr/>
            </p:nvSpPr>
            <p:spPr bwMode="auto">
              <a:xfrm>
                <a:off x="5774969" y="1544000"/>
                <a:ext cx="44630" cy="44082"/>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500" name="Group 42"/>
            <p:cNvGrpSpPr/>
            <p:nvPr/>
          </p:nvGrpSpPr>
          <p:grpSpPr>
            <a:xfrm>
              <a:off x="3560156" y="2196690"/>
              <a:ext cx="390713" cy="106851"/>
              <a:chOff x="5419299" y="1680901"/>
              <a:chExt cx="303647" cy="81320"/>
            </a:xfrm>
          </p:grpSpPr>
          <p:sp>
            <p:nvSpPr>
              <p:cNvPr id="673" name="Freeform 240"/>
              <p:cNvSpPr/>
              <p:nvPr/>
            </p:nvSpPr>
            <p:spPr bwMode="auto">
              <a:xfrm>
                <a:off x="5419299" y="1680901"/>
                <a:ext cx="288041" cy="80772"/>
              </a:xfrm>
              <a:custGeom>
                <a:avLst/>
                <a:gdLst>
                  <a:gd name="T0" fmla="*/ 396 w 559"/>
                  <a:gd name="T1" fmla="*/ 157 h 157"/>
                  <a:gd name="T2" fmla="*/ 450 w 559"/>
                  <a:gd name="T3" fmla="*/ 91 h 157"/>
                  <a:gd name="T4" fmla="*/ 499 w 559"/>
                  <a:gd name="T5" fmla="*/ 25 h 157"/>
                  <a:gd name="T6" fmla="*/ 534 w 559"/>
                  <a:gd name="T7" fmla="*/ 62 h 157"/>
                  <a:gd name="T8" fmla="*/ 550 w 559"/>
                  <a:gd name="T9" fmla="*/ 69 h 157"/>
                  <a:gd name="T10" fmla="*/ 557 w 559"/>
                  <a:gd name="T11" fmla="*/ 52 h 157"/>
                  <a:gd name="T12" fmla="*/ 499 w 559"/>
                  <a:gd name="T13" fmla="*/ 0 h 157"/>
                  <a:gd name="T14" fmla="*/ 427 w 559"/>
                  <a:gd name="T15" fmla="*/ 82 h 157"/>
                  <a:gd name="T16" fmla="*/ 396 w 559"/>
                  <a:gd name="T17" fmla="*/ 132 h 157"/>
                  <a:gd name="T18" fmla="*/ 361 w 559"/>
                  <a:gd name="T19" fmla="*/ 80 h 157"/>
                  <a:gd name="T20" fmla="*/ 288 w 559"/>
                  <a:gd name="T21" fmla="*/ 0 h 157"/>
                  <a:gd name="T22" fmla="*/ 215 w 559"/>
                  <a:gd name="T23" fmla="*/ 81 h 157"/>
                  <a:gd name="T24" fmla="*/ 183 w 559"/>
                  <a:gd name="T25" fmla="*/ 132 h 157"/>
                  <a:gd name="T26" fmla="*/ 145 w 559"/>
                  <a:gd name="T27" fmla="*/ 80 h 157"/>
                  <a:gd name="T28" fmla="*/ 67 w 559"/>
                  <a:gd name="T29" fmla="*/ 0 h 157"/>
                  <a:gd name="T30" fmla="*/ 7 w 559"/>
                  <a:gd name="T31" fmla="*/ 23 h 157"/>
                  <a:gd name="T32" fmla="*/ 4 w 559"/>
                  <a:gd name="T33" fmla="*/ 41 h 157"/>
                  <a:gd name="T34" fmla="*/ 21 w 559"/>
                  <a:gd name="T35" fmla="*/ 44 h 157"/>
                  <a:gd name="T36" fmla="*/ 67 w 559"/>
                  <a:gd name="T37" fmla="*/ 25 h 157"/>
                  <a:gd name="T38" fmla="*/ 123 w 559"/>
                  <a:gd name="T39" fmla="*/ 92 h 157"/>
                  <a:gd name="T40" fmla="*/ 183 w 559"/>
                  <a:gd name="T41" fmla="*/ 157 h 157"/>
                  <a:gd name="T42" fmla="*/ 238 w 559"/>
                  <a:gd name="T43" fmla="*/ 91 h 157"/>
                  <a:gd name="T44" fmla="*/ 288 w 559"/>
                  <a:gd name="T45" fmla="*/ 25 h 157"/>
                  <a:gd name="T46" fmla="*/ 338 w 559"/>
                  <a:gd name="T47" fmla="*/ 91 h 157"/>
                  <a:gd name="T48" fmla="*/ 396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396" y="157"/>
                    </a:moveTo>
                    <a:cubicBezTo>
                      <a:pt x="423" y="157"/>
                      <a:pt x="436" y="125"/>
                      <a:pt x="450" y="91"/>
                    </a:cubicBezTo>
                    <a:cubicBezTo>
                      <a:pt x="462" y="60"/>
                      <a:pt x="477" y="25"/>
                      <a:pt x="499" y="25"/>
                    </a:cubicBezTo>
                    <a:cubicBezTo>
                      <a:pt x="513" y="25"/>
                      <a:pt x="529" y="50"/>
                      <a:pt x="534" y="62"/>
                    </a:cubicBezTo>
                    <a:cubicBezTo>
                      <a:pt x="537" y="69"/>
                      <a:pt x="544" y="71"/>
                      <a:pt x="550" y="69"/>
                    </a:cubicBezTo>
                    <a:cubicBezTo>
                      <a:pt x="557" y="66"/>
                      <a:pt x="559" y="59"/>
                      <a:pt x="557" y="52"/>
                    </a:cubicBezTo>
                    <a:cubicBezTo>
                      <a:pt x="554" y="47"/>
                      <a:pt x="533" y="0"/>
                      <a:pt x="499" y="0"/>
                    </a:cubicBezTo>
                    <a:cubicBezTo>
                      <a:pt x="460" y="0"/>
                      <a:pt x="442" y="44"/>
                      <a:pt x="427" y="82"/>
                    </a:cubicBezTo>
                    <a:cubicBezTo>
                      <a:pt x="418" y="104"/>
                      <a:pt x="406" y="132"/>
                      <a:pt x="396" y="132"/>
                    </a:cubicBezTo>
                    <a:cubicBezTo>
                      <a:pt x="385" y="132"/>
                      <a:pt x="372" y="103"/>
                      <a:pt x="361" y="80"/>
                    </a:cubicBezTo>
                    <a:cubicBezTo>
                      <a:pt x="344" y="43"/>
                      <a:pt x="324" y="0"/>
                      <a:pt x="288" y="0"/>
                    </a:cubicBezTo>
                    <a:cubicBezTo>
                      <a:pt x="251" y="0"/>
                      <a:pt x="232" y="43"/>
                      <a:pt x="215" y="81"/>
                    </a:cubicBezTo>
                    <a:cubicBezTo>
                      <a:pt x="206" y="103"/>
                      <a:pt x="193" y="132"/>
                      <a:pt x="183" y="132"/>
                    </a:cubicBezTo>
                    <a:cubicBezTo>
                      <a:pt x="172" y="132"/>
                      <a:pt x="156" y="102"/>
                      <a:pt x="145" y="80"/>
                    </a:cubicBezTo>
                    <a:cubicBezTo>
                      <a:pt x="125" y="43"/>
                      <a:pt x="102" y="0"/>
                      <a:pt x="67" y="0"/>
                    </a:cubicBezTo>
                    <a:cubicBezTo>
                      <a:pt x="41" y="0"/>
                      <a:pt x="10" y="21"/>
                      <a:pt x="7" y="23"/>
                    </a:cubicBezTo>
                    <a:cubicBezTo>
                      <a:pt x="1" y="27"/>
                      <a:pt x="0" y="35"/>
                      <a:pt x="4" y="41"/>
                    </a:cubicBezTo>
                    <a:cubicBezTo>
                      <a:pt x="8" y="46"/>
                      <a:pt x="15" y="48"/>
                      <a:pt x="21" y="44"/>
                    </a:cubicBezTo>
                    <a:cubicBezTo>
                      <a:pt x="29" y="39"/>
                      <a:pt x="51" y="25"/>
                      <a:pt x="67" y="25"/>
                    </a:cubicBezTo>
                    <a:cubicBezTo>
                      <a:pt x="87" y="25"/>
                      <a:pt x="106" y="61"/>
                      <a:pt x="123" y="92"/>
                    </a:cubicBezTo>
                    <a:cubicBezTo>
                      <a:pt x="141" y="127"/>
                      <a:pt x="157" y="157"/>
                      <a:pt x="183" y="157"/>
                    </a:cubicBezTo>
                    <a:cubicBezTo>
                      <a:pt x="209" y="157"/>
                      <a:pt x="223" y="125"/>
                      <a:pt x="238" y="91"/>
                    </a:cubicBezTo>
                    <a:cubicBezTo>
                      <a:pt x="252" y="60"/>
                      <a:pt x="267" y="25"/>
                      <a:pt x="288" y="25"/>
                    </a:cubicBezTo>
                    <a:cubicBezTo>
                      <a:pt x="308" y="25"/>
                      <a:pt x="324" y="60"/>
                      <a:pt x="338" y="91"/>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4" name="Freeform 241"/>
              <p:cNvSpPr/>
              <p:nvPr/>
            </p:nvSpPr>
            <p:spPr bwMode="auto">
              <a:xfrm>
                <a:off x="5419299" y="1681449"/>
                <a:ext cx="288041" cy="80772"/>
              </a:xfrm>
              <a:custGeom>
                <a:avLst/>
                <a:gdLst>
                  <a:gd name="T0" fmla="*/ 499 w 559"/>
                  <a:gd name="T1" fmla="*/ 157 h 157"/>
                  <a:gd name="T2" fmla="*/ 427 w 559"/>
                  <a:gd name="T3" fmla="*/ 75 h 157"/>
                  <a:gd name="T4" fmla="*/ 396 w 559"/>
                  <a:gd name="T5" fmla="*/ 25 h 157"/>
                  <a:gd name="T6" fmla="*/ 361 w 559"/>
                  <a:gd name="T7" fmla="*/ 77 h 157"/>
                  <a:gd name="T8" fmla="*/ 288 w 559"/>
                  <a:gd name="T9" fmla="*/ 157 h 157"/>
                  <a:gd name="T10" fmla="*/ 215 w 559"/>
                  <a:gd name="T11" fmla="*/ 76 h 157"/>
                  <a:gd name="T12" fmla="*/ 183 w 559"/>
                  <a:gd name="T13" fmla="*/ 25 h 157"/>
                  <a:gd name="T14" fmla="*/ 145 w 559"/>
                  <a:gd name="T15" fmla="*/ 77 h 157"/>
                  <a:gd name="T16" fmla="*/ 67 w 559"/>
                  <a:gd name="T17" fmla="*/ 157 h 157"/>
                  <a:gd name="T18" fmla="*/ 7 w 559"/>
                  <a:gd name="T19" fmla="*/ 134 h 157"/>
                  <a:gd name="T20" fmla="*/ 4 w 559"/>
                  <a:gd name="T21" fmla="*/ 117 h 157"/>
                  <a:gd name="T22" fmla="*/ 21 w 559"/>
                  <a:gd name="T23" fmla="*/ 113 h 157"/>
                  <a:gd name="T24" fmla="*/ 67 w 559"/>
                  <a:gd name="T25" fmla="*/ 132 h 157"/>
                  <a:gd name="T26" fmla="*/ 123 w 559"/>
                  <a:gd name="T27" fmla="*/ 65 h 157"/>
                  <a:gd name="T28" fmla="*/ 183 w 559"/>
                  <a:gd name="T29" fmla="*/ 0 h 157"/>
                  <a:gd name="T30" fmla="*/ 238 w 559"/>
                  <a:gd name="T31" fmla="*/ 66 h 157"/>
                  <a:gd name="T32" fmla="*/ 288 w 559"/>
                  <a:gd name="T33" fmla="*/ 132 h 157"/>
                  <a:gd name="T34" fmla="*/ 338 w 559"/>
                  <a:gd name="T35" fmla="*/ 67 h 157"/>
                  <a:gd name="T36" fmla="*/ 396 w 559"/>
                  <a:gd name="T37" fmla="*/ 0 h 157"/>
                  <a:gd name="T38" fmla="*/ 450 w 559"/>
                  <a:gd name="T39" fmla="*/ 66 h 157"/>
                  <a:gd name="T40" fmla="*/ 499 w 559"/>
                  <a:gd name="T41" fmla="*/ 132 h 157"/>
                  <a:gd name="T42" fmla="*/ 534 w 559"/>
                  <a:gd name="T43" fmla="*/ 95 h 157"/>
                  <a:gd name="T44" fmla="*/ 550 w 559"/>
                  <a:gd name="T45" fmla="*/ 89 h 157"/>
                  <a:gd name="T46" fmla="*/ 557 w 559"/>
                  <a:gd name="T47" fmla="*/ 105 h 157"/>
                  <a:gd name="T48" fmla="*/ 499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499" y="157"/>
                    </a:moveTo>
                    <a:cubicBezTo>
                      <a:pt x="460" y="157"/>
                      <a:pt x="442" y="114"/>
                      <a:pt x="427" y="75"/>
                    </a:cubicBezTo>
                    <a:cubicBezTo>
                      <a:pt x="418" y="53"/>
                      <a:pt x="406" y="25"/>
                      <a:pt x="396" y="25"/>
                    </a:cubicBezTo>
                    <a:cubicBezTo>
                      <a:pt x="385" y="25"/>
                      <a:pt x="372" y="54"/>
                      <a:pt x="361" y="77"/>
                    </a:cubicBezTo>
                    <a:cubicBezTo>
                      <a:pt x="344" y="115"/>
                      <a:pt x="324" y="157"/>
                      <a:pt x="288" y="157"/>
                    </a:cubicBezTo>
                    <a:cubicBezTo>
                      <a:pt x="251" y="157"/>
                      <a:pt x="232" y="114"/>
                      <a:pt x="215" y="76"/>
                    </a:cubicBezTo>
                    <a:cubicBezTo>
                      <a:pt x="206" y="54"/>
                      <a:pt x="193" y="25"/>
                      <a:pt x="183" y="25"/>
                    </a:cubicBezTo>
                    <a:cubicBezTo>
                      <a:pt x="172" y="25"/>
                      <a:pt x="156" y="55"/>
                      <a:pt x="145" y="77"/>
                    </a:cubicBezTo>
                    <a:cubicBezTo>
                      <a:pt x="125" y="115"/>
                      <a:pt x="102" y="157"/>
                      <a:pt x="67" y="157"/>
                    </a:cubicBezTo>
                    <a:cubicBezTo>
                      <a:pt x="41" y="157"/>
                      <a:pt x="10" y="136"/>
                      <a:pt x="7" y="134"/>
                    </a:cubicBezTo>
                    <a:cubicBezTo>
                      <a:pt x="1" y="130"/>
                      <a:pt x="0" y="122"/>
                      <a:pt x="4" y="117"/>
                    </a:cubicBezTo>
                    <a:cubicBezTo>
                      <a:pt x="8" y="111"/>
                      <a:pt x="15" y="109"/>
                      <a:pt x="21" y="113"/>
                    </a:cubicBezTo>
                    <a:cubicBezTo>
                      <a:pt x="29" y="119"/>
                      <a:pt x="51" y="132"/>
                      <a:pt x="67" y="132"/>
                    </a:cubicBezTo>
                    <a:cubicBezTo>
                      <a:pt x="87" y="132"/>
                      <a:pt x="106" y="97"/>
                      <a:pt x="123" y="65"/>
                    </a:cubicBezTo>
                    <a:cubicBezTo>
                      <a:pt x="141" y="30"/>
                      <a:pt x="157" y="0"/>
                      <a:pt x="183" y="0"/>
                    </a:cubicBezTo>
                    <a:cubicBezTo>
                      <a:pt x="209" y="0"/>
                      <a:pt x="223" y="32"/>
                      <a:pt x="238" y="66"/>
                    </a:cubicBezTo>
                    <a:cubicBezTo>
                      <a:pt x="252" y="97"/>
                      <a:pt x="267" y="132"/>
                      <a:pt x="288" y="132"/>
                    </a:cubicBezTo>
                    <a:cubicBezTo>
                      <a:pt x="308" y="132"/>
                      <a:pt x="324" y="97"/>
                      <a:pt x="338" y="67"/>
                    </a:cubicBezTo>
                    <a:cubicBezTo>
                      <a:pt x="354" y="32"/>
                      <a:pt x="369" y="0"/>
                      <a:pt x="396" y="0"/>
                    </a:cubicBezTo>
                    <a:cubicBezTo>
                      <a:pt x="423" y="0"/>
                      <a:pt x="436" y="32"/>
                      <a:pt x="450" y="66"/>
                    </a:cubicBezTo>
                    <a:cubicBezTo>
                      <a:pt x="462" y="97"/>
                      <a:pt x="477" y="132"/>
                      <a:pt x="499" y="132"/>
                    </a:cubicBezTo>
                    <a:cubicBezTo>
                      <a:pt x="513" y="132"/>
                      <a:pt x="528" y="107"/>
                      <a:pt x="534" y="95"/>
                    </a:cubicBezTo>
                    <a:cubicBezTo>
                      <a:pt x="537" y="89"/>
                      <a:pt x="544" y="86"/>
                      <a:pt x="550" y="89"/>
                    </a:cubicBezTo>
                    <a:cubicBezTo>
                      <a:pt x="557" y="91"/>
                      <a:pt x="559" y="99"/>
                      <a:pt x="557" y="105"/>
                    </a:cubicBezTo>
                    <a:cubicBezTo>
                      <a:pt x="554"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5" name="Oval 247"/>
              <p:cNvSpPr/>
              <p:nvPr/>
            </p:nvSpPr>
            <p:spPr bwMode="auto">
              <a:xfrm>
                <a:off x="5678042" y="1699520"/>
                <a:ext cx="44904" cy="44630"/>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501" name="Group 43"/>
            <p:cNvGrpSpPr/>
            <p:nvPr/>
          </p:nvGrpSpPr>
          <p:grpSpPr>
            <a:xfrm>
              <a:off x="3702842" y="2387639"/>
              <a:ext cx="393884" cy="107211"/>
              <a:chOff x="5530189" y="1827112"/>
              <a:chExt cx="306112" cy="81594"/>
            </a:xfrm>
          </p:grpSpPr>
          <p:sp>
            <p:nvSpPr>
              <p:cNvPr id="670" name="Freeform 244"/>
              <p:cNvSpPr/>
              <p:nvPr/>
            </p:nvSpPr>
            <p:spPr bwMode="auto">
              <a:xfrm>
                <a:off x="5530189" y="1827112"/>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1" name="Freeform 245"/>
              <p:cNvSpPr/>
              <p:nvPr/>
            </p:nvSpPr>
            <p:spPr bwMode="auto">
              <a:xfrm>
                <a:off x="5530189" y="1827660"/>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72" name="Oval 248"/>
              <p:cNvSpPr/>
              <p:nvPr/>
            </p:nvSpPr>
            <p:spPr bwMode="auto">
              <a:xfrm>
                <a:off x="5791397" y="1845183"/>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502" name="Group 14"/>
            <p:cNvGrpSpPr/>
            <p:nvPr/>
          </p:nvGrpSpPr>
          <p:grpSpPr>
            <a:xfrm>
              <a:off x="7863046" y="2756098"/>
              <a:ext cx="664537" cy="1694684"/>
              <a:chOff x="5617567" y="2176352"/>
              <a:chExt cx="516454" cy="1289760"/>
            </a:xfrm>
          </p:grpSpPr>
          <p:sp>
            <p:nvSpPr>
              <p:cNvPr id="651" name="TextBox 441"/>
              <p:cNvSpPr txBox="1"/>
              <p:nvPr/>
            </p:nvSpPr>
            <p:spPr>
              <a:xfrm>
                <a:off x="5723959" y="3114899"/>
                <a:ext cx="410062" cy="351213"/>
              </a:xfrm>
              <a:prstGeom prst="rect">
                <a:avLst/>
              </a:prstGeom>
              <a:noFill/>
            </p:spPr>
            <p:txBody>
              <a:bodyPr wrap="non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蛋白</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合成</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sp>
            <p:nvSpPr>
              <p:cNvPr id="652" name="Oval 429"/>
              <p:cNvSpPr/>
              <p:nvPr/>
            </p:nvSpPr>
            <p:spPr>
              <a:xfrm>
                <a:off x="5802152" y="2900016"/>
                <a:ext cx="271828" cy="108000"/>
              </a:xfrm>
              <a:prstGeom prst="ellipse">
                <a:avLst/>
              </a:prstGeom>
              <a:gradFill flip="none" rotWithShape="1">
                <a:gsLst>
                  <a:gs pos="0">
                    <a:srgbClr val="BCBCBC">
                      <a:lumMod val="40000"/>
                      <a:lumOff val="60000"/>
                    </a:srgbClr>
                  </a:gs>
                  <a:gs pos="74000">
                    <a:srgbClr val="BCBCBC">
                      <a:lumMod val="75000"/>
                    </a:srgbClr>
                  </a:gs>
                  <a:gs pos="83000">
                    <a:srgbClr val="BCBCBC">
                      <a:lumMod val="75000"/>
                    </a:srgbClr>
                  </a:gs>
                  <a:gs pos="100000">
                    <a:srgbClr val="BCBCBC">
                      <a:lumMod val="75000"/>
                    </a:srgbClr>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53" name="Oval 1"/>
              <p:cNvSpPr/>
              <p:nvPr/>
            </p:nvSpPr>
            <p:spPr>
              <a:xfrm>
                <a:off x="5766392" y="2779640"/>
                <a:ext cx="343349" cy="144000"/>
              </a:xfrm>
              <a:prstGeom prst="ellipse">
                <a:avLst/>
              </a:prstGeom>
              <a:gradFill flip="none" rotWithShape="1">
                <a:gsLst>
                  <a:gs pos="0">
                    <a:srgbClr val="BCBCBC">
                      <a:lumMod val="40000"/>
                      <a:lumOff val="60000"/>
                    </a:srgbClr>
                  </a:gs>
                  <a:gs pos="74000">
                    <a:srgbClr val="BCBCBC"/>
                  </a:gs>
                  <a:gs pos="83000">
                    <a:srgbClr val="BCBCBC"/>
                  </a:gs>
                  <a:gs pos="100000">
                    <a:srgbClr val="BCBCBC"/>
                  </a:gs>
                </a:gsLst>
                <a:path path="circle">
                  <a:fillToRect l="50000" t="50000" r="50000" b="50000"/>
                </a:path>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nvGrpSpPr>
              <p:cNvPr id="654" name="Group 468"/>
              <p:cNvGrpSpPr/>
              <p:nvPr/>
            </p:nvGrpSpPr>
            <p:grpSpPr>
              <a:xfrm rot="5400000">
                <a:off x="6025934" y="2221073"/>
                <a:ext cx="68451" cy="122116"/>
                <a:chOff x="4284556" y="2885997"/>
                <a:chExt cx="68451" cy="122116"/>
              </a:xfrm>
            </p:grpSpPr>
            <p:sp>
              <p:nvSpPr>
                <p:cNvPr id="668" name="Freeform 251"/>
                <p:cNvSpPr/>
                <p:nvPr/>
              </p:nvSpPr>
              <p:spPr bwMode="auto">
                <a:xfrm>
                  <a:off x="4284556" y="2885997"/>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9" name="Freeform 252"/>
                <p:cNvSpPr/>
                <p:nvPr/>
              </p:nvSpPr>
              <p:spPr bwMode="auto">
                <a:xfrm>
                  <a:off x="4289211" y="2904342"/>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655" name="Group 471"/>
              <p:cNvGrpSpPr/>
              <p:nvPr/>
            </p:nvGrpSpPr>
            <p:grpSpPr>
              <a:xfrm rot="15231000">
                <a:off x="5909390" y="2451250"/>
                <a:ext cx="109795" cy="96926"/>
                <a:chOff x="4143274" y="3491648"/>
                <a:chExt cx="109795" cy="96926"/>
              </a:xfrm>
            </p:grpSpPr>
            <p:sp>
              <p:nvSpPr>
                <p:cNvPr id="666" name="Freeform 261"/>
                <p:cNvSpPr/>
                <p:nvPr/>
              </p:nvSpPr>
              <p:spPr bwMode="auto">
                <a:xfrm>
                  <a:off x="4143274" y="3491648"/>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7" name="Freeform 262"/>
                <p:cNvSpPr/>
                <p:nvPr/>
              </p:nvSpPr>
              <p:spPr bwMode="auto">
                <a:xfrm>
                  <a:off x="4152036" y="3541207"/>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656" name="Group 474"/>
              <p:cNvGrpSpPr/>
              <p:nvPr/>
            </p:nvGrpSpPr>
            <p:grpSpPr>
              <a:xfrm rot="7816450">
                <a:off x="5789128" y="2352921"/>
                <a:ext cx="121021" cy="64344"/>
                <a:chOff x="4030467" y="3315046"/>
                <a:chExt cx="121021" cy="64344"/>
              </a:xfrm>
            </p:grpSpPr>
            <p:sp>
              <p:nvSpPr>
                <p:cNvPr id="664" name="Freeform 263"/>
                <p:cNvSpPr/>
                <p:nvPr/>
              </p:nvSpPr>
              <p:spPr bwMode="auto">
                <a:xfrm>
                  <a:off x="4030467" y="3315046"/>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5" name="Freeform 264"/>
                <p:cNvSpPr/>
                <p:nvPr/>
              </p:nvSpPr>
              <p:spPr bwMode="auto">
                <a:xfrm>
                  <a:off x="4052098" y="3318605"/>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grpSp>
            <p:nvGrpSpPr>
              <p:cNvPr id="657" name="Group 477"/>
              <p:cNvGrpSpPr/>
              <p:nvPr/>
            </p:nvGrpSpPr>
            <p:grpSpPr>
              <a:xfrm rot="14017798">
                <a:off x="5716749" y="2219244"/>
                <a:ext cx="110616" cy="95831"/>
                <a:chOff x="4075371" y="3054386"/>
                <a:chExt cx="110616" cy="95831"/>
              </a:xfrm>
            </p:grpSpPr>
            <p:sp>
              <p:nvSpPr>
                <p:cNvPr id="662" name="Freeform 265"/>
                <p:cNvSpPr/>
                <p:nvPr/>
              </p:nvSpPr>
              <p:spPr bwMode="auto">
                <a:xfrm>
                  <a:off x="4075371" y="3054386"/>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3" name="Freeform 266"/>
                <p:cNvSpPr/>
                <p:nvPr/>
              </p:nvSpPr>
              <p:spPr bwMode="auto">
                <a:xfrm>
                  <a:off x="4089608" y="3060957"/>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sp>
            <p:nvSpPr>
              <p:cNvPr id="658" name="Freeform 17"/>
              <p:cNvSpPr/>
              <p:nvPr/>
            </p:nvSpPr>
            <p:spPr bwMode="auto">
              <a:xfrm rot="5400000">
                <a:off x="5967611" y="232887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59" name="Freeform 17"/>
              <p:cNvSpPr/>
              <p:nvPr/>
            </p:nvSpPr>
            <p:spPr bwMode="auto">
              <a:xfrm rot="21040243">
                <a:off x="5857539" y="2176352"/>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0" name="Freeform 17"/>
              <p:cNvSpPr/>
              <p:nvPr/>
            </p:nvSpPr>
            <p:spPr bwMode="auto">
              <a:xfrm rot="13049713">
                <a:off x="5707796" y="244887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sp>
            <p:nvSpPr>
              <p:cNvPr id="661" name="Freeform 17"/>
              <p:cNvSpPr/>
              <p:nvPr/>
            </p:nvSpPr>
            <p:spPr bwMode="auto">
              <a:xfrm rot="16997670">
                <a:off x="5618798" y="2316287"/>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63B0"/>
                  </a:solidFill>
                  <a:effectLst/>
                  <a:uLnTx/>
                  <a:uFillTx/>
                  <a:latin typeface="微软雅黑" panose="020B0503020204020204" charset="-122"/>
                  <a:ea typeface="微软雅黑" panose="020B0503020204020204" charset="-122"/>
                  <a:cs typeface="+mn-cs"/>
                </a:endParaRPr>
              </a:p>
            </p:txBody>
          </p:sp>
        </p:grpSp>
        <p:sp>
          <p:nvSpPr>
            <p:cNvPr id="503" name="TextBox 535"/>
            <p:cNvSpPr txBox="1"/>
            <p:nvPr/>
          </p:nvSpPr>
          <p:spPr>
            <a:xfrm>
              <a:off x="9143454" y="3061588"/>
              <a:ext cx="527640" cy="276899"/>
            </a:xfrm>
            <a:prstGeom prst="rect">
              <a:avLst/>
            </a:prstGeom>
            <a:noFill/>
          </p:spPr>
          <p:txBody>
            <a:bodyPr wrap="non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335" b="1" i="0" u="none" strike="noStrike" kern="0" cap="none" spc="0" normalizeH="0" baseline="0" noProof="0">
                  <a:ln>
                    <a:noFill/>
                  </a:ln>
                  <a:solidFill>
                    <a:srgbClr val="262626"/>
                  </a:solidFill>
                  <a:effectLst/>
                  <a:uLnTx/>
                  <a:uFillTx/>
                  <a:latin typeface="微软雅黑" panose="020B0503020204020204" charset="-122"/>
                  <a:ea typeface="微软雅黑" panose="020B0503020204020204" charset="-122"/>
                  <a:cs typeface="+mn-cs"/>
                </a:rPr>
                <a:t>出芽</a:t>
              </a:r>
              <a:endParaRPr kumimoji="0" lang="en-GB" sz="1335"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grpSp>
          <p:nvGrpSpPr>
            <p:cNvPr id="504" name="Group 4"/>
            <p:cNvGrpSpPr/>
            <p:nvPr/>
          </p:nvGrpSpPr>
          <p:grpSpPr>
            <a:xfrm>
              <a:off x="9800404" y="2093626"/>
              <a:ext cx="1034921" cy="1046194"/>
              <a:chOff x="1338064" y="2299743"/>
              <a:chExt cx="804302" cy="796218"/>
            </a:xfrm>
          </p:grpSpPr>
          <p:grpSp>
            <p:nvGrpSpPr>
              <p:cNvPr id="590" name="Group 1402"/>
              <p:cNvGrpSpPr/>
              <p:nvPr/>
            </p:nvGrpSpPr>
            <p:grpSpPr>
              <a:xfrm>
                <a:off x="1338064" y="2299743"/>
                <a:ext cx="804302" cy="796218"/>
                <a:chOff x="1338064" y="2299743"/>
                <a:chExt cx="804302" cy="796218"/>
              </a:xfrm>
            </p:grpSpPr>
            <p:sp>
              <p:nvSpPr>
                <p:cNvPr id="632" name="Oval 197"/>
                <p:cNvSpPr/>
                <p:nvPr/>
              </p:nvSpPr>
              <p:spPr bwMode="auto">
                <a:xfrm>
                  <a:off x="1396440" y="2355599"/>
                  <a:ext cx="675086" cy="661234"/>
                </a:xfrm>
                <a:prstGeom prst="ellipse">
                  <a:avLst/>
                </a:prstGeom>
                <a:solidFill>
                  <a:srgbClr val="CCEEFC"/>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nvGrpSpPr>
                <p:cNvPr id="633" name="Group 1404"/>
                <p:cNvGrpSpPr/>
                <p:nvPr/>
              </p:nvGrpSpPr>
              <p:grpSpPr>
                <a:xfrm>
                  <a:off x="1338064" y="2299743"/>
                  <a:ext cx="804302" cy="796218"/>
                  <a:chOff x="1338064" y="2299743"/>
                  <a:chExt cx="804302" cy="796218"/>
                </a:xfrm>
              </p:grpSpPr>
              <p:sp>
                <p:nvSpPr>
                  <p:cNvPr id="634" name="Freeform 249"/>
                  <p:cNvSpPr/>
                  <p:nvPr/>
                </p:nvSpPr>
                <p:spPr bwMode="auto">
                  <a:xfrm>
                    <a:off x="1819684" y="2303850"/>
                    <a:ext cx="85153" cy="113902"/>
                  </a:xfrm>
                  <a:custGeom>
                    <a:avLst/>
                    <a:gdLst>
                      <a:gd name="T0" fmla="*/ 162 w 165"/>
                      <a:gd name="T1" fmla="*/ 66 h 221"/>
                      <a:gd name="T2" fmla="*/ 114 w 165"/>
                      <a:gd name="T3" fmla="*/ 8 h 221"/>
                      <a:gd name="T4" fmla="*/ 42 w 165"/>
                      <a:gd name="T5" fmla="*/ 32 h 221"/>
                      <a:gd name="T6" fmla="*/ 5 w 165"/>
                      <a:gd name="T7" fmla="*/ 165 h 221"/>
                      <a:gd name="T8" fmla="*/ 28 w 165"/>
                      <a:gd name="T9" fmla="*/ 213 h 221"/>
                      <a:gd name="T10" fmla="*/ 86 w 165"/>
                      <a:gd name="T11" fmla="*/ 191 h 221"/>
                      <a:gd name="T12" fmla="*/ 162 w 165"/>
                      <a:gd name="T13" fmla="*/ 66 h 221"/>
                    </a:gdLst>
                    <a:ahLst/>
                    <a:cxnLst>
                      <a:cxn ang="0">
                        <a:pos x="T0" y="T1"/>
                      </a:cxn>
                      <a:cxn ang="0">
                        <a:pos x="T2" y="T3"/>
                      </a:cxn>
                      <a:cxn ang="0">
                        <a:pos x="T4" y="T5"/>
                      </a:cxn>
                      <a:cxn ang="0">
                        <a:pos x="T6" y="T7"/>
                      </a:cxn>
                      <a:cxn ang="0">
                        <a:pos x="T8" y="T9"/>
                      </a:cxn>
                      <a:cxn ang="0">
                        <a:pos x="T10" y="T11"/>
                      </a:cxn>
                      <a:cxn ang="0">
                        <a:pos x="T12" y="T13"/>
                      </a:cxn>
                    </a:cxnLst>
                    <a:rect l="0" t="0" r="r" b="b"/>
                    <a:pathLst>
                      <a:path w="165" h="221">
                        <a:moveTo>
                          <a:pt x="162" y="66"/>
                        </a:moveTo>
                        <a:cubicBezTo>
                          <a:pt x="165" y="57"/>
                          <a:pt x="142" y="16"/>
                          <a:pt x="114" y="8"/>
                        </a:cubicBezTo>
                        <a:cubicBezTo>
                          <a:pt x="86" y="0"/>
                          <a:pt x="44" y="23"/>
                          <a:pt x="42" y="32"/>
                        </a:cubicBezTo>
                        <a:cubicBezTo>
                          <a:pt x="42" y="32"/>
                          <a:pt x="9" y="148"/>
                          <a:pt x="5" y="165"/>
                        </a:cubicBezTo>
                        <a:cubicBezTo>
                          <a:pt x="0" y="181"/>
                          <a:pt x="0" y="206"/>
                          <a:pt x="28" y="213"/>
                        </a:cubicBezTo>
                        <a:cubicBezTo>
                          <a:pt x="56" y="221"/>
                          <a:pt x="79" y="202"/>
                          <a:pt x="86" y="191"/>
                        </a:cubicBezTo>
                        <a:cubicBezTo>
                          <a:pt x="93" y="181"/>
                          <a:pt x="162" y="67"/>
                          <a:pt x="162" y="6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5" name="Freeform 251"/>
                  <p:cNvSpPr/>
                  <p:nvPr/>
                </p:nvSpPr>
                <p:spPr bwMode="auto">
                  <a:xfrm>
                    <a:off x="1592153" y="2299743"/>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6" name="Freeform 252"/>
                  <p:cNvSpPr/>
                  <p:nvPr/>
                </p:nvSpPr>
                <p:spPr bwMode="auto">
                  <a:xfrm>
                    <a:off x="1596808" y="2318088"/>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7" name="Freeform 253"/>
                  <p:cNvSpPr/>
                  <p:nvPr/>
                </p:nvSpPr>
                <p:spPr bwMode="auto">
                  <a:xfrm>
                    <a:off x="1971660" y="2476618"/>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8" name="Freeform 254"/>
                  <p:cNvSpPr/>
                  <p:nvPr/>
                </p:nvSpPr>
                <p:spPr bwMode="auto">
                  <a:xfrm>
                    <a:off x="2047488" y="2481548"/>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9" name="Freeform 255"/>
                  <p:cNvSpPr/>
                  <p:nvPr/>
                </p:nvSpPr>
                <p:spPr bwMode="auto">
                  <a:xfrm>
                    <a:off x="2029131" y="2717308"/>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0" name="Freeform 256"/>
                  <p:cNvSpPr/>
                  <p:nvPr/>
                </p:nvSpPr>
                <p:spPr bwMode="auto">
                  <a:xfrm>
                    <a:off x="2104975" y="2729347"/>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1" name="Freeform 257"/>
                  <p:cNvSpPr/>
                  <p:nvPr/>
                </p:nvSpPr>
                <p:spPr bwMode="auto">
                  <a:xfrm>
                    <a:off x="1896622" y="2904847"/>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2" name="Freeform 258"/>
                  <p:cNvSpPr/>
                  <p:nvPr/>
                </p:nvSpPr>
                <p:spPr bwMode="auto">
                  <a:xfrm>
                    <a:off x="1946454" y="2963714"/>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3" name="Freeform 259"/>
                  <p:cNvSpPr/>
                  <p:nvPr/>
                </p:nvSpPr>
                <p:spPr bwMode="auto">
                  <a:xfrm>
                    <a:off x="1698115" y="2977131"/>
                    <a:ext cx="64344" cy="118830"/>
                  </a:xfrm>
                  <a:custGeom>
                    <a:avLst/>
                    <a:gdLst>
                      <a:gd name="T0" fmla="*/ 0 w 125"/>
                      <a:gd name="T1" fmla="*/ 194 h 231"/>
                      <a:gd name="T2" fmla="*/ 68 w 125"/>
                      <a:gd name="T3" fmla="*/ 227 h 231"/>
                      <a:gd name="T4" fmla="*/ 124 w 125"/>
                      <a:gd name="T5" fmla="*/ 176 h 231"/>
                      <a:gd name="T6" fmla="*/ 104 w 125"/>
                      <a:gd name="T7" fmla="*/ 40 h 231"/>
                      <a:gd name="T8" fmla="*/ 63 w 125"/>
                      <a:gd name="T9" fmla="*/ 4 h 231"/>
                      <a:gd name="T10" fmla="*/ 19 w 125"/>
                      <a:gd name="T11" fmla="*/ 49 h 231"/>
                      <a:gd name="T12" fmla="*/ 0 w 125"/>
                      <a:gd name="T13" fmla="*/ 194 h 231"/>
                    </a:gdLst>
                    <a:ahLst/>
                    <a:cxnLst>
                      <a:cxn ang="0">
                        <a:pos x="T0" y="T1"/>
                      </a:cxn>
                      <a:cxn ang="0">
                        <a:pos x="T2" y="T3"/>
                      </a:cxn>
                      <a:cxn ang="0">
                        <a:pos x="T4" y="T5"/>
                      </a:cxn>
                      <a:cxn ang="0">
                        <a:pos x="T6" y="T7"/>
                      </a:cxn>
                      <a:cxn ang="0">
                        <a:pos x="T8" y="T9"/>
                      </a:cxn>
                      <a:cxn ang="0">
                        <a:pos x="T10" y="T11"/>
                      </a:cxn>
                      <a:cxn ang="0">
                        <a:pos x="T12" y="T13"/>
                      </a:cxn>
                    </a:cxnLst>
                    <a:rect l="0" t="0" r="r" b="b"/>
                    <a:pathLst>
                      <a:path w="125" h="231">
                        <a:moveTo>
                          <a:pt x="0" y="194"/>
                        </a:moveTo>
                        <a:cubicBezTo>
                          <a:pt x="1" y="203"/>
                          <a:pt x="39" y="231"/>
                          <a:pt x="68" y="227"/>
                        </a:cubicBezTo>
                        <a:cubicBezTo>
                          <a:pt x="97" y="223"/>
                          <a:pt x="125" y="185"/>
                          <a:pt x="124" y="176"/>
                        </a:cubicBezTo>
                        <a:cubicBezTo>
                          <a:pt x="124" y="176"/>
                          <a:pt x="107" y="56"/>
                          <a:pt x="104" y="40"/>
                        </a:cubicBezTo>
                        <a:cubicBezTo>
                          <a:pt x="102" y="23"/>
                          <a:pt x="92" y="0"/>
                          <a:pt x="63" y="4"/>
                        </a:cubicBezTo>
                        <a:cubicBezTo>
                          <a:pt x="34" y="9"/>
                          <a:pt x="22" y="35"/>
                          <a:pt x="19" y="49"/>
                        </a:cubicBezTo>
                        <a:cubicBezTo>
                          <a:pt x="17" y="60"/>
                          <a:pt x="0" y="192"/>
                          <a:pt x="0" y="19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4" name="Freeform 260"/>
                  <p:cNvSpPr/>
                  <p:nvPr/>
                </p:nvSpPr>
                <p:spPr bwMode="auto">
                  <a:xfrm>
                    <a:off x="1701674" y="3057903"/>
                    <a:ext cx="57225" cy="15607"/>
                  </a:xfrm>
                  <a:custGeom>
                    <a:avLst/>
                    <a:gdLst>
                      <a:gd name="T0" fmla="*/ 1 w 111"/>
                      <a:gd name="T1" fmla="*/ 30 h 30"/>
                      <a:gd name="T2" fmla="*/ 50 w 111"/>
                      <a:gd name="T3" fmla="*/ 2 h 30"/>
                      <a:gd name="T4" fmla="*/ 61 w 111"/>
                      <a:gd name="T5" fmla="*/ 1 h 30"/>
                      <a:gd name="T6" fmla="*/ 110 w 111"/>
                      <a:gd name="T7" fmla="*/ 19 h 30"/>
                      <a:gd name="T8" fmla="*/ 111 w 111"/>
                      <a:gd name="T9" fmla="*/ 19 h 30"/>
                      <a:gd name="T10" fmla="*/ 61 w 111"/>
                      <a:gd name="T11" fmla="*/ 0 h 30"/>
                      <a:gd name="T12" fmla="*/ 50 w 111"/>
                      <a:gd name="T13" fmla="*/ 1 h 30"/>
                      <a:gd name="T14" fmla="*/ 0 w 111"/>
                      <a:gd name="T15" fmla="*/ 29 h 30"/>
                      <a:gd name="T16" fmla="*/ 1 w 1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30">
                        <a:moveTo>
                          <a:pt x="1" y="30"/>
                        </a:moveTo>
                        <a:cubicBezTo>
                          <a:pt x="9" y="18"/>
                          <a:pt x="26" y="5"/>
                          <a:pt x="50" y="2"/>
                        </a:cubicBezTo>
                        <a:cubicBezTo>
                          <a:pt x="54" y="1"/>
                          <a:pt x="58" y="1"/>
                          <a:pt x="61" y="1"/>
                        </a:cubicBezTo>
                        <a:cubicBezTo>
                          <a:pt x="84" y="1"/>
                          <a:pt x="101" y="11"/>
                          <a:pt x="110" y="19"/>
                        </a:cubicBezTo>
                        <a:cubicBezTo>
                          <a:pt x="111" y="19"/>
                          <a:pt x="111" y="19"/>
                          <a:pt x="111" y="19"/>
                        </a:cubicBezTo>
                        <a:cubicBezTo>
                          <a:pt x="102" y="10"/>
                          <a:pt x="84" y="0"/>
                          <a:pt x="61" y="0"/>
                        </a:cubicBezTo>
                        <a:cubicBezTo>
                          <a:pt x="58" y="0"/>
                          <a:pt x="54" y="0"/>
                          <a:pt x="50" y="1"/>
                        </a:cubicBezTo>
                        <a:cubicBezTo>
                          <a:pt x="25" y="4"/>
                          <a:pt x="9" y="17"/>
                          <a:pt x="0" y="29"/>
                        </a:cubicBezTo>
                        <a:cubicBezTo>
                          <a:pt x="1" y="30"/>
                          <a:pt x="1" y="30"/>
                          <a:pt x="1" y="3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5" name="Freeform 261"/>
                  <p:cNvSpPr/>
                  <p:nvPr/>
                </p:nvSpPr>
                <p:spPr bwMode="auto">
                  <a:xfrm>
                    <a:off x="1450871" y="2905394"/>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6" name="Freeform 262"/>
                  <p:cNvSpPr/>
                  <p:nvPr/>
                </p:nvSpPr>
                <p:spPr bwMode="auto">
                  <a:xfrm>
                    <a:off x="1459633" y="2954953"/>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7" name="Freeform 263"/>
                  <p:cNvSpPr/>
                  <p:nvPr/>
                </p:nvSpPr>
                <p:spPr bwMode="auto">
                  <a:xfrm>
                    <a:off x="1338064" y="2728792"/>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8" name="Freeform 264"/>
                  <p:cNvSpPr/>
                  <p:nvPr/>
                </p:nvSpPr>
                <p:spPr bwMode="auto">
                  <a:xfrm>
                    <a:off x="1359695" y="2732351"/>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49" name="Freeform 265"/>
                  <p:cNvSpPr/>
                  <p:nvPr/>
                </p:nvSpPr>
                <p:spPr bwMode="auto">
                  <a:xfrm>
                    <a:off x="1382968" y="2468132"/>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50" name="Freeform 266"/>
                  <p:cNvSpPr/>
                  <p:nvPr/>
                </p:nvSpPr>
                <p:spPr bwMode="auto">
                  <a:xfrm>
                    <a:off x="1397205" y="2474703"/>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sp>
            <p:nvSpPr>
              <p:cNvPr id="591" name="Freeform 199"/>
              <p:cNvSpPr/>
              <p:nvPr/>
            </p:nvSpPr>
            <p:spPr bwMode="auto">
              <a:xfrm>
                <a:off x="1707424" y="2303850"/>
                <a:ext cx="57773" cy="14238"/>
              </a:xfrm>
              <a:custGeom>
                <a:avLst/>
                <a:gdLst>
                  <a:gd name="T0" fmla="*/ 111 w 112"/>
                  <a:gd name="T1" fmla="*/ 0 h 28"/>
                  <a:gd name="T2" fmla="*/ 61 w 112"/>
                  <a:gd name="T3" fmla="*/ 26 h 28"/>
                  <a:gd name="T4" fmla="*/ 52 w 112"/>
                  <a:gd name="T5" fmla="*/ 27 h 28"/>
                  <a:gd name="T6" fmla="*/ 1 w 112"/>
                  <a:gd name="T7" fmla="*/ 7 h 28"/>
                  <a:gd name="T8" fmla="*/ 0 w 112"/>
                  <a:gd name="T9" fmla="*/ 7 h 28"/>
                  <a:gd name="T10" fmla="*/ 0 w 112"/>
                  <a:gd name="T11" fmla="*/ 7 h 28"/>
                  <a:gd name="T12" fmla="*/ 52 w 112"/>
                  <a:gd name="T13" fmla="*/ 28 h 28"/>
                  <a:gd name="T14" fmla="*/ 61 w 112"/>
                  <a:gd name="T15" fmla="*/ 27 h 28"/>
                  <a:gd name="T16" fmla="*/ 112 w 112"/>
                  <a:gd name="T17" fmla="*/ 0 h 28"/>
                  <a:gd name="T18" fmla="*/ 112 w 112"/>
                  <a:gd name="T19" fmla="*/ 0 h 28"/>
                  <a:gd name="T20" fmla="*/ 111 w 112"/>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8">
                    <a:moveTo>
                      <a:pt x="111" y="0"/>
                    </a:moveTo>
                    <a:cubicBezTo>
                      <a:pt x="102" y="11"/>
                      <a:pt x="85" y="23"/>
                      <a:pt x="61" y="26"/>
                    </a:cubicBezTo>
                    <a:cubicBezTo>
                      <a:pt x="58" y="27"/>
                      <a:pt x="55" y="27"/>
                      <a:pt x="52" y="27"/>
                    </a:cubicBezTo>
                    <a:cubicBezTo>
                      <a:pt x="28" y="27"/>
                      <a:pt x="10" y="16"/>
                      <a:pt x="1" y="7"/>
                    </a:cubicBezTo>
                    <a:cubicBezTo>
                      <a:pt x="0" y="7"/>
                      <a:pt x="0" y="7"/>
                      <a:pt x="0" y="7"/>
                    </a:cubicBezTo>
                    <a:cubicBezTo>
                      <a:pt x="0" y="7"/>
                      <a:pt x="0" y="7"/>
                      <a:pt x="0" y="7"/>
                    </a:cubicBezTo>
                    <a:cubicBezTo>
                      <a:pt x="10" y="17"/>
                      <a:pt x="28" y="28"/>
                      <a:pt x="52" y="28"/>
                    </a:cubicBezTo>
                    <a:cubicBezTo>
                      <a:pt x="55" y="28"/>
                      <a:pt x="58" y="28"/>
                      <a:pt x="61" y="27"/>
                    </a:cubicBezTo>
                    <a:cubicBezTo>
                      <a:pt x="86" y="24"/>
                      <a:pt x="103" y="12"/>
                      <a:pt x="112" y="0"/>
                    </a:cubicBezTo>
                    <a:cubicBezTo>
                      <a:pt x="112" y="0"/>
                      <a:pt x="112" y="0"/>
                      <a:pt x="112" y="0"/>
                    </a:cubicBezTo>
                    <a:cubicBezTo>
                      <a:pt x="111" y="0"/>
                      <a:pt x="111" y="0"/>
                      <a:pt x="111" y="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2" name="Freeform 202"/>
              <p:cNvSpPr/>
              <p:nvPr/>
            </p:nvSpPr>
            <p:spPr bwMode="auto">
              <a:xfrm>
                <a:off x="1950561" y="237394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3" name="Freeform 204"/>
              <p:cNvSpPr/>
              <p:nvPr/>
            </p:nvSpPr>
            <p:spPr bwMode="auto">
              <a:xfrm>
                <a:off x="1950561" y="237394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4" name="Freeform 207"/>
              <p:cNvSpPr/>
              <p:nvPr/>
            </p:nvSpPr>
            <p:spPr bwMode="auto">
              <a:xfrm>
                <a:off x="1485370" y="237284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5" name="Freeform 209"/>
              <p:cNvSpPr/>
              <p:nvPr/>
            </p:nvSpPr>
            <p:spPr bwMode="auto">
              <a:xfrm>
                <a:off x="1485370" y="237284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6" name="Freeform 214"/>
              <p:cNvSpPr/>
              <p:nvPr/>
            </p:nvSpPr>
            <p:spPr bwMode="auto">
              <a:xfrm>
                <a:off x="1361337" y="259161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7" name="Freeform 217"/>
              <p:cNvSpPr/>
              <p:nvPr/>
            </p:nvSpPr>
            <p:spPr bwMode="auto">
              <a:xfrm>
                <a:off x="2094855" y="260475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8" name="Freeform 219"/>
              <p:cNvSpPr/>
              <p:nvPr/>
            </p:nvSpPr>
            <p:spPr bwMode="auto">
              <a:xfrm>
                <a:off x="2094855" y="260475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99" name="Freeform 222"/>
              <p:cNvSpPr/>
              <p:nvPr/>
            </p:nvSpPr>
            <p:spPr bwMode="auto">
              <a:xfrm>
                <a:off x="2045023" y="285501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0" name="Freeform 224"/>
              <p:cNvSpPr/>
              <p:nvPr/>
            </p:nvSpPr>
            <p:spPr bwMode="auto">
              <a:xfrm>
                <a:off x="2045023" y="285501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1" name="Freeform 227"/>
              <p:cNvSpPr/>
              <p:nvPr/>
            </p:nvSpPr>
            <p:spPr bwMode="auto">
              <a:xfrm>
                <a:off x="1827076" y="303271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2" name="Freeform 229"/>
              <p:cNvSpPr/>
              <p:nvPr/>
            </p:nvSpPr>
            <p:spPr bwMode="auto">
              <a:xfrm>
                <a:off x="1827076" y="303271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3" name="Freeform 232"/>
              <p:cNvSpPr/>
              <p:nvPr/>
            </p:nvSpPr>
            <p:spPr bwMode="auto">
              <a:xfrm>
                <a:off x="1574630" y="302915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4" name="Freeform 234"/>
              <p:cNvSpPr/>
              <p:nvPr/>
            </p:nvSpPr>
            <p:spPr bwMode="auto">
              <a:xfrm>
                <a:off x="1574630" y="302915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5" name="Freeform 237"/>
              <p:cNvSpPr/>
              <p:nvPr/>
            </p:nvSpPr>
            <p:spPr bwMode="auto">
              <a:xfrm>
                <a:off x="1397205" y="286076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6" name="Freeform 239"/>
              <p:cNvSpPr/>
              <p:nvPr/>
            </p:nvSpPr>
            <p:spPr bwMode="auto">
              <a:xfrm>
                <a:off x="1397205" y="286076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nvGrpSpPr>
              <p:cNvPr id="607" name="Group 1438"/>
              <p:cNvGrpSpPr/>
              <p:nvPr/>
            </p:nvGrpSpPr>
            <p:grpSpPr>
              <a:xfrm>
                <a:off x="1361337" y="2486203"/>
                <a:ext cx="570880" cy="383324"/>
                <a:chOff x="1361337" y="2486203"/>
                <a:chExt cx="570880" cy="383324"/>
              </a:xfrm>
            </p:grpSpPr>
            <p:sp>
              <p:nvSpPr>
                <p:cNvPr id="618" name="Freeform 212"/>
                <p:cNvSpPr/>
                <p:nvPr/>
              </p:nvSpPr>
              <p:spPr bwMode="auto">
                <a:xfrm>
                  <a:off x="1361337" y="259161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9" name="Freeform 240"/>
                <p:cNvSpPr/>
                <p:nvPr/>
              </p:nvSpPr>
              <p:spPr bwMode="auto">
                <a:xfrm>
                  <a:off x="1515215" y="2641722"/>
                  <a:ext cx="288041" cy="80772"/>
                </a:xfrm>
                <a:custGeom>
                  <a:avLst/>
                  <a:gdLst>
                    <a:gd name="T0" fmla="*/ 396 w 559"/>
                    <a:gd name="T1" fmla="*/ 157 h 157"/>
                    <a:gd name="T2" fmla="*/ 450 w 559"/>
                    <a:gd name="T3" fmla="*/ 91 h 157"/>
                    <a:gd name="T4" fmla="*/ 499 w 559"/>
                    <a:gd name="T5" fmla="*/ 25 h 157"/>
                    <a:gd name="T6" fmla="*/ 534 w 559"/>
                    <a:gd name="T7" fmla="*/ 62 h 157"/>
                    <a:gd name="T8" fmla="*/ 550 w 559"/>
                    <a:gd name="T9" fmla="*/ 69 h 157"/>
                    <a:gd name="T10" fmla="*/ 557 w 559"/>
                    <a:gd name="T11" fmla="*/ 52 h 157"/>
                    <a:gd name="T12" fmla="*/ 499 w 559"/>
                    <a:gd name="T13" fmla="*/ 0 h 157"/>
                    <a:gd name="T14" fmla="*/ 427 w 559"/>
                    <a:gd name="T15" fmla="*/ 82 h 157"/>
                    <a:gd name="T16" fmla="*/ 396 w 559"/>
                    <a:gd name="T17" fmla="*/ 132 h 157"/>
                    <a:gd name="T18" fmla="*/ 361 w 559"/>
                    <a:gd name="T19" fmla="*/ 80 h 157"/>
                    <a:gd name="T20" fmla="*/ 288 w 559"/>
                    <a:gd name="T21" fmla="*/ 0 h 157"/>
                    <a:gd name="T22" fmla="*/ 215 w 559"/>
                    <a:gd name="T23" fmla="*/ 81 h 157"/>
                    <a:gd name="T24" fmla="*/ 183 w 559"/>
                    <a:gd name="T25" fmla="*/ 132 h 157"/>
                    <a:gd name="T26" fmla="*/ 145 w 559"/>
                    <a:gd name="T27" fmla="*/ 80 h 157"/>
                    <a:gd name="T28" fmla="*/ 67 w 559"/>
                    <a:gd name="T29" fmla="*/ 0 h 157"/>
                    <a:gd name="T30" fmla="*/ 7 w 559"/>
                    <a:gd name="T31" fmla="*/ 23 h 157"/>
                    <a:gd name="T32" fmla="*/ 4 w 559"/>
                    <a:gd name="T33" fmla="*/ 41 h 157"/>
                    <a:gd name="T34" fmla="*/ 21 w 559"/>
                    <a:gd name="T35" fmla="*/ 44 h 157"/>
                    <a:gd name="T36" fmla="*/ 67 w 559"/>
                    <a:gd name="T37" fmla="*/ 25 h 157"/>
                    <a:gd name="T38" fmla="*/ 123 w 559"/>
                    <a:gd name="T39" fmla="*/ 92 h 157"/>
                    <a:gd name="T40" fmla="*/ 183 w 559"/>
                    <a:gd name="T41" fmla="*/ 157 h 157"/>
                    <a:gd name="T42" fmla="*/ 238 w 559"/>
                    <a:gd name="T43" fmla="*/ 91 h 157"/>
                    <a:gd name="T44" fmla="*/ 288 w 559"/>
                    <a:gd name="T45" fmla="*/ 25 h 157"/>
                    <a:gd name="T46" fmla="*/ 338 w 559"/>
                    <a:gd name="T47" fmla="*/ 91 h 157"/>
                    <a:gd name="T48" fmla="*/ 396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396" y="157"/>
                      </a:moveTo>
                      <a:cubicBezTo>
                        <a:pt x="423" y="157"/>
                        <a:pt x="436" y="125"/>
                        <a:pt x="450" y="91"/>
                      </a:cubicBezTo>
                      <a:cubicBezTo>
                        <a:pt x="462" y="60"/>
                        <a:pt x="477" y="25"/>
                        <a:pt x="499" y="25"/>
                      </a:cubicBezTo>
                      <a:cubicBezTo>
                        <a:pt x="513" y="25"/>
                        <a:pt x="529" y="50"/>
                        <a:pt x="534" y="62"/>
                      </a:cubicBezTo>
                      <a:cubicBezTo>
                        <a:pt x="537" y="69"/>
                        <a:pt x="544" y="71"/>
                        <a:pt x="550" y="69"/>
                      </a:cubicBezTo>
                      <a:cubicBezTo>
                        <a:pt x="557" y="66"/>
                        <a:pt x="559" y="59"/>
                        <a:pt x="557" y="52"/>
                      </a:cubicBezTo>
                      <a:cubicBezTo>
                        <a:pt x="554" y="47"/>
                        <a:pt x="533" y="0"/>
                        <a:pt x="499" y="0"/>
                      </a:cubicBezTo>
                      <a:cubicBezTo>
                        <a:pt x="460" y="0"/>
                        <a:pt x="442" y="44"/>
                        <a:pt x="427" y="82"/>
                      </a:cubicBezTo>
                      <a:cubicBezTo>
                        <a:pt x="418" y="104"/>
                        <a:pt x="406" y="132"/>
                        <a:pt x="396" y="132"/>
                      </a:cubicBezTo>
                      <a:cubicBezTo>
                        <a:pt x="385" y="132"/>
                        <a:pt x="372" y="103"/>
                        <a:pt x="361" y="80"/>
                      </a:cubicBezTo>
                      <a:cubicBezTo>
                        <a:pt x="344" y="43"/>
                        <a:pt x="324" y="0"/>
                        <a:pt x="288" y="0"/>
                      </a:cubicBezTo>
                      <a:cubicBezTo>
                        <a:pt x="251" y="0"/>
                        <a:pt x="232" y="43"/>
                        <a:pt x="215" y="81"/>
                      </a:cubicBezTo>
                      <a:cubicBezTo>
                        <a:pt x="206" y="103"/>
                        <a:pt x="193" y="132"/>
                        <a:pt x="183" y="132"/>
                      </a:cubicBezTo>
                      <a:cubicBezTo>
                        <a:pt x="172" y="132"/>
                        <a:pt x="156" y="102"/>
                        <a:pt x="145" y="80"/>
                      </a:cubicBezTo>
                      <a:cubicBezTo>
                        <a:pt x="125" y="43"/>
                        <a:pt x="102" y="0"/>
                        <a:pt x="67" y="0"/>
                      </a:cubicBezTo>
                      <a:cubicBezTo>
                        <a:pt x="41" y="0"/>
                        <a:pt x="10" y="21"/>
                        <a:pt x="7" y="23"/>
                      </a:cubicBezTo>
                      <a:cubicBezTo>
                        <a:pt x="1" y="27"/>
                        <a:pt x="0" y="35"/>
                        <a:pt x="4" y="41"/>
                      </a:cubicBezTo>
                      <a:cubicBezTo>
                        <a:pt x="8" y="46"/>
                        <a:pt x="15" y="48"/>
                        <a:pt x="21" y="44"/>
                      </a:cubicBezTo>
                      <a:cubicBezTo>
                        <a:pt x="29" y="39"/>
                        <a:pt x="51" y="25"/>
                        <a:pt x="67" y="25"/>
                      </a:cubicBezTo>
                      <a:cubicBezTo>
                        <a:pt x="87" y="25"/>
                        <a:pt x="106" y="61"/>
                        <a:pt x="123" y="92"/>
                      </a:cubicBezTo>
                      <a:cubicBezTo>
                        <a:pt x="141" y="127"/>
                        <a:pt x="157" y="157"/>
                        <a:pt x="183" y="157"/>
                      </a:cubicBezTo>
                      <a:cubicBezTo>
                        <a:pt x="209" y="157"/>
                        <a:pt x="223" y="125"/>
                        <a:pt x="238" y="91"/>
                      </a:cubicBezTo>
                      <a:cubicBezTo>
                        <a:pt x="252" y="60"/>
                        <a:pt x="267" y="25"/>
                        <a:pt x="288" y="25"/>
                      </a:cubicBezTo>
                      <a:cubicBezTo>
                        <a:pt x="308" y="25"/>
                        <a:pt x="324" y="60"/>
                        <a:pt x="338" y="91"/>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20" name="Freeform 243"/>
                <p:cNvSpPr/>
                <p:nvPr/>
              </p:nvSpPr>
              <p:spPr bwMode="auto">
                <a:xfrm>
                  <a:off x="1605843" y="2486750"/>
                  <a:ext cx="288588" cy="80772"/>
                </a:xfrm>
                <a:custGeom>
                  <a:avLst/>
                  <a:gdLst>
                    <a:gd name="T0" fmla="*/ 499 w 560"/>
                    <a:gd name="T1" fmla="*/ 157 h 157"/>
                    <a:gd name="T2" fmla="*/ 427 w 560"/>
                    <a:gd name="T3" fmla="*/ 75 h 157"/>
                    <a:gd name="T4" fmla="*/ 397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9 w 560"/>
                    <a:gd name="T31" fmla="*/ 66 h 157"/>
                    <a:gd name="T32" fmla="*/ 288 w 560"/>
                    <a:gd name="T33" fmla="*/ 132 h 157"/>
                    <a:gd name="T34" fmla="*/ 339 w 560"/>
                    <a:gd name="T35" fmla="*/ 67 h 157"/>
                    <a:gd name="T36" fmla="*/ 397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7"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9" y="66"/>
                      </a:cubicBezTo>
                      <a:cubicBezTo>
                        <a:pt x="252" y="97"/>
                        <a:pt x="268" y="132"/>
                        <a:pt x="288" y="132"/>
                      </a:cubicBezTo>
                      <a:cubicBezTo>
                        <a:pt x="309" y="132"/>
                        <a:pt x="325" y="97"/>
                        <a:pt x="339" y="67"/>
                      </a:cubicBezTo>
                      <a:cubicBezTo>
                        <a:pt x="355" y="32"/>
                        <a:pt x="369" y="0"/>
                        <a:pt x="397" y="0"/>
                      </a:cubicBezTo>
                      <a:cubicBezTo>
                        <a:pt x="424" y="0"/>
                        <a:pt x="437" y="32"/>
                        <a:pt x="450" y="66"/>
                      </a:cubicBezTo>
                      <a:cubicBezTo>
                        <a:pt x="463" y="97"/>
                        <a:pt x="477" y="132"/>
                        <a:pt x="499" y="132"/>
                      </a:cubicBezTo>
                      <a:cubicBezTo>
                        <a:pt x="513" y="132"/>
                        <a:pt x="529" y="107"/>
                        <a:pt x="534" y="95"/>
                      </a:cubicBezTo>
                      <a:cubicBezTo>
                        <a:pt x="537" y="89"/>
                        <a:pt x="545" y="86"/>
                        <a:pt x="551" y="88"/>
                      </a:cubicBezTo>
                      <a:cubicBezTo>
                        <a:pt x="557" y="91"/>
                        <a:pt x="560" y="99"/>
                        <a:pt x="557" y="105"/>
                      </a:cubicBezTo>
                      <a:cubicBezTo>
                        <a:pt x="555" y="110"/>
                        <a:pt x="534"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21" name="Freeform 244"/>
                <p:cNvSpPr/>
                <p:nvPr/>
              </p:nvSpPr>
              <p:spPr bwMode="auto">
                <a:xfrm>
                  <a:off x="1626105" y="2787933"/>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nvGrpSpPr>
                <p:cNvPr id="622" name="Group 1443"/>
                <p:cNvGrpSpPr/>
                <p:nvPr/>
              </p:nvGrpSpPr>
              <p:grpSpPr>
                <a:xfrm>
                  <a:off x="1515215" y="2486203"/>
                  <a:ext cx="417002" cy="383324"/>
                  <a:chOff x="1515215" y="2486203"/>
                  <a:chExt cx="417002" cy="383324"/>
                </a:xfrm>
              </p:grpSpPr>
              <p:grpSp>
                <p:nvGrpSpPr>
                  <p:cNvPr id="623" name="Group 1444"/>
                  <p:cNvGrpSpPr/>
                  <p:nvPr/>
                </p:nvGrpSpPr>
                <p:grpSpPr>
                  <a:xfrm>
                    <a:off x="1605843" y="2486203"/>
                    <a:ext cx="309672" cy="80772"/>
                    <a:chOff x="1605843" y="2486203"/>
                    <a:chExt cx="309672" cy="80772"/>
                  </a:xfrm>
                </p:grpSpPr>
                <p:sp>
                  <p:nvSpPr>
                    <p:cNvPr id="630" name="Freeform 242"/>
                    <p:cNvSpPr/>
                    <p:nvPr/>
                  </p:nvSpPr>
                  <p:spPr bwMode="auto">
                    <a:xfrm>
                      <a:off x="1605843" y="2486203"/>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31" name="Oval 246"/>
                    <p:cNvSpPr/>
                    <p:nvPr/>
                  </p:nvSpPr>
                  <p:spPr bwMode="auto">
                    <a:xfrm>
                      <a:off x="1870885" y="2504821"/>
                      <a:ext cx="44630" cy="44082"/>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624" name="Group 1445"/>
                  <p:cNvGrpSpPr/>
                  <p:nvPr/>
                </p:nvGrpSpPr>
                <p:grpSpPr>
                  <a:xfrm>
                    <a:off x="1515215" y="2642270"/>
                    <a:ext cx="303647" cy="80772"/>
                    <a:chOff x="1515215" y="2642270"/>
                    <a:chExt cx="303647" cy="80772"/>
                  </a:xfrm>
                </p:grpSpPr>
                <p:sp>
                  <p:nvSpPr>
                    <p:cNvPr id="628" name="Freeform 241"/>
                    <p:cNvSpPr/>
                    <p:nvPr/>
                  </p:nvSpPr>
                  <p:spPr bwMode="auto">
                    <a:xfrm>
                      <a:off x="1515215" y="2642270"/>
                      <a:ext cx="288041" cy="80772"/>
                    </a:xfrm>
                    <a:custGeom>
                      <a:avLst/>
                      <a:gdLst>
                        <a:gd name="T0" fmla="*/ 499 w 559"/>
                        <a:gd name="T1" fmla="*/ 157 h 157"/>
                        <a:gd name="T2" fmla="*/ 427 w 559"/>
                        <a:gd name="T3" fmla="*/ 75 h 157"/>
                        <a:gd name="T4" fmla="*/ 396 w 559"/>
                        <a:gd name="T5" fmla="*/ 25 h 157"/>
                        <a:gd name="T6" fmla="*/ 361 w 559"/>
                        <a:gd name="T7" fmla="*/ 77 h 157"/>
                        <a:gd name="T8" fmla="*/ 288 w 559"/>
                        <a:gd name="T9" fmla="*/ 157 h 157"/>
                        <a:gd name="T10" fmla="*/ 215 w 559"/>
                        <a:gd name="T11" fmla="*/ 76 h 157"/>
                        <a:gd name="T12" fmla="*/ 183 w 559"/>
                        <a:gd name="T13" fmla="*/ 25 h 157"/>
                        <a:gd name="T14" fmla="*/ 145 w 559"/>
                        <a:gd name="T15" fmla="*/ 77 h 157"/>
                        <a:gd name="T16" fmla="*/ 67 w 559"/>
                        <a:gd name="T17" fmla="*/ 157 h 157"/>
                        <a:gd name="T18" fmla="*/ 7 w 559"/>
                        <a:gd name="T19" fmla="*/ 134 h 157"/>
                        <a:gd name="T20" fmla="*/ 4 w 559"/>
                        <a:gd name="T21" fmla="*/ 117 h 157"/>
                        <a:gd name="T22" fmla="*/ 21 w 559"/>
                        <a:gd name="T23" fmla="*/ 113 h 157"/>
                        <a:gd name="T24" fmla="*/ 67 w 559"/>
                        <a:gd name="T25" fmla="*/ 132 h 157"/>
                        <a:gd name="T26" fmla="*/ 123 w 559"/>
                        <a:gd name="T27" fmla="*/ 65 h 157"/>
                        <a:gd name="T28" fmla="*/ 183 w 559"/>
                        <a:gd name="T29" fmla="*/ 0 h 157"/>
                        <a:gd name="T30" fmla="*/ 238 w 559"/>
                        <a:gd name="T31" fmla="*/ 66 h 157"/>
                        <a:gd name="T32" fmla="*/ 288 w 559"/>
                        <a:gd name="T33" fmla="*/ 132 h 157"/>
                        <a:gd name="T34" fmla="*/ 338 w 559"/>
                        <a:gd name="T35" fmla="*/ 67 h 157"/>
                        <a:gd name="T36" fmla="*/ 396 w 559"/>
                        <a:gd name="T37" fmla="*/ 0 h 157"/>
                        <a:gd name="T38" fmla="*/ 450 w 559"/>
                        <a:gd name="T39" fmla="*/ 66 h 157"/>
                        <a:gd name="T40" fmla="*/ 499 w 559"/>
                        <a:gd name="T41" fmla="*/ 132 h 157"/>
                        <a:gd name="T42" fmla="*/ 534 w 559"/>
                        <a:gd name="T43" fmla="*/ 95 h 157"/>
                        <a:gd name="T44" fmla="*/ 550 w 559"/>
                        <a:gd name="T45" fmla="*/ 89 h 157"/>
                        <a:gd name="T46" fmla="*/ 557 w 559"/>
                        <a:gd name="T47" fmla="*/ 105 h 157"/>
                        <a:gd name="T48" fmla="*/ 499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499" y="157"/>
                          </a:moveTo>
                          <a:cubicBezTo>
                            <a:pt x="460" y="157"/>
                            <a:pt x="442" y="114"/>
                            <a:pt x="427" y="75"/>
                          </a:cubicBezTo>
                          <a:cubicBezTo>
                            <a:pt x="418" y="53"/>
                            <a:pt x="406" y="25"/>
                            <a:pt x="396" y="25"/>
                          </a:cubicBezTo>
                          <a:cubicBezTo>
                            <a:pt x="385" y="25"/>
                            <a:pt x="372" y="54"/>
                            <a:pt x="361" y="77"/>
                          </a:cubicBezTo>
                          <a:cubicBezTo>
                            <a:pt x="344" y="115"/>
                            <a:pt x="324" y="157"/>
                            <a:pt x="288" y="157"/>
                          </a:cubicBezTo>
                          <a:cubicBezTo>
                            <a:pt x="251" y="157"/>
                            <a:pt x="232" y="114"/>
                            <a:pt x="215" y="76"/>
                          </a:cubicBezTo>
                          <a:cubicBezTo>
                            <a:pt x="206" y="54"/>
                            <a:pt x="193" y="25"/>
                            <a:pt x="183" y="25"/>
                          </a:cubicBezTo>
                          <a:cubicBezTo>
                            <a:pt x="172" y="25"/>
                            <a:pt x="156" y="55"/>
                            <a:pt x="145" y="77"/>
                          </a:cubicBezTo>
                          <a:cubicBezTo>
                            <a:pt x="125" y="115"/>
                            <a:pt x="102" y="157"/>
                            <a:pt x="67" y="157"/>
                          </a:cubicBezTo>
                          <a:cubicBezTo>
                            <a:pt x="41" y="157"/>
                            <a:pt x="10" y="136"/>
                            <a:pt x="7" y="134"/>
                          </a:cubicBezTo>
                          <a:cubicBezTo>
                            <a:pt x="1" y="130"/>
                            <a:pt x="0" y="122"/>
                            <a:pt x="4" y="117"/>
                          </a:cubicBezTo>
                          <a:cubicBezTo>
                            <a:pt x="8" y="111"/>
                            <a:pt x="15" y="109"/>
                            <a:pt x="21" y="113"/>
                          </a:cubicBezTo>
                          <a:cubicBezTo>
                            <a:pt x="29" y="119"/>
                            <a:pt x="51" y="132"/>
                            <a:pt x="67" y="132"/>
                          </a:cubicBezTo>
                          <a:cubicBezTo>
                            <a:pt x="87" y="132"/>
                            <a:pt x="106" y="97"/>
                            <a:pt x="123" y="65"/>
                          </a:cubicBezTo>
                          <a:cubicBezTo>
                            <a:pt x="141" y="30"/>
                            <a:pt x="157" y="0"/>
                            <a:pt x="183" y="0"/>
                          </a:cubicBezTo>
                          <a:cubicBezTo>
                            <a:pt x="209" y="0"/>
                            <a:pt x="223" y="32"/>
                            <a:pt x="238" y="66"/>
                          </a:cubicBezTo>
                          <a:cubicBezTo>
                            <a:pt x="252" y="97"/>
                            <a:pt x="267" y="132"/>
                            <a:pt x="288" y="132"/>
                          </a:cubicBezTo>
                          <a:cubicBezTo>
                            <a:pt x="308" y="132"/>
                            <a:pt x="324" y="97"/>
                            <a:pt x="338" y="67"/>
                          </a:cubicBezTo>
                          <a:cubicBezTo>
                            <a:pt x="354" y="32"/>
                            <a:pt x="369" y="0"/>
                            <a:pt x="396" y="0"/>
                          </a:cubicBezTo>
                          <a:cubicBezTo>
                            <a:pt x="423" y="0"/>
                            <a:pt x="436" y="32"/>
                            <a:pt x="450" y="66"/>
                          </a:cubicBezTo>
                          <a:cubicBezTo>
                            <a:pt x="462" y="97"/>
                            <a:pt x="477" y="132"/>
                            <a:pt x="499" y="132"/>
                          </a:cubicBezTo>
                          <a:cubicBezTo>
                            <a:pt x="513" y="132"/>
                            <a:pt x="528" y="107"/>
                            <a:pt x="534" y="95"/>
                          </a:cubicBezTo>
                          <a:cubicBezTo>
                            <a:pt x="537" y="89"/>
                            <a:pt x="544" y="86"/>
                            <a:pt x="550" y="89"/>
                          </a:cubicBezTo>
                          <a:cubicBezTo>
                            <a:pt x="557" y="91"/>
                            <a:pt x="559" y="99"/>
                            <a:pt x="557" y="105"/>
                          </a:cubicBezTo>
                          <a:cubicBezTo>
                            <a:pt x="554"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29" name="Oval 247"/>
                    <p:cNvSpPr/>
                    <p:nvPr/>
                  </p:nvSpPr>
                  <p:spPr bwMode="auto">
                    <a:xfrm>
                      <a:off x="1773958" y="2660341"/>
                      <a:ext cx="44904" cy="44630"/>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625" name="Group 1446"/>
                  <p:cNvGrpSpPr/>
                  <p:nvPr/>
                </p:nvGrpSpPr>
                <p:grpSpPr>
                  <a:xfrm>
                    <a:off x="1626105" y="2788481"/>
                    <a:ext cx="306112" cy="81046"/>
                    <a:chOff x="1626105" y="2788481"/>
                    <a:chExt cx="306112" cy="81046"/>
                  </a:xfrm>
                </p:grpSpPr>
                <p:sp>
                  <p:nvSpPr>
                    <p:cNvPr id="626" name="Freeform 245"/>
                    <p:cNvSpPr/>
                    <p:nvPr/>
                  </p:nvSpPr>
                  <p:spPr bwMode="auto">
                    <a:xfrm>
                      <a:off x="1626105" y="2788481"/>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27" name="Oval 248"/>
                    <p:cNvSpPr/>
                    <p:nvPr/>
                  </p:nvSpPr>
                  <p:spPr bwMode="auto">
                    <a:xfrm>
                      <a:off x="1887313" y="2806004"/>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grpSp>
          <p:sp>
            <p:nvSpPr>
              <p:cNvPr id="608" name="Freeform 250"/>
              <p:cNvSpPr/>
              <p:nvPr/>
            </p:nvSpPr>
            <p:spPr bwMode="auto">
              <a:xfrm>
                <a:off x="1844052" y="2321373"/>
                <a:ext cx="54487" cy="22999"/>
              </a:xfrm>
              <a:custGeom>
                <a:avLst/>
                <a:gdLst>
                  <a:gd name="T0" fmla="*/ 106 w 106"/>
                  <a:gd name="T1" fmla="*/ 35 h 45"/>
                  <a:gd name="T2" fmla="*/ 71 w 106"/>
                  <a:gd name="T3" fmla="*/ 44 h 45"/>
                  <a:gd name="T4" fmla="*/ 49 w 106"/>
                  <a:gd name="T5" fmla="*/ 41 h 45"/>
                  <a:gd name="T6" fmla="*/ 1 w 106"/>
                  <a:gd name="T7" fmla="*/ 0 h 45"/>
                  <a:gd name="T8" fmla="*/ 0 w 106"/>
                  <a:gd name="T9" fmla="*/ 1 h 45"/>
                  <a:gd name="T10" fmla="*/ 49 w 106"/>
                  <a:gd name="T11" fmla="*/ 42 h 45"/>
                  <a:gd name="T12" fmla="*/ 71 w 106"/>
                  <a:gd name="T13" fmla="*/ 45 h 45"/>
                  <a:gd name="T14" fmla="*/ 106 w 106"/>
                  <a:gd name="T15" fmla="*/ 36 h 45"/>
                  <a:gd name="T16" fmla="*/ 106 w 106"/>
                  <a:gd name="T17"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106" y="35"/>
                    </a:moveTo>
                    <a:cubicBezTo>
                      <a:pt x="97" y="40"/>
                      <a:pt x="85" y="44"/>
                      <a:pt x="71" y="44"/>
                    </a:cubicBezTo>
                    <a:cubicBezTo>
                      <a:pt x="64" y="44"/>
                      <a:pt x="57" y="43"/>
                      <a:pt x="49" y="41"/>
                    </a:cubicBezTo>
                    <a:cubicBezTo>
                      <a:pt x="22" y="33"/>
                      <a:pt x="7" y="14"/>
                      <a:pt x="1" y="0"/>
                    </a:cubicBezTo>
                    <a:cubicBezTo>
                      <a:pt x="0" y="1"/>
                      <a:pt x="0" y="1"/>
                      <a:pt x="0" y="1"/>
                    </a:cubicBezTo>
                    <a:cubicBezTo>
                      <a:pt x="6" y="15"/>
                      <a:pt x="21" y="34"/>
                      <a:pt x="49" y="42"/>
                    </a:cubicBezTo>
                    <a:cubicBezTo>
                      <a:pt x="57" y="44"/>
                      <a:pt x="64" y="45"/>
                      <a:pt x="71" y="45"/>
                    </a:cubicBezTo>
                    <a:cubicBezTo>
                      <a:pt x="85" y="45"/>
                      <a:pt x="97" y="41"/>
                      <a:pt x="106" y="36"/>
                    </a:cubicBezTo>
                    <a:cubicBezTo>
                      <a:pt x="106" y="35"/>
                      <a:pt x="106" y="35"/>
                      <a:pt x="106" y="35"/>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09" name="Freeform 17"/>
              <p:cNvSpPr/>
              <p:nvPr/>
            </p:nvSpPr>
            <p:spPr bwMode="auto">
              <a:xfrm rot="400889">
                <a:off x="1696268" y="230745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0" name="Freeform 17"/>
              <p:cNvSpPr/>
              <p:nvPr/>
            </p:nvSpPr>
            <p:spPr bwMode="auto">
              <a:xfrm rot="2636713">
                <a:off x="1893479" y="238281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1" name="Freeform 17"/>
              <p:cNvSpPr/>
              <p:nvPr/>
            </p:nvSpPr>
            <p:spPr bwMode="auto">
              <a:xfrm rot="4769209">
                <a:off x="2007009" y="258379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2" name="Freeform 17"/>
              <p:cNvSpPr/>
              <p:nvPr/>
            </p:nvSpPr>
            <p:spPr bwMode="auto">
              <a:xfrm rot="7212185">
                <a:off x="1971310" y="280126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3" name="Freeform 17"/>
              <p:cNvSpPr/>
              <p:nvPr/>
            </p:nvSpPr>
            <p:spPr bwMode="auto">
              <a:xfrm rot="9476839">
                <a:off x="1794147" y="294322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4" name="Freeform 17"/>
              <p:cNvSpPr/>
              <p:nvPr/>
            </p:nvSpPr>
            <p:spPr bwMode="auto">
              <a:xfrm rot="12075633">
                <a:off x="1567751" y="2938857"/>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5" name="Freeform 17"/>
              <p:cNvSpPr/>
              <p:nvPr/>
            </p:nvSpPr>
            <p:spPr bwMode="auto">
              <a:xfrm rot="14379097">
                <a:off x="1397067" y="280136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6" name="Freeform 17"/>
              <p:cNvSpPr/>
              <p:nvPr/>
            </p:nvSpPr>
            <p:spPr bwMode="auto">
              <a:xfrm rot="17328480">
                <a:off x="1361234" y="256824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617" name="Freeform 17"/>
              <p:cNvSpPr/>
              <p:nvPr/>
            </p:nvSpPr>
            <p:spPr bwMode="auto">
              <a:xfrm rot="18777736">
                <a:off x="1473477" y="237893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grpSp>
          <p:nvGrpSpPr>
            <p:cNvPr id="505" name="Group 12"/>
            <p:cNvGrpSpPr/>
            <p:nvPr/>
          </p:nvGrpSpPr>
          <p:grpSpPr>
            <a:xfrm>
              <a:off x="2615948" y="2951781"/>
              <a:ext cx="2060044" cy="877272"/>
              <a:chOff x="1539716" y="2325275"/>
              <a:chExt cx="1600990" cy="667657"/>
            </a:xfrm>
          </p:grpSpPr>
          <p:grpSp>
            <p:nvGrpSpPr>
              <p:cNvPr id="586" name="Group 595"/>
              <p:cNvGrpSpPr/>
              <p:nvPr/>
            </p:nvGrpSpPr>
            <p:grpSpPr>
              <a:xfrm rot="1800000" flipV="1">
                <a:off x="2187958" y="2325275"/>
                <a:ext cx="226563" cy="351885"/>
                <a:chOff x="8754199" y="1868977"/>
                <a:chExt cx="264697" cy="152329"/>
              </a:xfrm>
            </p:grpSpPr>
            <p:cxnSp>
              <p:nvCxnSpPr>
                <p:cNvPr id="588" name="Straight Connector 596"/>
                <p:cNvCxnSpPr/>
                <p:nvPr/>
              </p:nvCxnSpPr>
              <p:spPr>
                <a:xfrm rot="1800000">
                  <a:off x="8997735" y="1868977"/>
                  <a:ext cx="14110" cy="152136"/>
                </a:xfrm>
                <a:prstGeom prst="line">
                  <a:avLst/>
                </a:prstGeom>
                <a:noFill/>
                <a:ln w="28575" cap="sq" cmpd="sng" algn="ctr">
                  <a:solidFill>
                    <a:srgbClr val="979797"/>
                  </a:solidFill>
                  <a:prstDash val="solid"/>
                  <a:miter lim="800000"/>
                </a:ln>
                <a:effectLst/>
              </p:spPr>
            </p:cxnSp>
            <p:cxnSp>
              <p:nvCxnSpPr>
                <p:cNvPr id="589" name="Straight Connector 597"/>
                <p:cNvCxnSpPr/>
                <p:nvPr/>
              </p:nvCxnSpPr>
              <p:spPr>
                <a:xfrm rot="1800000" flipH="1">
                  <a:off x="8754199" y="2020015"/>
                  <a:ext cx="264697" cy="1291"/>
                </a:xfrm>
                <a:prstGeom prst="line">
                  <a:avLst/>
                </a:prstGeom>
                <a:noFill/>
                <a:ln w="28575" cap="flat" cmpd="sng" algn="ctr">
                  <a:solidFill>
                    <a:srgbClr val="979797"/>
                  </a:solidFill>
                  <a:prstDash val="solid"/>
                  <a:miter lim="800000"/>
                </a:ln>
                <a:effectLst/>
              </p:spPr>
            </p:cxnSp>
          </p:grpSp>
          <p:sp>
            <p:nvSpPr>
              <p:cNvPr id="587" name="TextBox 594"/>
              <p:cNvSpPr txBox="1"/>
              <p:nvPr/>
            </p:nvSpPr>
            <p:spPr>
              <a:xfrm>
                <a:off x="1539716" y="2753980"/>
                <a:ext cx="1600990" cy="238952"/>
              </a:xfrm>
              <a:prstGeom prst="rect">
                <a:avLst/>
              </a:prstGeom>
              <a:solidFill>
                <a:schemeClr val="bg1">
                  <a:lumMod val="50000"/>
                </a:schemeClr>
              </a:solid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en-US" altLang="zh-CN"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M2</a:t>
                </a: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离子通道</a:t>
                </a:r>
                <a:r>
                  <a:rPr kumimoji="0" lang="zh-CN" altLang="en-US" sz="1600" b="1" i="0" u="none" strike="noStrike" kern="0" cap="none" spc="0" normalizeH="0" baseline="0" noProof="0" dirty="0" smtClean="0">
                    <a:ln>
                      <a:noFill/>
                    </a:ln>
                    <a:solidFill>
                      <a:srgbClr val="FFFFFF"/>
                    </a:solidFill>
                    <a:effectLst/>
                    <a:uLnTx/>
                    <a:uFillTx/>
                    <a:latin typeface="微软雅黑" panose="020B0503020204020204" charset="-122"/>
                    <a:ea typeface="微软雅黑" panose="020B0503020204020204" charset="-122"/>
                    <a:cs typeface="+mn-cs"/>
                  </a:rPr>
                  <a:t>阻滞剂*</a:t>
                </a:r>
                <a:endParaRPr kumimoji="0" lang="en-US" altLang="zh-CN"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grpSp>
          <p:nvGrpSpPr>
            <p:cNvPr id="506" name="Group 598"/>
            <p:cNvGrpSpPr/>
            <p:nvPr/>
          </p:nvGrpSpPr>
          <p:grpSpPr>
            <a:xfrm flipV="1">
              <a:off x="9349817" y="4330379"/>
              <a:ext cx="299948" cy="655710"/>
              <a:chOff x="8290084" y="1973292"/>
              <a:chExt cx="233108" cy="499036"/>
            </a:xfrm>
          </p:grpSpPr>
          <p:cxnSp>
            <p:nvCxnSpPr>
              <p:cNvPr id="584" name="Straight Connector 599"/>
              <p:cNvCxnSpPr/>
              <p:nvPr/>
            </p:nvCxnSpPr>
            <p:spPr>
              <a:xfrm>
                <a:off x="8412474" y="1973292"/>
                <a:ext cx="0" cy="487604"/>
              </a:xfrm>
              <a:prstGeom prst="line">
                <a:avLst/>
              </a:prstGeom>
              <a:noFill/>
              <a:ln w="28575" cap="sq" cmpd="sng" algn="ctr">
                <a:solidFill>
                  <a:srgbClr val="979797"/>
                </a:solidFill>
                <a:prstDash val="solid"/>
                <a:miter lim="800000"/>
              </a:ln>
              <a:effectLst/>
            </p:spPr>
          </p:cxnSp>
          <p:cxnSp>
            <p:nvCxnSpPr>
              <p:cNvPr id="585" name="Straight Connector 600"/>
              <p:cNvCxnSpPr/>
              <p:nvPr/>
            </p:nvCxnSpPr>
            <p:spPr>
              <a:xfrm rot="5400000">
                <a:off x="8406638" y="2355774"/>
                <a:ext cx="0" cy="233108"/>
              </a:xfrm>
              <a:prstGeom prst="line">
                <a:avLst/>
              </a:prstGeom>
              <a:noFill/>
              <a:ln w="28575" cap="flat" cmpd="sng" algn="ctr">
                <a:solidFill>
                  <a:srgbClr val="979797"/>
                </a:solidFill>
                <a:prstDash val="solid"/>
                <a:miter lim="800000"/>
              </a:ln>
              <a:effectLst/>
            </p:spPr>
          </p:cxnSp>
        </p:grpSp>
        <p:grpSp>
          <p:nvGrpSpPr>
            <p:cNvPr id="507" name="Group 616"/>
            <p:cNvGrpSpPr/>
            <p:nvPr/>
          </p:nvGrpSpPr>
          <p:grpSpPr>
            <a:xfrm>
              <a:off x="10094338" y="3371767"/>
              <a:ext cx="1034921" cy="1046194"/>
              <a:chOff x="-841529" y="1530783"/>
              <a:chExt cx="804302" cy="796218"/>
            </a:xfrm>
          </p:grpSpPr>
          <p:sp>
            <p:nvSpPr>
              <p:cNvPr id="530" name="Oval 197"/>
              <p:cNvSpPr/>
              <p:nvPr/>
            </p:nvSpPr>
            <p:spPr bwMode="auto">
              <a:xfrm>
                <a:off x="-783153" y="1586639"/>
                <a:ext cx="675086" cy="661234"/>
              </a:xfrm>
              <a:prstGeom prst="ellipse">
                <a:avLst/>
              </a:prstGeom>
              <a:solidFill>
                <a:srgbClr val="CCEEFC"/>
              </a:soli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1" name="Freeform 199"/>
              <p:cNvSpPr/>
              <p:nvPr/>
            </p:nvSpPr>
            <p:spPr bwMode="auto">
              <a:xfrm>
                <a:off x="-472169" y="1534890"/>
                <a:ext cx="57773" cy="14238"/>
              </a:xfrm>
              <a:custGeom>
                <a:avLst/>
                <a:gdLst>
                  <a:gd name="T0" fmla="*/ 111 w 112"/>
                  <a:gd name="T1" fmla="*/ 0 h 28"/>
                  <a:gd name="T2" fmla="*/ 61 w 112"/>
                  <a:gd name="T3" fmla="*/ 26 h 28"/>
                  <a:gd name="T4" fmla="*/ 52 w 112"/>
                  <a:gd name="T5" fmla="*/ 27 h 28"/>
                  <a:gd name="T6" fmla="*/ 1 w 112"/>
                  <a:gd name="T7" fmla="*/ 7 h 28"/>
                  <a:gd name="T8" fmla="*/ 0 w 112"/>
                  <a:gd name="T9" fmla="*/ 7 h 28"/>
                  <a:gd name="T10" fmla="*/ 0 w 112"/>
                  <a:gd name="T11" fmla="*/ 7 h 28"/>
                  <a:gd name="T12" fmla="*/ 52 w 112"/>
                  <a:gd name="T13" fmla="*/ 28 h 28"/>
                  <a:gd name="T14" fmla="*/ 61 w 112"/>
                  <a:gd name="T15" fmla="*/ 27 h 28"/>
                  <a:gd name="T16" fmla="*/ 112 w 112"/>
                  <a:gd name="T17" fmla="*/ 0 h 28"/>
                  <a:gd name="T18" fmla="*/ 112 w 112"/>
                  <a:gd name="T19" fmla="*/ 0 h 28"/>
                  <a:gd name="T20" fmla="*/ 111 w 112"/>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28">
                    <a:moveTo>
                      <a:pt x="111" y="0"/>
                    </a:moveTo>
                    <a:cubicBezTo>
                      <a:pt x="102" y="11"/>
                      <a:pt x="85" y="23"/>
                      <a:pt x="61" y="26"/>
                    </a:cubicBezTo>
                    <a:cubicBezTo>
                      <a:pt x="58" y="27"/>
                      <a:pt x="55" y="27"/>
                      <a:pt x="52" y="27"/>
                    </a:cubicBezTo>
                    <a:cubicBezTo>
                      <a:pt x="28" y="27"/>
                      <a:pt x="10" y="16"/>
                      <a:pt x="1" y="7"/>
                    </a:cubicBezTo>
                    <a:cubicBezTo>
                      <a:pt x="0" y="7"/>
                      <a:pt x="0" y="7"/>
                      <a:pt x="0" y="7"/>
                    </a:cubicBezTo>
                    <a:cubicBezTo>
                      <a:pt x="0" y="7"/>
                      <a:pt x="0" y="7"/>
                      <a:pt x="0" y="7"/>
                    </a:cubicBezTo>
                    <a:cubicBezTo>
                      <a:pt x="10" y="17"/>
                      <a:pt x="28" y="28"/>
                      <a:pt x="52" y="28"/>
                    </a:cubicBezTo>
                    <a:cubicBezTo>
                      <a:pt x="55" y="28"/>
                      <a:pt x="58" y="28"/>
                      <a:pt x="61" y="27"/>
                    </a:cubicBezTo>
                    <a:cubicBezTo>
                      <a:pt x="86" y="24"/>
                      <a:pt x="103" y="12"/>
                      <a:pt x="112" y="0"/>
                    </a:cubicBezTo>
                    <a:cubicBezTo>
                      <a:pt x="112" y="0"/>
                      <a:pt x="112" y="0"/>
                      <a:pt x="112" y="0"/>
                    </a:cubicBezTo>
                    <a:cubicBezTo>
                      <a:pt x="111" y="0"/>
                      <a:pt x="111" y="0"/>
                      <a:pt x="111" y="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2" name="Freeform 202"/>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3" name="Freeform 204"/>
              <p:cNvSpPr/>
              <p:nvPr/>
            </p:nvSpPr>
            <p:spPr bwMode="auto">
              <a:xfrm>
                <a:off x="-229032" y="1604983"/>
                <a:ext cx="49011" cy="32309"/>
              </a:xfrm>
              <a:custGeom>
                <a:avLst/>
                <a:gdLst>
                  <a:gd name="T0" fmla="*/ 94 w 95"/>
                  <a:gd name="T1" fmla="*/ 59 h 63"/>
                  <a:gd name="T2" fmla="*/ 76 w 95"/>
                  <a:gd name="T3" fmla="*/ 62 h 63"/>
                  <a:gd name="T4" fmla="*/ 38 w 95"/>
                  <a:gd name="T5" fmla="*/ 52 h 63"/>
                  <a:gd name="T6" fmla="*/ 1 w 95"/>
                  <a:gd name="T7" fmla="*/ 1 h 63"/>
                  <a:gd name="T8" fmla="*/ 1 w 95"/>
                  <a:gd name="T9" fmla="*/ 0 h 63"/>
                  <a:gd name="T10" fmla="*/ 0 w 95"/>
                  <a:gd name="T11" fmla="*/ 1 h 63"/>
                  <a:gd name="T12" fmla="*/ 38 w 95"/>
                  <a:gd name="T13" fmla="*/ 52 h 63"/>
                  <a:gd name="T14" fmla="*/ 76 w 95"/>
                  <a:gd name="T15" fmla="*/ 63 h 63"/>
                  <a:gd name="T16" fmla="*/ 95 w 95"/>
                  <a:gd name="T17" fmla="*/ 60 h 63"/>
                  <a:gd name="T18" fmla="*/ 95 w 95"/>
                  <a:gd name="T19" fmla="*/ 60 h 63"/>
                  <a:gd name="T20" fmla="*/ 94 w 95"/>
                  <a:gd name="T21"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63">
                    <a:moveTo>
                      <a:pt x="94" y="59"/>
                    </a:moveTo>
                    <a:cubicBezTo>
                      <a:pt x="89" y="61"/>
                      <a:pt x="83" y="62"/>
                      <a:pt x="76" y="62"/>
                    </a:cubicBezTo>
                    <a:cubicBezTo>
                      <a:pt x="65" y="62"/>
                      <a:pt x="52" y="59"/>
                      <a:pt x="38" y="52"/>
                    </a:cubicBezTo>
                    <a:cubicBezTo>
                      <a:pt x="13" y="37"/>
                      <a:pt x="3" y="15"/>
                      <a:pt x="1" y="1"/>
                    </a:cubicBezTo>
                    <a:cubicBezTo>
                      <a:pt x="1" y="0"/>
                      <a:pt x="1" y="0"/>
                      <a:pt x="1" y="0"/>
                    </a:cubicBezTo>
                    <a:cubicBezTo>
                      <a:pt x="0" y="1"/>
                      <a:pt x="0" y="1"/>
                      <a:pt x="0" y="1"/>
                    </a:cubicBezTo>
                    <a:cubicBezTo>
                      <a:pt x="2" y="16"/>
                      <a:pt x="12" y="38"/>
                      <a:pt x="38" y="52"/>
                    </a:cubicBezTo>
                    <a:cubicBezTo>
                      <a:pt x="51" y="60"/>
                      <a:pt x="65" y="63"/>
                      <a:pt x="76" y="63"/>
                    </a:cubicBezTo>
                    <a:cubicBezTo>
                      <a:pt x="83" y="63"/>
                      <a:pt x="89" y="62"/>
                      <a:pt x="95" y="60"/>
                    </a:cubicBezTo>
                    <a:cubicBezTo>
                      <a:pt x="95" y="60"/>
                      <a:pt x="95" y="60"/>
                      <a:pt x="95" y="60"/>
                    </a:cubicBezTo>
                    <a:cubicBezTo>
                      <a:pt x="94" y="59"/>
                      <a:pt x="94" y="59"/>
                      <a:pt x="94" y="59"/>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4" name="Freeform 207"/>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5" name="Freeform 209"/>
              <p:cNvSpPr/>
              <p:nvPr/>
            </p:nvSpPr>
            <p:spPr bwMode="auto">
              <a:xfrm>
                <a:off x="-694223" y="1603888"/>
                <a:ext cx="42166" cy="39701"/>
              </a:xfrm>
              <a:custGeom>
                <a:avLst/>
                <a:gdLst>
                  <a:gd name="T0" fmla="*/ 81 w 82"/>
                  <a:gd name="T1" fmla="*/ 1 h 77"/>
                  <a:gd name="T2" fmla="*/ 81 w 82"/>
                  <a:gd name="T3" fmla="*/ 1 h 77"/>
                  <a:gd name="T4" fmla="*/ 59 w 82"/>
                  <a:gd name="T5" fmla="*/ 53 h 77"/>
                  <a:gd name="T6" fmla="*/ 7 w 82"/>
                  <a:gd name="T7" fmla="*/ 76 h 77"/>
                  <a:gd name="T8" fmla="*/ 0 w 82"/>
                  <a:gd name="T9" fmla="*/ 75 h 77"/>
                  <a:gd name="T10" fmla="*/ 0 w 82"/>
                  <a:gd name="T11" fmla="*/ 76 h 77"/>
                  <a:gd name="T12" fmla="*/ 0 w 82"/>
                  <a:gd name="T13" fmla="*/ 76 h 77"/>
                  <a:gd name="T14" fmla="*/ 7 w 82"/>
                  <a:gd name="T15" fmla="*/ 77 h 77"/>
                  <a:gd name="T16" fmla="*/ 60 w 82"/>
                  <a:gd name="T17" fmla="*/ 53 h 77"/>
                  <a:gd name="T18" fmla="*/ 82 w 82"/>
                  <a:gd name="T19" fmla="*/ 1 h 77"/>
                  <a:gd name="T20" fmla="*/ 82 w 82"/>
                  <a:gd name="T21" fmla="*/ 1 h 77"/>
                  <a:gd name="T22" fmla="*/ 81 w 82"/>
                  <a:gd name="T23" fmla="*/ 0 h 77"/>
                  <a:gd name="T24" fmla="*/ 81 w 82"/>
                  <a:gd name="T25"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77">
                    <a:moveTo>
                      <a:pt x="81" y="1"/>
                    </a:moveTo>
                    <a:cubicBezTo>
                      <a:pt x="81" y="1"/>
                      <a:pt x="81" y="1"/>
                      <a:pt x="81" y="1"/>
                    </a:cubicBezTo>
                    <a:cubicBezTo>
                      <a:pt x="81" y="16"/>
                      <a:pt x="76" y="35"/>
                      <a:pt x="59" y="53"/>
                    </a:cubicBezTo>
                    <a:cubicBezTo>
                      <a:pt x="42" y="70"/>
                      <a:pt x="21" y="76"/>
                      <a:pt x="7" y="76"/>
                    </a:cubicBezTo>
                    <a:cubicBezTo>
                      <a:pt x="4" y="76"/>
                      <a:pt x="2" y="76"/>
                      <a:pt x="0" y="75"/>
                    </a:cubicBezTo>
                    <a:cubicBezTo>
                      <a:pt x="0" y="76"/>
                      <a:pt x="0" y="76"/>
                      <a:pt x="0" y="76"/>
                    </a:cubicBezTo>
                    <a:cubicBezTo>
                      <a:pt x="0" y="76"/>
                      <a:pt x="0" y="76"/>
                      <a:pt x="0" y="76"/>
                    </a:cubicBezTo>
                    <a:cubicBezTo>
                      <a:pt x="2" y="77"/>
                      <a:pt x="4" y="77"/>
                      <a:pt x="7" y="77"/>
                    </a:cubicBezTo>
                    <a:cubicBezTo>
                      <a:pt x="22" y="77"/>
                      <a:pt x="42" y="71"/>
                      <a:pt x="60" y="53"/>
                    </a:cubicBezTo>
                    <a:cubicBezTo>
                      <a:pt x="77" y="36"/>
                      <a:pt x="82" y="16"/>
                      <a:pt x="82" y="1"/>
                    </a:cubicBezTo>
                    <a:cubicBezTo>
                      <a:pt x="82" y="1"/>
                      <a:pt x="82" y="1"/>
                      <a:pt x="82" y="1"/>
                    </a:cubicBezTo>
                    <a:cubicBezTo>
                      <a:pt x="81" y="0"/>
                      <a:pt x="81" y="0"/>
                      <a:pt x="81" y="0"/>
                    </a:cubicBezTo>
                    <a:cubicBezTo>
                      <a:pt x="81" y="1"/>
                      <a:pt x="81" y="1"/>
                      <a:pt x="8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6" name="Freeform 212"/>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7" name="Freeform 214"/>
              <p:cNvSpPr/>
              <p:nvPr/>
            </p:nvSpPr>
            <p:spPr bwMode="auto">
              <a:xfrm>
                <a:off x="-818256" y="1822656"/>
                <a:ext cx="18345" cy="56677"/>
              </a:xfrm>
              <a:custGeom>
                <a:avLst/>
                <a:gdLst>
                  <a:gd name="T0" fmla="*/ 21 w 36"/>
                  <a:gd name="T1" fmla="*/ 1 h 110"/>
                  <a:gd name="T2" fmla="*/ 35 w 36"/>
                  <a:gd name="T3" fmla="*/ 44 h 110"/>
                  <a:gd name="T4" fmla="*/ 34 w 36"/>
                  <a:gd name="T5" fmla="*/ 56 h 110"/>
                  <a:gd name="T6" fmla="*/ 0 w 36"/>
                  <a:gd name="T7" fmla="*/ 109 h 110"/>
                  <a:gd name="T8" fmla="*/ 0 w 36"/>
                  <a:gd name="T9" fmla="*/ 109 h 110"/>
                  <a:gd name="T10" fmla="*/ 0 w 36"/>
                  <a:gd name="T11" fmla="*/ 110 h 110"/>
                  <a:gd name="T12" fmla="*/ 35 w 36"/>
                  <a:gd name="T13" fmla="*/ 56 h 110"/>
                  <a:gd name="T14" fmla="*/ 36 w 36"/>
                  <a:gd name="T15" fmla="*/ 44 h 110"/>
                  <a:gd name="T16" fmla="*/ 22 w 36"/>
                  <a:gd name="T17" fmla="*/ 0 h 110"/>
                  <a:gd name="T18" fmla="*/ 22 w 36"/>
                  <a:gd name="T19" fmla="*/ 0 h 110"/>
                  <a:gd name="T20" fmla="*/ 21 w 36"/>
                  <a:gd name="T21"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110">
                    <a:moveTo>
                      <a:pt x="21" y="1"/>
                    </a:moveTo>
                    <a:cubicBezTo>
                      <a:pt x="29" y="10"/>
                      <a:pt x="35" y="25"/>
                      <a:pt x="35" y="44"/>
                    </a:cubicBezTo>
                    <a:cubicBezTo>
                      <a:pt x="35" y="48"/>
                      <a:pt x="35" y="52"/>
                      <a:pt x="34" y="56"/>
                    </a:cubicBezTo>
                    <a:cubicBezTo>
                      <a:pt x="30" y="84"/>
                      <a:pt x="13" y="102"/>
                      <a:pt x="0" y="109"/>
                    </a:cubicBezTo>
                    <a:cubicBezTo>
                      <a:pt x="0" y="109"/>
                      <a:pt x="0" y="109"/>
                      <a:pt x="0" y="109"/>
                    </a:cubicBezTo>
                    <a:cubicBezTo>
                      <a:pt x="0" y="110"/>
                      <a:pt x="0" y="110"/>
                      <a:pt x="0" y="110"/>
                    </a:cubicBezTo>
                    <a:cubicBezTo>
                      <a:pt x="14" y="102"/>
                      <a:pt x="31" y="85"/>
                      <a:pt x="35" y="56"/>
                    </a:cubicBezTo>
                    <a:cubicBezTo>
                      <a:pt x="36" y="52"/>
                      <a:pt x="36" y="48"/>
                      <a:pt x="36" y="44"/>
                    </a:cubicBezTo>
                    <a:cubicBezTo>
                      <a:pt x="36" y="25"/>
                      <a:pt x="30" y="10"/>
                      <a:pt x="22" y="0"/>
                    </a:cubicBezTo>
                    <a:cubicBezTo>
                      <a:pt x="22" y="0"/>
                      <a:pt x="22" y="0"/>
                      <a:pt x="22" y="0"/>
                    </a:cubicBezTo>
                    <a:cubicBezTo>
                      <a:pt x="21" y="1"/>
                      <a:pt x="21" y="1"/>
                      <a:pt x="21"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8" name="Freeform 217"/>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39" name="Freeform 219"/>
              <p:cNvSpPr/>
              <p:nvPr/>
            </p:nvSpPr>
            <p:spPr bwMode="auto">
              <a:xfrm>
                <a:off x="-84738" y="1835799"/>
                <a:ext cx="20535" cy="56130"/>
              </a:xfrm>
              <a:custGeom>
                <a:avLst/>
                <a:gdLst>
                  <a:gd name="T0" fmla="*/ 39 w 40"/>
                  <a:gd name="T1" fmla="*/ 108 h 109"/>
                  <a:gd name="T2" fmla="*/ 4 w 40"/>
                  <a:gd name="T3" fmla="*/ 64 h 109"/>
                  <a:gd name="T4" fmla="*/ 1 w 40"/>
                  <a:gd name="T5" fmla="*/ 40 h 109"/>
                  <a:gd name="T6" fmla="*/ 13 w 40"/>
                  <a:gd name="T7" fmla="*/ 1 h 109"/>
                  <a:gd name="T8" fmla="*/ 13 w 40"/>
                  <a:gd name="T9" fmla="*/ 0 h 109"/>
                  <a:gd name="T10" fmla="*/ 12 w 40"/>
                  <a:gd name="T11" fmla="*/ 0 h 109"/>
                  <a:gd name="T12" fmla="*/ 0 w 40"/>
                  <a:gd name="T13" fmla="*/ 40 h 109"/>
                  <a:gd name="T14" fmla="*/ 3 w 40"/>
                  <a:gd name="T15" fmla="*/ 64 h 109"/>
                  <a:gd name="T16" fmla="*/ 39 w 40"/>
                  <a:gd name="T17" fmla="*/ 109 h 109"/>
                  <a:gd name="T18" fmla="*/ 40 w 40"/>
                  <a:gd name="T19" fmla="*/ 109 h 109"/>
                  <a:gd name="T20" fmla="*/ 39 w 40"/>
                  <a:gd name="T21" fmla="*/ 10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109">
                    <a:moveTo>
                      <a:pt x="39" y="108"/>
                    </a:moveTo>
                    <a:cubicBezTo>
                      <a:pt x="27" y="101"/>
                      <a:pt x="11" y="87"/>
                      <a:pt x="4" y="64"/>
                    </a:cubicBezTo>
                    <a:cubicBezTo>
                      <a:pt x="2" y="55"/>
                      <a:pt x="1" y="48"/>
                      <a:pt x="1" y="40"/>
                    </a:cubicBezTo>
                    <a:cubicBezTo>
                      <a:pt x="1" y="23"/>
                      <a:pt x="7" y="9"/>
                      <a:pt x="13" y="1"/>
                    </a:cubicBezTo>
                    <a:cubicBezTo>
                      <a:pt x="13" y="0"/>
                      <a:pt x="13" y="0"/>
                      <a:pt x="13" y="0"/>
                    </a:cubicBezTo>
                    <a:cubicBezTo>
                      <a:pt x="12" y="0"/>
                      <a:pt x="12" y="0"/>
                      <a:pt x="12" y="0"/>
                    </a:cubicBezTo>
                    <a:cubicBezTo>
                      <a:pt x="6" y="9"/>
                      <a:pt x="0" y="23"/>
                      <a:pt x="0" y="40"/>
                    </a:cubicBezTo>
                    <a:cubicBezTo>
                      <a:pt x="0" y="48"/>
                      <a:pt x="1" y="56"/>
                      <a:pt x="3" y="64"/>
                    </a:cubicBezTo>
                    <a:cubicBezTo>
                      <a:pt x="11" y="87"/>
                      <a:pt x="26" y="102"/>
                      <a:pt x="39" y="109"/>
                    </a:cubicBezTo>
                    <a:cubicBezTo>
                      <a:pt x="40" y="109"/>
                      <a:pt x="40" y="109"/>
                      <a:pt x="40" y="109"/>
                    </a:cubicBezTo>
                    <a:cubicBezTo>
                      <a:pt x="39" y="108"/>
                      <a:pt x="39" y="108"/>
                      <a:pt x="39" y="108"/>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0" name="Freeform 222"/>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1" name="Freeform 224"/>
              <p:cNvSpPr/>
              <p:nvPr/>
            </p:nvSpPr>
            <p:spPr bwMode="auto">
              <a:xfrm>
                <a:off x="-134570" y="2086055"/>
                <a:ext cx="25737" cy="53118"/>
              </a:xfrm>
              <a:custGeom>
                <a:avLst/>
                <a:gdLst>
                  <a:gd name="T0" fmla="*/ 8 w 50"/>
                  <a:gd name="T1" fmla="*/ 103 h 103"/>
                  <a:gd name="T2" fmla="*/ 1 w 50"/>
                  <a:gd name="T3" fmla="*/ 72 h 103"/>
                  <a:gd name="T4" fmla="*/ 6 w 50"/>
                  <a:gd name="T5" fmla="*/ 46 h 103"/>
                  <a:gd name="T6" fmla="*/ 50 w 50"/>
                  <a:gd name="T7" fmla="*/ 1 h 103"/>
                  <a:gd name="T8" fmla="*/ 50 w 50"/>
                  <a:gd name="T9" fmla="*/ 0 h 103"/>
                  <a:gd name="T10" fmla="*/ 50 w 50"/>
                  <a:gd name="T11" fmla="*/ 0 h 103"/>
                  <a:gd name="T12" fmla="*/ 5 w 50"/>
                  <a:gd name="T13" fmla="*/ 46 h 103"/>
                  <a:gd name="T14" fmla="*/ 0 w 50"/>
                  <a:gd name="T15" fmla="*/ 72 h 103"/>
                  <a:gd name="T16" fmla="*/ 7 w 50"/>
                  <a:gd name="T17" fmla="*/ 103 h 103"/>
                  <a:gd name="T18" fmla="*/ 8 w 50"/>
                  <a:gd name="T19" fmla="*/ 103 h 103"/>
                  <a:gd name="T20" fmla="*/ 8 w 50"/>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03">
                    <a:moveTo>
                      <a:pt x="8" y="103"/>
                    </a:moveTo>
                    <a:cubicBezTo>
                      <a:pt x="4" y="95"/>
                      <a:pt x="1" y="84"/>
                      <a:pt x="1" y="72"/>
                    </a:cubicBezTo>
                    <a:cubicBezTo>
                      <a:pt x="1" y="64"/>
                      <a:pt x="3" y="55"/>
                      <a:pt x="6" y="46"/>
                    </a:cubicBezTo>
                    <a:cubicBezTo>
                      <a:pt x="16" y="19"/>
                      <a:pt x="36" y="5"/>
                      <a:pt x="50" y="1"/>
                    </a:cubicBezTo>
                    <a:cubicBezTo>
                      <a:pt x="50" y="0"/>
                      <a:pt x="50" y="0"/>
                      <a:pt x="50" y="0"/>
                    </a:cubicBezTo>
                    <a:cubicBezTo>
                      <a:pt x="50" y="0"/>
                      <a:pt x="50" y="0"/>
                      <a:pt x="50" y="0"/>
                    </a:cubicBezTo>
                    <a:cubicBezTo>
                      <a:pt x="35" y="4"/>
                      <a:pt x="15" y="18"/>
                      <a:pt x="5" y="46"/>
                    </a:cubicBezTo>
                    <a:cubicBezTo>
                      <a:pt x="2" y="55"/>
                      <a:pt x="0" y="64"/>
                      <a:pt x="0" y="72"/>
                    </a:cubicBezTo>
                    <a:cubicBezTo>
                      <a:pt x="0" y="85"/>
                      <a:pt x="3" y="95"/>
                      <a:pt x="7" y="103"/>
                    </a:cubicBezTo>
                    <a:cubicBezTo>
                      <a:pt x="8" y="103"/>
                      <a:pt x="8" y="103"/>
                      <a:pt x="8" y="103"/>
                    </a:cubicBezTo>
                    <a:cubicBezTo>
                      <a:pt x="8" y="103"/>
                      <a:pt x="8" y="103"/>
                      <a:pt x="8" y="10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2" name="Freeform 227"/>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3" name="Freeform 229"/>
              <p:cNvSpPr/>
              <p:nvPr/>
            </p:nvSpPr>
            <p:spPr bwMode="auto">
              <a:xfrm>
                <a:off x="-352517" y="2263753"/>
                <a:ext cx="52023" cy="27380"/>
              </a:xfrm>
              <a:custGeom>
                <a:avLst/>
                <a:gdLst>
                  <a:gd name="T0" fmla="*/ 1 w 101"/>
                  <a:gd name="T1" fmla="*/ 53 h 53"/>
                  <a:gd name="T2" fmla="*/ 37 w 101"/>
                  <a:gd name="T3" fmla="*/ 10 h 53"/>
                  <a:gd name="T4" fmla="*/ 73 w 101"/>
                  <a:gd name="T5" fmla="*/ 1 h 53"/>
                  <a:gd name="T6" fmla="*/ 100 w 101"/>
                  <a:gd name="T7" fmla="*/ 6 h 53"/>
                  <a:gd name="T8" fmla="*/ 101 w 101"/>
                  <a:gd name="T9" fmla="*/ 6 h 53"/>
                  <a:gd name="T10" fmla="*/ 101 w 101"/>
                  <a:gd name="T11" fmla="*/ 5 h 53"/>
                  <a:gd name="T12" fmla="*/ 73 w 101"/>
                  <a:gd name="T13" fmla="*/ 0 h 53"/>
                  <a:gd name="T14" fmla="*/ 37 w 101"/>
                  <a:gd name="T15" fmla="*/ 9 h 53"/>
                  <a:gd name="T16" fmla="*/ 0 w 101"/>
                  <a:gd name="T17" fmla="*/ 52 h 53"/>
                  <a:gd name="T18" fmla="*/ 0 w 101"/>
                  <a:gd name="T19" fmla="*/ 53 h 53"/>
                  <a:gd name="T20" fmla="*/ 1 w 101"/>
                  <a:gd name="T21"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53">
                    <a:moveTo>
                      <a:pt x="1" y="53"/>
                    </a:moveTo>
                    <a:cubicBezTo>
                      <a:pt x="5" y="39"/>
                      <a:pt x="16" y="21"/>
                      <a:pt x="37" y="10"/>
                    </a:cubicBezTo>
                    <a:cubicBezTo>
                      <a:pt x="50" y="3"/>
                      <a:pt x="63" y="1"/>
                      <a:pt x="73" y="1"/>
                    </a:cubicBezTo>
                    <a:cubicBezTo>
                      <a:pt x="84" y="1"/>
                      <a:pt x="94" y="3"/>
                      <a:pt x="100" y="6"/>
                    </a:cubicBezTo>
                    <a:cubicBezTo>
                      <a:pt x="101" y="6"/>
                      <a:pt x="101" y="6"/>
                      <a:pt x="101" y="6"/>
                    </a:cubicBezTo>
                    <a:cubicBezTo>
                      <a:pt x="101" y="5"/>
                      <a:pt x="101" y="5"/>
                      <a:pt x="101" y="5"/>
                    </a:cubicBezTo>
                    <a:cubicBezTo>
                      <a:pt x="94" y="2"/>
                      <a:pt x="84" y="0"/>
                      <a:pt x="73" y="0"/>
                    </a:cubicBezTo>
                    <a:cubicBezTo>
                      <a:pt x="62" y="0"/>
                      <a:pt x="50" y="2"/>
                      <a:pt x="37" y="9"/>
                    </a:cubicBezTo>
                    <a:cubicBezTo>
                      <a:pt x="15" y="21"/>
                      <a:pt x="4" y="38"/>
                      <a:pt x="0" y="52"/>
                    </a:cubicBezTo>
                    <a:cubicBezTo>
                      <a:pt x="0" y="53"/>
                      <a:pt x="0" y="53"/>
                      <a:pt x="0" y="53"/>
                    </a:cubicBezTo>
                    <a:cubicBezTo>
                      <a:pt x="1" y="53"/>
                      <a:pt x="1" y="53"/>
                      <a:pt x="1" y="53"/>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4" name="Freeform 232"/>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5" name="Freeform 234"/>
              <p:cNvSpPr/>
              <p:nvPr/>
            </p:nvSpPr>
            <p:spPr bwMode="auto">
              <a:xfrm>
                <a:off x="-604963" y="2260193"/>
                <a:ext cx="54487" cy="23273"/>
              </a:xfrm>
              <a:custGeom>
                <a:avLst/>
                <a:gdLst>
                  <a:gd name="T0" fmla="*/ 1 w 106"/>
                  <a:gd name="T1" fmla="*/ 10 h 45"/>
                  <a:gd name="T2" fmla="*/ 36 w 106"/>
                  <a:gd name="T3" fmla="*/ 1 h 45"/>
                  <a:gd name="T4" fmla="*/ 57 w 106"/>
                  <a:gd name="T5" fmla="*/ 4 h 45"/>
                  <a:gd name="T6" fmla="*/ 105 w 106"/>
                  <a:gd name="T7" fmla="*/ 45 h 45"/>
                  <a:gd name="T8" fmla="*/ 106 w 106"/>
                  <a:gd name="T9" fmla="*/ 45 h 45"/>
                  <a:gd name="T10" fmla="*/ 106 w 106"/>
                  <a:gd name="T11" fmla="*/ 44 h 45"/>
                  <a:gd name="T12" fmla="*/ 57 w 106"/>
                  <a:gd name="T13" fmla="*/ 3 h 45"/>
                  <a:gd name="T14" fmla="*/ 36 w 106"/>
                  <a:gd name="T15" fmla="*/ 0 h 45"/>
                  <a:gd name="T16" fmla="*/ 0 w 106"/>
                  <a:gd name="T17" fmla="*/ 9 h 45"/>
                  <a:gd name="T18" fmla="*/ 0 w 106"/>
                  <a:gd name="T19" fmla="*/ 10 h 45"/>
                  <a:gd name="T20" fmla="*/ 1 w 106"/>
                  <a:gd name="T21"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45">
                    <a:moveTo>
                      <a:pt x="1" y="10"/>
                    </a:moveTo>
                    <a:cubicBezTo>
                      <a:pt x="9" y="5"/>
                      <a:pt x="21" y="1"/>
                      <a:pt x="36" y="1"/>
                    </a:cubicBezTo>
                    <a:cubicBezTo>
                      <a:pt x="42" y="1"/>
                      <a:pt x="49" y="2"/>
                      <a:pt x="57" y="4"/>
                    </a:cubicBezTo>
                    <a:cubicBezTo>
                      <a:pt x="85" y="12"/>
                      <a:pt x="100" y="31"/>
                      <a:pt x="105" y="45"/>
                    </a:cubicBezTo>
                    <a:cubicBezTo>
                      <a:pt x="106" y="45"/>
                      <a:pt x="106" y="45"/>
                      <a:pt x="106" y="45"/>
                    </a:cubicBezTo>
                    <a:cubicBezTo>
                      <a:pt x="106" y="44"/>
                      <a:pt x="106" y="44"/>
                      <a:pt x="106" y="44"/>
                    </a:cubicBezTo>
                    <a:cubicBezTo>
                      <a:pt x="101" y="30"/>
                      <a:pt x="85" y="11"/>
                      <a:pt x="57" y="3"/>
                    </a:cubicBezTo>
                    <a:cubicBezTo>
                      <a:pt x="50" y="1"/>
                      <a:pt x="42" y="0"/>
                      <a:pt x="36" y="0"/>
                    </a:cubicBezTo>
                    <a:cubicBezTo>
                      <a:pt x="21" y="0"/>
                      <a:pt x="9" y="4"/>
                      <a:pt x="0" y="9"/>
                    </a:cubicBezTo>
                    <a:cubicBezTo>
                      <a:pt x="0" y="10"/>
                      <a:pt x="0" y="10"/>
                      <a:pt x="0" y="10"/>
                    </a:cubicBezTo>
                    <a:cubicBezTo>
                      <a:pt x="1" y="10"/>
                      <a:pt x="1" y="10"/>
                      <a:pt x="1" y="10"/>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6" name="Freeform 237"/>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7" name="Freeform 239"/>
              <p:cNvSpPr/>
              <p:nvPr/>
            </p:nvSpPr>
            <p:spPr bwMode="auto">
              <a:xfrm>
                <a:off x="-782388" y="2091805"/>
                <a:ext cx="34499" cy="46820"/>
              </a:xfrm>
              <a:custGeom>
                <a:avLst/>
                <a:gdLst>
                  <a:gd name="T0" fmla="*/ 0 w 67"/>
                  <a:gd name="T1" fmla="*/ 1 h 91"/>
                  <a:gd name="T2" fmla="*/ 49 w 67"/>
                  <a:gd name="T3" fmla="*/ 29 h 91"/>
                  <a:gd name="T4" fmla="*/ 66 w 67"/>
                  <a:gd name="T5" fmla="*/ 76 h 91"/>
                  <a:gd name="T6" fmla="*/ 65 w 67"/>
                  <a:gd name="T7" fmla="*/ 90 h 91"/>
                  <a:gd name="T8" fmla="*/ 65 w 67"/>
                  <a:gd name="T9" fmla="*/ 91 h 91"/>
                  <a:gd name="T10" fmla="*/ 66 w 67"/>
                  <a:gd name="T11" fmla="*/ 91 h 91"/>
                  <a:gd name="T12" fmla="*/ 67 w 67"/>
                  <a:gd name="T13" fmla="*/ 76 h 91"/>
                  <a:gd name="T14" fmla="*/ 50 w 67"/>
                  <a:gd name="T15" fmla="*/ 29 h 91"/>
                  <a:gd name="T16" fmla="*/ 0 w 67"/>
                  <a:gd name="T17" fmla="*/ 0 h 91"/>
                  <a:gd name="T18" fmla="*/ 0 w 67"/>
                  <a:gd name="T19" fmla="*/ 1 h 91"/>
                  <a:gd name="T20" fmla="*/ 0 w 67"/>
                  <a:gd name="T21"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91">
                    <a:moveTo>
                      <a:pt x="0" y="1"/>
                    </a:moveTo>
                    <a:cubicBezTo>
                      <a:pt x="14" y="3"/>
                      <a:pt x="34" y="10"/>
                      <a:pt x="49" y="29"/>
                    </a:cubicBezTo>
                    <a:cubicBezTo>
                      <a:pt x="62" y="45"/>
                      <a:pt x="66" y="63"/>
                      <a:pt x="66" y="76"/>
                    </a:cubicBezTo>
                    <a:cubicBezTo>
                      <a:pt x="66" y="82"/>
                      <a:pt x="66" y="86"/>
                      <a:pt x="65" y="90"/>
                    </a:cubicBezTo>
                    <a:cubicBezTo>
                      <a:pt x="65" y="91"/>
                      <a:pt x="65" y="91"/>
                      <a:pt x="65" y="91"/>
                    </a:cubicBezTo>
                    <a:cubicBezTo>
                      <a:pt x="66" y="91"/>
                      <a:pt x="66" y="91"/>
                      <a:pt x="66" y="91"/>
                    </a:cubicBezTo>
                    <a:cubicBezTo>
                      <a:pt x="67" y="87"/>
                      <a:pt x="67" y="82"/>
                      <a:pt x="67" y="76"/>
                    </a:cubicBezTo>
                    <a:cubicBezTo>
                      <a:pt x="67" y="62"/>
                      <a:pt x="63" y="45"/>
                      <a:pt x="50" y="29"/>
                    </a:cubicBezTo>
                    <a:cubicBezTo>
                      <a:pt x="34" y="9"/>
                      <a:pt x="15" y="2"/>
                      <a:pt x="0" y="0"/>
                    </a:cubicBezTo>
                    <a:cubicBezTo>
                      <a:pt x="0" y="1"/>
                      <a:pt x="0" y="1"/>
                      <a:pt x="0" y="1"/>
                    </a:cubicBezTo>
                    <a:cubicBezTo>
                      <a:pt x="0" y="1"/>
                      <a:pt x="0" y="1"/>
                      <a:pt x="0" y="1"/>
                    </a:cubicBezTo>
                    <a:close/>
                  </a:path>
                </a:pathLst>
              </a:custGeom>
              <a:solidFill>
                <a:srgbClr val="87E3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8" name="Freeform 240"/>
              <p:cNvSpPr/>
              <p:nvPr/>
            </p:nvSpPr>
            <p:spPr bwMode="auto">
              <a:xfrm>
                <a:off x="-664378" y="1872762"/>
                <a:ext cx="288041" cy="80772"/>
              </a:xfrm>
              <a:custGeom>
                <a:avLst/>
                <a:gdLst>
                  <a:gd name="T0" fmla="*/ 396 w 559"/>
                  <a:gd name="T1" fmla="*/ 157 h 157"/>
                  <a:gd name="T2" fmla="*/ 450 w 559"/>
                  <a:gd name="T3" fmla="*/ 91 h 157"/>
                  <a:gd name="T4" fmla="*/ 499 w 559"/>
                  <a:gd name="T5" fmla="*/ 25 h 157"/>
                  <a:gd name="T6" fmla="*/ 534 w 559"/>
                  <a:gd name="T7" fmla="*/ 62 h 157"/>
                  <a:gd name="T8" fmla="*/ 550 w 559"/>
                  <a:gd name="T9" fmla="*/ 69 h 157"/>
                  <a:gd name="T10" fmla="*/ 557 w 559"/>
                  <a:gd name="T11" fmla="*/ 52 h 157"/>
                  <a:gd name="T12" fmla="*/ 499 w 559"/>
                  <a:gd name="T13" fmla="*/ 0 h 157"/>
                  <a:gd name="T14" fmla="*/ 427 w 559"/>
                  <a:gd name="T15" fmla="*/ 82 h 157"/>
                  <a:gd name="T16" fmla="*/ 396 w 559"/>
                  <a:gd name="T17" fmla="*/ 132 h 157"/>
                  <a:gd name="T18" fmla="*/ 361 w 559"/>
                  <a:gd name="T19" fmla="*/ 80 h 157"/>
                  <a:gd name="T20" fmla="*/ 288 w 559"/>
                  <a:gd name="T21" fmla="*/ 0 h 157"/>
                  <a:gd name="T22" fmla="*/ 215 w 559"/>
                  <a:gd name="T23" fmla="*/ 81 h 157"/>
                  <a:gd name="T24" fmla="*/ 183 w 559"/>
                  <a:gd name="T25" fmla="*/ 132 h 157"/>
                  <a:gd name="T26" fmla="*/ 145 w 559"/>
                  <a:gd name="T27" fmla="*/ 80 h 157"/>
                  <a:gd name="T28" fmla="*/ 67 w 559"/>
                  <a:gd name="T29" fmla="*/ 0 h 157"/>
                  <a:gd name="T30" fmla="*/ 7 w 559"/>
                  <a:gd name="T31" fmla="*/ 23 h 157"/>
                  <a:gd name="T32" fmla="*/ 4 w 559"/>
                  <a:gd name="T33" fmla="*/ 41 h 157"/>
                  <a:gd name="T34" fmla="*/ 21 w 559"/>
                  <a:gd name="T35" fmla="*/ 44 h 157"/>
                  <a:gd name="T36" fmla="*/ 67 w 559"/>
                  <a:gd name="T37" fmla="*/ 25 h 157"/>
                  <a:gd name="T38" fmla="*/ 123 w 559"/>
                  <a:gd name="T39" fmla="*/ 92 h 157"/>
                  <a:gd name="T40" fmla="*/ 183 w 559"/>
                  <a:gd name="T41" fmla="*/ 157 h 157"/>
                  <a:gd name="T42" fmla="*/ 238 w 559"/>
                  <a:gd name="T43" fmla="*/ 91 h 157"/>
                  <a:gd name="T44" fmla="*/ 288 w 559"/>
                  <a:gd name="T45" fmla="*/ 25 h 157"/>
                  <a:gd name="T46" fmla="*/ 338 w 559"/>
                  <a:gd name="T47" fmla="*/ 91 h 157"/>
                  <a:gd name="T48" fmla="*/ 396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396" y="157"/>
                    </a:moveTo>
                    <a:cubicBezTo>
                      <a:pt x="423" y="157"/>
                      <a:pt x="436" y="125"/>
                      <a:pt x="450" y="91"/>
                    </a:cubicBezTo>
                    <a:cubicBezTo>
                      <a:pt x="462" y="60"/>
                      <a:pt x="477" y="25"/>
                      <a:pt x="499" y="25"/>
                    </a:cubicBezTo>
                    <a:cubicBezTo>
                      <a:pt x="513" y="25"/>
                      <a:pt x="529" y="50"/>
                      <a:pt x="534" y="62"/>
                    </a:cubicBezTo>
                    <a:cubicBezTo>
                      <a:pt x="537" y="69"/>
                      <a:pt x="544" y="71"/>
                      <a:pt x="550" y="69"/>
                    </a:cubicBezTo>
                    <a:cubicBezTo>
                      <a:pt x="557" y="66"/>
                      <a:pt x="559" y="59"/>
                      <a:pt x="557" y="52"/>
                    </a:cubicBezTo>
                    <a:cubicBezTo>
                      <a:pt x="554" y="47"/>
                      <a:pt x="533" y="0"/>
                      <a:pt x="499" y="0"/>
                    </a:cubicBezTo>
                    <a:cubicBezTo>
                      <a:pt x="460" y="0"/>
                      <a:pt x="442" y="44"/>
                      <a:pt x="427" y="82"/>
                    </a:cubicBezTo>
                    <a:cubicBezTo>
                      <a:pt x="418" y="104"/>
                      <a:pt x="406" y="132"/>
                      <a:pt x="396" y="132"/>
                    </a:cubicBezTo>
                    <a:cubicBezTo>
                      <a:pt x="385" y="132"/>
                      <a:pt x="372" y="103"/>
                      <a:pt x="361" y="80"/>
                    </a:cubicBezTo>
                    <a:cubicBezTo>
                      <a:pt x="344" y="43"/>
                      <a:pt x="324" y="0"/>
                      <a:pt x="288" y="0"/>
                    </a:cubicBezTo>
                    <a:cubicBezTo>
                      <a:pt x="251" y="0"/>
                      <a:pt x="232" y="43"/>
                      <a:pt x="215" y="81"/>
                    </a:cubicBezTo>
                    <a:cubicBezTo>
                      <a:pt x="206" y="103"/>
                      <a:pt x="193" y="132"/>
                      <a:pt x="183" y="132"/>
                    </a:cubicBezTo>
                    <a:cubicBezTo>
                      <a:pt x="172" y="132"/>
                      <a:pt x="156" y="102"/>
                      <a:pt x="145" y="80"/>
                    </a:cubicBezTo>
                    <a:cubicBezTo>
                      <a:pt x="125" y="43"/>
                      <a:pt x="102" y="0"/>
                      <a:pt x="67" y="0"/>
                    </a:cubicBezTo>
                    <a:cubicBezTo>
                      <a:pt x="41" y="0"/>
                      <a:pt x="10" y="21"/>
                      <a:pt x="7" y="23"/>
                    </a:cubicBezTo>
                    <a:cubicBezTo>
                      <a:pt x="1" y="27"/>
                      <a:pt x="0" y="35"/>
                      <a:pt x="4" y="41"/>
                    </a:cubicBezTo>
                    <a:cubicBezTo>
                      <a:pt x="8" y="46"/>
                      <a:pt x="15" y="48"/>
                      <a:pt x="21" y="44"/>
                    </a:cubicBezTo>
                    <a:cubicBezTo>
                      <a:pt x="29" y="39"/>
                      <a:pt x="51" y="25"/>
                      <a:pt x="67" y="25"/>
                    </a:cubicBezTo>
                    <a:cubicBezTo>
                      <a:pt x="87" y="25"/>
                      <a:pt x="106" y="61"/>
                      <a:pt x="123" y="92"/>
                    </a:cubicBezTo>
                    <a:cubicBezTo>
                      <a:pt x="141" y="127"/>
                      <a:pt x="157" y="157"/>
                      <a:pt x="183" y="157"/>
                    </a:cubicBezTo>
                    <a:cubicBezTo>
                      <a:pt x="209" y="157"/>
                      <a:pt x="223" y="125"/>
                      <a:pt x="238" y="91"/>
                    </a:cubicBezTo>
                    <a:cubicBezTo>
                      <a:pt x="252" y="60"/>
                      <a:pt x="267" y="25"/>
                      <a:pt x="288" y="25"/>
                    </a:cubicBezTo>
                    <a:cubicBezTo>
                      <a:pt x="308" y="25"/>
                      <a:pt x="324" y="60"/>
                      <a:pt x="338" y="91"/>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49" name="Freeform 241"/>
              <p:cNvSpPr/>
              <p:nvPr/>
            </p:nvSpPr>
            <p:spPr bwMode="auto">
              <a:xfrm>
                <a:off x="-664378" y="1873310"/>
                <a:ext cx="288041" cy="80772"/>
              </a:xfrm>
              <a:custGeom>
                <a:avLst/>
                <a:gdLst>
                  <a:gd name="T0" fmla="*/ 499 w 559"/>
                  <a:gd name="T1" fmla="*/ 157 h 157"/>
                  <a:gd name="T2" fmla="*/ 427 w 559"/>
                  <a:gd name="T3" fmla="*/ 75 h 157"/>
                  <a:gd name="T4" fmla="*/ 396 w 559"/>
                  <a:gd name="T5" fmla="*/ 25 h 157"/>
                  <a:gd name="T6" fmla="*/ 361 w 559"/>
                  <a:gd name="T7" fmla="*/ 77 h 157"/>
                  <a:gd name="T8" fmla="*/ 288 w 559"/>
                  <a:gd name="T9" fmla="*/ 157 h 157"/>
                  <a:gd name="T10" fmla="*/ 215 w 559"/>
                  <a:gd name="T11" fmla="*/ 76 h 157"/>
                  <a:gd name="T12" fmla="*/ 183 w 559"/>
                  <a:gd name="T13" fmla="*/ 25 h 157"/>
                  <a:gd name="T14" fmla="*/ 145 w 559"/>
                  <a:gd name="T15" fmla="*/ 77 h 157"/>
                  <a:gd name="T16" fmla="*/ 67 w 559"/>
                  <a:gd name="T17" fmla="*/ 157 h 157"/>
                  <a:gd name="T18" fmla="*/ 7 w 559"/>
                  <a:gd name="T19" fmla="*/ 134 h 157"/>
                  <a:gd name="T20" fmla="*/ 4 w 559"/>
                  <a:gd name="T21" fmla="*/ 117 h 157"/>
                  <a:gd name="T22" fmla="*/ 21 w 559"/>
                  <a:gd name="T23" fmla="*/ 113 h 157"/>
                  <a:gd name="T24" fmla="*/ 67 w 559"/>
                  <a:gd name="T25" fmla="*/ 132 h 157"/>
                  <a:gd name="T26" fmla="*/ 123 w 559"/>
                  <a:gd name="T27" fmla="*/ 65 h 157"/>
                  <a:gd name="T28" fmla="*/ 183 w 559"/>
                  <a:gd name="T29" fmla="*/ 0 h 157"/>
                  <a:gd name="T30" fmla="*/ 238 w 559"/>
                  <a:gd name="T31" fmla="*/ 66 h 157"/>
                  <a:gd name="T32" fmla="*/ 288 w 559"/>
                  <a:gd name="T33" fmla="*/ 132 h 157"/>
                  <a:gd name="T34" fmla="*/ 338 w 559"/>
                  <a:gd name="T35" fmla="*/ 67 h 157"/>
                  <a:gd name="T36" fmla="*/ 396 w 559"/>
                  <a:gd name="T37" fmla="*/ 0 h 157"/>
                  <a:gd name="T38" fmla="*/ 450 w 559"/>
                  <a:gd name="T39" fmla="*/ 66 h 157"/>
                  <a:gd name="T40" fmla="*/ 499 w 559"/>
                  <a:gd name="T41" fmla="*/ 132 h 157"/>
                  <a:gd name="T42" fmla="*/ 534 w 559"/>
                  <a:gd name="T43" fmla="*/ 95 h 157"/>
                  <a:gd name="T44" fmla="*/ 550 w 559"/>
                  <a:gd name="T45" fmla="*/ 89 h 157"/>
                  <a:gd name="T46" fmla="*/ 557 w 559"/>
                  <a:gd name="T47" fmla="*/ 105 h 157"/>
                  <a:gd name="T48" fmla="*/ 499 w 559"/>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9" h="157">
                    <a:moveTo>
                      <a:pt x="499" y="157"/>
                    </a:moveTo>
                    <a:cubicBezTo>
                      <a:pt x="460" y="157"/>
                      <a:pt x="442" y="114"/>
                      <a:pt x="427" y="75"/>
                    </a:cubicBezTo>
                    <a:cubicBezTo>
                      <a:pt x="418" y="53"/>
                      <a:pt x="406" y="25"/>
                      <a:pt x="396" y="25"/>
                    </a:cubicBezTo>
                    <a:cubicBezTo>
                      <a:pt x="385" y="25"/>
                      <a:pt x="372" y="54"/>
                      <a:pt x="361" y="77"/>
                    </a:cubicBezTo>
                    <a:cubicBezTo>
                      <a:pt x="344" y="115"/>
                      <a:pt x="324" y="157"/>
                      <a:pt x="288" y="157"/>
                    </a:cubicBezTo>
                    <a:cubicBezTo>
                      <a:pt x="251" y="157"/>
                      <a:pt x="232" y="114"/>
                      <a:pt x="215" y="76"/>
                    </a:cubicBezTo>
                    <a:cubicBezTo>
                      <a:pt x="206" y="54"/>
                      <a:pt x="193" y="25"/>
                      <a:pt x="183" y="25"/>
                    </a:cubicBezTo>
                    <a:cubicBezTo>
                      <a:pt x="172" y="25"/>
                      <a:pt x="156" y="55"/>
                      <a:pt x="145" y="77"/>
                    </a:cubicBezTo>
                    <a:cubicBezTo>
                      <a:pt x="125" y="115"/>
                      <a:pt x="102" y="157"/>
                      <a:pt x="67" y="157"/>
                    </a:cubicBezTo>
                    <a:cubicBezTo>
                      <a:pt x="41" y="157"/>
                      <a:pt x="10" y="136"/>
                      <a:pt x="7" y="134"/>
                    </a:cubicBezTo>
                    <a:cubicBezTo>
                      <a:pt x="1" y="130"/>
                      <a:pt x="0" y="122"/>
                      <a:pt x="4" y="117"/>
                    </a:cubicBezTo>
                    <a:cubicBezTo>
                      <a:pt x="8" y="111"/>
                      <a:pt x="15" y="109"/>
                      <a:pt x="21" y="113"/>
                    </a:cubicBezTo>
                    <a:cubicBezTo>
                      <a:pt x="29" y="119"/>
                      <a:pt x="51" y="132"/>
                      <a:pt x="67" y="132"/>
                    </a:cubicBezTo>
                    <a:cubicBezTo>
                      <a:pt x="87" y="132"/>
                      <a:pt x="106" y="97"/>
                      <a:pt x="123" y="65"/>
                    </a:cubicBezTo>
                    <a:cubicBezTo>
                      <a:pt x="141" y="30"/>
                      <a:pt x="157" y="0"/>
                      <a:pt x="183" y="0"/>
                    </a:cubicBezTo>
                    <a:cubicBezTo>
                      <a:pt x="209" y="0"/>
                      <a:pt x="223" y="32"/>
                      <a:pt x="238" y="66"/>
                    </a:cubicBezTo>
                    <a:cubicBezTo>
                      <a:pt x="252" y="97"/>
                      <a:pt x="267" y="132"/>
                      <a:pt x="288" y="132"/>
                    </a:cubicBezTo>
                    <a:cubicBezTo>
                      <a:pt x="308" y="132"/>
                      <a:pt x="324" y="97"/>
                      <a:pt x="338" y="67"/>
                    </a:cubicBezTo>
                    <a:cubicBezTo>
                      <a:pt x="354" y="32"/>
                      <a:pt x="369" y="0"/>
                      <a:pt x="396" y="0"/>
                    </a:cubicBezTo>
                    <a:cubicBezTo>
                      <a:pt x="423" y="0"/>
                      <a:pt x="436" y="32"/>
                      <a:pt x="450" y="66"/>
                    </a:cubicBezTo>
                    <a:cubicBezTo>
                      <a:pt x="462" y="97"/>
                      <a:pt x="477" y="132"/>
                      <a:pt x="499" y="132"/>
                    </a:cubicBezTo>
                    <a:cubicBezTo>
                      <a:pt x="513" y="132"/>
                      <a:pt x="528" y="107"/>
                      <a:pt x="534" y="95"/>
                    </a:cubicBezTo>
                    <a:cubicBezTo>
                      <a:pt x="537" y="89"/>
                      <a:pt x="544" y="86"/>
                      <a:pt x="550" y="89"/>
                    </a:cubicBezTo>
                    <a:cubicBezTo>
                      <a:pt x="557" y="91"/>
                      <a:pt x="559" y="99"/>
                      <a:pt x="557" y="105"/>
                    </a:cubicBezTo>
                    <a:cubicBezTo>
                      <a:pt x="554"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0" name="Freeform 242"/>
              <p:cNvSpPr/>
              <p:nvPr/>
            </p:nvSpPr>
            <p:spPr bwMode="auto">
              <a:xfrm>
                <a:off x="-573750" y="1717243"/>
                <a:ext cx="288588" cy="80772"/>
              </a:xfrm>
              <a:custGeom>
                <a:avLst/>
                <a:gdLst>
                  <a:gd name="T0" fmla="*/ 397 w 560"/>
                  <a:gd name="T1" fmla="*/ 157 h 157"/>
                  <a:gd name="T2" fmla="*/ 450 w 560"/>
                  <a:gd name="T3" fmla="*/ 91 h 157"/>
                  <a:gd name="T4" fmla="*/ 499 w 560"/>
                  <a:gd name="T5" fmla="*/ 25 h 157"/>
                  <a:gd name="T6" fmla="*/ 534 w 560"/>
                  <a:gd name="T7" fmla="*/ 62 h 157"/>
                  <a:gd name="T8" fmla="*/ 551 w 560"/>
                  <a:gd name="T9" fmla="*/ 69 h 157"/>
                  <a:gd name="T10" fmla="*/ 557 w 560"/>
                  <a:gd name="T11" fmla="*/ 52 h 157"/>
                  <a:gd name="T12" fmla="*/ 499 w 560"/>
                  <a:gd name="T13" fmla="*/ 0 h 157"/>
                  <a:gd name="T14" fmla="*/ 427 w 560"/>
                  <a:gd name="T15" fmla="*/ 82 h 157"/>
                  <a:gd name="T16" fmla="*/ 397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1 h 157"/>
                  <a:gd name="T34" fmla="*/ 22 w 560"/>
                  <a:gd name="T35" fmla="*/ 44 h 157"/>
                  <a:gd name="T36" fmla="*/ 67 w 560"/>
                  <a:gd name="T37" fmla="*/ 25 h 157"/>
                  <a:gd name="T38" fmla="*/ 123 w 560"/>
                  <a:gd name="T39" fmla="*/ 92 h 157"/>
                  <a:gd name="T40" fmla="*/ 183 w 560"/>
                  <a:gd name="T41" fmla="*/ 157 h 157"/>
                  <a:gd name="T42" fmla="*/ 239 w 560"/>
                  <a:gd name="T43" fmla="*/ 91 h 157"/>
                  <a:gd name="T44" fmla="*/ 288 w 560"/>
                  <a:gd name="T45" fmla="*/ 25 h 157"/>
                  <a:gd name="T46" fmla="*/ 339 w 560"/>
                  <a:gd name="T47" fmla="*/ 90 h 157"/>
                  <a:gd name="T48" fmla="*/ 397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7" y="157"/>
                    </a:moveTo>
                    <a:cubicBezTo>
                      <a:pt x="424" y="157"/>
                      <a:pt x="437" y="125"/>
                      <a:pt x="450" y="91"/>
                    </a:cubicBezTo>
                    <a:cubicBezTo>
                      <a:pt x="463" y="60"/>
                      <a:pt x="477" y="25"/>
                      <a:pt x="499" y="25"/>
                    </a:cubicBezTo>
                    <a:cubicBezTo>
                      <a:pt x="514" y="25"/>
                      <a:pt x="529" y="50"/>
                      <a:pt x="534" y="62"/>
                    </a:cubicBezTo>
                    <a:cubicBezTo>
                      <a:pt x="537" y="68"/>
                      <a:pt x="544" y="71"/>
                      <a:pt x="551" y="69"/>
                    </a:cubicBezTo>
                    <a:cubicBezTo>
                      <a:pt x="557" y="66"/>
                      <a:pt x="560" y="58"/>
                      <a:pt x="557" y="52"/>
                    </a:cubicBezTo>
                    <a:cubicBezTo>
                      <a:pt x="555" y="47"/>
                      <a:pt x="534" y="0"/>
                      <a:pt x="499" y="0"/>
                    </a:cubicBezTo>
                    <a:cubicBezTo>
                      <a:pt x="460" y="0"/>
                      <a:pt x="443" y="44"/>
                      <a:pt x="427" y="82"/>
                    </a:cubicBezTo>
                    <a:cubicBezTo>
                      <a:pt x="418" y="104"/>
                      <a:pt x="407" y="132"/>
                      <a:pt x="397" y="132"/>
                    </a:cubicBezTo>
                    <a:cubicBezTo>
                      <a:pt x="385" y="132"/>
                      <a:pt x="372" y="103"/>
                      <a:pt x="361" y="80"/>
                    </a:cubicBezTo>
                    <a:cubicBezTo>
                      <a:pt x="344" y="43"/>
                      <a:pt x="325" y="0"/>
                      <a:pt x="288" y="0"/>
                    </a:cubicBezTo>
                    <a:cubicBezTo>
                      <a:pt x="251" y="0"/>
                      <a:pt x="232" y="43"/>
                      <a:pt x="216" y="81"/>
                    </a:cubicBezTo>
                    <a:cubicBezTo>
                      <a:pt x="206" y="103"/>
                      <a:pt x="193" y="132"/>
                      <a:pt x="183" y="132"/>
                    </a:cubicBezTo>
                    <a:cubicBezTo>
                      <a:pt x="173" y="132"/>
                      <a:pt x="157" y="102"/>
                      <a:pt x="145" y="80"/>
                    </a:cubicBezTo>
                    <a:cubicBezTo>
                      <a:pt x="125" y="43"/>
                      <a:pt x="103" y="0"/>
                      <a:pt x="67" y="0"/>
                    </a:cubicBezTo>
                    <a:cubicBezTo>
                      <a:pt x="41" y="0"/>
                      <a:pt x="11" y="21"/>
                      <a:pt x="7" y="23"/>
                    </a:cubicBezTo>
                    <a:cubicBezTo>
                      <a:pt x="2" y="27"/>
                      <a:pt x="0" y="35"/>
                      <a:pt x="4" y="41"/>
                    </a:cubicBezTo>
                    <a:cubicBezTo>
                      <a:pt x="8" y="46"/>
                      <a:pt x="16" y="48"/>
                      <a:pt x="22" y="44"/>
                    </a:cubicBezTo>
                    <a:cubicBezTo>
                      <a:pt x="29" y="39"/>
                      <a:pt x="52" y="25"/>
                      <a:pt x="67" y="25"/>
                    </a:cubicBezTo>
                    <a:cubicBezTo>
                      <a:pt x="88" y="25"/>
                      <a:pt x="107" y="61"/>
                      <a:pt x="123" y="92"/>
                    </a:cubicBezTo>
                    <a:cubicBezTo>
                      <a:pt x="142" y="127"/>
                      <a:pt x="158" y="157"/>
                      <a:pt x="183" y="157"/>
                    </a:cubicBezTo>
                    <a:cubicBezTo>
                      <a:pt x="210" y="157"/>
                      <a:pt x="224" y="125"/>
                      <a:pt x="239" y="91"/>
                    </a:cubicBezTo>
                    <a:cubicBezTo>
                      <a:pt x="252" y="60"/>
                      <a:pt x="268" y="25"/>
                      <a:pt x="288" y="25"/>
                    </a:cubicBezTo>
                    <a:cubicBezTo>
                      <a:pt x="309" y="25"/>
                      <a:pt x="325" y="60"/>
                      <a:pt x="339" y="90"/>
                    </a:cubicBezTo>
                    <a:cubicBezTo>
                      <a:pt x="355" y="125"/>
                      <a:pt x="369" y="157"/>
                      <a:pt x="397"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1" name="Freeform 243"/>
              <p:cNvSpPr/>
              <p:nvPr/>
            </p:nvSpPr>
            <p:spPr bwMode="auto">
              <a:xfrm>
                <a:off x="-573750" y="1717790"/>
                <a:ext cx="288588" cy="80772"/>
              </a:xfrm>
              <a:custGeom>
                <a:avLst/>
                <a:gdLst>
                  <a:gd name="T0" fmla="*/ 499 w 560"/>
                  <a:gd name="T1" fmla="*/ 157 h 157"/>
                  <a:gd name="T2" fmla="*/ 427 w 560"/>
                  <a:gd name="T3" fmla="*/ 75 h 157"/>
                  <a:gd name="T4" fmla="*/ 397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9 w 560"/>
                  <a:gd name="T31" fmla="*/ 66 h 157"/>
                  <a:gd name="T32" fmla="*/ 288 w 560"/>
                  <a:gd name="T33" fmla="*/ 132 h 157"/>
                  <a:gd name="T34" fmla="*/ 339 w 560"/>
                  <a:gd name="T35" fmla="*/ 67 h 157"/>
                  <a:gd name="T36" fmla="*/ 397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7"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9" y="66"/>
                    </a:cubicBezTo>
                    <a:cubicBezTo>
                      <a:pt x="252" y="97"/>
                      <a:pt x="268" y="132"/>
                      <a:pt x="288" y="132"/>
                    </a:cubicBezTo>
                    <a:cubicBezTo>
                      <a:pt x="309" y="132"/>
                      <a:pt x="325" y="97"/>
                      <a:pt x="339" y="67"/>
                    </a:cubicBezTo>
                    <a:cubicBezTo>
                      <a:pt x="355" y="32"/>
                      <a:pt x="369" y="0"/>
                      <a:pt x="397" y="0"/>
                    </a:cubicBezTo>
                    <a:cubicBezTo>
                      <a:pt x="424" y="0"/>
                      <a:pt x="437" y="32"/>
                      <a:pt x="450" y="66"/>
                    </a:cubicBezTo>
                    <a:cubicBezTo>
                      <a:pt x="463" y="97"/>
                      <a:pt x="477" y="132"/>
                      <a:pt x="499" y="132"/>
                    </a:cubicBezTo>
                    <a:cubicBezTo>
                      <a:pt x="513" y="132"/>
                      <a:pt x="529" y="107"/>
                      <a:pt x="534" y="95"/>
                    </a:cubicBezTo>
                    <a:cubicBezTo>
                      <a:pt x="537" y="89"/>
                      <a:pt x="545" y="86"/>
                      <a:pt x="551" y="88"/>
                    </a:cubicBezTo>
                    <a:cubicBezTo>
                      <a:pt x="557" y="91"/>
                      <a:pt x="560" y="99"/>
                      <a:pt x="557" y="105"/>
                    </a:cubicBezTo>
                    <a:cubicBezTo>
                      <a:pt x="555" y="110"/>
                      <a:pt x="534"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2" name="Freeform 244"/>
              <p:cNvSpPr/>
              <p:nvPr/>
            </p:nvSpPr>
            <p:spPr bwMode="auto">
              <a:xfrm>
                <a:off x="-553488" y="2018973"/>
                <a:ext cx="288588" cy="81046"/>
              </a:xfrm>
              <a:custGeom>
                <a:avLst/>
                <a:gdLst>
                  <a:gd name="T0" fmla="*/ 396 w 560"/>
                  <a:gd name="T1" fmla="*/ 157 h 157"/>
                  <a:gd name="T2" fmla="*/ 450 w 560"/>
                  <a:gd name="T3" fmla="*/ 91 h 157"/>
                  <a:gd name="T4" fmla="*/ 499 w 560"/>
                  <a:gd name="T5" fmla="*/ 25 h 157"/>
                  <a:gd name="T6" fmla="*/ 534 w 560"/>
                  <a:gd name="T7" fmla="*/ 62 h 157"/>
                  <a:gd name="T8" fmla="*/ 551 w 560"/>
                  <a:gd name="T9" fmla="*/ 68 h 157"/>
                  <a:gd name="T10" fmla="*/ 557 w 560"/>
                  <a:gd name="T11" fmla="*/ 52 h 157"/>
                  <a:gd name="T12" fmla="*/ 499 w 560"/>
                  <a:gd name="T13" fmla="*/ 0 h 157"/>
                  <a:gd name="T14" fmla="*/ 427 w 560"/>
                  <a:gd name="T15" fmla="*/ 82 h 157"/>
                  <a:gd name="T16" fmla="*/ 396 w 560"/>
                  <a:gd name="T17" fmla="*/ 132 h 157"/>
                  <a:gd name="T18" fmla="*/ 361 w 560"/>
                  <a:gd name="T19" fmla="*/ 80 h 157"/>
                  <a:gd name="T20" fmla="*/ 288 w 560"/>
                  <a:gd name="T21" fmla="*/ 0 h 157"/>
                  <a:gd name="T22" fmla="*/ 216 w 560"/>
                  <a:gd name="T23" fmla="*/ 81 h 157"/>
                  <a:gd name="T24" fmla="*/ 183 w 560"/>
                  <a:gd name="T25" fmla="*/ 132 h 157"/>
                  <a:gd name="T26" fmla="*/ 145 w 560"/>
                  <a:gd name="T27" fmla="*/ 80 h 157"/>
                  <a:gd name="T28" fmla="*/ 67 w 560"/>
                  <a:gd name="T29" fmla="*/ 0 h 157"/>
                  <a:gd name="T30" fmla="*/ 7 w 560"/>
                  <a:gd name="T31" fmla="*/ 23 h 157"/>
                  <a:gd name="T32" fmla="*/ 4 w 560"/>
                  <a:gd name="T33" fmla="*/ 40 h 157"/>
                  <a:gd name="T34" fmla="*/ 22 w 560"/>
                  <a:gd name="T35" fmla="*/ 44 h 157"/>
                  <a:gd name="T36" fmla="*/ 67 w 560"/>
                  <a:gd name="T37" fmla="*/ 25 h 157"/>
                  <a:gd name="T38" fmla="*/ 123 w 560"/>
                  <a:gd name="T39" fmla="*/ 92 h 157"/>
                  <a:gd name="T40" fmla="*/ 183 w 560"/>
                  <a:gd name="T41" fmla="*/ 157 h 157"/>
                  <a:gd name="T42" fmla="*/ 238 w 560"/>
                  <a:gd name="T43" fmla="*/ 91 h 157"/>
                  <a:gd name="T44" fmla="*/ 288 w 560"/>
                  <a:gd name="T45" fmla="*/ 25 h 157"/>
                  <a:gd name="T46" fmla="*/ 339 w 560"/>
                  <a:gd name="T47" fmla="*/ 90 h 157"/>
                  <a:gd name="T48" fmla="*/ 396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396" y="157"/>
                    </a:moveTo>
                    <a:cubicBezTo>
                      <a:pt x="424" y="157"/>
                      <a:pt x="437" y="125"/>
                      <a:pt x="450" y="91"/>
                    </a:cubicBezTo>
                    <a:cubicBezTo>
                      <a:pt x="463" y="60"/>
                      <a:pt x="477" y="25"/>
                      <a:pt x="499" y="25"/>
                    </a:cubicBezTo>
                    <a:cubicBezTo>
                      <a:pt x="513" y="25"/>
                      <a:pt x="529" y="50"/>
                      <a:pt x="534" y="62"/>
                    </a:cubicBezTo>
                    <a:cubicBezTo>
                      <a:pt x="537" y="68"/>
                      <a:pt x="544" y="71"/>
                      <a:pt x="551" y="68"/>
                    </a:cubicBezTo>
                    <a:cubicBezTo>
                      <a:pt x="557" y="66"/>
                      <a:pt x="560" y="58"/>
                      <a:pt x="557" y="52"/>
                    </a:cubicBezTo>
                    <a:cubicBezTo>
                      <a:pt x="555" y="47"/>
                      <a:pt x="533" y="0"/>
                      <a:pt x="499" y="0"/>
                    </a:cubicBezTo>
                    <a:cubicBezTo>
                      <a:pt x="460" y="0"/>
                      <a:pt x="443" y="43"/>
                      <a:pt x="427" y="82"/>
                    </a:cubicBezTo>
                    <a:cubicBezTo>
                      <a:pt x="418" y="104"/>
                      <a:pt x="407" y="132"/>
                      <a:pt x="396" y="132"/>
                    </a:cubicBezTo>
                    <a:cubicBezTo>
                      <a:pt x="385" y="132"/>
                      <a:pt x="372" y="103"/>
                      <a:pt x="361" y="80"/>
                    </a:cubicBezTo>
                    <a:cubicBezTo>
                      <a:pt x="344" y="42"/>
                      <a:pt x="325" y="0"/>
                      <a:pt x="288" y="0"/>
                    </a:cubicBezTo>
                    <a:cubicBezTo>
                      <a:pt x="251" y="0"/>
                      <a:pt x="232" y="43"/>
                      <a:pt x="216" y="81"/>
                    </a:cubicBezTo>
                    <a:cubicBezTo>
                      <a:pt x="206" y="102"/>
                      <a:pt x="193" y="132"/>
                      <a:pt x="183" y="132"/>
                    </a:cubicBezTo>
                    <a:cubicBezTo>
                      <a:pt x="173" y="132"/>
                      <a:pt x="157" y="102"/>
                      <a:pt x="145" y="80"/>
                    </a:cubicBezTo>
                    <a:cubicBezTo>
                      <a:pt x="125" y="42"/>
                      <a:pt x="103" y="0"/>
                      <a:pt x="67" y="0"/>
                    </a:cubicBezTo>
                    <a:cubicBezTo>
                      <a:pt x="41" y="0"/>
                      <a:pt x="11" y="21"/>
                      <a:pt x="7" y="23"/>
                    </a:cubicBezTo>
                    <a:cubicBezTo>
                      <a:pt x="2" y="27"/>
                      <a:pt x="0" y="35"/>
                      <a:pt x="4" y="40"/>
                    </a:cubicBezTo>
                    <a:cubicBezTo>
                      <a:pt x="8" y="46"/>
                      <a:pt x="16" y="48"/>
                      <a:pt x="22" y="44"/>
                    </a:cubicBezTo>
                    <a:cubicBezTo>
                      <a:pt x="29" y="38"/>
                      <a:pt x="52" y="25"/>
                      <a:pt x="67" y="25"/>
                    </a:cubicBezTo>
                    <a:cubicBezTo>
                      <a:pt x="88" y="25"/>
                      <a:pt x="107" y="60"/>
                      <a:pt x="123" y="92"/>
                    </a:cubicBezTo>
                    <a:cubicBezTo>
                      <a:pt x="142" y="127"/>
                      <a:pt x="158" y="157"/>
                      <a:pt x="183" y="157"/>
                    </a:cubicBezTo>
                    <a:cubicBezTo>
                      <a:pt x="210" y="157"/>
                      <a:pt x="224" y="125"/>
                      <a:pt x="238" y="91"/>
                    </a:cubicBezTo>
                    <a:cubicBezTo>
                      <a:pt x="252" y="60"/>
                      <a:pt x="268" y="25"/>
                      <a:pt x="288" y="25"/>
                    </a:cubicBezTo>
                    <a:cubicBezTo>
                      <a:pt x="309" y="25"/>
                      <a:pt x="325" y="60"/>
                      <a:pt x="339" y="90"/>
                    </a:cubicBezTo>
                    <a:cubicBezTo>
                      <a:pt x="354" y="125"/>
                      <a:pt x="369" y="157"/>
                      <a:pt x="396"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3" name="Freeform 245"/>
              <p:cNvSpPr/>
              <p:nvPr/>
            </p:nvSpPr>
            <p:spPr bwMode="auto">
              <a:xfrm>
                <a:off x="-553488" y="2019521"/>
                <a:ext cx="288588" cy="81046"/>
              </a:xfrm>
              <a:custGeom>
                <a:avLst/>
                <a:gdLst>
                  <a:gd name="T0" fmla="*/ 499 w 560"/>
                  <a:gd name="T1" fmla="*/ 157 h 157"/>
                  <a:gd name="T2" fmla="*/ 427 w 560"/>
                  <a:gd name="T3" fmla="*/ 75 h 157"/>
                  <a:gd name="T4" fmla="*/ 396 w 560"/>
                  <a:gd name="T5" fmla="*/ 25 h 157"/>
                  <a:gd name="T6" fmla="*/ 361 w 560"/>
                  <a:gd name="T7" fmla="*/ 77 h 157"/>
                  <a:gd name="T8" fmla="*/ 288 w 560"/>
                  <a:gd name="T9" fmla="*/ 157 h 157"/>
                  <a:gd name="T10" fmla="*/ 216 w 560"/>
                  <a:gd name="T11" fmla="*/ 76 h 157"/>
                  <a:gd name="T12" fmla="*/ 183 w 560"/>
                  <a:gd name="T13" fmla="*/ 25 h 157"/>
                  <a:gd name="T14" fmla="*/ 145 w 560"/>
                  <a:gd name="T15" fmla="*/ 77 h 157"/>
                  <a:gd name="T16" fmla="*/ 67 w 560"/>
                  <a:gd name="T17" fmla="*/ 157 h 157"/>
                  <a:gd name="T18" fmla="*/ 7 w 560"/>
                  <a:gd name="T19" fmla="*/ 134 h 157"/>
                  <a:gd name="T20" fmla="*/ 4 w 560"/>
                  <a:gd name="T21" fmla="*/ 116 h 157"/>
                  <a:gd name="T22" fmla="*/ 22 w 560"/>
                  <a:gd name="T23" fmla="*/ 113 h 157"/>
                  <a:gd name="T24" fmla="*/ 67 w 560"/>
                  <a:gd name="T25" fmla="*/ 132 h 157"/>
                  <a:gd name="T26" fmla="*/ 123 w 560"/>
                  <a:gd name="T27" fmla="*/ 65 h 157"/>
                  <a:gd name="T28" fmla="*/ 183 w 560"/>
                  <a:gd name="T29" fmla="*/ 0 h 157"/>
                  <a:gd name="T30" fmla="*/ 238 w 560"/>
                  <a:gd name="T31" fmla="*/ 66 h 157"/>
                  <a:gd name="T32" fmla="*/ 288 w 560"/>
                  <a:gd name="T33" fmla="*/ 132 h 157"/>
                  <a:gd name="T34" fmla="*/ 339 w 560"/>
                  <a:gd name="T35" fmla="*/ 66 h 157"/>
                  <a:gd name="T36" fmla="*/ 396 w 560"/>
                  <a:gd name="T37" fmla="*/ 0 h 157"/>
                  <a:gd name="T38" fmla="*/ 450 w 560"/>
                  <a:gd name="T39" fmla="*/ 66 h 157"/>
                  <a:gd name="T40" fmla="*/ 499 w 560"/>
                  <a:gd name="T41" fmla="*/ 132 h 157"/>
                  <a:gd name="T42" fmla="*/ 534 w 560"/>
                  <a:gd name="T43" fmla="*/ 95 h 157"/>
                  <a:gd name="T44" fmla="*/ 551 w 560"/>
                  <a:gd name="T45" fmla="*/ 88 h 157"/>
                  <a:gd name="T46" fmla="*/ 557 w 560"/>
                  <a:gd name="T47" fmla="*/ 105 h 157"/>
                  <a:gd name="T48" fmla="*/ 499 w 560"/>
                  <a:gd name="T49" fmla="*/ 157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60" h="157">
                    <a:moveTo>
                      <a:pt x="499" y="157"/>
                    </a:moveTo>
                    <a:cubicBezTo>
                      <a:pt x="460" y="157"/>
                      <a:pt x="443" y="113"/>
                      <a:pt x="427" y="75"/>
                    </a:cubicBezTo>
                    <a:cubicBezTo>
                      <a:pt x="418" y="53"/>
                      <a:pt x="407" y="25"/>
                      <a:pt x="396" y="25"/>
                    </a:cubicBezTo>
                    <a:cubicBezTo>
                      <a:pt x="385" y="25"/>
                      <a:pt x="372" y="54"/>
                      <a:pt x="361" y="77"/>
                    </a:cubicBezTo>
                    <a:cubicBezTo>
                      <a:pt x="344" y="114"/>
                      <a:pt x="325" y="157"/>
                      <a:pt x="288" y="157"/>
                    </a:cubicBezTo>
                    <a:cubicBezTo>
                      <a:pt x="251" y="157"/>
                      <a:pt x="232" y="114"/>
                      <a:pt x="216" y="76"/>
                    </a:cubicBezTo>
                    <a:cubicBezTo>
                      <a:pt x="206" y="54"/>
                      <a:pt x="193" y="25"/>
                      <a:pt x="183" y="25"/>
                    </a:cubicBezTo>
                    <a:cubicBezTo>
                      <a:pt x="173" y="25"/>
                      <a:pt x="157" y="55"/>
                      <a:pt x="145" y="77"/>
                    </a:cubicBezTo>
                    <a:cubicBezTo>
                      <a:pt x="125" y="114"/>
                      <a:pt x="103" y="157"/>
                      <a:pt x="67" y="157"/>
                    </a:cubicBezTo>
                    <a:cubicBezTo>
                      <a:pt x="41" y="157"/>
                      <a:pt x="11" y="136"/>
                      <a:pt x="7" y="134"/>
                    </a:cubicBezTo>
                    <a:cubicBezTo>
                      <a:pt x="2" y="130"/>
                      <a:pt x="0" y="122"/>
                      <a:pt x="4" y="116"/>
                    </a:cubicBezTo>
                    <a:cubicBezTo>
                      <a:pt x="8" y="111"/>
                      <a:pt x="16" y="109"/>
                      <a:pt x="22" y="113"/>
                    </a:cubicBezTo>
                    <a:cubicBezTo>
                      <a:pt x="29" y="118"/>
                      <a:pt x="52" y="132"/>
                      <a:pt x="67" y="132"/>
                    </a:cubicBezTo>
                    <a:cubicBezTo>
                      <a:pt x="88" y="132"/>
                      <a:pt x="107" y="96"/>
                      <a:pt x="123" y="65"/>
                    </a:cubicBezTo>
                    <a:cubicBezTo>
                      <a:pt x="142" y="30"/>
                      <a:pt x="158" y="0"/>
                      <a:pt x="183" y="0"/>
                    </a:cubicBezTo>
                    <a:cubicBezTo>
                      <a:pt x="210" y="0"/>
                      <a:pt x="224" y="32"/>
                      <a:pt x="238" y="66"/>
                    </a:cubicBezTo>
                    <a:cubicBezTo>
                      <a:pt x="252" y="97"/>
                      <a:pt x="268" y="132"/>
                      <a:pt x="288" y="132"/>
                    </a:cubicBezTo>
                    <a:cubicBezTo>
                      <a:pt x="309" y="132"/>
                      <a:pt x="325" y="97"/>
                      <a:pt x="339" y="66"/>
                    </a:cubicBezTo>
                    <a:cubicBezTo>
                      <a:pt x="354" y="32"/>
                      <a:pt x="369" y="0"/>
                      <a:pt x="396" y="0"/>
                    </a:cubicBezTo>
                    <a:cubicBezTo>
                      <a:pt x="424" y="0"/>
                      <a:pt x="437" y="32"/>
                      <a:pt x="450" y="66"/>
                    </a:cubicBezTo>
                    <a:cubicBezTo>
                      <a:pt x="463" y="97"/>
                      <a:pt x="477" y="132"/>
                      <a:pt x="499" y="132"/>
                    </a:cubicBezTo>
                    <a:cubicBezTo>
                      <a:pt x="513" y="132"/>
                      <a:pt x="529" y="107"/>
                      <a:pt x="534" y="95"/>
                    </a:cubicBezTo>
                    <a:cubicBezTo>
                      <a:pt x="537" y="88"/>
                      <a:pt x="544" y="85"/>
                      <a:pt x="551" y="88"/>
                    </a:cubicBezTo>
                    <a:cubicBezTo>
                      <a:pt x="557" y="91"/>
                      <a:pt x="560" y="98"/>
                      <a:pt x="557" y="105"/>
                    </a:cubicBezTo>
                    <a:cubicBezTo>
                      <a:pt x="555" y="110"/>
                      <a:pt x="533" y="157"/>
                      <a:pt x="499" y="157"/>
                    </a:cubicBezTo>
                    <a:close/>
                  </a:path>
                </a:pathLst>
              </a:custGeom>
              <a:solidFill>
                <a:srgbClr val="646464"/>
              </a:solidFill>
              <a:ln>
                <a:noFill/>
              </a:ln>
              <a:extLst>
                <a:ext uri="{91240B29-F687-4F45-9708-019B960494DF}">
                  <a14:hiddenLine xmlns:a14="http://schemas.microsoft.com/office/drawing/2010/main" w="9525">
                    <a:solidFill>
                      <a:srgbClr val="000000"/>
                    </a:solidFill>
                    <a:round/>
                  </a14:hiddenLine>
                </a:ext>
              </a:extLst>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4" name="Oval 246"/>
              <p:cNvSpPr/>
              <p:nvPr/>
            </p:nvSpPr>
            <p:spPr bwMode="auto">
              <a:xfrm>
                <a:off x="-308708" y="1735861"/>
                <a:ext cx="44630" cy="44082"/>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5" name="Oval 247"/>
              <p:cNvSpPr/>
              <p:nvPr/>
            </p:nvSpPr>
            <p:spPr bwMode="auto">
              <a:xfrm>
                <a:off x="-405635" y="1891381"/>
                <a:ext cx="44904" cy="44630"/>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6" name="Oval 248"/>
              <p:cNvSpPr/>
              <p:nvPr/>
            </p:nvSpPr>
            <p:spPr bwMode="auto">
              <a:xfrm>
                <a:off x="-292280" y="2037044"/>
                <a:ext cx="44904" cy="44904"/>
              </a:xfrm>
              <a:prstGeom prst="ellipse">
                <a:avLst/>
              </a:prstGeom>
              <a:gradFill flip="none" rotWithShape="1">
                <a:gsLst>
                  <a:gs pos="0">
                    <a:srgbClr val="FFFFFF"/>
                  </a:gs>
                  <a:gs pos="89000">
                    <a:srgbClr val="646464"/>
                  </a:gs>
                </a:gsLst>
                <a:path path="circle">
                  <a:fillToRect l="50000" t="50000" r="50000" b="50000"/>
                </a:path>
                <a:tileRect/>
              </a:gradFill>
              <a:ln w="6350">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7" name="Freeform 249"/>
              <p:cNvSpPr/>
              <p:nvPr/>
            </p:nvSpPr>
            <p:spPr bwMode="auto">
              <a:xfrm>
                <a:off x="-359909" y="1534890"/>
                <a:ext cx="85153" cy="113902"/>
              </a:xfrm>
              <a:custGeom>
                <a:avLst/>
                <a:gdLst>
                  <a:gd name="T0" fmla="*/ 162 w 165"/>
                  <a:gd name="T1" fmla="*/ 66 h 221"/>
                  <a:gd name="T2" fmla="*/ 114 w 165"/>
                  <a:gd name="T3" fmla="*/ 8 h 221"/>
                  <a:gd name="T4" fmla="*/ 42 w 165"/>
                  <a:gd name="T5" fmla="*/ 32 h 221"/>
                  <a:gd name="T6" fmla="*/ 5 w 165"/>
                  <a:gd name="T7" fmla="*/ 165 h 221"/>
                  <a:gd name="T8" fmla="*/ 28 w 165"/>
                  <a:gd name="T9" fmla="*/ 213 h 221"/>
                  <a:gd name="T10" fmla="*/ 86 w 165"/>
                  <a:gd name="T11" fmla="*/ 191 h 221"/>
                  <a:gd name="T12" fmla="*/ 162 w 165"/>
                  <a:gd name="T13" fmla="*/ 66 h 221"/>
                </a:gdLst>
                <a:ahLst/>
                <a:cxnLst>
                  <a:cxn ang="0">
                    <a:pos x="T0" y="T1"/>
                  </a:cxn>
                  <a:cxn ang="0">
                    <a:pos x="T2" y="T3"/>
                  </a:cxn>
                  <a:cxn ang="0">
                    <a:pos x="T4" y="T5"/>
                  </a:cxn>
                  <a:cxn ang="0">
                    <a:pos x="T6" y="T7"/>
                  </a:cxn>
                  <a:cxn ang="0">
                    <a:pos x="T8" y="T9"/>
                  </a:cxn>
                  <a:cxn ang="0">
                    <a:pos x="T10" y="T11"/>
                  </a:cxn>
                  <a:cxn ang="0">
                    <a:pos x="T12" y="T13"/>
                  </a:cxn>
                </a:cxnLst>
                <a:rect l="0" t="0" r="r" b="b"/>
                <a:pathLst>
                  <a:path w="165" h="221">
                    <a:moveTo>
                      <a:pt x="162" y="66"/>
                    </a:moveTo>
                    <a:cubicBezTo>
                      <a:pt x="165" y="57"/>
                      <a:pt x="142" y="16"/>
                      <a:pt x="114" y="8"/>
                    </a:cubicBezTo>
                    <a:cubicBezTo>
                      <a:pt x="86" y="0"/>
                      <a:pt x="44" y="23"/>
                      <a:pt x="42" y="32"/>
                    </a:cubicBezTo>
                    <a:cubicBezTo>
                      <a:pt x="42" y="32"/>
                      <a:pt x="9" y="148"/>
                      <a:pt x="5" y="165"/>
                    </a:cubicBezTo>
                    <a:cubicBezTo>
                      <a:pt x="0" y="181"/>
                      <a:pt x="0" y="206"/>
                      <a:pt x="28" y="213"/>
                    </a:cubicBezTo>
                    <a:cubicBezTo>
                      <a:pt x="56" y="221"/>
                      <a:pt x="79" y="202"/>
                      <a:pt x="86" y="191"/>
                    </a:cubicBezTo>
                    <a:cubicBezTo>
                      <a:pt x="93" y="181"/>
                      <a:pt x="162" y="67"/>
                      <a:pt x="162" y="6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8" name="Freeform 250"/>
              <p:cNvSpPr/>
              <p:nvPr/>
            </p:nvSpPr>
            <p:spPr bwMode="auto">
              <a:xfrm>
                <a:off x="-335541" y="1552413"/>
                <a:ext cx="54487" cy="22999"/>
              </a:xfrm>
              <a:custGeom>
                <a:avLst/>
                <a:gdLst>
                  <a:gd name="T0" fmla="*/ 106 w 106"/>
                  <a:gd name="T1" fmla="*/ 35 h 45"/>
                  <a:gd name="T2" fmla="*/ 71 w 106"/>
                  <a:gd name="T3" fmla="*/ 44 h 45"/>
                  <a:gd name="T4" fmla="*/ 49 w 106"/>
                  <a:gd name="T5" fmla="*/ 41 h 45"/>
                  <a:gd name="T6" fmla="*/ 1 w 106"/>
                  <a:gd name="T7" fmla="*/ 0 h 45"/>
                  <a:gd name="T8" fmla="*/ 0 w 106"/>
                  <a:gd name="T9" fmla="*/ 1 h 45"/>
                  <a:gd name="T10" fmla="*/ 49 w 106"/>
                  <a:gd name="T11" fmla="*/ 42 h 45"/>
                  <a:gd name="T12" fmla="*/ 71 w 106"/>
                  <a:gd name="T13" fmla="*/ 45 h 45"/>
                  <a:gd name="T14" fmla="*/ 106 w 106"/>
                  <a:gd name="T15" fmla="*/ 36 h 45"/>
                  <a:gd name="T16" fmla="*/ 106 w 106"/>
                  <a:gd name="T17"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5">
                    <a:moveTo>
                      <a:pt x="106" y="35"/>
                    </a:moveTo>
                    <a:cubicBezTo>
                      <a:pt x="97" y="40"/>
                      <a:pt x="85" y="44"/>
                      <a:pt x="71" y="44"/>
                    </a:cubicBezTo>
                    <a:cubicBezTo>
                      <a:pt x="64" y="44"/>
                      <a:pt x="57" y="43"/>
                      <a:pt x="49" y="41"/>
                    </a:cubicBezTo>
                    <a:cubicBezTo>
                      <a:pt x="22" y="33"/>
                      <a:pt x="7" y="14"/>
                      <a:pt x="1" y="0"/>
                    </a:cubicBezTo>
                    <a:cubicBezTo>
                      <a:pt x="0" y="1"/>
                      <a:pt x="0" y="1"/>
                      <a:pt x="0" y="1"/>
                    </a:cubicBezTo>
                    <a:cubicBezTo>
                      <a:pt x="6" y="15"/>
                      <a:pt x="21" y="34"/>
                      <a:pt x="49" y="42"/>
                    </a:cubicBezTo>
                    <a:cubicBezTo>
                      <a:pt x="57" y="44"/>
                      <a:pt x="64" y="45"/>
                      <a:pt x="71" y="45"/>
                    </a:cubicBezTo>
                    <a:cubicBezTo>
                      <a:pt x="85" y="45"/>
                      <a:pt x="97" y="41"/>
                      <a:pt x="106" y="36"/>
                    </a:cubicBezTo>
                    <a:cubicBezTo>
                      <a:pt x="106" y="35"/>
                      <a:pt x="106" y="35"/>
                      <a:pt x="106" y="35"/>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59" name="Freeform 251"/>
              <p:cNvSpPr/>
              <p:nvPr/>
            </p:nvSpPr>
            <p:spPr bwMode="auto">
              <a:xfrm>
                <a:off x="-587440" y="1530783"/>
                <a:ext cx="68451" cy="122116"/>
              </a:xfrm>
              <a:custGeom>
                <a:avLst/>
                <a:gdLst>
                  <a:gd name="T0" fmla="*/ 120 w 133"/>
                  <a:gd name="T1" fmla="*/ 28 h 237"/>
                  <a:gd name="T2" fmla="*/ 47 w 133"/>
                  <a:gd name="T3" fmla="*/ 10 h 237"/>
                  <a:gd name="T4" fmla="*/ 3 w 133"/>
                  <a:gd name="T5" fmla="*/ 72 h 237"/>
                  <a:gd name="T6" fmla="*/ 51 w 133"/>
                  <a:gd name="T7" fmla="*/ 201 h 237"/>
                  <a:gd name="T8" fmla="*/ 99 w 133"/>
                  <a:gd name="T9" fmla="*/ 226 h 237"/>
                  <a:gd name="T10" fmla="*/ 132 w 133"/>
                  <a:gd name="T11" fmla="*/ 174 h 237"/>
                  <a:gd name="T12" fmla="*/ 120 w 133"/>
                  <a:gd name="T13" fmla="*/ 28 h 237"/>
                </a:gdLst>
                <a:ahLst/>
                <a:cxnLst>
                  <a:cxn ang="0">
                    <a:pos x="T0" y="T1"/>
                  </a:cxn>
                  <a:cxn ang="0">
                    <a:pos x="T2" y="T3"/>
                  </a:cxn>
                  <a:cxn ang="0">
                    <a:pos x="T4" y="T5"/>
                  </a:cxn>
                  <a:cxn ang="0">
                    <a:pos x="T6" y="T7"/>
                  </a:cxn>
                  <a:cxn ang="0">
                    <a:pos x="T8" y="T9"/>
                  </a:cxn>
                  <a:cxn ang="0">
                    <a:pos x="T10" y="T11"/>
                  </a:cxn>
                  <a:cxn ang="0">
                    <a:pos x="T12" y="T13"/>
                  </a:cxn>
                </a:cxnLst>
                <a:rect l="0" t="0" r="r" b="b"/>
                <a:pathLst>
                  <a:path w="133" h="237">
                    <a:moveTo>
                      <a:pt x="120" y="28"/>
                    </a:moveTo>
                    <a:cubicBezTo>
                      <a:pt x="117" y="19"/>
                      <a:pt x="74" y="0"/>
                      <a:pt x="47" y="10"/>
                    </a:cubicBezTo>
                    <a:cubicBezTo>
                      <a:pt x="19" y="20"/>
                      <a:pt x="0" y="63"/>
                      <a:pt x="3" y="72"/>
                    </a:cubicBezTo>
                    <a:cubicBezTo>
                      <a:pt x="3" y="72"/>
                      <a:pt x="45" y="185"/>
                      <a:pt x="51" y="201"/>
                    </a:cubicBezTo>
                    <a:cubicBezTo>
                      <a:pt x="57" y="217"/>
                      <a:pt x="71" y="237"/>
                      <a:pt x="99" y="226"/>
                    </a:cubicBezTo>
                    <a:cubicBezTo>
                      <a:pt x="126" y="216"/>
                      <a:pt x="133" y="187"/>
                      <a:pt x="132" y="174"/>
                    </a:cubicBezTo>
                    <a:cubicBezTo>
                      <a:pt x="132" y="162"/>
                      <a:pt x="121" y="29"/>
                      <a:pt x="120" y="28"/>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0" name="Freeform 252"/>
              <p:cNvSpPr/>
              <p:nvPr/>
            </p:nvSpPr>
            <p:spPr bwMode="auto">
              <a:xfrm>
                <a:off x="-582785" y="1549128"/>
                <a:ext cx="54487" cy="22726"/>
              </a:xfrm>
              <a:custGeom>
                <a:avLst/>
                <a:gdLst>
                  <a:gd name="T0" fmla="*/ 105 w 106"/>
                  <a:gd name="T1" fmla="*/ 0 h 44"/>
                  <a:gd name="T2" fmla="*/ 63 w 106"/>
                  <a:gd name="T3" fmla="*/ 38 h 44"/>
                  <a:gd name="T4" fmla="*/ 36 w 106"/>
                  <a:gd name="T5" fmla="*/ 43 h 44"/>
                  <a:gd name="T6" fmla="*/ 0 w 106"/>
                  <a:gd name="T7" fmla="*/ 34 h 44"/>
                  <a:gd name="T8" fmla="*/ 0 w 106"/>
                  <a:gd name="T9" fmla="*/ 35 h 44"/>
                  <a:gd name="T10" fmla="*/ 36 w 106"/>
                  <a:gd name="T11" fmla="*/ 44 h 44"/>
                  <a:gd name="T12" fmla="*/ 64 w 106"/>
                  <a:gd name="T13" fmla="*/ 39 h 44"/>
                  <a:gd name="T14" fmla="*/ 106 w 106"/>
                  <a:gd name="T15" fmla="*/ 1 h 44"/>
                  <a:gd name="T16" fmla="*/ 105 w 106"/>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44">
                    <a:moveTo>
                      <a:pt x="105" y="0"/>
                    </a:moveTo>
                    <a:cubicBezTo>
                      <a:pt x="99" y="14"/>
                      <a:pt x="86" y="30"/>
                      <a:pt x="63" y="38"/>
                    </a:cubicBezTo>
                    <a:cubicBezTo>
                      <a:pt x="53" y="42"/>
                      <a:pt x="44" y="43"/>
                      <a:pt x="36" y="43"/>
                    </a:cubicBezTo>
                    <a:cubicBezTo>
                      <a:pt x="21" y="43"/>
                      <a:pt x="8" y="39"/>
                      <a:pt x="0" y="34"/>
                    </a:cubicBezTo>
                    <a:cubicBezTo>
                      <a:pt x="0" y="35"/>
                      <a:pt x="0" y="35"/>
                      <a:pt x="0" y="35"/>
                    </a:cubicBezTo>
                    <a:cubicBezTo>
                      <a:pt x="8" y="40"/>
                      <a:pt x="20" y="44"/>
                      <a:pt x="36" y="44"/>
                    </a:cubicBezTo>
                    <a:cubicBezTo>
                      <a:pt x="44" y="44"/>
                      <a:pt x="54" y="43"/>
                      <a:pt x="64" y="39"/>
                    </a:cubicBezTo>
                    <a:cubicBezTo>
                      <a:pt x="87" y="31"/>
                      <a:pt x="100" y="14"/>
                      <a:pt x="106" y="1"/>
                    </a:cubicBezTo>
                    <a:cubicBezTo>
                      <a:pt x="105" y="0"/>
                      <a:pt x="105" y="0"/>
                      <a:pt x="105" y="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1" name="Freeform 253"/>
              <p:cNvSpPr/>
              <p:nvPr/>
            </p:nvSpPr>
            <p:spPr bwMode="auto">
              <a:xfrm>
                <a:off x="-207933" y="1707658"/>
                <a:ext cx="121021" cy="76665"/>
              </a:xfrm>
              <a:custGeom>
                <a:avLst/>
                <a:gdLst>
                  <a:gd name="T0" fmla="*/ 213 w 235"/>
                  <a:gd name="T1" fmla="*/ 115 h 149"/>
                  <a:gd name="T2" fmla="*/ 221 w 235"/>
                  <a:gd name="T3" fmla="*/ 40 h 149"/>
                  <a:gd name="T4" fmla="*/ 154 w 235"/>
                  <a:gd name="T5" fmla="*/ 5 h 149"/>
                  <a:gd name="T6" fmla="*/ 33 w 235"/>
                  <a:gd name="T7" fmla="*/ 70 h 149"/>
                  <a:gd name="T8" fmla="*/ 14 w 235"/>
                  <a:gd name="T9" fmla="*/ 121 h 149"/>
                  <a:gd name="T10" fmla="*/ 70 w 235"/>
                  <a:gd name="T11" fmla="*/ 146 h 149"/>
                  <a:gd name="T12" fmla="*/ 213 w 235"/>
                  <a:gd name="T13" fmla="*/ 115 h 149"/>
                </a:gdLst>
                <a:ahLst/>
                <a:cxnLst>
                  <a:cxn ang="0">
                    <a:pos x="T0" y="T1"/>
                  </a:cxn>
                  <a:cxn ang="0">
                    <a:pos x="T2" y="T3"/>
                  </a:cxn>
                  <a:cxn ang="0">
                    <a:pos x="T4" y="T5"/>
                  </a:cxn>
                  <a:cxn ang="0">
                    <a:pos x="T6" y="T7"/>
                  </a:cxn>
                  <a:cxn ang="0">
                    <a:pos x="T8" y="T9"/>
                  </a:cxn>
                  <a:cxn ang="0">
                    <a:pos x="T10" y="T11"/>
                  </a:cxn>
                  <a:cxn ang="0">
                    <a:pos x="T12" y="T13"/>
                  </a:cxn>
                </a:cxnLst>
                <a:rect l="0" t="0" r="r" b="b"/>
                <a:pathLst>
                  <a:path w="235" h="149">
                    <a:moveTo>
                      <a:pt x="213" y="115"/>
                    </a:moveTo>
                    <a:cubicBezTo>
                      <a:pt x="222" y="110"/>
                      <a:pt x="235" y="65"/>
                      <a:pt x="221" y="40"/>
                    </a:cubicBezTo>
                    <a:cubicBezTo>
                      <a:pt x="208" y="14"/>
                      <a:pt x="162" y="0"/>
                      <a:pt x="154" y="5"/>
                    </a:cubicBezTo>
                    <a:cubicBezTo>
                      <a:pt x="154" y="5"/>
                      <a:pt x="48" y="62"/>
                      <a:pt x="33" y="70"/>
                    </a:cubicBezTo>
                    <a:cubicBezTo>
                      <a:pt x="18" y="78"/>
                      <a:pt x="0" y="95"/>
                      <a:pt x="14" y="121"/>
                    </a:cubicBezTo>
                    <a:cubicBezTo>
                      <a:pt x="28" y="146"/>
                      <a:pt x="57" y="149"/>
                      <a:pt x="70" y="146"/>
                    </a:cubicBezTo>
                    <a:cubicBezTo>
                      <a:pt x="82" y="144"/>
                      <a:pt x="212" y="116"/>
                      <a:pt x="213" y="11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2" name="Freeform 254"/>
              <p:cNvSpPr/>
              <p:nvPr/>
            </p:nvSpPr>
            <p:spPr bwMode="auto">
              <a:xfrm>
                <a:off x="-132105" y="1712588"/>
                <a:ext cx="27380" cy="52023"/>
              </a:xfrm>
              <a:custGeom>
                <a:avLst/>
                <a:gdLst>
                  <a:gd name="T0" fmla="*/ 53 w 53"/>
                  <a:gd name="T1" fmla="*/ 100 h 101"/>
                  <a:gd name="T2" fmla="*/ 10 w 53"/>
                  <a:gd name="T3" fmla="*/ 64 h 101"/>
                  <a:gd name="T4" fmla="*/ 1 w 53"/>
                  <a:gd name="T5" fmla="*/ 27 h 101"/>
                  <a:gd name="T6" fmla="*/ 6 w 53"/>
                  <a:gd name="T7" fmla="*/ 1 h 101"/>
                  <a:gd name="T8" fmla="*/ 5 w 53"/>
                  <a:gd name="T9" fmla="*/ 0 h 101"/>
                  <a:gd name="T10" fmla="*/ 0 w 53"/>
                  <a:gd name="T11" fmla="*/ 27 h 101"/>
                  <a:gd name="T12" fmla="*/ 9 w 53"/>
                  <a:gd name="T13" fmla="*/ 64 h 101"/>
                  <a:gd name="T14" fmla="*/ 53 w 53"/>
                  <a:gd name="T15" fmla="*/ 101 h 101"/>
                  <a:gd name="T16" fmla="*/ 53 w 53"/>
                  <a:gd name="T1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01">
                    <a:moveTo>
                      <a:pt x="53" y="100"/>
                    </a:moveTo>
                    <a:cubicBezTo>
                      <a:pt x="39" y="96"/>
                      <a:pt x="22" y="85"/>
                      <a:pt x="10" y="64"/>
                    </a:cubicBezTo>
                    <a:cubicBezTo>
                      <a:pt x="3" y="51"/>
                      <a:pt x="1" y="38"/>
                      <a:pt x="1" y="27"/>
                    </a:cubicBezTo>
                    <a:cubicBezTo>
                      <a:pt x="1" y="16"/>
                      <a:pt x="3" y="7"/>
                      <a:pt x="6" y="1"/>
                    </a:cubicBezTo>
                    <a:cubicBezTo>
                      <a:pt x="5" y="0"/>
                      <a:pt x="5" y="0"/>
                      <a:pt x="5" y="0"/>
                    </a:cubicBezTo>
                    <a:cubicBezTo>
                      <a:pt x="2" y="7"/>
                      <a:pt x="0" y="16"/>
                      <a:pt x="0" y="27"/>
                    </a:cubicBezTo>
                    <a:cubicBezTo>
                      <a:pt x="0" y="38"/>
                      <a:pt x="2" y="51"/>
                      <a:pt x="9" y="64"/>
                    </a:cubicBezTo>
                    <a:cubicBezTo>
                      <a:pt x="21" y="86"/>
                      <a:pt x="39" y="97"/>
                      <a:pt x="53" y="101"/>
                    </a:cubicBezTo>
                    <a:cubicBezTo>
                      <a:pt x="53" y="100"/>
                      <a:pt x="53" y="100"/>
                      <a:pt x="53" y="10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3" name="Freeform 255"/>
              <p:cNvSpPr/>
              <p:nvPr/>
            </p:nvSpPr>
            <p:spPr bwMode="auto">
              <a:xfrm>
                <a:off x="-150462" y="1948348"/>
                <a:ext cx="113235" cy="72558"/>
              </a:xfrm>
              <a:custGeom>
                <a:avLst/>
                <a:gdLst>
                  <a:gd name="T0" fmla="*/ 171 w 223"/>
                  <a:gd name="T1" fmla="*/ 140 h 141"/>
                  <a:gd name="T2" fmla="*/ 220 w 223"/>
                  <a:gd name="T3" fmla="*/ 82 h 141"/>
                  <a:gd name="T4" fmla="*/ 184 w 223"/>
                  <a:gd name="T5" fmla="*/ 15 h 141"/>
                  <a:gd name="T6" fmla="*/ 47 w 223"/>
                  <a:gd name="T7" fmla="*/ 1 h 141"/>
                  <a:gd name="T8" fmla="*/ 3 w 223"/>
                  <a:gd name="T9" fmla="*/ 33 h 141"/>
                  <a:gd name="T10" fmla="*/ 35 w 223"/>
                  <a:gd name="T11" fmla="*/ 86 h 141"/>
                  <a:gd name="T12" fmla="*/ 171 w 223"/>
                  <a:gd name="T13" fmla="*/ 140 h 141"/>
                </a:gdLst>
                <a:ahLst/>
                <a:cxnLst>
                  <a:cxn ang="0">
                    <a:pos x="T0" y="T1"/>
                  </a:cxn>
                  <a:cxn ang="0">
                    <a:pos x="T2" y="T3"/>
                  </a:cxn>
                  <a:cxn ang="0">
                    <a:pos x="T4" y="T5"/>
                  </a:cxn>
                  <a:cxn ang="0">
                    <a:pos x="T6" y="T7"/>
                  </a:cxn>
                  <a:cxn ang="0">
                    <a:pos x="T8" y="T9"/>
                  </a:cxn>
                  <a:cxn ang="0">
                    <a:pos x="T10" y="T11"/>
                  </a:cxn>
                  <a:cxn ang="0">
                    <a:pos x="T12" y="T13"/>
                  </a:cxn>
                </a:cxnLst>
                <a:rect l="0" t="0" r="r" b="b"/>
                <a:pathLst>
                  <a:path w="223" h="141">
                    <a:moveTo>
                      <a:pt x="171" y="140"/>
                    </a:moveTo>
                    <a:cubicBezTo>
                      <a:pt x="181" y="141"/>
                      <a:pt x="217" y="111"/>
                      <a:pt x="220" y="82"/>
                    </a:cubicBezTo>
                    <a:cubicBezTo>
                      <a:pt x="223" y="53"/>
                      <a:pt x="193" y="16"/>
                      <a:pt x="184" y="15"/>
                    </a:cubicBezTo>
                    <a:cubicBezTo>
                      <a:pt x="184" y="15"/>
                      <a:pt x="64" y="3"/>
                      <a:pt x="47" y="1"/>
                    </a:cubicBezTo>
                    <a:cubicBezTo>
                      <a:pt x="30" y="0"/>
                      <a:pt x="6" y="4"/>
                      <a:pt x="3" y="33"/>
                    </a:cubicBezTo>
                    <a:cubicBezTo>
                      <a:pt x="0" y="62"/>
                      <a:pt x="23" y="80"/>
                      <a:pt x="35" y="86"/>
                    </a:cubicBezTo>
                    <a:cubicBezTo>
                      <a:pt x="46" y="91"/>
                      <a:pt x="170" y="140"/>
                      <a:pt x="171" y="140"/>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4" name="Freeform 256"/>
              <p:cNvSpPr/>
              <p:nvPr/>
            </p:nvSpPr>
            <p:spPr bwMode="auto">
              <a:xfrm>
                <a:off x="-74618" y="1960387"/>
                <a:ext cx="16976" cy="56677"/>
              </a:xfrm>
              <a:custGeom>
                <a:avLst/>
                <a:gdLst>
                  <a:gd name="T0" fmla="*/ 16 w 33"/>
                  <a:gd name="T1" fmla="*/ 110 h 110"/>
                  <a:gd name="T2" fmla="*/ 1 w 33"/>
                  <a:gd name="T3" fmla="*/ 64 h 110"/>
                  <a:gd name="T4" fmla="*/ 1 w 33"/>
                  <a:gd name="T5" fmla="*/ 55 h 110"/>
                  <a:gd name="T6" fmla="*/ 33 w 33"/>
                  <a:gd name="T7" fmla="*/ 1 h 110"/>
                  <a:gd name="T8" fmla="*/ 32 w 33"/>
                  <a:gd name="T9" fmla="*/ 0 h 110"/>
                  <a:gd name="T10" fmla="*/ 0 w 33"/>
                  <a:gd name="T11" fmla="*/ 55 h 110"/>
                  <a:gd name="T12" fmla="*/ 0 w 33"/>
                  <a:gd name="T13" fmla="*/ 64 h 110"/>
                  <a:gd name="T14" fmla="*/ 15 w 33"/>
                  <a:gd name="T15" fmla="*/ 110 h 110"/>
                  <a:gd name="T16" fmla="*/ 16 w 33"/>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10">
                    <a:moveTo>
                      <a:pt x="16" y="110"/>
                    </a:moveTo>
                    <a:cubicBezTo>
                      <a:pt x="8" y="100"/>
                      <a:pt x="1" y="84"/>
                      <a:pt x="1" y="64"/>
                    </a:cubicBezTo>
                    <a:cubicBezTo>
                      <a:pt x="1" y="61"/>
                      <a:pt x="1" y="58"/>
                      <a:pt x="1" y="55"/>
                    </a:cubicBezTo>
                    <a:cubicBezTo>
                      <a:pt x="4" y="27"/>
                      <a:pt x="20" y="9"/>
                      <a:pt x="33" y="1"/>
                    </a:cubicBezTo>
                    <a:cubicBezTo>
                      <a:pt x="32" y="0"/>
                      <a:pt x="32" y="0"/>
                      <a:pt x="32" y="0"/>
                    </a:cubicBezTo>
                    <a:cubicBezTo>
                      <a:pt x="20" y="8"/>
                      <a:pt x="3" y="26"/>
                      <a:pt x="0" y="55"/>
                    </a:cubicBezTo>
                    <a:cubicBezTo>
                      <a:pt x="0" y="58"/>
                      <a:pt x="0" y="61"/>
                      <a:pt x="0" y="64"/>
                    </a:cubicBezTo>
                    <a:cubicBezTo>
                      <a:pt x="0" y="84"/>
                      <a:pt x="7" y="100"/>
                      <a:pt x="15" y="110"/>
                    </a:cubicBezTo>
                    <a:cubicBezTo>
                      <a:pt x="16" y="110"/>
                      <a:pt x="16" y="110"/>
                      <a:pt x="16" y="11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5" name="Freeform 257"/>
              <p:cNvSpPr/>
              <p:nvPr/>
            </p:nvSpPr>
            <p:spPr bwMode="auto">
              <a:xfrm>
                <a:off x="-282971" y="2135887"/>
                <a:ext cx="97200" cy="109247"/>
              </a:xfrm>
              <a:custGeom>
                <a:avLst/>
                <a:gdLst>
                  <a:gd name="T0" fmla="*/ 96 w 189"/>
                  <a:gd name="T1" fmla="*/ 206 h 212"/>
                  <a:gd name="T2" fmla="*/ 170 w 189"/>
                  <a:gd name="T3" fmla="*/ 186 h 212"/>
                  <a:gd name="T4" fmla="*/ 178 w 189"/>
                  <a:gd name="T5" fmla="*/ 110 h 212"/>
                  <a:gd name="T6" fmla="*/ 73 w 189"/>
                  <a:gd name="T7" fmla="*/ 21 h 212"/>
                  <a:gd name="T8" fmla="*/ 19 w 189"/>
                  <a:gd name="T9" fmla="*/ 22 h 212"/>
                  <a:gd name="T10" fmla="*/ 15 w 189"/>
                  <a:gd name="T11" fmla="*/ 84 h 212"/>
                  <a:gd name="T12" fmla="*/ 96 w 189"/>
                  <a:gd name="T13" fmla="*/ 206 h 212"/>
                </a:gdLst>
                <a:ahLst/>
                <a:cxnLst>
                  <a:cxn ang="0">
                    <a:pos x="T0" y="T1"/>
                  </a:cxn>
                  <a:cxn ang="0">
                    <a:pos x="T2" y="T3"/>
                  </a:cxn>
                  <a:cxn ang="0">
                    <a:pos x="T4" y="T5"/>
                  </a:cxn>
                  <a:cxn ang="0">
                    <a:pos x="T6" y="T7"/>
                  </a:cxn>
                  <a:cxn ang="0">
                    <a:pos x="T8" y="T9"/>
                  </a:cxn>
                  <a:cxn ang="0">
                    <a:pos x="T10" y="T11"/>
                  </a:cxn>
                  <a:cxn ang="0">
                    <a:pos x="T12" y="T13"/>
                  </a:cxn>
                </a:cxnLst>
                <a:rect l="0" t="0" r="r" b="b"/>
                <a:pathLst>
                  <a:path w="189" h="212">
                    <a:moveTo>
                      <a:pt x="96" y="206"/>
                    </a:moveTo>
                    <a:cubicBezTo>
                      <a:pt x="104" y="212"/>
                      <a:pt x="151" y="208"/>
                      <a:pt x="170" y="186"/>
                    </a:cubicBezTo>
                    <a:cubicBezTo>
                      <a:pt x="189" y="164"/>
                      <a:pt x="185" y="117"/>
                      <a:pt x="178" y="110"/>
                    </a:cubicBezTo>
                    <a:cubicBezTo>
                      <a:pt x="178" y="110"/>
                      <a:pt x="86" y="32"/>
                      <a:pt x="73" y="21"/>
                    </a:cubicBezTo>
                    <a:cubicBezTo>
                      <a:pt x="60" y="10"/>
                      <a:pt x="38" y="0"/>
                      <a:pt x="19" y="22"/>
                    </a:cubicBezTo>
                    <a:cubicBezTo>
                      <a:pt x="0" y="44"/>
                      <a:pt x="8" y="72"/>
                      <a:pt x="15" y="84"/>
                    </a:cubicBezTo>
                    <a:cubicBezTo>
                      <a:pt x="21" y="94"/>
                      <a:pt x="95" y="205"/>
                      <a:pt x="96" y="206"/>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6" name="Freeform 258"/>
              <p:cNvSpPr/>
              <p:nvPr/>
            </p:nvSpPr>
            <p:spPr bwMode="auto">
              <a:xfrm>
                <a:off x="-233139" y="2194754"/>
                <a:ext cx="39154" cy="42166"/>
              </a:xfrm>
              <a:custGeom>
                <a:avLst/>
                <a:gdLst>
                  <a:gd name="T0" fmla="*/ 1 w 76"/>
                  <a:gd name="T1" fmla="*/ 81 h 82"/>
                  <a:gd name="T2" fmla="*/ 1 w 76"/>
                  <a:gd name="T3" fmla="*/ 76 h 82"/>
                  <a:gd name="T4" fmla="*/ 19 w 76"/>
                  <a:gd name="T5" fmla="*/ 28 h 82"/>
                  <a:gd name="T6" fmla="*/ 73 w 76"/>
                  <a:gd name="T7" fmla="*/ 1 h 82"/>
                  <a:gd name="T8" fmla="*/ 76 w 76"/>
                  <a:gd name="T9" fmla="*/ 1 h 82"/>
                  <a:gd name="T10" fmla="*/ 76 w 76"/>
                  <a:gd name="T11" fmla="*/ 0 h 82"/>
                  <a:gd name="T12" fmla="*/ 73 w 76"/>
                  <a:gd name="T13" fmla="*/ 0 h 82"/>
                  <a:gd name="T14" fmla="*/ 18 w 76"/>
                  <a:gd name="T15" fmla="*/ 27 h 82"/>
                  <a:gd name="T16" fmla="*/ 0 w 76"/>
                  <a:gd name="T17" fmla="*/ 76 h 82"/>
                  <a:gd name="T18" fmla="*/ 0 w 76"/>
                  <a:gd name="T19" fmla="*/ 82 h 82"/>
                  <a:gd name="T20" fmla="*/ 1 w 76"/>
                  <a:gd name="T2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2">
                    <a:moveTo>
                      <a:pt x="1" y="81"/>
                    </a:moveTo>
                    <a:cubicBezTo>
                      <a:pt x="1" y="80"/>
                      <a:pt x="1" y="78"/>
                      <a:pt x="1" y="76"/>
                    </a:cubicBezTo>
                    <a:cubicBezTo>
                      <a:pt x="1" y="62"/>
                      <a:pt x="5" y="45"/>
                      <a:pt x="19" y="28"/>
                    </a:cubicBezTo>
                    <a:cubicBezTo>
                      <a:pt x="37" y="7"/>
                      <a:pt x="59" y="1"/>
                      <a:pt x="73" y="1"/>
                    </a:cubicBezTo>
                    <a:cubicBezTo>
                      <a:pt x="74" y="1"/>
                      <a:pt x="75" y="1"/>
                      <a:pt x="76" y="1"/>
                    </a:cubicBezTo>
                    <a:cubicBezTo>
                      <a:pt x="76" y="0"/>
                      <a:pt x="76" y="0"/>
                      <a:pt x="76" y="0"/>
                    </a:cubicBezTo>
                    <a:cubicBezTo>
                      <a:pt x="75" y="0"/>
                      <a:pt x="74" y="0"/>
                      <a:pt x="73" y="0"/>
                    </a:cubicBezTo>
                    <a:cubicBezTo>
                      <a:pt x="58" y="0"/>
                      <a:pt x="36" y="7"/>
                      <a:pt x="18" y="27"/>
                    </a:cubicBezTo>
                    <a:cubicBezTo>
                      <a:pt x="4" y="44"/>
                      <a:pt x="0" y="62"/>
                      <a:pt x="0" y="76"/>
                    </a:cubicBezTo>
                    <a:cubicBezTo>
                      <a:pt x="0" y="78"/>
                      <a:pt x="0" y="80"/>
                      <a:pt x="0" y="82"/>
                    </a:cubicBezTo>
                    <a:cubicBezTo>
                      <a:pt x="1" y="81"/>
                      <a:pt x="1" y="81"/>
                      <a:pt x="1" y="8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7" name="Freeform 259"/>
              <p:cNvSpPr/>
              <p:nvPr/>
            </p:nvSpPr>
            <p:spPr bwMode="auto">
              <a:xfrm>
                <a:off x="-481478" y="2208171"/>
                <a:ext cx="64344" cy="118830"/>
              </a:xfrm>
              <a:custGeom>
                <a:avLst/>
                <a:gdLst>
                  <a:gd name="T0" fmla="*/ 0 w 125"/>
                  <a:gd name="T1" fmla="*/ 194 h 231"/>
                  <a:gd name="T2" fmla="*/ 68 w 125"/>
                  <a:gd name="T3" fmla="*/ 227 h 231"/>
                  <a:gd name="T4" fmla="*/ 124 w 125"/>
                  <a:gd name="T5" fmla="*/ 176 h 231"/>
                  <a:gd name="T6" fmla="*/ 104 w 125"/>
                  <a:gd name="T7" fmla="*/ 40 h 231"/>
                  <a:gd name="T8" fmla="*/ 63 w 125"/>
                  <a:gd name="T9" fmla="*/ 4 h 231"/>
                  <a:gd name="T10" fmla="*/ 19 w 125"/>
                  <a:gd name="T11" fmla="*/ 49 h 231"/>
                  <a:gd name="T12" fmla="*/ 0 w 125"/>
                  <a:gd name="T13" fmla="*/ 194 h 231"/>
                </a:gdLst>
                <a:ahLst/>
                <a:cxnLst>
                  <a:cxn ang="0">
                    <a:pos x="T0" y="T1"/>
                  </a:cxn>
                  <a:cxn ang="0">
                    <a:pos x="T2" y="T3"/>
                  </a:cxn>
                  <a:cxn ang="0">
                    <a:pos x="T4" y="T5"/>
                  </a:cxn>
                  <a:cxn ang="0">
                    <a:pos x="T6" y="T7"/>
                  </a:cxn>
                  <a:cxn ang="0">
                    <a:pos x="T8" y="T9"/>
                  </a:cxn>
                  <a:cxn ang="0">
                    <a:pos x="T10" y="T11"/>
                  </a:cxn>
                  <a:cxn ang="0">
                    <a:pos x="T12" y="T13"/>
                  </a:cxn>
                </a:cxnLst>
                <a:rect l="0" t="0" r="r" b="b"/>
                <a:pathLst>
                  <a:path w="125" h="231">
                    <a:moveTo>
                      <a:pt x="0" y="194"/>
                    </a:moveTo>
                    <a:cubicBezTo>
                      <a:pt x="1" y="203"/>
                      <a:pt x="39" y="231"/>
                      <a:pt x="68" y="227"/>
                    </a:cubicBezTo>
                    <a:cubicBezTo>
                      <a:pt x="97" y="223"/>
                      <a:pt x="125" y="185"/>
                      <a:pt x="124" y="176"/>
                    </a:cubicBezTo>
                    <a:cubicBezTo>
                      <a:pt x="124" y="176"/>
                      <a:pt x="107" y="56"/>
                      <a:pt x="104" y="40"/>
                    </a:cubicBezTo>
                    <a:cubicBezTo>
                      <a:pt x="102" y="23"/>
                      <a:pt x="92" y="0"/>
                      <a:pt x="63" y="4"/>
                    </a:cubicBezTo>
                    <a:cubicBezTo>
                      <a:pt x="34" y="9"/>
                      <a:pt x="22" y="35"/>
                      <a:pt x="19" y="49"/>
                    </a:cubicBezTo>
                    <a:cubicBezTo>
                      <a:pt x="17" y="60"/>
                      <a:pt x="0" y="192"/>
                      <a:pt x="0" y="19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8" name="Freeform 260"/>
              <p:cNvSpPr/>
              <p:nvPr/>
            </p:nvSpPr>
            <p:spPr bwMode="auto">
              <a:xfrm>
                <a:off x="-477919" y="2288943"/>
                <a:ext cx="57225" cy="15607"/>
              </a:xfrm>
              <a:custGeom>
                <a:avLst/>
                <a:gdLst>
                  <a:gd name="T0" fmla="*/ 1 w 111"/>
                  <a:gd name="T1" fmla="*/ 30 h 30"/>
                  <a:gd name="T2" fmla="*/ 50 w 111"/>
                  <a:gd name="T3" fmla="*/ 2 h 30"/>
                  <a:gd name="T4" fmla="*/ 61 w 111"/>
                  <a:gd name="T5" fmla="*/ 1 h 30"/>
                  <a:gd name="T6" fmla="*/ 110 w 111"/>
                  <a:gd name="T7" fmla="*/ 19 h 30"/>
                  <a:gd name="T8" fmla="*/ 111 w 111"/>
                  <a:gd name="T9" fmla="*/ 19 h 30"/>
                  <a:gd name="T10" fmla="*/ 61 w 111"/>
                  <a:gd name="T11" fmla="*/ 0 h 30"/>
                  <a:gd name="T12" fmla="*/ 50 w 111"/>
                  <a:gd name="T13" fmla="*/ 1 h 30"/>
                  <a:gd name="T14" fmla="*/ 0 w 111"/>
                  <a:gd name="T15" fmla="*/ 29 h 30"/>
                  <a:gd name="T16" fmla="*/ 1 w 1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30">
                    <a:moveTo>
                      <a:pt x="1" y="30"/>
                    </a:moveTo>
                    <a:cubicBezTo>
                      <a:pt x="9" y="18"/>
                      <a:pt x="26" y="5"/>
                      <a:pt x="50" y="2"/>
                    </a:cubicBezTo>
                    <a:cubicBezTo>
                      <a:pt x="54" y="1"/>
                      <a:pt x="58" y="1"/>
                      <a:pt x="61" y="1"/>
                    </a:cubicBezTo>
                    <a:cubicBezTo>
                      <a:pt x="84" y="1"/>
                      <a:pt x="101" y="11"/>
                      <a:pt x="110" y="19"/>
                    </a:cubicBezTo>
                    <a:cubicBezTo>
                      <a:pt x="111" y="19"/>
                      <a:pt x="111" y="19"/>
                      <a:pt x="111" y="19"/>
                    </a:cubicBezTo>
                    <a:cubicBezTo>
                      <a:pt x="102" y="10"/>
                      <a:pt x="84" y="0"/>
                      <a:pt x="61" y="0"/>
                    </a:cubicBezTo>
                    <a:cubicBezTo>
                      <a:pt x="58" y="0"/>
                      <a:pt x="54" y="0"/>
                      <a:pt x="50" y="1"/>
                    </a:cubicBezTo>
                    <a:cubicBezTo>
                      <a:pt x="25" y="4"/>
                      <a:pt x="9" y="17"/>
                      <a:pt x="0" y="29"/>
                    </a:cubicBezTo>
                    <a:cubicBezTo>
                      <a:pt x="1" y="30"/>
                      <a:pt x="1" y="30"/>
                      <a:pt x="1" y="30"/>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69" name="Freeform 261"/>
              <p:cNvSpPr/>
              <p:nvPr/>
            </p:nvSpPr>
            <p:spPr bwMode="auto">
              <a:xfrm>
                <a:off x="-728722" y="2136434"/>
                <a:ext cx="109795" cy="96926"/>
              </a:xfrm>
              <a:custGeom>
                <a:avLst/>
                <a:gdLst>
                  <a:gd name="T0" fmla="*/ 6 w 213"/>
                  <a:gd name="T1" fmla="*/ 95 h 188"/>
                  <a:gd name="T2" fmla="*/ 26 w 213"/>
                  <a:gd name="T3" fmla="*/ 169 h 188"/>
                  <a:gd name="T4" fmla="*/ 101 w 213"/>
                  <a:gd name="T5" fmla="*/ 177 h 188"/>
                  <a:gd name="T6" fmla="*/ 191 w 213"/>
                  <a:gd name="T7" fmla="*/ 73 h 188"/>
                  <a:gd name="T8" fmla="*/ 191 w 213"/>
                  <a:gd name="T9" fmla="*/ 19 h 188"/>
                  <a:gd name="T10" fmla="*/ 129 w 213"/>
                  <a:gd name="T11" fmla="*/ 15 h 188"/>
                  <a:gd name="T12" fmla="*/ 6 w 213"/>
                  <a:gd name="T13" fmla="*/ 95 h 188"/>
                </a:gdLst>
                <a:ahLst/>
                <a:cxnLst>
                  <a:cxn ang="0">
                    <a:pos x="T0" y="T1"/>
                  </a:cxn>
                  <a:cxn ang="0">
                    <a:pos x="T2" y="T3"/>
                  </a:cxn>
                  <a:cxn ang="0">
                    <a:pos x="T4" y="T5"/>
                  </a:cxn>
                  <a:cxn ang="0">
                    <a:pos x="T6" y="T7"/>
                  </a:cxn>
                  <a:cxn ang="0">
                    <a:pos x="T8" y="T9"/>
                  </a:cxn>
                  <a:cxn ang="0">
                    <a:pos x="T10" y="T11"/>
                  </a:cxn>
                  <a:cxn ang="0">
                    <a:pos x="T12" y="T13"/>
                  </a:cxn>
                </a:cxnLst>
                <a:rect l="0" t="0" r="r" b="b"/>
                <a:pathLst>
                  <a:path w="213" h="188">
                    <a:moveTo>
                      <a:pt x="6" y="95"/>
                    </a:moveTo>
                    <a:cubicBezTo>
                      <a:pt x="0" y="103"/>
                      <a:pt x="4" y="150"/>
                      <a:pt x="26" y="169"/>
                    </a:cubicBezTo>
                    <a:cubicBezTo>
                      <a:pt x="48" y="188"/>
                      <a:pt x="95" y="185"/>
                      <a:pt x="101" y="177"/>
                    </a:cubicBezTo>
                    <a:cubicBezTo>
                      <a:pt x="101" y="177"/>
                      <a:pt x="180" y="86"/>
                      <a:pt x="191" y="73"/>
                    </a:cubicBezTo>
                    <a:cubicBezTo>
                      <a:pt x="202" y="61"/>
                      <a:pt x="213" y="38"/>
                      <a:pt x="191" y="19"/>
                    </a:cubicBezTo>
                    <a:cubicBezTo>
                      <a:pt x="169" y="0"/>
                      <a:pt x="140" y="8"/>
                      <a:pt x="129" y="15"/>
                    </a:cubicBezTo>
                    <a:cubicBezTo>
                      <a:pt x="119" y="21"/>
                      <a:pt x="7" y="94"/>
                      <a:pt x="6" y="95"/>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0" name="Freeform 262"/>
              <p:cNvSpPr/>
              <p:nvPr/>
            </p:nvSpPr>
            <p:spPr bwMode="auto">
              <a:xfrm>
                <a:off x="-719960" y="2185993"/>
                <a:ext cx="41344" cy="39701"/>
              </a:xfrm>
              <a:custGeom>
                <a:avLst/>
                <a:gdLst>
                  <a:gd name="T0" fmla="*/ 0 w 80"/>
                  <a:gd name="T1" fmla="*/ 1 h 77"/>
                  <a:gd name="T2" fmla="*/ 4 w 80"/>
                  <a:gd name="T3" fmla="*/ 1 h 77"/>
                  <a:gd name="T4" fmla="*/ 53 w 80"/>
                  <a:gd name="T5" fmla="*/ 19 h 77"/>
                  <a:gd name="T6" fmla="*/ 79 w 80"/>
                  <a:gd name="T7" fmla="*/ 74 h 77"/>
                  <a:gd name="T8" fmla="*/ 79 w 80"/>
                  <a:gd name="T9" fmla="*/ 77 h 77"/>
                  <a:gd name="T10" fmla="*/ 80 w 80"/>
                  <a:gd name="T11" fmla="*/ 77 h 77"/>
                  <a:gd name="T12" fmla="*/ 80 w 80"/>
                  <a:gd name="T13" fmla="*/ 74 h 77"/>
                  <a:gd name="T14" fmla="*/ 54 w 80"/>
                  <a:gd name="T15" fmla="*/ 19 h 77"/>
                  <a:gd name="T16" fmla="*/ 4 w 80"/>
                  <a:gd name="T17" fmla="*/ 0 h 77"/>
                  <a:gd name="T18" fmla="*/ 0 w 80"/>
                  <a:gd name="T19" fmla="*/ 0 h 77"/>
                  <a:gd name="T20" fmla="*/ 0 w 80"/>
                  <a:gd name="T21" fmla="*/ 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7">
                    <a:moveTo>
                      <a:pt x="0" y="1"/>
                    </a:moveTo>
                    <a:cubicBezTo>
                      <a:pt x="1" y="1"/>
                      <a:pt x="3" y="1"/>
                      <a:pt x="4" y="1"/>
                    </a:cubicBezTo>
                    <a:cubicBezTo>
                      <a:pt x="18" y="1"/>
                      <a:pt x="36" y="5"/>
                      <a:pt x="53" y="19"/>
                    </a:cubicBezTo>
                    <a:cubicBezTo>
                      <a:pt x="73" y="37"/>
                      <a:pt x="79" y="59"/>
                      <a:pt x="79" y="74"/>
                    </a:cubicBezTo>
                    <a:cubicBezTo>
                      <a:pt x="79" y="75"/>
                      <a:pt x="79" y="76"/>
                      <a:pt x="79" y="77"/>
                    </a:cubicBezTo>
                    <a:cubicBezTo>
                      <a:pt x="80" y="77"/>
                      <a:pt x="80" y="77"/>
                      <a:pt x="80" y="77"/>
                    </a:cubicBezTo>
                    <a:cubicBezTo>
                      <a:pt x="80" y="76"/>
                      <a:pt x="80" y="75"/>
                      <a:pt x="80" y="74"/>
                    </a:cubicBezTo>
                    <a:cubicBezTo>
                      <a:pt x="80" y="59"/>
                      <a:pt x="74" y="36"/>
                      <a:pt x="54" y="19"/>
                    </a:cubicBezTo>
                    <a:cubicBezTo>
                      <a:pt x="37" y="4"/>
                      <a:pt x="19" y="0"/>
                      <a:pt x="4" y="0"/>
                    </a:cubicBezTo>
                    <a:cubicBezTo>
                      <a:pt x="3" y="0"/>
                      <a:pt x="1" y="0"/>
                      <a:pt x="0"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1" name="Freeform 263"/>
              <p:cNvSpPr/>
              <p:nvPr/>
            </p:nvSpPr>
            <p:spPr bwMode="auto">
              <a:xfrm>
                <a:off x="-841529" y="1959832"/>
                <a:ext cx="121021" cy="64344"/>
              </a:xfrm>
              <a:custGeom>
                <a:avLst/>
                <a:gdLst>
                  <a:gd name="T0" fmla="*/ 34 w 235"/>
                  <a:gd name="T1" fmla="*/ 1 h 125"/>
                  <a:gd name="T2" fmla="*/ 7 w 235"/>
                  <a:gd name="T3" fmla="*/ 71 h 125"/>
                  <a:gd name="T4" fmla="*/ 63 w 235"/>
                  <a:gd name="T5" fmla="*/ 122 h 125"/>
                  <a:gd name="T6" fmla="*/ 197 w 235"/>
                  <a:gd name="T7" fmla="*/ 91 h 125"/>
                  <a:gd name="T8" fmla="*/ 229 w 235"/>
                  <a:gd name="T9" fmla="*/ 46 h 125"/>
                  <a:gd name="T10" fmla="*/ 181 w 235"/>
                  <a:gd name="T11" fmla="*/ 7 h 125"/>
                  <a:gd name="T12" fmla="*/ 34 w 235"/>
                  <a:gd name="T13" fmla="*/ 1 h 125"/>
                </a:gdLst>
                <a:ahLst/>
                <a:cxnLst>
                  <a:cxn ang="0">
                    <a:pos x="T0" y="T1"/>
                  </a:cxn>
                  <a:cxn ang="0">
                    <a:pos x="T2" y="T3"/>
                  </a:cxn>
                  <a:cxn ang="0">
                    <a:pos x="T4" y="T5"/>
                  </a:cxn>
                  <a:cxn ang="0">
                    <a:pos x="T6" y="T7"/>
                  </a:cxn>
                  <a:cxn ang="0">
                    <a:pos x="T8" y="T9"/>
                  </a:cxn>
                  <a:cxn ang="0">
                    <a:pos x="T10" y="T11"/>
                  </a:cxn>
                  <a:cxn ang="0">
                    <a:pos x="T12" y="T13"/>
                  </a:cxn>
                </a:cxnLst>
                <a:rect l="0" t="0" r="r" b="b"/>
                <a:pathLst>
                  <a:path w="235" h="125">
                    <a:moveTo>
                      <a:pt x="34" y="1"/>
                    </a:moveTo>
                    <a:cubicBezTo>
                      <a:pt x="25" y="3"/>
                      <a:pt x="0" y="43"/>
                      <a:pt x="7" y="71"/>
                    </a:cubicBezTo>
                    <a:cubicBezTo>
                      <a:pt x="14" y="100"/>
                      <a:pt x="54" y="125"/>
                      <a:pt x="63" y="122"/>
                    </a:cubicBezTo>
                    <a:cubicBezTo>
                      <a:pt x="63" y="122"/>
                      <a:pt x="181" y="95"/>
                      <a:pt x="197" y="91"/>
                    </a:cubicBezTo>
                    <a:cubicBezTo>
                      <a:pt x="214" y="87"/>
                      <a:pt x="235" y="75"/>
                      <a:pt x="229" y="46"/>
                    </a:cubicBezTo>
                    <a:cubicBezTo>
                      <a:pt x="222" y="18"/>
                      <a:pt x="194" y="8"/>
                      <a:pt x="181" y="7"/>
                    </a:cubicBezTo>
                    <a:cubicBezTo>
                      <a:pt x="169" y="6"/>
                      <a:pt x="36" y="0"/>
                      <a:pt x="34" y="1"/>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2" name="Freeform 264"/>
              <p:cNvSpPr/>
              <p:nvPr/>
            </p:nvSpPr>
            <p:spPr bwMode="auto">
              <a:xfrm>
                <a:off x="-819898" y="1963391"/>
                <a:ext cx="18619" cy="56677"/>
              </a:xfrm>
              <a:custGeom>
                <a:avLst/>
                <a:gdLst>
                  <a:gd name="T0" fmla="*/ 0 w 36"/>
                  <a:gd name="T1" fmla="*/ 1 h 110"/>
                  <a:gd name="T2" fmla="*/ 32 w 36"/>
                  <a:gd name="T3" fmla="*/ 47 h 110"/>
                  <a:gd name="T4" fmla="*/ 35 w 36"/>
                  <a:gd name="T5" fmla="*/ 66 h 110"/>
                  <a:gd name="T6" fmla="*/ 20 w 36"/>
                  <a:gd name="T7" fmla="*/ 109 h 110"/>
                  <a:gd name="T8" fmla="*/ 21 w 36"/>
                  <a:gd name="T9" fmla="*/ 110 h 110"/>
                  <a:gd name="T10" fmla="*/ 36 w 36"/>
                  <a:gd name="T11" fmla="*/ 66 h 110"/>
                  <a:gd name="T12" fmla="*/ 33 w 36"/>
                  <a:gd name="T13" fmla="*/ 47 h 110"/>
                  <a:gd name="T14" fmla="*/ 1 w 36"/>
                  <a:gd name="T15" fmla="*/ 0 h 110"/>
                  <a:gd name="T16" fmla="*/ 0 w 36"/>
                  <a:gd name="T17" fmla="*/ 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10">
                    <a:moveTo>
                      <a:pt x="0" y="1"/>
                    </a:moveTo>
                    <a:cubicBezTo>
                      <a:pt x="12" y="8"/>
                      <a:pt x="27" y="23"/>
                      <a:pt x="32" y="47"/>
                    </a:cubicBezTo>
                    <a:cubicBezTo>
                      <a:pt x="34" y="54"/>
                      <a:pt x="35" y="60"/>
                      <a:pt x="35" y="66"/>
                    </a:cubicBezTo>
                    <a:cubicBezTo>
                      <a:pt x="35" y="85"/>
                      <a:pt x="27" y="100"/>
                      <a:pt x="20" y="109"/>
                    </a:cubicBezTo>
                    <a:cubicBezTo>
                      <a:pt x="21" y="110"/>
                      <a:pt x="21" y="110"/>
                      <a:pt x="21" y="110"/>
                    </a:cubicBezTo>
                    <a:cubicBezTo>
                      <a:pt x="28" y="101"/>
                      <a:pt x="36" y="85"/>
                      <a:pt x="36" y="66"/>
                    </a:cubicBezTo>
                    <a:cubicBezTo>
                      <a:pt x="36" y="60"/>
                      <a:pt x="35" y="53"/>
                      <a:pt x="33" y="47"/>
                    </a:cubicBezTo>
                    <a:cubicBezTo>
                      <a:pt x="28" y="23"/>
                      <a:pt x="13" y="8"/>
                      <a:pt x="1" y="0"/>
                    </a:cubicBezTo>
                    <a:cubicBezTo>
                      <a:pt x="0" y="1"/>
                      <a:pt x="0" y="1"/>
                      <a:pt x="0"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3" name="Freeform 265"/>
              <p:cNvSpPr/>
              <p:nvPr/>
            </p:nvSpPr>
            <p:spPr bwMode="auto">
              <a:xfrm>
                <a:off x="-796625" y="1699172"/>
                <a:ext cx="110616" cy="95831"/>
              </a:xfrm>
              <a:custGeom>
                <a:avLst/>
                <a:gdLst>
                  <a:gd name="T0" fmla="*/ 78 w 215"/>
                  <a:gd name="T1" fmla="*/ 4 h 186"/>
                  <a:gd name="T2" fmla="*/ 13 w 215"/>
                  <a:gd name="T3" fmla="*/ 43 h 186"/>
                  <a:gd name="T4" fmla="*/ 25 w 215"/>
                  <a:gd name="T5" fmla="*/ 117 h 186"/>
                  <a:gd name="T6" fmla="*/ 151 w 215"/>
                  <a:gd name="T7" fmla="*/ 175 h 186"/>
                  <a:gd name="T8" fmla="*/ 202 w 215"/>
                  <a:gd name="T9" fmla="*/ 159 h 186"/>
                  <a:gd name="T10" fmla="*/ 189 w 215"/>
                  <a:gd name="T11" fmla="*/ 99 h 186"/>
                  <a:gd name="T12" fmla="*/ 78 w 215"/>
                  <a:gd name="T13" fmla="*/ 4 h 186"/>
                </a:gdLst>
                <a:ahLst/>
                <a:cxnLst>
                  <a:cxn ang="0">
                    <a:pos x="T0" y="T1"/>
                  </a:cxn>
                  <a:cxn ang="0">
                    <a:pos x="T2" y="T3"/>
                  </a:cxn>
                  <a:cxn ang="0">
                    <a:pos x="T4" y="T5"/>
                  </a:cxn>
                  <a:cxn ang="0">
                    <a:pos x="T6" y="T7"/>
                  </a:cxn>
                  <a:cxn ang="0">
                    <a:pos x="T8" y="T9"/>
                  </a:cxn>
                  <a:cxn ang="0">
                    <a:pos x="T10" y="T11"/>
                  </a:cxn>
                  <a:cxn ang="0">
                    <a:pos x="T12" y="T13"/>
                  </a:cxn>
                </a:cxnLst>
                <a:rect l="0" t="0" r="r" b="b"/>
                <a:pathLst>
                  <a:path w="215" h="186">
                    <a:moveTo>
                      <a:pt x="78" y="4"/>
                    </a:moveTo>
                    <a:cubicBezTo>
                      <a:pt x="69" y="0"/>
                      <a:pt x="25" y="16"/>
                      <a:pt x="13" y="43"/>
                    </a:cubicBezTo>
                    <a:cubicBezTo>
                      <a:pt x="0" y="69"/>
                      <a:pt x="17" y="113"/>
                      <a:pt x="25" y="117"/>
                    </a:cubicBezTo>
                    <a:cubicBezTo>
                      <a:pt x="25" y="117"/>
                      <a:pt x="135" y="168"/>
                      <a:pt x="151" y="175"/>
                    </a:cubicBezTo>
                    <a:cubicBezTo>
                      <a:pt x="166" y="182"/>
                      <a:pt x="190" y="186"/>
                      <a:pt x="202" y="159"/>
                    </a:cubicBezTo>
                    <a:cubicBezTo>
                      <a:pt x="215" y="133"/>
                      <a:pt x="199" y="108"/>
                      <a:pt x="189" y="99"/>
                    </a:cubicBezTo>
                    <a:cubicBezTo>
                      <a:pt x="180" y="91"/>
                      <a:pt x="79" y="4"/>
                      <a:pt x="78" y="4"/>
                    </a:cubicBezTo>
                    <a:close/>
                  </a:path>
                </a:pathLst>
              </a:custGeom>
              <a:solidFill>
                <a:srgbClr val="0863CF"/>
              </a:solidFill>
              <a:ln w="3175">
                <a:solidFill>
                  <a:srgbClr val="00327D"/>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4" name="Freeform 266"/>
              <p:cNvSpPr/>
              <p:nvPr/>
            </p:nvSpPr>
            <p:spPr bwMode="auto">
              <a:xfrm>
                <a:off x="-782388" y="1705743"/>
                <a:ext cx="29023" cy="51201"/>
              </a:xfrm>
              <a:custGeom>
                <a:avLst/>
                <a:gdLst>
                  <a:gd name="T0" fmla="*/ 51 w 56"/>
                  <a:gd name="T1" fmla="*/ 1 h 99"/>
                  <a:gd name="T2" fmla="*/ 55 w 56"/>
                  <a:gd name="T3" fmla="*/ 25 h 99"/>
                  <a:gd name="T4" fmla="*/ 48 w 56"/>
                  <a:gd name="T5" fmla="*/ 57 h 99"/>
                  <a:gd name="T6" fmla="*/ 0 w 56"/>
                  <a:gd name="T7" fmla="*/ 98 h 99"/>
                  <a:gd name="T8" fmla="*/ 1 w 56"/>
                  <a:gd name="T9" fmla="*/ 99 h 99"/>
                  <a:gd name="T10" fmla="*/ 49 w 56"/>
                  <a:gd name="T11" fmla="*/ 58 h 99"/>
                  <a:gd name="T12" fmla="*/ 56 w 56"/>
                  <a:gd name="T13" fmla="*/ 25 h 99"/>
                  <a:gd name="T14" fmla="*/ 52 w 56"/>
                  <a:gd name="T15" fmla="*/ 0 h 99"/>
                  <a:gd name="T16" fmla="*/ 51 w 56"/>
                  <a:gd name="T17"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99">
                    <a:moveTo>
                      <a:pt x="51" y="1"/>
                    </a:moveTo>
                    <a:cubicBezTo>
                      <a:pt x="54" y="7"/>
                      <a:pt x="55" y="16"/>
                      <a:pt x="55" y="25"/>
                    </a:cubicBezTo>
                    <a:cubicBezTo>
                      <a:pt x="55" y="35"/>
                      <a:pt x="53" y="46"/>
                      <a:pt x="48" y="57"/>
                    </a:cubicBezTo>
                    <a:cubicBezTo>
                      <a:pt x="36" y="83"/>
                      <a:pt x="15" y="95"/>
                      <a:pt x="0" y="98"/>
                    </a:cubicBezTo>
                    <a:cubicBezTo>
                      <a:pt x="1" y="99"/>
                      <a:pt x="1" y="99"/>
                      <a:pt x="1" y="99"/>
                    </a:cubicBezTo>
                    <a:cubicBezTo>
                      <a:pt x="15" y="96"/>
                      <a:pt x="37" y="84"/>
                      <a:pt x="49" y="58"/>
                    </a:cubicBezTo>
                    <a:cubicBezTo>
                      <a:pt x="54" y="46"/>
                      <a:pt x="56" y="35"/>
                      <a:pt x="56" y="25"/>
                    </a:cubicBezTo>
                    <a:cubicBezTo>
                      <a:pt x="56" y="15"/>
                      <a:pt x="55" y="7"/>
                      <a:pt x="52" y="0"/>
                    </a:cubicBezTo>
                    <a:cubicBezTo>
                      <a:pt x="51" y="1"/>
                      <a:pt x="51" y="1"/>
                      <a:pt x="51" y="1"/>
                    </a:cubicBezTo>
                    <a:close/>
                  </a:path>
                </a:pathLst>
              </a:custGeom>
              <a:solidFill>
                <a:srgbClr val="008CFF"/>
              </a:solidFill>
              <a:ln w="3175">
                <a:solidFill>
                  <a:srgbClr val="FFFFFF">
                    <a:alpha val="20000"/>
                  </a:srgbClr>
                </a:solid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5" name="Freeform 17"/>
              <p:cNvSpPr/>
              <p:nvPr/>
            </p:nvSpPr>
            <p:spPr bwMode="auto">
              <a:xfrm rot="400889">
                <a:off x="-483325" y="153849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6" name="Freeform 17"/>
              <p:cNvSpPr/>
              <p:nvPr/>
            </p:nvSpPr>
            <p:spPr bwMode="auto">
              <a:xfrm rot="2636713">
                <a:off x="-286114" y="161385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7" name="Freeform 17"/>
              <p:cNvSpPr/>
              <p:nvPr/>
            </p:nvSpPr>
            <p:spPr bwMode="auto">
              <a:xfrm rot="4769209">
                <a:off x="-172584" y="181483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8" name="Freeform 17"/>
              <p:cNvSpPr/>
              <p:nvPr/>
            </p:nvSpPr>
            <p:spPr bwMode="auto">
              <a:xfrm rot="7212185">
                <a:off x="-208283" y="2032308"/>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79" name="Freeform 17"/>
              <p:cNvSpPr/>
              <p:nvPr/>
            </p:nvSpPr>
            <p:spPr bwMode="auto">
              <a:xfrm rot="9476839">
                <a:off x="-385446" y="217426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80" name="Freeform 17"/>
              <p:cNvSpPr/>
              <p:nvPr/>
            </p:nvSpPr>
            <p:spPr bwMode="auto">
              <a:xfrm rot="12075633">
                <a:off x="-611842" y="2169897"/>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81" name="Freeform 17"/>
              <p:cNvSpPr/>
              <p:nvPr/>
            </p:nvSpPr>
            <p:spPr bwMode="auto">
              <a:xfrm rot="14379097">
                <a:off x="-782526" y="2032404"/>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82" name="Freeform 17"/>
              <p:cNvSpPr/>
              <p:nvPr/>
            </p:nvSpPr>
            <p:spPr bwMode="auto">
              <a:xfrm rot="17328480">
                <a:off x="-818359" y="1799280"/>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583" name="Freeform 17"/>
              <p:cNvSpPr/>
              <p:nvPr/>
            </p:nvSpPr>
            <p:spPr bwMode="auto">
              <a:xfrm rot="18777736">
                <a:off x="-706116" y="1609976"/>
                <a:ext cx="105031" cy="107493"/>
              </a:xfrm>
              <a:custGeom>
                <a:avLst/>
                <a:gdLst>
                  <a:gd name="T0" fmla="*/ 99 w 200"/>
                  <a:gd name="T1" fmla="*/ 124 h 205"/>
                  <a:gd name="T2" fmla="*/ 91 w 200"/>
                  <a:gd name="T3" fmla="*/ 132 h 205"/>
                  <a:gd name="T4" fmla="*/ 91 w 200"/>
                  <a:gd name="T5" fmla="*/ 136 h 205"/>
                  <a:gd name="T6" fmla="*/ 83 w 200"/>
                  <a:gd name="T7" fmla="*/ 186 h 205"/>
                  <a:gd name="T8" fmla="*/ 35 w 200"/>
                  <a:gd name="T9" fmla="*/ 199 h 205"/>
                  <a:gd name="T10" fmla="*/ 4 w 200"/>
                  <a:gd name="T11" fmla="*/ 160 h 205"/>
                  <a:gd name="T12" fmla="*/ 56 w 200"/>
                  <a:gd name="T13" fmla="*/ 110 h 205"/>
                  <a:gd name="T14" fmla="*/ 59 w 200"/>
                  <a:gd name="T15" fmla="*/ 109 h 205"/>
                  <a:gd name="T16" fmla="*/ 71 w 200"/>
                  <a:gd name="T17" fmla="*/ 97 h 205"/>
                  <a:gd name="T18" fmla="*/ 69 w 200"/>
                  <a:gd name="T19" fmla="*/ 94 h 205"/>
                  <a:gd name="T20" fmla="*/ 30 w 200"/>
                  <a:gd name="T21" fmla="*/ 54 h 205"/>
                  <a:gd name="T22" fmla="*/ 21 w 200"/>
                  <a:gd name="T23" fmla="*/ 26 h 205"/>
                  <a:gd name="T24" fmla="*/ 24 w 200"/>
                  <a:gd name="T25" fmla="*/ 13 h 205"/>
                  <a:gd name="T26" fmla="*/ 25 w 200"/>
                  <a:gd name="T27" fmla="*/ 9 h 205"/>
                  <a:gd name="T28" fmla="*/ 29 w 200"/>
                  <a:gd name="T29" fmla="*/ 2 h 205"/>
                  <a:gd name="T30" fmla="*/ 37 w 200"/>
                  <a:gd name="T31" fmla="*/ 3 h 205"/>
                  <a:gd name="T32" fmla="*/ 40 w 200"/>
                  <a:gd name="T33" fmla="*/ 6 h 205"/>
                  <a:gd name="T34" fmla="*/ 97 w 200"/>
                  <a:gd name="T35" fmla="*/ 65 h 205"/>
                  <a:gd name="T36" fmla="*/ 100 w 200"/>
                  <a:gd name="T37" fmla="*/ 68 h 205"/>
                  <a:gd name="T38" fmla="*/ 102 w 200"/>
                  <a:gd name="T39" fmla="*/ 65 h 205"/>
                  <a:gd name="T40" fmla="*/ 159 w 200"/>
                  <a:gd name="T41" fmla="*/ 5 h 205"/>
                  <a:gd name="T42" fmla="*/ 170 w 200"/>
                  <a:gd name="T43" fmla="*/ 3 h 205"/>
                  <a:gd name="T44" fmla="*/ 173 w 200"/>
                  <a:gd name="T45" fmla="*/ 7 h 205"/>
                  <a:gd name="T46" fmla="*/ 177 w 200"/>
                  <a:gd name="T47" fmla="*/ 26 h 205"/>
                  <a:gd name="T48" fmla="*/ 176 w 200"/>
                  <a:gd name="T49" fmla="*/ 40 h 205"/>
                  <a:gd name="T50" fmla="*/ 170 w 200"/>
                  <a:gd name="T51" fmla="*/ 51 h 205"/>
                  <a:gd name="T52" fmla="*/ 130 w 200"/>
                  <a:gd name="T53" fmla="*/ 94 h 205"/>
                  <a:gd name="T54" fmla="*/ 127 w 200"/>
                  <a:gd name="T55" fmla="*/ 97 h 205"/>
                  <a:gd name="T56" fmla="*/ 140 w 200"/>
                  <a:gd name="T57" fmla="*/ 110 h 205"/>
                  <a:gd name="T58" fmla="*/ 143 w 200"/>
                  <a:gd name="T59" fmla="*/ 110 h 205"/>
                  <a:gd name="T60" fmla="*/ 183 w 200"/>
                  <a:gd name="T61" fmla="*/ 122 h 205"/>
                  <a:gd name="T62" fmla="*/ 193 w 200"/>
                  <a:gd name="T63" fmla="*/ 173 h 205"/>
                  <a:gd name="T64" fmla="*/ 149 w 200"/>
                  <a:gd name="T65" fmla="*/ 201 h 205"/>
                  <a:gd name="T66" fmla="*/ 109 w 200"/>
                  <a:gd name="T67" fmla="*/ 138 h 205"/>
                  <a:gd name="T68" fmla="*/ 108 w 200"/>
                  <a:gd name="T69" fmla="*/ 133 h 205"/>
                  <a:gd name="T70" fmla="*/ 99 w 200"/>
                  <a:gd name="T71" fmla="*/ 124 h 205"/>
                  <a:gd name="T72" fmla="*/ 151 w 200"/>
                  <a:gd name="T73" fmla="*/ 186 h 205"/>
                  <a:gd name="T74" fmla="*/ 182 w 200"/>
                  <a:gd name="T75" fmla="*/ 155 h 205"/>
                  <a:gd name="T76" fmla="*/ 151 w 200"/>
                  <a:gd name="T77" fmla="*/ 124 h 205"/>
                  <a:gd name="T78" fmla="*/ 120 w 200"/>
                  <a:gd name="T79" fmla="*/ 155 h 205"/>
                  <a:gd name="T80" fmla="*/ 151 w 200"/>
                  <a:gd name="T81" fmla="*/ 186 h 205"/>
                  <a:gd name="T82" fmla="*/ 49 w 200"/>
                  <a:gd name="T83" fmla="*/ 186 h 205"/>
                  <a:gd name="T84" fmla="*/ 80 w 200"/>
                  <a:gd name="T85" fmla="*/ 155 h 205"/>
                  <a:gd name="T86" fmla="*/ 49 w 200"/>
                  <a:gd name="T87" fmla="*/ 124 h 205"/>
                  <a:gd name="T88" fmla="*/ 18 w 200"/>
                  <a:gd name="T89" fmla="*/ 155 h 205"/>
                  <a:gd name="T90" fmla="*/ 49 w 200"/>
                  <a:gd name="T91" fmla="*/ 18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0" h="205">
                    <a:moveTo>
                      <a:pt x="99" y="124"/>
                    </a:moveTo>
                    <a:cubicBezTo>
                      <a:pt x="96" y="127"/>
                      <a:pt x="94" y="130"/>
                      <a:pt x="91" y="132"/>
                    </a:cubicBezTo>
                    <a:cubicBezTo>
                      <a:pt x="90" y="133"/>
                      <a:pt x="90" y="135"/>
                      <a:pt x="91" y="136"/>
                    </a:cubicBezTo>
                    <a:cubicBezTo>
                      <a:pt x="99" y="155"/>
                      <a:pt x="96" y="172"/>
                      <a:pt x="83" y="186"/>
                    </a:cubicBezTo>
                    <a:cubicBezTo>
                      <a:pt x="70" y="200"/>
                      <a:pt x="53" y="205"/>
                      <a:pt x="35" y="199"/>
                    </a:cubicBezTo>
                    <a:cubicBezTo>
                      <a:pt x="17" y="193"/>
                      <a:pt x="6" y="179"/>
                      <a:pt x="4" y="160"/>
                    </a:cubicBezTo>
                    <a:cubicBezTo>
                      <a:pt x="0" y="130"/>
                      <a:pt x="26" y="106"/>
                      <a:pt x="56" y="110"/>
                    </a:cubicBezTo>
                    <a:cubicBezTo>
                      <a:pt x="57" y="110"/>
                      <a:pt x="58" y="110"/>
                      <a:pt x="59" y="109"/>
                    </a:cubicBezTo>
                    <a:cubicBezTo>
                      <a:pt x="63" y="105"/>
                      <a:pt x="67" y="101"/>
                      <a:pt x="71" y="97"/>
                    </a:cubicBezTo>
                    <a:cubicBezTo>
                      <a:pt x="70" y="96"/>
                      <a:pt x="70" y="95"/>
                      <a:pt x="69" y="94"/>
                    </a:cubicBezTo>
                    <a:cubicBezTo>
                      <a:pt x="56" y="81"/>
                      <a:pt x="43" y="67"/>
                      <a:pt x="30" y="54"/>
                    </a:cubicBezTo>
                    <a:cubicBezTo>
                      <a:pt x="22" y="46"/>
                      <a:pt x="20" y="37"/>
                      <a:pt x="21" y="26"/>
                    </a:cubicBezTo>
                    <a:cubicBezTo>
                      <a:pt x="22" y="22"/>
                      <a:pt x="23" y="17"/>
                      <a:pt x="24" y="13"/>
                    </a:cubicBezTo>
                    <a:cubicBezTo>
                      <a:pt x="25" y="11"/>
                      <a:pt x="25" y="10"/>
                      <a:pt x="25" y="9"/>
                    </a:cubicBezTo>
                    <a:cubicBezTo>
                      <a:pt x="25" y="6"/>
                      <a:pt x="27" y="3"/>
                      <a:pt x="29" y="2"/>
                    </a:cubicBezTo>
                    <a:cubicBezTo>
                      <a:pt x="32" y="1"/>
                      <a:pt x="34" y="1"/>
                      <a:pt x="37" y="3"/>
                    </a:cubicBezTo>
                    <a:cubicBezTo>
                      <a:pt x="38" y="4"/>
                      <a:pt x="39" y="5"/>
                      <a:pt x="40" y="6"/>
                    </a:cubicBezTo>
                    <a:cubicBezTo>
                      <a:pt x="59" y="25"/>
                      <a:pt x="78" y="45"/>
                      <a:pt x="97" y="65"/>
                    </a:cubicBezTo>
                    <a:cubicBezTo>
                      <a:pt x="97" y="66"/>
                      <a:pt x="98" y="67"/>
                      <a:pt x="100" y="68"/>
                    </a:cubicBezTo>
                    <a:cubicBezTo>
                      <a:pt x="100" y="67"/>
                      <a:pt x="101" y="66"/>
                      <a:pt x="102" y="65"/>
                    </a:cubicBezTo>
                    <a:cubicBezTo>
                      <a:pt x="121" y="45"/>
                      <a:pt x="140" y="25"/>
                      <a:pt x="159" y="5"/>
                    </a:cubicBezTo>
                    <a:cubicBezTo>
                      <a:pt x="163" y="1"/>
                      <a:pt x="167" y="0"/>
                      <a:pt x="170" y="3"/>
                    </a:cubicBezTo>
                    <a:cubicBezTo>
                      <a:pt x="171" y="4"/>
                      <a:pt x="173" y="5"/>
                      <a:pt x="173" y="7"/>
                    </a:cubicBezTo>
                    <a:cubicBezTo>
                      <a:pt x="174" y="13"/>
                      <a:pt x="176" y="19"/>
                      <a:pt x="177" y="26"/>
                    </a:cubicBezTo>
                    <a:cubicBezTo>
                      <a:pt x="177" y="31"/>
                      <a:pt x="177" y="36"/>
                      <a:pt x="176" y="40"/>
                    </a:cubicBezTo>
                    <a:cubicBezTo>
                      <a:pt x="175" y="44"/>
                      <a:pt x="173" y="48"/>
                      <a:pt x="170" y="51"/>
                    </a:cubicBezTo>
                    <a:cubicBezTo>
                      <a:pt x="157" y="66"/>
                      <a:pt x="143" y="80"/>
                      <a:pt x="130" y="94"/>
                    </a:cubicBezTo>
                    <a:cubicBezTo>
                      <a:pt x="129" y="95"/>
                      <a:pt x="128" y="95"/>
                      <a:pt x="127" y="97"/>
                    </a:cubicBezTo>
                    <a:cubicBezTo>
                      <a:pt x="131" y="101"/>
                      <a:pt x="135" y="105"/>
                      <a:pt x="140" y="110"/>
                    </a:cubicBezTo>
                    <a:cubicBezTo>
                      <a:pt x="140" y="110"/>
                      <a:pt x="142" y="110"/>
                      <a:pt x="143" y="110"/>
                    </a:cubicBezTo>
                    <a:cubicBezTo>
                      <a:pt x="158" y="108"/>
                      <a:pt x="172" y="112"/>
                      <a:pt x="183" y="122"/>
                    </a:cubicBezTo>
                    <a:cubicBezTo>
                      <a:pt x="196" y="135"/>
                      <a:pt x="200" y="156"/>
                      <a:pt x="193" y="173"/>
                    </a:cubicBezTo>
                    <a:cubicBezTo>
                      <a:pt x="186" y="191"/>
                      <a:pt x="168" y="202"/>
                      <a:pt x="149" y="201"/>
                    </a:cubicBezTo>
                    <a:cubicBezTo>
                      <a:pt x="117" y="199"/>
                      <a:pt x="96" y="167"/>
                      <a:pt x="109" y="138"/>
                    </a:cubicBezTo>
                    <a:cubicBezTo>
                      <a:pt x="110" y="136"/>
                      <a:pt x="109" y="134"/>
                      <a:pt x="108" y="133"/>
                    </a:cubicBezTo>
                    <a:cubicBezTo>
                      <a:pt x="105" y="130"/>
                      <a:pt x="102" y="128"/>
                      <a:pt x="99" y="124"/>
                    </a:cubicBezTo>
                    <a:close/>
                    <a:moveTo>
                      <a:pt x="151" y="186"/>
                    </a:moveTo>
                    <a:cubicBezTo>
                      <a:pt x="168" y="186"/>
                      <a:pt x="182" y="172"/>
                      <a:pt x="182" y="155"/>
                    </a:cubicBezTo>
                    <a:cubicBezTo>
                      <a:pt x="182" y="138"/>
                      <a:pt x="168" y="124"/>
                      <a:pt x="151" y="124"/>
                    </a:cubicBezTo>
                    <a:cubicBezTo>
                      <a:pt x="134" y="124"/>
                      <a:pt x="120" y="138"/>
                      <a:pt x="120" y="155"/>
                    </a:cubicBezTo>
                    <a:cubicBezTo>
                      <a:pt x="120" y="172"/>
                      <a:pt x="134" y="186"/>
                      <a:pt x="151" y="186"/>
                    </a:cubicBezTo>
                    <a:close/>
                    <a:moveTo>
                      <a:pt x="49" y="186"/>
                    </a:moveTo>
                    <a:cubicBezTo>
                      <a:pt x="66" y="186"/>
                      <a:pt x="80" y="172"/>
                      <a:pt x="80" y="155"/>
                    </a:cubicBezTo>
                    <a:cubicBezTo>
                      <a:pt x="80" y="138"/>
                      <a:pt x="65" y="124"/>
                      <a:pt x="49" y="124"/>
                    </a:cubicBezTo>
                    <a:cubicBezTo>
                      <a:pt x="32" y="124"/>
                      <a:pt x="18" y="139"/>
                      <a:pt x="18" y="155"/>
                    </a:cubicBezTo>
                    <a:cubicBezTo>
                      <a:pt x="18" y="172"/>
                      <a:pt x="32" y="186"/>
                      <a:pt x="49" y="186"/>
                    </a:cubicBezTo>
                    <a:close/>
                  </a:path>
                </a:pathLst>
              </a:custGeom>
              <a:solidFill>
                <a:srgbClr val="00ABF0"/>
              </a:solidFill>
              <a:ln w="9525">
                <a:noFill/>
                <a:round/>
              </a:ln>
            </p:spPr>
            <p:txBody>
              <a:bodyPr vert="horz" wrap="square" lIns="121888" tIns="60944" rIns="121888" bIns="60944"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grpSp>
        <p:sp>
          <p:nvSpPr>
            <p:cNvPr id="508" name="Rectangle 416"/>
            <p:cNvSpPr/>
            <p:nvPr/>
          </p:nvSpPr>
          <p:spPr>
            <a:xfrm>
              <a:off x="8489434" y="5229961"/>
              <a:ext cx="3129964" cy="824867"/>
            </a:xfrm>
            <a:prstGeom prst="rect">
              <a:avLst/>
            </a:prstGeom>
            <a:gradFill flip="none" rotWithShape="1">
              <a:gsLst>
                <a:gs pos="0">
                  <a:srgbClr val="00A4EE">
                    <a:lumMod val="20000"/>
                    <a:lumOff val="80000"/>
                  </a:srgbClr>
                </a:gs>
                <a:gs pos="98667">
                  <a:srgbClr val="FFFFFF"/>
                </a:gs>
                <a:gs pos="91000">
                  <a:srgbClr val="FFFFFF"/>
                </a:gs>
              </a:gsLst>
              <a:lin ang="5400000" scaled="1"/>
              <a:tileRect/>
            </a:gradFill>
          </p:spPr>
          <p:txBody>
            <a:bodyPr wrap="square" lIns="95976" tIns="0" rIns="0" bIns="0" anchor="ctr" anchorCtr="0">
              <a:noAutofit/>
            </a:bodyPr>
            <a:lstStyle/>
            <a:p>
              <a:pPr marL="0" marR="0" lvl="0" indent="0" algn="l" defTabSz="914400" rtl="0" eaLnBrk="1" fontAlgn="auto" latinLnBrk="0" hangingPunct="1">
                <a:lnSpc>
                  <a:spcPct val="120000"/>
                </a:lnSpc>
                <a:spcBef>
                  <a:spcPts val="0"/>
                </a:spcBef>
                <a:spcAft>
                  <a:spcPts val="0"/>
                </a:spcAft>
                <a:buClr>
                  <a:srgbClr val="0863CF"/>
                </a:buClr>
                <a:buSzTx/>
                <a:buFontTx/>
                <a:buNone/>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阻断神经氨酸酶活性并阻止从细胞表面释放新形成的病毒颗粒（奥司他韦，帕拉米韦，扎纳米韦，</a:t>
              </a:r>
              <a:r>
                <a:rPr kumimoji="0" lang="en-US" altLang="zh-CN" sz="1200" b="0" i="0" u="none" strike="noStrike" kern="0" cap="none" spc="0" normalizeH="0" baseline="0" noProof="0" dirty="0" err="1">
                  <a:ln>
                    <a:noFill/>
                  </a:ln>
                  <a:solidFill>
                    <a:prstClr val="black"/>
                  </a:solidFill>
                  <a:effectLst/>
                  <a:uLnTx/>
                  <a:uFillTx/>
                  <a:latin typeface="Imago" charset="0"/>
                  <a:ea typeface="微软雅黑" panose="020B0503020204020204" charset="-122"/>
                  <a:cs typeface="+mn-cs"/>
                  <a:sym typeface="Arial" panose="020B0604020202020204" pitchFamily="34" charset="0"/>
                </a:rPr>
                <a:t>Laninamivir</a:t>
              </a:r>
              <a:r>
                <a:rPr kumimoji="0" lang="zh-CN" altLang="en-US" sz="1200" b="0" i="0" u="none" strike="noStrike" kern="0" cap="none" spc="0" normalizeH="0" baseline="0" noProof="0" dirty="0">
                  <a:ln>
                    <a:noFill/>
                  </a:ln>
                  <a:solidFill>
                    <a:prstClr val="black"/>
                  </a:solidFill>
                  <a:effectLst/>
                  <a:uLnTx/>
                  <a:uFillTx/>
                  <a:latin typeface="Imago" charset="0"/>
                  <a:ea typeface="微软雅黑" panose="020B0503020204020204" charset="-122"/>
                  <a:cs typeface="+mn-cs"/>
                  <a:sym typeface="Arial" panose="020B0604020202020204" pitchFamily="34" charset="0"/>
                </a:rPr>
                <a:t>等</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endParaRPr kumimoji="0" lang="en-GB"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509" name="Rectangle 418"/>
            <p:cNvSpPr/>
            <p:nvPr/>
          </p:nvSpPr>
          <p:spPr>
            <a:xfrm>
              <a:off x="2624944" y="3819617"/>
              <a:ext cx="2096988" cy="727484"/>
            </a:xfrm>
            <a:prstGeom prst="rect">
              <a:avLst/>
            </a:prstGeom>
            <a:gradFill flip="none" rotWithShape="1">
              <a:gsLst>
                <a:gs pos="0">
                  <a:srgbClr val="00A4EE">
                    <a:lumMod val="20000"/>
                    <a:lumOff val="80000"/>
                  </a:srgbClr>
                </a:gs>
                <a:gs pos="100000">
                  <a:srgbClr val="FFFFFF"/>
                </a:gs>
              </a:gsLst>
              <a:lin ang="5400000" scaled="1"/>
              <a:tileRect/>
            </a:gradFill>
          </p:spPr>
          <p:txBody>
            <a:bodyPr wrap="square" lIns="95976" tIns="0" rIns="0" bIns="0" anchor="ctr" anchorCtr="0">
              <a:noAutofit/>
            </a:bodyPr>
            <a:lstStyle/>
            <a:p>
              <a:pPr marL="0" marR="0" lvl="0" indent="0" algn="l" defTabSz="1219200" rtl="0" eaLnBrk="1" fontAlgn="auto" latinLnBrk="0" hangingPunct="1">
                <a:lnSpc>
                  <a:spcPct val="120000"/>
                </a:lnSpc>
                <a:spcBef>
                  <a:spcPts val="0"/>
                </a:spcBef>
                <a:spcAft>
                  <a:spcPts val="0"/>
                </a:spcAft>
                <a:buClr>
                  <a:srgbClr val="0863CF"/>
                </a:buClr>
                <a:buSzTx/>
                <a:buFontTx/>
                <a:buNone/>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阻断病毒表面的基质离子通道蛋白</a:t>
              </a:r>
              <a:r>
                <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2 </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，阻止病毒</a:t>
              </a:r>
              <a:r>
                <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RNA</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迁移入细胞核（</a:t>
              </a:r>
              <a:r>
                <a:rPr kumimoji="0" lang="zh-CN" altLang="en-US" sz="1200" b="0" i="0" u="none" strike="noStrike" kern="0" cap="none" spc="0" normalizeH="0" baseline="0" noProof="0" dirty="0">
                  <a:ln>
                    <a:noFill/>
                  </a:ln>
                  <a:solidFill>
                    <a:prstClr val="black"/>
                  </a:solidFill>
                  <a:effectLst/>
                  <a:uLnTx/>
                  <a:uFillTx/>
                  <a:latin typeface="Imago" charset="0"/>
                  <a:ea typeface="微软雅黑" panose="020B0503020204020204" charset="-122"/>
                  <a:cs typeface="+mn-cs"/>
                  <a:sym typeface="Arial" panose="020B0604020202020204" pitchFamily="34" charset="0"/>
                </a:rPr>
                <a:t>金刚烷胺</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endParaRPr kumimoji="0" lang="en-GB"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nvGrpSpPr>
            <p:cNvPr id="510" name="Group 9"/>
            <p:cNvGrpSpPr/>
            <p:nvPr/>
          </p:nvGrpSpPr>
          <p:grpSpPr>
            <a:xfrm>
              <a:off x="5830362" y="1001363"/>
              <a:ext cx="2914280" cy="1885905"/>
              <a:chOff x="4020742" y="648096"/>
              <a:chExt cx="2264869" cy="1435291"/>
            </a:xfrm>
          </p:grpSpPr>
          <p:grpSp>
            <p:nvGrpSpPr>
              <p:cNvPr id="526" name="Group 411"/>
              <p:cNvGrpSpPr/>
              <p:nvPr/>
            </p:nvGrpSpPr>
            <p:grpSpPr>
              <a:xfrm rot="1320000">
                <a:off x="4966884" y="1400902"/>
                <a:ext cx="250335" cy="682485"/>
                <a:chOff x="8300003" y="1064042"/>
                <a:chExt cx="250335" cy="682485"/>
              </a:xfrm>
            </p:grpSpPr>
            <p:cxnSp>
              <p:nvCxnSpPr>
                <p:cNvPr id="528" name="Straight Connector 412"/>
                <p:cNvCxnSpPr/>
                <p:nvPr/>
              </p:nvCxnSpPr>
              <p:spPr>
                <a:xfrm rot="20280000" flipH="1">
                  <a:off x="8300003" y="1064042"/>
                  <a:ext cx="250335" cy="642888"/>
                </a:xfrm>
                <a:prstGeom prst="line">
                  <a:avLst/>
                </a:prstGeom>
                <a:noFill/>
                <a:ln w="28575" cap="sq" cmpd="sng" algn="ctr">
                  <a:solidFill>
                    <a:srgbClr val="979797"/>
                  </a:solidFill>
                  <a:prstDash val="solid"/>
                  <a:miter lim="800000"/>
                </a:ln>
                <a:effectLst/>
              </p:spPr>
            </p:cxnSp>
            <p:cxnSp>
              <p:nvCxnSpPr>
                <p:cNvPr id="529" name="Straight Connector 413"/>
                <p:cNvCxnSpPr/>
                <p:nvPr/>
              </p:nvCxnSpPr>
              <p:spPr>
                <a:xfrm rot="5400000">
                  <a:off x="8426547" y="1629973"/>
                  <a:ext cx="0" cy="233108"/>
                </a:xfrm>
                <a:prstGeom prst="line">
                  <a:avLst/>
                </a:prstGeom>
                <a:noFill/>
                <a:ln w="28575" cap="flat" cmpd="sng" algn="ctr">
                  <a:solidFill>
                    <a:srgbClr val="979797"/>
                  </a:solidFill>
                  <a:prstDash val="solid"/>
                  <a:miter lim="800000"/>
                </a:ln>
                <a:effectLst/>
              </p:spPr>
            </p:cxnSp>
          </p:grpSp>
          <p:sp>
            <p:nvSpPr>
              <p:cNvPr id="527" name="TextBox 410"/>
              <p:cNvSpPr txBox="1"/>
              <p:nvPr/>
            </p:nvSpPr>
            <p:spPr>
              <a:xfrm>
                <a:off x="4020742" y="648096"/>
                <a:ext cx="2264869" cy="407626"/>
              </a:xfrm>
              <a:prstGeom prst="rect">
                <a:avLst/>
              </a:prstGeom>
              <a:solidFill>
                <a:srgbClr val="F26505"/>
              </a:solid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病毒</a:t>
                </a:r>
                <a:r>
                  <a:rPr kumimoji="0" lang="en-US" altLang="zh-CN"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RNA</a:t>
                </a: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聚合酶抑制剂</a:t>
                </a:r>
                <a:endParaRPr kumimoji="0" lang="en-US" altLang="zh-CN"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（全新机制）</a:t>
                </a:r>
                <a:endParaRPr kumimoji="0" lang="en-US" altLang="zh-CN" sz="1600" b="1" i="0" u="none" strike="noStrike" kern="0" cap="none" spc="0" normalizeH="0" baseline="0" noProof="0" dirty="0" smtClean="0">
                  <a:ln>
                    <a:noFill/>
                  </a:ln>
                  <a:solidFill>
                    <a:srgbClr val="FFFFFF"/>
                  </a:solidFill>
                  <a:effectLst/>
                  <a:uLnTx/>
                  <a:uFillTx/>
                  <a:latin typeface="微软雅黑" panose="020B0503020204020204" charset="-122"/>
                  <a:ea typeface="微软雅黑" panose="020B0503020204020204" charset="-122"/>
                  <a:cs typeface="+mn-cs"/>
                </a:endParaRPr>
              </a:p>
            </p:txBody>
          </p:sp>
        </p:grpSp>
        <p:sp>
          <p:nvSpPr>
            <p:cNvPr id="511" name="Rectangle 418"/>
            <p:cNvSpPr/>
            <p:nvPr/>
          </p:nvSpPr>
          <p:spPr>
            <a:xfrm>
              <a:off x="4982137" y="1486098"/>
              <a:ext cx="4855249" cy="697148"/>
            </a:xfrm>
            <a:prstGeom prst="rect">
              <a:avLst/>
            </a:prstGeom>
            <a:gradFill flip="none" rotWithShape="1">
              <a:gsLst>
                <a:gs pos="0">
                  <a:srgbClr val="00A4EE">
                    <a:lumMod val="20000"/>
                    <a:lumOff val="80000"/>
                  </a:srgbClr>
                </a:gs>
                <a:gs pos="100000">
                  <a:srgbClr val="FFFFFF"/>
                </a:gs>
              </a:gsLst>
              <a:lin ang="5400000" scaled="1"/>
              <a:tileRect/>
            </a:gradFill>
          </p:spPr>
          <p:txBody>
            <a:bodyPr wrap="square" lIns="95976" tIns="0" rIns="0" bIns="0" anchor="ctr" anchorCtr="0">
              <a:noAutofit/>
            </a:bodyPr>
            <a:lstStyle/>
            <a:p>
              <a:pPr marL="0" marR="0" lvl="0" indent="0" algn="l" defTabSz="1219200" rtl="0" eaLnBrk="1" fontAlgn="auto" latinLnBrk="0" hangingPunct="1">
                <a:lnSpc>
                  <a:spcPct val="120000"/>
                </a:lnSpc>
                <a:spcBef>
                  <a:spcPts val="0"/>
                </a:spcBef>
                <a:spcAft>
                  <a:spcPts val="0"/>
                </a:spcAft>
                <a:buClr>
                  <a:srgbClr val="0863CF"/>
                </a:buClr>
                <a:buSzTx/>
                <a:buFontTx/>
                <a:buNone/>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通过抑制病毒核糖核蛋白的</a:t>
              </a:r>
              <a:r>
                <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PA</a:t>
              </a:r>
              <a:r>
                <a:rPr kumimoji="0" lang="zh-CN" altLang="en-US" sz="1200" b="1"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r>
                <a:rPr kumimoji="0" lang="zh-CN" altLang="en-US" sz="1200" b="1"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玛巴洛沙韦，</a:t>
              </a:r>
              <a:r>
                <a:rPr kumimoji="0" lang="en-US" altLang="zh-CN" sz="1200" b="1"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2021</a:t>
              </a:r>
              <a:r>
                <a:rPr kumimoji="0" lang="zh-CN" altLang="en-US" sz="1200" b="1"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年已在中国上市），</a:t>
              </a:r>
              <a:r>
                <a:rPr kumimoji="0" lang="en-US" altLang="zh-CN" sz="1200" b="0"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PB1</a:t>
              </a:r>
              <a:r>
                <a:rPr kumimoji="0" lang="zh-CN" altLang="en-US" sz="1200" b="0"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和</a:t>
              </a:r>
              <a:r>
                <a:rPr kumimoji="0" lang="en-US" altLang="zh-CN" sz="1200" b="0"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PB2</a:t>
              </a:r>
              <a:r>
                <a:rPr kumimoji="0" lang="zh-CN" altLang="en-US" sz="1200" b="0" i="0" u="none" strike="noStrike" kern="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亚基</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r>
                <a:rPr kumimoji="0" lang="zh-CN" altLang="en-US" sz="1400" b="1" i="0" u="none" strike="noStrike" kern="0" cap="none" spc="0" normalizeH="0" baseline="0" noProof="0" dirty="0">
                  <a:ln>
                    <a:noFill/>
                  </a:ln>
                  <a:solidFill>
                    <a:srgbClr val="C00000"/>
                  </a:solidFill>
                  <a:effectLst/>
                  <a:uLnTx/>
                  <a:uFillTx/>
                  <a:latin typeface="微软雅黑" panose="020B0503020204020204" charset="-122"/>
                  <a:ea typeface="微软雅黑" panose="020B0503020204020204" charset="-122"/>
                  <a:cs typeface="Arial" panose="020B0604020202020204" pitchFamily="34" charset="0"/>
                </a:rPr>
                <a:t>抑制</a:t>
              </a:r>
              <a:r>
                <a:rPr kumimoji="0" lang="en-US" altLang="zh-CN" sz="1400" b="1" i="0" u="none" strike="noStrike" kern="0" cap="none" spc="0" normalizeH="0" baseline="0" noProof="0" dirty="0">
                  <a:ln>
                    <a:noFill/>
                  </a:ln>
                  <a:solidFill>
                    <a:srgbClr val="C00000"/>
                  </a:solidFill>
                  <a:effectLst/>
                  <a:uLnTx/>
                  <a:uFillTx/>
                  <a:latin typeface="微软雅黑" panose="020B0503020204020204" charset="-122"/>
                  <a:ea typeface="微软雅黑" panose="020B0503020204020204" charset="-122"/>
                  <a:cs typeface="Arial" panose="020B0604020202020204" pitchFamily="34" charset="0"/>
                </a:rPr>
                <a:t>mRNA</a:t>
              </a:r>
              <a:r>
                <a:rPr kumimoji="0" lang="zh-CN" altLang="en-US" sz="1400" b="1" i="0" u="none" strike="noStrike" kern="0" cap="none" spc="0" normalizeH="0" baseline="0" noProof="0" dirty="0">
                  <a:ln>
                    <a:noFill/>
                  </a:ln>
                  <a:solidFill>
                    <a:srgbClr val="C00000"/>
                  </a:solidFill>
                  <a:effectLst/>
                  <a:uLnTx/>
                  <a:uFillTx/>
                  <a:latin typeface="微软雅黑" panose="020B0503020204020204" charset="-122"/>
                  <a:ea typeface="微软雅黑" panose="020B0503020204020204" charset="-122"/>
                  <a:cs typeface="Arial" panose="020B0604020202020204" pitchFamily="34" charset="0"/>
                </a:rPr>
                <a:t>的合成，阻断病毒复制</a:t>
              </a:r>
              <a:endParaRPr kumimoji="0" lang="zh-CN" altLang="en-US" sz="1400" b="1" i="0" u="none" strike="noStrike" kern="0" cap="none" spc="0" normalizeH="0" baseline="0" noProof="0" dirty="0">
                <a:ln>
                  <a:noFill/>
                </a:ln>
                <a:solidFill>
                  <a:srgbClr val="C00000"/>
                </a:solidFill>
                <a:effectLst/>
                <a:uLnTx/>
                <a:uFillTx/>
                <a:latin typeface="微软雅黑" panose="020B0503020204020204" charset="-122"/>
                <a:ea typeface="微软雅黑" panose="020B0503020204020204" charset="-122"/>
                <a:cs typeface="Arial" panose="020B0604020202020204" pitchFamily="34" charset="0"/>
              </a:endParaRPr>
            </a:p>
          </p:txBody>
        </p:sp>
        <p:grpSp>
          <p:nvGrpSpPr>
            <p:cNvPr id="512" name="组合 511"/>
            <p:cNvGrpSpPr/>
            <p:nvPr/>
          </p:nvGrpSpPr>
          <p:grpSpPr>
            <a:xfrm rot="382218">
              <a:off x="1258035" y="2794248"/>
              <a:ext cx="477247" cy="428815"/>
              <a:chOff x="918772" y="2882757"/>
              <a:chExt cx="532314" cy="574181"/>
            </a:xfrm>
          </p:grpSpPr>
          <p:cxnSp>
            <p:nvCxnSpPr>
              <p:cNvPr id="524" name="Straight Connector 596"/>
              <p:cNvCxnSpPr/>
              <p:nvPr/>
            </p:nvCxnSpPr>
            <p:spPr>
              <a:xfrm rot="20644994" flipV="1">
                <a:off x="918772" y="2976121"/>
                <a:ext cx="467319" cy="480817"/>
              </a:xfrm>
              <a:prstGeom prst="line">
                <a:avLst/>
              </a:prstGeom>
              <a:noFill/>
              <a:ln w="28575" cap="sq" cmpd="sng" algn="ctr">
                <a:solidFill>
                  <a:srgbClr val="979797"/>
                </a:solidFill>
                <a:prstDash val="solid"/>
                <a:miter lim="800000"/>
              </a:ln>
              <a:effectLst/>
            </p:spPr>
          </p:cxnSp>
          <p:cxnSp>
            <p:nvCxnSpPr>
              <p:cNvPr id="525" name="Straight Connector 597"/>
              <p:cNvCxnSpPr/>
              <p:nvPr/>
            </p:nvCxnSpPr>
            <p:spPr>
              <a:xfrm rot="18000000" flipV="1">
                <a:off x="1322703" y="2754373"/>
                <a:ext cx="0" cy="256767"/>
              </a:xfrm>
              <a:prstGeom prst="line">
                <a:avLst/>
              </a:prstGeom>
              <a:noFill/>
              <a:ln w="28575" cap="flat" cmpd="sng" algn="ctr">
                <a:solidFill>
                  <a:srgbClr val="979797"/>
                </a:solidFill>
                <a:prstDash val="solid"/>
                <a:miter lim="800000"/>
              </a:ln>
              <a:effectLst/>
            </p:spPr>
          </p:cxnSp>
        </p:grpSp>
        <p:sp>
          <p:nvSpPr>
            <p:cNvPr id="513" name="TextBox 594"/>
            <p:cNvSpPr txBox="1"/>
            <p:nvPr/>
          </p:nvSpPr>
          <p:spPr>
            <a:xfrm>
              <a:off x="405833" y="3126134"/>
              <a:ext cx="1904161" cy="313891"/>
            </a:xfrm>
            <a:prstGeom prst="rect">
              <a:avLst/>
            </a:prstGeom>
            <a:solidFill>
              <a:schemeClr val="bg1">
                <a:lumMod val="50000"/>
              </a:schemeClr>
            </a:solid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血凝素抑制剂</a:t>
              </a:r>
              <a:endParaRPr kumimoji="0" lang="en-US" altLang="zh-CN"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14" name="Rectangle 418"/>
            <p:cNvSpPr/>
            <p:nvPr/>
          </p:nvSpPr>
          <p:spPr>
            <a:xfrm>
              <a:off x="264404" y="3420912"/>
              <a:ext cx="2132668" cy="689846"/>
            </a:xfrm>
            <a:prstGeom prst="rect">
              <a:avLst/>
            </a:prstGeom>
            <a:gradFill flip="none" rotWithShape="1">
              <a:gsLst>
                <a:gs pos="0">
                  <a:srgbClr val="00A4EE">
                    <a:lumMod val="20000"/>
                    <a:lumOff val="80000"/>
                  </a:srgbClr>
                </a:gs>
                <a:gs pos="100000">
                  <a:srgbClr val="FFFFFF"/>
                </a:gs>
              </a:gsLst>
              <a:lin ang="5400000" scaled="1"/>
              <a:tileRect/>
            </a:gradFill>
          </p:spPr>
          <p:txBody>
            <a:bodyPr wrap="square" lIns="95976" tIns="0" rIns="0" bIns="0" anchor="ctr" anchorCtr="0">
              <a:noAutofit/>
            </a:bodyPr>
            <a:lstStyle/>
            <a:p>
              <a:pPr marL="0" marR="0" lvl="0" indent="0" algn="l" defTabSz="1219200" rtl="0" eaLnBrk="1" fontAlgn="auto" latinLnBrk="0" hangingPunct="1">
                <a:lnSpc>
                  <a:spcPct val="120000"/>
                </a:lnSpc>
                <a:spcBef>
                  <a:spcPts val="0"/>
                </a:spcBef>
                <a:spcAft>
                  <a:spcPts val="0"/>
                </a:spcAft>
                <a:buClr>
                  <a:srgbClr val="0863CF"/>
                </a:buClr>
                <a:buSzTx/>
                <a:buFontTx/>
                <a:buNone/>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抑制早期病毒与宿主细胞的识别与融合过程，阻止病毒进入细胞</a:t>
              </a:r>
              <a:r>
                <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阿比多尔，</a:t>
              </a:r>
              <a:r>
                <a:rPr kumimoji="0" lang="zh-CN" altLang="en-US"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硝唑尼特</a:t>
              </a:r>
              <a:r>
                <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rPr>
                <a:t>)</a:t>
              </a:r>
              <a:endParaRPr kumimoji="0" lang="en-US" altLang="zh-CN" sz="1200" b="0" i="0" u="none" strike="noStrike" kern="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pitchFamily="34" charset="0"/>
              </a:endParaRPr>
            </a:p>
          </p:txBody>
        </p:sp>
        <p:grpSp>
          <p:nvGrpSpPr>
            <p:cNvPr id="515" name="Group 411"/>
            <p:cNvGrpSpPr/>
            <p:nvPr/>
          </p:nvGrpSpPr>
          <p:grpSpPr>
            <a:xfrm rot="20780719">
              <a:off x="6594117" y="4804810"/>
              <a:ext cx="299948" cy="510372"/>
              <a:chOff x="5121836" y="6701640"/>
              <a:chExt cx="233108" cy="388424"/>
            </a:xfrm>
          </p:grpSpPr>
          <p:cxnSp>
            <p:nvCxnSpPr>
              <p:cNvPr id="522" name="Straight Connector 412"/>
              <p:cNvCxnSpPr/>
              <p:nvPr/>
            </p:nvCxnSpPr>
            <p:spPr>
              <a:xfrm rot="20280000" flipH="1">
                <a:off x="5170100" y="6717369"/>
                <a:ext cx="136217" cy="372695"/>
              </a:xfrm>
              <a:prstGeom prst="line">
                <a:avLst/>
              </a:prstGeom>
              <a:noFill/>
              <a:ln w="28575" cap="sq" cmpd="sng" algn="ctr">
                <a:solidFill>
                  <a:srgbClr val="979797"/>
                </a:solidFill>
                <a:prstDash val="solid"/>
                <a:miter lim="800000"/>
              </a:ln>
              <a:effectLst/>
            </p:spPr>
          </p:cxnSp>
          <p:cxnSp>
            <p:nvCxnSpPr>
              <p:cNvPr id="523" name="Straight Connector 413"/>
              <p:cNvCxnSpPr/>
              <p:nvPr/>
            </p:nvCxnSpPr>
            <p:spPr>
              <a:xfrm rot="5400000">
                <a:off x="5238390" y="6585086"/>
                <a:ext cx="0" cy="233108"/>
              </a:xfrm>
              <a:prstGeom prst="line">
                <a:avLst/>
              </a:prstGeom>
              <a:noFill/>
              <a:ln w="28575" cap="flat" cmpd="sng" algn="ctr">
                <a:solidFill>
                  <a:srgbClr val="979797"/>
                </a:solidFill>
                <a:prstDash val="solid"/>
                <a:miter lim="800000"/>
              </a:ln>
              <a:effectLst/>
            </p:spPr>
          </p:cxnSp>
        </p:grpSp>
        <p:sp>
          <p:nvSpPr>
            <p:cNvPr id="518" name="TextBox 532"/>
            <p:cNvSpPr txBox="1"/>
            <p:nvPr/>
          </p:nvSpPr>
          <p:spPr>
            <a:xfrm>
              <a:off x="2380660" y="5409688"/>
              <a:ext cx="2473904" cy="313891"/>
            </a:xfrm>
            <a:prstGeom prst="rect">
              <a:avLst/>
            </a:prstGeom>
            <a:noFill/>
          </p:spPr>
          <p:txBody>
            <a:bodyPr wrap="square" rtlCol="0" anchor="ctr">
              <a:spAutoFit/>
            </a:bodyPr>
            <a:lstStyle/>
            <a:p>
              <a:pPr marL="0" marR="0" lvl="0" indent="0" algn="l" defTabSz="914400" rtl="0" eaLnBrk="1" fontAlgn="auto" latinLnBrk="0" hangingPunct="1">
                <a:lnSpc>
                  <a:spcPct val="9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rPr>
                <a:t>呼吸道上皮细胞</a:t>
              </a:r>
              <a:endParaRPr kumimoji="0" lang="en-GB" sz="1600" b="1" i="0" u="none" strike="noStrike" kern="0" cap="none" spc="0" normalizeH="0" baseline="0" noProof="0" dirty="0">
                <a:ln>
                  <a:noFill/>
                </a:ln>
                <a:solidFill>
                  <a:srgbClr val="262626"/>
                </a:solidFill>
                <a:effectLst/>
                <a:uLnTx/>
                <a:uFillTx/>
                <a:latin typeface="微软雅黑" panose="020B0503020204020204" charset="-122"/>
                <a:ea typeface="微软雅黑" panose="020B0503020204020204" charset="-122"/>
                <a:cs typeface="+mn-cs"/>
              </a:endParaRPr>
            </a:p>
          </p:txBody>
        </p:sp>
        <p:sp>
          <p:nvSpPr>
            <p:cNvPr id="521" name="TextBox 601"/>
            <p:cNvSpPr txBox="1"/>
            <p:nvPr/>
          </p:nvSpPr>
          <p:spPr>
            <a:xfrm>
              <a:off x="9201824" y="4970961"/>
              <a:ext cx="1909354" cy="313891"/>
            </a:xfrm>
            <a:prstGeom prst="rect">
              <a:avLst/>
            </a:prstGeom>
            <a:solidFill>
              <a:srgbClr val="11278B"/>
            </a:solidFill>
          </p:spPr>
          <p:txBody>
            <a:bodyPr wrap="square" rtlCol="0" anchor="ctr">
              <a:spAutoFit/>
            </a:bodyPr>
            <a:lstStyle/>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rPr>
                <a:t>神经氨酸酶抑制剂</a:t>
              </a:r>
              <a:endParaRPr kumimoji="0" lang="en-GB" sz="1600" b="1" i="0" u="none" strike="noStrike" kern="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sp>
        <p:nvSpPr>
          <p:cNvPr id="405" name="Rectangle 63"/>
          <p:cNvSpPr/>
          <p:nvPr/>
        </p:nvSpPr>
        <p:spPr>
          <a:xfrm>
            <a:off x="10500685" y="0"/>
            <a:ext cx="1196015" cy="547077"/>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流感的治疗</a:t>
            </a:r>
            <a:endParaRPr lang="zh-CN" altLang="en-US" sz="1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对象 8" hidden="1"/>
          <p:cNvGraphicFramePr>
            <a:graphicFrameLocks noChangeAspect="1"/>
          </p:cNvGraphicFramePr>
          <p:nvPr>
            <p:custDataLst>
              <p:tags r:id="rId1"/>
            </p:custDataLst>
          </p:nvPr>
        </p:nvGraphicFramePr>
        <p:xfrm>
          <a:off x="3707" y="3013"/>
          <a:ext cx="2117" cy="2117"/>
        </p:xfrm>
        <a:graphic>
          <a:graphicData uri="http://schemas.openxmlformats.org/presentationml/2006/ole">
            <mc:AlternateContent xmlns:mc="http://schemas.openxmlformats.org/markup-compatibility/2006">
              <mc:Choice xmlns:v="urn:schemas-microsoft-com:vml" Requires="v">
                <p:oleObj spid="_x0000_s51325" name="think-cell 幻灯片" r:id="rId2" imgW="5715" imgH="5715" progId="TCLayout.ActiveDocument.1">
                  <p:embed/>
                </p:oleObj>
              </mc:Choice>
              <mc:Fallback>
                <p:oleObj name="think-cell 幻灯片" r:id="rId2" imgW="5715" imgH="5715" progId="TCLayout.ActiveDocument.1">
                  <p:embed/>
                  <p:pic>
                    <p:nvPicPr>
                      <p:cNvPr id="0" name="对象 8" hidden="1"/>
                      <p:cNvPicPr/>
                      <p:nvPr/>
                    </p:nvPicPr>
                    <p:blipFill>
                      <a:blip r:embed="rId3"/>
                      <a:stretch>
                        <a:fillRect/>
                      </a:stretch>
                    </p:blipFill>
                    <p:spPr>
                      <a:xfrm>
                        <a:off x="3707" y="3013"/>
                        <a:ext cx="2117" cy="2117"/>
                      </a:xfrm>
                      <a:prstGeom prst="rect">
                        <a:avLst/>
                      </a:prstGeom>
                    </p:spPr>
                  </p:pic>
                </p:oleObj>
              </mc:Fallback>
            </mc:AlternateContent>
          </a:graphicData>
        </a:graphic>
      </p:graphicFrame>
      <p:sp>
        <p:nvSpPr>
          <p:cNvPr id="39" name="标题 1"/>
          <p:cNvSpPr txBox="1"/>
          <p:nvPr/>
        </p:nvSpPr>
        <p:spPr>
          <a:xfrm>
            <a:off x="715986" y="247334"/>
            <a:ext cx="10760028" cy="996061"/>
          </a:xfrm>
          <a:prstGeom prst="rect">
            <a:avLst/>
          </a:prstGeom>
          <a:noFill/>
          <a:ln>
            <a:noFill/>
          </a:ln>
        </p:spPr>
        <p:txBody>
          <a:bodyPr spcFirstLastPara="1" vert="horz" wrap="square" lIns="0" tIns="0" rIns="0" bIns="0" rtlCol="0" anchor="ctr" anchorCtr="0">
            <a:normAutofit/>
          </a:bodyPr>
          <a:lstStyle>
            <a:lvl1pPr lvl="0" algn="l" defTabSz="1172210" rtl="0" eaLnBrk="1" latinLnBrk="0" hangingPunct="1">
              <a:lnSpc>
                <a:spcPct val="90000"/>
              </a:lnSpc>
              <a:spcBef>
                <a:spcPts val="0"/>
              </a:spcBef>
              <a:spcAft>
                <a:spcPts val="0"/>
              </a:spcAft>
              <a:buClr>
                <a:schemeClr val="dk1"/>
              </a:buClr>
              <a:buSzPts val="1800"/>
              <a:buNone/>
              <a:defRPr sz="3200" b="1" kern="1200">
                <a:solidFill>
                  <a:schemeClr val="tx1"/>
                </a:solidFill>
                <a:latin typeface="+mj-ea"/>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buClr>
                <a:prstClr val="black"/>
              </a:buClr>
            </a:pPr>
            <a:r>
              <a:rPr lang="zh-CN" altLang="en-US" dirty="0" smtClean="0">
                <a:latin typeface="Imago" charset="0"/>
              </a:rPr>
              <a:t>各类抗病毒药对不同流感</a:t>
            </a:r>
            <a:r>
              <a:rPr lang="zh-CN" altLang="en-US" dirty="0">
                <a:latin typeface="Imago" charset="0"/>
              </a:rPr>
              <a:t>病毒亚</a:t>
            </a:r>
            <a:r>
              <a:rPr lang="zh-CN" altLang="en-US" dirty="0" smtClean="0">
                <a:latin typeface="Imago" charset="0"/>
              </a:rPr>
              <a:t>型的</a:t>
            </a:r>
            <a:r>
              <a:rPr lang="zh-CN" altLang="en-US" dirty="0" smtClean="0">
                <a:solidFill>
                  <a:srgbClr val="C00000"/>
                </a:solidFill>
                <a:latin typeface="Imago" charset="0"/>
              </a:rPr>
              <a:t>抗</a:t>
            </a:r>
            <a:r>
              <a:rPr lang="zh-CN" altLang="en-US" dirty="0">
                <a:solidFill>
                  <a:srgbClr val="C00000"/>
                </a:solidFill>
                <a:latin typeface="Imago" charset="0"/>
              </a:rPr>
              <a:t>病毒能力</a:t>
            </a:r>
            <a:endParaRPr lang="zh-CN" altLang="en-US" dirty="0">
              <a:solidFill>
                <a:srgbClr val="C00000"/>
              </a:solidFill>
              <a:latin typeface="Imago" charset="0"/>
            </a:endParaRPr>
          </a:p>
        </p:txBody>
      </p:sp>
      <p:sp>
        <p:nvSpPr>
          <p:cNvPr id="23" name="平行四边形 22"/>
          <p:cNvSpPr/>
          <p:nvPr/>
        </p:nvSpPr>
        <p:spPr>
          <a:xfrm>
            <a:off x="839416" y="1169108"/>
            <a:ext cx="10636598" cy="920147"/>
          </a:xfrm>
          <a:prstGeom prst="parallelogram">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861E68"/>
              </a:solidFill>
              <a:latin typeface="Imago" charset="0"/>
              <a:ea typeface="微软雅黑" panose="020B0503020204020204" charset="-122"/>
            </a:endParaRPr>
          </a:p>
        </p:txBody>
      </p:sp>
      <p:sp>
        <p:nvSpPr>
          <p:cNvPr id="24" name="同侧圆角矩形 56"/>
          <p:cNvSpPr/>
          <p:nvPr/>
        </p:nvSpPr>
        <p:spPr>
          <a:xfrm>
            <a:off x="737007" y="2260407"/>
            <a:ext cx="10802617" cy="625982"/>
          </a:xfrm>
          <a:prstGeom prst="round2Same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2000" b="1" dirty="0">
              <a:solidFill>
                <a:prstClr val="white"/>
              </a:solidFill>
              <a:latin typeface="Imago" charset="0"/>
              <a:ea typeface="微软雅黑" panose="020B0503020204020204" charset="-122"/>
            </a:endParaRPr>
          </a:p>
        </p:txBody>
      </p:sp>
      <p:graphicFrame>
        <p:nvGraphicFramePr>
          <p:cNvPr id="25" name="表格 11"/>
          <p:cNvGraphicFramePr>
            <a:graphicFrameLocks noGrp="1"/>
          </p:cNvGraphicFramePr>
          <p:nvPr/>
        </p:nvGraphicFramePr>
        <p:xfrm>
          <a:off x="737009" y="2291067"/>
          <a:ext cx="10839375" cy="3709939"/>
        </p:xfrm>
        <a:graphic>
          <a:graphicData uri="http://schemas.openxmlformats.org/drawingml/2006/table">
            <a:tbl>
              <a:tblPr firstRow="1" bandRow="1">
                <a:effectLst/>
                <a:tableStyleId>{5C22544A-7EE6-4342-B048-85BDC9FD1C3A}</a:tableStyleId>
              </a:tblPr>
              <a:tblGrid>
                <a:gridCol w="1138434"/>
                <a:gridCol w="2474691"/>
                <a:gridCol w="1445250"/>
                <a:gridCol w="1445250"/>
                <a:gridCol w="1445250"/>
                <a:gridCol w="1445250"/>
                <a:gridCol w="1445250"/>
              </a:tblGrid>
              <a:tr h="297529">
                <a:tc rowSpan="2">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类型</a:t>
                      </a:r>
                      <a:r>
                        <a:rPr lang="en-US" altLang="zh-CN" sz="1400" b="1" dirty="0">
                          <a:solidFill>
                            <a:schemeClr val="bg1"/>
                          </a:solidFill>
                          <a:latin typeface="Imago" charset="0"/>
                          <a:ea typeface="微软雅黑" panose="020B0503020204020204" charset="-122"/>
                          <a:sym typeface="Arial" panose="020B0604020202020204" pitchFamily="34" charset="0"/>
                        </a:rPr>
                        <a:t>/</a:t>
                      </a:r>
                      <a:r>
                        <a:rPr lang="zh-CN" altLang="en-US" sz="1400" b="1" dirty="0">
                          <a:solidFill>
                            <a:schemeClr val="bg1"/>
                          </a:solidFill>
                          <a:latin typeface="Imago" charset="0"/>
                          <a:ea typeface="微软雅黑" panose="020B0503020204020204" charset="-122"/>
                          <a:sym typeface="Arial" panose="020B0604020202020204" pitchFamily="34" charset="0"/>
                        </a:rPr>
                        <a:t>亚型</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25508" marR="25508" marT="25508" marB="25508"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菌株</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25508" marR="25508" marT="25508" marB="25508" anchor="ctr">
                    <a:lnL w="12700" cmpd="sng">
                      <a:noFill/>
                    </a:lnL>
                    <a:lnR w="12700" cmpd="sng">
                      <a:noFill/>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a:r>
                        <a:rPr lang="en-US" altLang="zh-CN" sz="1400" baseline="0" dirty="0">
                          <a:solidFill>
                            <a:schemeClr val="bg1"/>
                          </a:solidFill>
                          <a:latin typeface="Imago" charset="0"/>
                          <a:ea typeface="微软雅黑" panose="020B0503020204020204" charset="-122"/>
                          <a:sym typeface="Arial" panose="020B0604020202020204" pitchFamily="34" charset="0"/>
                        </a:rPr>
                        <a:t>EC</a:t>
                      </a:r>
                      <a:r>
                        <a:rPr lang="en-US" altLang="zh-CN" sz="1400" baseline="-25000" dirty="0">
                          <a:solidFill>
                            <a:schemeClr val="bg1"/>
                          </a:solidFill>
                          <a:latin typeface="Imago" charset="0"/>
                          <a:ea typeface="微软雅黑" panose="020B0503020204020204" charset="-122"/>
                          <a:sym typeface="Arial" panose="020B0604020202020204" pitchFamily="34" charset="0"/>
                        </a:rPr>
                        <a:t>90</a:t>
                      </a:r>
                      <a:r>
                        <a:rPr lang="en-US" altLang="zh-CN" sz="1400" baseline="0" dirty="0">
                          <a:solidFill>
                            <a:schemeClr val="bg1"/>
                          </a:solidFill>
                          <a:latin typeface="Imago" charset="0"/>
                          <a:ea typeface="微软雅黑" panose="020B0503020204020204" charset="-122"/>
                          <a:sym typeface="Arial" panose="020B0604020202020204" pitchFamily="34" charset="0"/>
                        </a:rPr>
                        <a:t>(</a:t>
                      </a:r>
                      <a:r>
                        <a:rPr lang="en-US" altLang="zh-CN" sz="1400" baseline="0" dirty="0" err="1">
                          <a:solidFill>
                            <a:schemeClr val="bg1"/>
                          </a:solidFill>
                          <a:latin typeface="Imago" charset="0"/>
                          <a:ea typeface="微软雅黑" panose="020B0503020204020204" charset="-122"/>
                          <a:sym typeface="Arial" panose="020B0604020202020204" pitchFamily="34" charset="0"/>
                        </a:rPr>
                        <a:t>nM</a:t>
                      </a:r>
                      <a:r>
                        <a:rPr lang="en-US" altLang="zh-CN" sz="1400" baseline="0" dirty="0">
                          <a:solidFill>
                            <a:schemeClr val="bg1"/>
                          </a:solidFill>
                          <a:latin typeface="Imago" charset="0"/>
                          <a:ea typeface="微软雅黑" panose="020B0503020204020204" charset="-122"/>
                          <a:sym typeface="Arial" panose="020B0604020202020204" pitchFamily="34" charset="0"/>
                        </a:rPr>
                        <a:t>)</a:t>
                      </a:r>
                      <a:endParaRPr lang="zh-CN" altLang="en-US" sz="1400" baseline="0" dirty="0">
                        <a:solidFill>
                          <a:schemeClr val="bg1"/>
                        </a:solidFill>
                        <a:latin typeface="Imago" charset="0"/>
                        <a:ea typeface="微软雅黑" panose="020B0503020204020204" charset="-122"/>
                        <a:sym typeface="Arial" panose="020B0604020202020204" pitchFamily="34" charset="0"/>
                      </a:endParaRPr>
                    </a:p>
                  </a:txBody>
                  <a:tcPr marL="25508" marR="25508" marT="25508" marB="25508"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c h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c h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c h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r>
              <a:tr h="297529">
                <a:tc v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c vMerge="1">
                  <a:tcPr marL="26994" marR="26994" marT="26994" marB="26994">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529ED4"/>
                    </a:solidFill>
                  </a:tcPr>
                </a:tc>
                <a:tc>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玛巴洛沙韦</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奥司他韦</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扎那米韦</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拉尼米韦</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r>
                        <a:rPr lang="zh-CN" altLang="en-US" sz="1400" b="1" dirty="0">
                          <a:solidFill>
                            <a:schemeClr val="bg1"/>
                          </a:solidFill>
                          <a:latin typeface="Imago" charset="0"/>
                          <a:ea typeface="微软雅黑" panose="020B0503020204020204" charset="-122"/>
                          <a:sym typeface="Arial" panose="020B0604020202020204" pitchFamily="34" charset="0"/>
                        </a:rPr>
                        <a:t>法维拉韦</a:t>
                      </a:r>
                      <a:endParaRPr lang="zh-CN" altLang="en-US" sz="1400" b="1" dirty="0">
                        <a:solidFill>
                          <a:schemeClr val="bg1"/>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r>
              <a:tr h="283171">
                <a:tc>
                  <a:txBody>
                    <a:bodyPr/>
                    <a:lstStyle/>
                    <a:p>
                      <a:pPr algn="l"/>
                      <a:r>
                        <a:rPr lang="zh-CN" altLang="en-US" sz="1200" b="0" dirty="0">
                          <a:solidFill>
                            <a:srgbClr val="000000"/>
                          </a:solidFill>
                          <a:latin typeface="Imago" charset="0"/>
                          <a:ea typeface="微软雅黑" panose="020B0503020204020204" charset="-122"/>
                          <a:sym typeface="Arial" panose="020B0604020202020204" pitchFamily="34" charset="0"/>
                        </a:rPr>
                        <a:t>实验室株</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A/H1N1</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A/WSN/33</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0.79±0.13</a:t>
                      </a:r>
                      <a:endParaRPr lang="zh-CN" altLang="en-US"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160±190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230±160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18±8.6</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3800±1000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A/H1N1</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A/WSN/33-NA/H274Y</a:t>
                      </a:r>
                      <a:r>
                        <a:rPr lang="en-US" altLang="zh-CN" sz="1200" b="0" baseline="30000" dirty="0">
                          <a:solidFill>
                            <a:srgbClr val="000000"/>
                          </a:solidFill>
                          <a:latin typeface="Imago" charset="0"/>
                          <a:ea typeface="微软雅黑" panose="020B0503020204020204" charset="-122"/>
                          <a:sym typeface="Arial" panose="020B0604020202020204" pitchFamily="34" charset="0"/>
                        </a:rPr>
                        <a:t>(</a:t>
                      </a:r>
                      <a:r>
                        <a:rPr lang="zh-CN" altLang="en-US" sz="1200" b="0" baseline="30000" dirty="0">
                          <a:solidFill>
                            <a:srgbClr val="000000"/>
                          </a:solidFill>
                          <a:latin typeface="Imago" charset="0"/>
                          <a:ea typeface="微软雅黑" panose="020B0503020204020204" charset="-122"/>
                          <a:sym typeface="Arial" panose="020B0604020202020204" pitchFamily="34" charset="0"/>
                        </a:rPr>
                        <a:t>耐药菌株</a:t>
                      </a:r>
                      <a:r>
                        <a:rPr lang="en-US" altLang="zh-CN" sz="1200" b="0" baseline="30000" dirty="0">
                          <a:solidFill>
                            <a:srgbClr val="000000"/>
                          </a:solidFill>
                          <a:latin typeface="Imago" charset="0"/>
                          <a:ea typeface="微软雅黑" panose="020B0503020204020204" charset="-122"/>
                          <a:sym typeface="Arial" panose="020B0604020202020204" pitchFamily="34" charset="0"/>
                        </a:rPr>
                        <a:t>)</a:t>
                      </a:r>
                      <a:endParaRPr lang="zh-CN" altLang="en-US" sz="1200" b="0" baseline="3000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0.46±0.14</a:t>
                      </a:r>
                      <a:endParaRPr lang="zh-CN" altLang="en-US"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&gt;400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200±33</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190±9.5</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3100±860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3171">
                <a:tc>
                  <a:txBody>
                    <a:bodyPr/>
                    <a:lstStyle/>
                    <a:p>
                      <a:pPr marL="0" algn="ctr" defTabSz="1172210" rtl="0" eaLnBrk="1" latinLnBrk="0" hangingPunct="1"/>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A/H1N1</a:t>
                      </a:r>
                      <a:endParaRPr lang="zh-CN" altLang="en-US"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algn="ctr" defTabSz="1172210" rtl="0" eaLnBrk="1" latinLnBrk="0" hangingPunct="1"/>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A/PR/8/34</a:t>
                      </a:r>
                      <a:endParaRPr lang="zh-CN" altLang="en-US"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algn="ctr" defTabSz="1172210" rtl="0" eaLnBrk="1" latinLnBrk="0" hangingPunct="1"/>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0.79±0.12</a:t>
                      </a:r>
                      <a:endParaRPr lang="en-US" altLang="zh-CN"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1172210" rtl="0" eaLnBrk="1" fontAlgn="auto" latinLnBrk="0" hangingPunct="1">
                        <a:lnSpc>
                          <a:spcPct val="100000"/>
                        </a:lnSpc>
                        <a:spcBef>
                          <a:spcPts val="0"/>
                        </a:spcBef>
                        <a:spcAft>
                          <a:spcPts val="0"/>
                        </a:spcAft>
                        <a:buClrTx/>
                        <a:buSzTx/>
                        <a:buFontTx/>
                        <a:buNone/>
                        <a:defRPr/>
                      </a:pPr>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180±74</a:t>
                      </a:r>
                      <a:endParaRPr lang="en-US" altLang="zh-CN"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algn="ctr" defTabSz="1172210" rtl="0" eaLnBrk="1" latinLnBrk="0" hangingPunct="1"/>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170±54</a:t>
                      </a:r>
                      <a:endParaRPr lang="zh-CN" altLang="en-US"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1172210" rtl="0" eaLnBrk="1" fontAlgn="auto" latinLnBrk="0" hangingPunct="1">
                        <a:lnSpc>
                          <a:spcPct val="100000"/>
                        </a:lnSpc>
                        <a:spcBef>
                          <a:spcPts val="0"/>
                        </a:spcBef>
                        <a:spcAft>
                          <a:spcPts val="0"/>
                        </a:spcAft>
                        <a:buClrTx/>
                        <a:buSzTx/>
                        <a:buFontTx/>
                        <a:buNone/>
                        <a:defRPr/>
                      </a:pPr>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9.0±7.9</a:t>
                      </a:r>
                      <a:endParaRPr lang="zh-CN" altLang="en-US"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1172210" rtl="0" eaLnBrk="1" fontAlgn="auto" latinLnBrk="0" hangingPunct="1">
                        <a:lnSpc>
                          <a:spcPct val="100000"/>
                        </a:lnSpc>
                        <a:spcBef>
                          <a:spcPts val="0"/>
                        </a:spcBef>
                        <a:spcAft>
                          <a:spcPts val="0"/>
                        </a:spcAft>
                        <a:buClrTx/>
                        <a:buSzTx/>
                        <a:buFontTx/>
                        <a:buNone/>
                        <a:defRPr/>
                      </a:pPr>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3900±1800</a:t>
                      </a:r>
                      <a:endParaRPr lang="zh-CN" altLang="en-US"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A/H3N2</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A/Victoria/3/75</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0.98±0.20</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65±45</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200±160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45±36</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4800±1000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3171">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A/H3N2</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A/Hong Kong/8/68</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0.64±0.30</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44±26</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98±73</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23±19</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2900±1100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B/Maryland/1/59</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3.1±1.2</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250±170</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60±27</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21±4.1</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2700±550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B/Hong Kong/5/72</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2.2±0.65</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540±210</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180±67</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41±15</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1800±1000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r>
              <a:tr h="283171">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B/Lee/40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3.4±1.3</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370±150</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250±210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46±14</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3700±480</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3171">
                <a:tc>
                  <a:txBody>
                    <a:bodyPr/>
                    <a:lstStyle/>
                    <a:p>
                      <a:pPr marL="0" marR="0" indent="0" algn="l" defTabSz="1219200" rtl="0" eaLnBrk="1" fontAlgn="auto" latinLnBrk="0" hangingPunct="1">
                        <a:lnSpc>
                          <a:spcPct val="100000"/>
                        </a:lnSpc>
                        <a:spcBef>
                          <a:spcPts val="0"/>
                        </a:spcBef>
                        <a:spcAft>
                          <a:spcPts val="0"/>
                        </a:spcAft>
                        <a:buClrTx/>
                        <a:buSzTx/>
                        <a:buFontTx/>
                        <a:buNone/>
                        <a:defRPr/>
                      </a:pPr>
                      <a:r>
                        <a:rPr lang="zh-CN" altLang="en-US" sz="1200" b="0" kern="1200" dirty="0">
                          <a:solidFill>
                            <a:srgbClr val="000000"/>
                          </a:solidFill>
                          <a:latin typeface="Imago" charset="0"/>
                          <a:ea typeface="微软雅黑" panose="020B0503020204020204" charset="-122"/>
                          <a:cs typeface="+mn-cs"/>
                          <a:sym typeface="Arial" panose="020B0604020202020204" pitchFamily="34" charset="0"/>
                        </a:rPr>
                        <a:t>人畜共患株</a:t>
                      </a:r>
                      <a:endParaRPr lang="en-US" altLang="zh-CN"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algn="ct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F5FF">
                        <a:alpha val="57000"/>
                      </a:srgbClr>
                    </a:solidFill>
                  </a:tcPr>
                </a:tc>
              </a:tr>
              <a:tr h="283171">
                <a:tc>
                  <a:txBody>
                    <a:bodyPr/>
                    <a:lstStyle/>
                    <a:p>
                      <a:pPr algn="ctr"/>
                      <a:r>
                        <a:rPr lang="en-US" altLang="zh-CN" sz="1200" b="0" kern="1200" dirty="0">
                          <a:solidFill>
                            <a:srgbClr val="000000"/>
                          </a:solidFill>
                          <a:latin typeface="Imago" charset="0"/>
                          <a:ea typeface="微软雅黑" panose="020B0503020204020204" charset="-122"/>
                          <a:cs typeface="+mn-cs"/>
                          <a:sym typeface="Arial" panose="020B0604020202020204" pitchFamily="34" charset="0"/>
                        </a:rPr>
                        <a:t>H7N9</a:t>
                      </a:r>
                      <a:endParaRPr lang="en-US" altLang="zh-CN" sz="1200" b="0" kern="1200" dirty="0">
                        <a:solidFill>
                          <a:srgbClr val="000000"/>
                        </a:solidFill>
                        <a:latin typeface="Imago" charset="0"/>
                        <a:ea typeface="微软雅黑" panose="020B0503020204020204" charset="-122"/>
                        <a:cs typeface="+mn-cs"/>
                        <a:sym typeface="Arial" panose="020B0604020202020204" pitchFamily="34" charset="0"/>
                      </a:endParaRPr>
                    </a:p>
                  </a:txBody>
                  <a:tcPr marL="34006" marR="34006" marT="34006" marB="34006" anchor="ctr">
                    <a:lnL w="12700" cmpd="sng">
                      <a:noFill/>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0" dirty="0">
                          <a:solidFill>
                            <a:srgbClr val="000000"/>
                          </a:solidFill>
                          <a:latin typeface="Imago" charset="0"/>
                          <a:ea typeface="微软雅黑" panose="020B0503020204020204" charset="-122"/>
                          <a:sym typeface="Arial" panose="020B0604020202020204" pitchFamily="34" charset="0"/>
                        </a:rPr>
                        <a:t>A/Anhui/1/2013 </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200" b="1" dirty="0">
                          <a:solidFill>
                            <a:srgbClr val="000000"/>
                          </a:solidFill>
                          <a:latin typeface="Imago" charset="0"/>
                          <a:ea typeface="微软雅黑" panose="020B0503020204020204" charset="-122"/>
                          <a:sym typeface="Arial" panose="020B0604020202020204" pitchFamily="34" charset="0"/>
                        </a:rPr>
                        <a:t>0.8±0.36 </a:t>
                      </a:r>
                      <a:endParaRPr lang="en-US" altLang="zh-CN" sz="1200" b="1"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905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200" b="0" dirty="0">
                          <a:solidFill>
                            <a:srgbClr val="000000"/>
                          </a:solidFill>
                          <a:latin typeface="Imago" charset="0"/>
                          <a:ea typeface="微软雅黑" panose="020B0503020204020204" charset="-122"/>
                          <a:sym typeface="Arial" panose="020B0604020202020204" pitchFamily="34" charset="0"/>
                        </a:rPr>
                        <a:t>15±12 </a:t>
                      </a:r>
                      <a:endParaRPr lang="en-US" altLang="zh-CN"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zh-CN" altLang="en-US" sz="1200" b="0" dirty="0">
                          <a:solidFill>
                            <a:srgbClr val="000000"/>
                          </a:solidFill>
                          <a:latin typeface="Imago" charset="0"/>
                          <a:ea typeface="微软雅黑" panose="020B0503020204020204" charset="-122"/>
                          <a:sym typeface="Arial" panose="020B0604020202020204" pitchFamily="34" charset="0"/>
                        </a:rPr>
                        <a:t>− </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0" dirty="0">
                          <a:solidFill>
                            <a:srgbClr val="000000"/>
                          </a:solidFill>
                          <a:latin typeface="Imago" charset="0"/>
                          <a:ea typeface="微软雅黑" panose="020B0503020204020204" charset="-122"/>
                          <a:sym typeface="Arial" panose="020B0604020202020204" pitchFamily="34" charset="0"/>
                        </a:rPr>
                        <a:t>− </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0" dirty="0">
                          <a:solidFill>
                            <a:srgbClr val="000000"/>
                          </a:solidFill>
                          <a:latin typeface="Imago" charset="0"/>
                          <a:ea typeface="微软雅黑" panose="020B0503020204020204" charset="-122"/>
                          <a:sym typeface="Arial" panose="020B0604020202020204" pitchFamily="34" charset="0"/>
                        </a:rPr>
                        <a:t>− </a:t>
                      </a:r>
                      <a:endParaRPr lang="zh-CN" altLang="en-US" sz="1200" b="0" dirty="0">
                        <a:solidFill>
                          <a:srgbClr val="000000"/>
                        </a:solidFill>
                        <a:latin typeface="Imago" charset="0"/>
                        <a:ea typeface="微软雅黑" panose="020B0503020204020204" charset="-122"/>
                        <a:sym typeface="Arial" panose="020B0604020202020204" pitchFamily="34" charset="0"/>
                      </a:endParaRPr>
                    </a:p>
                  </a:txBody>
                  <a:tcPr marL="34006" marR="34006" marT="34006" marB="34006" anchor="ctr">
                    <a:lnL w="12700" cmpd="sng">
                      <a:noFill/>
                    </a:lnL>
                    <a:lnR w="12700" cmpd="sng">
                      <a:noFill/>
                    </a:lnR>
                    <a:lnT w="12700" cap="flat" cmpd="sng" algn="ctr">
                      <a:noFill/>
                      <a:prstDash val="solid"/>
                      <a:round/>
                      <a:headEnd type="none" w="med" len="med"/>
                      <a:tailEnd type="none" w="med" len="med"/>
                    </a:lnT>
                    <a:lnB w="28575" cap="flat" cmpd="sng" algn="ctr">
                      <a:solidFill>
                        <a:srgbClr val="0180B5"/>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6" name="矩形: 圆角 25"/>
          <p:cNvSpPr/>
          <p:nvPr/>
        </p:nvSpPr>
        <p:spPr>
          <a:xfrm>
            <a:off x="4296237" y="2290244"/>
            <a:ext cx="1631757" cy="3683825"/>
          </a:xfrm>
          <a:prstGeom prst="roundRect">
            <a:avLst>
              <a:gd name="adj" fmla="val 3871"/>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Imago" charset="0"/>
              <a:ea typeface="微软雅黑" panose="020B0503020204020204" charset="-122"/>
            </a:endParaRPr>
          </a:p>
        </p:txBody>
      </p:sp>
      <p:sp>
        <p:nvSpPr>
          <p:cNvPr id="27" name="矩形 26"/>
          <p:cNvSpPr/>
          <p:nvPr/>
        </p:nvSpPr>
        <p:spPr>
          <a:xfrm>
            <a:off x="1818002" y="1223076"/>
            <a:ext cx="9598567" cy="830997"/>
          </a:xfrm>
          <a:prstGeom prst="rect">
            <a:avLst/>
          </a:prstGeom>
        </p:spPr>
        <p:txBody>
          <a:bodyPr wrap="square">
            <a:spAutoFit/>
          </a:bodyPr>
          <a:lstStyle/>
          <a:p>
            <a:pPr defTabSz="1219200">
              <a:lnSpc>
                <a:spcPct val="120000"/>
              </a:lnSpc>
            </a:pPr>
            <a:r>
              <a:rPr lang="zh-CN" altLang="en-US" sz="1600" dirty="0">
                <a:solidFill>
                  <a:srgbClr val="2E3033"/>
                </a:solidFill>
                <a:latin typeface="Imago" charset="0"/>
                <a:ea typeface="微软雅黑" panose="020B0503020204020204" charset="-122"/>
              </a:rPr>
              <a:t> </a:t>
            </a:r>
            <a:r>
              <a:rPr lang="zh-CN" altLang="en-US" sz="1600" dirty="0">
                <a:solidFill>
                  <a:srgbClr val="000000"/>
                </a:solidFill>
                <a:latin typeface="Imago" charset="0"/>
                <a:ea typeface="微软雅黑" panose="020B0503020204020204" charset="-122"/>
              </a:rPr>
              <a:t>受感染细胞抗病毒效能研究显示：</a:t>
            </a:r>
            <a:endParaRPr lang="en-US" altLang="zh-CN" sz="1600" dirty="0">
              <a:solidFill>
                <a:srgbClr val="000000"/>
              </a:solidFill>
              <a:latin typeface="Imago" charset="0"/>
              <a:ea typeface="微软雅黑" panose="020B0503020204020204" charset="-122"/>
            </a:endParaRPr>
          </a:p>
          <a:p>
            <a:pPr marL="592455" indent="-357505" defTabSz="1219200">
              <a:lnSpc>
                <a:spcPct val="120000"/>
              </a:lnSpc>
              <a:buClr>
                <a:prstClr val="black">
                  <a:lumMod val="75000"/>
                  <a:lumOff val="25000"/>
                </a:prstClr>
              </a:buClr>
              <a:buFont typeface="Arial" panose="020B0604020202020204" pitchFamily="34" charset="0"/>
              <a:buChar char="•"/>
            </a:pPr>
            <a:r>
              <a:rPr lang="zh-CN" altLang="en-US" sz="1200" b="1" dirty="0">
                <a:solidFill>
                  <a:srgbClr val="C00000"/>
                </a:solidFill>
                <a:latin typeface="Imago" charset="0"/>
                <a:ea typeface="微软雅黑" panose="020B0503020204020204" charset="-122"/>
              </a:rPr>
              <a:t>玛巴洛沙韦</a:t>
            </a:r>
            <a:r>
              <a:rPr lang="zh-CN" altLang="en-US" sz="1200" dirty="0">
                <a:solidFill>
                  <a:srgbClr val="000000"/>
                </a:solidFill>
                <a:latin typeface="Imago" charset="0"/>
                <a:ea typeface="微软雅黑" panose="020B0503020204020204" charset="-122"/>
              </a:rPr>
              <a:t>对</a:t>
            </a:r>
            <a:r>
              <a:rPr lang="en-US" altLang="zh-CN" sz="1200" b="1" dirty="0">
                <a:solidFill>
                  <a:srgbClr val="C00000"/>
                </a:solidFill>
                <a:latin typeface="Imago" charset="0"/>
                <a:ea typeface="微软雅黑" panose="020B0503020204020204" charset="-122"/>
              </a:rPr>
              <a:t>A</a:t>
            </a:r>
            <a:r>
              <a:rPr lang="zh-CN" altLang="en-US" sz="1200" b="1" dirty="0">
                <a:solidFill>
                  <a:srgbClr val="C00000"/>
                </a:solidFill>
                <a:latin typeface="Imago" charset="0"/>
                <a:ea typeface="微软雅黑" panose="020B0503020204020204" charset="-122"/>
              </a:rPr>
              <a:t>型和</a:t>
            </a:r>
            <a:r>
              <a:rPr lang="en-US" altLang="zh-CN" sz="1200" b="1" dirty="0">
                <a:solidFill>
                  <a:srgbClr val="C00000"/>
                </a:solidFill>
                <a:latin typeface="Imago" charset="0"/>
                <a:ea typeface="微软雅黑" panose="020B0503020204020204" charset="-122"/>
              </a:rPr>
              <a:t>B</a:t>
            </a:r>
            <a:r>
              <a:rPr lang="zh-CN" altLang="en-US" sz="1200" b="1" dirty="0">
                <a:solidFill>
                  <a:srgbClr val="C00000"/>
                </a:solidFill>
                <a:latin typeface="Imago" charset="0"/>
                <a:ea typeface="微软雅黑" panose="020B0503020204020204" charset="-122"/>
              </a:rPr>
              <a:t>型流感病毒、禽流感、</a:t>
            </a:r>
            <a:r>
              <a:rPr lang="en-US" altLang="zh-CN" sz="1200" b="1" dirty="0">
                <a:solidFill>
                  <a:srgbClr val="C00000"/>
                </a:solidFill>
                <a:latin typeface="Imago" charset="0"/>
                <a:ea typeface="微软雅黑" panose="020B0503020204020204" charset="-122"/>
              </a:rPr>
              <a:t>NAI</a:t>
            </a:r>
            <a:r>
              <a:rPr lang="zh-CN" altLang="en-US" sz="1200" b="1" dirty="0">
                <a:solidFill>
                  <a:srgbClr val="C00000"/>
                </a:solidFill>
                <a:latin typeface="Imago" charset="0"/>
                <a:ea typeface="微软雅黑" panose="020B0503020204020204" charset="-122"/>
              </a:rPr>
              <a:t>耐药菌株</a:t>
            </a:r>
            <a:r>
              <a:rPr lang="zh-CN" altLang="en-US" sz="1200" dirty="0">
                <a:solidFill>
                  <a:srgbClr val="000000"/>
                </a:solidFill>
                <a:latin typeface="Imago" charset="0"/>
                <a:ea typeface="微软雅黑" panose="020B0503020204020204" charset="-122"/>
              </a:rPr>
              <a:t>均表现出较强的抗病毒能力</a:t>
            </a:r>
            <a:endParaRPr lang="en-US" altLang="zh-CN" sz="1200" dirty="0">
              <a:solidFill>
                <a:srgbClr val="000000"/>
              </a:solidFill>
              <a:latin typeface="Imago" charset="0"/>
              <a:ea typeface="微软雅黑" panose="020B0503020204020204" charset="-122"/>
            </a:endParaRPr>
          </a:p>
          <a:p>
            <a:pPr marL="592455" indent="-357505" defTabSz="1219200">
              <a:lnSpc>
                <a:spcPct val="120000"/>
              </a:lnSpc>
              <a:buFont typeface="Arial" panose="020B0604020202020204" pitchFamily="34" charset="0"/>
              <a:buChar char="•"/>
            </a:pPr>
            <a:r>
              <a:rPr lang="zh-CN" altLang="en-US" sz="1200" dirty="0">
                <a:solidFill>
                  <a:srgbClr val="000000"/>
                </a:solidFill>
                <a:latin typeface="Imago" charset="0"/>
                <a:ea typeface="微软雅黑" panose="020B0503020204020204" charset="-122"/>
              </a:rPr>
              <a:t>其他化合物的检测效价均低于玛巴洛沙韦</a:t>
            </a:r>
            <a:endParaRPr lang="zh-CN" altLang="en-US" sz="1200" dirty="0">
              <a:solidFill>
                <a:srgbClr val="000000"/>
              </a:solidFill>
              <a:latin typeface="Imago" charset="0"/>
              <a:ea typeface="微软雅黑" panose="020B0503020204020204" charset="-122"/>
            </a:endParaRPr>
          </a:p>
        </p:txBody>
      </p:sp>
      <p:sp>
        <p:nvSpPr>
          <p:cNvPr id="28" name="Google Shape;191;p18"/>
          <p:cNvSpPr txBox="1"/>
          <p:nvPr/>
        </p:nvSpPr>
        <p:spPr>
          <a:xfrm>
            <a:off x="5015721" y="6050400"/>
            <a:ext cx="6560658" cy="369213"/>
          </a:xfrm>
          <a:prstGeom prst="rect">
            <a:avLst/>
          </a:prstGeom>
          <a:noFill/>
          <a:ln>
            <a:noFill/>
          </a:ln>
        </p:spPr>
        <p:txBody>
          <a:bodyPr spcFirstLastPara="1" wrap="square" lIns="121868" tIns="60917" rIns="121868" bIns="60917" anchor="t" anchorCtr="0">
            <a:spAutoFit/>
          </a:bodyPr>
          <a:lstStyle/>
          <a:p>
            <a:pPr algn="ctr" defTabSz="1219200"/>
            <a:r>
              <a:rPr lang="en-US" altLang="zh-CN" sz="1335" b="1" dirty="0">
                <a:latin typeface="Imago" charset="0"/>
                <a:ea typeface="微软雅黑" panose="020B0503020204020204" charset="-122"/>
                <a:cs typeface="微软雅黑" panose="020B0503020204020204" charset="-122"/>
                <a:sym typeface="微软雅黑" panose="020B0503020204020204" charset="-122"/>
              </a:rPr>
              <a:t>EC</a:t>
            </a:r>
            <a:r>
              <a:rPr lang="en-US" altLang="zh-CN" sz="1335" b="1" baseline="-25000" dirty="0">
                <a:latin typeface="Imago" charset="0"/>
                <a:ea typeface="微软雅黑" panose="020B0503020204020204" charset="-122"/>
                <a:cs typeface="微软雅黑" panose="020B0503020204020204" charset="-122"/>
                <a:sym typeface="微软雅黑" panose="020B0503020204020204" charset="-122"/>
              </a:rPr>
              <a:t>90</a:t>
            </a:r>
            <a:r>
              <a:rPr lang="zh-CN" altLang="en-US" sz="1335" b="1" dirty="0">
                <a:latin typeface="Imago" charset="0"/>
                <a:ea typeface="微软雅黑" panose="020B0503020204020204" charset="-122"/>
                <a:cs typeface="微软雅黑" panose="020B0503020204020204" charset="-122"/>
                <a:sym typeface="微软雅黑" panose="020B0503020204020204" charset="-122"/>
              </a:rPr>
              <a:t>：杀灭</a:t>
            </a:r>
            <a:r>
              <a:rPr lang="en-US" altLang="zh-CN" sz="1335" b="1" dirty="0">
                <a:latin typeface="Imago" charset="0"/>
                <a:ea typeface="微软雅黑" panose="020B0503020204020204" charset="-122"/>
                <a:cs typeface="微软雅黑" panose="020B0503020204020204" charset="-122"/>
                <a:sym typeface="微软雅黑" panose="020B0503020204020204" charset="-122"/>
              </a:rPr>
              <a:t>90%</a:t>
            </a:r>
            <a:r>
              <a:rPr lang="zh-CN" altLang="en-US" sz="1335" b="1" dirty="0">
                <a:latin typeface="Imago" charset="0"/>
                <a:ea typeface="微软雅黑" panose="020B0503020204020204" charset="-122"/>
                <a:cs typeface="微软雅黑" panose="020B0503020204020204" charset="-122"/>
                <a:sym typeface="微软雅黑" panose="020B0503020204020204" charset="-122"/>
              </a:rPr>
              <a:t>病毒需要的药物浓度，</a:t>
            </a:r>
            <a:r>
              <a:rPr lang="zh-CN" altLang="en-US" sz="1600" b="1" dirty="0">
                <a:solidFill>
                  <a:srgbClr val="C00000"/>
                </a:solidFill>
                <a:latin typeface="Imago" charset="0"/>
                <a:ea typeface="微软雅黑" panose="020B0503020204020204" charset="-122"/>
                <a:cs typeface="微软雅黑" panose="020B0503020204020204" charset="-122"/>
                <a:sym typeface="微软雅黑" panose="020B0503020204020204" charset="-122"/>
              </a:rPr>
              <a:t>数值越低代表抗病毒效果越好</a:t>
            </a:r>
            <a:endParaRPr sz="1600" b="1" dirty="0">
              <a:solidFill>
                <a:srgbClr val="C00000"/>
              </a:solidFill>
              <a:latin typeface="Imago" charset="0"/>
              <a:ea typeface="微软雅黑" panose="020B0503020204020204" charset="-122"/>
              <a:cs typeface="微软雅黑" panose="020B0503020204020204" charset="-122"/>
              <a:sym typeface="微软雅黑" panose="020B0503020204020204" charset="-122"/>
            </a:endParaRPr>
          </a:p>
        </p:txBody>
      </p:sp>
      <p:sp>
        <p:nvSpPr>
          <p:cNvPr id="29" name="Google Shape;2111;p14"/>
          <p:cNvSpPr txBox="1"/>
          <p:nvPr/>
        </p:nvSpPr>
        <p:spPr>
          <a:xfrm>
            <a:off x="688820" y="6099912"/>
            <a:ext cx="3935299" cy="283300"/>
          </a:xfrm>
          <a:prstGeom prst="rect">
            <a:avLst/>
          </a:prstGeom>
          <a:noFill/>
          <a:ln>
            <a:noFill/>
          </a:ln>
        </p:spPr>
        <p:txBody>
          <a:bodyPr spcFirstLastPara="1" wrap="square" lIns="121868" tIns="0" rIns="121868" bIns="0" anchor="ctr" anchorCtr="0">
            <a:noAutofit/>
          </a:bodyPr>
          <a:lstStyle>
            <a:lvl1pPr marL="304800" indent="-304800" algn="l" defTabSz="1219200" rtl="0" eaLnBrk="1" latinLnBrk="0" hangingPunct="1">
              <a:spcBef>
                <a:spcPct val="20000"/>
              </a:spcBef>
              <a:buClr>
                <a:schemeClr val="bg1">
                  <a:lumMod val="50000"/>
                </a:schemeClr>
              </a:buClr>
              <a:buFont typeface="+mj-lt"/>
              <a:buAutoNum type="arabicPeriod"/>
              <a:defRPr sz="1065" kern="1200">
                <a:solidFill>
                  <a:schemeClr val="bg1">
                    <a:lumMod val="50000"/>
                  </a:schemeClr>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1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17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13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0965"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marL="0" indent="0" defTabSz="1219200">
              <a:lnSpc>
                <a:spcPct val="120000"/>
              </a:lnSpc>
              <a:spcBef>
                <a:spcPts val="0"/>
              </a:spcBef>
              <a:buClr>
                <a:prstClr val="white">
                  <a:lumMod val="50000"/>
                </a:prstClr>
              </a:buClr>
              <a:buSzPts val="1000"/>
              <a:buNone/>
            </a:pPr>
            <a:r>
              <a:rPr lang="zh-CN" altLang="en-US" sz="800" dirty="0">
                <a:solidFill>
                  <a:schemeClr val="tx1"/>
                </a:solidFill>
                <a:latin typeface="Imago" charset="0"/>
                <a:ea typeface="微软雅黑" panose="020B0503020204020204" charset="-122"/>
                <a:sym typeface="微软雅黑" panose="020B0503020204020204" charset="-122"/>
              </a:rPr>
              <a:t>细胞，</a:t>
            </a:r>
            <a:r>
              <a:rPr lang="en-US" altLang="zh-CN" sz="800" dirty="0">
                <a:solidFill>
                  <a:schemeClr val="tx1"/>
                </a:solidFill>
                <a:latin typeface="Imago" charset="0"/>
                <a:ea typeface="微软雅黑" panose="020B0503020204020204" charset="-122"/>
                <a:sym typeface="微软雅黑" panose="020B0503020204020204" charset="-122"/>
              </a:rPr>
              <a:t>MDCK</a:t>
            </a:r>
            <a:r>
              <a:rPr lang="zh-CN" altLang="en-US" sz="800" dirty="0">
                <a:solidFill>
                  <a:schemeClr val="tx1"/>
                </a:solidFill>
                <a:latin typeface="Imago" charset="0"/>
                <a:ea typeface="微软雅黑" panose="020B0503020204020204" charset="-122"/>
                <a:sym typeface="微软雅黑" panose="020B0503020204020204" charset="-122"/>
              </a:rPr>
              <a:t>；感染滴度，</a:t>
            </a:r>
            <a:r>
              <a:rPr lang="en-US" altLang="zh-CN" sz="800" dirty="0">
                <a:solidFill>
                  <a:schemeClr val="tx1"/>
                </a:solidFill>
                <a:latin typeface="Imago" charset="0"/>
                <a:ea typeface="微软雅黑" panose="020B0503020204020204" charset="-122"/>
                <a:sym typeface="微软雅黑" panose="020B0503020204020204" charset="-122"/>
              </a:rPr>
              <a:t>50</a:t>
            </a:r>
            <a:r>
              <a:rPr lang="zh-CN" altLang="en-US" sz="800" dirty="0">
                <a:solidFill>
                  <a:schemeClr val="tx1"/>
                </a:solidFill>
                <a:latin typeface="Imago" charset="0"/>
                <a:ea typeface="微软雅黑" panose="020B0503020204020204" charset="-122"/>
                <a:sym typeface="微软雅黑" panose="020B0503020204020204" charset="-122"/>
              </a:rPr>
              <a:t>％组织培养感染剂量</a:t>
            </a:r>
            <a:r>
              <a:rPr lang="en-US" altLang="zh-CN" sz="800" dirty="0">
                <a:solidFill>
                  <a:schemeClr val="tx1"/>
                </a:solidFill>
                <a:latin typeface="Imago" charset="0"/>
                <a:ea typeface="微软雅黑" panose="020B0503020204020204" charset="-122"/>
                <a:sym typeface="微软雅黑" panose="020B0503020204020204" charset="-122"/>
              </a:rPr>
              <a:t>(TCID50)/</a:t>
            </a:r>
            <a:r>
              <a:rPr lang="zh-CN" altLang="en-US" sz="800" dirty="0">
                <a:solidFill>
                  <a:schemeClr val="tx1"/>
                </a:solidFill>
                <a:latin typeface="Imago" charset="0"/>
                <a:ea typeface="微软雅黑" panose="020B0503020204020204" charset="-122"/>
                <a:sym typeface="微软雅黑" panose="020B0503020204020204" charset="-122"/>
              </a:rPr>
              <a:t>孔</a:t>
            </a:r>
            <a:endParaRPr lang="zh-CN" altLang="en-US" sz="800" dirty="0">
              <a:solidFill>
                <a:schemeClr val="tx1"/>
              </a:solidFill>
              <a:latin typeface="Imago" charset="0"/>
              <a:ea typeface="微软雅黑" panose="020B0503020204020204" charset="-122"/>
            </a:endParaRPr>
          </a:p>
          <a:p>
            <a:pPr marL="0" indent="0" defTabSz="1219200">
              <a:lnSpc>
                <a:spcPct val="120000"/>
              </a:lnSpc>
              <a:spcBef>
                <a:spcPts val="0"/>
              </a:spcBef>
              <a:buClr>
                <a:prstClr val="white">
                  <a:lumMod val="50000"/>
                </a:prstClr>
              </a:buClr>
              <a:buSzPts val="1000"/>
              <a:buNone/>
            </a:pPr>
            <a:r>
              <a:rPr lang="en-US" altLang="zh-CN" sz="800" dirty="0">
                <a:solidFill>
                  <a:schemeClr val="tx1"/>
                </a:solidFill>
                <a:latin typeface="Imago" charset="0"/>
                <a:ea typeface="微软雅黑" panose="020B0503020204020204" charset="-122"/>
                <a:sym typeface="微软雅黑" panose="020B0503020204020204" charset="-122"/>
              </a:rPr>
              <a:t>EC</a:t>
            </a:r>
            <a:r>
              <a:rPr lang="en-US" altLang="zh-CN" sz="800" baseline="-25000" dirty="0">
                <a:solidFill>
                  <a:schemeClr val="tx1"/>
                </a:solidFill>
                <a:latin typeface="Imago" charset="0"/>
                <a:ea typeface="微软雅黑" panose="020B0503020204020204" charset="-122"/>
                <a:sym typeface="微软雅黑" panose="020B0503020204020204" charset="-122"/>
              </a:rPr>
              <a:t>90</a:t>
            </a:r>
            <a:r>
              <a:rPr lang="zh-CN" altLang="en-US" sz="800" dirty="0">
                <a:solidFill>
                  <a:schemeClr val="tx1"/>
                </a:solidFill>
                <a:latin typeface="Imago" charset="0"/>
                <a:ea typeface="微软雅黑" panose="020B0503020204020204" charset="-122"/>
                <a:sym typeface="微软雅黑" panose="020B0503020204020204" charset="-122"/>
              </a:rPr>
              <a:t>，感染后</a:t>
            </a:r>
            <a:r>
              <a:rPr lang="en-US" altLang="zh-CN" sz="800" dirty="0">
                <a:solidFill>
                  <a:schemeClr val="tx1"/>
                </a:solidFill>
                <a:latin typeface="Imago" charset="0"/>
                <a:ea typeface="微软雅黑" panose="020B0503020204020204" charset="-122"/>
                <a:sym typeface="微软雅黑" panose="020B0503020204020204" charset="-122"/>
              </a:rPr>
              <a:t>24</a:t>
            </a:r>
            <a:r>
              <a:rPr lang="zh-CN" altLang="en-US" sz="800" dirty="0">
                <a:solidFill>
                  <a:schemeClr val="tx1"/>
                </a:solidFill>
                <a:latin typeface="Imago" charset="0"/>
                <a:ea typeface="微软雅黑" panose="020B0503020204020204" charset="-122"/>
                <a:sym typeface="微软雅黑" panose="020B0503020204020204" charset="-122"/>
              </a:rPr>
              <a:t>小时</a:t>
            </a:r>
            <a:r>
              <a:rPr lang="en-US" altLang="zh-CN" sz="800" dirty="0">
                <a:solidFill>
                  <a:schemeClr val="tx1"/>
                </a:solidFill>
                <a:latin typeface="Imago" charset="0"/>
                <a:ea typeface="微软雅黑" panose="020B0503020204020204" charset="-122"/>
                <a:sym typeface="微软雅黑" panose="020B0503020204020204" charset="-122"/>
              </a:rPr>
              <a:t>(</a:t>
            </a:r>
            <a:r>
              <a:rPr lang="zh-CN" altLang="en-US" sz="800" dirty="0">
                <a:solidFill>
                  <a:schemeClr val="tx1"/>
                </a:solidFill>
                <a:latin typeface="Imago" charset="0"/>
                <a:ea typeface="微软雅黑" panose="020B0503020204020204" charset="-122"/>
                <a:sym typeface="微软雅黑" panose="020B0503020204020204" charset="-122"/>
              </a:rPr>
              <a:t>甲型</a:t>
            </a:r>
            <a:r>
              <a:rPr lang="en-US" altLang="zh-CN" sz="800" dirty="0">
                <a:solidFill>
                  <a:schemeClr val="tx1"/>
                </a:solidFill>
                <a:latin typeface="Imago" charset="0"/>
                <a:ea typeface="微软雅黑" panose="020B0503020204020204" charset="-122"/>
                <a:sym typeface="微软雅黑" panose="020B0503020204020204" charset="-122"/>
              </a:rPr>
              <a:t>)</a:t>
            </a:r>
            <a:r>
              <a:rPr lang="zh-CN" altLang="en-US" sz="800" dirty="0">
                <a:solidFill>
                  <a:schemeClr val="tx1"/>
                </a:solidFill>
                <a:latin typeface="Imago" charset="0"/>
                <a:ea typeface="微软雅黑" panose="020B0503020204020204" charset="-122"/>
                <a:sym typeface="微软雅黑" panose="020B0503020204020204" charset="-122"/>
              </a:rPr>
              <a:t>或</a:t>
            </a:r>
            <a:r>
              <a:rPr lang="en-US" altLang="zh-CN" sz="800" dirty="0">
                <a:solidFill>
                  <a:schemeClr val="tx1"/>
                </a:solidFill>
                <a:latin typeface="Imago" charset="0"/>
                <a:ea typeface="微软雅黑" panose="020B0503020204020204" charset="-122"/>
                <a:sym typeface="微软雅黑" panose="020B0503020204020204" charset="-122"/>
              </a:rPr>
              <a:t>30</a:t>
            </a:r>
            <a:r>
              <a:rPr lang="zh-CN" altLang="en-US" sz="800" dirty="0">
                <a:solidFill>
                  <a:schemeClr val="tx1"/>
                </a:solidFill>
                <a:latin typeface="Imago" charset="0"/>
                <a:ea typeface="微软雅黑" panose="020B0503020204020204" charset="-122"/>
                <a:sym typeface="微软雅黑" panose="020B0503020204020204" charset="-122"/>
              </a:rPr>
              <a:t>小时</a:t>
            </a:r>
            <a:r>
              <a:rPr lang="en-US" altLang="zh-CN" sz="800" dirty="0">
                <a:solidFill>
                  <a:schemeClr val="tx1"/>
                </a:solidFill>
                <a:latin typeface="Imago" charset="0"/>
                <a:ea typeface="微软雅黑" panose="020B0503020204020204" charset="-122"/>
                <a:sym typeface="微软雅黑" panose="020B0503020204020204" charset="-122"/>
              </a:rPr>
              <a:t>(</a:t>
            </a:r>
            <a:r>
              <a:rPr lang="zh-CN" altLang="en-US" sz="800" dirty="0">
                <a:solidFill>
                  <a:schemeClr val="tx1"/>
                </a:solidFill>
                <a:latin typeface="Imago" charset="0"/>
                <a:ea typeface="微软雅黑" panose="020B0503020204020204" charset="-122"/>
                <a:sym typeface="微软雅黑" panose="020B0503020204020204" charset="-122"/>
              </a:rPr>
              <a:t>乙型</a:t>
            </a:r>
            <a:r>
              <a:rPr lang="en-US" altLang="zh-CN" sz="800" dirty="0">
                <a:solidFill>
                  <a:schemeClr val="tx1"/>
                </a:solidFill>
                <a:latin typeface="Imago" charset="0"/>
                <a:ea typeface="微软雅黑" panose="020B0503020204020204" charset="-122"/>
                <a:sym typeface="微软雅黑" panose="020B0503020204020204" charset="-122"/>
              </a:rPr>
              <a:t>)</a:t>
            </a:r>
            <a:r>
              <a:rPr lang="zh-CN" altLang="en-US" sz="800" dirty="0">
                <a:solidFill>
                  <a:schemeClr val="tx1"/>
                </a:solidFill>
                <a:latin typeface="Imago" charset="0"/>
                <a:ea typeface="微软雅黑" panose="020B0503020204020204" charset="-122"/>
                <a:sym typeface="微软雅黑" panose="020B0503020204020204" charset="-122"/>
              </a:rPr>
              <a:t>上清液中实现病毒滴度降低</a:t>
            </a:r>
            <a:r>
              <a:rPr lang="en-US" altLang="zh-CN" sz="800" dirty="0">
                <a:solidFill>
                  <a:schemeClr val="tx1"/>
                </a:solidFill>
                <a:latin typeface="Imago" charset="0"/>
                <a:ea typeface="微软雅黑" panose="020B0503020204020204" charset="-122"/>
                <a:sym typeface="微软雅黑" panose="020B0503020204020204" charset="-122"/>
              </a:rPr>
              <a:t>90</a:t>
            </a:r>
            <a:r>
              <a:rPr lang="zh-CN" altLang="en-US" sz="800" dirty="0">
                <a:solidFill>
                  <a:schemeClr val="tx1"/>
                </a:solidFill>
                <a:latin typeface="Imago" charset="0"/>
                <a:ea typeface="微软雅黑" panose="020B0503020204020204" charset="-122"/>
                <a:sym typeface="微软雅黑" panose="020B0503020204020204" charset="-122"/>
              </a:rPr>
              <a:t>％的浓度</a:t>
            </a:r>
            <a:endParaRPr lang="zh-CN" altLang="en-US" sz="800" dirty="0">
              <a:solidFill>
                <a:schemeClr val="tx1"/>
              </a:solidFill>
              <a:latin typeface="Imago" charset="0"/>
              <a:ea typeface="微软雅黑" panose="020B0503020204020204" charset="-122"/>
            </a:endParaRPr>
          </a:p>
        </p:txBody>
      </p:sp>
      <p:grpSp>
        <p:nvGrpSpPr>
          <p:cNvPr id="30" name="组合 29"/>
          <p:cNvGrpSpPr/>
          <p:nvPr/>
        </p:nvGrpSpPr>
        <p:grpSpPr>
          <a:xfrm>
            <a:off x="1402642" y="1298309"/>
            <a:ext cx="228862" cy="214954"/>
            <a:chOff x="836271" y="1723621"/>
            <a:chExt cx="302089" cy="283731"/>
          </a:xfrm>
        </p:grpSpPr>
        <p:sp>
          <p:nvSpPr>
            <p:cNvPr id="42" name="椭圆 41"/>
            <p:cNvSpPr/>
            <p:nvPr/>
          </p:nvSpPr>
          <p:spPr>
            <a:xfrm>
              <a:off x="836271" y="1723621"/>
              <a:ext cx="283731" cy="283731"/>
            </a:xfrm>
            <a:prstGeom prst="ellipse">
              <a:avLst/>
            </a:prstGeom>
            <a:no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prstClr val="black"/>
                </a:solidFill>
                <a:latin typeface="Imago" charset="0"/>
                <a:ea typeface="微软雅黑" panose="020B0503020204020204" charset="-122"/>
              </a:endParaRPr>
            </a:p>
          </p:txBody>
        </p:sp>
        <p:grpSp>
          <p:nvGrpSpPr>
            <p:cNvPr id="43" name="组合 42"/>
            <p:cNvGrpSpPr/>
            <p:nvPr/>
          </p:nvGrpSpPr>
          <p:grpSpPr>
            <a:xfrm>
              <a:off x="925962" y="1823028"/>
              <a:ext cx="212398" cy="117665"/>
              <a:chOff x="5126842" y="4379750"/>
              <a:chExt cx="159319" cy="88260"/>
            </a:xfrm>
          </p:grpSpPr>
          <p:sp>
            <p:nvSpPr>
              <p:cNvPr id="44" name="矩形 43"/>
              <p:cNvSpPr/>
              <p:nvPr/>
            </p:nvSpPr>
            <p:spPr>
              <a:xfrm rot="18900000">
                <a:off x="5126842" y="4379750"/>
                <a:ext cx="31737" cy="88260"/>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sp>
            <p:nvSpPr>
              <p:cNvPr id="45" name="矩形 44"/>
              <p:cNvSpPr/>
              <p:nvPr/>
            </p:nvSpPr>
            <p:spPr>
              <a:xfrm rot="2700000">
                <a:off x="5191605" y="4320757"/>
                <a:ext cx="31737" cy="157375"/>
              </a:xfrm>
              <a:prstGeom prst="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noAutofit/>
              </a:bodyPr>
              <a:lstStyle/>
              <a:p>
                <a:pPr algn="ctr" defTabSz="1219200">
                  <a:defRPr/>
                </a:pPr>
                <a:endParaRPr lang="zh-CN" altLang="en-US" sz="2400">
                  <a:solidFill>
                    <a:prstClr val="black"/>
                  </a:solidFill>
                  <a:latin typeface="Imago" charset="0"/>
                  <a:ea typeface="微软雅黑" panose="020B0503020204020204" charset="-122"/>
                  <a:cs typeface="+mn-ea"/>
                </a:endParaRPr>
              </a:p>
            </p:txBody>
          </p:sp>
        </p:grpSp>
      </p:grpSp>
      <p:sp>
        <p:nvSpPr>
          <p:cNvPr id="46" name="文本占位符 3"/>
          <p:cNvSpPr txBox="1"/>
          <p:nvPr/>
        </p:nvSpPr>
        <p:spPr>
          <a:xfrm>
            <a:off x="710089" y="6438900"/>
            <a:ext cx="11725955" cy="193084"/>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indent="0" defTabSz="1172210">
              <a:spcBef>
                <a:spcPts val="0"/>
              </a:spcBef>
              <a:buNone/>
              <a:defRPr/>
            </a:pPr>
            <a:r>
              <a:rPr lang="fr-FR" altLang="zh-CN" sz="800" dirty="0">
                <a:solidFill>
                  <a:prstClr val="white">
                    <a:lumMod val="65000"/>
                  </a:prstClr>
                </a:solidFill>
                <a:latin typeface="Imago" charset="0"/>
                <a:ea typeface="微软雅黑" panose="020B0503020204020204" charset="-122"/>
                <a:sym typeface="Verdana" panose="020B0604030504040204"/>
              </a:rPr>
              <a:t>Noshi T et al. Antiviral Res. 2018;160:109–117. </a:t>
            </a:r>
            <a:endParaRPr lang="fr-FR" altLang="zh-CN" sz="800" dirty="0">
              <a:solidFill>
                <a:prstClr val="white">
                  <a:lumMod val="65000"/>
                </a:prstClr>
              </a:solidFill>
              <a:latin typeface="Imago" charset="0"/>
              <a:ea typeface="微软雅黑" panose="020B0503020204020204" charset="-122"/>
              <a:sym typeface="Verdana" panose="020B0604030504040204"/>
            </a:endParaRPr>
          </a:p>
        </p:txBody>
      </p:sp>
      <p:pic>
        <p:nvPicPr>
          <p:cNvPr id="47" name="图片 46" descr="çæ¯, å ç¶çæ¯, æçæ¯, èè²ç, çç©å­¦, ç¾ç, èè²ççæ¯"/>
          <p:cNvPicPr>
            <a:picLocks noChangeAspect="1" noChangeArrowheads="1"/>
          </p:cNvPicPr>
          <p:nvPr/>
        </p:nvPicPr>
        <p:blipFill>
          <a:blip r:embed="rId4" cstate="print">
            <a:extLst>
              <a:ext uri="{28A0092B-C50C-407E-A947-70E740481C1C}">
                <a14:useLocalDpi xmlns:a14="http://schemas.microsoft.com/office/drawing/2010/main" val="0"/>
              </a:ext>
            </a:extLst>
          </a:blip>
          <a:srcRect l="50000" t="21828" r="6863" b="2387"/>
          <a:stretch>
            <a:fillRect/>
          </a:stretch>
        </p:blipFill>
        <p:spPr bwMode="auto">
          <a:xfrm>
            <a:off x="8934973" y="1028865"/>
            <a:ext cx="1174870" cy="1161034"/>
          </a:xfrm>
          <a:custGeom>
            <a:avLst/>
            <a:gdLst>
              <a:gd name="connsiteX0" fmla="*/ 498845 w 997690"/>
              <a:gd name="connsiteY0" fmla="*/ 0 h 985940"/>
              <a:gd name="connsiteX1" fmla="*/ 997690 w 997690"/>
              <a:gd name="connsiteY1" fmla="*/ 492970 h 985940"/>
              <a:gd name="connsiteX2" fmla="*/ 498845 w 997690"/>
              <a:gd name="connsiteY2" fmla="*/ 985940 h 985940"/>
              <a:gd name="connsiteX3" fmla="*/ 0 w 997690"/>
              <a:gd name="connsiteY3" fmla="*/ 492970 h 985940"/>
              <a:gd name="connsiteX4" fmla="*/ 498845 w 997690"/>
              <a:gd name="connsiteY4" fmla="*/ 0 h 985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690" h="985940">
                <a:moveTo>
                  <a:pt x="498845" y="0"/>
                </a:moveTo>
                <a:cubicBezTo>
                  <a:pt x="774349" y="0"/>
                  <a:pt x="997690" y="220710"/>
                  <a:pt x="997690" y="492970"/>
                </a:cubicBezTo>
                <a:cubicBezTo>
                  <a:pt x="997690" y="765230"/>
                  <a:pt x="774349" y="985940"/>
                  <a:pt x="498845" y="985940"/>
                </a:cubicBezTo>
                <a:cubicBezTo>
                  <a:pt x="223341" y="985940"/>
                  <a:pt x="0" y="765230"/>
                  <a:pt x="0" y="492970"/>
                </a:cubicBezTo>
                <a:cubicBezTo>
                  <a:pt x="0" y="220710"/>
                  <a:pt x="223341" y="0"/>
                  <a:pt x="498845" y="0"/>
                </a:cubicBezTo>
                <a:close/>
              </a:path>
            </a:pathLst>
          </a:custGeom>
          <a:noFill/>
          <a:ln>
            <a:solidFill>
              <a:srgbClr val="0180B5"/>
            </a:solidFill>
          </a:ln>
          <a:extLst>
            <a:ext uri="{909E8E84-426E-40DD-AFC4-6F175D3DCCD1}">
              <a14:hiddenFill xmlns:a14="http://schemas.microsoft.com/office/drawing/2010/main">
                <a:solidFill>
                  <a:srgbClr val="FFFFFF"/>
                </a:solidFill>
              </a14:hiddenFill>
            </a:ext>
          </a:extLst>
        </p:spPr>
      </p:pic>
      <p:sp>
        <p:nvSpPr>
          <p:cNvPr id="48" name="Rectangle 63"/>
          <p:cNvSpPr/>
          <p:nvPr/>
        </p:nvSpPr>
        <p:spPr>
          <a:xfrm>
            <a:off x="10500685" y="0"/>
            <a:ext cx="1196015" cy="547077"/>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流感的治疗</a:t>
            </a:r>
            <a:endParaRPr lang="zh-CN" altLang="en-US" sz="14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isḻíḍ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8604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 name="标题 6"/>
          <p:cNvSpPr/>
          <p:nvPr>
            <p:ph type="title" idx="4294967295"/>
          </p:nvPr>
        </p:nvSpPr>
        <p:spPr>
          <a:xfrm>
            <a:off x="714375" y="344488"/>
            <a:ext cx="10763250" cy="996950"/>
          </a:xfrm>
        </p:spPr>
        <p:txBody>
          <a:bodyPr vert="horz">
            <a:normAutofit/>
          </a:bodyPr>
          <a:lstStyle/>
          <a:p>
            <a:pPr algn="ctr"/>
            <a:r>
              <a:rPr lang="zh-CN" altLang="en-US" sz="4000" b="1" dirty="0"/>
              <a:t>目录</a:t>
            </a:r>
            <a:endParaRPr lang="zh-CN" altLang="en-US" sz="4000" b="1" dirty="0"/>
          </a:p>
        </p:txBody>
      </p:sp>
      <p:grpSp>
        <p:nvGrpSpPr>
          <p:cNvPr id="29" name="组合 28"/>
          <p:cNvGrpSpPr/>
          <p:nvPr>
            <p:custDataLst>
              <p:tags r:id="rId4"/>
            </p:custDataLst>
          </p:nvPr>
        </p:nvGrpSpPr>
        <p:grpSpPr>
          <a:xfrm>
            <a:off x="2819493" y="993226"/>
            <a:ext cx="6135200" cy="859570"/>
            <a:chOff x="2407763" y="1824469"/>
            <a:chExt cx="6920964" cy="1299445"/>
          </a:xfrm>
        </p:grpSpPr>
        <p:sp>
          <p:nvSpPr>
            <p:cNvPr id="6" name="ïṥľiďê"/>
            <p:cNvSpPr/>
            <p:nvPr>
              <p:custDataLst>
                <p:tags r:id="rId5"/>
              </p:custDataLst>
            </p:nvPr>
          </p:nvSpPr>
          <p:spPr>
            <a:xfrm>
              <a:off x="2920167" y="2052685"/>
              <a:ext cx="6408560"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C00000"/>
                </a:solidFill>
                <a:latin typeface="Imago" charset="0"/>
                <a:ea typeface="微软雅黑" panose="020B0503020204020204" charset="-122"/>
              </a:endParaRPr>
            </a:p>
          </p:txBody>
        </p:sp>
        <p:sp>
          <p:nvSpPr>
            <p:cNvPr id="8" name="îŝ1îḓe"/>
            <p:cNvSpPr/>
            <p:nvPr>
              <p:custDataLst>
                <p:tags r:id="rId6"/>
              </p:custDataLst>
            </p:nvPr>
          </p:nvSpPr>
          <p:spPr>
            <a:xfrm>
              <a:off x="4059956" y="2153922"/>
              <a:ext cx="5046904"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我国2023-2024年流感季活动情况</a:t>
              </a:r>
              <a:endParaRPr lang="zh-CN" altLang="en-US" sz="2000" b="1" dirty="0">
                <a:solidFill>
                  <a:srgbClr val="0180B5"/>
                </a:solidFill>
                <a:latin typeface="Imago" charset="0"/>
                <a:ea typeface="微软雅黑" panose="020B0503020204020204" charset="-122"/>
              </a:endParaRPr>
            </a:p>
          </p:txBody>
        </p:sp>
        <p:sp>
          <p:nvSpPr>
            <p:cNvPr id="9" name="任意多边形: 形状 8"/>
            <p:cNvSpPr/>
            <p:nvPr>
              <p:custDataLst>
                <p:tags r:id="rId7"/>
              </p:custDataLst>
            </p:nvPr>
          </p:nvSpPr>
          <p:spPr>
            <a:xfrm rot="16200000" flipV="1">
              <a:off x="2430726" y="1801506"/>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srgbClr val="C00000"/>
                </a:solidFill>
                <a:latin typeface="Imago" charset="0"/>
                <a:ea typeface="微软雅黑" panose="020B0503020204020204" charset="-122"/>
                <a:cs typeface="+mn-ea"/>
              </a:endParaRPr>
            </a:p>
          </p:txBody>
        </p:sp>
        <p:sp>
          <p:nvSpPr>
            <p:cNvPr id="10" name="椭圆 9"/>
            <p:cNvSpPr/>
            <p:nvPr>
              <p:custDataLst>
                <p:tags r:id="rId8"/>
              </p:custDataLst>
            </p:nvPr>
          </p:nvSpPr>
          <p:spPr>
            <a:xfrm rot="16200000">
              <a:off x="2499477" y="1997112"/>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Imago" charset="0"/>
                <a:ea typeface="微软雅黑" panose="020B0503020204020204" charset="-122"/>
              </a:endParaRPr>
            </a:p>
          </p:txBody>
        </p:sp>
        <p:sp>
          <p:nvSpPr>
            <p:cNvPr id="11" name="椭圆 10"/>
            <p:cNvSpPr/>
            <p:nvPr>
              <p:custDataLst>
                <p:tags r:id="rId9"/>
              </p:custDataLst>
            </p:nvPr>
          </p:nvSpPr>
          <p:spPr>
            <a:xfrm>
              <a:off x="2569254" y="2000613"/>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01</a:t>
              </a:r>
              <a:endParaRPr lang="en-US" altLang="zh-CN" sz="2800" b="1" i="1" dirty="0">
                <a:solidFill>
                  <a:srgbClr val="C00000"/>
                </a:solidFill>
                <a:latin typeface="Imago" charset="0"/>
                <a:ea typeface="微软雅黑" panose="020B0503020204020204" charset="-122"/>
              </a:endParaRPr>
            </a:p>
          </p:txBody>
        </p:sp>
      </p:grpSp>
      <p:grpSp>
        <p:nvGrpSpPr>
          <p:cNvPr id="28" name="组合 27"/>
          <p:cNvGrpSpPr/>
          <p:nvPr>
            <p:custDataLst>
              <p:tags r:id="rId10"/>
            </p:custDataLst>
          </p:nvPr>
        </p:nvGrpSpPr>
        <p:grpSpPr>
          <a:xfrm>
            <a:off x="2851243" y="2196084"/>
            <a:ext cx="6092983" cy="864636"/>
            <a:chOff x="2407763" y="3352131"/>
            <a:chExt cx="6873088" cy="1299445"/>
          </a:xfrm>
        </p:grpSpPr>
        <p:sp>
          <p:nvSpPr>
            <p:cNvPr id="12" name="ïṥľiďê"/>
            <p:cNvSpPr/>
            <p:nvPr>
              <p:custDataLst>
                <p:tags r:id="rId11"/>
              </p:custDataLst>
            </p:nvPr>
          </p:nvSpPr>
          <p:spPr>
            <a:xfrm>
              <a:off x="2920167" y="358034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3" name="îŝ1îḓe"/>
            <p:cNvSpPr/>
            <p:nvPr>
              <p:custDataLst>
                <p:tags r:id="rId12"/>
              </p:custDataLst>
            </p:nvPr>
          </p:nvSpPr>
          <p:spPr>
            <a:xfrm>
              <a:off x="4059956" y="368158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流感的发病机制及临床表现</a:t>
              </a:r>
              <a:endParaRPr lang="zh-CN" altLang="en-US" sz="2000" b="1" dirty="0">
                <a:solidFill>
                  <a:srgbClr val="0180B5"/>
                </a:solidFill>
                <a:latin typeface="Imago" charset="0"/>
                <a:ea typeface="微软雅黑" panose="020B0503020204020204" charset="-122"/>
              </a:endParaRPr>
            </a:p>
          </p:txBody>
        </p:sp>
        <p:sp>
          <p:nvSpPr>
            <p:cNvPr id="14" name="任意多边形: 形状 13"/>
            <p:cNvSpPr/>
            <p:nvPr>
              <p:custDataLst>
                <p:tags r:id="rId13"/>
              </p:custDataLst>
            </p:nvPr>
          </p:nvSpPr>
          <p:spPr>
            <a:xfrm rot="16200000" flipV="1">
              <a:off x="2430726" y="332916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15" name="椭圆 14"/>
            <p:cNvSpPr/>
            <p:nvPr>
              <p:custDataLst>
                <p:tags r:id="rId14"/>
              </p:custDataLst>
            </p:nvPr>
          </p:nvSpPr>
          <p:spPr>
            <a:xfrm rot="16200000">
              <a:off x="2499477" y="352477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6" name="椭圆 15"/>
            <p:cNvSpPr/>
            <p:nvPr>
              <p:custDataLst>
                <p:tags r:id="rId15"/>
              </p:custDataLst>
            </p:nvPr>
          </p:nvSpPr>
          <p:spPr>
            <a:xfrm>
              <a:off x="2569254" y="352827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02</a:t>
              </a:r>
              <a:endParaRPr lang="en-US" altLang="zh-CN" sz="2800" b="1" i="1" dirty="0">
                <a:solidFill>
                  <a:srgbClr val="FF0000"/>
                </a:solidFill>
                <a:latin typeface="Imago" charset="0"/>
                <a:ea typeface="微软雅黑" panose="020B0503020204020204" charset="-122"/>
              </a:endParaRPr>
            </a:p>
          </p:txBody>
        </p:sp>
      </p:grpSp>
      <p:grpSp>
        <p:nvGrpSpPr>
          <p:cNvPr id="27" name="组合 26"/>
          <p:cNvGrpSpPr/>
          <p:nvPr>
            <p:custDataLst>
              <p:tags r:id="rId16"/>
            </p:custDataLst>
          </p:nvPr>
        </p:nvGrpSpPr>
        <p:grpSpPr>
          <a:xfrm>
            <a:off x="2851243" y="3380456"/>
            <a:ext cx="6092983" cy="797649"/>
            <a:chOff x="2407763" y="4760671"/>
            <a:chExt cx="6873088" cy="1299445"/>
          </a:xfrm>
        </p:grpSpPr>
        <p:sp>
          <p:nvSpPr>
            <p:cNvPr id="17" name="ïṥľiďê"/>
            <p:cNvSpPr/>
            <p:nvPr>
              <p:custDataLst>
                <p:tags r:id="rId17"/>
              </p:custDataLst>
            </p:nvPr>
          </p:nvSpPr>
          <p:spPr>
            <a:xfrm>
              <a:off x="2920167" y="498888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8" name="îŝ1îḓe"/>
            <p:cNvSpPr/>
            <p:nvPr>
              <p:custDataLst>
                <p:tags r:id="rId18"/>
              </p:custDataLst>
            </p:nvPr>
          </p:nvSpPr>
          <p:spPr>
            <a:xfrm>
              <a:off x="4059956" y="509012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a:t>
              </a:r>
              <a:r>
                <a:rPr lang="zh-CN" altLang="en-US" sz="2000" b="1" dirty="0">
                  <a:solidFill>
                    <a:srgbClr val="0180B5"/>
                  </a:solidFill>
                  <a:latin typeface="Imago" charset="0"/>
                  <a:ea typeface="微软雅黑" panose="020B0503020204020204" charset="-122"/>
                </a:rPr>
                <a:t>的诊断及治疗策略</a:t>
              </a:r>
              <a:endParaRPr lang="zh-CN" altLang="en-US" sz="2000" b="1" dirty="0">
                <a:solidFill>
                  <a:srgbClr val="0180B5"/>
                </a:solidFill>
                <a:latin typeface="Imago" charset="0"/>
                <a:ea typeface="微软雅黑" panose="020B0503020204020204" charset="-122"/>
              </a:endParaRPr>
            </a:p>
          </p:txBody>
        </p:sp>
        <p:sp>
          <p:nvSpPr>
            <p:cNvPr id="19" name="任意多边形: 形状 18"/>
            <p:cNvSpPr/>
            <p:nvPr>
              <p:custDataLst>
                <p:tags r:id="rId19"/>
              </p:custDataLst>
            </p:nvPr>
          </p:nvSpPr>
          <p:spPr>
            <a:xfrm rot="16200000" flipV="1">
              <a:off x="2430726" y="473770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0" name="椭圆 19"/>
            <p:cNvSpPr/>
            <p:nvPr>
              <p:custDataLst>
                <p:tags r:id="rId20"/>
              </p:custDataLst>
            </p:nvPr>
          </p:nvSpPr>
          <p:spPr>
            <a:xfrm rot="16200000">
              <a:off x="2499477" y="493331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1" name="椭圆 20"/>
            <p:cNvSpPr/>
            <p:nvPr>
              <p:custDataLst>
                <p:tags r:id="rId21"/>
              </p:custDataLst>
            </p:nvPr>
          </p:nvSpPr>
          <p:spPr>
            <a:xfrm>
              <a:off x="2569254" y="493681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US" altLang="zh-CN" sz="2800" b="1" i="1" dirty="0">
                  <a:solidFill>
                    <a:srgbClr val="0180B5"/>
                  </a:solidFill>
                  <a:latin typeface="Imago" charset="0"/>
                  <a:ea typeface="微软雅黑" panose="020B0503020204020204" charset="-122"/>
                </a:rPr>
                <a:t>03</a:t>
              </a:r>
              <a:endParaRPr lang="en-US" altLang="zh-CN" sz="2800" b="1" i="1" dirty="0">
                <a:solidFill>
                  <a:srgbClr val="0180B5"/>
                </a:solidFill>
                <a:latin typeface="Imago" charset="0"/>
                <a:ea typeface="微软雅黑" panose="020B0503020204020204" charset="-122"/>
              </a:endParaRPr>
            </a:p>
          </p:txBody>
        </p:sp>
      </p:grpSp>
      <p:grpSp>
        <p:nvGrpSpPr>
          <p:cNvPr id="4" name="组合 3"/>
          <p:cNvGrpSpPr/>
          <p:nvPr>
            <p:custDataLst>
              <p:tags r:id="rId22"/>
            </p:custDataLst>
          </p:nvPr>
        </p:nvGrpSpPr>
        <p:grpSpPr>
          <a:xfrm>
            <a:off x="2850833" y="4564838"/>
            <a:ext cx="6092775" cy="859459"/>
            <a:chOff x="2455639" y="5831898"/>
            <a:chExt cx="6873088" cy="1299445"/>
          </a:xfrm>
        </p:grpSpPr>
        <p:sp>
          <p:nvSpPr>
            <p:cNvPr id="22" name="ïṥľiďê"/>
            <p:cNvSpPr/>
            <p:nvPr>
              <p:custDataLst>
                <p:tags r:id="rId23"/>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23" name="îŝ1îḓe"/>
            <p:cNvSpPr/>
            <p:nvPr>
              <p:custDataLst>
                <p:tags r:id="rId24"/>
              </p:custDataLst>
            </p:nvPr>
          </p:nvSpPr>
          <p:spPr>
            <a:xfrm>
              <a:off x="4107831" y="6161351"/>
              <a:ext cx="5116125" cy="640536"/>
            </a:xfrm>
            <a:prstGeom prst="rect">
              <a:avLst/>
            </a:prstGeom>
            <a:ln>
              <a:noFill/>
            </a:ln>
          </p:spPr>
          <p:txBody>
            <a:bodyPr wrap="square" lIns="91440" tIns="45720" rIns="91440" bIns="45720" anchor="ctr">
              <a:noAutofit/>
            </a:bodyPr>
            <a:lstStyle/>
            <a:p>
              <a:pPr algn="l">
                <a:buClrTx/>
                <a:buSzTx/>
                <a:buFontTx/>
              </a:pPr>
              <a:r>
                <a:rPr lang="zh-CN" altLang="en-US" sz="2000" b="1" dirty="0" smtClean="0">
                  <a:solidFill>
                    <a:srgbClr val="FF0000"/>
                  </a:solidFill>
                  <a:latin typeface="Imago" charset="0"/>
                  <a:ea typeface="微软雅黑" panose="020B0503020204020204" charset="-122"/>
                </a:rPr>
                <a:t>国内外流感指南及共识更新</a:t>
              </a:r>
              <a:endParaRPr lang="zh-CN" altLang="en-US" sz="2000" b="1" dirty="0" smtClean="0">
                <a:solidFill>
                  <a:srgbClr val="FF0000"/>
                </a:solidFill>
                <a:latin typeface="Imago" charset="0"/>
                <a:ea typeface="微软雅黑" panose="020B0503020204020204" charset="-122"/>
              </a:endParaRPr>
            </a:p>
          </p:txBody>
        </p:sp>
        <p:sp>
          <p:nvSpPr>
            <p:cNvPr id="24" name="任意多边形: 形状 23"/>
            <p:cNvSpPr/>
            <p:nvPr>
              <p:custDataLst>
                <p:tags r:id="rId25"/>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5" name="椭圆 24"/>
            <p:cNvSpPr/>
            <p:nvPr>
              <p:custDataLst>
                <p:tags r:id="rId26"/>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6" name="椭圆 25"/>
            <p:cNvSpPr/>
            <p:nvPr>
              <p:custDataLst>
                <p:tags r:id="rId27"/>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FF0000"/>
                  </a:solidFill>
                  <a:latin typeface="Imago" charset="0"/>
                  <a:ea typeface="微软雅黑" panose="020B0503020204020204" charset="-122"/>
                </a:rPr>
                <a:t>04</a:t>
              </a:r>
              <a:endParaRPr lang="en-US" altLang="zh-CN" sz="2800" b="1" i="1" dirty="0">
                <a:solidFill>
                  <a:srgbClr val="FF0000"/>
                </a:solidFill>
                <a:latin typeface="Imago" charset="0"/>
                <a:ea typeface="微软雅黑" panose="020B0503020204020204" charset="-122"/>
              </a:endParaRPr>
            </a:p>
          </p:txBody>
        </p:sp>
      </p:grpSp>
      <p:grpSp>
        <p:nvGrpSpPr>
          <p:cNvPr id="5" name="组合 4"/>
          <p:cNvGrpSpPr/>
          <p:nvPr>
            <p:custDataLst>
              <p:tags r:id="rId28"/>
            </p:custDataLst>
          </p:nvPr>
        </p:nvGrpSpPr>
        <p:grpSpPr>
          <a:xfrm>
            <a:off x="2850833" y="5686595"/>
            <a:ext cx="6092109" cy="848807"/>
            <a:chOff x="2455639" y="5831898"/>
            <a:chExt cx="6873088" cy="1299445"/>
          </a:xfrm>
        </p:grpSpPr>
        <p:sp>
          <p:nvSpPr>
            <p:cNvPr id="30" name="ïṥľiďê"/>
            <p:cNvSpPr/>
            <p:nvPr>
              <p:custDataLst>
                <p:tags r:id="rId29"/>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dirty="0">
                <a:solidFill>
                  <a:srgbClr val="861E68"/>
                </a:solidFill>
                <a:latin typeface="Imago" charset="0"/>
                <a:ea typeface="微软雅黑" panose="020B0503020204020204" charset="-122"/>
              </a:endParaRPr>
            </a:p>
          </p:txBody>
        </p:sp>
        <p:sp>
          <p:nvSpPr>
            <p:cNvPr id="31" name="îŝ1îḓe"/>
            <p:cNvSpPr/>
            <p:nvPr>
              <p:custDataLst>
                <p:tags r:id="rId30"/>
              </p:custDataLst>
            </p:nvPr>
          </p:nvSpPr>
          <p:spPr>
            <a:xfrm>
              <a:off x="4107831" y="6161351"/>
              <a:ext cx="5116125" cy="640536"/>
            </a:xfrm>
            <a:prstGeom prst="rect">
              <a:avLst/>
            </a:prstGeom>
            <a:ln>
              <a:noFill/>
            </a:ln>
          </p:spPr>
          <p:txBody>
            <a:bodyPr wrap="square" lIns="91440" tIns="45720" rIns="91440" bIns="45720" anchor="ctr">
              <a:noAutofit/>
            </a:bodyPr>
            <a:p>
              <a:r>
                <a:rPr lang="zh-CN" altLang="en-US" sz="2000" b="1" dirty="0" smtClean="0">
                  <a:solidFill>
                    <a:srgbClr val="0180B5"/>
                  </a:solidFill>
                  <a:latin typeface="Imago" charset="0"/>
                  <a:ea typeface="微软雅黑" panose="020B0503020204020204" charset="-122"/>
                </a:rPr>
                <a:t>真实世界数据</a:t>
              </a:r>
              <a:r>
                <a:rPr lang="zh-CN" altLang="en-US" sz="2000" b="1" dirty="0" smtClean="0">
                  <a:solidFill>
                    <a:srgbClr val="0180B5"/>
                  </a:solidFill>
                  <a:latin typeface="Imago" charset="0"/>
                  <a:ea typeface="微软雅黑" panose="020B0503020204020204" charset="-122"/>
                </a:rPr>
                <a:t>解读</a:t>
              </a:r>
              <a:endParaRPr lang="zh-CN" altLang="en-US" sz="2000" b="1" dirty="0" smtClean="0">
                <a:solidFill>
                  <a:srgbClr val="0180B5"/>
                </a:solidFill>
                <a:latin typeface="Imago" charset="0"/>
                <a:ea typeface="微软雅黑" panose="020B0503020204020204" charset="-122"/>
              </a:endParaRPr>
            </a:p>
          </p:txBody>
        </p:sp>
        <p:sp>
          <p:nvSpPr>
            <p:cNvPr id="32" name="任意多边形: 形状 23"/>
            <p:cNvSpPr/>
            <p:nvPr>
              <p:custDataLst>
                <p:tags r:id="rId31"/>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33" name="椭圆 32"/>
            <p:cNvSpPr/>
            <p:nvPr>
              <p:custDataLst>
                <p:tags r:id="rId32"/>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latin typeface="Imago" charset="0"/>
                <a:ea typeface="微软雅黑" panose="020B0503020204020204" charset="-122"/>
              </a:endParaRPr>
            </a:p>
          </p:txBody>
        </p:sp>
        <p:sp>
          <p:nvSpPr>
            <p:cNvPr id="34" name="椭圆 33"/>
            <p:cNvSpPr/>
            <p:nvPr>
              <p:custDataLst>
                <p:tags r:id="rId33"/>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i="1" dirty="0">
                  <a:solidFill>
                    <a:srgbClr val="0180B5"/>
                  </a:solidFill>
                  <a:latin typeface="Imago" charset="0"/>
                  <a:ea typeface="微软雅黑" panose="020B0503020204020204" charset="-122"/>
                </a:rPr>
                <a:t>05</a:t>
              </a:r>
              <a:endParaRPr lang="en-US" altLang="zh-CN" sz="2800" b="1" i="1" dirty="0">
                <a:solidFill>
                  <a:srgbClr val="0180B5"/>
                </a:solidFill>
                <a:latin typeface="Imago" charset="0"/>
                <a:ea typeface="微软雅黑" panose="020B0503020204020204" charset="-122"/>
              </a:endParaRPr>
            </a:p>
          </p:txBody>
        </p:sp>
      </p:grpSp>
    </p:spTree>
    <p:custDataLst>
      <p:tags r:id="rId34"/>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69742" name="think-cell 幻灯片" r:id="rId2" imgW="5715" imgH="5715" progId="TCLayout.ActiveDocument.1">
                  <p:embed/>
                </p:oleObj>
              </mc:Choice>
              <mc:Fallback>
                <p:oleObj name="think-cell 幻灯片" r:id="rId2" imgW="5715" imgH="5715" progId="TCLayout.ActiveDocument.1">
                  <p:embed/>
                  <p:pic>
                    <p:nvPicPr>
                      <p:cNvPr id="0" name="对象 7"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9" name="标题 1"/>
          <p:cNvSpPr txBox="1"/>
          <p:nvPr/>
        </p:nvSpPr>
        <p:spPr>
          <a:xfrm>
            <a:off x="715169" y="79375"/>
            <a:ext cx="10761663" cy="9953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200" b="1" dirty="0"/>
              <a:t>我国抗病毒药物的指南</a:t>
            </a:r>
            <a:r>
              <a:rPr lang="en-US" altLang="zh-CN" sz="3200" b="1" dirty="0"/>
              <a:t>/</a:t>
            </a:r>
            <a:r>
              <a:rPr lang="zh-CN" altLang="en-US" sz="3200" b="1" dirty="0"/>
              <a:t>共识推荐</a:t>
            </a:r>
            <a:endParaRPr lang="zh-CN" altLang="en-US" sz="3200" b="1" dirty="0"/>
          </a:p>
        </p:txBody>
      </p:sp>
      <p:sp>
        <p:nvSpPr>
          <p:cNvPr id="10" name="文本占位符 2"/>
          <p:cNvSpPr txBox="1"/>
          <p:nvPr/>
        </p:nvSpPr>
        <p:spPr>
          <a:xfrm>
            <a:off x="173620" y="6438900"/>
            <a:ext cx="8701088" cy="425450"/>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a:solidFill>
                  <a:schemeClr val="bg1">
                    <a:lumMod val="50000"/>
                  </a:schemeClr>
                </a:solidFill>
                <a:sym typeface="+mn-lt"/>
              </a:rPr>
              <a:t>1.</a:t>
            </a:r>
            <a:r>
              <a:rPr lang="zh-CN" altLang="en-US">
                <a:solidFill>
                  <a:schemeClr val="bg1">
                    <a:lumMod val="50000"/>
                  </a:schemeClr>
                </a:solidFill>
                <a:sym typeface="+mn-lt"/>
              </a:rPr>
              <a:t>奥司他韦说明书      </a:t>
            </a:r>
            <a:r>
              <a:rPr lang="en-US" altLang="zh-CN">
                <a:solidFill>
                  <a:schemeClr val="bg1">
                    <a:lumMod val="50000"/>
                  </a:schemeClr>
                </a:solidFill>
                <a:sym typeface="+mn-lt"/>
              </a:rPr>
              <a:t>3.</a:t>
            </a:r>
            <a:r>
              <a:rPr lang="zh-CN" altLang="en-US">
                <a:solidFill>
                  <a:schemeClr val="bg1">
                    <a:lumMod val="50000"/>
                  </a:schemeClr>
                </a:solidFill>
                <a:sym typeface="+mn-lt"/>
              </a:rPr>
              <a:t>帕拉米韦说明书      </a:t>
            </a:r>
            <a:r>
              <a:rPr lang="en-US" altLang="zh-CN">
                <a:solidFill>
                  <a:schemeClr val="bg1">
                    <a:lumMod val="50000"/>
                  </a:schemeClr>
                </a:solidFill>
                <a:sym typeface="+mn-lt"/>
              </a:rPr>
              <a:t>5.</a:t>
            </a:r>
            <a:r>
              <a:rPr lang="zh-CN" altLang="en-US">
                <a:solidFill>
                  <a:schemeClr val="bg1">
                    <a:lumMod val="50000"/>
                  </a:schemeClr>
                </a:solidFill>
                <a:sym typeface="+mn-lt"/>
              </a:rPr>
              <a:t>法维拉韦说明书</a:t>
            </a:r>
            <a:endParaRPr lang="zh-CN" altLang="en-US">
              <a:solidFill>
                <a:schemeClr val="bg1">
                  <a:lumMod val="50000"/>
                </a:schemeClr>
              </a:solidFill>
              <a:sym typeface="+mn-lt"/>
            </a:endParaRPr>
          </a:p>
          <a:p>
            <a:pPr marL="0" indent="0">
              <a:buFont typeface="Arial" panose="020B0604020202020204" pitchFamily="34" charset="0"/>
              <a:buNone/>
            </a:pPr>
            <a:r>
              <a:rPr lang="en-US" altLang="zh-CN">
                <a:solidFill>
                  <a:schemeClr val="bg1">
                    <a:lumMod val="50000"/>
                  </a:schemeClr>
                </a:solidFill>
                <a:sym typeface="+mn-lt"/>
              </a:rPr>
              <a:t>2.</a:t>
            </a:r>
            <a:r>
              <a:rPr lang="zh-CN" altLang="en-US">
                <a:solidFill>
                  <a:schemeClr val="bg1">
                    <a:lumMod val="50000"/>
                  </a:schemeClr>
                </a:solidFill>
                <a:sym typeface="+mn-lt"/>
              </a:rPr>
              <a:t>扎那米韦说明书      </a:t>
            </a:r>
            <a:r>
              <a:rPr lang="en-US" altLang="zh-CN">
                <a:solidFill>
                  <a:schemeClr val="bg1">
                    <a:lumMod val="50000"/>
                  </a:schemeClr>
                </a:solidFill>
                <a:sym typeface="+mn-lt"/>
              </a:rPr>
              <a:t>4.</a:t>
            </a:r>
            <a:r>
              <a:rPr lang="zh-CN" altLang="en-US">
                <a:solidFill>
                  <a:schemeClr val="bg1">
                    <a:lumMod val="50000"/>
                  </a:schemeClr>
                </a:solidFill>
                <a:sym typeface="+mn-lt"/>
              </a:rPr>
              <a:t>阿比多尔说明书      </a:t>
            </a:r>
            <a:r>
              <a:rPr lang="en-US" altLang="zh-CN">
                <a:solidFill>
                  <a:schemeClr val="bg1">
                    <a:lumMod val="50000"/>
                  </a:schemeClr>
                </a:solidFill>
                <a:sym typeface="+mn-lt"/>
              </a:rPr>
              <a:t>6.</a:t>
            </a:r>
            <a:r>
              <a:rPr lang="zh-CN" altLang="en-US">
                <a:solidFill>
                  <a:schemeClr val="bg1">
                    <a:lumMod val="50000"/>
                  </a:schemeClr>
                </a:solidFill>
                <a:sym typeface="+mn-lt"/>
              </a:rPr>
              <a:t>玛巴洛沙韦说明书</a:t>
            </a:r>
            <a:endParaRPr lang="zh-CN" altLang="en-US" dirty="0">
              <a:solidFill>
                <a:schemeClr val="bg1">
                  <a:lumMod val="50000"/>
                </a:schemeClr>
              </a:solidFill>
              <a:sym typeface="+mn-lt"/>
            </a:endParaRPr>
          </a:p>
        </p:txBody>
      </p:sp>
      <p:graphicFrame>
        <p:nvGraphicFramePr>
          <p:cNvPr id="12" name="表格 3"/>
          <p:cNvGraphicFramePr>
            <a:graphicFrameLocks noGrp="1"/>
          </p:cNvGraphicFramePr>
          <p:nvPr/>
        </p:nvGraphicFramePr>
        <p:xfrm>
          <a:off x="210440" y="864620"/>
          <a:ext cx="11771120" cy="5379397"/>
        </p:xfrm>
        <a:graphic>
          <a:graphicData uri="http://schemas.openxmlformats.org/drawingml/2006/table">
            <a:tbl>
              <a:tblPr>
                <a:tableStyleId>{5C22544A-7EE6-4342-B048-85BDC9FD1C3A}</a:tableStyleId>
              </a:tblPr>
              <a:tblGrid>
                <a:gridCol w="923192"/>
                <a:gridCol w="1811791"/>
                <a:gridCol w="1792281"/>
                <a:gridCol w="1448066"/>
                <a:gridCol w="1489342"/>
                <a:gridCol w="1452778"/>
                <a:gridCol w="1400892"/>
                <a:gridCol w="1452778"/>
              </a:tblGrid>
              <a:tr h="253046">
                <a:tc rowSpan="2" gridSpan="2">
                  <a:txBody>
                    <a:bodyPr/>
                    <a:lstStyle/>
                    <a:p>
                      <a:pPr algn="ctr" fontAlgn="b">
                        <a:lnSpc>
                          <a:spcPct val="120000"/>
                        </a:lnSpc>
                      </a:pPr>
                      <a:r>
                        <a:rPr lang="zh-CN" altLang="en-US" sz="1400" b="1" i="0" u="none" strike="noStrike" dirty="0">
                          <a:solidFill>
                            <a:schemeClr val="bg1"/>
                          </a:solidFill>
                          <a:effectLst/>
                          <a:latin typeface="Imago" charset="0"/>
                          <a:ea typeface="+mn-ea"/>
                        </a:rPr>
                        <a:t>特征</a:t>
                      </a:r>
                      <a:endParaRPr lang="en-US" sz="1400" b="1" i="0" u="none" strike="noStrike" dirty="0">
                        <a:solidFill>
                          <a:schemeClr val="bg1"/>
                        </a:solidFill>
                        <a:effectLst/>
                        <a:latin typeface="Imago" charset="0"/>
                        <a:ea typeface="+mn-ea"/>
                      </a:endParaRPr>
                    </a:p>
                  </a:txBody>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rowSpan="2" hMerge="1">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gridSpan="2">
                  <a:txBody>
                    <a:bodyPr/>
                    <a:lstStyle/>
                    <a:p>
                      <a:pPr algn="ctr" fontAlgn="b">
                        <a:lnSpc>
                          <a:spcPct val="120000"/>
                        </a:lnSpc>
                      </a:pPr>
                      <a:r>
                        <a:rPr lang="en-US" altLang="zh-CN" sz="1400" b="1" dirty="0">
                          <a:solidFill>
                            <a:schemeClr val="bg1"/>
                          </a:solidFill>
                          <a:latin typeface="Imago" charset="0"/>
                          <a:ea typeface="+mn-ea"/>
                          <a:cs typeface="Imago" charset="0"/>
                        </a:rPr>
                        <a:t>RNA</a:t>
                      </a:r>
                      <a:r>
                        <a:rPr lang="zh-CN" altLang="en-US" sz="1400" b="1" dirty="0">
                          <a:solidFill>
                            <a:schemeClr val="bg1"/>
                          </a:solidFill>
                          <a:latin typeface="Imago" charset="0"/>
                          <a:ea typeface="+mn-ea"/>
                          <a:cs typeface="Imago" charset="0"/>
                        </a:rPr>
                        <a:t>聚合酶抑制剂</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hMerge="1">
                  <a:tcPr marL="3145" marR="3145" marT="314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b">
                        <a:lnSpc>
                          <a:spcPct val="120000"/>
                        </a:lnSpc>
                      </a:pPr>
                      <a:r>
                        <a:rPr lang="zh-CN" altLang="en-US" sz="1400" b="1" dirty="0">
                          <a:solidFill>
                            <a:schemeClr val="bg1"/>
                          </a:solidFill>
                          <a:latin typeface="Imago" charset="0"/>
                          <a:ea typeface="+mn-ea"/>
                          <a:cs typeface="Imago" charset="0"/>
                        </a:rPr>
                        <a:t>神经氨酸酶抑制剂</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hMerge="1">
                  <a:tcPr marL="3145" marR="3145" marT="3145" marB="0" anchor="ctr">
                    <a:lnL w="28575" cap="flat" cmpd="sng" algn="ctr">
                      <a:no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solidFill>
                      <a:srgbClr val="0863CF"/>
                    </a:solidFill>
                  </a:tcPr>
                </a:tc>
                <a:tc hMerge="1">
                  <a:tcPr marL="3145" marR="3145" marT="3145" marB="0" anchor="ctr">
                    <a:lnL w="28575" cap="flat" cmpd="sng" algn="ctr">
                      <a:noFill/>
                      <a:prstDash val="solid"/>
                      <a:round/>
                      <a:headEnd type="none" w="med" len="med"/>
                      <a:tailEnd type="none" w="med" len="med"/>
                    </a:lnL>
                    <a:lnR w="12700" cmpd="sng">
                      <a:noFill/>
                    </a:lnR>
                    <a:lnT w="19050" cap="flat" cmpd="sng" algn="ctr">
                      <a:solidFill>
                        <a:srgbClr val="0070C0"/>
                      </a:solidFill>
                      <a:prstDash val="solid"/>
                      <a:round/>
                      <a:headEnd type="none" w="med" len="med"/>
                      <a:tailEnd type="none" w="med" len="med"/>
                    </a:lnT>
                    <a:solidFill>
                      <a:srgbClr val="0863CF"/>
                    </a:solidFill>
                  </a:tcPr>
                </a:tc>
                <a:tc>
                  <a:txBody>
                    <a:bodyPr/>
                    <a:lstStyle/>
                    <a:p>
                      <a:pPr algn="ctr" fontAlgn="b">
                        <a:lnSpc>
                          <a:spcPct val="120000"/>
                        </a:lnSpc>
                      </a:pPr>
                      <a:r>
                        <a:rPr lang="zh-CN" altLang="en-US" sz="1400" b="1" i="0" u="none" strike="noStrike" dirty="0">
                          <a:solidFill>
                            <a:schemeClr val="bg1"/>
                          </a:solidFill>
                          <a:effectLst/>
                          <a:latin typeface="Imago" charset="0"/>
                          <a:ea typeface="+mn-ea"/>
                        </a:rPr>
                        <a:t>血凝素抑制剂</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r>
              <a:tr h="503022">
                <a:tc vMerge="1" gridSpan="2">
                  <a:tcPr/>
                </a:tc>
                <a:tc vMerge="1" hMerge="1">
                  <a:tcPr marL="3145" marR="3145" marT="3145" marB="0" anchor="ctr">
                    <a:solidFill>
                      <a:srgbClr val="0070C0"/>
                    </a:solidFill>
                  </a:tcPr>
                </a:tc>
                <a:tc>
                  <a:txBody>
                    <a:bodyPr/>
                    <a:lstStyle/>
                    <a:p>
                      <a:pPr algn="ctr" fontAlgn="b">
                        <a:lnSpc>
                          <a:spcPct val="120000"/>
                        </a:lnSpc>
                      </a:pPr>
                      <a:r>
                        <a:rPr lang="zh-CN" altLang="en-US" sz="1400" b="1" i="0" u="none" strike="noStrike" dirty="0">
                          <a:solidFill>
                            <a:srgbClr val="FFED3D"/>
                          </a:solidFill>
                          <a:effectLst/>
                          <a:latin typeface="Imago" charset="0"/>
                          <a:ea typeface="+mn-ea"/>
                        </a:rPr>
                        <a:t>玛巴洛沙韦</a:t>
                      </a:r>
                      <a:r>
                        <a:rPr lang="en-US" altLang="zh-CN" sz="1400" b="1" i="0" u="none" strike="noStrike" dirty="0">
                          <a:solidFill>
                            <a:srgbClr val="FFED3D"/>
                          </a:solidFill>
                          <a:effectLst/>
                          <a:latin typeface="Imago" charset="0"/>
                          <a:ea typeface="+mn-ea"/>
                        </a:rPr>
                        <a:t>-</a:t>
                      </a:r>
                      <a:r>
                        <a:rPr lang="zh-CN" altLang="en-US" sz="1400" b="1" i="0" u="none" strike="noStrike" dirty="0">
                          <a:solidFill>
                            <a:schemeClr val="bg1"/>
                          </a:solidFill>
                          <a:effectLst/>
                          <a:latin typeface="Imago" charset="0"/>
                          <a:ea typeface="+mn-ea"/>
                        </a:rPr>
                        <a:t>速福</a:t>
                      </a:r>
                      <a:r>
                        <a:rPr lang="zh-CN" altLang="en-US" sz="1400" b="1" i="0" u="none" strike="noStrike" dirty="0" smtClean="0">
                          <a:solidFill>
                            <a:schemeClr val="bg1"/>
                          </a:solidFill>
                          <a:effectLst/>
                          <a:latin typeface="Imago" charset="0"/>
                          <a:ea typeface="+mn-ea"/>
                        </a:rPr>
                        <a:t>达</a:t>
                      </a:r>
                      <a:r>
                        <a:rPr lang="en-US" altLang="zh-CN" sz="1800" kern="1200" baseline="30000" dirty="0" smtClean="0">
                          <a:solidFill>
                            <a:schemeClr val="bg1"/>
                          </a:solidFill>
                          <a:effectLst/>
                          <a:latin typeface="+mn-lt"/>
                          <a:ea typeface="+mn-ea"/>
                          <a:cs typeface="+mn-cs"/>
                        </a:rPr>
                        <a:t>®</a:t>
                      </a:r>
                      <a:endParaRPr lang="en-US" altLang="zh-CN" sz="1400" b="1" i="0" u="none" strike="noStrike" baseline="30000" dirty="0">
                        <a:solidFill>
                          <a:schemeClr val="bg1"/>
                        </a:solidFill>
                        <a:effectLst/>
                        <a:latin typeface="Imago" charset="0"/>
                        <a:ea typeface="+mn-ea"/>
                      </a:endParaRPr>
                    </a:p>
                    <a:p>
                      <a:pPr algn="ctr" fontAlgn="b">
                        <a:lnSpc>
                          <a:spcPct val="120000"/>
                        </a:lnSpc>
                      </a:pPr>
                      <a:r>
                        <a:rPr lang="zh-CN" altLang="en-US" sz="1400" b="1" i="0" u="none" strike="noStrike" dirty="0">
                          <a:solidFill>
                            <a:srgbClr val="FFED3D"/>
                          </a:solidFill>
                          <a:effectLst/>
                          <a:latin typeface="Imago" charset="0"/>
                          <a:ea typeface="+mn-ea"/>
                        </a:rPr>
                        <a:t>（</a:t>
                      </a:r>
                      <a:r>
                        <a:rPr lang="en-US" altLang="zh-CN" sz="1400" b="1" i="0" u="none" strike="noStrike" dirty="0">
                          <a:solidFill>
                            <a:srgbClr val="FFED3D"/>
                          </a:solidFill>
                          <a:effectLst/>
                          <a:latin typeface="Imago" charset="0"/>
                          <a:ea typeface="+mn-ea"/>
                        </a:rPr>
                        <a:t>PA</a:t>
                      </a:r>
                      <a:r>
                        <a:rPr lang="zh-CN" altLang="en-US" sz="1400" b="1" i="0" u="none" strike="noStrike" dirty="0">
                          <a:solidFill>
                            <a:srgbClr val="FFED3D"/>
                          </a:solidFill>
                          <a:effectLst/>
                          <a:latin typeface="Imago" charset="0"/>
                          <a:ea typeface="+mn-ea"/>
                        </a:rPr>
                        <a:t>亚基）</a:t>
                      </a:r>
                      <a:endParaRPr lang="en-US" sz="1400" b="1" i="0" u="none" strike="noStrike" dirty="0">
                        <a:solidFill>
                          <a:srgbClr val="FFED3D"/>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algn="ctr" fontAlgn="b">
                        <a:lnSpc>
                          <a:spcPct val="120000"/>
                        </a:lnSpc>
                      </a:pPr>
                      <a:r>
                        <a:rPr lang="zh-CN" altLang="en-US" sz="1400" b="1" i="0" u="none" strike="noStrike" dirty="0">
                          <a:solidFill>
                            <a:schemeClr val="bg1"/>
                          </a:solidFill>
                          <a:effectLst/>
                          <a:latin typeface="Imago" charset="0"/>
                          <a:ea typeface="+mn-ea"/>
                        </a:rPr>
                        <a:t>法维拉韦</a:t>
                      </a:r>
                      <a:endParaRPr lang="en-US" altLang="zh-CN" sz="1400" b="1" i="0" u="none" strike="noStrike" dirty="0">
                        <a:solidFill>
                          <a:schemeClr val="bg1"/>
                        </a:solidFill>
                        <a:effectLst/>
                        <a:latin typeface="Imago" charset="0"/>
                        <a:ea typeface="+mn-ea"/>
                      </a:endParaRPr>
                    </a:p>
                    <a:p>
                      <a:pPr algn="ctr" fontAlgn="b">
                        <a:lnSpc>
                          <a:spcPct val="120000"/>
                        </a:lnSpc>
                      </a:pPr>
                      <a:r>
                        <a:rPr lang="zh-CN" altLang="en-US" sz="1400" b="1" i="0" u="none" strike="noStrike" dirty="0">
                          <a:solidFill>
                            <a:schemeClr val="bg1"/>
                          </a:solidFill>
                          <a:effectLst/>
                          <a:latin typeface="Imago" charset="0"/>
                          <a:ea typeface="+mn-ea"/>
                        </a:rPr>
                        <a:t>（</a:t>
                      </a:r>
                      <a:r>
                        <a:rPr lang="en-US" altLang="zh-CN" sz="1400" b="1" i="0" u="none" strike="noStrike" dirty="0">
                          <a:solidFill>
                            <a:schemeClr val="bg1"/>
                          </a:solidFill>
                          <a:effectLst/>
                          <a:latin typeface="Imago" charset="0"/>
                          <a:ea typeface="+mn-ea"/>
                        </a:rPr>
                        <a:t>PB1</a:t>
                      </a:r>
                      <a:r>
                        <a:rPr lang="zh-CN" altLang="en-US" sz="1400" b="1" i="0" u="none" strike="noStrike" dirty="0">
                          <a:solidFill>
                            <a:schemeClr val="bg1"/>
                          </a:solidFill>
                          <a:effectLst/>
                          <a:latin typeface="Imago" charset="0"/>
                          <a:ea typeface="+mn-ea"/>
                        </a:rPr>
                        <a:t>亚基）</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algn="ctr" fontAlgn="b">
                        <a:lnSpc>
                          <a:spcPct val="120000"/>
                        </a:lnSpc>
                      </a:pPr>
                      <a:r>
                        <a:rPr lang="zh-CN" altLang="en-US" sz="1400" b="1" i="0" u="none" strike="noStrike" dirty="0">
                          <a:solidFill>
                            <a:schemeClr val="bg1"/>
                          </a:solidFill>
                          <a:effectLst/>
                          <a:latin typeface="Imago" charset="0"/>
                          <a:ea typeface="+mn-ea"/>
                        </a:rPr>
                        <a:t>奥司他韦</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algn="ctr" fontAlgn="b">
                        <a:lnSpc>
                          <a:spcPct val="120000"/>
                        </a:lnSpc>
                      </a:pPr>
                      <a:r>
                        <a:rPr lang="zh-CN" altLang="en-US" sz="1400" b="1" u="none" strike="noStrike" dirty="0">
                          <a:solidFill>
                            <a:schemeClr val="bg1"/>
                          </a:solidFill>
                          <a:effectLst/>
                          <a:latin typeface="Imago" charset="0"/>
                          <a:ea typeface="+mn-ea"/>
                        </a:rPr>
                        <a:t>扎那米韦</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algn="ctr" fontAlgn="b">
                        <a:lnSpc>
                          <a:spcPct val="120000"/>
                        </a:lnSpc>
                      </a:pPr>
                      <a:r>
                        <a:rPr lang="zh-CN" altLang="en-US" sz="1400" b="1" i="0" u="none" strike="noStrike" dirty="0">
                          <a:solidFill>
                            <a:schemeClr val="bg1"/>
                          </a:solidFill>
                          <a:effectLst/>
                          <a:latin typeface="Imago" charset="0"/>
                          <a:ea typeface="+mn-ea"/>
                        </a:rPr>
                        <a:t>帕拉米韦</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algn="ctr" fontAlgn="b">
                        <a:lnSpc>
                          <a:spcPct val="120000"/>
                        </a:lnSpc>
                      </a:pPr>
                      <a:r>
                        <a:rPr lang="zh-CN" altLang="en-US" sz="1400" b="1" i="0" u="none" strike="noStrike" dirty="0">
                          <a:solidFill>
                            <a:schemeClr val="bg1"/>
                          </a:solidFill>
                          <a:effectLst/>
                          <a:latin typeface="Imago" charset="0"/>
                          <a:ea typeface="+mn-ea"/>
                        </a:rPr>
                        <a:t>阿比多尔</a:t>
                      </a:r>
                      <a:endParaRPr lang="en-US" sz="1400" b="1" i="0" u="none" strike="noStrike" dirty="0">
                        <a:solidFill>
                          <a:schemeClr val="bg1"/>
                        </a:solidFill>
                        <a:effectLst/>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r>
              <a:tr h="655191">
                <a:tc gridSpan="2">
                  <a:txBody>
                    <a:bodyPr/>
                    <a:lstStyle/>
                    <a:p>
                      <a:pPr algn="ctr">
                        <a:lnSpc>
                          <a:spcPct val="120000"/>
                        </a:lnSpc>
                      </a:pPr>
                      <a:r>
                        <a:rPr lang="zh-CN" altLang="en-US" sz="1200" b="1" dirty="0">
                          <a:solidFill>
                            <a:schemeClr val="bg1"/>
                          </a:solidFill>
                          <a:latin typeface="Imago" charset="0"/>
                          <a:ea typeface="+mn-ea"/>
                        </a:rPr>
                        <a:t>医保报销范围</a:t>
                      </a:r>
                      <a:endParaRPr lang="zh-CN" altLang="en-US" sz="1200" b="1" dirty="0">
                        <a:solidFill>
                          <a:schemeClr val="bg1"/>
                        </a:solidFill>
                        <a:latin typeface="Imago" charset="0"/>
                        <a:ea typeface="+mn-ea"/>
                      </a:endParaRPr>
                    </a:p>
                  </a:txBody>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hMerge="1">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62230" indent="0" algn="l">
                        <a:lnSpc>
                          <a:spcPct val="120000"/>
                        </a:lnSpc>
                      </a:pPr>
                      <a:r>
                        <a:rPr lang="zh-CN" altLang="en-US" sz="1200" b="1" dirty="0">
                          <a:solidFill>
                            <a:srgbClr val="C00000"/>
                          </a:solidFill>
                          <a:latin typeface="Imago" charset="0"/>
                        </a:rPr>
                        <a:t>既往健康患者</a:t>
                      </a:r>
                      <a:r>
                        <a:rPr lang="zh-CN" altLang="en-US" sz="1200" kern="1200" dirty="0">
                          <a:solidFill>
                            <a:schemeClr val="tx1"/>
                          </a:solidFill>
                          <a:latin typeface="+mn-lt"/>
                          <a:ea typeface="+mn-ea"/>
                          <a:cs typeface="+mn-cs"/>
                        </a:rPr>
                        <a:t>以及存在流感</a:t>
                      </a:r>
                      <a:r>
                        <a:rPr lang="zh-CN" altLang="en-US" sz="1200" b="1" kern="1200" dirty="0">
                          <a:solidFill>
                            <a:schemeClr val="tx1"/>
                          </a:solidFill>
                          <a:latin typeface="+mn-lt"/>
                          <a:ea typeface="+mn-ea"/>
                          <a:cs typeface="+mn-cs"/>
                        </a:rPr>
                        <a:t>并发症高风险的患者</a:t>
                      </a:r>
                      <a:endParaRPr lang="zh-CN" altLang="en-US" sz="1200" b="1" kern="1200" dirty="0">
                        <a:solidFill>
                          <a:schemeClr val="tx1"/>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114300" indent="0"/>
                      <a:r>
                        <a:rPr lang="zh-CN" altLang="en-US" sz="1200" b="0" i="0" u="none" strike="noStrike" kern="1200" baseline="0" dirty="0">
                          <a:solidFill>
                            <a:schemeClr val="dk1"/>
                          </a:solidFill>
                          <a:latin typeface="+mn-lt"/>
                          <a:ea typeface="+mn-ea"/>
                          <a:cs typeface="+mn-cs"/>
                        </a:rPr>
                        <a:t>限流感重症高危人群及重症患者的抗流感病毒治疗</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62230" marR="0" lvl="0" indent="0" algn="l" defTabSz="1172210" rtl="0" eaLnBrk="1" fontAlgn="auto" latinLnBrk="0" hangingPunct="1">
                        <a:lnSpc>
                          <a:spcPct val="100000"/>
                        </a:lnSpc>
                        <a:spcBef>
                          <a:spcPts val="0"/>
                        </a:spcBef>
                        <a:spcAft>
                          <a:spcPts val="0"/>
                        </a:spcAft>
                        <a:buClrTx/>
                        <a:buSzTx/>
                        <a:buFontTx/>
                        <a:buNone/>
                        <a:defRPr/>
                      </a:pPr>
                      <a:r>
                        <a:rPr lang="zh-CN" altLang="en-US" sz="1200" b="0" i="0" u="none" strike="noStrike" kern="1200" baseline="0" dirty="0">
                          <a:solidFill>
                            <a:schemeClr val="dk1"/>
                          </a:solidFill>
                          <a:latin typeface="+mn-lt"/>
                          <a:ea typeface="+mn-ea"/>
                          <a:cs typeface="+mn-cs"/>
                        </a:rPr>
                        <a:t>限流感重症高危人群及重症患者的抗流感病毒治疗</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62230" marR="0" lvl="0" indent="0" algn="l" defTabSz="1172210" rtl="0" eaLnBrk="1" fontAlgn="auto" latinLnBrk="0" hangingPunct="1">
                        <a:lnSpc>
                          <a:spcPct val="100000"/>
                        </a:lnSpc>
                        <a:spcBef>
                          <a:spcPts val="0"/>
                        </a:spcBef>
                        <a:spcAft>
                          <a:spcPts val="0"/>
                        </a:spcAft>
                        <a:buClrTx/>
                        <a:buSzTx/>
                        <a:buFontTx/>
                        <a:buNone/>
                        <a:defRPr/>
                      </a:pPr>
                      <a:r>
                        <a:rPr lang="zh-CN" altLang="en-US" sz="1200" b="0" i="0" u="none" strike="noStrike" kern="1200" baseline="0" dirty="0">
                          <a:solidFill>
                            <a:schemeClr val="dk1"/>
                          </a:solidFill>
                          <a:latin typeface="+mn-lt"/>
                          <a:ea typeface="+mn-ea"/>
                          <a:cs typeface="+mn-cs"/>
                        </a:rPr>
                        <a:t>限流感重症高危人群及重症患者的抗流感病毒治疗</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62230" marR="0" lvl="0" indent="0" algn="l" defTabSz="1172210" rtl="0" eaLnBrk="1" fontAlgn="auto" latinLnBrk="0" hangingPunct="1">
                        <a:lnSpc>
                          <a:spcPct val="100000"/>
                        </a:lnSpc>
                        <a:spcBef>
                          <a:spcPts val="0"/>
                        </a:spcBef>
                        <a:spcAft>
                          <a:spcPts val="0"/>
                        </a:spcAft>
                        <a:buClrTx/>
                        <a:buSzTx/>
                        <a:buFontTx/>
                        <a:buNone/>
                        <a:defRPr/>
                      </a:pPr>
                      <a:r>
                        <a:rPr lang="zh-CN" altLang="en-US" sz="1200" b="0" i="0" u="none" strike="noStrike" kern="1200" baseline="0" dirty="0">
                          <a:solidFill>
                            <a:schemeClr val="dk1"/>
                          </a:solidFill>
                          <a:latin typeface="+mn-lt"/>
                          <a:ea typeface="+mn-ea"/>
                          <a:cs typeface="+mn-cs"/>
                        </a:rPr>
                        <a:t>限流感重症高危人群及重症患者的抗流感病毒治疗</a:t>
                      </a:r>
                      <a:endParaRPr lang="zh-CN" altLang="en-US" sz="1200" b="0" i="0" u="none" strike="noStrike" kern="1200" baseline="0" dirty="0">
                        <a:solidFill>
                          <a:schemeClr val="dk1"/>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62230" marR="0" lvl="0" indent="-62230" algn="l" defTabSz="1172210" rtl="0" eaLnBrk="1" fontAlgn="auto" latinLnBrk="0" hangingPunct="1">
                        <a:lnSpc>
                          <a:spcPct val="100000"/>
                        </a:lnSpc>
                        <a:spcBef>
                          <a:spcPts val="0"/>
                        </a:spcBef>
                        <a:spcAft>
                          <a:spcPts val="0"/>
                        </a:spcAft>
                        <a:buClrTx/>
                        <a:buSzTx/>
                        <a:buFontTx/>
                        <a:buNone/>
                        <a:defRPr/>
                      </a:pPr>
                      <a:r>
                        <a:rPr lang="zh-CN" altLang="en-US" sz="1200" b="0" i="0" u="none" strike="noStrike" kern="1200" baseline="0" dirty="0" smtClean="0">
                          <a:solidFill>
                            <a:schemeClr val="dk1"/>
                          </a:solidFill>
                          <a:latin typeface="+mn-lt"/>
                          <a:ea typeface="+mn-ea"/>
                          <a:cs typeface="+mn-cs"/>
                        </a:rPr>
                        <a:t> 限</a:t>
                      </a:r>
                      <a:r>
                        <a:rPr lang="zh-CN" altLang="en-US" sz="1200" b="0" i="0" u="none" strike="noStrike" kern="1200" baseline="0" dirty="0">
                          <a:solidFill>
                            <a:schemeClr val="dk1"/>
                          </a:solidFill>
                          <a:latin typeface="+mn-lt"/>
                          <a:ea typeface="+mn-ea"/>
                          <a:cs typeface="+mn-cs"/>
                        </a:rPr>
                        <a:t>流感重症</a:t>
                      </a:r>
                      <a:r>
                        <a:rPr lang="zh-CN" altLang="en-US" sz="1200" b="0" i="0" u="none" strike="noStrike" kern="1200" baseline="0" dirty="0" smtClean="0">
                          <a:solidFill>
                            <a:schemeClr val="dk1"/>
                          </a:solidFill>
                          <a:latin typeface="+mn-lt"/>
                          <a:ea typeface="+mn-ea"/>
                          <a:cs typeface="+mn-cs"/>
                        </a:rPr>
                        <a:t>高危人群 及</a:t>
                      </a:r>
                      <a:r>
                        <a:rPr lang="zh-CN" altLang="en-US" sz="1200" b="0" i="0" u="none" strike="noStrike" kern="1200" baseline="0" dirty="0">
                          <a:solidFill>
                            <a:schemeClr val="dk1"/>
                          </a:solidFill>
                          <a:latin typeface="+mn-lt"/>
                          <a:ea typeface="+mn-ea"/>
                          <a:cs typeface="+mn-cs"/>
                        </a:rPr>
                        <a:t>重症患者的抗流感病毒治疗</a:t>
                      </a:r>
                      <a:endParaRPr lang="zh-CN" altLang="en-US" sz="2300" b="0" i="0" u="none" strike="noStrike" kern="1200" baseline="0" dirty="0">
                        <a:solidFill>
                          <a:schemeClr val="dk1"/>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r h="400668">
                <a:tc gridSpan="2">
                  <a:txBody>
                    <a:bodyPr/>
                    <a:lstStyle/>
                    <a:p>
                      <a:pPr algn="ctr">
                        <a:lnSpc>
                          <a:spcPct val="120000"/>
                        </a:lnSpc>
                      </a:pPr>
                      <a:r>
                        <a:rPr lang="zh-CN" altLang="en-US" sz="1200" b="1" dirty="0">
                          <a:solidFill>
                            <a:schemeClr val="bg1"/>
                          </a:solidFill>
                          <a:latin typeface="Imago" charset="0"/>
                          <a:ea typeface="+mn-ea"/>
                        </a:rPr>
                        <a:t>适用年龄</a:t>
                      </a:r>
                      <a:endParaRPr lang="zh-CN" altLang="en-US" sz="1200" b="1" dirty="0">
                        <a:solidFill>
                          <a:schemeClr val="bg1"/>
                        </a:solidFill>
                        <a:latin typeface="Imago" charset="0"/>
                        <a:ea typeface="+mn-ea"/>
                      </a:endParaRPr>
                    </a:p>
                  </a:txBody>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hMerge="1">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85725" algn="l" defTabSz="1172210" rtl="0" eaLnBrk="1" fontAlgn="auto" latinLnBrk="0" hangingPunct="1">
                        <a:lnSpc>
                          <a:spcPct val="120000"/>
                        </a:lnSpc>
                        <a:spcBef>
                          <a:spcPts val="0"/>
                        </a:spcBef>
                        <a:spcAft>
                          <a:spcPts val="0"/>
                        </a:spcAft>
                        <a:buClrTx/>
                        <a:buSzTx/>
                        <a:buFontTx/>
                        <a:buNone/>
                        <a:defRPr/>
                      </a:pPr>
                      <a:r>
                        <a:rPr lang="zh-CN" altLang="en-US" sz="1200" b="0" i="0" kern="1200" dirty="0" smtClean="0">
                          <a:solidFill>
                            <a:schemeClr val="tx1"/>
                          </a:solidFill>
                          <a:latin typeface="+mn-lt"/>
                          <a:ea typeface="+mn-ea"/>
                          <a:cs typeface="+mn-ea"/>
                          <a:sym typeface="+mn-lt"/>
                        </a:rPr>
                        <a:t>≥</a:t>
                      </a:r>
                      <a:r>
                        <a:rPr lang="en-US" altLang="zh-CN" sz="1200" b="0" i="0" kern="1200" dirty="0" smtClean="0">
                          <a:solidFill>
                            <a:schemeClr val="tx1"/>
                          </a:solidFill>
                          <a:latin typeface="+mn-lt"/>
                          <a:ea typeface="+mn-ea"/>
                          <a:cs typeface="+mn-ea"/>
                          <a:sym typeface="+mn-lt"/>
                        </a:rPr>
                        <a:t>5</a:t>
                      </a:r>
                      <a:r>
                        <a:rPr lang="zh-CN" altLang="en-US" sz="1200" b="0" i="0" kern="1200" dirty="0" smtClean="0">
                          <a:solidFill>
                            <a:schemeClr val="tx1"/>
                          </a:solidFill>
                          <a:latin typeface="+mn-lt"/>
                          <a:ea typeface="+mn-ea"/>
                          <a:cs typeface="+mn-ea"/>
                          <a:sym typeface="+mn-lt"/>
                        </a:rPr>
                        <a:t>岁</a:t>
                      </a:r>
                      <a:r>
                        <a:rPr lang="zh-CN" altLang="en-US" sz="1200" b="0" i="0" kern="1200" dirty="0">
                          <a:solidFill>
                            <a:schemeClr val="tx1"/>
                          </a:solidFill>
                          <a:latin typeface="+mn-lt"/>
                          <a:ea typeface="+mn-ea"/>
                          <a:cs typeface="+mn-ea"/>
                          <a:sym typeface="+mn-lt"/>
                        </a:rPr>
                        <a:t>成人及青少年</a:t>
                      </a:r>
                      <a:endParaRPr lang="zh-CN" altLang="en-US" sz="1200" b="0" i="0" kern="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solidFill>
                            <a:schemeClr val="tx1"/>
                          </a:solidFill>
                          <a:latin typeface="+mn-lt"/>
                          <a:ea typeface="+mn-ea"/>
                          <a:cs typeface="+mn-ea"/>
                          <a:sym typeface="+mn-lt"/>
                        </a:rPr>
                        <a:t>  成人</a:t>
                      </a:r>
                      <a:endParaRPr lang="zh-CN" altLang="en-US" sz="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algn="l">
                        <a:lnSpc>
                          <a:spcPct val="100000"/>
                        </a:lnSpc>
                      </a:pPr>
                      <a:r>
                        <a:rPr lang="zh-CN" altLang="en-US" sz="1200" dirty="0" smtClean="0">
                          <a:solidFill>
                            <a:schemeClr val="tx1"/>
                          </a:solidFill>
                          <a:latin typeface="+mn-lt"/>
                          <a:ea typeface="+mn-ea"/>
                          <a:cs typeface="+mn-ea"/>
                          <a:sym typeface="+mn-lt"/>
                        </a:rPr>
                        <a:t> 成人</a:t>
                      </a:r>
                      <a:r>
                        <a:rPr lang="zh-CN" altLang="en-US" sz="1200" dirty="0">
                          <a:solidFill>
                            <a:schemeClr val="tx1"/>
                          </a:solidFill>
                          <a:latin typeface="+mn-lt"/>
                          <a:ea typeface="+mn-ea"/>
                          <a:cs typeface="+mn-ea"/>
                          <a:sym typeface="+mn-lt"/>
                        </a:rPr>
                        <a:t>及</a:t>
                      </a:r>
                      <a:r>
                        <a:rPr lang="en-US" altLang="zh-CN" sz="1200" dirty="0">
                          <a:solidFill>
                            <a:schemeClr val="tx1"/>
                          </a:solidFill>
                          <a:latin typeface="+mn-lt"/>
                          <a:ea typeface="+mn-ea"/>
                          <a:cs typeface="+mn-ea"/>
                          <a:sym typeface="+mn-lt"/>
                        </a:rPr>
                        <a:t>1</a:t>
                      </a:r>
                      <a:r>
                        <a:rPr lang="zh-CN" altLang="en-US" sz="1200" dirty="0">
                          <a:solidFill>
                            <a:schemeClr val="tx1"/>
                          </a:solidFill>
                          <a:latin typeface="+mn-lt"/>
                          <a:ea typeface="+mn-ea"/>
                          <a:cs typeface="+mn-ea"/>
                          <a:sym typeface="+mn-lt"/>
                        </a:rPr>
                        <a:t>岁以上儿童</a:t>
                      </a:r>
                      <a:endParaRPr lang="zh-CN" altLang="en-US" sz="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en-US" altLang="zh-CN" sz="1200" dirty="0" smtClean="0">
                          <a:solidFill>
                            <a:schemeClr val="tx1"/>
                          </a:solidFill>
                          <a:latin typeface="+mn-lt"/>
                          <a:ea typeface="+mn-ea"/>
                          <a:cs typeface="+mn-ea"/>
                          <a:sym typeface="+mn-lt"/>
                        </a:rPr>
                        <a:t>  7</a:t>
                      </a:r>
                      <a:r>
                        <a:rPr lang="zh-CN" altLang="en-US" sz="1200" dirty="0">
                          <a:solidFill>
                            <a:schemeClr val="tx1"/>
                          </a:solidFill>
                          <a:latin typeface="+mn-lt"/>
                          <a:ea typeface="+mn-ea"/>
                          <a:cs typeface="+mn-ea"/>
                          <a:sym typeface="+mn-lt"/>
                        </a:rPr>
                        <a:t>岁以上人群</a:t>
                      </a:r>
                      <a:endParaRPr lang="zh-CN" altLang="en-US" sz="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solidFill>
                            <a:schemeClr val="tx1"/>
                          </a:solidFill>
                          <a:latin typeface="+mn-lt"/>
                          <a:ea typeface="+mn-ea"/>
                          <a:cs typeface="+mn-ea"/>
                          <a:sym typeface="+mn-lt"/>
                        </a:rPr>
                        <a:t>  成人</a:t>
                      </a:r>
                      <a:endParaRPr lang="zh-CN" altLang="en-US" sz="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solidFill>
                            <a:schemeClr val="tx1"/>
                          </a:solidFill>
                          <a:latin typeface="+mn-lt"/>
                          <a:ea typeface="+mn-ea"/>
                          <a:cs typeface="+mn-ea"/>
                          <a:sym typeface="+mn-lt"/>
                        </a:rPr>
                        <a:t> 成人</a:t>
                      </a:r>
                      <a:endParaRPr lang="zh-CN" altLang="en-US" sz="1200" dirty="0">
                        <a:solidFill>
                          <a:schemeClr val="tx1"/>
                        </a:solidFill>
                        <a:latin typeface="+mn-lt"/>
                        <a:ea typeface="+mn-ea"/>
                        <a:cs typeface="+mn-ea"/>
                        <a:sym typeface="+mn-lt"/>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r h="1074395">
                <a:tc rowSpan="4">
                  <a:txBody>
                    <a:bodyPr/>
                    <a:lstStyle/>
                    <a:p>
                      <a:pPr marL="0" algn="ctr" defTabSz="1172210" rtl="0" eaLnBrk="1" latinLnBrk="0" hangingPunct="1">
                        <a:lnSpc>
                          <a:spcPct val="120000"/>
                        </a:lnSpc>
                      </a:pPr>
                      <a:r>
                        <a:rPr lang="zh-CN" altLang="en-US" sz="1200" b="1" kern="1200" dirty="0" smtClean="0">
                          <a:solidFill>
                            <a:schemeClr val="bg1"/>
                          </a:solidFill>
                          <a:latin typeface="Imago" charset="0"/>
                          <a:ea typeface="+mn-ea"/>
                          <a:cs typeface="+mn-cs"/>
                        </a:rPr>
                        <a:t>指南及共识</a:t>
                      </a:r>
                      <a:endParaRPr lang="zh-CN" altLang="en-US" sz="1200" b="1" kern="1200" dirty="0">
                        <a:solidFill>
                          <a:schemeClr val="bg1"/>
                        </a:solidFill>
                        <a:latin typeface="Imago" charset="0"/>
                        <a:ea typeface="+mn-ea"/>
                        <a:cs typeface="+mn-cs"/>
                      </a:endParaRPr>
                    </a:p>
                  </a:txBody>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marL="0" algn="ctr" defTabSz="1172210" rtl="0" eaLnBrk="1" latinLnBrk="0" hangingPunct="1">
                        <a:lnSpc>
                          <a:spcPct val="120000"/>
                        </a:lnSpc>
                      </a:pPr>
                      <a:r>
                        <a:rPr lang="zh-CN" altLang="en-US" sz="1200" b="1" kern="1200" dirty="0">
                          <a:solidFill>
                            <a:schemeClr val="bg1"/>
                          </a:solidFill>
                          <a:latin typeface="Imago" charset="0"/>
                          <a:ea typeface="+mn-ea"/>
                          <a:cs typeface="+mn-cs"/>
                        </a:rPr>
                        <a:t>成人急性呼吸道病毒感染急诊诊疗专家共识</a:t>
                      </a:r>
                      <a:endParaRPr lang="en-US" altLang="zh-CN" sz="1200" b="1" kern="1200" dirty="0">
                        <a:solidFill>
                          <a:schemeClr val="bg1"/>
                        </a:solidFill>
                        <a:latin typeface="Imago" charset="0"/>
                        <a:ea typeface="+mn-ea"/>
                        <a:cs typeface="+mn-cs"/>
                      </a:endParaRPr>
                    </a:p>
                    <a:p>
                      <a:pPr marL="0" algn="ctr" defTabSz="1172210" rtl="0" eaLnBrk="1" latinLnBrk="0" hangingPunct="1">
                        <a:lnSpc>
                          <a:spcPct val="120000"/>
                        </a:lnSpc>
                      </a:pPr>
                      <a:r>
                        <a:rPr lang="zh-CN" altLang="en-US" sz="1200" b="1" kern="1200" dirty="0">
                          <a:solidFill>
                            <a:schemeClr val="bg1"/>
                          </a:solidFill>
                          <a:latin typeface="Imago" charset="0"/>
                          <a:ea typeface="+mn-ea"/>
                          <a:cs typeface="+mn-cs"/>
                        </a:rPr>
                        <a:t>（</a:t>
                      </a:r>
                      <a:r>
                        <a:rPr lang="en-US" altLang="zh-CN" sz="1200" b="1" kern="1200" dirty="0">
                          <a:solidFill>
                            <a:schemeClr val="bg1"/>
                          </a:solidFill>
                          <a:latin typeface="Imago" charset="0"/>
                          <a:ea typeface="+mn-ea"/>
                          <a:cs typeface="+mn-cs"/>
                        </a:rPr>
                        <a:t>2021</a:t>
                      </a:r>
                      <a:r>
                        <a:rPr lang="zh-CN" altLang="en-US" sz="1200" b="1" kern="1200" dirty="0">
                          <a:solidFill>
                            <a:schemeClr val="bg1"/>
                          </a:solidFill>
                          <a:latin typeface="Imago" charset="0"/>
                          <a:ea typeface="+mn-ea"/>
                          <a:cs typeface="+mn-cs"/>
                        </a:rPr>
                        <a:t>年）</a:t>
                      </a:r>
                      <a:endParaRPr lang="zh-CN" altLang="en-US" sz="1200" b="1" kern="1200" dirty="0">
                        <a:solidFill>
                          <a:schemeClr val="bg1"/>
                        </a:solidFill>
                        <a:latin typeface="Imago" charset="0"/>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marL="62230" indent="0" algn="l" defTabSz="1172210" rtl="0" eaLnBrk="1" latinLnBrk="0" hangingPunct="1">
                        <a:lnSpc>
                          <a:spcPct val="120000"/>
                        </a:lnSpc>
                      </a:pPr>
                      <a:r>
                        <a:rPr lang="zh-CN" altLang="en-US" sz="1200" b="1" kern="1200" dirty="0">
                          <a:solidFill>
                            <a:srgbClr val="C00000"/>
                          </a:solidFill>
                          <a:latin typeface="+mn-lt"/>
                          <a:ea typeface="+mn-ea"/>
                          <a:cs typeface="+mn-cs"/>
                        </a:rPr>
                        <a:t>推荐</a:t>
                      </a:r>
                      <a:r>
                        <a:rPr lang="zh-CN" altLang="en-US" sz="1200" b="1" kern="1200" dirty="0" smtClean="0">
                          <a:solidFill>
                            <a:srgbClr val="C00000"/>
                          </a:solidFill>
                          <a:latin typeface="+mn-lt"/>
                          <a:ea typeface="+mn-ea"/>
                          <a:cs typeface="+mn-cs"/>
                        </a:rPr>
                        <a:t>使用</a:t>
                      </a:r>
                      <a:endParaRPr lang="en-US" altLang="zh-CN" sz="1200" b="1" kern="1200" dirty="0">
                        <a:solidFill>
                          <a:srgbClr val="C00000"/>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en-US" altLang="zh-CN" sz="1200" baseline="0" smtClean="0">
                          <a:latin typeface="Imago" charset="0"/>
                        </a:rPr>
                        <a:t>  /</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r h="645865">
                <a:tc vMerge="1">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lnSpc>
                          <a:spcPct val="120000"/>
                        </a:lnSpc>
                      </a:pPr>
                      <a:r>
                        <a:rPr lang="zh-CN" altLang="en-US" sz="1200" b="1" dirty="0">
                          <a:solidFill>
                            <a:schemeClr val="bg1"/>
                          </a:solidFill>
                          <a:latin typeface="Imago" charset="0"/>
                          <a:ea typeface="+mn-ea"/>
                        </a:rPr>
                        <a:t>成人流行性感冒诊疗规范急诊专家共识（</a:t>
                      </a:r>
                      <a:r>
                        <a:rPr lang="en-US" altLang="zh-CN" sz="1200" b="1" dirty="0">
                          <a:solidFill>
                            <a:schemeClr val="bg1"/>
                          </a:solidFill>
                          <a:latin typeface="Imago" charset="0"/>
                          <a:ea typeface="+mn-ea"/>
                        </a:rPr>
                        <a:t>2022</a:t>
                      </a:r>
                      <a:r>
                        <a:rPr lang="zh-CN" altLang="en-US" sz="1200" b="1" dirty="0">
                          <a:solidFill>
                            <a:schemeClr val="bg1"/>
                          </a:solidFill>
                          <a:latin typeface="Imago" charset="0"/>
                          <a:ea typeface="+mn-ea"/>
                        </a:rPr>
                        <a:t>版）</a:t>
                      </a:r>
                      <a:endParaRPr lang="zh-CN" altLang="en-US" sz="1200" b="1" dirty="0">
                        <a:solidFill>
                          <a:schemeClr val="bg1"/>
                        </a:solidFill>
                        <a:latin typeface="Imago" charset="0"/>
                        <a:ea typeface="+mn-ea"/>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marL="62230" indent="0" algn="l" defTabSz="1172210" rtl="0" eaLnBrk="1" latinLnBrk="0" hangingPunct="1">
                        <a:lnSpc>
                          <a:spcPct val="120000"/>
                        </a:lnSpc>
                      </a:pPr>
                      <a:r>
                        <a:rPr lang="zh-CN" altLang="en-US" sz="1200" b="1" dirty="0">
                          <a:solidFill>
                            <a:srgbClr val="C00000"/>
                          </a:solidFill>
                          <a:sym typeface="+mn-ea"/>
                        </a:rPr>
                        <a:t>推荐</a:t>
                      </a:r>
                      <a:r>
                        <a:rPr lang="zh-CN" altLang="en-US" sz="1200" b="1" dirty="0" smtClean="0">
                          <a:solidFill>
                            <a:srgbClr val="C00000"/>
                          </a:solidFill>
                          <a:sym typeface="+mn-ea"/>
                        </a:rPr>
                        <a:t>使用</a:t>
                      </a:r>
                      <a:endParaRPr lang="en-US" altLang="zh-CN" sz="1200" kern="1200" dirty="0">
                        <a:solidFill>
                          <a:schemeClr val="tx1"/>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en-US" altLang="zh-CN" sz="1200" baseline="0" dirty="0" smtClean="0">
                          <a:latin typeface="Imago" charset="0"/>
                        </a:rPr>
                        <a:t>  /</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r h="1090010">
                <a:tc vMerge="1">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1172210" rtl="0" eaLnBrk="1" latinLnBrk="0" hangingPunct="1">
                        <a:lnSpc>
                          <a:spcPct val="120000"/>
                        </a:lnSpc>
                      </a:pPr>
                      <a:r>
                        <a:rPr lang="zh-CN" altLang="en-US" sz="1200" b="1" dirty="0" smtClean="0">
                          <a:solidFill>
                            <a:schemeClr val="bg1"/>
                          </a:solidFill>
                        </a:rPr>
                        <a:t>儿童流行性感冒中西医结合防治专家共识</a:t>
                      </a:r>
                      <a:r>
                        <a:rPr lang="en-US" altLang="zh-CN" sz="1200" b="1" kern="1200" dirty="0" smtClean="0">
                          <a:solidFill>
                            <a:schemeClr val="bg1"/>
                          </a:solidFill>
                          <a:latin typeface="Imago" charset="0"/>
                          <a:ea typeface="+mn-ea"/>
                          <a:cs typeface="+mn-cs"/>
                        </a:rPr>
                        <a:t>(2021</a:t>
                      </a:r>
                      <a:r>
                        <a:rPr lang="zh-CN" altLang="en-US" sz="1200" b="1" kern="1200" dirty="0" smtClean="0">
                          <a:solidFill>
                            <a:schemeClr val="bg1"/>
                          </a:solidFill>
                          <a:latin typeface="Imago" charset="0"/>
                          <a:ea typeface="+mn-ea"/>
                          <a:cs typeface="+mn-cs"/>
                        </a:rPr>
                        <a:t>年</a:t>
                      </a:r>
                      <a:r>
                        <a:rPr lang="en-US" altLang="zh-CN" sz="1200" b="1" kern="1200" dirty="0">
                          <a:solidFill>
                            <a:schemeClr val="bg1"/>
                          </a:solidFill>
                          <a:latin typeface="Imago" charset="0"/>
                          <a:ea typeface="+mn-ea"/>
                          <a:cs typeface="+mn-cs"/>
                        </a:rPr>
                        <a:t>)</a:t>
                      </a:r>
                      <a:endParaRPr lang="zh-CN" altLang="en-US" sz="1200" b="1" kern="1200" dirty="0">
                        <a:solidFill>
                          <a:schemeClr val="bg1"/>
                        </a:solidFill>
                        <a:latin typeface="Imago" charset="0"/>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marL="0" indent="0" algn="l" defTabSz="1172210" rtl="0" eaLnBrk="1" latinLnBrk="0" hangingPunct="1">
                        <a:lnSpc>
                          <a:spcPct val="120000"/>
                        </a:lnSpc>
                      </a:pPr>
                      <a:r>
                        <a:rPr lang="zh-CN" altLang="en-US" sz="1200" b="1" kern="1200" dirty="0" smtClean="0">
                          <a:solidFill>
                            <a:srgbClr val="C00000"/>
                          </a:solidFill>
                          <a:latin typeface="+mn-lt"/>
                          <a:ea typeface="+mn-ea"/>
                          <a:cs typeface="+mn-cs"/>
                        </a:rPr>
                        <a:t> 推荐</a:t>
                      </a:r>
                      <a:r>
                        <a:rPr lang="zh-CN" altLang="en-US" sz="1200" b="1" kern="1200" dirty="0">
                          <a:solidFill>
                            <a:srgbClr val="C00000"/>
                          </a:solidFill>
                          <a:latin typeface="+mn-lt"/>
                          <a:ea typeface="+mn-ea"/>
                          <a:cs typeface="+mn-cs"/>
                        </a:rPr>
                        <a:t>使用</a:t>
                      </a:r>
                      <a:endParaRPr lang="en-US" altLang="zh-CN" sz="1200" b="1" kern="1200" dirty="0">
                        <a:solidFill>
                          <a:srgbClr val="C00000"/>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indent="0" algn="l" defTabSz="1172210" rtl="0" eaLnBrk="1" latinLnBrk="0" hangingPunct="1">
                        <a:lnSpc>
                          <a:spcPct val="120000"/>
                        </a:lnSpc>
                      </a:pPr>
                      <a:r>
                        <a:rPr lang="zh-CN" altLang="en-US" sz="1200" kern="1200" dirty="0" smtClean="0">
                          <a:solidFill>
                            <a:schemeClr val="tx1"/>
                          </a:solidFill>
                          <a:latin typeface="+mn-lt"/>
                          <a:ea typeface="+mn-ea"/>
                          <a:cs typeface="+mn-cs"/>
                        </a:rPr>
                        <a:t> </a:t>
                      </a:r>
                      <a:r>
                        <a:rPr lang="zh-CN" altLang="en-US" sz="1200" kern="1200" baseline="0" dirty="0" smtClean="0">
                          <a:solidFill>
                            <a:schemeClr val="tx1"/>
                          </a:solidFill>
                          <a:latin typeface="+mn-lt"/>
                          <a:ea typeface="+mn-ea"/>
                          <a:cs typeface="+mn-cs"/>
                        </a:rPr>
                        <a:t>  </a:t>
                      </a:r>
                      <a:r>
                        <a:rPr lang="en-US" altLang="zh-CN" sz="1200" kern="1200" baseline="0" dirty="0" smtClean="0">
                          <a:solidFill>
                            <a:schemeClr val="tx1"/>
                          </a:solidFill>
                          <a:latin typeface="+mn-lt"/>
                          <a:ea typeface="+mn-ea"/>
                          <a:cs typeface="+mn-cs"/>
                        </a:rPr>
                        <a:t>/</a:t>
                      </a:r>
                      <a:endParaRPr lang="en-US" altLang="zh-CN" sz="1200" kern="1200" dirty="0">
                        <a:solidFill>
                          <a:schemeClr val="tx1"/>
                        </a:solidFill>
                        <a:latin typeface="+mn-lt"/>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en-US" altLang="zh-CN" sz="1200" baseline="0" dirty="0" smtClean="0">
                          <a:latin typeface="Imago" charset="0"/>
                        </a:rPr>
                        <a:t>  /</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r h="723234">
                <a:tc vMerge="1">
                  <a:tcPr marL="3145" marR="3145" marT="3145"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algn="ctr" defTabSz="1172210" rtl="0" eaLnBrk="1" latinLnBrk="0" hangingPunct="1">
                        <a:lnSpc>
                          <a:spcPct val="120000"/>
                        </a:lnSpc>
                      </a:pPr>
                      <a:r>
                        <a:rPr lang="zh-TW" altLang="en-US" sz="1200" b="1" kern="1200" dirty="0">
                          <a:solidFill>
                            <a:schemeClr val="bg1"/>
                          </a:solidFill>
                          <a:latin typeface="Imago" charset="0"/>
                          <a:ea typeface="+mn-ea"/>
                          <a:cs typeface="+mn-cs"/>
                        </a:rPr>
                        <a:t>抗</a:t>
                      </a:r>
                      <a:r>
                        <a:rPr lang="zh-CN" altLang="en-US" sz="1200" b="1" kern="1200" dirty="0">
                          <a:solidFill>
                            <a:schemeClr val="bg1"/>
                          </a:solidFill>
                          <a:latin typeface="Imago" charset="0"/>
                          <a:ea typeface="+mn-ea"/>
                          <a:cs typeface="+mn-cs"/>
                        </a:rPr>
                        <a:t>流</a:t>
                      </a:r>
                      <a:r>
                        <a:rPr lang="zh-TW" altLang="en-US" sz="1200" b="1" kern="1200" dirty="0">
                          <a:solidFill>
                            <a:schemeClr val="bg1"/>
                          </a:solidFill>
                          <a:latin typeface="Imago" charset="0"/>
                          <a:ea typeface="+mn-ea"/>
                          <a:cs typeface="+mn-cs"/>
                        </a:rPr>
                        <a:t>感病毒藥物使用建議 </a:t>
                      </a:r>
                      <a:endParaRPr lang="en-US" altLang="zh-TW" sz="1200" b="1" kern="1200" dirty="0" smtClean="0">
                        <a:solidFill>
                          <a:schemeClr val="bg1"/>
                        </a:solidFill>
                        <a:latin typeface="Imago" charset="0"/>
                        <a:ea typeface="+mn-ea"/>
                        <a:cs typeface="+mn-cs"/>
                      </a:endParaRPr>
                    </a:p>
                    <a:p>
                      <a:pPr marL="0" algn="ctr" defTabSz="1172210" rtl="0" eaLnBrk="1" latinLnBrk="0" hangingPunct="1">
                        <a:lnSpc>
                          <a:spcPct val="120000"/>
                        </a:lnSpc>
                      </a:pPr>
                      <a:r>
                        <a:rPr lang="zh-CN" altLang="en-US" sz="1200" b="1" kern="1200" dirty="0" smtClean="0">
                          <a:solidFill>
                            <a:schemeClr val="bg1"/>
                          </a:solidFill>
                          <a:latin typeface="Imago" charset="0"/>
                          <a:ea typeface="+mn-ea"/>
                          <a:cs typeface="+mn-cs"/>
                        </a:rPr>
                        <a:t>（</a:t>
                      </a:r>
                      <a:r>
                        <a:rPr lang="zh-CN" altLang="en-US" sz="1200" b="1" kern="1200" dirty="0">
                          <a:solidFill>
                            <a:schemeClr val="bg1"/>
                          </a:solidFill>
                          <a:latin typeface="Imago" charset="0"/>
                          <a:ea typeface="+mn-ea"/>
                          <a:cs typeface="+mn-cs"/>
                        </a:rPr>
                        <a:t>中国台湾，</a:t>
                      </a:r>
                      <a:r>
                        <a:rPr lang="en-US" altLang="zh-CN" sz="1200" b="1" kern="1200" dirty="0">
                          <a:solidFill>
                            <a:schemeClr val="bg1"/>
                          </a:solidFill>
                          <a:latin typeface="Imago" charset="0"/>
                          <a:ea typeface="+mn-ea"/>
                          <a:cs typeface="+mn-cs"/>
                        </a:rPr>
                        <a:t>2021</a:t>
                      </a:r>
                      <a:r>
                        <a:rPr lang="zh-CN" altLang="en-US" sz="1200" b="1" kern="1200" dirty="0">
                          <a:solidFill>
                            <a:schemeClr val="bg1"/>
                          </a:solidFill>
                          <a:latin typeface="Imago" charset="0"/>
                          <a:ea typeface="+mn-ea"/>
                          <a:cs typeface="+mn-cs"/>
                        </a:rPr>
                        <a:t>年</a:t>
                      </a:r>
                      <a:r>
                        <a:rPr lang="zh-CN" altLang="en-US" sz="1200" b="1" kern="1200" dirty="0" smtClean="0">
                          <a:solidFill>
                            <a:schemeClr val="bg1"/>
                          </a:solidFill>
                          <a:latin typeface="Imago" charset="0"/>
                          <a:ea typeface="+mn-ea"/>
                          <a:cs typeface="+mn-cs"/>
                        </a:rPr>
                        <a:t>） </a:t>
                      </a:r>
                      <a:endParaRPr lang="zh-CN" altLang="en-US" sz="1200" b="1" kern="1200" dirty="0">
                        <a:solidFill>
                          <a:schemeClr val="bg1"/>
                        </a:solidFill>
                        <a:latin typeface="Imago" charset="0"/>
                        <a:ea typeface="+mn-ea"/>
                        <a:cs typeface="+mn-cs"/>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0180B5"/>
                    </a:solidFill>
                  </a:tcPr>
                </a:tc>
                <a:tc>
                  <a:txBody>
                    <a:bodyPr/>
                    <a:lstStyle/>
                    <a:p>
                      <a:pPr marL="0" marR="0" lvl="0" indent="0" algn="l" defTabSz="1172210" rtl="0" eaLnBrk="1" fontAlgn="auto" latinLnBrk="0" hangingPunct="1">
                        <a:lnSpc>
                          <a:spcPct val="120000"/>
                        </a:lnSpc>
                        <a:spcBef>
                          <a:spcPts val="0"/>
                        </a:spcBef>
                        <a:spcAft>
                          <a:spcPts val="0"/>
                        </a:spcAft>
                        <a:buClrTx/>
                        <a:buSzTx/>
                        <a:buFontTx/>
                        <a:buNone/>
                        <a:defRPr/>
                      </a:pPr>
                      <a:r>
                        <a:rPr lang="zh-CN" altLang="en-US" sz="1200" b="1" dirty="0" smtClean="0">
                          <a:solidFill>
                            <a:srgbClr val="C00000"/>
                          </a:solidFill>
                          <a:latin typeface="Imago" charset="0"/>
                        </a:rPr>
                        <a:t> 推荐</a:t>
                      </a:r>
                      <a:r>
                        <a:rPr lang="zh-CN" altLang="en-US" sz="1200" b="1" dirty="0">
                          <a:solidFill>
                            <a:srgbClr val="C00000"/>
                          </a:solidFill>
                          <a:latin typeface="Imago" charset="0"/>
                        </a:rPr>
                        <a:t>使用</a:t>
                      </a:r>
                      <a:endParaRPr lang="zh-CN" altLang="en-US" sz="1200" b="1" dirty="0">
                        <a:solidFill>
                          <a:srgbClr val="C00000"/>
                        </a:solidFill>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20000"/>
                        </a:lnSpc>
                        <a:spcBef>
                          <a:spcPts val="0"/>
                        </a:spcBef>
                        <a:spcAft>
                          <a:spcPts val="0"/>
                        </a:spcAft>
                        <a:buClrTx/>
                        <a:buSzTx/>
                        <a:buFontTx/>
                        <a:buNone/>
                        <a:defRPr/>
                      </a:pPr>
                      <a:r>
                        <a:rPr lang="en-US" altLang="zh-CN" sz="1200" baseline="0" dirty="0" smtClean="0">
                          <a:latin typeface="Imago" charset="0"/>
                        </a:rPr>
                        <a:t>  /</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latin typeface="Imago" charset="0"/>
                        </a:rPr>
                        <a:t> 推荐使用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zh-CN" altLang="en-US" sz="1200" dirty="0" smtClean="0">
                          <a:latin typeface="Imago" charset="0"/>
                        </a:rPr>
                        <a:t>  推荐</a:t>
                      </a:r>
                      <a:r>
                        <a:rPr lang="zh-CN" altLang="en-US" sz="1200" dirty="0">
                          <a:latin typeface="Imago" charset="0"/>
                        </a:rPr>
                        <a:t>使用</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c>
                  <a:txBody>
                    <a:bodyPr/>
                    <a:lstStyle/>
                    <a:p>
                      <a:pPr marL="0" marR="0" lvl="0" indent="0" algn="l" defTabSz="1172210" rtl="0" eaLnBrk="1" fontAlgn="auto" latinLnBrk="0" hangingPunct="1">
                        <a:lnSpc>
                          <a:spcPct val="100000"/>
                        </a:lnSpc>
                        <a:spcBef>
                          <a:spcPts val="0"/>
                        </a:spcBef>
                        <a:spcAft>
                          <a:spcPts val="0"/>
                        </a:spcAft>
                        <a:buClrTx/>
                        <a:buSzTx/>
                        <a:buFontTx/>
                        <a:buNone/>
                        <a:defRPr/>
                      </a:pPr>
                      <a:r>
                        <a:rPr lang="en-US" altLang="zh-CN" sz="1200" dirty="0" smtClean="0">
                          <a:latin typeface="Imago" charset="0"/>
                        </a:rPr>
                        <a:t>  /</a:t>
                      </a:r>
                      <a:endParaRPr lang="zh-CN" altLang="en-US" sz="1200" dirty="0">
                        <a:latin typeface="Imago" charset="0"/>
                      </a:endParaRPr>
                    </a:p>
                  </a:txBody>
                  <a:tcPr marL="3145" marR="3145" marT="314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alpha val="33000"/>
                      </a:schemeClr>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9917" name="think-cell 幻灯片" r:id="rId2" imgW="5715" imgH="5715" progId="TCLayout.ActiveDocument.1">
                  <p:embed/>
                </p:oleObj>
              </mc:Choice>
              <mc:Fallback>
                <p:oleObj name="think-cell 幻灯片" r:id="rId2" imgW="5715" imgH="5715" progId="TCLayout.ActiveDocument.1">
                  <p:embed/>
                  <p:pic>
                    <p:nvPicPr>
                      <p:cNvPr id="0" name="图片 79916"/>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2" name="标题 1"/>
          <p:cNvSpPr txBox="1"/>
          <p:nvPr/>
        </p:nvSpPr>
        <p:spPr>
          <a:xfrm>
            <a:off x="715169" y="79375"/>
            <a:ext cx="10761663" cy="9953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200" b="1" dirty="0" smtClean="0"/>
              <a:t>玛巴洛沙韦在中国共识中的推荐</a:t>
            </a:r>
            <a:endParaRPr lang="zh-CN" altLang="en-US" sz="3200" b="1" dirty="0"/>
          </a:p>
        </p:txBody>
      </p:sp>
      <p:sp>
        <p:nvSpPr>
          <p:cNvPr id="7" name="Rectangle 6"/>
          <p:cNvSpPr/>
          <p:nvPr>
            <p:custDataLst>
              <p:tags r:id="rId4"/>
            </p:custDataLst>
          </p:nvPr>
        </p:nvSpPr>
        <p:spPr>
          <a:xfrm>
            <a:off x="495361" y="1551619"/>
            <a:ext cx="3672194" cy="42776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8"/>
          <p:cNvPicPr>
            <a:picLocks noChangeAspect="1"/>
          </p:cNvPicPr>
          <p:nvPr>
            <p:custDataLst>
              <p:tags r:id="rId5"/>
            </p:custDataLst>
          </p:nvPr>
        </p:nvPicPr>
        <p:blipFill>
          <a:blip r:embed="rId6"/>
          <a:stretch>
            <a:fillRect/>
          </a:stretch>
        </p:blipFill>
        <p:spPr>
          <a:xfrm>
            <a:off x="675381" y="2208521"/>
            <a:ext cx="3385572" cy="1512512"/>
          </a:xfrm>
          <a:prstGeom prst="rect">
            <a:avLst/>
          </a:prstGeom>
          <a:effectLst>
            <a:outerShdw blurRad="50800" dist="38100" dir="5400000" algn="t" rotWithShape="0">
              <a:prstClr val="black">
                <a:alpha val="40000"/>
              </a:prstClr>
            </a:outerShdw>
          </a:effectLst>
        </p:spPr>
      </p:pic>
      <p:pic>
        <p:nvPicPr>
          <p:cNvPr id="10" name="Picture 9"/>
          <p:cNvPicPr>
            <a:picLocks noChangeAspect="1"/>
          </p:cNvPicPr>
          <p:nvPr>
            <p:custDataLst>
              <p:tags r:id="rId7"/>
            </p:custDataLst>
          </p:nvPr>
        </p:nvPicPr>
        <p:blipFill>
          <a:blip r:embed="rId8"/>
          <a:stretch>
            <a:fillRect/>
          </a:stretch>
        </p:blipFill>
        <p:spPr>
          <a:xfrm>
            <a:off x="675381" y="4039641"/>
            <a:ext cx="3385572" cy="1640189"/>
          </a:xfrm>
          <a:prstGeom prst="rect">
            <a:avLst/>
          </a:prstGeom>
        </p:spPr>
      </p:pic>
      <p:sp>
        <p:nvSpPr>
          <p:cNvPr id="11" name="任意多边形: 形状 673"/>
          <p:cNvSpPr/>
          <p:nvPr>
            <p:custDataLst>
              <p:tags r:id="rId9"/>
            </p:custDataLst>
          </p:nvPr>
        </p:nvSpPr>
        <p:spPr>
          <a:xfrm>
            <a:off x="738554" y="1204546"/>
            <a:ext cx="3322399" cy="546775"/>
          </a:xfrm>
          <a:prstGeom prst="rect">
            <a:avLst/>
          </a:prstGeom>
          <a:solidFill>
            <a:srgbClr val="0180B5"/>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t>成人急性呼吸道病毒感染急诊诊疗专家</a:t>
            </a:r>
            <a:r>
              <a:rPr lang="zh-CN" altLang="en-US" sz="1600" dirty="0"/>
              <a:t>共识</a:t>
            </a:r>
            <a:r>
              <a:rPr lang="zh-CN" altLang="en-US" sz="1600" b="1" dirty="0">
                <a:solidFill>
                  <a:srgbClr val="FFFF00"/>
                </a:solidFill>
              </a:rPr>
              <a:t>（</a:t>
            </a:r>
            <a:r>
              <a:rPr lang="en-US" altLang="zh-CN" sz="1600" b="1" dirty="0">
                <a:solidFill>
                  <a:srgbClr val="FFFF00"/>
                </a:solidFill>
              </a:rPr>
              <a:t>2021</a:t>
            </a:r>
            <a:r>
              <a:rPr lang="zh-CN" altLang="en-US" sz="1600" b="1" dirty="0">
                <a:solidFill>
                  <a:srgbClr val="FFFF00"/>
                </a:solidFill>
              </a:rPr>
              <a:t>年版）</a:t>
            </a:r>
            <a:endParaRPr lang="en-US" altLang="zh-CN" sz="1600" b="1" dirty="0">
              <a:solidFill>
                <a:srgbClr val="FFFF00"/>
              </a:solidFill>
            </a:endParaRPr>
          </a:p>
        </p:txBody>
      </p:sp>
      <p:sp>
        <p:nvSpPr>
          <p:cNvPr id="12" name="Rectangle 11"/>
          <p:cNvSpPr/>
          <p:nvPr>
            <p:custDataLst>
              <p:tags r:id="rId10"/>
            </p:custDataLst>
          </p:nvPr>
        </p:nvSpPr>
        <p:spPr>
          <a:xfrm>
            <a:off x="4410748" y="1551619"/>
            <a:ext cx="3672194" cy="42776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673"/>
          <p:cNvSpPr/>
          <p:nvPr>
            <p:custDataLst>
              <p:tags r:id="rId11"/>
            </p:custDataLst>
          </p:nvPr>
        </p:nvSpPr>
        <p:spPr>
          <a:xfrm>
            <a:off x="4653941" y="1204546"/>
            <a:ext cx="3322399" cy="546775"/>
          </a:xfrm>
          <a:prstGeom prst="rect">
            <a:avLst/>
          </a:prstGeom>
          <a:solidFill>
            <a:srgbClr val="0180B5"/>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600" dirty="0"/>
              <a:t>成人流行性感冒诊疗规范急诊专家共识</a:t>
            </a:r>
            <a:r>
              <a:rPr lang="en-US" altLang="zh-CN" sz="1600" dirty="0"/>
              <a:t> </a:t>
            </a:r>
            <a:r>
              <a:rPr lang="zh-CN" altLang="en-US" sz="1600" b="1" dirty="0">
                <a:solidFill>
                  <a:srgbClr val="FFFF00"/>
                </a:solidFill>
              </a:rPr>
              <a:t>（</a:t>
            </a:r>
            <a:r>
              <a:rPr lang="en-US" altLang="zh-CN" sz="1600" b="1" dirty="0">
                <a:solidFill>
                  <a:srgbClr val="FFFF00"/>
                </a:solidFill>
              </a:rPr>
              <a:t>2022</a:t>
            </a:r>
            <a:r>
              <a:rPr lang="zh-CN" altLang="en-US" sz="1600" b="1" dirty="0">
                <a:solidFill>
                  <a:srgbClr val="FFFF00"/>
                </a:solidFill>
              </a:rPr>
              <a:t>年版）</a:t>
            </a:r>
            <a:endParaRPr lang="en-US" altLang="zh-CN" sz="1600" b="1" dirty="0">
              <a:solidFill>
                <a:srgbClr val="FFFF00"/>
              </a:solidFill>
            </a:endParaRPr>
          </a:p>
        </p:txBody>
      </p:sp>
      <p:sp>
        <p:nvSpPr>
          <p:cNvPr id="16" name="Rectangle 15"/>
          <p:cNvSpPr/>
          <p:nvPr>
            <p:custDataLst>
              <p:tags r:id="rId12"/>
            </p:custDataLst>
          </p:nvPr>
        </p:nvSpPr>
        <p:spPr>
          <a:xfrm>
            <a:off x="8219533" y="1551619"/>
            <a:ext cx="3672194" cy="42776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673"/>
          <p:cNvSpPr/>
          <p:nvPr>
            <p:custDataLst>
              <p:tags r:id="rId13"/>
            </p:custDataLst>
          </p:nvPr>
        </p:nvSpPr>
        <p:spPr>
          <a:xfrm>
            <a:off x="8462726" y="1204546"/>
            <a:ext cx="3322399" cy="546775"/>
          </a:xfrm>
          <a:prstGeom prst="rect">
            <a:avLst/>
          </a:prstGeom>
          <a:solidFill>
            <a:srgbClr val="0180B5"/>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儿童流行性感冒中西医结合防治专家共识</a:t>
            </a:r>
            <a:r>
              <a:rPr lang="zh-CN" altLang="en-US" sz="1600" b="1" dirty="0">
                <a:solidFill>
                  <a:srgbClr val="FFFF00"/>
                </a:solidFill>
              </a:rPr>
              <a:t>（</a:t>
            </a:r>
            <a:r>
              <a:rPr lang="en-US" altLang="zh-CN" sz="1600" b="1" dirty="0">
                <a:solidFill>
                  <a:srgbClr val="FFFF00"/>
                </a:solidFill>
              </a:rPr>
              <a:t>2021</a:t>
            </a:r>
            <a:r>
              <a:rPr lang="zh-CN" altLang="en-US" sz="1600" b="1" dirty="0">
                <a:solidFill>
                  <a:srgbClr val="FFFF00"/>
                </a:solidFill>
              </a:rPr>
              <a:t>年版）</a:t>
            </a:r>
            <a:endParaRPr lang="en-US" altLang="zh-CN" sz="1600" b="1" dirty="0">
              <a:solidFill>
                <a:srgbClr val="FFFF00"/>
              </a:solidFill>
            </a:endParaRPr>
          </a:p>
        </p:txBody>
      </p:sp>
      <p:pic>
        <p:nvPicPr>
          <p:cNvPr id="22" name="Picture 21"/>
          <p:cNvPicPr>
            <a:picLocks noChangeAspect="1"/>
          </p:cNvPicPr>
          <p:nvPr>
            <p:custDataLst>
              <p:tags r:id="rId14"/>
            </p:custDataLst>
          </p:nvPr>
        </p:nvPicPr>
        <p:blipFill>
          <a:blip r:embed="rId15"/>
          <a:stretch>
            <a:fillRect/>
          </a:stretch>
        </p:blipFill>
        <p:spPr>
          <a:xfrm>
            <a:off x="8536681" y="2208520"/>
            <a:ext cx="3108371" cy="1512511"/>
          </a:xfrm>
          <a:prstGeom prst="rect">
            <a:avLst/>
          </a:prstGeom>
          <a:effectLst>
            <a:outerShdw blurRad="50800" dist="38100" dir="5400000" algn="t" rotWithShape="0">
              <a:prstClr val="black">
                <a:alpha val="40000"/>
              </a:prstClr>
            </a:outerShdw>
          </a:effectLst>
        </p:spPr>
      </p:pic>
      <p:pic>
        <p:nvPicPr>
          <p:cNvPr id="24" name="Picture 23"/>
          <p:cNvPicPr>
            <a:picLocks noChangeAspect="1"/>
          </p:cNvPicPr>
          <p:nvPr>
            <p:custDataLst>
              <p:tags r:id="rId16"/>
            </p:custDataLst>
          </p:nvPr>
        </p:nvPicPr>
        <p:blipFill>
          <a:blip r:embed="rId17"/>
          <a:stretch>
            <a:fillRect/>
          </a:stretch>
        </p:blipFill>
        <p:spPr>
          <a:xfrm>
            <a:off x="8474057" y="3867021"/>
            <a:ext cx="3202127" cy="1812809"/>
          </a:xfrm>
          <a:prstGeom prst="rect">
            <a:avLst/>
          </a:prstGeom>
        </p:spPr>
      </p:pic>
      <p:sp>
        <p:nvSpPr>
          <p:cNvPr id="25" name="任意多边形: 形状 673"/>
          <p:cNvSpPr/>
          <p:nvPr/>
        </p:nvSpPr>
        <p:spPr>
          <a:xfrm>
            <a:off x="495361" y="5975290"/>
            <a:ext cx="11396366" cy="706864"/>
          </a:xfrm>
          <a:prstGeom prst="rect">
            <a:avLst/>
          </a:prstGeom>
          <a:solidFill>
            <a:srgbClr val="0180B5"/>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rgbClr val="FFFF00"/>
                </a:solidFill>
              </a:rPr>
              <a:t>玛巴洛沙韦于</a:t>
            </a:r>
            <a:r>
              <a:rPr lang="en-US" altLang="zh-CN" sz="1600" b="1" dirty="0" smtClean="0">
                <a:solidFill>
                  <a:srgbClr val="FFFF00"/>
                </a:solidFill>
              </a:rPr>
              <a:t>2021</a:t>
            </a:r>
            <a:r>
              <a:rPr lang="zh-CN" altLang="en-US" sz="1600" b="1" dirty="0" smtClean="0">
                <a:solidFill>
                  <a:srgbClr val="FFFF00"/>
                </a:solidFill>
              </a:rPr>
              <a:t>年</a:t>
            </a:r>
            <a:r>
              <a:rPr lang="zh-CN" altLang="en-US" sz="1600" b="1" dirty="0">
                <a:solidFill>
                  <a:srgbClr val="FFFF00"/>
                </a:solidFill>
              </a:rPr>
              <a:t>在</a:t>
            </a:r>
            <a:r>
              <a:rPr lang="zh-CN" altLang="en-US" sz="1600" b="1" dirty="0" smtClean="0">
                <a:solidFill>
                  <a:srgbClr val="FFFF00"/>
                </a:solidFill>
              </a:rPr>
              <a:t>中国获批，已进入国家医保</a:t>
            </a:r>
            <a:endParaRPr lang="en-US" altLang="zh-CN" sz="1600" b="1" dirty="0" smtClean="0">
              <a:solidFill>
                <a:srgbClr val="FFFF00"/>
              </a:solidFill>
            </a:endParaRPr>
          </a:p>
          <a:p>
            <a:r>
              <a:rPr lang="zh-CN" altLang="en-US" sz="1600" dirty="0" smtClean="0">
                <a:solidFill>
                  <a:schemeClr val="bg1"/>
                </a:solidFill>
              </a:rPr>
              <a:t>适应症：</a:t>
            </a:r>
            <a:r>
              <a:rPr lang="zh-CN" altLang="en-US" sz="1600"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本品适用于 </a:t>
            </a:r>
            <a:r>
              <a:rPr lang="en-US" altLang="zh-CN" sz="1600" dirty="0" smtClean="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5 </a:t>
            </a:r>
            <a:r>
              <a:rPr lang="zh-CN" altLang="en-US" sz="1600"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周岁及以上单纯性甲型和乙型流感患者，包括既往健康的患者以及存在流感并发症高风险的患者</a:t>
            </a:r>
            <a:r>
              <a:rPr lang="zh-CN" altLang="en-US" sz="1600" dirty="0" smtClean="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lang="zh-CN" altLang="en-US" sz="1600"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4" name="图片 3"/>
          <p:cNvPicPr>
            <a:picLocks noChangeAspect="1"/>
          </p:cNvPicPr>
          <p:nvPr>
            <p:custDataLst>
              <p:tags r:id="rId18"/>
            </p:custDataLst>
          </p:nvPr>
        </p:nvPicPr>
        <p:blipFill>
          <a:blip r:embed="rId19"/>
          <a:stretch>
            <a:fillRect/>
          </a:stretch>
        </p:blipFill>
        <p:spPr>
          <a:xfrm>
            <a:off x="4292600" y="1751330"/>
            <a:ext cx="3695065" cy="1652270"/>
          </a:xfrm>
          <a:prstGeom prst="rect">
            <a:avLst/>
          </a:prstGeom>
        </p:spPr>
      </p:pic>
      <p:pic>
        <p:nvPicPr>
          <p:cNvPr id="5" name="图片 4"/>
          <p:cNvPicPr>
            <a:picLocks noChangeAspect="1"/>
          </p:cNvPicPr>
          <p:nvPr>
            <p:custDataLst>
              <p:tags r:id="rId20"/>
            </p:custDataLst>
          </p:nvPr>
        </p:nvPicPr>
        <p:blipFill>
          <a:blip r:embed="rId21"/>
          <a:stretch>
            <a:fillRect/>
          </a:stretch>
        </p:blipFill>
        <p:spPr>
          <a:xfrm>
            <a:off x="4277995" y="3403600"/>
            <a:ext cx="2032635" cy="2397125"/>
          </a:xfrm>
          <a:prstGeom prst="rect">
            <a:avLst/>
          </a:prstGeom>
          <a:ln w="28575" cmpd="sng">
            <a:solidFill>
              <a:srgbClr val="C00000"/>
            </a:solidFill>
            <a:prstDash val="solid"/>
          </a:ln>
        </p:spPr>
      </p:pic>
      <p:pic>
        <p:nvPicPr>
          <p:cNvPr id="6" name="图片 5"/>
          <p:cNvPicPr>
            <a:picLocks noChangeAspect="1"/>
          </p:cNvPicPr>
          <p:nvPr>
            <p:custDataLst>
              <p:tags r:id="rId22"/>
            </p:custDataLst>
          </p:nvPr>
        </p:nvPicPr>
        <p:blipFill>
          <a:blip r:embed="rId23"/>
          <a:stretch>
            <a:fillRect/>
          </a:stretch>
        </p:blipFill>
        <p:spPr>
          <a:xfrm>
            <a:off x="6191250" y="3562985"/>
            <a:ext cx="1891665" cy="1002665"/>
          </a:xfrm>
          <a:prstGeom prst="rect">
            <a:avLst/>
          </a:prstGeom>
          <a:ln w="28575" cmpd="sng">
            <a:solidFill>
              <a:srgbClr val="C00000"/>
            </a:solidFill>
            <a:prstDash val="solid"/>
          </a:ln>
        </p:spPr>
      </p:pic>
      <p:sp>
        <p:nvSpPr>
          <p:cNvPr id="13" name="文本框 12"/>
          <p:cNvSpPr txBox="1"/>
          <p:nvPr/>
        </p:nvSpPr>
        <p:spPr>
          <a:xfrm>
            <a:off x="6553835" y="5260975"/>
            <a:ext cx="4064000" cy="368300"/>
          </a:xfrm>
          <a:prstGeom prst="rect">
            <a:avLst/>
          </a:prstGeom>
          <a:noFill/>
        </p:spPr>
        <p:txBody>
          <a:bodyPr wrap="square" rtlCol="0">
            <a:spAutoFit/>
          </a:bodyPr>
          <a:p>
            <a:endParaRPr lang="zh-CN"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92182" name="think-cell 幻灯片" r:id="rId2" imgW="5715" imgH="5715" progId="TCLayout.ActiveDocument.1">
                  <p:embed/>
                </p:oleObj>
              </mc:Choice>
              <mc:Fallback>
                <p:oleObj name="think-cell 幻灯片" r:id="rId2" imgW="5715" imgH="5715" progId="TCLayout.ActiveDocument.1">
                  <p:embed/>
                  <p:pic>
                    <p:nvPicPr>
                      <p:cNvPr id="0" name="对象 7"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2" name="标题 1"/>
          <p:cNvSpPr/>
          <p:nvPr>
            <p:ph type="title" idx="4294967295"/>
          </p:nvPr>
        </p:nvSpPr>
        <p:spPr>
          <a:xfrm>
            <a:off x="715169" y="79375"/>
            <a:ext cx="10761663" cy="995363"/>
          </a:xfrm>
        </p:spPr>
        <p:txBody>
          <a:bodyPr vert="horz">
            <a:normAutofit/>
          </a:bodyPr>
          <a:lstStyle/>
          <a:p>
            <a:pPr algn="ctr"/>
            <a:r>
              <a:rPr lang="zh-CN" altLang="en-US" sz="3200" b="1" dirty="0">
                <a:latin typeface="Imago" charset="0"/>
                <a:ea typeface="微软雅黑" panose="020B0503020204020204" charset="-122"/>
              </a:rPr>
              <a:t>抗病毒药物的剂量和疗程</a:t>
            </a:r>
            <a:endParaRPr lang="zh-CN" altLang="en-US" sz="3200" b="1" dirty="0">
              <a:latin typeface="Imago" charset="0"/>
              <a:ea typeface="微软雅黑" panose="020B0503020204020204" charset="-122"/>
            </a:endParaRPr>
          </a:p>
        </p:txBody>
      </p:sp>
      <p:sp>
        <p:nvSpPr>
          <p:cNvPr id="3" name="文本占位符 2"/>
          <p:cNvSpPr/>
          <p:nvPr>
            <p:ph type="body" sz="quarter" idx="4294967295"/>
          </p:nvPr>
        </p:nvSpPr>
        <p:spPr>
          <a:xfrm>
            <a:off x="482600" y="6356310"/>
            <a:ext cx="8701088" cy="425450"/>
          </a:xfrm>
        </p:spPr>
        <p:txBody>
          <a:bodyPr>
            <a:normAutofit fontScale="40000" lnSpcReduction="20000"/>
          </a:bodyPr>
          <a:lstStyle/>
          <a:p>
            <a:pPr marL="0" indent="0">
              <a:lnSpc>
                <a:spcPct val="110000"/>
              </a:lnSpc>
              <a:spcBef>
                <a:spcPts val="0"/>
              </a:spcBef>
              <a:buNone/>
            </a:pPr>
            <a:r>
              <a:rPr lang="en-US" altLang="zh-CN" dirty="0">
                <a:solidFill>
                  <a:schemeClr val="bg1">
                    <a:lumMod val="65000"/>
                  </a:schemeClr>
                </a:solidFill>
                <a:latin typeface="Imago" charset="0"/>
                <a:ea typeface="微软雅黑" panose="020B0503020204020204" charset="-122"/>
                <a:cs typeface="+mn-ea"/>
                <a:sym typeface="+mn-lt"/>
              </a:rPr>
              <a:t>1.</a:t>
            </a:r>
            <a:r>
              <a:rPr lang="zh-CN" altLang="en-US" dirty="0">
                <a:solidFill>
                  <a:schemeClr val="bg1">
                    <a:lumMod val="65000"/>
                  </a:schemeClr>
                </a:solidFill>
                <a:latin typeface="Imago" charset="0"/>
                <a:ea typeface="微软雅黑" panose="020B0503020204020204" charset="-122"/>
                <a:cs typeface="+mn-ea"/>
                <a:sym typeface="+mn-lt"/>
              </a:rPr>
              <a:t>奥司他韦说明书      </a:t>
            </a:r>
            <a:r>
              <a:rPr lang="en-US" altLang="zh-CN" dirty="0">
                <a:solidFill>
                  <a:schemeClr val="bg1">
                    <a:lumMod val="65000"/>
                  </a:schemeClr>
                </a:solidFill>
                <a:latin typeface="Imago" charset="0"/>
                <a:ea typeface="微软雅黑" panose="020B0503020204020204" charset="-122"/>
                <a:cs typeface="+mn-ea"/>
                <a:sym typeface="+mn-lt"/>
              </a:rPr>
              <a:t>3.</a:t>
            </a:r>
            <a:r>
              <a:rPr lang="zh-CN" altLang="en-US" dirty="0">
                <a:solidFill>
                  <a:schemeClr val="bg1">
                    <a:lumMod val="65000"/>
                  </a:schemeClr>
                </a:solidFill>
                <a:latin typeface="Imago" charset="0"/>
                <a:ea typeface="微软雅黑" panose="020B0503020204020204" charset="-122"/>
                <a:cs typeface="+mn-ea"/>
                <a:sym typeface="+mn-lt"/>
              </a:rPr>
              <a:t>帕拉米韦说明书      </a:t>
            </a:r>
            <a:r>
              <a:rPr lang="en-US" altLang="zh-CN" dirty="0">
                <a:solidFill>
                  <a:schemeClr val="bg1">
                    <a:lumMod val="65000"/>
                  </a:schemeClr>
                </a:solidFill>
                <a:latin typeface="Imago" charset="0"/>
                <a:ea typeface="微软雅黑" panose="020B0503020204020204" charset="-122"/>
                <a:cs typeface="+mn-ea"/>
                <a:sym typeface="+mn-lt"/>
              </a:rPr>
              <a:t>5.</a:t>
            </a:r>
            <a:r>
              <a:rPr lang="zh-CN" altLang="en-US" dirty="0">
                <a:solidFill>
                  <a:schemeClr val="bg1">
                    <a:lumMod val="65000"/>
                  </a:schemeClr>
                </a:solidFill>
                <a:latin typeface="Imago" charset="0"/>
                <a:ea typeface="微软雅黑" panose="020B0503020204020204" charset="-122"/>
                <a:cs typeface="+mn-ea"/>
                <a:sym typeface="+mn-lt"/>
              </a:rPr>
              <a:t>法维拉韦说明书</a:t>
            </a:r>
            <a:endParaRPr lang="zh-CN" altLang="en-US" dirty="0">
              <a:solidFill>
                <a:schemeClr val="bg1">
                  <a:lumMod val="65000"/>
                </a:schemeClr>
              </a:solidFill>
              <a:latin typeface="Imago" charset="0"/>
              <a:ea typeface="微软雅黑" panose="020B0503020204020204" charset="-122"/>
              <a:cs typeface="+mn-ea"/>
              <a:sym typeface="+mn-lt"/>
            </a:endParaRPr>
          </a:p>
          <a:p>
            <a:pPr marL="0" indent="0">
              <a:lnSpc>
                <a:spcPct val="110000"/>
              </a:lnSpc>
              <a:spcBef>
                <a:spcPts val="0"/>
              </a:spcBef>
              <a:buNone/>
            </a:pPr>
            <a:r>
              <a:rPr lang="en-US" altLang="zh-CN" dirty="0">
                <a:solidFill>
                  <a:schemeClr val="bg1">
                    <a:lumMod val="65000"/>
                  </a:schemeClr>
                </a:solidFill>
                <a:latin typeface="Imago" charset="0"/>
                <a:ea typeface="微软雅黑" panose="020B0503020204020204" charset="-122"/>
                <a:cs typeface="+mn-ea"/>
                <a:sym typeface="+mn-lt"/>
              </a:rPr>
              <a:t>2.</a:t>
            </a:r>
            <a:r>
              <a:rPr lang="zh-CN" altLang="en-US" dirty="0">
                <a:solidFill>
                  <a:schemeClr val="bg1">
                    <a:lumMod val="65000"/>
                  </a:schemeClr>
                </a:solidFill>
                <a:latin typeface="Imago" charset="0"/>
                <a:ea typeface="微软雅黑" panose="020B0503020204020204" charset="-122"/>
                <a:cs typeface="+mn-ea"/>
                <a:sym typeface="+mn-lt"/>
              </a:rPr>
              <a:t>扎那米韦说明书      </a:t>
            </a:r>
            <a:r>
              <a:rPr lang="en-US" altLang="zh-CN" dirty="0">
                <a:solidFill>
                  <a:schemeClr val="bg1">
                    <a:lumMod val="65000"/>
                  </a:schemeClr>
                </a:solidFill>
                <a:latin typeface="Imago" charset="0"/>
                <a:ea typeface="微软雅黑" panose="020B0503020204020204" charset="-122"/>
                <a:cs typeface="+mn-ea"/>
                <a:sym typeface="+mn-lt"/>
              </a:rPr>
              <a:t>4.</a:t>
            </a:r>
            <a:r>
              <a:rPr lang="zh-CN" altLang="en-US" dirty="0">
                <a:solidFill>
                  <a:schemeClr val="bg1">
                    <a:lumMod val="65000"/>
                  </a:schemeClr>
                </a:solidFill>
                <a:latin typeface="Imago" charset="0"/>
                <a:ea typeface="微软雅黑" panose="020B0503020204020204" charset="-122"/>
                <a:cs typeface="+mn-ea"/>
                <a:sym typeface="+mn-lt"/>
              </a:rPr>
              <a:t>阿比多尔说明书      </a:t>
            </a:r>
            <a:r>
              <a:rPr lang="en-US" altLang="zh-CN" dirty="0">
                <a:solidFill>
                  <a:schemeClr val="bg1">
                    <a:lumMod val="65000"/>
                  </a:schemeClr>
                </a:solidFill>
                <a:latin typeface="Imago" charset="0"/>
                <a:ea typeface="微软雅黑" panose="020B0503020204020204" charset="-122"/>
                <a:cs typeface="+mn-ea"/>
                <a:sym typeface="+mn-lt"/>
              </a:rPr>
              <a:t>6.</a:t>
            </a:r>
            <a:r>
              <a:rPr lang="zh-CN" altLang="en-US" dirty="0">
                <a:solidFill>
                  <a:schemeClr val="bg1">
                    <a:lumMod val="65000"/>
                  </a:schemeClr>
                </a:solidFill>
                <a:latin typeface="Imago" charset="0"/>
                <a:ea typeface="微软雅黑" panose="020B0503020204020204" charset="-122"/>
                <a:cs typeface="+mn-ea"/>
                <a:sym typeface="+mn-lt"/>
              </a:rPr>
              <a:t>玛巴洛沙韦说明书</a:t>
            </a:r>
            <a:endParaRPr lang="zh-CN" altLang="en-US" dirty="0">
              <a:solidFill>
                <a:schemeClr val="bg1">
                  <a:lumMod val="65000"/>
                </a:schemeClr>
              </a:solidFill>
              <a:latin typeface="Imago" charset="0"/>
              <a:ea typeface="微软雅黑" panose="020B0503020204020204" charset="-122"/>
              <a:cs typeface="+mn-ea"/>
              <a:sym typeface="+mn-lt"/>
            </a:endParaRPr>
          </a:p>
        </p:txBody>
      </p:sp>
      <p:graphicFrame>
        <p:nvGraphicFramePr>
          <p:cNvPr id="4" name="表格 3"/>
          <p:cNvGraphicFramePr>
            <a:graphicFrameLocks noGrp="1"/>
          </p:cNvGraphicFramePr>
          <p:nvPr/>
        </p:nvGraphicFramePr>
        <p:xfrm>
          <a:off x="574388" y="1268760"/>
          <a:ext cx="11043227" cy="3833892"/>
        </p:xfrm>
        <a:graphic>
          <a:graphicData uri="http://schemas.openxmlformats.org/drawingml/2006/table">
            <a:tbl>
              <a:tblPr firstRow="1" bandRow="1"/>
              <a:tblGrid>
                <a:gridCol w="1190075"/>
                <a:gridCol w="1190075"/>
                <a:gridCol w="1190075"/>
                <a:gridCol w="3736501"/>
                <a:gridCol w="3736501"/>
              </a:tblGrid>
              <a:tr h="576064">
                <a:tc>
                  <a:txBody>
                    <a:bodyPr/>
                    <a:lstStyle/>
                    <a:p>
                      <a:pPr algn="ctr"/>
                      <a:r>
                        <a:rPr lang="zh-CN" altLang="en-US" sz="1400" b="1" dirty="0">
                          <a:solidFill>
                            <a:schemeClr val="bg1"/>
                          </a:solidFill>
                          <a:latin typeface="+mn-lt"/>
                          <a:ea typeface="+mn-ea"/>
                          <a:cs typeface="+mn-ea"/>
                          <a:sym typeface="+mn-lt"/>
                        </a:rPr>
                        <a:t>药物类型</a:t>
                      </a:r>
                      <a:endParaRPr lang="zh-CN" altLang="en-US" sz="1400" b="1" dirty="0">
                        <a:solidFill>
                          <a:schemeClr val="bg1"/>
                        </a:solidFill>
                        <a:latin typeface="+mn-lt"/>
                        <a:ea typeface="+mn-ea"/>
                        <a:cs typeface="+mn-ea"/>
                        <a:sym typeface="+mn-lt"/>
                      </a:endParaRPr>
                    </a:p>
                  </a:txBody>
                  <a:tcPr marL="85413" marR="85413" marT="42712" marB="42712"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r>
                        <a:rPr lang="zh-CN" altLang="en-US" sz="1400" b="1" dirty="0">
                          <a:solidFill>
                            <a:schemeClr val="bg1"/>
                          </a:solidFill>
                          <a:latin typeface="+mn-lt"/>
                          <a:ea typeface="+mn-ea"/>
                          <a:cs typeface="+mn-ea"/>
                          <a:sym typeface="+mn-lt"/>
                        </a:rPr>
                        <a:t>抗病毒药物</a:t>
                      </a:r>
                      <a:endParaRPr lang="zh-CN" altLang="en-US" sz="1400" b="1" dirty="0">
                        <a:solidFill>
                          <a:schemeClr val="bg1"/>
                        </a:solidFill>
                        <a:latin typeface="+mn-lt"/>
                        <a:ea typeface="+mn-ea"/>
                        <a:cs typeface="+mn-ea"/>
                        <a:sym typeface="+mn-lt"/>
                      </a:endParaRPr>
                    </a:p>
                  </a:txBody>
                  <a:tcPr marL="85413" marR="85413" marT="42712" marB="42712"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r>
                        <a:rPr lang="zh-CN" altLang="en-US" sz="1400" b="1" dirty="0">
                          <a:solidFill>
                            <a:schemeClr val="bg1"/>
                          </a:solidFill>
                          <a:latin typeface="+mn-lt"/>
                          <a:ea typeface="+mn-ea"/>
                          <a:cs typeface="+mn-ea"/>
                          <a:sym typeface="+mn-lt"/>
                        </a:rPr>
                        <a:t>适用年龄</a:t>
                      </a:r>
                      <a:endParaRPr lang="zh-CN" altLang="en-US" sz="1400" b="1" dirty="0">
                        <a:solidFill>
                          <a:schemeClr val="bg1"/>
                        </a:solidFill>
                        <a:latin typeface="+mn-lt"/>
                        <a:ea typeface="+mn-ea"/>
                        <a:cs typeface="+mn-ea"/>
                        <a:sym typeface="+mn-lt"/>
                      </a:endParaRPr>
                    </a:p>
                  </a:txBody>
                  <a:tcPr marL="85413" marR="85413" marT="42712" marB="42712"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r>
                        <a:rPr lang="zh-CN" altLang="en-US" sz="1400" b="1" dirty="0">
                          <a:solidFill>
                            <a:schemeClr val="bg1"/>
                          </a:solidFill>
                          <a:latin typeface="+mn-lt"/>
                          <a:ea typeface="+mn-ea"/>
                          <a:cs typeface="+mn-ea"/>
                          <a:sym typeface="+mn-lt"/>
                        </a:rPr>
                        <a:t>剂量</a:t>
                      </a:r>
                      <a:endParaRPr lang="zh-CN" altLang="en-US" sz="1400" b="1" dirty="0">
                        <a:solidFill>
                          <a:schemeClr val="bg1"/>
                        </a:solidFill>
                        <a:latin typeface="+mn-lt"/>
                        <a:ea typeface="+mn-ea"/>
                        <a:cs typeface="+mn-ea"/>
                        <a:sym typeface="+mn-lt"/>
                      </a:endParaRPr>
                    </a:p>
                  </a:txBody>
                  <a:tcPr marL="85413" marR="85413" marT="42712" marB="42712"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c>
                  <a:txBody>
                    <a:bodyPr/>
                    <a:lstStyle/>
                    <a:p>
                      <a:pPr algn="ctr"/>
                      <a:r>
                        <a:rPr lang="zh-CN" altLang="en-US" sz="1400" b="1" dirty="0">
                          <a:solidFill>
                            <a:schemeClr val="bg1"/>
                          </a:solidFill>
                          <a:latin typeface="+mn-lt"/>
                          <a:ea typeface="+mn-ea"/>
                          <a:cs typeface="+mn-ea"/>
                          <a:sym typeface="+mn-lt"/>
                        </a:rPr>
                        <a:t>备注</a:t>
                      </a:r>
                      <a:endParaRPr lang="zh-CN" altLang="en-US" sz="1400" b="1" dirty="0">
                        <a:solidFill>
                          <a:schemeClr val="bg1"/>
                        </a:solidFill>
                        <a:latin typeface="+mn-lt"/>
                        <a:ea typeface="+mn-ea"/>
                        <a:cs typeface="+mn-ea"/>
                        <a:sym typeface="+mn-lt"/>
                      </a:endParaRPr>
                    </a:p>
                  </a:txBody>
                  <a:tcPr marL="85413" marR="85413" marT="42712" marB="42712" anchor="ct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0180B5"/>
                    </a:solidFill>
                  </a:tcPr>
                </a:tc>
              </a:tr>
              <a:tr h="529983">
                <a:tc rowSpan="2">
                  <a:txBody>
                    <a:bodyPr/>
                    <a:lstStyle/>
                    <a:p>
                      <a:pPr marL="0" algn="ctr" defTabSz="914400" rtl="0" eaLnBrk="1" latinLnBrk="0" hangingPunct="1">
                        <a:lnSpc>
                          <a:spcPct val="100000"/>
                        </a:lnSpc>
                      </a:pPr>
                      <a:r>
                        <a:rPr lang="en-US" altLang="zh-CN" sz="1400" b="1" i="0" kern="1200" dirty="0">
                          <a:solidFill>
                            <a:schemeClr val="tx1"/>
                          </a:solidFill>
                          <a:latin typeface="+mn-lt"/>
                          <a:ea typeface="+mn-ea"/>
                          <a:cs typeface="+mn-ea"/>
                          <a:sym typeface="+mn-lt"/>
                        </a:rPr>
                        <a:t>RNA</a:t>
                      </a:r>
                      <a:r>
                        <a:rPr lang="zh-CN" altLang="en-US" sz="1400" b="1" i="0" kern="1200" dirty="0">
                          <a:solidFill>
                            <a:schemeClr val="tx1"/>
                          </a:solidFill>
                          <a:latin typeface="+mn-lt"/>
                          <a:ea typeface="+mn-ea"/>
                          <a:cs typeface="+mn-ea"/>
                          <a:sym typeface="+mn-lt"/>
                        </a:rPr>
                        <a:t>聚合酶抑制剂</a:t>
                      </a:r>
                      <a:endParaRPr lang="zh-CN" altLang="en-US" sz="1400" b="1" i="0" kern="12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E3F4FF"/>
                    </a:solidFill>
                  </a:tcPr>
                </a:tc>
                <a:tc>
                  <a:txBody>
                    <a:bodyPr/>
                    <a:lstStyle/>
                    <a:p>
                      <a:pPr marL="0" algn="ctr" defTabSz="914400" rtl="0" eaLnBrk="1" latinLnBrk="0" hangingPunct="1">
                        <a:lnSpc>
                          <a:spcPct val="100000"/>
                        </a:lnSpc>
                      </a:pPr>
                      <a:r>
                        <a:rPr lang="zh-CN" altLang="en-US" sz="1400" b="1" i="0" kern="1200" dirty="0">
                          <a:solidFill>
                            <a:srgbClr val="C00000"/>
                          </a:solidFill>
                          <a:latin typeface="+mn-lt"/>
                          <a:ea typeface="+mn-ea"/>
                          <a:cs typeface="+mn-ea"/>
                          <a:sym typeface="+mn-lt"/>
                        </a:rPr>
                        <a:t>玛巴洛沙韦</a:t>
                      </a:r>
                      <a:endParaRPr lang="zh-CN" altLang="en-US" sz="1400" b="1" i="0" kern="1200" dirty="0">
                        <a:solidFill>
                          <a:srgbClr val="C00000"/>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pPr>
                      <a:r>
                        <a:rPr lang="zh-CN" altLang="en-US" sz="1400" b="1" i="0" kern="1200" dirty="0" smtClean="0">
                          <a:solidFill>
                            <a:schemeClr val="tx1"/>
                          </a:solidFill>
                          <a:latin typeface="+mn-lt"/>
                          <a:ea typeface="+mn-ea"/>
                          <a:cs typeface="+mn-ea"/>
                          <a:sym typeface="+mn-lt"/>
                        </a:rPr>
                        <a:t>≥</a:t>
                      </a:r>
                      <a:r>
                        <a:rPr lang="en-US" altLang="zh-CN" sz="1400" b="1" i="0" kern="1200" dirty="0" smtClean="0">
                          <a:solidFill>
                            <a:schemeClr val="tx1"/>
                          </a:solidFill>
                          <a:latin typeface="+mn-lt"/>
                          <a:ea typeface="+mn-ea"/>
                          <a:cs typeface="+mn-ea"/>
                          <a:sym typeface="+mn-lt"/>
                        </a:rPr>
                        <a:t>5</a:t>
                      </a:r>
                      <a:r>
                        <a:rPr lang="zh-CN" altLang="en-US" sz="1400" b="1" i="0" kern="1200" dirty="0" smtClean="0">
                          <a:solidFill>
                            <a:schemeClr val="tx1"/>
                          </a:solidFill>
                          <a:latin typeface="+mn-lt"/>
                          <a:ea typeface="+mn-ea"/>
                          <a:cs typeface="+mn-ea"/>
                          <a:sym typeface="+mn-lt"/>
                        </a:rPr>
                        <a:t>岁</a:t>
                      </a:r>
                      <a:r>
                        <a:rPr lang="zh-CN" altLang="en-US" sz="1400" b="1" i="0" kern="1200" dirty="0">
                          <a:solidFill>
                            <a:schemeClr val="tx1"/>
                          </a:solidFill>
                          <a:latin typeface="+mn-lt"/>
                          <a:ea typeface="+mn-ea"/>
                          <a:cs typeface="+mn-ea"/>
                          <a:sym typeface="+mn-lt"/>
                        </a:rPr>
                        <a:t>成人及青少年</a:t>
                      </a:r>
                      <a:endParaRPr lang="zh-CN" altLang="en-US" sz="1400" b="1" i="0" kern="12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pPr>
                      <a:r>
                        <a:rPr lang="en-US" altLang="zh-CN" sz="1400" b="1" i="0" kern="1200" dirty="0">
                          <a:solidFill>
                            <a:schemeClr val="tx1"/>
                          </a:solidFill>
                          <a:latin typeface="+mn-lt"/>
                          <a:ea typeface="+mn-ea"/>
                          <a:cs typeface="+mn-ea"/>
                          <a:sym typeface="+mn-lt"/>
                        </a:rPr>
                        <a:t>20kg</a:t>
                      </a:r>
                      <a:r>
                        <a:rPr lang="zh-CN" altLang="en-US" sz="1400" b="1" i="0" kern="1200" dirty="0">
                          <a:solidFill>
                            <a:schemeClr val="tx1"/>
                          </a:solidFill>
                          <a:latin typeface="+mn-lt"/>
                          <a:ea typeface="+mn-ea"/>
                          <a:cs typeface="+mn-ea"/>
                          <a:sym typeface="+mn-lt"/>
                        </a:rPr>
                        <a:t>至</a:t>
                      </a:r>
                      <a:r>
                        <a:rPr lang="en-US" altLang="zh-CN" sz="1400" b="1" i="0" kern="1200" dirty="0">
                          <a:solidFill>
                            <a:schemeClr val="tx1"/>
                          </a:solidFill>
                          <a:latin typeface="+mn-lt"/>
                          <a:ea typeface="+mn-ea"/>
                          <a:cs typeface="+mn-ea"/>
                          <a:sym typeface="+mn-lt"/>
                        </a:rPr>
                        <a:t>&lt;80kg 40 mg                                                                    ≥80 kg 80mg</a:t>
                      </a:r>
                      <a:r>
                        <a:rPr lang="en-US" altLang="zh-CN" sz="1400" b="1" i="0" kern="1200" baseline="0" dirty="0">
                          <a:solidFill>
                            <a:schemeClr val="tx1"/>
                          </a:solidFill>
                          <a:latin typeface="+mn-lt"/>
                          <a:ea typeface="+mn-ea"/>
                          <a:cs typeface="+mn-ea"/>
                          <a:sym typeface="+mn-lt"/>
                        </a:rPr>
                        <a:t> </a:t>
                      </a:r>
                      <a:r>
                        <a:rPr lang="zh-CN" altLang="en-US" sz="1400" b="1" i="0" kern="1200" baseline="0" dirty="0">
                          <a:solidFill>
                            <a:schemeClr val="tx1"/>
                          </a:solidFill>
                          <a:latin typeface="+mn-lt"/>
                          <a:ea typeface="+mn-ea"/>
                          <a:cs typeface="+mn-ea"/>
                          <a:sym typeface="+mn-lt"/>
                        </a:rPr>
                        <a:t>（</a:t>
                      </a:r>
                      <a:r>
                        <a:rPr lang="zh-CN" altLang="en-US" sz="1400" b="1" i="0" kern="1200" baseline="0" dirty="0">
                          <a:solidFill>
                            <a:srgbClr val="C00000"/>
                          </a:solidFill>
                          <a:latin typeface="+mn-lt"/>
                          <a:ea typeface="+mn-ea"/>
                          <a:cs typeface="+mn-ea"/>
                          <a:sym typeface="+mn-lt"/>
                        </a:rPr>
                        <a:t>单次、单剂量</a:t>
                      </a:r>
                      <a:r>
                        <a:rPr lang="zh-CN" altLang="en-US" sz="1400" b="1" i="0" kern="1200" baseline="0" dirty="0">
                          <a:solidFill>
                            <a:schemeClr val="tx1"/>
                          </a:solidFill>
                          <a:latin typeface="+mn-lt"/>
                          <a:ea typeface="+mn-ea"/>
                          <a:cs typeface="+mn-ea"/>
                          <a:sym typeface="+mn-lt"/>
                        </a:rPr>
                        <a:t>）</a:t>
                      </a:r>
                      <a:endParaRPr lang="zh-CN" altLang="en-US" sz="1400" b="1" i="0" kern="12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marL="0" algn="ctr" defTabSz="914400" rtl="0" eaLnBrk="1" latinLnBrk="0" hangingPunct="1">
                        <a:lnSpc>
                          <a:spcPct val="100000"/>
                        </a:lnSpc>
                      </a:pPr>
                      <a:r>
                        <a:rPr lang="zh-CN" altLang="en-US" sz="1400" b="1" i="0" kern="1200" dirty="0">
                          <a:solidFill>
                            <a:schemeClr val="tx1"/>
                          </a:solidFill>
                          <a:latin typeface="+mn-lt"/>
                          <a:ea typeface="+mn-ea"/>
                          <a:cs typeface="+mn-ea"/>
                          <a:sym typeface="+mn-lt"/>
                        </a:rPr>
                        <a:t>耐受性良好，不良反应和安慰剂相当，</a:t>
                      </a:r>
                      <a:endParaRPr lang="en-US" altLang="zh-CN" sz="1400" b="1" i="0" kern="1200" dirty="0">
                        <a:solidFill>
                          <a:schemeClr val="tx1"/>
                        </a:solidFill>
                        <a:latin typeface="+mn-lt"/>
                        <a:ea typeface="+mn-ea"/>
                        <a:cs typeface="+mn-ea"/>
                        <a:sym typeface="+mn-lt"/>
                      </a:endParaRPr>
                    </a:p>
                    <a:p>
                      <a:pPr marL="0" algn="ctr" defTabSz="914400" rtl="0" eaLnBrk="1" latinLnBrk="0" hangingPunct="1">
                        <a:lnSpc>
                          <a:spcPct val="100000"/>
                        </a:lnSpc>
                      </a:pPr>
                      <a:r>
                        <a:rPr lang="zh-CN" altLang="en-US" sz="1400" b="1" i="0" kern="1200" dirty="0">
                          <a:solidFill>
                            <a:srgbClr val="C00000"/>
                          </a:solidFill>
                          <a:latin typeface="+mn-lt"/>
                          <a:ea typeface="+mn-ea"/>
                          <a:cs typeface="+mn-ea"/>
                          <a:sym typeface="+mn-lt"/>
                        </a:rPr>
                        <a:t>已进入国家医保</a:t>
                      </a:r>
                      <a:endParaRPr lang="zh-CN" altLang="en-US" sz="1400" b="1" i="0" kern="1200" dirty="0">
                        <a:solidFill>
                          <a:srgbClr val="C00000"/>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r>
              <a:tr h="506919">
                <a:tc vMerge="1">
                  <a:tcPr marL="91428" marR="91428"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b="1" dirty="0">
                          <a:solidFill>
                            <a:schemeClr val="tx1"/>
                          </a:solidFill>
                          <a:latin typeface="+mn-lt"/>
                          <a:ea typeface="+mn-ea"/>
                          <a:cs typeface="+mn-ea"/>
                          <a:sym typeface="+mn-lt"/>
                        </a:rPr>
                        <a:t>法维拉韦</a:t>
                      </a:r>
                      <a:r>
                        <a:rPr lang="en-US" altLang="zh-CN" sz="1400" b="1" baseline="30000" dirty="0">
                          <a:solidFill>
                            <a:schemeClr val="tx1"/>
                          </a:solidFill>
                          <a:latin typeface="+mn-lt"/>
                          <a:ea typeface="+mn-ea"/>
                          <a:cs typeface="+mn-ea"/>
                          <a:sym typeface="+mn-lt"/>
                        </a:rPr>
                        <a:t>5</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成人</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第</a:t>
                      </a:r>
                      <a:r>
                        <a:rPr lang="en-US" altLang="zh-CN" sz="1400" dirty="0">
                          <a:solidFill>
                            <a:schemeClr val="tx1"/>
                          </a:solidFill>
                          <a:latin typeface="+mn-lt"/>
                          <a:ea typeface="+mn-ea"/>
                          <a:cs typeface="+mn-ea"/>
                          <a:sym typeface="+mn-lt"/>
                        </a:rPr>
                        <a:t>1</a:t>
                      </a:r>
                      <a:r>
                        <a:rPr lang="zh-CN" altLang="en-US" sz="1400" dirty="0">
                          <a:solidFill>
                            <a:schemeClr val="tx1"/>
                          </a:solidFill>
                          <a:latin typeface="+mn-lt"/>
                          <a:ea typeface="+mn-ea"/>
                          <a:cs typeface="+mn-ea"/>
                          <a:sym typeface="+mn-lt"/>
                        </a:rPr>
                        <a:t>天</a:t>
                      </a:r>
                      <a:r>
                        <a:rPr lang="en-US" altLang="zh-CN" sz="1400" dirty="0">
                          <a:solidFill>
                            <a:schemeClr val="tx1"/>
                          </a:solidFill>
                          <a:latin typeface="+mn-lt"/>
                          <a:ea typeface="+mn-ea"/>
                          <a:cs typeface="+mn-ea"/>
                          <a:sym typeface="+mn-lt"/>
                        </a:rPr>
                        <a:t>1600mg</a:t>
                      </a:r>
                      <a:r>
                        <a:rPr lang="en-US" altLang="zh-CN" sz="1400" baseline="0" dirty="0">
                          <a:solidFill>
                            <a:schemeClr val="tx1"/>
                          </a:solidFill>
                          <a:latin typeface="+mn-lt"/>
                          <a:ea typeface="+mn-ea"/>
                          <a:cs typeface="+mn-ea"/>
                          <a:sym typeface="+mn-lt"/>
                        </a:rPr>
                        <a:t> bid</a:t>
                      </a:r>
                      <a:r>
                        <a:rPr lang="zh-CN" altLang="en-US" sz="1400" baseline="0" dirty="0">
                          <a:solidFill>
                            <a:schemeClr val="tx1"/>
                          </a:solidFill>
                          <a:latin typeface="+mn-lt"/>
                          <a:ea typeface="+mn-ea"/>
                          <a:cs typeface="+mn-ea"/>
                          <a:sym typeface="+mn-lt"/>
                        </a:rPr>
                        <a:t>，第</a:t>
                      </a:r>
                      <a:r>
                        <a:rPr lang="en-US" altLang="zh-CN" sz="1400" baseline="0" dirty="0">
                          <a:solidFill>
                            <a:schemeClr val="tx1"/>
                          </a:solidFill>
                          <a:latin typeface="+mn-lt"/>
                          <a:ea typeface="+mn-ea"/>
                          <a:cs typeface="+mn-ea"/>
                          <a:sym typeface="+mn-lt"/>
                        </a:rPr>
                        <a:t>2-5</a:t>
                      </a:r>
                      <a:r>
                        <a:rPr lang="zh-CN" altLang="en-US" sz="1400" baseline="0" dirty="0">
                          <a:solidFill>
                            <a:schemeClr val="tx1"/>
                          </a:solidFill>
                          <a:latin typeface="+mn-lt"/>
                          <a:ea typeface="+mn-ea"/>
                          <a:cs typeface="+mn-ea"/>
                          <a:sym typeface="+mn-lt"/>
                        </a:rPr>
                        <a:t>天</a:t>
                      </a:r>
                      <a:r>
                        <a:rPr lang="en-US" altLang="zh-CN" sz="1400" baseline="0" dirty="0">
                          <a:solidFill>
                            <a:schemeClr val="tx1"/>
                          </a:solidFill>
                          <a:latin typeface="+mn-lt"/>
                          <a:ea typeface="+mn-ea"/>
                          <a:cs typeface="+mn-ea"/>
                          <a:sym typeface="+mn-lt"/>
                        </a:rPr>
                        <a:t>600mg bid</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孕妇或可能怀孕的妇女禁用；会引起血尿酸升高，停药后可以恢复</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solidFill>
                      <a:srgbClr val="E3F4FF"/>
                    </a:solidFill>
                  </a:tcPr>
                </a:tc>
              </a:tr>
              <a:tr h="718102">
                <a:tc rowSpan="3">
                  <a:txBody>
                    <a:bodyPr/>
                    <a:lstStyle/>
                    <a:p>
                      <a:pPr algn="ctr">
                        <a:lnSpc>
                          <a:spcPct val="100000"/>
                        </a:lnSpc>
                      </a:pPr>
                      <a:r>
                        <a:rPr lang="zh-CN" altLang="en-US" sz="1400" b="1" kern="0" dirty="0">
                          <a:solidFill>
                            <a:schemeClr val="tx1"/>
                          </a:solidFill>
                          <a:latin typeface="+mn-lt"/>
                          <a:ea typeface="+mn-ea"/>
                          <a:cs typeface="+mn-ea"/>
                          <a:sym typeface="+mn-lt"/>
                        </a:rPr>
                        <a:t>神经氨酸酶抑制剂 </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b="1" dirty="0">
                          <a:solidFill>
                            <a:schemeClr val="tx1"/>
                          </a:solidFill>
                          <a:latin typeface="+mn-lt"/>
                          <a:ea typeface="+mn-ea"/>
                          <a:cs typeface="+mn-ea"/>
                          <a:sym typeface="+mn-lt"/>
                        </a:rPr>
                        <a:t>奥司他韦</a:t>
                      </a:r>
                      <a:r>
                        <a:rPr lang="en-US" altLang="zh-CN" sz="1400" b="1" baseline="30000" dirty="0">
                          <a:solidFill>
                            <a:schemeClr val="tx1"/>
                          </a:solidFill>
                          <a:latin typeface="+mn-lt"/>
                          <a:ea typeface="+mn-ea"/>
                          <a:cs typeface="+mn-ea"/>
                          <a:sym typeface="+mn-lt"/>
                        </a:rPr>
                        <a:t>1</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dirty="0">
                          <a:solidFill>
                            <a:schemeClr val="tx1"/>
                          </a:solidFill>
                          <a:latin typeface="+mn-lt"/>
                          <a:ea typeface="+mn-ea"/>
                          <a:cs typeface="+mn-ea"/>
                          <a:sym typeface="+mn-lt"/>
                        </a:rPr>
                        <a:t>成人及</a:t>
                      </a:r>
                      <a:endParaRPr lang="en-US" altLang="zh-CN" sz="1400" dirty="0">
                        <a:solidFill>
                          <a:schemeClr val="tx1"/>
                        </a:solidFill>
                        <a:latin typeface="+mn-lt"/>
                        <a:ea typeface="+mn-ea"/>
                        <a:cs typeface="+mn-ea"/>
                        <a:sym typeface="+mn-lt"/>
                      </a:endParaRPr>
                    </a:p>
                    <a:p>
                      <a:pPr algn="ctr">
                        <a:lnSpc>
                          <a:spcPct val="100000"/>
                        </a:lnSpc>
                      </a:pPr>
                      <a:r>
                        <a:rPr lang="en-US" altLang="zh-CN" sz="1400" dirty="0">
                          <a:solidFill>
                            <a:schemeClr val="tx1"/>
                          </a:solidFill>
                          <a:latin typeface="+mn-lt"/>
                          <a:ea typeface="+mn-ea"/>
                          <a:cs typeface="+mn-ea"/>
                          <a:sym typeface="+mn-lt"/>
                        </a:rPr>
                        <a:t>1</a:t>
                      </a:r>
                      <a:r>
                        <a:rPr lang="zh-CN" altLang="en-US" sz="1400" dirty="0">
                          <a:solidFill>
                            <a:schemeClr val="tx1"/>
                          </a:solidFill>
                          <a:latin typeface="+mn-lt"/>
                          <a:ea typeface="+mn-ea"/>
                          <a:cs typeface="+mn-ea"/>
                          <a:sym typeface="+mn-lt"/>
                        </a:rPr>
                        <a:t>岁以上儿童</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dirty="0">
                          <a:solidFill>
                            <a:schemeClr val="tx1"/>
                          </a:solidFill>
                          <a:latin typeface="+mn-lt"/>
                          <a:ea typeface="+mn-ea"/>
                          <a:cs typeface="+mn-ea"/>
                          <a:sym typeface="+mn-lt"/>
                        </a:rPr>
                        <a:t>成人：</a:t>
                      </a:r>
                      <a:r>
                        <a:rPr lang="en-US" altLang="zh-CN" sz="1400" dirty="0">
                          <a:solidFill>
                            <a:schemeClr val="tx1"/>
                          </a:solidFill>
                          <a:latin typeface="+mn-lt"/>
                          <a:ea typeface="+mn-ea"/>
                          <a:cs typeface="+mn-ea"/>
                          <a:sym typeface="+mn-lt"/>
                        </a:rPr>
                        <a:t>75mg</a:t>
                      </a:r>
                      <a:r>
                        <a:rPr lang="zh-CN" altLang="en-US" sz="1400" dirty="0">
                          <a:solidFill>
                            <a:schemeClr val="tx1"/>
                          </a:solidFill>
                          <a:latin typeface="+mn-lt"/>
                          <a:ea typeface="+mn-ea"/>
                          <a:cs typeface="+mn-ea"/>
                          <a:sym typeface="+mn-lt"/>
                        </a:rPr>
                        <a:t>，</a:t>
                      </a:r>
                      <a:r>
                        <a:rPr lang="en-US" altLang="zh-CN" sz="1400" dirty="0" err="1">
                          <a:solidFill>
                            <a:schemeClr val="tx1"/>
                          </a:solidFill>
                          <a:latin typeface="+mn-lt"/>
                          <a:ea typeface="+mn-ea"/>
                          <a:cs typeface="+mn-ea"/>
                          <a:sym typeface="+mn-lt"/>
                        </a:rPr>
                        <a:t>po</a:t>
                      </a:r>
                      <a:r>
                        <a:rPr lang="en-US" altLang="zh-CN" sz="1400" baseline="0" dirty="0">
                          <a:solidFill>
                            <a:schemeClr val="tx1"/>
                          </a:solidFill>
                          <a:latin typeface="+mn-lt"/>
                          <a:ea typeface="+mn-ea"/>
                          <a:cs typeface="+mn-ea"/>
                          <a:sym typeface="+mn-lt"/>
                        </a:rPr>
                        <a:t> bid(</a:t>
                      </a:r>
                      <a:r>
                        <a:rPr lang="zh-CN" altLang="en-US" sz="1400" baseline="0" dirty="0">
                          <a:solidFill>
                            <a:schemeClr val="tx1"/>
                          </a:solidFill>
                          <a:latin typeface="+mn-lt"/>
                          <a:ea typeface="+mn-ea"/>
                          <a:cs typeface="+mn-ea"/>
                          <a:sym typeface="+mn-lt"/>
                        </a:rPr>
                        <a:t>成人</a:t>
                      </a:r>
                      <a:r>
                        <a:rPr lang="en-US" altLang="zh-CN" sz="1400" baseline="0" dirty="0">
                          <a:solidFill>
                            <a:schemeClr val="tx1"/>
                          </a:solidFill>
                          <a:latin typeface="+mn-lt"/>
                          <a:ea typeface="+mn-ea"/>
                          <a:cs typeface="+mn-ea"/>
                          <a:sym typeface="+mn-lt"/>
                        </a:rPr>
                        <a:t>)</a:t>
                      </a:r>
                      <a:endParaRPr lang="en-US" altLang="zh-CN" sz="1400" baseline="0" dirty="0">
                        <a:solidFill>
                          <a:schemeClr val="tx1"/>
                        </a:solidFill>
                        <a:latin typeface="+mn-lt"/>
                        <a:ea typeface="+mn-ea"/>
                        <a:cs typeface="+mn-ea"/>
                        <a:sym typeface="+mn-lt"/>
                      </a:endParaRPr>
                    </a:p>
                    <a:p>
                      <a:pPr algn="ctr">
                        <a:lnSpc>
                          <a:spcPct val="100000"/>
                        </a:lnSpc>
                      </a:pPr>
                      <a:r>
                        <a:rPr lang="zh-CN" altLang="en-US" sz="1400" baseline="0" dirty="0">
                          <a:solidFill>
                            <a:schemeClr val="tx1"/>
                          </a:solidFill>
                          <a:latin typeface="+mn-lt"/>
                          <a:ea typeface="+mn-ea"/>
                          <a:cs typeface="+mn-ea"/>
                          <a:sym typeface="+mn-lt"/>
                        </a:rPr>
                        <a:t>≥</a:t>
                      </a:r>
                      <a:r>
                        <a:rPr lang="en-US" altLang="zh-CN" sz="1400" baseline="0" dirty="0">
                          <a:solidFill>
                            <a:schemeClr val="tx1"/>
                          </a:solidFill>
                          <a:latin typeface="+mn-lt"/>
                          <a:ea typeface="+mn-ea"/>
                          <a:cs typeface="+mn-ea"/>
                          <a:sym typeface="+mn-lt"/>
                        </a:rPr>
                        <a:t>1</a:t>
                      </a:r>
                      <a:r>
                        <a:rPr lang="zh-CN" altLang="en-US" sz="1400" baseline="0" dirty="0">
                          <a:solidFill>
                            <a:schemeClr val="tx1"/>
                          </a:solidFill>
                          <a:latin typeface="+mn-lt"/>
                          <a:ea typeface="+mn-ea"/>
                          <a:cs typeface="+mn-ea"/>
                          <a:sym typeface="+mn-lt"/>
                        </a:rPr>
                        <a:t>岁儿童：≤</a:t>
                      </a:r>
                      <a:r>
                        <a:rPr lang="en-US" altLang="zh-CN" sz="1400" baseline="0" dirty="0">
                          <a:solidFill>
                            <a:schemeClr val="tx1"/>
                          </a:solidFill>
                          <a:latin typeface="+mn-lt"/>
                          <a:ea typeface="+mn-ea"/>
                          <a:cs typeface="+mn-ea"/>
                          <a:sym typeface="+mn-lt"/>
                        </a:rPr>
                        <a:t>15kg 30mg</a:t>
                      </a:r>
                      <a:r>
                        <a:rPr lang="zh-CN" altLang="en-US" sz="1400" baseline="0" dirty="0">
                          <a:solidFill>
                            <a:schemeClr val="tx1"/>
                          </a:solidFill>
                          <a:latin typeface="+mn-lt"/>
                          <a:ea typeface="+mn-ea"/>
                          <a:cs typeface="+mn-ea"/>
                          <a:sym typeface="+mn-lt"/>
                        </a:rPr>
                        <a:t>；</a:t>
                      </a:r>
                      <a:r>
                        <a:rPr lang="en-US" altLang="zh-CN" sz="1400" baseline="0" dirty="0">
                          <a:solidFill>
                            <a:schemeClr val="tx1"/>
                          </a:solidFill>
                          <a:latin typeface="+mn-lt"/>
                          <a:ea typeface="+mn-ea"/>
                          <a:cs typeface="+mn-ea"/>
                          <a:sym typeface="+mn-lt"/>
                        </a:rPr>
                        <a:t>&gt;15-23kg 45mg</a:t>
                      </a:r>
                      <a:r>
                        <a:rPr lang="zh-CN" altLang="en-US" sz="1400" baseline="0" dirty="0">
                          <a:solidFill>
                            <a:schemeClr val="tx1"/>
                          </a:solidFill>
                          <a:latin typeface="+mn-lt"/>
                          <a:ea typeface="+mn-ea"/>
                          <a:cs typeface="+mn-ea"/>
                          <a:sym typeface="+mn-lt"/>
                        </a:rPr>
                        <a:t>；</a:t>
                      </a:r>
                      <a:r>
                        <a:rPr lang="en-US" altLang="zh-CN" sz="1400" baseline="0" dirty="0">
                          <a:solidFill>
                            <a:schemeClr val="tx1"/>
                          </a:solidFill>
                          <a:latin typeface="+mn-lt"/>
                          <a:ea typeface="+mn-ea"/>
                          <a:cs typeface="+mn-ea"/>
                          <a:sym typeface="+mn-lt"/>
                        </a:rPr>
                        <a:t>&gt;23-40kg 60mg</a:t>
                      </a:r>
                      <a:r>
                        <a:rPr lang="zh-CN" altLang="en-US" sz="1400" baseline="0" dirty="0">
                          <a:solidFill>
                            <a:schemeClr val="tx1"/>
                          </a:solidFill>
                          <a:latin typeface="+mn-lt"/>
                          <a:ea typeface="+mn-ea"/>
                          <a:cs typeface="+mn-ea"/>
                          <a:sym typeface="+mn-lt"/>
                        </a:rPr>
                        <a:t>；</a:t>
                      </a:r>
                      <a:r>
                        <a:rPr lang="en-US" altLang="zh-CN" sz="1400" baseline="0" dirty="0">
                          <a:solidFill>
                            <a:schemeClr val="tx1"/>
                          </a:solidFill>
                          <a:latin typeface="+mn-lt"/>
                          <a:ea typeface="+mn-ea"/>
                          <a:cs typeface="+mn-ea"/>
                          <a:sym typeface="+mn-lt"/>
                        </a:rPr>
                        <a:t>&gt;40kg 75mg </a:t>
                      </a:r>
                      <a:r>
                        <a:rPr lang="zh-CN" altLang="en-US" sz="1400" baseline="0" dirty="0">
                          <a:solidFill>
                            <a:schemeClr val="tx1"/>
                          </a:solidFill>
                          <a:latin typeface="+mn-lt"/>
                          <a:ea typeface="+mn-ea"/>
                          <a:cs typeface="+mn-ea"/>
                          <a:sym typeface="+mn-lt"/>
                        </a:rPr>
                        <a:t>，</a:t>
                      </a:r>
                      <a:r>
                        <a:rPr lang="en-US" altLang="zh-CN" sz="1400" baseline="0" dirty="0" err="1">
                          <a:solidFill>
                            <a:schemeClr val="tx1"/>
                          </a:solidFill>
                          <a:latin typeface="+mn-lt"/>
                          <a:ea typeface="+mn-ea"/>
                          <a:cs typeface="+mn-ea"/>
                          <a:sym typeface="+mn-lt"/>
                        </a:rPr>
                        <a:t>po</a:t>
                      </a:r>
                      <a:r>
                        <a:rPr lang="en-US" altLang="zh-CN" sz="1400" baseline="0" dirty="0">
                          <a:solidFill>
                            <a:schemeClr val="tx1"/>
                          </a:solidFill>
                          <a:latin typeface="+mn-lt"/>
                          <a:ea typeface="+mn-ea"/>
                          <a:cs typeface="+mn-ea"/>
                          <a:sym typeface="+mn-lt"/>
                        </a:rPr>
                        <a:t> bid</a:t>
                      </a:r>
                      <a:endParaRPr lang="en-US" altLang="zh-CN" sz="1400" baseline="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dirty="0">
                          <a:solidFill>
                            <a:schemeClr val="tx1"/>
                          </a:solidFill>
                          <a:latin typeface="+mn-lt"/>
                          <a:ea typeface="+mn-ea"/>
                          <a:cs typeface="+mn-ea"/>
                          <a:sym typeface="+mn-lt"/>
                        </a:rPr>
                        <a:t>不良反应：恶心，呕吐，偶发短暂的神经精神事件</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38100" cap="flat" cmpd="sng">
                      <a:noFill/>
                      <a:prstDash val="solid"/>
                      <a:round/>
                      <a:headEnd type="none" w="sm" len="sm"/>
                      <a:tailEnd type="none" w="sm" len="sm"/>
                    </a:lnT>
                    <a:lnB w="12700" cmpd="sng">
                      <a:noFill/>
                      <a:prstDash val="solid"/>
                    </a:lnB>
                    <a:lnTlToBr w="12700" cmpd="sng">
                      <a:noFill/>
                      <a:prstDash val="solid"/>
                    </a:lnTlToBr>
                    <a:lnBlToTr w="12700" cmpd="sng">
                      <a:noFill/>
                      <a:prstDash val="solid"/>
                    </a:lnBlToTr>
                    <a:noFill/>
                  </a:tcPr>
                </a:tc>
              </a:tr>
              <a:tr h="506919">
                <a:tc vMerge="1">
                  <a:tcPr marL="91428" marR="91428"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b="1" dirty="0">
                          <a:solidFill>
                            <a:schemeClr val="tx1"/>
                          </a:solidFill>
                          <a:latin typeface="+mn-lt"/>
                          <a:ea typeface="+mn-ea"/>
                          <a:cs typeface="+mn-ea"/>
                          <a:sym typeface="+mn-lt"/>
                        </a:rPr>
                        <a:t>扎那米韦</a:t>
                      </a:r>
                      <a:r>
                        <a:rPr lang="en-US" altLang="zh-CN" sz="1400" b="1" baseline="30000" dirty="0">
                          <a:solidFill>
                            <a:schemeClr val="tx1"/>
                          </a:solidFill>
                          <a:latin typeface="+mn-lt"/>
                          <a:ea typeface="+mn-ea"/>
                          <a:cs typeface="+mn-ea"/>
                          <a:sym typeface="+mn-lt"/>
                        </a:rPr>
                        <a:t>2</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en-US" altLang="zh-CN" sz="1400" dirty="0">
                          <a:solidFill>
                            <a:schemeClr val="tx1"/>
                          </a:solidFill>
                          <a:latin typeface="+mn-lt"/>
                          <a:ea typeface="+mn-ea"/>
                          <a:cs typeface="+mn-ea"/>
                          <a:sym typeface="+mn-lt"/>
                        </a:rPr>
                        <a:t>7</a:t>
                      </a:r>
                      <a:r>
                        <a:rPr lang="zh-CN" altLang="en-US" sz="1400" dirty="0">
                          <a:solidFill>
                            <a:schemeClr val="tx1"/>
                          </a:solidFill>
                          <a:latin typeface="+mn-lt"/>
                          <a:ea typeface="+mn-ea"/>
                          <a:cs typeface="+mn-ea"/>
                          <a:sym typeface="+mn-lt"/>
                        </a:rPr>
                        <a:t>岁以上人群</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en-US" altLang="zh-CN" sz="1400" dirty="0">
                          <a:solidFill>
                            <a:schemeClr val="tx1"/>
                          </a:solidFill>
                          <a:latin typeface="+mn-lt"/>
                          <a:ea typeface="+mn-ea"/>
                          <a:cs typeface="+mn-ea"/>
                          <a:sym typeface="+mn-lt"/>
                        </a:rPr>
                        <a:t>10mg(</a:t>
                      </a:r>
                      <a:r>
                        <a:rPr lang="zh-CN" altLang="en-US" sz="1400" dirty="0">
                          <a:solidFill>
                            <a:schemeClr val="tx1"/>
                          </a:solidFill>
                          <a:latin typeface="+mn-lt"/>
                          <a:ea typeface="+mn-ea"/>
                          <a:cs typeface="+mn-ea"/>
                          <a:sym typeface="+mn-lt"/>
                        </a:rPr>
                        <a:t>分两次吸入</a:t>
                      </a:r>
                      <a:r>
                        <a:rPr lang="en-US" altLang="zh-CN" sz="1400" dirty="0">
                          <a:solidFill>
                            <a:schemeClr val="tx1"/>
                          </a:solidFill>
                          <a:latin typeface="+mn-lt"/>
                          <a:ea typeface="+mn-ea"/>
                          <a:cs typeface="+mn-ea"/>
                          <a:sym typeface="+mn-lt"/>
                        </a:rPr>
                        <a:t>)</a:t>
                      </a:r>
                      <a:r>
                        <a:rPr lang="zh-CN" altLang="en-US" sz="1400" dirty="0">
                          <a:solidFill>
                            <a:schemeClr val="tx1"/>
                          </a:solidFill>
                          <a:latin typeface="+mn-lt"/>
                          <a:ea typeface="+mn-ea"/>
                          <a:cs typeface="+mn-ea"/>
                          <a:sym typeface="+mn-lt"/>
                        </a:rPr>
                        <a:t>，</a:t>
                      </a:r>
                      <a:r>
                        <a:rPr lang="en-US" altLang="zh-CN" sz="1400" dirty="0">
                          <a:solidFill>
                            <a:schemeClr val="tx1"/>
                          </a:solidFill>
                          <a:latin typeface="+mn-lt"/>
                          <a:ea typeface="+mn-ea"/>
                          <a:cs typeface="+mn-ea"/>
                          <a:sym typeface="+mn-lt"/>
                        </a:rPr>
                        <a:t>q12h</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合并有呼吸系统疾病</a:t>
                      </a:r>
                      <a:r>
                        <a:rPr lang="en-US" altLang="zh-CN" sz="1400" dirty="0">
                          <a:solidFill>
                            <a:schemeClr val="tx1"/>
                          </a:solidFill>
                          <a:latin typeface="+mn-lt"/>
                          <a:ea typeface="+mn-ea"/>
                          <a:cs typeface="+mn-ea"/>
                          <a:sym typeface="+mn-lt"/>
                        </a:rPr>
                        <a:t>(</a:t>
                      </a:r>
                      <a:r>
                        <a:rPr lang="zh-CN" altLang="en-US" sz="1400" dirty="0">
                          <a:solidFill>
                            <a:schemeClr val="tx1"/>
                          </a:solidFill>
                          <a:latin typeface="+mn-lt"/>
                          <a:ea typeface="+mn-ea"/>
                          <a:cs typeface="+mn-ea"/>
                          <a:sym typeface="+mn-lt"/>
                        </a:rPr>
                        <a:t>哮喘、</a:t>
                      </a:r>
                      <a:r>
                        <a:rPr lang="en-US" altLang="zh-CN" sz="1400" dirty="0">
                          <a:solidFill>
                            <a:schemeClr val="tx1"/>
                          </a:solidFill>
                          <a:latin typeface="+mn-lt"/>
                          <a:ea typeface="+mn-ea"/>
                          <a:cs typeface="+mn-ea"/>
                          <a:sym typeface="+mn-lt"/>
                        </a:rPr>
                        <a:t>COPD)</a:t>
                      </a:r>
                      <a:r>
                        <a:rPr lang="zh-CN" altLang="en-US" sz="1400" dirty="0">
                          <a:solidFill>
                            <a:schemeClr val="tx1"/>
                          </a:solidFill>
                          <a:latin typeface="+mn-lt"/>
                          <a:ea typeface="+mn-ea"/>
                          <a:cs typeface="+mn-ea"/>
                          <a:sym typeface="+mn-lt"/>
                        </a:rPr>
                        <a:t>患者不建议使用</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E3F4FF"/>
                    </a:solidFill>
                  </a:tcPr>
                </a:tc>
              </a:tr>
              <a:tr h="465909">
                <a:tc vMerge="1">
                  <a:tcPr marL="91428" marR="91428"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b="1" dirty="0">
                          <a:solidFill>
                            <a:schemeClr val="tx1"/>
                          </a:solidFill>
                          <a:latin typeface="+mn-lt"/>
                          <a:ea typeface="+mn-ea"/>
                          <a:cs typeface="+mn-ea"/>
                          <a:sym typeface="+mn-lt"/>
                        </a:rPr>
                        <a:t>帕拉米韦</a:t>
                      </a:r>
                      <a:r>
                        <a:rPr lang="en-US" altLang="zh-CN" sz="1400" b="1" baseline="30000" dirty="0">
                          <a:solidFill>
                            <a:schemeClr val="tx1"/>
                          </a:solidFill>
                          <a:latin typeface="+mn-lt"/>
                          <a:ea typeface="+mn-ea"/>
                          <a:cs typeface="+mn-ea"/>
                          <a:sym typeface="+mn-lt"/>
                        </a:rPr>
                        <a:t>3</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dirty="0">
                          <a:solidFill>
                            <a:schemeClr val="tx1"/>
                          </a:solidFill>
                          <a:latin typeface="+mn-lt"/>
                          <a:ea typeface="+mn-ea"/>
                          <a:cs typeface="+mn-ea"/>
                          <a:sym typeface="+mn-lt"/>
                        </a:rPr>
                        <a:t>成人</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en-US" altLang="zh-CN" sz="1400" dirty="0">
                          <a:solidFill>
                            <a:schemeClr val="tx1"/>
                          </a:solidFill>
                          <a:latin typeface="+mn-lt"/>
                          <a:ea typeface="+mn-ea"/>
                          <a:cs typeface="+mn-ea"/>
                          <a:sym typeface="+mn-lt"/>
                        </a:rPr>
                        <a:t>300-600mg</a:t>
                      </a:r>
                      <a:r>
                        <a:rPr lang="zh-CN" altLang="en-US" sz="1400" dirty="0">
                          <a:solidFill>
                            <a:schemeClr val="tx1"/>
                          </a:solidFill>
                          <a:latin typeface="+mn-lt"/>
                          <a:ea typeface="+mn-ea"/>
                          <a:cs typeface="+mn-ea"/>
                          <a:sym typeface="+mn-lt"/>
                        </a:rPr>
                        <a:t>，</a:t>
                      </a:r>
                      <a:r>
                        <a:rPr lang="en-US" altLang="zh-CN" sz="1400" dirty="0">
                          <a:solidFill>
                            <a:schemeClr val="tx1"/>
                          </a:solidFill>
                          <a:latin typeface="+mn-lt"/>
                          <a:ea typeface="+mn-ea"/>
                          <a:cs typeface="+mn-ea"/>
                          <a:sym typeface="+mn-lt"/>
                        </a:rPr>
                        <a:t>iv </a:t>
                      </a:r>
                      <a:r>
                        <a:rPr lang="en-US" altLang="zh-CN" sz="1400" dirty="0" err="1">
                          <a:solidFill>
                            <a:schemeClr val="tx1"/>
                          </a:solidFill>
                          <a:latin typeface="+mn-lt"/>
                          <a:ea typeface="+mn-ea"/>
                          <a:cs typeface="+mn-ea"/>
                          <a:sym typeface="+mn-lt"/>
                        </a:rPr>
                        <a:t>qd</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algn="ctr">
                        <a:lnSpc>
                          <a:spcPct val="100000"/>
                        </a:lnSpc>
                      </a:pPr>
                      <a:r>
                        <a:rPr lang="zh-CN" altLang="en-US" sz="1400" dirty="0">
                          <a:solidFill>
                            <a:schemeClr val="tx1"/>
                          </a:solidFill>
                          <a:latin typeface="+mn-lt"/>
                          <a:ea typeface="+mn-ea"/>
                          <a:cs typeface="+mn-ea"/>
                          <a:sym typeface="+mn-lt"/>
                        </a:rPr>
                        <a:t>支气管炎、咳嗽等、中枢神经系统不良反应</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tr>
              <a:tr h="506919">
                <a:tc>
                  <a:txBody>
                    <a:bodyPr/>
                    <a:lstStyle/>
                    <a:p>
                      <a:pPr marL="0" algn="ctr" defTabSz="1172210" rtl="0" eaLnBrk="1" latinLnBrk="0" hangingPunct="1">
                        <a:lnSpc>
                          <a:spcPct val="100000"/>
                        </a:lnSpc>
                      </a:pPr>
                      <a:r>
                        <a:rPr lang="zh-CN" altLang="en-US" sz="1400" b="1" kern="0" dirty="0">
                          <a:solidFill>
                            <a:schemeClr val="tx1"/>
                          </a:solidFill>
                          <a:latin typeface="+mn-lt"/>
                          <a:ea typeface="+mn-ea"/>
                          <a:cs typeface="+mn-ea"/>
                          <a:sym typeface="+mn-lt"/>
                        </a:rPr>
                        <a:t>血凝素</a:t>
                      </a:r>
                      <a:endParaRPr lang="en-US" altLang="zh-CN" sz="1400" b="1" kern="0" dirty="0">
                        <a:solidFill>
                          <a:schemeClr val="tx1"/>
                        </a:solidFill>
                        <a:latin typeface="+mn-lt"/>
                        <a:ea typeface="+mn-ea"/>
                        <a:cs typeface="+mn-ea"/>
                        <a:sym typeface="+mn-lt"/>
                      </a:endParaRPr>
                    </a:p>
                    <a:p>
                      <a:pPr marL="0" algn="ctr" defTabSz="1172210" rtl="0" eaLnBrk="1" latinLnBrk="0" hangingPunct="1">
                        <a:lnSpc>
                          <a:spcPct val="100000"/>
                        </a:lnSpc>
                      </a:pPr>
                      <a:r>
                        <a:rPr lang="zh-CN" altLang="en-US" sz="1400" b="1" kern="0" dirty="0">
                          <a:solidFill>
                            <a:schemeClr val="tx1"/>
                          </a:solidFill>
                          <a:latin typeface="+mn-lt"/>
                          <a:ea typeface="+mn-ea"/>
                          <a:cs typeface="+mn-ea"/>
                          <a:sym typeface="+mn-lt"/>
                        </a:rPr>
                        <a:t>抑制剂</a:t>
                      </a:r>
                      <a:endParaRPr lang="zh-CN" altLang="en-US" sz="1400" b="1" kern="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ap="flat" cmpd="sng" algn="ctr">
                      <a:solidFill>
                        <a:srgbClr val="034B9B"/>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b="1" dirty="0">
                          <a:solidFill>
                            <a:schemeClr val="tx1"/>
                          </a:solidFill>
                          <a:latin typeface="+mn-lt"/>
                          <a:ea typeface="+mn-ea"/>
                          <a:cs typeface="+mn-ea"/>
                          <a:sym typeface="+mn-lt"/>
                        </a:rPr>
                        <a:t>阿比多尔</a:t>
                      </a:r>
                      <a:r>
                        <a:rPr lang="en-US" altLang="zh-CN" sz="1400" b="1" baseline="30000" dirty="0">
                          <a:solidFill>
                            <a:schemeClr val="tx1"/>
                          </a:solidFill>
                          <a:latin typeface="+mn-lt"/>
                          <a:ea typeface="+mn-ea"/>
                          <a:cs typeface="+mn-ea"/>
                          <a:sym typeface="+mn-lt"/>
                        </a:rPr>
                        <a:t>4</a:t>
                      </a:r>
                      <a:endParaRPr lang="zh-CN" altLang="en-US" sz="1400" b="1" baseline="300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ap="flat" cmpd="sng" algn="ctr">
                      <a:solidFill>
                        <a:srgbClr val="034B9B"/>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成人</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ap="flat" cmpd="sng" algn="ctr">
                      <a:solidFill>
                        <a:srgbClr val="034B9B"/>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algn="ctr">
                        <a:lnSpc>
                          <a:spcPct val="100000"/>
                        </a:lnSpc>
                      </a:pPr>
                      <a:r>
                        <a:rPr lang="en-US" altLang="zh-CN" sz="1400" dirty="0">
                          <a:solidFill>
                            <a:schemeClr val="tx1"/>
                          </a:solidFill>
                          <a:latin typeface="+mn-lt"/>
                          <a:ea typeface="+mn-ea"/>
                          <a:cs typeface="+mn-ea"/>
                          <a:sym typeface="+mn-lt"/>
                        </a:rPr>
                        <a:t>200mg </a:t>
                      </a:r>
                      <a:r>
                        <a:rPr lang="en-US" altLang="zh-CN" sz="1400" dirty="0" err="1">
                          <a:solidFill>
                            <a:schemeClr val="tx1"/>
                          </a:solidFill>
                          <a:latin typeface="+mn-lt"/>
                          <a:ea typeface="+mn-ea"/>
                          <a:cs typeface="+mn-ea"/>
                          <a:sym typeface="+mn-lt"/>
                        </a:rPr>
                        <a:t>po</a:t>
                      </a:r>
                      <a:r>
                        <a:rPr lang="en-US" altLang="zh-CN" sz="1400" dirty="0">
                          <a:solidFill>
                            <a:schemeClr val="tx1"/>
                          </a:solidFill>
                          <a:latin typeface="+mn-lt"/>
                          <a:ea typeface="+mn-ea"/>
                          <a:cs typeface="+mn-ea"/>
                          <a:sym typeface="+mn-lt"/>
                        </a:rPr>
                        <a:t> </a:t>
                      </a:r>
                      <a:r>
                        <a:rPr lang="en-US" altLang="zh-CN" sz="1400" dirty="0" err="1">
                          <a:solidFill>
                            <a:schemeClr val="tx1"/>
                          </a:solidFill>
                          <a:latin typeface="+mn-lt"/>
                          <a:ea typeface="+mn-ea"/>
                          <a:cs typeface="+mn-ea"/>
                          <a:sym typeface="+mn-lt"/>
                        </a:rPr>
                        <a:t>tid</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ap="flat" cmpd="sng" algn="ctr">
                      <a:solidFill>
                        <a:srgbClr val="034B9B"/>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c>
                  <a:txBody>
                    <a:bodyPr/>
                    <a:lstStyle/>
                    <a:p>
                      <a:pPr algn="ctr">
                        <a:lnSpc>
                          <a:spcPct val="100000"/>
                        </a:lnSpc>
                      </a:pPr>
                      <a:r>
                        <a:rPr lang="zh-CN" altLang="en-US" sz="1400" dirty="0">
                          <a:solidFill>
                            <a:schemeClr val="tx1"/>
                          </a:solidFill>
                          <a:latin typeface="+mn-lt"/>
                          <a:ea typeface="+mn-ea"/>
                          <a:cs typeface="+mn-ea"/>
                          <a:sym typeface="+mn-lt"/>
                        </a:rPr>
                        <a:t>不良反应：腹泻等</a:t>
                      </a:r>
                      <a:endParaRPr lang="zh-CN" altLang="en-US" sz="1400" dirty="0">
                        <a:solidFill>
                          <a:schemeClr val="tx1"/>
                        </a:solidFill>
                        <a:latin typeface="+mn-lt"/>
                        <a:ea typeface="+mn-ea"/>
                        <a:cs typeface="+mn-ea"/>
                        <a:sym typeface="+mn-lt"/>
                      </a:endParaRPr>
                    </a:p>
                  </a:txBody>
                  <a:tcPr marL="85413" marR="85413" marT="42712" marB="42712" anchor="ctr">
                    <a:lnL w="12700" cmpd="sng">
                      <a:noFill/>
                      <a:prstDash val="solid"/>
                    </a:lnL>
                    <a:lnR w="12700" cmpd="sng">
                      <a:noFill/>
                      <a:prstDash val="solid"/>
                    </a:lnR>
                    <a:lnT w="12700" cmpd="sng">
                      <a:noFill/>
                      <a:prstDash val="solid"/>
                    </a:lnT>
                    <a:lnB w="12700" cap="flat" cmpd="sng" algn="ctr">
                      <a:solidFill>
                        <a:srgbClr val="034B9B"/>
                      </a:solidFill>
                      <a:prstDash val="solid"/>
                      <a:round/>
                      <a:headEnd type="none" w="med" len="med"/>
                      <a:tailEnd type="none" w="med" len="med"/>
                    </a:lnB>
                    <a:lnTlToBr w="12700" cmpd="sng">
                      <a:noFill/>
                      <a:prstDash val="solid"/>
                    </a:lnTlToBr>
                    <a:lnBlToTr w="12700" cmpd="sng">
                      <a:noFill/>
                      <a:prstDash val="solid"/>
                    </a:lnBlToTr>
                    <a:solidFill>
                      <a:srgbClr val="E3F4FF"/>
                    </a:solidFill>
                  </a:tcPr>
                </a:tc>
              </a:tr>
            </a:tbl>
          </a:graphicData>
        </a:graphic>
      </p:graphicFrame>
      <p:sp>
        <p:nvSpPr>
          <p:cNvPr id="5" name="圆角矩形标注 4"/>
          <p:cNvSpPr/>
          <p:nvPr/>
        </p:nvSpPr>
        <p:spPr>
          <a:xfrm>
            <a:off x="716145" y="5296396"/>
            <a:ext cx="6000811" cy="796901"/>
          </a:xfrm>
          <a:prstGeom prst="wedgeRoundRectCallout">
            <a:avLst>
              <a:gd name="adj1" fmla="val -204"/>
              <a:gd name="adj2" fmla="val -74686"/>
              <a:gd name="adj3" fmla="val 16667"/>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kumimoji="1" lang="zh-CN" altLang="en-US">
              <a:solidFill>
                <a:prstClr val="white"/>
              </a:solidFill>
              <a:latin typeface="Imago" charset="0"/>
              <a:ea typeface="微软雅黑" panose="020B0503020204020204" charset="-122"/>
              <a:sym typeface="+mn-lt"/>
            </a:endParaRPr>
          </a:p>
        </p:txBody>
      </p:sp>
      <p:sp>
        <p:nvSpPr>
          <p:cNvPr id="6" name="TextBox 5"/>
          <p:cNvSpPr txBox="1"/>
          <p:nvPr/>
        </p:nvSpPr>
        <p:spPr>
          <a:xfrm>
            <a:off x="868101" y="5377175"/>
            <a:ext cx="5848854" cy="683265"/>
          </a:xfrm>
          <a:prstGeom prst="rect">
            <a:avLst/>
          </a:prstGeom>
          <a:noFill/>
        </p:spPr>
        <p:txBody>
          <a:bodyPr wrap="square" rtlCol="0">
            <a:spAutoFit/>
          </a:bodyPr>
          <a:lstStyle/>
          <a:p>
            <a:pPr marL="285750" indent="-285750">
              <a:lnSpc>
                <a:spcPct val="120000"/>
              </a:lnSpc>
              <a:buFont typeface="Arial" panose="020B0604020202020204" pitchFamily="34" charset="0"/>
              <a:buChar char="•"/>
              <a:defRPr/>
            </a:pPr>
            <a:r>
              <a:rPr lang="zh-CN" altLang="en-US" sz="1600" dirty="0">
                <a:solidFill>
                  <a:prstClr val="black"/>
                </a:solidFill>
                <a:latin typeface="Imago" charset="0"/>
                <a:ea typeface="微软雅黑" panose="020B0503020204020204" charset="-122"/>
                <a:cs typeface="+mn-ea"/>
                <a:sym typeface="+mn-lt"/>
              </a:rPr>
              <a:t>抗病毒疗程一般</a:t>
            </a:r>
            <a:r>
              <a:rPr lang="en-US" altLang="zh-CN" sz="1600" dirty="0">
                <a:solidFill>
                  <a:prstClr val="black"/>
                </a:solidFill>
                <a:latin typeface="Imago" charset="0"/>
                <a:ea typeface="微软雅黑" panose="020B0503020204020204" charset="-122"/>
                <a:cs typeface="+mn-ea"/>
                <a:sym typeface="+mn-lt"/>
              </a:rPr>
              <a:t>5-7</a:t>
            </a:r>
            <a:r>
              <a:rPr lang="zh-CN" altLang="en-US" sz="1600" dirty="0">
                <a:solidFill>
                  <a:prstClr val="black"/>
                </a:solidFill>
                <a:latin typeface="Imago" charset="0"/>
                <a:ea typeface="微软雅黑" panose="020B0503020204020204" charset="-122"/>
                <a:cs typeface="+mn-ea"/>
                <a:sym typeface="+mn-lt"/>
              </a:rPr>
              <a:t>天，重症患者可根据患者临床缓解情况</a:t>
            </a:r>
            <a:endParaRPr lang="en-US" altLang="zh-CN" sz="1600" dirty="0">
              <a:solidFill>
                <a:prstClr val="black"/>
              </a:solidFill>
              <a:latin typeface="Imago" charset="0"/>
              <a:ea typeface="微软雅黑" panose="020B0503020204020204" charset="-122"/>
              <a:cs typeface="+mn-ea"/>
              <a:sym typeface="+mn-lt"/>
            </a:endParaRPr>
          </a:p>
          <a:p>
            <a:pPr marL="285750" indent="-285750">
              <a:lnSpc>
                <a:spcPct val="120000"/>
              </a:lnSpc>
              <a:buFont typeface="Arial" panose="020B0604020202020204" pitchFamily="34" charset="0"/>
              <a:buChar char="•"/>
              <a:defRPr/>
            </a:pPr>
            <a:r>
              <a:rPr lang="zh-CN" altLang="en-US" sz="1600" dirty="0">
                <a:solidFill>
                  <a:prstClr val="black"/>
                </a:solidFill>
                <a:latin typeface="Imago" charset="0"/>
                <a:ea typeface="微软雅黑" panose="020B0503020204020204" charset="-122"/>
                <a:cs typeface="+mn-ea"/>
                <a:sym typeface="+mn-lt"/>
              </a:rPr>
              <a:t>有条件的医院动态监测病毒</a:t>
            </a:r>
            <a:r>
              <a:rPr lang="en-US" altLang="zh-CN" sz="1600" dirty="0">
                <a:solidFill>
                  <a:prstClr val="black"/>
                </a:solidFill>
                <a:latin typeface="Imago" charset="0"/>
                <a:ea typeface="微软雅黑" panose="020B0503020204020204" charset="-122"/>
                <a:cs typeface="+mn-ea"/>
                <a:sym typeface="+mn-lt"/>
              </a:rPr>
              <a:t>PCR</a:t>
            </a:r>
            <a:r>
              <a:rPr lang="zh-CN" altLang="en-US" sz="1600" dirty="0">
                <a:solidFill>
                  <a:prstClr val="black"/>
                </a:solidFill>
                <a:latin typeface="Imago" charset="0"/>
                <a:ea typeface="微软雅黑" panose="020B0503020204020204" charset="-122"/>
                <a:cs typeface="+mn-ea"/>
                <a:sym typeface="+mn-lt"/>
              </a:rPr>
              <a:t>情况，延长抗病毒疗程</a:t>
            </a:r>
            <a:endParaRPr lang="zh-CN" altLang="en-US" sz="1600" dirty="0">
              <a:solidFill>
                <a:prstClr val="black"/>
              </a:solidFill>
              <a:latin typeface="Imago" charset="0"/>
              <a:ea typeface="微软雅黑" panose="020B0503020204020204" charset="-122"/>
              <a:cs typeface="+mn-ea"/>
              <a:sym typeface="+mn-lt"/>
            </a:endParaRPr>
          </a:p>
        </p:txBody>
      </p:sp>
      <p:grpSp>
        <p:nvGrpSpPr>
          <p:cNvPr id="7" name="组合 6"/>
          <p:cNvGrpSpPr/>
          <p:nvPr/>
        </p:nvGrpSpPr>
        <p:grpSpPr>
          <a:xfrm>
            <a:off x="7104112" y="5243731"/>
            <a:ext cx="4513503" cy="887060"/>
            <a:chOff x="6953682" y="5243731"/>
            <a:chExt cx="4513503" cy="887060"/>
          </a:xfrm>
          <a:solidFill>
            <a:srgbClr val="0180B5"/>
          </a:solidFill>
        </p:grpSpPr>
        <p:grpSp>
          <p:nvGrpSpPr>
            <p:cNvPr id="10" name="组合 9"/>
            <p:cNvGrpSpPr/>
            <p:nvPr/>
          </p:nvGrpSpPr>
          <p:grpSpPr>
            <a:xfrm flipH="1">
              <a:off x="6953682" y="5243731"/>
              <a:ext cx="4513503" cy="887060"/>
              <a:chOff x="1300556" y="5222643"/>
              <a:chExt cx="4512027" cy="887060"/>
            </a:xfrm>
            <a:grpFill/>
          </p:grpSpPr>
          <p:grpSp>
            <p:nvGrpSpPr>
              <p:cNvPr id="11" name="组合 10"/>
              <p:cNvGrpSpPr/>
              <p:nvPr/>
            </p:nvGrpSpPr>
            <p:grpSpPr>
              <a:xfrm>
                <a:off x="1300556" y="5222643"/>
                <a:ext cx="4512027" cy="887060"/>
                <a:chOff x="1134751" y="4916958"/>
                <a:chExt cx="6681575" cy="1386302"/>
              </a:xfrm>
              <a:grpFill/>
            </p:grpSpPr>
            <p:sp>
              <p:nvSpPr>
                <p:cNvPr id="13" name="圆角矩形 215"/>
                <p:cNvSpPr/>
                <p:nvPr/>
              </p:nvSpPr>
              <p:spPr>
                <a:xfrm>
                  <a:off x="1348040" y="4999265"/>
                  <a:ext cx="6468286" cy="126292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04" tIns="60952" rIns="121904" bIns="60952" numCol="1" spcCol="0" rtlCol="0" fromWordArt="0" anchor="ctr" anchorCtr="0" forceAA="0" compatLnSpc="1">
                  <a:noAutofit/>
                </a:bodyPr>
                <a:lstStyle/>
                <a:p>
                  <a:pPr algn="ctr" defTabSz="1219200">
                    <a:defRPr/>
                  </a:pPr>
                  <a:endParaRPr lang="zh-CN" altLang="en-US" sz="2135" dirty="0">
                    <a:solidFill>
                      <a:prstClr val="black"/>
                    </a:solidFill>
                    <a:latin typeface="Imago" charset="0"/>
                    <a:ea typeface="微软雅黑" panose="020B0503020204020204" charset="-122"/>
                    <a:cs typeface="+mn-ea"/>
                  </a:endParaRPr>
                </a:p>
              </p:txBody>
            </p:sp>
            <p:sp>
              <p:nvSpPr>
                <p:cNvPr id="14" name="等腰三角形 6"/>
                <p:cNvSpPr/>
                <p:nvPr/>
              </p:nvSpPr>
              <p:spPr>
                <a:xfrm rot="5400000">
                  <a:off x="1191076" y="4860633"/>
                  <a:ext cx="1386302" cy="1498951"/>
                </a:xfrm>
                <a:custGeom>
                  <a:avLst/>
                  <a:gdLst/>
                  <a:ahLst/>
                  <a:cxnLst/>
                  <a:rect l="l" t="t" r="r" b="b"/>
                  <a:pathLst>
                    <a:path w="1123950" h="1264920">
                      <a:moveTo>
                        <a:pt x="0" y="702945"/>
                      </a:moveTo>
                      <a:cubicBezTo>
                        <a:pt x="0" y="443895"/>
                        <a:pt x="175278" y="225783"/>
                        <a:pt x="414341" y="163058"/>
                      </a:cubicBezTo>
                      <a:lnTo>
                        <a:pt x="561975" y="0"/>
                      </a:lnTo>
                      <a:lnTo>
                        <a:pt x="709609" y="163058"/>
                      </a:lnTo>
                      <a:cubicBezTo>
                        <a:pt x="948672" y="225783"/>
                        <a:pt x="1123950" y="443895"/>
                        <a:pt x="1123950" y="702945"/>
                      </a:cubicBezTo>
                      <a:cubicBezTo>
                        <a:pt x="1123950" y="1013315"/>
                        <a:pt x="872345" y="1264920"/>
                        <a:pt x="561975" y="1264920"/>
                      </a:cubicBezTo>
                      <a:cubicBezTo>
                        <a:pt x="251605" y="1264920"/>
                        <a:pt x="0" y="1013315"/>
                        <a:pt x="0" y="702945"/>
                      </a:cubicBezTo>
                      <a:close/>
                    </a:path>
                  </a:pathLst>
                </a:cu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defRPr/>
                  </a:pPr>
                  <a:endParaRPr lang="zh-CN" altLang="en-US" sz="1100" dirty="0">
                    <a:solidFill>
                      <a:prstClr val="black"/>
                    </a:solidFill>
                    <a:latin typeface="Imago" charset="0"/>
                    <a:ea typeface="微软雅黑" panose="020B0503020204020204" charset="-122"/>
                  </a:endParaRPr>
                </a:p>
              </p:txBody>
            </p:sp>
          </p:grpSp>
          <p:sp>
            <p:nvSpPr>
              <p:cNvPr id="12" name="矩形 11"/>
              <p:cNvSpPr/>
              <p:nvPr/>
            </p:nvSpPr>
            <p:spPr>
              <a:xfrm>
                <a:off x="2464107" y="5405903"/>
                <a:ext cx="2965160" cy="5205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20000"/>
                  </a:lnSpc>
                  <a:buFont typeface="Arial" panose="020B0604020202020204" pitchFamily="34" charset="0"/>
                  <a:buChar char="•"/>
                  <a:defRPr/>
                </a:pPr>
                <a:r>
                  <a:rPr lang="zh-CN" altLang="en-US" sz="1600" b="1" dirty="0">
                    <a:solidFill>
                      <a:prstClr val="white"/>
                    </a:solidFill>
                    <a:latin typeface="Imago" charset="0"/>
                    <a:ea typeface="微软雅黑" panose="020B0503020204020204" charset="-122"/>
                    <a:cs typeface="+mn-ea"/>
                    <a:sym typeface="+mn-lt"/>
                  </a:rPr>
                  <a:t>金刚烷胺类药物耐药率高，</a:t>
                </a:r>
                <a:endParaRPr lang="en-US" altLang="zh-CN" sz="1600" b="1" dirty="0">
                  <a:solidFill>
                    <a:prstClr val="white"/>
                  </a:solidFill>
                  <a:latin typeface="Imago" charset="0"/>
                  <a:ea typeface="微软雅黑" panose="020B0503020204020204" charset="-122"/>
                  <a:cs typeface="+mn-ea"/>
                  <a:sym typeface="+mn-lt"/>
                </a:endParaRPr>
              </a:p>
              <a:p>
                <a:pPr>
                  <a:lnSpc>
                    <a:spcPct val="120000"/>
                  </a:lnSpc>
                  <a:defRPr/>
                </a:pPr>
                <a:r>
                  <a:rPr lang="zh-CN" altLang="en-US" sz="1600" b="1" dirty="0">
                    <a:solidFill>
                      <a:prstClr val="white"/>
                    </a:solidFill>
                    <a:latin typeface="Imago" charset="0"/>
                    <a:ea typeface="微软雅黑" panose="020B0503020204020204" charset="-122"/>
                    <a:cs typeface="+mn-ea"/>
                    <a:sym typeface="+mn-lt"/>
                  </a:rPr>
                  <a:t>     不推荐临床应用</a:t>
                </a:r>
                <a:endParaRPr lang="zh-CN" altLang="en-US" sz="1600" b="1" dirty="0">
                  <a:solidFill>
                    <a:prstClr val="white"/>
                  </a:solidFill>
                  <a:latin typeface="Imago" charset="0"/>
                  <a:ea typeface="微软雅黑" panose="020B0503020204020204" charset="-122"/>
                  <a:cs typeface="+mn-ea"/>
                  <a:sym typeface="+mn-lt"/>
                </a:endParaRPr>
              </a:p>
            </p:txBody>
          </p:sp>
        </p:grpSp>
        <p:sp>
          <p:nvSpPr>
            <p:cNvPr id="15" name="siren_115696"/>
            <p:cNvSpPr/>
            <p:nvPr/>
          </p:nvSpPr>
          <p:spPr>
            <a:xfrm>
              <a:off x="10757357" y="5396855"/>
              <a:ext cx="545407" cy="556559"/>
            </a:xfrm>
            <a:custGeom>
              <a:avLst/>
              <a:gdLst>
                <a:gd name="connsiteX0" fmla="*/ 434339 w 593182"/>
                <a:gd name="connsiteY0" fmla="*/ 496569 h 605310"/>
                <a:gd name="connsiteX1" fmla="*/ 459884 w 593182"/>
                <a:gd name="connsiteY1" fmla="*/ 522114 h 605310"/>
                <a:gd name="connsiteX2" fmla="*/ 434339 w 593182"/>
                <a:gd name="connsiteY2" fmla="*/ 547659 h 605310"/>
                <a:gd name="connsiteX3" fmla="*/ 408794 w 593182"/>
                <a:gd name="connsiteY3" fmla="*/ 522114 h 605310"/>
                <a:gd name="connsiteX4" fmla="*/ 434339 w 593182"/>
                <a:gd name="connsiteY4" fmla="*/ 496569 h 605310"/>
                <a:gd name="connsiteX5" fmla="*/ 432864 w 593182"/>
                <a:gd name="connsiteY5" fmla="*/ 359884 h 605310"/>
                <a:gd name="connsiteX6" fmla="*/ 435907 w 593182"/>
                <a:gd name="connsiteY6" fmla="*/ 359884 h 605310"/>
                <a:gd name="connsiteX7" fmla="*/ 463114 w 593182"/>
                <a:gd name="connsiteY7" fmla="*/ 372585 h 605310"/>
                <a:gd name="connsiteX8" fmla="*/ 470953 w 593182"/>
                <a:gd name="connsiteY8" fmla="*/ 401485 h 605310"/>
                <a:gd name="connsiteX9" fmla="*/ 457488 w 593182"/>
                <a:gd name="connsiteY9" fmla="*/ 479532 h 605310"/>
                <a:gd name="connsiteX10" fmla="*/ 449095 w 593182"/>
                <a:gd name="connsiteY10" fmla="*/ 486619 h 605310"/>
                <a:gd name="connsiteX11" fmla="*/ 419583 w 593182"/>
                <a:gd name="connsiteY11" fmla="*/ 486619 h 605310"/>
                <a:gd name="connsiteX12" fmla="*/ 411191 w 593182"/>
                <a:gd name="connsiteY12" fmla="*/ 479532 h 605310"/>
                <a:gd name="connsiteX13" fmla="*/ 397726 w 593182"/>
                <a:gd name="connsiteY13" fmla="*/ 401485 h 605310"/>
                <a:gd name="connsiteX14" fmla="*/ 405565 w 593182"/>
                <a:gd name="connsiteY14" fmla="*/ 372585 h 605310"/>
                <a:gd name="connsiteX15" fmla="*/ 432864 w 593182"/>
                <a:gd name="connsiteY15" fmla="*/ 359884 h 605310"/>
                <a:gd name="connsiteX16" fmla="*/ 434364 w 593182"/>
                <a:gd name="connsiteY16" fmla="*/ 331914 h 605310"/>
                <a:gd name="connsiteX17" fmla="*/ 319422 w 593182"/>
                <a:gd name="connsiteY17" fmla="*/ 446796 h 605310"/>
                <a:gd name="connsiteX18" fmla="*/ 434364 w 593182"/>
                <a:gd name="connsiteY18" fmla="*/ 561585 h 605310"/>
                <a:gd name="connsiteX19" fmla="*/ 549307 w 593182"/>
                <a:gd name="connsiteY19" fmla="*/ 446796 h 605310"/>
                <a:gd name="connsiteX20" fmla="*/ 434364 w 593182"/>
                <a:gd name="connsiteY20" fmla="*/ 331914 h 605310"/>
                <a:gd name="connsiteX21" fmla="*/ 434364 w 593182"/>
                <a:gd name="connsiteY21" fmla="*/ 288189 h 605310"/>
                <a:gd name="connsiteX22" fmla="*/ 593182 w 593182"/>
                <a:gd name="connsiteY22" fmla="*/ 446796 h 605310"/>
                <a:gd name="connsiteX23" fmla="*/ 434364 w 593182"/>
                <a:gd name="connsiteY23" fmla="*/ 605310 h 605310"/>
                <a:gd name="connsiteX24" fmla="*/ 275638 w 593182"/>
                <a:gd name="connsiteY24" fmla="*/ 446796 h 605310"/>
                <a:gd name="connsiteX25" fmla="*/ 434364 w 593182"/>
                <a:gd name="connsiteY25" fmla="*/ 288189 h 605310"/>
                <a:gd name="connsiteX26" fmla="*/ 116233 w 593182"/>
                <a:gd name="connsiteY26" fmla="*/ 251354 h 605310"/>
                <a:gd name="connsiteX27" fmla="*/ 176422 w 593182"/>
                <a:gd name="connsiteY27" fmla="*/ 278879 h 605310"/>
                <a:gd name="connsiteX28" fmla="*/ 148494 w 593182"/>
                <a:gd name="connsiteY28" fmla="*/ 456366 h 605310"/>
                <a:gd name="connsiteX29" fmla="*/ 150061 w 593182"/>
                <a:gd name="connsiteY29" fmla="*/ 463638 h 605310"/>
                <a:gd name="connsiteX30" fmla="*/ 184257 w 593182"/>
                <a:gd name="connsiteY30" fmla="*/ 514822 h 605310"/>
                <a:gd name="connsiteX31" fmla="*/ 192737 w 593182"/>
                <a:gd name="connsiteY31" fmla="*/ 519333 h 605310"/>
                <a:gd name="connsiteX32" fmla="*/ 201125 w 593182"/>
                <a:gd name="connsiteY32" fmla="*/ 514822 h 605310"/>
                <a:gd name="connsiteX33" fmla="*/ 235321 w 593182"/>
                <a:gd name="connsiteY33" fmla="*/ 463638 h 605310"/>
                <a:gd name="connsiteX34" fmla="*/ 236888 w 593182"/>
                <a:gd name="connsiteY34" fmla="*/ 456458 h 605310"/>
                <a:gd name="connsiteX35" fmla="*/ 209052 w 593182"/>
                <a:gd name="connsiteY35" fmla="*/ 278879 h 605310"/>
                <a:gd name="connsiteX36" fmla="*/ 269241 w 593182"/>
                <a:gd name="connsiteY36" fmla="*/ 251354 h 605310"/>
                <a:gd name="connsiteX37" fmla="*/ 294681 w 593182"/>
                <a:gd name="connsiteY37" fmla="*/ 282193 h 605310"/>
                <a:gd name="connsiteX38" fmla="*/ 312839 w 593182"/>
                <a:gd name="connsiteY38" fmla="*/ 298948 h 605310"/>
                <a:gd name="connsiteX39" fmla="*/ 242695 w 593182"/>
                <a:gd name="connsiteY39" fmla="*/ 446792 h 605310"/>
                <a:gd name="connsiteX40" fmla="*/ 314590 w 593182"/>
                <a:gd name="connsiteY40" fmla="*/ 595925 h 605310"/>
                <a:gd name="connsiteX41" fmla="*/ 40005 w 593182"/>
                <a:gd name="connsiteY41" fmla="*/ 595925 h 605310"/>
                <a:gd name="connsiteX42" fmla="*/ 9311 w 593182"/>
                <a:gd name="connsiteY42" fmla="*/ 581656 h 605310"/>
                <a:gd name="connsiteX43" fmla="*/ 647 w 593182"/>
                <a:gd name="connsiteY43" fmla="*/ 548884 h 605310"/>
                <a:gd name="connsiteX44" fmla="*/ 30695 w 593182"/>
                <a:gd name="connsiteY44" fmla="*/ 381707 h 605310"/>
                <a:gd name="connsiteX45" fmla="*/ 90700 w 593182"/>
                <a:gd name="connsiteY45" fmla="*/ 282193 h 605310"/>
                <a:gd name="connsiteX46" fmla="*/ 116233 w 593182"/>
                <a:gd name="connsiteY46" fmla="*/ 251354 h 605310"/>
                <a:gd name="connsiteX47" fmla="*/ 192688 w 593182"/>
                <a:gd name="connsiteY47" fmla="*/ 0 h 605310"/>
                <a:gd name="connsiteX48" fmla="*/ 283541 w 593182"/>
                <a:gd name="connsiteY48" fmla="*/ 118233 h 605310"/>
                <a:gd name="connsiteX49" fmla="*/ 192688 w 593182"/>
                <a:gd name="connsiteY49" fmla="*/ 236466 h 605310"/>
                <a:gd name="connsiteX50" fmla="*/ 101835 w 593182"/>
                <a:gd name="connsiteY50" fmla="*/ 118233 h 605310"/>
                <a:gd name="connsiteX51" fmla="*/ 192688 w 593182"/>
                <a:gd name="connsiteY51" fmla="*/ 0 h 60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93182" h="605310">
                  <a:moveTo>
                    <a:pt x="434339" y="496569"/>
                  </a:moveTo>
                  <a:cubicBezTo>
                    <a:pt x="448447" y="496569"/>
                    <a:pt x="459884" y="508006"/>
                    <a:pt x="459884" y="522114"/>
                  </a:cubicBezTo>
                  <a:cubicBezTo>
                    <a:pt x="459884" y="536222"/>
                    <a:pt x="448447" y="547659"/>
                    <a:pt x="434339" y="547659"/>
                  </a:cubicBezTo>
                  <a:cubicBezTo>
                    <a:pt x="420231" y="547659"/>
                    <a:pt x="408794" y="536222"/>
                    <a:pt x="408794" y="522114"/>
                  </a:cubicBezTo>
                  <a:cubicBezTo>
                    <a:pt x="408794" y="508006"/>
                    <a:pt x="420231" y="496569"/>
                    <a:pt x="434339" y="496569"/>
                  </a:cubicBezTo>
                  <a:close/>
                  <a:moveTo>
                    <a:pt x="432864" y="359884"/>
                  </a:moveTo>
                  <a:lnTo>
                    <a:pt x="435907" y="359884"/>
                  </a:lnTo>
                  <a:cubicBezTo>
                    <a:pt x="446329" y="359884"/>
                    <a:pt x="456381" y="364578"/>
                    <a:pt x="463114" y="372585"/>
                  </a:cubicBezTo>
                  <a:cubicBezTo>
                    <a:pt x="469938" y="380592"/>
                    <a:pt x="472797" y="391177"/>
                    <a:pt x="470953" y="401485"/>
                  </a:cubicBezTo>
                  <a:lnTo>
                    <a:pt x="457488" y="479532"/>
                  </a:lnTo>
                  <a:cubicBezTo>
                    <a:pt x="456750" y="483582"/>
                    <a:pt x="453245" y="486619"/>
                    <a:pt x="449095" y="486619"/>
                  </a:cubicBezTo>
                  <a:lnTo>
                    <a:pt x="419583" y="486619"/>
                  </a:lnTo>
                  <a:cubicBezTo>
                    <a:pt x="415433" y="486619"/>
                    <a:pt x="411928" y="483582"/>
                    <a:pt x="411191" y="479532"/>
                  </a:cubicBezTo>
                  <a:lnTo>
                    <a:pt x="397726" y="401485"/>
                  </a:lnTo>
                  <a:cubicBezTo>
                    <a:pt x="395881" y="391177"/>
                    <a:pt x="398832" y="380592"/>
                    <a:pt x="405565" y="372585"/>
                  </a:cubicBezTo>
                  <a:cubicBezTo>
                    <a:pt x="412390" y="364578"/>
                    <a:pt x="422350" y="359884"/>
                    <a:pt x="432864" y="359884"/>
                  </a:cubicBezTo>
                  <a:close/>
                  <a:moveTo>
                    <a:pt x="434364" y="331914"/>
                  </a:moveTo>
                  <a:cubicBezTo>
                    <a:pt x="371040" y="331914"/>
                    <a:pt x="319422" y="383463"/>
                    <a:pt x="319422" y="446796"/>
                  </a:cubicBezTo>
                  <a:cubicBezTo>
                    <a:pt x="319422" y="510128"/>
                    <a:pt x="371040" y="561585"/>
                    <a:pt x="434364" y="561585"/>
                  </a:cubicBezTo>
                  <a:cubicBezTo>
                    <a:pt x="497781" y="561585"/>
                    <a:pt x="549307" y="510128"/>
                    <a:pt x="549307" y="446796"/>
                  </a:cubicBezTo>
                  <a:cubicBezTo>
                    <a:pt x="549307" y="383463"/>
                    <a:pt x="497781" y="331914"/>
                    <a:pt x="434364" y="331914"/>
                  </a:cubicBezTo>
                  <a:close/>
                  <a:moveTo>
                    <a:pt x="434364" y="288189"/>
                  </a:moveTo>
                  <a:cubicBezTo>
                    <a:pt x="521931" y="288189"/>
                    <a:pt x="593182" y="359346"/>
                    <a:pt x="593182" y="446796"/>
                  </a:cubicBezTo>
                  <a:cubicBezTo>
                    <a:pt x="593182" y="534245"/>
                    <a:pt x="521931" y="605310"/>
                    <a:pt x="434364" y="605310"/>
                  </a:cubicBezTo>
                  <a:cubicBezTo>
                    <a:pt x="346798" y="605310"/>
                    <a:pt x="275638" y="534245"/>
                    <a:pt x="275638" y="446796"/>
                  </a:cubicBezTo>
                  <a:cubicBezTo>
                    <a:pt x="275638" y="359346"/>
                    <a:pt x="346798" y="288189"/>
                    <a:pt x="434364" y="288189"/>
                  </a:cubicBezTo>
                  <a:close/>
                  <a:moveTo>
                    <a:pt x="116233" y="251354"/>
                  </a:moveTo>
                  <a:cubicBezTo>
                    <a:pt x="133746" y="265899"/>
                    <a:pt x="154208" y="275657"/>
                    <a:pt x="176422" y="278879"/>
                  </a:cubicBezTo>
                  <a:lnTo>
                    <a:pt x="148494" y="456366"/>
                  </a:lnTo>
                  <a:cubicBezTo>
                    <a:pt x="148125" y="458944"/>
                    <a:pt x="148678" y="461521"/>
                    <a:pt x="150061" y="463638"/>
                  </a:cubicBezTo>
                  <a:lnTo>
                    <a:pt x="184257" y="514822"/>
                  </a:lnTo>
                  <a:cubicBezTo>
                    <a:pt x="186100" y="517676"/>
                    <a:pt x="189326" y="519333"/>
                    <a:pt x="192737" y="519333"/>
                  </a:cubicBezTo>
                  <a:cubicBezTo>
                    <a:pt x="196147" y="519333"/>
                    <a:pt x="199281" y="517676"/>
                    <a:pt x="201125" y="514822"/>
                  </a:cubicBezTo>
                  <a:lnTo>
                    <a:pt x="235321" y="463638"/>
                  </a:lnTo>
                  <a:cubicBezTo>
                    <a:pt x="236704" y="461521"/>
                    <a:pt x="237257" y="458944"/>
                    <a:pt x="236888" y="456458"/>
                  </a:cubicBezTo>
                  <a:lnTo>
                    <a:pt x="209052" y="278879"/>
                  </a:lnTo>
                  <a:cubicBezTo>
                    <a:pt x="231173" y="275657"/>
                    <a:pt x="251728" y="265899"/>
                    <a:pt x="269241" y="251354"/>
                  </a:cubicBezTo>
                  <a:cubicBezTo>
                    <a:pt x="275509" y="263137"/>
                    <a:pt x="283989" y="273816"/>
                    <a:pt x="294681" y="282193"/>
                  </a:cubicBezTo>
                  <a:cubicBezTo>
                    <a:pt x="301133" y="287256"/>
                    <a:pt x="307124" y="292964"/>
                    <a:pt x="312839" y="298948"/>
                  </a:cubicBezTo>
                  <a:cubicBezTo>
                    <a:pt x="269978" y="334114"/>
                    <a:pt x="242695" y="387323"/>
                    <a:pt x="242695" y="446792"/>
                  </a:cubicBezTo>
                  <a:cubicBezTo>
                    <a:pt x="242695" y="507090"/>
                    <a:pt x="270808" y="560851"/>
                    <a:pt x="314590" y="595925"/>
                  </a:cubicBezTo>
                  <a:lnTo>
                    <a:pt x="40005" y="595925"/>
                  </a:lnTo>
                  <a:cubicBezTo>
                    <a:pt x="28114" y="595925"/>
                    <a:pt x="16869" y="590770"/>
                    <a:pt x="9311" y="581656"/>
                  </a:cubicBezTo>
                  <a:cubicBezTo>
                    <a:pt x="1661" y="572542"/>
                    <a:pt x="-1473" y="560575"/>
                    <a:pt x="647" y="548884"/>
                  </a:cubicBezTo>
                  <a:lnTo>
                    <a:pt x="30695" y="381707"/>
                  </a:lnTo>
                  <a:cubicBezTo>
                    <a:pt x="37977" y="341018"/>
                    <a:pt x="60099" y="306312"/>
                    <a:pt x="90700" y="282193"/>
                  </a:cubicBezTo>
                  <a:cubicBezTo>
                    <a:pt x="101392" y="273724"/>
                    <a:pt x="109873" y="263137"/>
                    <a:pt x="116233" y="251354"/>
                  </a:cubicBezTo>
                  <a:close/>
                  <a:moveTo>
                    <a:pt x="192688" y="0"/>
                  </a:moveTo>
                  <a:cubicBezTo>
                    <a:pt x="242865" y="0"/>
                    <a:pt x="283541" y="52935"/>
                    <a:pt x="283541" y="118233"/>
                  </a:cubicBezTo>
                  <a:cubicBezTo>
                    <a:pt x="283541" y="183531"/>
                    <a:pt x="242865" y="236466"/>
                    <a:pt x="192688" y="236466"/>
                  </a:cubicBezTo>
                  <a:cubicBezTo>
                    <a:pt x="142511" y="236466"/>
                    <a:pt x="101835" y="183531"/>
                    <a:pt x="101835" y="118233"/>
                  </a:cubicBezTo>
                  <a:cubicBezTo>
                    <a:pt x="101835" y="52935"/>
                    <a:pt x="142511" y="0"/>
                    <a:pt x="19268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prstClr val="white"/>
                </a:solidFill>
                <a:latin typeface="Imago" charset="0"/>
                <a:ea typeface="微软雅黑" panose="020B0503020204020204" charset="-122"/>
              </a:endParaRP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isḻíḍ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8604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 name="标题 6"/>
          <p:cNvSpPr/>
          <p:nvPr>
            <p:ph type="title" idx="4294967295"/>
          </p:nvPr>
        </p:nvSpPr>
        <p:spPr>
          <a:xfrm>
            <a:off x="714375" y="344488"/>
            <a:ext cx="10763250" cy="996950"/>
          </a:xfrm>
        </p:spPr>
        <p:txBody>
          <a:bodyPr vert="horz">
            <a:normAutofit/>
          </a:bodyPr>
          <a:lstStyle/>
          <a:p>
            <a:pPr algn="ctr"/>
            <a:r>
              <a:rPr lang="zh-CN" altLang="en-US" sz="4000" b="1" dirty="0"/>
              <a:t>目录</a:t>
            </a:r>
            <a:endParaRPr lang="zh-CN" altLang="en-US" sz="4000" b="1" dirty="0"/>
          </a:p>
        </p:txBody>
      </p:sp>
      <p:grpSp>
        <p:nvGrpSpPr>
          <p:cNvPr id="29" name="组合 28"/>
          <p:cNvGrpSpPr/>
          <p:nvPr>
            <p:custDataLst>
              <p:tags r:id="rId4"/>
            </p:custDataLst>
          </p:nvPr>
        </p:nvGrpSpPr>
        <p:grpSpPr>
          <a:xfrm>
            <a:off x="2819493" y="993226"/>
            <a:ext cx="6135200" cy="859570"/>
            <a:chOff x="2407763" y="1824469"/>
            <a:chExt cx="6920964" cy="1299445"/>
          </a:xfrm>
        </p:grpSpPr>
        <p:sp>
          <p:nvSpPr>
            <p:cNvPr id="6" name="ïṥľiďê"/>
            <p:cNvSpPr/>
            <p:nvPr>
              <p:custDataLst>
                <p:tags r:id="rId5"/>
              </p:custDataLst>
            </p:nvPr>
          </p:nvSpPr>
          <p:spPr>
            <a:xfrm>
              <a:off x="2920167" y="2052685"/>
              <a:ext cx="6408560"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C00000"/>
                </a:solidFill>
                <a:latin typeface="Imago" charset="0"/>
                <a:ea typeface="微软雅黑" panose="020B0503020204020204" charset="-122"/>
              </a:endParaRPr>
            </a:p>
          </p:txBody>
        </p:sp>
        <p:sp>
          <p:nvSpPr>
            <p:cNvPr id="8" name="îŝ1îḓe"/>
            <p:cNvSpPr/>
            <p:nvPr>
              <p:custDataLst>
                <p:tags r:id="rId6"/>
              </p:custDataLst>
            </p:nvPr>
          </p:nvSpPr>
          <p:spPr>
            <a:xfrm>
              <a:off x="4059956" y="2153922"/>
              <a:ext cx="5046904"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我国2023-2024年流感季活动情况</a:t>
              </a:r>
              <a:endParaRPr lang="zh-CN" altLang="en-US" sz="2000" b="1" dirty="0">
                <a:solidFill>
                  <a:srgbClr val="0180B5"/>
                </a:solidFill>
                <a:latin typeface="Imago" charset="0"/>
                <a:ea typeface="微软雅黑" panose="020B0503020204020204" charset="-122"/>
              </a:endParaRPr>
            </a:p>
          </p:txBody>
        </p:sp>
        <p:sp>
          <p:nvSpPr>
            <p:cNvPr id="9" name="任意多边形: 形状 8"/>
            <p:cNvSpPr/>
            <p:nvPr>
              <p:custDataLst>
                <p:tags r:id="rId7"/>
              </p:custDataLst>
            </p:nvPr>
          </p:nvSpPr>
          <p:spPr>
            <a:xfrm rot="16200000" flipV="1">
              <a:off x="2430726" y="1801506"/>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srgbClr val="C00000"/>
                </a:solidFill>
                <a:latin typeface="Imago" charset="0"/>
                <a:ea typeface="微软雅黑" panose="020B0503020204020204" charset="-122"/>
                <a:cs typeface="+mn-ea"/>
              </a:endParaRPr>
            </a:p>
          </p:txBody>
        </p:sp>
        <p:sp>
          <p:nvSpPr>
            <p:cNvPr id="10" name="椭圆 9"/>
            <p:cNvSpPr/>
            <p:nvPr>
              <p:custDataLst>
                <p:tags r:id="rId8"/>
              </p:custDataLst>
            </p:nvPr>
          </p:nvSpPr>
          <p:spPr>
            <a:xfrm rot="16200000">
              <a:off x="2499477" y="1997112"/>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Imago" charset="0"/>
                <a:ea typeface="微软雅黑" panose="020B0503020204020204" charset="-122"/>
              </a:endParaRPr>
            </a:p>
          </p:txBody>
        </p:sp>
        <p:sp>
          <p:nvSpPr>
            <p:cNvPr id="11" name="椭圆 10"/>
            <p:cNvSpPr/>
            <p:nvPr>
              <p:custDataLst>
                <p:tags r:id="rId9"/>
              </p:custDataLst>
            </p:nvPr>
          </p:nvSpPr>
          <p:spPr>
            <a:xfrm>
              <a:off x="2569254" y="2000613"/>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01</a:t>
              </a:r>
              <a:endParaRPr lang="en-US" altLang="zh-CN" sz="2800" b="1" i="1" dirty="0">
                <a:solidFill>
                  <a:srgbClr val="C00000"/>
                </a:solidFill>
                <a:latin typeface="Imago" charset="0"/>
                <a:ea typeface="微软雅黑" panose="020B0503020204020204" charset="-122"/>
              </a:endParaRPr>
            </a:p>
          </p:txBody>
        </p:sp>
      </p:grpSp>
      <p:grpSp>
        <p:nvGrpSpPr>
          <p:cNvPr id="28" name="组合 27"/>
          <p:cNvGrpSpPr/>
          <p:nvPr>
            <p:custDataLst>
              <p:tags r:id="rId10"/>
            </p:custDataLst>
          </p:nvPr>
        </p:nvGrpSpPr>
        <p:grpSpPr>
          <a:xfrm>
            <a:off x="2851243" y="2196084"/>
            <a:ext cx="6092983" cy="864636"/>
            <a:chOff x="2407763" y="3352131"/>
            <a:chExt cx="6873088" cy="1299445"/>
          </a:xfrm>
        </p:grpSpPr>
        <p:sp>
          <p:nvSpPr>
            <p:cNvPr id="12" name="ïṥľiďê"/>
            <p:cNvSpPr/>
            <p:nvPr>
              <p:custDataLst>
                <p:tags r:id="rId11"/>
              </p:custDataLst>
            </p:nvPr>
          </p:nvSpPr>
          <p:spPr>
            <a:xfrm>
              <a:off x="2920167" y="358034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3" name="îŝ1îḓe"/>
            <p:cNvSpPr/>
            <p:nvPr>
              <p:custDataLst>
                <p:tags r:id="rId12"/>
              </p:custDataLst>
            </p:nvPr>
          </p:nvSpPr>
          <p:spPr>
            <a:xfrm>
              <a:off x="4059956" y="368158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流感的发病机制及临床表现</a:t>
              </a:r>
              <a:endParaRPr lang="zh-CN" altLang="en-US" sz="2000" b="1" dirty="0">
                <a:solidFill>
                  <a:srgbClr val="0180B5"/>
                </a:solidFill>
                <a:latin typeface="Imago" charset="0"/>
                <a:ea typeface="微软雅黑" panose="020B0503020204020204" charset="-122"/>
              </a:endParaRPr>
            </a:p>
          </p:txBody>
        </p:sp>
        <p:sp>
          <p:nvSpPr>
            <p:cNvPr id="14" name="任意多边形: 形状 13"/>
            <p:cNvSpPr/>
            <p:nvPr>
              <p:custDataLst>
                <p:tags r:id="rId13"/>
              </p:custDataLst>
            </p:nvPr>
          </p:nvSpPr>
          <p:spPr>
            <a:xfrm rot="16200000" flipV="1">
              <a:off x="2430726" y="332916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15" name="椭圆 14"/>
            <p:cNvSpPr/>
            <p:nvPr>
              <p:custDataLst>
                <p:tags r:id="rId14"/>
              </p:custDataLst>
            </p:nvPr>
          </p:nvSpPr>
          <p:spPr>
            <a:xfrm rot="16200000">
              <a:off x="2499477" y="352477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6" name="椭圆 15"/>
            <p:cNvSpPr/>
            <p:nvPr>
              <p:custDataLst>
                <p:tags r:id="rId15"/>
              </p:custDataLst>
            </p:nvPr>
          </p:nvSpPr>
          <p:spPr>
            <a:xfrm>
              <a:off x="2569254" y="352827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02</a:t>
              </a:r>
              <a:endParaRPr lang="en-US" altLang="zh-CN" sz="2800" b="1" i="1" dirty="0">
                <a:solidFill>
                  <a:srgbClr val="FF0000"/>
                </a:solidFill>
                <a:latin typeface="Imago" charset="0"/>
                <a:ea typeface="微软雅黑" panose="020B0503020204020204" charset="-122"/>
              </a:endParaRPr>
            </a:p>
          </p:txBody>
        </p:sp>
      </p:grpSp>
      <p:grpSp>
        <p:nvGrpSpPr>
          <p:cNvPr id="27" name="组合 26"/>
          <p:cNvGrpSpPr/>
          <p:nvPr>
            <p:custDataLst>
              <p:tags r:id="rId16"/>
            </p:custDataLst>
          </p:nvPr>
        </p:nvGrpSpPr>
        <p:grpSpPr>
          <a:xfrm>
            <a:off x="2851243" y="3380456"/>
            <a:ext cx="6092983" cy="797649"/>
            <a:chOff x="2407763" y="4760671"/>
            <a:chExt cx="6873088" cy="1299445"/>
          </a:xfrm>
        </p:grpSpPr>
        <p:sp>
          <p:nvSpPr>
            <p:cNvPr id="17" name="ïṥľiďê"/>
            <p:cNvSpPr/>
            <p:nvPr>
              <p:custDataLst>
                <p:tags r:id="rId17"/>
              </p:custDataLst>
            </p:nvPr>
          </p:nvSpPr>
          <p:spPr>
            <a:xfrm>
              <a:off x="2920167" y="498888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8" name="îŝ1îḓe"/>
            <p:cNvSpPr/>
            <p:nvPr>
              <p:custDataLst>
                <p:tags r:id="rId18"/>
              </p:custDataLst>
            </p:nvPr>
          </p:nvSpPr>
          <p:spPr>
            <a:xfrm>
              <a:off x="4059956" y="509012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a:t>
              </a:r>
              <a:r>
                <a:rPr lang="zh-CN" altLang="en-US" sz="2000" b="1" dirty="0">
                  <a:solidFill>
                    <a:srgbClr val="0180B5"/>
                  </a:solidFill>
                  <a:latin typeface="Imago" charset="0"/>
                  <a:ea typeface="微软雅黑" panose="020B0503020204020204" charset="-122"/>
                </a:rPr>
                <a:t>的诊断及治疗策略</a:t>
              </a:r>
              <a:endParaRPr lang="zh-CN" altLang="en-US" sz="2000" b="1" dirty="0">
                <a:solidFill>
                  <a:srgbClr val="0180B5"/>
                </a:solidFill>
                <a:latin typeface="Imago" charset="0"/>
                <a:ea typeface="微软雅黑" panose="020B0503020204020204" charset="-122"/>
              </a:endParaRPr>
            </a:p>
          </p:txBody>
        </p:sp>
        <p:sp>
          <p:nvSpPr>
            <p:cNvPr id="19" name="任意多边形: 形状 18"/>
            <p:cNvSpPr/>
            <p:nvPr>
              <p:custDataLst>
                <p:tags r:id="rId19"/>
              </p:custDataLst>
            </p:nvPr>
          </p:nvSpPr>
          <p:spPr>
            <a:xfrm rot="16200000" flipV="1">
              <a:off x="2430726" y="473770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0" name="椭圆 19"/>
            <p:cNvSpPr/>
            <p:nvPr>
              <p:custDataLst>
                <p:tags r:id="rId20"/>
              </p:custDataLst>
            </p:nvPr>
          </p:nvSpPr>
          <p:spPr>
            <a:xfrm rot="16200000">
              <a:off x="2499477" y="493331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1" name="椭圆 20"/>
            <p:cNvSpPr/>
            <p:nvPr>
              <p:custDataLst>
                <p:tags r:id="rId21"/>
              </p:custDataLst>
            </p:nvPr>
          </p:nvSpPr>
          <p:spPr>
            <a:xfrm>
              <a:off x="2569254" y="493681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US" altLang="zh-CN" sz="2800" b="1" i="1" dirty="0">
                  <a:solidFill>
                    <a:srgbClr val="0180B5"/>
                  </a:solidFill>
                  <a:latin typeface="Imago" charset="0"/>
                  <a:ea typeface="微软雅黑" panose="020B0503020204020204" charset="-122"/>
                </a:rPr>
                <a:t>03</a:t>
              </a:r>
              <a:endParaRPr lang="en-US" altLang="zh-CN" sz="2800" b="1" i="1" dirty="0">
                <a:solidFill>
                  <a:srgbClr val="0180B5"/>
                </a:solidFill>
                <a:latin typeface="Imago" charset="0"/>
                <a:ea typeface="微软雅黑" panose="020B0503020204020204" charset="-122"/>
              </a:endParaRPr>
            </a:p>
          </p:txBody>
        </p:sp>
      </p:grpSp>
      <p:grpSp>
        <p:nvGrpSpPr>
          <p:cNvPr id="4" name="组合 3"/>
          <p:cNvGrpSpPr/>
          <p:nvPr>
            <p:custDataLst>
              <p:tags r:id="rId22"/>
            </p:custDataLst>
          </p:nvPr>
        </p:nvGrpSpPr>
        <p:grpSpPr>
          <a:xfrm>
            <a:off x="2850833" y="4564838"/>
            <a:ext cx="6092775" cy="859459"/>
            <a:chOff x="2455639" y="5831898"/>
            <a:chExt cx="6873088" cy="1299445"/>
          </a:xfrm>
        </p:grpSpPr>
        <p:sp>
          <p:nvSpPr>
            <p:cNvPr id="22" name="ïṥľiďê"/>
            <p:cNvSpPr/>
            <p:nvPr>
              <p:custDataLst>
                <p:tags r:id="rId23"/>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23" name="îŝ1îḓe"/>
            <p:cNvSpPr/>
            <p:nvPr>
              <p:custDataLst>
                <p:tags r:id="rId24"/>
              </p:custDataLst>
            </p:nvPr>
          </p:nvSpPr>
          <p:spPr>
            <a:xfrm>
              <a:off x="4107831" y="6161351"/>
              <a:ext cx="5116125"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国内外流感指南及共识更新</a:t>
              </a:r>
              <a:endParaRPr lang="zh-CN" altLang="en-US" sz="2000" b="1" dirty="0" smtClean="0">
                <a:solidFill>
                  <a:srgbClr val="FF0000"/>
                </a:solidFill>
                <a:latin typeface="Imago" charset="0"/>
                <a:ea typeface="微软雅黑" panose="020B0503020204020204" charset="-122"/>
              </a:endParaRPr>
            </a:p>
          </p:txBody>
        </p:sp>
        <p:sp>
          <p:nvSpPr>
            <p:cNvPr id="24" name="任意多边形: 形状 23"/>
            <p:cNvSpPr/>
            <p:nvPr>
              <p:custDataLst>
                <p:tags r:id="rId25"/>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5" name="椭圆 24"/>
            <p:cNvSpPr/>
            <p:nvPr>
              <p:custDataLst>
                <p:tags r:id="rId26"/>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6" name="椭圆 25"/>
            <p:cNvSpPr/>
            <p:nvPr>
              <p:custDataLst>
                <p:tags r:id="rId27"/>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US" altLang="zh-CN" sz="2800" b="1" i="1" dirty="0">
                  <a:solidFill>
                    <a:srgbClr val="0180B5"/>
                  </a:solidFill>
                  <a:latin typeface="Imago" charset="0"/>
                  <a:ea typeface="微软雅黑" panose="020B0503020204020204" charset="-122"/>
                </a:rPr>
                <a:t>04</a:t>
              </a:r>
              <a:endParaRPr lang="en-US" altLang="zh-CN" sz="2800" b="1" i="1" dirty="0">
                <a:solidFill>
                  <a:srgbClr val="0180B5"/>
                </a:solidFill>
                <a:latin typeface="Imago" charset="0"/>
                <a:ea typeface="微软雅黑" panose="020B0503020204020204" charset="-122"/>
              </a:endParaRPr>
            </a:p>
          </p:txBody>
        </p:sp>
      </p:grpSp>
      <p:grpSp>
        <p:nvGrpSpPr>
          <p:cNvPr id="5" name="组合 4"/>
          <p:cNvGrpSpPr/>
          <p:nvPr>
            <p:custDataLst>
              <p:tags r:id="rId28"/>
            </p:custDataLst>
          </p:nvPr>
        </p:nvGrpSpPr>
        <p:grpSpPr>
          <a:xfrm>
            <a:off x="2850833" y="5686595"/>
            <a:ext cx="6092109" cy="848807"/>
            <a:chOff x="2455639" y="5831898"/>
            <a:chExt cx="6873088" cy="1299445"/>
          </a:xfrm>
        </p:grpSpPr>
        <p:sp>
          <p:nvSpPr>
            <p:cNvPr id="30" name="ïṥľiďê"/>
            <p:cNvSpPr/>
            <p:nvPr>
              <p:custDataLst>
                <p:tags r:id="rId29"/>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dirty="0">
                <a:solidFill>
                  <a:srgbClr val="861E68"/>
                </a:solidFill>
                <a:latin typeface="Imago" charset="0"/>
                <a:ea typeface="微软雅黑" panose="020B0503020204020204" charset="-122"/>
              </a:endParaRPr>
            </a:p>
          </p:txBody>
        </p:sp>
        <p:sp>
          <p:nvSpPr>
            <p:cNvPr id="31" name="îŝ1îḓe"/>
            <p:cNvSpPr/>
            <p:nvPr>
              <p:custDataLst>
                <p:tags r:id="rId30"/>
              </p:custDataLst>
            </p:nvPr>
          </p:nvSpPr>
          <p:spPr>
            <a:xfrm>
              <a:off x="4107831" y="6161351"/>
              <a:ext cx="5116125" cy="640536"/>
            </a:xfrm>
            <a:prstGeom prst="rect">
              <a:avLst/>
            </a:prstGeom>
            <a:ln>
              <a:noFill/>
            </a:ln>
          </p:spPr>
          <p:txBody>
            <a:bodyPr wrap="square" lIns="91440" tIns="45720" rIns="91440" bIns="45720" anchor="ctr">
              <a:noAutofit/>
            </a:bodyPr>
            <a:p>
              <a:pPr algn="l">
                <a:buClrTx/>
                <a:buSzTx/>
                <a:buFontTx/>
              </a:pPr>
              <a:r>
                <a:rPr lang="zh-CN" altLang="en-US" sz="2000" b="1" dirty="0" smtClean="0">
                  <a:solidFill>
                    <a:srgbClr val="FF0000"/>
                  </a:solidFill>
                  <a:latin typeface="Imago" charset="0"/>
                  <a:ea typeface="微软雅黑" panose="020B0503020204020204" charset="-122"/>
                </a:rPr>
                <a:t>真实世界数据解读</a:t>
              </a:r>
              <a:endParaRPr lang="zh-CN" altLang="en-US" sz="2000" b="1" dirty="0" smtClean="0">
                <a:solidFill>
                  <a:srgbClr val="FF0000"/>
                </a:solidFill>
                <a:latin typeface="Imago" charset="0"/>
                <a:ea typeface="微软雅黑" panose="020B0503020204020204" charset="-122"/>
              </a:endParaRPr>
            </a:p>
          </p:txBody>
        </p:sp>
        <p:sp>
          <p:nvSpPr>
            <p:cNvPr id="32" name="任意多边形: 形状 23"/>
            <p:cNvSpPr/>
            <p:nvPr>
              <p:custDataLst>
                <p:tags r:id="rId31"/>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33" name="椭圆 32"/>
            <p:cNvSpPr/>
            <p:nvPr>
              <p:custDataLst>
                <p:tags r:id="rId32"/>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latin typeface="Imago" charset="0"/>
                <a:ea typeface="微软雅黑" panose="020B0503020204020204" charset="-122"/>
              </a:endParaRPr>
            </a:p>
          </p:txBody>
        </p:sp>
        <p:sp>
          <p:nvSpPr>
            <p:cNvPr id="34" name="椭圆 33"/>
            <p:cNvSpPr/>
            <p:nvPr>
              <p:custDataLst>
                <p:tags r:id="rId33"/>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800" b="1" i="1" dirty="0">
                  <a:solidFill>
                    <a:srgbClr val="FF0000"/>
                  </a:solidFill>
                  <a:latin typeface="Imago" charset="0"/>
                  <a:ea typeface="微软雅黑" panose="020B0503020204020204" charset="-122"/>
                </a:rPr>
                <a:t>05</a:t>
              </a:r>
              <a:endParaRPr lang="en-US" altLang="zh-CN" sz="2800" b="1" i="1" dirty="0">
                <a:solidFill>
                  <a:srgbClr val="FF0000"/>
                </a:solidFill>
                <a:latin typeface="Imago" charset="0"/>
                <a:ea typeface="微软雅黑" panose="020B0503020204020204" charset="-122"/>
              </a:endParaRPr>
            </a:p>
          </p:txBody>
        </p:sp>
      </p:grpSp>
    </p:spTree>
    <p:custDataLst>
      <p:tags r:id="rId34"/>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isḻíḍ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8604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 name="标题 6"/>
          <p:cNvSpPr/>
          <p:nvPr>
            <p:ph type="title" idx="4294967295"/>
          </p:nvPr>
        </p:nvSpPr>
        <p:spPr>
          <a:xfrm>
            <a:off x="714375" y="344488"/>
            <a:ext cx="10763250" cy="996950"/>
          </a:xfrm>
        </p:spPr>
        <p:txBody>
          <a:bodyPr vert="horz">
            <a:normAutofit/>
          </a:bodyPr>
          <a:lstStyle/>
          <a:p>
            <a:pPr algn="ctr"/>
            <a:r>
              <a:rPr lang="zh-CN" altLang="en-US" sz="4000" b="1" dirty="0"/>
              <a:t>目录</a:t>
            </a:r>
            <a:endParaRPr lang="zh-CN" altLang="en-US" sz="4000" b="1" dirty="0"/>
          </a:p>
        </p:txBody>
      </p:sp>
      <p:grpSp>
        <p:nvGrpSpPr>
          <p:cNvPr id="29" name="组合 28"/>
          <p:cNvGrpSpPr/>
          <p:nvPr>
            <p:custDataLst>
              <p:tags r:id="rId4"/>
            </p:custDataLst>
          </p:nvPr>
        </p:nvGrpSpPr>
        <p:grpSpPr>
          <a:xfrm>
            <a:off x="2819493" y="993226"/>
            <a:ext cx="6135200" cy="859570"/>
            <a:chOff x="2407763" y="1824469"/>
            <a:chExt cx="6920964" cy="1299445"/>
          </a:xfrm>
        </p:grpSpPr>
        <p:sp>
          <p:nvSpPr>
            <p:cNvPr id="6" name="ïṥľiďê"/>
            <p:cNvSpPr/>
            <p:nvPr>
              <p:custDataLst>
                <p:tags r:id="rId5"/>
              </p:custDataLst>
            </p:nvPr>
          </p:nvSpPr>
          <p:spPr>
            <a:xfrm>
              <a:off x="2920167" y="2052685"/>
              <a:ext cx="6408560"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C00000"/>
                </a:solidFill>
                <a:latin typeface="Imago" charset="0"/>
                <a:ea typeface="微软雅黑" panose="020B0503020204020204" charset="-122"/>
              </a:endParaRPr>
            </a:p>
          </p:txBody>
        </p:sp>
        <p:sp>
          <p:nvSpPr>
            <p:cNvPr id="8" name="îŝ1îḓe"/>
            <p:cNvSpPr/>
            <p:nvPr>
              <p:custDataLst>
                <p:tags r:id="rId6"/>
              </p:custDataLst>
            </p:nvPr>
          </p:nvSpPr>
          <p:spPr>
            <a:xfrm>
              <a:off x="4059956" y="2153922"/>
              <a:ext cx="5046904" cy="640536"/>
            </a:xfrm>
            <a:prstGeom prst="rect">
              <a:avLst/>
            </a:prstGeom>
            <a:ln>
              <a:noFill/>
            </a:ln>
          </p:spPr>
          <p:txBody>
            <a:bodyPr wrap="square" lIns="91440" tIns="45720" rIns="91440" bIns="45720" anchor="ctr">
              <a:noAutofit/>
            </a:bodyPr>
            <a:lstStyle/>
            <a:p>
              <a:pPr algn="l">
                <a:buClrTx/>
                <a:buSzTx/>
                <a:buFontTx/>
              </a:pPr>
              <a:r>
                <a:rPr lang="zh-CN" altLang="en-US" sz="2000" b="1" dirty="0" smtClean="0">
                  <a:solidFill>
                    <a:srgbClr val="FF0000"/>
                  </a:solidFill>
                  <a:latin typeface="Imago" charset="0"/>
                  <a:ea typeface="微软雅黑" panose="020B0503020204020204" charset="-122"/>
                </a:rPr>
                <a:t>我国2023-2024年流感季活动情况</a:t>
              </a:r>
              <a:endParaRPr lang="zh-CN" altLang="en-US" sz="2000" b="1" dirty="0" smtClean="0">
                <a:solidFill>
                  <a:srgbClr val="FF0000"/>
                </a:solidFill>
                <a:latin typeface="Imago" charset="0"/>
                <a:ea typeface="微软雅黑" panose="020B0503020204020204" charset="-122"/>
              </a:endParaRPr>
            </a:p>
          </p:txBody>
        </p:sp>
        <p:sp>
          <p:nvSpPr>
            <p:cNvPr id="9" name="任意多边形: 形状 8"/>
            <p:cNvSpPr/>
            <p:nvPr>
              <p:custDataLst>
                <p:tags r:id="rId7"/>
              </p:custDataLst>
            </p:nvPr>
          </p:nvSpPr>
          <p:spPr>
            <a:xfrm rot="16200000" flipV="1">
              <a:off x="2430726" y="1801506"/>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srgbClr val="C00000"/>
                </a:solidFill>
                <a:latin typeface="Imago" charset="0"/>
                <a:ea typeface="微软雅黑" panose="020B0503020204020204" charset="-122"/>
                <a:cs typeface="+mn-ea"/>
              </a:endParaRPr>
            </a:p>
          </p:txBody>
        </p:sp>
        <p:sp>
          <p:nvSpPr>
            <p:cNvPr id="10" name="椭圆 9"/>
            <p:cNvSpPr/>
            <p:nvPr>
              <p:custDataLst>
                <p:tags r:id="rId8"/>
              </p:custDataLst>
            </p:nvPr>
          </p:nvSpPr>
          <p:spPr>
            <a:xfrm rot="16200000">
              <a:off x="2499477" y="1997112"/>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Imago" charset="0"/>
                <a:ea typeface="微软雅黑" panose="020B0503020204020204" charset="-122"/>
              </a:endParaRPr>
            </a:p>
          </p:txBody>
        </p:sp>
        <p:sp>
          <p:nvSpPr>
            <p:cNvPr id="11" name="椭圆 10"/>
            <p:cNvSpPr/>
            <p:nvPr>
              <p:custDataLst>
                <p:tags r:id="rId9"/>
              </p:custDataLst>
            </p:nvPr>
          </p:nvSpPr>
          <p:spPr>
            <a:xfrm>
              <a:off x="2569254" y="2000613"/>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FF0000"/>
                  </a:solidFill>
                  <a:latin typeface="Imago" charset="0"/>
                  <a:ea typeface="微软雅黑" panose="020B0503020204020204" charset="-122"/>
                </a:rPr>
                <a:t>01</a:t>
              </a:r>
              <a:endParaRPr lang="en-US" altLang="zh-CN" sz="2800" b="1" i="1" dirty="0">
                <a:solidFill>
                  <a:srgbClr val="C00000"/>
                </a:solidFill>
                <a:latin typeface="Imago" charset="0"/>
                <a:ea typeface="微软雅黑" panose="020B0503020204020204" charset="-122"/>
              </a:endParaRPr>
            </a:p>
          </p:txBody>
        </p:sp>
      </p:grpSp>
      <p:grpSp>
        <p:nvGrpSpPr>
          <p:cNvPr id="28" name="组合 27"/>
          <p:cNvGrpSpPr/>
          <p:nvPr>
            <p:custDataLst>
              <p:tags r:id="rId10"/>
            </p:custDataLst>
          </p:nvPr>
        </p:nvGrpSpPr>
        <p:grpSpPr>
          <a:xfrm>
            <a:off x="2851243" y="2196084"/>
            <a:ext cx="6092983" cy="864636"/>
            <a:chOff x="2407763" y="3352131"/>
            <a:chExt cx="6873088" cy="1299445"/>
          </a:xfrm>
        </p:grpSpPr>
        <p:sp>
          <p:nvSpPr>
            <p:cNvPr id="12" name="ïṥľiďê"/>
            <p:cNvSpPr/>
            <p:nvPr>
              <p:custDataLst>
                <p:tags r:id="rId11"/>
              </p:custDataLst>
            </p:nvPr>
          </p:nvSpPr>
          <p:spPr>
            <a:xfrm>
              <a:off x="2920167" y="358034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3" name="îŝ1îḓe"/>
            <p:cNvSpPr/>
            <p:nvPr>
              <p:custDataLst>
                <p:tags r:id="rId12"/>
              </p:custDataLst>
            </p:nvPr>
          </p:nvSpPr>
          <p:spPr>
            <a:xfrm>
              <a:off x="4059956" y="368158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流感的发病机制及临床表现</a:t>
              </a:r>
              <a:endParaRPr lang="zh-CN" altLang="en-US" sz="2000" b="1" dirty="0">
                <a:solidFill>
                  <a:srgbClr val="0180B5"/>
                </a:solidFill>
                <a:latin typeface="Imago" charset="0"/>
                <a:ea typeface="微软雅黑" panose="020B0503020204020204" charset="-122"/>
              </a:endParaRPr>
            </a:p>
          </p:txBody>
        </p:sp>
        <p:sp>
          <p:nvSpPr>
            <p:cNvPr id="14" name="任意多边形: 形状 13"/>
            <p:cNvSpPr/>
            <p:nvPr>
              <p:custDataLst>
                <p:tags r:id="rId13"/>
              </p:custDataLst>
            </p:nvPr>
          </p:nvSpPr>
          <p:spPr>
            <a:xfrm rot="16200000" flipV="1">
              <a:off x="2430726" y="332916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15" name="椭圆 14"/>
            <p:cNvSpPr/>
            <p:nvPr>
              <p:custDataLst>
                <p:tags r:id="rId14"/>
              </p:custDataLst>
            </p:nvPr>
          </p:nvSpPr>
          <p:spPr>
            <a:xfrm rot="16200000">
              <a:off x="2499477" y="352477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6" name="椭圆 15"/>
            <p:cNvSpPr/>
            <p:nvPr>
              <p:custDataLst>
                <p:tags r:id="rId15"/>
              </p:custDataLst>
            </p:nvPr>
          </p:nvSpPr>
          <p:spPr>
            <a:xfrm>
              <a:off x="2569254" y="352827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02</a:t>
              </a:r>
              <a:endParaRPr lang="en-US" altLang="zh-CN" sz="2800" b="1" i="1" dirty="0">
                <a:solidFill>
                  <a:srgbClr val="FF0000"/>
                </a:solidFill>
                <a:latin typeface="Imago" charset="0"/>
                <a:ea typeface="微软雅黑" panose="020B0503020204020204" charset="-122"/>
              </a:endParaRPr>
            </a:p>
          </p:txBody>
        </p:sp>
      </p:grpSp>
      <p:grpSp>
        <p:nvGrpSpPr>
          <p:cNvPr id="27" name="组合 26"/>
          <p:cNvGrpSpPr/>
          <p:nvPr>
            <p:custDataLst>
              <p:tags r:id="rId16"/>
            </p:custDataLst>
          </p:nvPr>
        </p:nvGrpSpPr>
        <p:grpSpPr>
          <a:xfrm>
            <a:off x="2851243" y="3380456"/>
            <a:ext cx="6092983" cy="797649"/>
            <a:chOff x="2407763" y="4760671"/>
            <a:chExt cx="6873088" cy="1299445"/>
          </a:xfrm>
        </p:grpSpPr>
        <p:sp>
          <p:nvSpPr>
            <p:cNvPr id="17" name="ïṥľiďê"/>
            <p:cNvSpPr/>
            <p:nvPr>
              <p:custDataLst>
                <p:tags r:id="rId17"/>
              </p:custDataLst>
            </p:nvPr>
          </p:nvSpPr>
          <p:spPr>
            <a:xfrm>
              <a:off x="2920167" y="498888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8" name="îŝ1îḓe"/>
            <p:cNvSpPr/>
            <p:nvPr>
              <p:custDataLst>
                <p:tags r:id="rId18"/>
              </p:custDataLst>
            </p:nvPr>
          </p:nvSpPr>
          <p:spPr>
            <a:xfrm>
              <a:off x="4059956" y="5090124"/>
              <a:ext cx="4119940"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流感</a:t>
              </a:r>
              <a:r>
                <a:rPr lang="zh-CN" altLang="en-US" sz="2000" b="1" dirty="0">
                  <a:solidFill>
                    <a:srgbClr val="0180B5"/>
                  </a:solidFill>
                  <a:latin typeface="Imago" charset="0"/>
                  <a:ea typeface="微软雅黑" panose="020B0503020204020204" charset="-122"/>
                </a:rPr>
                <a:t>的诊断及治疗策略</a:t>
              </a:r>
              <a:endParaRPr lang="zh-CN" altLang="en-US" sz="2000" b="1" dirty="0">
                <a:solidFill>
                  <a:srgbClr val="0180B5"/>
                </a:solidFill>
                <a:latin typeface="Imago" charset="0"/>
                <a:ea typeface="微软雅黑" panose="020B0503020204020204" charset="-122"/>
              </a:endParaRPr>
            </a:p>
          </p:txBody>
        </p:sp>
        <p:sp>
          <p:nvSpPr>
            <p:cNvPr id="19" name="任意多边形: 形状 18"/>
            <p:cNvSpPr/>
            <p:nvPr>
              <p:custDataLst>
                <p:tags r:id="rId19"/>
              </p:custDataLst>
            </p:nvPr>
          </p:nvSpPr>
          <p:spPr>
            <a:xfrm rot="16200000" flipV="1">
              <a:off x="2430726" y="473770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0" name="椭圆 19"/>
            <p:cNvSpPr/>
            <p:nvPr>
              <p:custDataLst>
                <p:tags r:id="rId20"/>
              </p:custDataLst>
            </p:nvPr>
          </p:nvSpPr>
          <p:spPr>
            <a:xfrm rot="16200000">
              <a:off x="2499477" y="493331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1" name="椭圆 20"/>
            <p:cNvSpPr/>
            <p:nvPr>
              <p:custDataLst>
                <p:tags r:id="rId21"/>
              </p:custDataLst>
            </p:nvPr>
          </p:nvSpPr>
          <p:spPr>
            <a:xfrm>
              <a:off x="2569254" y="493681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US" altLang="zh-CN" sz="2800" b="1" i="1" dirty="0">
                  <a:solidFill>
                    <a:srgbClr val="0180B5"/>
                  </a:solidFill>
                  <a:latin typeface="Imago" charset="0"/>
                  <a:ea typeface="微软雅黑" panose="020B0503020204020204" charset="-122"/>
                </a:rPr>
                <a:t>03</a:t>
              </a:r>
              <a:endParaRPr lang="en-US" altLang="zh-CN" sz="2800" b="1" i="1" dirty="0">
                <a:solidFill>
                  <a:srgbClr val="0180B5"/>
                </a:solidFill>
                <a:latin typeface="Imago" charset="0"/>
                <a:ea typeface="微软雅黑" panose="020B0503020204020204" charset="-122"/>
              </a:endParaRPr>
            </a:p>
          </p:txBody>
        </p:sp>
      </p:grpSp>
      <p:grpSp>
        <p:nvGrpSpPr>
          <p:cNvPr id="4" name="组合 3"/>
          <p:cNvGrpSpPr/>
          <p:nvPr>
            <p:custDataLst>
              <p:tags r:id="rId22"/>
            </p:custDataLst>
          </p:nvPr>
        </p:nvGrpSpPr>
        <p:grpSpPr>
          <a:xfrm>
            <a:off x="2850833" y="4564838"/>
            <a:ext cx="6092775" cy="859459"/>
            <a:chOff x="2455639" y="5831898"/>
            <a:chExt cx="6873088" cy="1299445"/>
          </a:xfrm>
        </p:grpSpPr>
        <p:sp>
          <p:nvSpPr>
            <p:cNvPr id="22" name="ïṥľiďê"/>
            <p:cNvSpPr/>
            <p:nvPr>
              <p:custDataLst>
                <p:tags r:id="rId23"/>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23" name="îŝ1îḓe"/>
            <p:cNvSpPr/>
            <p:nvPr>
              <p:custDataLst>
                <p:tags r:id="rId24"/>
              </p:custDataLst>
            </p:nvPr>
          </p:nvSpPr>
          <p:spPr>
            <a:xfrm>
              <a:off x="4107831" y="6161351"/>
              <a:ext cx="5116125"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国内外流感指南及共识更新</a:t>
              </a:r>
              <a:endParaRPr lang="zh-CN" altLang="en-US" sz="2000" b="1" dirty="0" smtClean="0">
                <a:solidFill>
                  <a:srgbClr val="FF0000"/>
                </a:solidFill>
                <a:latin typeface="Imago" charset="0"/>
                <a:ea typeface="微软雅黑" panose="020B0503020204020204" charset="-122"/>
              </a:endParaRPr>
            </a:p>
          </p:txBody>
        </p:sp>
        <p:sp>
          <p:nvSpPr>
            <p:cNvPr id="24" name="任意多边形: 形状 23"/>
            <p:cNvSpPr/>
            <p:nvPr>
              <p:custDataLst>
                <p:tags r:id="rId25"/>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5" name="椭圆 24"/>
            <p:cNvSpPr/>
            <p:nvPr>
              <p:custDataLst>
                <p:tags r:id="rId26"/>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6" name="椭圆 25"/>
            <p:cNvSpPr/>
            <p:nvPr>
              <p:custDataLst>
                <p:tags r:id="rId27"/>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Tx/>
                <a:buFontTx/>
              </a:pPr>
              <a:r>
                <a:rPr lang="en-US" altLang="zh-CN" sz="2800" b="1" i="1" dirty="0">
                  <a:solidFill>
                    <a:srgbClr val="0180B5"/>
                  </a:solidFill>
                  <a:latin typeface="Imago" charset="0"/>
                  <a:ea typeface="微软雅黑" panose="020B0503020204020204" charset="-122"/>
                </a:rPr>
                <a:t>04</a:t>
              </a:r>
              <a:endParaRPr lang="en-US" altLang="zh-CN" sz="2800" b="1" i="1" dirty="0">
                <a:solidFill>
                  <a:srgbClr val="0180B5"/>
                </a:solidFill>
                <a:latin typeface="Imago" charset="0"/>
                <a:ea typeface="微软雅黑" panose="020B0503020204020204" charset="-122"/>
              </a:endParaRPr>
            </a:p>
          </p:txBody>
        </p:sp>
      </p:grpSp>
      <p:grpSp>
        <p:nvGrpSpPr>
          <p:cNvPr id="5" name="组合 4"/>
          <p:cNvGrpSpPr/>
          <p:nvPr>
            <p:custDataLst>
              <p:tags r:id="rId28"/>
            </p:custDataLst>
          </p:nvPr>
        </p:nvGrpSpPr>
        <p:grpSpPr>
          <a:xfrm>
            <a:off x="2850833" y="5686595"/>
            <a:ext cx="6092109" cy="848807"/>
            <a:chOff x="2455639" y="5831898"/>
            <a:chExt cx="6873088" cy="1299445"/>
          </a:xfrm>
        </p:grpSpPr>
        <p:sp>
          <p:nvSpPr>
            <p:cNvPr id="30" name="ïṥľiďê"/>
            <p:cNvSpPr/>
            <p:nvPr>
              <p:custDataLst>
                <p:tags r:id="rId29"/>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dirty="0">
                <a:solidFill>
                  <a:srgbClr val="861E68"/>
                </a:solidFill>
                <a:latin typeface="Imago" charset="0"/>
                <a:ea typeface="微软雅黑" panose="020B0503020204020204" charset="-122"/>
              </a:endParaRPr>
            </a:p>
          </p:txBody>
        </p:sp>
        <p:sp>
          <p:nvSpPr>
            <p:cNvPr id="31" name="îŝ1îḓe"/>
            <p:cNvSpPr/>
            <p:nvPr>
              <p:custDataLst>
                <p:tags r:id="rId30"/>
              </p:custDataLst>
            </p:nvPr>
          </p:nvSpPr>
          <p:spPr>
            <a:xfrm>
              <a:off x="4107831" y="6161351"/>
              <a:ext cx="5116125" cy="640536"/>
            </a:xfrm>
            <a:prstGeom prst="rect">
              <a:avLst/>
            </a:prstGeom>
            <a:ln>
              <a:noFill/>
            </a:ln>
          </p:spPr>
          <p:txBody>
            <a:bodyPr wrap="square" lIns="91440" tIns="45720" rIns="91440" bIns="45720" anchor="ctr">
              <a:noAutofit/>
            </a:bodyPr>
            <a:p>
              <a:pPr algn="l">
                <a:buClrTx/>
                <a:buSzTx/>
                <a:buFontTx/>
              </a:pPr>
              <a:r>
                <a:rPr lang="zh-CN" altLang="en-US" sz="2000" b="1" dirty="0">
                  <a:solidFill>
                    <a:srgbClr val="0180B5"/>
                  </a:solidFill>
                  <a:latin typeface="Imago" charset="0"/>
                  <a:ea typeface="微软雅黑" panose="020B0503020204020204" charset="-122"/>
                </a:rPr>
                <a:t>真实世界数据解读</a:t>
              </a:r>
              <a:endParaRPr lang="zh-CN" altLang="en-US" sz="2000" b="1" dirty="0">
                <a:solidFill>
                  <a:srgbClr val="0180B5"/>
                </a:solidFill>
                <a:latin typeface="Imago" charset="0"/>
                <a:ea typeface="微软雅黑" panose="020B0503020204020204" charset="-122"/>
              </a:endParaRPr>
            </a:p>
          </p:txBody>
        </p:sp>
        <p:sp>
          <p:nvSpPr>
            <p:cNvPr id="32" name="任意多边形: 形状 23"/>
            <p:cNvSpPr/>
            <p:nvPr>
              <p:custDataLst>
                <p:tags r:id="rId31"/>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33" name="椭圆 32"/>
            <p:cNvSpPr/>
            <p:nvPr>
              <p:custDataLst>
                <p:tags r:id="rId32"/>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latin typeface="Imago" charset="0"/>
                <a:ea typeface="微软雅黑" panose="020B0503020204020204" charset="-122"/>
              </a:endParaRPr>
            </a:p>
          </p:txBody>
        </p:sp>
        <p:sp>
          <p:nvSpPr>
            <p:cNvPr id="34" name="椭圆 33"/>
            <p:cNvSpPr/>
            <p:nvPr>
              <p:custDataLst>
                <p:tags r:id="rId33"/>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ClrTx/>
                <a:buSzTx/>
                <a:buFontTx/>
              </a:pPr>
              <a:r>
                <a:rPr lang="en-US" altLang="zh-CN" sz="2800" b="1" i="1" dirty="0">
                  <a:solidFill>
                    <a:srgbClr val="0180B5"/>
                  </a:solidFill>
                  <a:latin typeface="Imago" charset="0"/>
                  <a:ea typeface="微软雅黑" panose="020B0503020204020204" charset="-122"/>
                </a:rPr>
                <a:t>05</a:t>
              </a:r>
              <a:endParaRPr lang="en-US" altLang="zh-CN" sz="2800" b="1" i="1" dirty="0">
                <a:solidFill>
                  <a:srgbClr val="0180B5"/>
                </a:solidFill>
                <a:latin typeface="Imago" charset="0"/>
                <a:ea typeface="微软雅黑" panose="020B0503020204020204" charset="-122"/>
              </a:endParaRPr>
            </a:p>
          </p:txBody>
        </p:sp>
      </p:grpSp>
    </p:spTree>
    <p:custDataLst>
      <p:tags r:id="rId34"/>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901700" y="127208"/>
            <a:ext cx="10198626" cy="738664"/>
          </a:xfrm>
          <a:prstGeom prst="rect">
            <a:avLst/>
          </a:prstGeom>
          <a:noFill/>
        </p:spPr>
        <p:txBody>
          <a:bodyPr wrap="none" rtlCol="0">
            <a:spAutoFit/>
          </a:bodyPr>
          <a:lstStyle/>
          <a:p>
            <a:pPr fontAlgn="base"/>
            <a:r>
              <a:rPr lang="zh-CN" altLang="en-US" sz="2400" b="1" i="1" dirty="0" smtClean="0">
                <a:latin typeface="微软雅黑" panose="020B0503020204020204" charset="-122"/>
                <a:ea typeface="微软雅黑" panose="020B0503020204020204" charset="-122"/>
              </a:rPr>
              <a:t>第一篇中国</a:t>
            </a:r>
            <a:r>
              <a:rPr lang="en-US" altLang="zh-CN" sz="2400" b="1" i="1" dirty="0" smtClean="0">
                <a:latin typeface="微软雅黑" panose="020B0503020204020204" charset="-122"/>
                <a:ea typeface="微软雅黑" panose="020B0503020204020204" charset="-122"/>
              </a:rPr>
              <a:t>RWS</a:t>
            </a:r>
            <a:r>
              <a:rPr lang="en-US" altLang="zh-CN" sz="2400" b="1" dirty="0" smtClean="0">
                <a:latin typeface="微软雅黑" panose="020B0503020204020204" charset="-122"/>
                <a:ea typeface="微软雅黑" panose="020B0503020204020204" charset="-122"/>
              </a:rPr>
              <a:t>——</a:t>
            </a:r>
            <a:r>
              <a:rPr lang="zh-CN" altLang="en-US" sz="2400" b="1" dirty="0" smtClean="0">
                <a:latin typeface="微软雅黑" panose="020B0503020204020204" charset="-122"/>
                <a:ea typeface="微软雅黑" panose="020B0503020204020204" charset="-122"/>
              </a:rPr>
              <a:t>前瞻性</a:t>
            </a:r>
            <a:r>
              <a:rPr lang="zh-CN" altLang="en-US" sz="2400" b="1" dirty="0">
                <a:latin typeface="微软雅黑" panose="020B0503020204020204" charset="-122"/>
                <a:ea typeface="微软雅黑" panose="020B0503020204020204" charset="-122"/>
              </a:rPr>
              <a:t>观察性研究：玛巴洛沙韦治疗中国单纯性</a:t>
            </a:r>
            <a:r>
              <a:rPr lang="zh-CN" altLang="en-US" sz="2400" b="1" dirty="0" smtClean="0">
                <a:latin typeface="微软雅黑" panose="020B0503020204020204" charset="-122"/>
                <a:ea typeface="微软雅黑" panose="020B0503020204020204" charset="-122"/>
              </a:rPr>
              <a:t>流感</a:t>
            </a:r>
            <a:endParaRPr lang="en-US" altLang="zh-CN" sz="2400" b="1" dirty="0">
              <a:latin typeface="微软雅黑" panose="020B0503020204020204" charset="-122"/>
              <a:ea typeface="微软雅黑" panose="020B0503020204020204" charset="-122"/>
            </a:endParaRPr>
          </a:p>
          <a:p>
            <a:pPr fontAlgn="base"/>
            <a:r>
              <a:rPr lang="zh-CN" altLang="en-US" dirty="0">
                <a:latin typeface="微软雅黑" panose="020B0503020204020204" charset="-122"/>
                <a:ea typeface="微软雅黑" panose="020B0503020204020204" charset="-122"/>
              </a:rPr>
              <a:t>显著减低发热持续时间与咳嗽、咽痛症状比例</a:t>
            </a:r>
            <a:endParaRPr lang="zh-CN" altLang="en-US" dirty="0">
              <a:latin typeface="微软雅黑" panose="020B0503020204020204" charset="-122"/>
              <a:ea typeface="微软雅黑" panose="020B0503020204020204" charset="-122"/>
            </a:endParaRPr>
          </a:p>
        </p:txBody>
      </p:sp>
      <p:sp>
        <p:nvSpPr>
          <p:cNvPr id="2" name="文本框 1"/>
          <p:cNvSpPr txBox="1"/>
          <p:nvPr/>
        </p:nvSpPr>
        <p:spPr>
          <a:xfrm>
            <a:off x="791895" y="1101524"/>
            <a:ext cx="8137164" cy="292388"/>
          </a:xfrm>
          <a:prstGeom prst="rect">
            <a:avLst/>
          </a:prstGeom>
          <a:noFill/>
        </p:spPr>
        <p:txBody>
          <a:bodyPr wrap="none" rtlCol="0">
            <a:spAutoFit/>
          </a:bodyPr>
          <a:lstStyle/>
          <a:p>
            <a:pPr marL="171450" indent="-171450">
              <a:buFont typeface="Wingdings" panose="05000000000000000000" pitchFamily="2" charset="2"/>
              <a:buChar char="Ø"/>
            </a:pPr>
            <a:r>
              <a:rPr lang="zh-CN" altLang="en-US" sz="1300" b="1" dirty="0">
                <a:latin typeface="微软雅黑" panose="020B0503020204020204" charset="-122"/>
                <a:ea typeface="微软雅黑" panose="020B0503020204020204" charset="-122"/>
              </a:rPr>
              <a:t>研究对象：</a:t>
            </a:r>
            <a:r>
              <a:rPr lang="zh-CN" altLang="en-US" sz="1300" dirty="0">
                <a:latin typeface="微软雅黑" panose="020B0503020204020204" charset="-122"/>
                <a:ea typeface="微软雅黑" panose="020B0503020204020204" charset="-122"/>
              </a:rPr>
              <a:t>包括 </a:t>
            </a:r>
            <a:r>
              <a:rPr lang="en-US" altLang="zh-CN" sz="1300" dirty="0">
                <a:latin typeface="微软雅黑" panose="020B0503020204020204" charset="-122"/>
                <a:ea typeface="微软雅黑" panose="020B0503020204020204" charset="-122"/>
              </a:rPr>
              <a:t>246 </a:t>
            </a:r>
            <a:r>
              <a:rPr lang="zh-CN" altLang="en-US" sz="1300" dirty="0">
                <a:latin typeface="微软雅黑" panose="020B0503020204020204" charset="-122"/>
                <a:ea typeface="微软雅黑" panose="020B0503020204020204" charset="-122"/>
              </a:rPr>
              <a:t>名确诊甲型流感阳性的</a:t>
            </a:r>
            <a:r>
              <a:rPr lang="en-US" altLang="zh-CN" sz="1300" dirty="0">
                <a:latin typeface="微软雅黑" panose="020B0503020204020204" charset="-122"/>
                <a:ea typeface="微软雅黑" panose="020B0503020204020204" charset="-122"/>
              </a:rPr>
              <a:t>12</a:t>
            </a:r>
            <a:r>
              <a:rPr lang="zh-CN" altLang="en-US" sz="1300" dirty="0">
                <a:latin typeface="微软雅黑" panose="020B0503020204020204" charset="-122"/>
                <a:ea typeface="微软雅黑" panose="020B0503020204020204" charset="-122"/>
              </a:rPr>
              <a:t>岁以上患者（玛巴洛沙韦，</a:t>
            </a:r>
            <a:r>
              <a:rPr lang="en-US" altLang="zh-CN" sz="1300" dirty="0">
                <a:latin typeface="微软雅黑" panose="020B0503020204020204" charset="-122"/>
                <a:ea typeface="微软雅黑" panose="020B0503020204020204" charset="-122"/>
              </a:rPr>
              <a:t>n = 147</a:t>
            </a:r>
            <a:r>
              <a:rPr lang="zh-CN" altLang="en-US" sz="1300" dirty="0">
                <a:latin typeface="微软雅黑" panose="020B0503020204020204" charset="-122"/>
                <a:ea typeface="微软雅黑" panose="020B0503020204020204" charset="-122"/>
              </a:rPr>
              <a:t>；奥司他韦 ，</a:t>
            </a:r>
            <a:r>
              <a:rPr lang="en-US" altLang="zh-CN" sz="1300" dirty="0">
                <a:latin typeface="微软雅黑" panose="020B0503020204020204" charset="-122"/>
                <a:ea typeface="微软雅黑" panose="020B0503020204020204" charset="-122"/>
              </a:rPr>
              <a:t>n = 99</a:t>
            </a:r>
            <a:r>
              <a:rPr lang="zh-CN" altLang="en-US" sz="1300" dirty="0">
                <a:latin typeface="微软雅黑" panose="020B0503020204020204" charset="-122"/>
                <a:ea typeface="微软雅黑" panose="020B0503020204020204" charset="-122"/>
              </a:rPr>
              <a:t>）</a:t>
            </a:r>
            <a:endParaRPr lang="zh-CN" altLang="en-US" sz="1300" dirty="0">
              <a:latin typeface="微软雅黑" panose="020B0503020204020204" charset="-122"/>
              <a:ea typeface="微软雅黑" panose="020B0503020204020204" charset="-122"/>
            </a:endParaRPr>
          </a:p>
        </p:txBody>
      </p:sp>
      <p:sp>
        <p:nvSpPr>
          <p:cNvPr id="3" name="文本框 2"/>
          <p:cNvSpPr txBox="1"/>
          <p:nvPr/>
        </p:nvSpPr>
        <p:spPr>
          <a:xfrm>
            <a:off x="791895" y="1455486"/>
            <a:ext cx="8786380" cy="292388"/>
          </a:xfrm>
          <a:prstGeom prst="rect">
            <a:avLst/>
          </a:prstGeom>
          <a:noFill/>
        </p:spPr>
        <p:txBody>
          <a:bodyPr wrap="none" rtlCol="0">
            <a:spAutoFit/>
          </a:bodyPr>
          <a:lstStyle/>
          <a:p>
            <a:pPr marL="171450" indent="-171450">
              <a:buFont typeface="Wingdings" panose="05000000000000000000" pitchFamily="2" charset="2"/>
              <a:buChar char="Ø"/>
            </a:pPr>
            <a:r>
              <a:rPr lang="zh-CN" altLang="en-US" sz="1300" b="1" dirty="0">
                <a:latin typeface="微软雅黑" panose="020B0503020204020204" charset="-122"/>
                <a:ea typeface="微软雅黑" panose="020B0503020204020204" charset="-122"/>
              </a:rPr>
              <a:t>分析指标：</a:t>
            </a:r>
            <a:r>
              <a:rPr lang="zh-CN" altLang="en-US" sz="1300" dirty="0">
                <a:solidFill>
                  <a:srgbClr val="000000"/>
                </a:solidFill>
                <a:latin typeface="微软雅黑" panose="020B0503020204020204" charset="-122"/>
                <a:ea typeface="微软雅黑" panose="020B0503020204020204" charset="-122"/>
              </a:rPr>
              <a:t>检查了发热和症状的持续时间、病毒载量动态、淋巴细胞变化和健康相关生活质量 （</a:t>
            </a:r>
            <a:r>
              <a:rPr lang="en-US" altLang="zh-CN" sz="1300" dirty="0">
                <a:solidFill>
                  <a:srgbClr val="000000"/>
                </a:solidFill>
                <a:latin typeface="微软雅黑" panose="020B0503020204020204" charset="-122"/>
                <a:ea typeface="微软雅黑" panose="020B0503020204020204" charset="-122"/>
              </a:rPr>
              <a:t>QoL</a:t>
            </a:r>
            <a:r>
              <a:rPr lang="zh-CN" altLang="en-US" sz="1300" dirty="0">
                <a:solidFill>
                  <a:srgbClr val="000000"/>
                </a:solidFill>
                <a:latin typeface="微软雅黑" panose="020B0503020204020204" charset="-122"/>
                <a:ea typeface="微软雅黑" panose="020B0503020204020204" charset="-122"/>
              </a:rPr>
              <a:t>） 改善等参数</a:t>
            </a:r>
            <a:endParaRPr lang="zh-CN" altLang="en-US" sz="1300" dirty="0">
              <a:latin typeface="微软雅黑" panose="020B0503020204020204" charset="-122"/>
              <a:ea typeface="微软雅黑" panose="020B0503020204020204" charset="-122"/>
            </a:endParaRPr>
          </a:p>
        </p:txBody>
      </p:sp>
      <p:pic>
        <p:nvPicPr>
          <p:cNvPr id="8" name="图片 7"/>
          <p:cNvPicPr>
            <a:picLocks noChangeAspect="1"/>
          </p:cNvPicPr>
          <p:nvPr/>
        </p:nvPicPr>
        <p:blipFill rotWithShape="1">
          <a:blip r:embed="rId1"/>
          <a:srcRect r="54205"/>
          <a:stretch>
            <a:fillRect/>
          </a:stretch>
        </p:blipFill>
        <p:spPr>
          <a:xfrm>
            <a:off x="4176290" y="2098117"/>
            <a:ext cx="3003164" cy="2331167"/>
          </a:xfrm>
          <a:prstGeom prst="rect">
            <a:avLst/>
          </a:prstGeom>
        </p:spPr>
      </p:pic>
      <p:pic>
        <p:nvPicPr>
          <p:cNvPr id="10" name="图片 9"/>
          <p:cNvPicPr>
            <a:picLocks noChangeAspect="1"/>
          </p:cNvPicPr>
          <p:nvPr/>
        </p:nvPicPr>
        <p:blipFill rotWithShape="1">
          <a:blip r:embed="rId2"/>
          <a:srcRect t="4467" b="54039"/>
          <a:stretch>
            <a:fillRect/>
          </a:stretch>
        </p:blipFill>
        <p:spPr>
          <a:xfrm>
            <a:off x="791656" y="2193026"/>
            <a:ext cx="2900668" cy="2073465"/>
          </a:xfrm>
          <a:prstGeom prst="rect">
            <a:avLst/>
          </a:prstGeom>
        </p:spPr>
      </p:pic>
      <p:pic>
        <p:nvPicPr>
          <p:cNvPr id="11" name="图片 10"/>
          <p:cNvPicPr>
            <a:picLocks noChangeAspect="1"/>
          </p:cNvPicPr>
          <p:nvPr/>
        </p:nvPicPr>
        <p:blipFill rotWithShape="1">
          <a:blip r:embed="rId2"/>
          <a:srcRect t="56765" b="-2726"/>
          <a:stretch>
            <a:fillRect/>
          </a:stretch>
        </p:blipFill>
        <p:spPr>
          <a:xfrm>
            <a:off x="791656" y="4240748"/>
            <a:ext cx="2900668" cy="2296725"/>
          </a:xfrm>
          <a:prstGeom prst="rect">
            <a:avLst/>
          </a:prstGeom>
        </p:spPr>
      </p:pic>
      <p:sp>
        <p:nvSpPr>
          <p:cNvPr id="12" name="文本框 11"/>
          <p:cNvSpPr txBox="1"/>
          <p:nvPr/>
        </p:nvSpPr>
        <p:spPr>
          <a:xfrm>
            <a:off x="660400" y="6548258"/>
            <a:ext cx="6096000" cy="215444"/>
          </a:xfrm>
          <a:prstGeom prst="rect">
            <a:avLst/>
          </a:prstGeom>
          <a:noFill/>
        </p:spPr>
        <p:txBody>
          <a:bodyPr wrap="square">
            <a:spAutoFit/>
          </a:bodyPr>
          <a:lstStyle/>
          <a:p>
            <a:pPr algn="l"/>
            <a:r>
              <a:rPr lang="en-US" altLang="zh-CN" sz="800" b="0" i="0" u="none" strike="noStrike" baseline="0" dirty="0">
                <a:latin typeface="微软雅黑" panose="020B0503020204020204" charset="-122"/>
                <a:ea typeface="微软雅黑" panose="020B0503020204020204" charset="-122"/>
              </a:rPr>
              <a:t>Prospective observational study of </a:t>
            </a:r>
            <a:r>
              <a:rPr lang="en-US" altLang="zh-CN" sz="800" b="0" i="0" u="none" strike="noStrike" baseline="0" dirty="0" err="1">
                <a:latin typeface="微软雅黑" panose="020B0503020204020204" charset="-122"/>
                <a:ea typeface="微软雅黑" panose="020B0503020204020204" charset="-122"/>
              </a:rPr>
              <a:t>baloxavir</a:t>
            </a:r>
            <a:r>
              <a:rPr lang="en-US" altLang="zh-CN" sz="800" b="0" i="0" u="none" strike="noStrike" baseline="0" dirty="0">
                <a:latin typeface="微软雅黑" panose="020B0503020204020204" charset="-122"/>
                <a:ea typeface="微软雅黑" panose="020B0503020204020204" charset="-122"/>
              </a:rPr>
              <a:t> </a:t>
            </a:r>
            <a:r>
              <a:rPr lang="en-US" altLang="zh-CN" sz="800" b="0" i="0" u="none" strike="noStrike" baseline="0" dirty="0" err="1">
                <a:latin typeface="微软雅黑" panose="020B0503020204020204" charset="-122"/>
                <a:ea typeface="微软雅黑" panose="020B0503020204020204" charset="-122"/>
              </a:rPr>
              <a:t>marboxil</a:t>
            </a:r>
            <a:r>
              <a:rPr lang="en-US" altLang="zh-CN" sz="800" b="0" i="0" u="none" strike="noStrike" baseline="0" dirty="0">
                <a:latin typeface="微软雅黑" panose="020B0503020204020204" charset="-122"/>
                <a:ea typeface="微软雅黑" panose="020B0503020204020204" charset="-122"/>
              </a:rPr>
              <a:t> in adults and adolescents with uncomplicated influenza from China</a:t>
            </a:r>
            <a:endParaRPr lang="zh-CN" altLang="en-US" sz="800" dirty="0">
              <a:latin typeface="微软雅黑" panose="020B0503020204020204" charset="-122"/>
              <a:ea typeface="微软雅黑" panose="020B0503020204020204" charset="-122"/>
            </a:endParaRPr>
          </a:p>
        </p:txBody>
      </p:sp>
      <p:pic>
        <p:nvPicPr>
          <p:cNvPr id="13" name="图片 12"/>
          <p:cNvPicPr>
            <a:picLocks noChangeAspect="1"/>
          </p:cNvPicPr>
          <p:nvPr/>
        </p:nvPicPr>
        <p:blipFill rotWithShape="1">
          <a:blip r:embed="rId1"/>
          <a:srcRect l="52228" r="1977"/>
          <a:stretch>
            <a:fillRect/>
          </a:stretch>
        </p:blipFill>
        <p:spPr>
          <a:xfrm>
            <a:off x="4264540" y="4206306"/>
            <a:ext cx="3003164" cy="2331167"/>
          </a:xfrm>
          <a:prstGeom prst="rect">
            <a:avLst/>
          </a:prstGeom>
        </p:spPr>
      </p:pic>
      <p:sp>
        <p:nvSpPr>
          <p:cNvPr id="14" name="矩形 13"/>
          <p:cNvSpPr/>
          <p:nvPr/>
        </p:nvSpPr>
        <p:spPr>
          <a:xfrm flipH="1">
            <a:off x="703405" y="2482003"/>
            <a:ext cx="402527" cy="3523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flipH="1">
            <a:off x="4176289" y="2343838"/>
            <a:ext cx="231644" cy="36616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flipH="1">
            <a:off x="1678148" y="3974168"/>
            <a:ext cx="1759533" cy="2371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flipH="1">
            <a:off x="1543041" y="6199073"/>
            <a:ext cx="2149282" cy="3083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flipH="1">
            <a:off x="6800103" y="1837275"/>
            <a:ext cx="2149282" cy="3083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flipH="1">
            <a:off x="1678148" y="5448156"/>
            <a:ext cx="1148872" cy="3946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flipH="1">
            <a:off x="2632015" y="2333601"/>
            <a:ext cx="1148872" cy="3946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flipH="1">
            <a:off x="2543453" y="2193025"/>
            <a:ext cx="1148872" cy="1605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flipH="1">
            <a:off x="6425020" y="2149321"/>
            <a:ext cx="937813" cy="4858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flipH="1">
            <a:off x="6425019" y="4376477"/>
            <a:ext cx="937813" cy="6570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flipH="1">
            <a:off x="6335818" y="3557663"/>
            <a:ext cx="619718" cy="2146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2557914" y="2517264"/>
            <a:ext cx="1367910"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奥司他韦（</a:t>
            </a:r>
            <a:r>
              <a:rPr lang="en-US" altLang="zh-CN" sz="1000" dirty="0">
                <a:latin typeface="微软雅黑" panose="020B0503020204020204" charset="-122"/>
                <a:ea typeface="微软雅黑" panose="020B0503020204020204" charset="-122"/>
              </a:rPr>
              <a:t>n=99</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28" name="文本框 27"/>
          <p:cNvSpPr txBox="1"/>
          <p:nvPr/>
        </p:nvSpPr>
        <p:spPr>
          <a:xfrm>
            <a:off x="2557914" y="2309409"/>
            <a:ext cx="1965318"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玛巴洛沙韦（</a:t>
            </a:r>
            <a:r>
              <a:rPr lang="en-US" altLang="zh-CN" sz="1000" dirty="0">
                <a:latin typeface="微软雅黑" panose="020B0503020204020204" charset="-122"/>
                <a:ea typeface="微软雅黑" panose="020B0503020204020204" charset="-122"/>
              </a:rPr>
              <a:t>n=147</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32" name="文本框 31"/>
          <p:cNvSpPr txBox="1"/>
          <p:nvPr/>
        </p:nvSpPr>
        <p:spPr>
          <a:xfrm>
            <a:off x="1589897" y="5609161"/>
            <a:ext cx="1367910"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奥司他韦（</a:t>
            </a:r>
            <a:r>
              <a:rPr lang="en-US" altLang="zh-CN" sz="1000" dirty="0">
                <a:latin typeface="微软雅黑" panose="020B0503020204020204" charset="-122"/>
                <a:ea typeface="微软雅黑" panose="020B0503020204020204" charset="-122"/>
              </a:rPr>
              <a:t>n=99</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33" name="文本框 32"/>
          <p:cNvSpPr txBox="1"/>
          <p:nvPr/>
        </p:nvSpPr>
        <p:spPr>
          <a:xfrm>
            <a:off x="1589897" y="5432924"/>
            <a:ext cx="1965318"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玛巴洛沙韦（</a:t>
            </a:r>
            <a:r>
              <a:rPr lang="en-US" altLang="zh-CN" sz="1000" dirty="0">
                <a:latin typeface="微软雅黑" panose="020B0503020204020204" charset="-122"/>
                <a:ea typeface="微软雅黑" panose="020B0503020204020204" charset="-122"/>
              </a:rPr>
              <a:t>n=147</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34" name="矩形 33"/>
          <p:cNvSpPr/>
          <p:nvPr/>
        </p:nvSpPr>
        <p:spPr>
          <a:xfrm flipH="1">
            <a:off x="1461314" y="5174174"/>
            <a:ext cx="623518" cy="2462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flipH="1">
            <a:off x="2231694" y="6261221"/>
            <a:ext cx="623518" cy="2462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1807737" y="3930005"/>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发热持续天数</a:t>
            </a:r>
            <a:endParaRPr lang="zh-CN" altLang="en-US" sz="1000" dirty="0">
              <a:latin typeface="微软雅黑" panose="020B0503020204020204" charset="-122"/>
              <a:ea typeface="微软雅黑" panose="020B0503020204020204" charset="-122"/>
            </a:endParaRPr>
          </a:p>
        </p:txBody>
      </p:sp>
      <p:sp>
        <p:nvSpPr>
          <p:cNvPr id="38" name="文本框 37"/>
          <p:cNvSpPr txBox="1"/>
          <p:nvPr/>
        </p:nvSpPr>
        <p:spPr>
          <a:xfrm>
            <a:off x="1807737" y="6233684"/>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症状持续天数</a:t>
            </a:r>
            <a:endParaRPr lang="zh-CN" altLang="en-US" sz="1000" dirty="0">
              <a:latin typeface="微软雅黑" panose="020B0503020204020204" charset="-122"/>
              <a:ea typeface="微软雅黑" panose="020B0503020204020204" charset="-122"/>
            </a:endParaRPr>
          </a:p>
        </p:txBody>
      </p:sp>
      <p:sp>
        <p:nvSpPr>
          <p:cNvPr id="39" name="文本框 38"/>
          <p:cNvSpPr txBox="1"/>
          <p:nvPr/>
        </p:nvSpPr>
        <p:spPr>
          <a:xfrm rot="16200000">
            <a:off x="229321" y="5109781"/>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出现症状比例（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40" name="文本框 39"/>
          <p:cNvSpPr txBox="1"/>
          <p:nvPr/>
        </p:nvSpPr>
        <p:spPr>
          <a:xfrm rot="16200000">
            <a:off x="217747" y="2949210"/>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出现症状比例（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43" name="文本框 42"/>
          <p:cNvSpPr txBox="1"/>
          <p:nvPr/>
        </p:nvSpPr>
        <p:spPr>
          <a:xfrm rot="16200000">
            <a:off x="3596928" y="5109782"/>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出现症状比例（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44" name="文本框 43"/>
          <p:cNvSpPr txBox="1"/>
          <p:nvPr/>
        </p:nvSpPr>
        <p:spPr>
          <a:xfrm rot="16200000">
            <a:off x="3585354" y="2949211"/>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出现症状比例（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45" name="文本框 44"/>
          <p:cNvSpPr txBox="1"/>
          <p:nvPr/>
        </p:nvSpPr>
        <p:spPr>
          <a:xfrm>
            <a:off x="3223627" y="3034780"/>
            <a:ext cx="713111" cy="276999"/>
          </a:xfrm>
          <a:prstGeom prst="rect">
            <a:avLst/>
          </a:prstGeom>
          <a:noFill/>
        </p:spPr>
        <p:txBody>
          <a:bodyPr wrap="square" rtlCol="0">
            <a:spAutoFit/>
          </a:bodyPr>
          <a:lstStyle/>
          <a:p>
            <a:r>
              <a:rPr lang="zh-CN" altLang="en-US" sz="1200" b="1" dirty="0">
                <a:latin typeface="微软雅黑" panose="020B0503020204020204" charset="-122"/>
                <a:ea typeface="微软雅黑" panose="020B0503020204020204" charset="-122"/>
              </a:rPr>
              <a:t>发热</a:t>
            </a:r>
            <a:endParaRPr lang="zh-CN" altLang="en-US" sz="1200" b="1" dirty="0">
              <a:latin typeface="微软雅黑" panose="020B0503020204020204" charset="-122"/>
              <a:ea typeface="微软雅黑" panose="020B0503020204020204" charset="-122"/>
            </a:endParaRPr>
          </a:p>
        </p:txBody>
      </p:sp>
      <p:sp>
        <p:nvSpPr>
          <p:cNvPr id="48" name="文本框 47"/>
          <p:cNvSpPr txBox="1"/>
          <p:nvPr/>
        </p:nvSpPr>
        <p:spPr>
          <a:xfrm>
            <a:off x="2551641" y="4569104"/>
            <a:ext cx="1132496" cy="276999"/>
          </a:xfrm>
          <a:prstGeom prst="rect">
            <a:avLst/>
          </a:prstGeom>
          <a:noFill/>
        </p:spPr>
        <p:txBody>
          <a:bodyPr wrap="square" rtlCol="0">
            <a:spAutoFit/>
          </a:bodyPr>
          <a:lstStyle/>
          <a:p>
            <a:r>
              <a:rPr lang="zh-CN" altLang="en-US" sz="1200" b="1" dirty="0">
                <a:latin typeface="微软雅黑" panose="020B0503020204020204" charset="-122"/>
                <a:ea typeface="微软雅黑" panose="020B0503020204020204" charset="-122"/>
              </a:rPr>
              <a:t>流感相关症状</a:t>
            </a:r>
            <a:endParaRPr lang="zh-CN" altLang="en-US" sz="1200" b="1" dirty="0">
              <a:latin typeface="微软雅黑" panose="020B0503020204020204" charset="-122"/>
              <a:ea typeface="微软雅黑" panose="020B0503020204020204" charset="-122"/>
            </a:endParaRPr>
          </a:p>
        </p:txBody>
      </p:sp>
      <p:sp>
        <p:nvSpPr>
          <p:cNvPr id="52" name="文本框 51"/>
          <p:cNvSpPr txBox="1"/>
          <p:nvPr/>
        </p:nvSpPr>
        <p:spPr>
          <a:xfrm>
            <a:off x="6355428" y="4345482"/>
            <a:ext cx="1367910"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奥司他韦</a:t>
            </a:r>
            <a:endParaRPr lang="zh-CN" altLang="en-US" sz="1000" dirty="0">
              <a:latin typeface="微软雅黑" panose="020B0503020204020204" charset="-122"/>
              <a:ea typeface="微软雅黑" panose="020B0503020204020204" charset="-122"/>
            </a:endParaRPr>
          </a:p>
        </p:txBody>
      </p:sp>
      <p:sp>
        <p:nvSpPr>
          <p:cNvPr id="53" name="文本框 52"/>
          <p:cNvSpPr txBox="1"/>
          <p:nvPr/>
        </p:nvSpPr>
        <p:spPr>
          <a:xfrm>
            <a:off x="6348985" y="4564072"/>
            <a:ext cx="1036997"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玛巴洛沙韦</a:t>
            </a:r>
            <a:endParaRPr lang="zh-CN" altLang="en-US" sz="1000" dirty="0">
              <a:latin typeface="微软雅黑" panose="020B0503020204020204" charset="-122"/>
              <a:ea typeface="微软雅黑" panose="020B0503020204020204" charset="-122"/>
            </a:endParaRPr>
          </a:p>
        </p:txBody>
      </p:sp>
      <p:sp>
        <p:nvSpPr>
          <p:cNvPr id="54" name="文本框 53"/>
          <p:cNvSpPr txBox="1"/>
          <p:nvPr/>
        </p:nvSpPr>
        <p:spPr>
          <a:xfrm>
            <a:off x="8188926" y="2857618"/>
            <a:ext cx="3309333" cy="2470292"/>
          </a:xfrm>
          <a:prstGeom prst="rect">
            <a:avLst/>
          </a:prstGeom>
          <a:noFill/>
        </p:spPr>
        <p:txBody>
          <a:bodyPr wrap="square" rtlCol="0">
            <a:spAutoFit/>
          </a:bodyPr>
          <a:lstStyle/>
          <a:p>
            <a:pPr marL="171450" indent="-171450">
              <a:lnSpc>
                <a:spcPct val="150000"/>
              </a:lnSpc>
              <a:spcAft>
                <a:spcPts val="600"/>
              </a:spcAft>
              <a:buFont typeface="Wingdings" panose="05000000000000000000" pitchFamily="2" charset="2"/>
              <a:buChar char="Ø"/>
            </a:pPr>
            <a:r>
              <a:rPr lang="zh-CN" altLang="en-US" sz="1400" dirty="0">
                <a:solidFill>
                  <a:srgbClr val="000000"/>
                </a:solidFill>
                <a:latin typeface="微软雅黑" panose="020B0503020204020204" charset="-122"/>
                <a:ea typeface="微软雅黑" panose="020B0503020204020204" charset="-122"/>
              </a:rPr>
              <a:t>玛巴洛沙韦组的</a:t>
            </a:r>
            <a:r>
              <a:rPr lang="zh-CN" altLang="en-US" sz="1400" b="1" dirty="0">
                <a:solidFill>
                  <a:srgbClr val="0070C0"/>
                </a:solidFill>
                <a:latin typeface="微软雅黑" panose="020B0503020204020204" charset="-122"/>
                <a:ea typeface="微软雅黑" panose="020B0503020204020204" charset="-122"/>
              </a:rPr>
              <a:t>发热持续时间 </a:t>
            </a:r>
            <a:r>
              <a:rPr lang="en-US" altLang="zh-CN" sz="1400" b="1" dirty="0">
                <a:solidFill>
                  <a:srgbClr val="0070C0"/>
                </a:solidFill>
                <a:latin typeface="微软雅黑" panose="020B0503020204020204" charset="-122"/>
                <a:ea typeface="微软雅黑" panose="020B0503020204020204" charset="-122"/>
              </a:rPr>
              <a:t>[1.5</a:t>
            </a:r>
            <a:r>
              <a:rPr lang="zh-CN" altLang="en-US" sz="1400" b="1" dirty="0">
                <a:solidFill>
                  <a:srgbClr val="0070C0"/>
                </a:solidFill>
                <a:latin typeface="微软雅黑" panose="020B0503020204020204" charset="-122"/>
                <a:ea typeface="微软雅黑" panose="020B0503020204020204" charset="-122"/>
              </a:rPr>
              <a:t>（</a:t>
            </a:r>
            <a:r>
              <a:rPr lang="en-US" altLang="zh-CN" sz="1400" b="1" dirty="0">
                <a:solidFill>
                  <a:srgbClr val="0070C0"/>
                </a:solidFill>
                <a:latin typeface="微软雅黑" panose="020B0503020204020204" charset="-122"/>
                <a:ea typeface="微软雅黑" panose="020B0503020204020204" charset="-122"/>
              </a:rPr>
              <a:t>1.0-2.5</a:t>
            </a:r>
            <a:r>
              <a:rPr lang="zh-CN" altLang="en-US" sz="1400" b="1" dirty="0">
                <a:solidFill>
                  <a:srgbClr val="0070C0"/>
                </a:solidFill>
                <a:latin typeface="微软雅黑" panose="020B0503020204020204" charset="-122"/>
                <a:ea typeface="微软雅黑" panose="020B0503020204020204" charset="-122"/>
              </a:rPr>
              <a:t>）天</a:t>
            </a:r>
            <a:r>
              <a:rPr lang="en-US" altLang="zh-CN" sz="1400" b="1" dirty="0">
                <a:solidFill>
                  <a:srgbClr val="0070C0"/>
                </a:solidFill>
                <a:latin typeface="微软雅黑" panose="020B0503020204020204" charset="-122"/>
                <a:ea typeface="微软雅黑" panose="020B0503020204020204" charset="-122"/>
              </a:rPr>
              <a:t>] </a:t>
            </a:r>
            <a:r>
              <a:rPr lang="zh-CN" altLang="en-US" sz="1400" b="1" dirty="0">
                <a:solidFill>
                  <a:srgbClr val="0070C0"/>
                </a:solidFill>
                <a:latin typeface="微软雅黑" panose="020B0503020204020204" charset="-122"/>
                <a:ea typeface="微软雅黑" panose="020B0503020204020204" charset="-122"/>
              </a:rPr>
              <a:t>明显短</a:t>
            </a:r>
            <a:r>
              <a:rPr lang="zh-CN" altLang="en-US" sz="1400" dirty="0">
                <a:latin typeface="微软雅黑" panose="020B0503020204020204" charset="-122"/>
                <a:ea typeface="微软雅黑" panose="020B0503020204020204" charset="-122"/>
              </a:rPr>
              <a:t>于奥司他韦组 </a:t>
            </a:r>
            <a:r>
              <a:rPr lang="en-US" altLang="zh-CN" sz="1400" dirty="0">
                <a:latin typeface="微软雅黑" panose="020B0503020204020204" charset="-122"/>
                <a:ea typeface="微软雅黑" panose="020B0503020204020204" charset="-122"/>
              </a:rPr>
              <a:t>[2.5</a:t>
            </a:r>
            <a:r>
              <a:rPr lang="zh-CN" altLang="en-US" sz="1400" dirty="0">
                <a:latin typeface="微软雅黑" panose="020B0503020204020204" charset="-122"/>
                <a:ea typeface="微软雅黑" panose="020B0503020204020204" charset="-122"/>
              </a:rPr>
              <a:t>（</a:t>
            </a:r>
            <a:r>
              <a:rPr lang="en-US" altLang="zh-CN" sz="1400" dirty="0">
                <a:latin typeface="微软雅黑" panose="020B0503020204020204" charset="-122"/>
                <a:ea typeface="微软雅黑" panose="020B0503020204020204" charset="-122"/>
              </a:rPr>
              <a:t>1.5-3.0</a:t>
            </a:r>
            <a:r>
              <a:rPr lang="zh-CN" altLang="en-US" sz="1400" dirty="0">
                <a:latin typeface="微软雅黑" panose="020B0503020204020204" charset="-122"/>
                <a:ea typeface="微软雅黑" panose="020B0503020204020204" charset="-122"/>
              </a:rPr>
              <a:t>）天，</a:t>
            </a:r>
            <a:r>
              <a:rPr lang="en-US" altLang="zh-CN" sz="1400" b="1" dirty="0">
                <a:solidFill>
                  <a:srgbClr val="0070C0"/>
                </a:solidFill>
                <a:latin typeface="微软雅黑" panose="020B0503020204020204" charset="-122"/>
                <a:ea typeface="微软雅黑" panose="020B0503020204020204" charset="-122"/>
              </a:rPr>
              <a:t>P &lt; 0.001]</a:t>
            </a:r>
            <a:endParaRPr lang="en-US" altLang="zh-CN" sz="1400" b="1" dirty="0">
              <a:solidFill>
                <a:srgbClr val="0070C0"/>
              </a:solidFill>
              <a:latin typeface="微软雅黑" panose="020B0503020204020204" charset="-122"/>
              <a:ea typeface="微软雅黑" panose="020B0503020204020204" charset="-122"/>
            </a:endParaRPr>
          </a:p>
          <a:p>
            <a:pPr marL="171450" indent="-171450">
              <a:lnSpc>
                <a:spcPct val="150000"/>
              </a:lnSpc>
              <a:spcAft>
                <a:spcPts val="600"/>
              </a:spcAft>
              <a:buFont typeface="Wingdings" panose="05000000000000000000" pitchFamily="2" charset="2"/>
              <a:buChar char="Ø"/>
            </a:pPr>
            <a:r>
              <a:rPr lang="zh-CN" altLang="en-US" sz="1400" dirty="0">
                <a:solidFill>
                  <a:srgbClr val="000000"/>
                </a:solidFill>
                <a:latin typeface="微软雅黑" panose="020B0503020204020204" charset="-122"/>
                <a:ea typeface="微软雅黑" panose="020B0503020204020204" charset="-122"/>
              </a:rPr>
              <a:t>两治疗组之间流感相关症状的持续时间无统计学差异</a:t>
            </a:r>
            <a:endParaRPr lang="en-US" altLang="zh-CN" sz="1400" dirty="0">
              <a:solidFill>
                <a:srgbClr val="000000"/>
              </a:solidFill>
              <a:latin typeface="微软雅黑" panose="020B0503020204020204" charset="-122"/>
              <a:ea typeface="微软雅黑" panose="020B0503020204020204" charset="-122"/>
            </a:endParaRPr>
          </a:p>
          <a:p>
            <a:pPr marL="171450" indent="-171450">
              <a:lnSpc>
                <a:spcPct val="150000"/>
              </a:lnSpc>
              <a:spcAft>
                <a:spcPts val="600"/>
              </a:spcAft>
              <a:buFont typeface="Wingdings" panose="05000000000000000000" pitchFamily="2" charset="2"/>
              <a:buChar char="Ø"/>
            </a:pPr>
            <a:r>
              <a:rPr lang="zh-CN" altLang="en-US" sz="1400" dirty="0">
                <a:solidFill>
                  <a:srgbClr val="000000"/>
                </a:solidFill>
                <a:latin typeface="微软雅黑" panose="020B0503020204020204" charset="-122"/>
                <a:ea typeface="微软雅黑" panose="020B0503020204020204" charset="-122"/>
              </a:rPr>
              <a:t>随访期间，玛巴洛沙韦组出现</a:t>
            </a:r>
            <a:r>
              <a:rPr lang="zh-CN" altLang="en-US" sz="1400" b="1" dirty="0">
                <a:solidFill>
                  <a:srgbClr val="0070C0"/>
                </a:solidFill>
                <a:latin typeface="微软雅黑" panose="020B0503020204020204" charset="-122"/>
                <a:ea typeface="微软雅黑" panose="020B0503020204020204" charset="-122"/>
              </a:rPr>
              <a:t>咳嗽和咽痛的患者比例显著降低</a:t>
            </a:r>
            <a:endParaRPr lang="zh-CN" altLang="en-US" sz="1400" b="1" dirty="0">
              <a:solidFill>
                <a:srgbClr val="0070C0"/>
              </a:solidFill>
              <a:latin typeface="微软雅黑" panose="020B0503020204020204" charset="-122"/>
              <a:ea typeface="微软雅黑" panose="020B0503020204020204" charset="-122"/>
            </a:endParaRPr>
          </a:p>
        </p:txBody>
      </p:sp>
      <p:sp>
        <p:nvSpPr>
          <p:cNvPr id="55" name="文本框 54"/>
          <p:cNvSpPr txBox="1"/>
          <p:nvPr/>
        </p:nvSpPr>
        <p:spPr>
          <a:xfrm>
            <a:off x="1579068" y="1842849"/>
            <a:ext cx="4944792" cy="307777"/>
          </a:xfrm>
          <a:prstGeom prst="rect">
            <a:avLst/>
          </a:prstGeom>
          <a:noFill/>
        </p:spPr>
        <p:txBody>
          <a:bodyPr wrap="square" rtlCol="0">
            <a:spAutoFit/>
          </a:bodyPr>
          <a:lstStyle/>
          <a:p>
            <a:r>
              <a:rPr lang="zh-CN" altLang="en-US" sz="1400" b="1" spc="300" dirty="0">
                <a:latin typeface="微软雅黑" panose="020B0503020204020204" charset="-122"/>
                <a:ea typeface="微软雅黑" panose="020B0503020204020204" charset="-122"/>
              </a:rPr>
              <a:t>玛巴洛沙韦和奥司他韦治疗组不同症状的持续时间</a:t>
            </a:r>
            <a:endParaRPr lang="zh-CN" altLang="en-US" sz="1400" b="1" spc="300" dirty="0">
              <a:latin typeface="微软雅黑" panose="020B0503020204020204" charset="-122"/>
              <a:ea typeface="微软雅黑" panose="020B0503020204020204" charset="-122"/>
            </a:endParaRPr>
          </a:p>
        </p:txBody>
      </p:sp>
      <p:sp>
        <p:nvSpPr>
          <p:cNvPr id="56" name="文本框 55"/>
          <p:cNvSpPr txBox="1"/>
          <p:nvPr/>
        </p:nvSpPr>
        <p:spPr>
          <a:xfrm>
            <a:off x="6558032" y="3408378"/>
            <a:ext cx="713111" cy="276999"/>
          </a:xfrm>
          <a:prstGeom prst="rect">
            <a:avLst/>
          </a:prstGeom>
          <a:noFill/>
        </p:spPr>
        <p:txBody>
          <a:bodyPr wrap="square" rtlCol="0">
            <a:spAutoFit/>
          </a:bodyPr>
          <a:lstStyle/>
          <a:p>
            <a:r>
              <a:rPr lang="zh-CN" altLang="en-US" sz="1200" b="1" dirty="0">
                <a:latin typeface="微软雅黑" panose="020B0503020204020204" charset="-122"/>
                <a:ea typeface="微软雅黑" panose="020B0503020204020204" charset="-122"/>
              </a:rPr>
              <a:t>咳嗽</a:t>
            </a:r>
            <a:endParaRPr lang="zh-CN" altLang="en-US" sz="1200" b="1" dirty="0">
              <a:latin typeface="微软雅黑" panose="020B0503020204020204" charset="-122"/>
              <a:ea typeface="微软雅黑" panose="020B0503020204020204" charset="-122"/>
            </a:endParaRPr>
          </a:p>
        </p:txBody>
      </p:sp>
      <p:sp>
        <p:nvSpPr>
          <p:cNvPr id="57" name="文本框 56"/>
          <p:cNvSpPr txBox="1"/>
          <p:nvPr/>
        </p:nvSpPr>
        <p:spPr>
          <a:xfrm>
            <a:off x="6558032" y="4859388"/>
            <a:ext cx="713111" cy="276999"/>
          </a:xfrm>
          <a:prstGeom prst="rect">
            <a:avLst/>
          </a:prstGeom>
          <a:noFill/>
        </p:spPr>
        <p:txBody>
          <a:bodyPr wrap="square" rtlCol="0">
            <a:spAutoFit/>
          </a:bodyPr>
          <a:lstStyle/>
          <a:p>
            <a:r>
              <a:rPr lang="zh-CN" altLang="en-US" sz="1200" b="1" dirty="0">
                <a:latin typeface="微软雅黑" panose="020B0503020204020204" charset="-122"/>
                <a:ea typeface="微软雅黑" panose="020B0503020204020204" charset="-122"/>
              </a:rPr>
              <a:t>咽痛</a:t>
            </a:r>
            <a:endParaRPr lang="zh-CN" altLang="en-US" sz="1200" b="1" dirty="0">
              <a:latin typeface="微软雅黑" panose="020B0503020204020204" charset="-122"/>
              <a:ea typeface="微软雅黑" panose="020B0503020204020204" charset="-122"/>
            </a:endParaRPr>
          </a:p>
        </p:txBody>
      </p:sp>
      <p:sp>
        <p:nvSpPr>
          <p:cNvPr id="58" name="文本框 57"/>
          <p:cNvSpPr txBox="1"/>
          <p:nvPr/>
        </p:nvSpPr>
        <p:spPr>
          <a:xfrm>
            <a:off x="7267704" y="6007305"/>
            <a:ext cx="937813" cy="507831"/>
          </a:xfrm>
          <a:prstGeom prst="rect">
            <a:avLst/>
          </a:prstGeom>
          <a:noFill/>
        </p:spPr>
        <p:txBody>
          <a:bodyPr wrap="square">
            <a:spAutoFit/>
          </a:bodyPr>
          <a:lstStyle/>
          <a:p>
            <a:r>
              <a:rPr lang="nn-NO" altLang="zh-CN" sz="900" b="0" i="0" u="none" strike="noStrike" baseline="0" dirty="0">
                <a:latin typeface="微软雅黑" panose="020B0503020204020204" charset="-122"/>
                <a:ea typeface="微软雅黑" panose="020B0503020204020204" charset="-122"/>
              </a:rPr>
              <a:t>** </a:t>
            </a:r>
            <a:r>
              <a:rPr lang="nn-NO" altLang="zh-CN" sz="900" b="0" i="1" u="none" strike="noStrike" baseline="0" dirty="0">
                <a:latin typeface="微软雅黑" panose="020B0503020204020204" charset="-122"/>
                <a:ea typeface="微软雅黑" panose="020B0503020204020204" charset="-122"/>
              </a:rPr>
              <a:t>P</a:t>
            </a:r>
            <a:r>
              <a:rPr lang="nn-NO" altLang="zh-CN" sz="900" b="0" i="0" u="none" strike="noStrike" baseline="0" dirty="0">
                <a:latin typeface="微软雅黑" panose="020B0503020204020204" charset="-122"/>
                <a:ea typeface="微软雅黑" panose="020B0503020204020204" charset="-122"/>
              </a:rPr>
              <a:t>&lt;0.01, </a:t>
            </a:r>
            <a:endParaRPr lang="nn-NO" altLang="zh-CN" sz="900" b="0" i="0" u="none" strike="noStrike" baseline="0" dirty="0">
              <a:latin typeface="微软雅黑" panose="020B0503020204020204" charset="-122"/>
              <a:ea typeface="微软雅黑" panose="020B0503020204020204" charset="-122"/>
            </a:endParaRPr>
          </a:p>
          <a:p>
            <a:r>
              <a:rPr lang="nn-NO" altLang="zh-CN" sz="900" b="0" i="0" u="none" strike="noStrike" baseline="0" dirty="0">
                <a:latin typeface="微软雅黑" panose="020B0503020204020204" charset="-122"/>
                <a:ea typeface="微软雅黑" panose="020B0503020204020204" charset="-122"/>
              </a:rPr>
              <a:t>*** </a:t>
            </a:r>
            <a:r>
              <a:rPr lang="nn-NO" altLang="zh-CN" sz="900" b="0" i="1" u="none" strike="noStrike" baseline="0" dirty="0">
                <a:latin typeface="微软雅黑" panose="020B0503020204020204" charset="-122"/>
                <a:ea typeface="微软雅黑" panose="020B0503020204020204" charset="-122"/>
              </a:rPr>
              <a:t>P</a:t>
            </a:r>
            <a:r>
              <a:rPr lang="nn-NO" altLang="zh-CN" sz="900" b="0" i="0" u="none" strike="noStrike" baseline="0" dirty="0">
                <a:latin typeface="微软雅黑" panose="020B0503020204020204" charset="-122"/>
                <a:ea typeface="微软雅黑" panose="020B0503020204020204" charset="-122"/>
              </a:rPr>
              <a:t>&lt;0.001.</a:t>
            </a:r>
            <a:endParaRPr lang="nn-NO" altLang="zh-CN" sz="900" b="0" i="0" u="none" strike="noStrike" baseline="0" dirty="0">
              <a:latin typeface="微软雅黑" panose="020B0503020204020204" charset="-122"/>
              <a:ea typeface="微软雅黑" panose="020B0503020204020204" charset="-122"/>
            </a:endParaRPr>
          </a:p>
          <a:p>
            <a:r>
              <a:rPr lang="en-US" altLang="zh-CN" sz="900" dirty="0">
                <a:latin typeface="微软雅黑" panose="020B0503020204020204" charset="-122"/>
                <a:ea typeface="微软雅黑" panose="020B0503020204020204" charset="-122"/>
              </a:rPr>
              <a:t>ns, </a:t>
            </a:r>
            <a:r>
              <a:rPr lang="zh-CN" altLang="en-US" sz="900" dirty="0">
                <a:latin typeface="微软雅黑" panose="020B0503020204020204" charset="-122"/>
                <a:ea typeface="微软雅黑" panose="020B0503020204020204" charset="-122"/>
              </a:rPr>
              <a:t>无显著差异</a:t>
            </a:r>
            <a:endParaRPr lang="zh-CN" altLang="en-US" sz="900" dirty="0">
              <a:latin typeface="微软雅黑" panose="020B0503020204020204" charset="-122"/>
              <a:ea typeface="微软雅黑" panose="020B0503020204020204" charset="-122"/>
            </a:endParaRPr>
          </a:p>
        </p:txBody>
      </p:sp>
      <p:sp>
        <p:nvSpPr>
          <p:cNvPr id="59" name="文本框 58"/>
          <p:cNvSpPr txBox="1"/>
          <p:nvPr/>
        </p:nvSpPr>
        <p:spPr>
          <a:xfrm>
            <a:off x="10930116" y="0"/>
            <a:ext cx="1261884" cy="307777"/>
          </a:xfrm>
          <a:prstGeom prst="rect">
            <a:avLst/>
          </a:prstGeom>
          <a:solidFill>
            <a:schemeClr val="accent5">
              <a:lumMod val="40000"/>
              <a:lumOff val="60000"/>
            </a:schemeClr>
          </a:solidFill>
        </p:spPr>
        <p:txBody>
          <a:bodyPr wrap="none" rtlCol="0">
            <a:spAutoFit/>
          </a:bodyPr>
          <a:lstStyle/>
          <a:p>
            <a:r>
              <a:rPr lang="zh-CN" altLang="en-US" sz="1400" b="1" dirty="0" smtClean="0">
                <a:latin typeface="微软雅黑" panose="020B0503020204020204" charset="-122"/>
                <a:ea typeface="微软雅黑" panose="020B0503020204020204" charset="-122"/>
              </a:rPr>
              <a:t>南方医院研究</a:t>
            </a:r>
            <a:endParaRPr lang="zh-CN" altLang="en-US" sz="1400" b="1" dirty="0">
              <a:latin typeface="微软雅黑" panose="020B0503020204020204" charset="-122"/>
              <a:ea typeface="微软雅黑" panose="020B0503020204020204" charset="-122"/>
            </a:endParaRPr>
          </a:p>
        </p:txBody>
      </p:sp>
      <p:sp>
        <p:nvSpPr>
          <p:cNvPr id="60" name="文本框 59"/>
          <p:cNvSpPr txBox="1"/>
          <p:nvPr/>
        </p:nvSpPr>
        <p:spPr>
          <a:xfrm>
            <a:off x="6332278" y="2135885"/>
            <a:ext cx="1367910"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奥司他韦</a:t>
            </a:r>
            <a:endParaRPr lang="zh-CN" altLang="en-US" sz="1000" dirty="0">
              <a:latin typeface="微软雅黑" panose="020B0503020204020204" charset="-122"/>
              <a:ea typeface="微软雅黑" panose="020B0503020204020204" charset="-122"/>
            </a:endParaRPr>
          </a:p>
        </p:txBody>
      </p:sp>
      <p:sp>
        <p:nvSpPr>
          <p:cNvPr id="61" name="文本框 60"/>
          <p:cNvSpPr txBox="1"/>
          <p:nvPr/>
        </p:nvSpPr>
        <p:spPr>
          <a:xfrm>
            <a:off x="6325835" y="2354475"/>
            <a:ext cx="1036997" cy="246221"/>
          </a:xfrm>
          <a:prstGeom prst="rect">
            <a:avLst/>
          </a:prstGeom>
          <a:noFill/>
        </p:spPr>
        <p:txBody>
          <a:bodyPr wrap="square" rtlCol="0">
            <a:spAutoFit/>
          </a:bodyPr>
          <a:lstStyle/>
          <a:p>
            <a:r>
              <a:rPr lang="zh-CN" altLang="en-US" sz="1000" dirty="0">
                <a:latin typeface="微软雅黑" panose="020B0503020204020204" charset="-122"/>
                <a:ea typeface="微软雅黑" panose="020B0503020204020204" charset="-122"/>
              </a:rPr>
              <a:t>玛巴洛沙韦</a:t>
            </a:r>
            <a:endParaRPr lang="zh-CN" altLang="en-US" sz="1000" dirty="0">
              <a:latin typeface="微软雅黑" panose="020B0503020204020204" charset="-122"/>
              <a:ea typeface="微软雅黑" panose="020B0503020204020204" charset="-122"/>
            </a:endParaRPr>
          </a:p>
        </p:txBody>
      </p:sp>
      <p:sp>
        <p:nvSpPr>
          <p:cNvPr id="5" name="文本框 4"/>
          <p:cNvSpPr txBox="1"/>
          <p:nvPr/>
        </p:nvSpPr>
        <p:spPr>
          <a:xfrm>
            <a:off x="10996791" y="339697"/>
            <a:ext cx="1797307" cy="307777"/>
          </a:xfrm>
          <a:prstGeom prst="rect">
            <a:avLst/>
          </a:prstGeom>
          <a:noFill/>
        </p:spPr>
        <p:txBody>
          <a:bodyPr wrap="square" rtlCol="0">
            <a:spAutoFit/>
          </a:bodyPr>
          <a:lstStyle/>
          <a:p>
            <a:r>
              <a:rPr lang="en-US" altLang="zh-CN" sz="1400" dirty="0" smtClean="0">
                <a:latin typeface="微软雅黑" panose="020B0503020204020204" charset="-122"/>
                <a:ea typeface="微软雅黑" panose="020B0503020204020204" charset="-122"/>
              </a:rPr>
              <a:t>Internal use</a:t>
            </a:r>
            <a:endParaRPr lang="zh-CN" altLang="en-US" sz="1400" dirty="0">
              <a:latin typeface="微软雅黑" panose="020B0503020204020204" charset="-122"/>
              <a:ea typeface="微软雅黑" panose="020B0503020204020204" charset="-122"/>
            </a:endParaRPr>
          </a:p>
        </p:txBody>
      </p:sp>
      <p:sp>
        <p:nvSpPr>
          <p:cNvPr id="51" name="矩形: 圆角 16"/>
          <p:cNvSpPr/>
          <p:nvPr/>
        </p:nvSpPr>
        <p:spPr>
          <a:xfrm>
            <a:off x="347869" y="990126"/>
            <a:ext cx="11509513" cy="5547348"/>
          </a:xfrm>
          <a:prstGeom prst="roundRect">
            <a:avLst>
              <a:gd name="adj" fmla="val 13756"/>
            </a:avLst>
          </a:prstGeom>
          <a:gradFill flip="none" rotWithShape="1">
            <a:gsLst>
              <a:gs pos="0">
                <a:srgbClr val="0D7FB3">
                  <a:alpha val="5000"/>
                </a:srgbClr>
              </a:gs>
              <a:gs pos="100000">
                <a:srgbClr val="0B7FB3">
                  <a:alpha val="0"/>
                </a:srgbClr>
              </a:gs>
            </a:gsLst>
            <a:lin ang="16200000" scaled="1"/>
            <a:tileRect/>
          </a:gradFill>
          <a:ln w="9525">
            <a:gradFill flip="none" rotWithShape="1">
              <a:gsLst>
                <a:gs pos="0">
                  <a:srgbClr val="0B7FB3"/>
                </a:gs>
                <a:gs pos="100000">
                  <a:schemeClr val="bg1"/>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901700" y="353060"/>
            <a:ext cx="7939994" cy="923330"/>
          </a:xfrm>
          <a:prstGeom prst="rect">
            <a:avLst/>
          </a:prstGeom>
          <a:noFill/>
        </p:spPr>
        <p:txBody>
          <a:bodyPr wrap="none" rtlCol="0">
            <a:spAutoFit/>
          </a:bodyPr>
          <a:lstStyle/>
          <a:p>
            <a:r>
              <a:rPr lang="zh-CN" altLang="en-US" sz="2600" b="1" dirty="0">
                <a:latin typeface="微软雅黑" panose="020B0503020204020204" charset="-122"/>
                <a:ea typeface="微软雅黑" panose="020B0503020204020204" charset="-122"/>
              </a:rPr>
              <a:t>流感患者发热持续时间</a:t>
            </a:r>
            <a:endParaRPr lang="en-US" altLang="zh-CN" sz="2600" b="1" dirty="0">
              <a:latin typeface="微软雅黑" panose="020B0503020204020204" charset="-122"/>
              <a:ea typeface="微软雅黑" panose="020B0503020204020204" charset="-122"/>
            </a:endParaRPr>
          </a:p>
          <a:p>
            <a:r>
              <a:rPr lang="zh-CN" altLang="en-US" sz="2600" b="1" dirty="0">
                <a:latin typeface="微软雅黑" panose="020B0503020204020204" charset="-122"/>
                <a:ea typeface="微软雅黑" panose="020B0503020204020204" charset="-122"/>
              </a:rPr>
              <a:t>与玛巴洛沙韦治疗、第</a:t>
            </a:r>
            <a:r>
              <a:rPr lang="en-US" altLang="zh-CN" sz="2600" b="1" dirty="0">
                <a:latin typeface="微软雅黑" panose="020B0503020204020204" charset="-122"/>
                <a:ea typeface="微软雅黑" panose="020B0503020204020204" charset="-122"/>
              </a:rPr>
              <a:t>1</a:t>
            </a:r>
            <a:r>
              <a:rPr lang="zh-CN" altLang="en-US" sz="2600" b="1" dirty="0">
                <a:latin typeface="微软雅黑" panose="020B0503020204020204" charset="-122"/>
                <a:ea typeface="微软雅黑" panose="020B0503020204020204" charset="-122"/>
              </a:rPr>
              <a:t>天发热和</a:t>
            </a:r>
            <a:r>
              <a:rPr lang="en-US" altLang="zh-CN" sz="2600" b="1" dirty="0">
                <a:latin typeface="微软雅黑" panose="020B0503020204020204" charset="-122"/>
                <a:ea typeface="微软雅黑" panose="020B0503020204020204" charset="-122"/>
              </a:rPr>
              <a:t>CRP</a:t>
            </a:r>
            <a:r>
              <a:rPr lang="zh-CN" altLang="en-US" sz="2600" b="1" dirty="0">
                <a:latin typeface="微软雅黑" panose="020B0503020204020204" charset="-122"/>
                <a:ea typeface="微软雅黑" panose="020B0503020204020204" charset="-122"/>
              </a:rPr>
              <a:t>水平密切相关</a:t>
            </a:r>
            <a:endParaRPr lang="zh-CN" altLang="en-US" sz="2600" b="1" dirty="0">
              <a:latin typeface="微软雅黑" panose="020B0503020204020204" charset="-122"/>
              <a:ea typeface="微软雅黑" panose="020B0503020204020204" charset="-122"/>
            </a:endParaRPr>
          </a:p>
        </p:txBody>
      </p:sp>
      <p:sp>
        <p:nvSpPr>
          <p:cNvPr id="5" name="文本框 4"/>
          <p:cNvSpPr txBox="1"/>
          <p:nvPr/>
        </p:nvSpPr>
        <p:spPr>
          <a:xfrm>
            <a:off x="7886671" y="3873342"/>
            <a:ext cx="3698325" cy="2070182"/>
          </a:xfrm>
          <a:prstGeom prst="rect">
            <a:avLst/>
          </a:prstGeom>
          <a:noFill/>
        </p:spPr>
        <p:txBody>
          <a:bodyPr wrap="square">
            <a:spAutoFit/>
          </a:bodyPr>
          <a:lstStyle/>
          <a:p>
            <a:pPr>
              <a:lnSpc>
                <a:spcPct val="150000"/>
              </a:lnSpc>
            </a:pPr>
            <a:r>
              <a:rPr lang="zh-CN" altLang="en-US" sz="1400" b="0" i="0" dirty="0">
                <a:solidFill>
                  <a:srgbClr val="282828"/>
                </a:solidFill>
                <a:effectLst/>
                <a:latin typeface="微软雅黑" panose="020B0503020204020204" charset="-122"/>
                <a:ea typeface="微软雅黑" panose="020B0503020204020204" charset="-122"/>
              </a:rPr>
              <a:t>多因素</a:t>
            </a:r>
            <a:r>
              <a:rPr lang="en-US" altLang="zh-CN" sz="1400" b="0" i="0" dirty="0">
                <a:solidFill>
                  <a:srgbClr val="282828"/>
                </a:solidFill>
                <a:effectLst/>
                <a:latin typeface="微软雅黑" panose="020B0503020204020204" charset="-122"/>
                <a:ea typeface="微软雅黑" panose="020B0503020204020204" charset="-122"/>
              </a:rPr>
              <a:t>Cox</a:t>
            </a:r>
            <a:r>
              <a:rPr lang="zh-CN" altLang="en-US" sz="1400" b="0" i="0" dirty="0">
                <a:solidFill>
                  <a:srgbClr val="282828"/>
                </a:solidFill>
                <a:effectLst/>
                <a:latin typeface="微软雅黑" panose="020B0503020204020204" charset="-122"/>
                <a:ea typeface="微软雅黑" panose="020B0503020204020204" charset="-122"/>
              </a:rPr>
              <a:t>分析显示</a:t>
            </a:r>
            <a:r>
              <a:rPr lang="zh-CN" altLang="en-US" sz="1400" dirty="0">
                <a:solidFill>
                  <a:srgbClr val="282828"/>
                </a:solidFill>
                <a:latin typeface="微软雅黑" panose="020B0503020204020204" charset="-122"/>
                <a:ea typeface="微软雅黑" panose="020B0503020204020204" charset="-122"/>
              </a:rPr>
              <a:t>：</a:t>
            </a:r>
            <a:endParaRPr lang="en-US" altLang="zh-CN" sz="1400" dirty="0">
              <a:solidFill>
                <a:srgbClr val="282828"/>
              </a:solidFill>
              <a:latin typeface="微软雅黑" panose="020B0503020204020204" charset="-122"/>
              <a:ea typeface="微软雅黑" panose="020B0503020204020204" charset="-122"/>
            </a:endParaRPr>
          </a:p>
          <a:p>
            <a:pPr marL="285750" indent="-285750">
              <a:lnSpc>
                <a:spcPct val="150000"/>
              </a:lnSpc>
              <a:spcAft>
                <a:spcPts val="600"/>
              </a:spcAft>
              <a:buFont typeface="Arial" panose="020B0604020202020204" pitchFamily="34" charset="0"/>
              <a:buChar char="•"/>
            </a:pPr>
            <a:r>
              <a:rPr lang="zh-CN" altLang="en-US" sz="1400" b="1" i="0" dirty="0">
                <a:solidFill>
                  <a:srgbClr val="282828"/>
                </a:solidFill>
                <a:effectLst/>
                <a:latin typeface="微软雅黑" panose="020B0503020204020204" charset="-122"/>
                <a:ea typeface="微软雅黑" panose="020B0503020204020204" charset="-122"/>
              </a:rPr>
              <a:t>影响发热持续时间的独立因素为</a:t>
            </a:r>
            <a:r>
              <a:rPr lang="zh-CN" altLang="en-US" sz="1400" b="1" dirty="0">
                <a:solidFill>
                  <a:srgbClr val="0070C0"/>
                </a:solidFill>
                <a:latin typeface="微软雅黑" panose="020B0503020204020204" charset="-122"/>
                <a:ea typeface="微软雅黑" panose="020B0503020204020204" charset="-122"/>
              </a:rPr>
              <a:t>玛</a:t>
            </a:r>
            <a:r>
              <a:rPr lang="zh-CN" altLang="en-US" sz="1400" b="1" i="0" dirty="0">
                <a:solidFill>
                  <a:srgbClr val="0070C0"/>
                </a:solidFill>
                <a:effectLst/>
                <a:latin typeface="微软雅黑" panose="020B0503020204020204" charset="-122"/>
                <a:ea typeface="微软雅黑" panose="020B0503020204020204" charset="-122"/>
              </a:rPr>
              <a:t>巴洛沙韦治疗、第</a:t>
            </a:r>
            <a:r>
              <a:rPr lang="en-US" altLang="zh-CN" sz="1400" b="1" i="0" dirty="0">
                <a:solidFill>
                  <a:srgbClr val="0070C0"/>
                </a:solidFill>
                <a:effectLst/>
                <a:latin typeface="微软雅黑" panose="020B0503020204020204" charset="-122"/>
                <a:ea typeface="微软雅黑" panose="020B0503020204020204" charset="-122"/>
              </a:rPr>
              <a:t>1</a:t>
            </a:r>
            <a:r>
              <a:rPr lang="zh-CN" altLang="en-US" sz="1400" b="1" i="0" dirty="0">
                <a:solidFill>
                  <a:srgbClr val="0070C0"/>
                </a:solidFill>
                <a:effectLst/>
                <a:latin typeface="微软雅黑" panose="020B0503020204020204" charset="-122"/>
                <a:ea typeface="微软雅黑" panose="020B0503020204020204" charset="-122"/>
              </a:rPr>
              <a:t>天发热和</a:t>
            </a:r>
            <a:r>
              <a:rPr lang="en-US" altLang="zh-CN" sz="1400" b="1" i="0" dirty="0">
                <a:solidFill>
                  <a:srgbClr val="0070C0"/>
                </a:solidFill>
                <a:effectLst/>
                <a:latin typeface="微软雅黑" panose="020B0503020204020204" charset="-122"/>
                <a:ea typeface="微软雅黑" panose="020B0503020204020204" charset="-122"/>
              </a:rPr>
              <a:t>CRP</a:t>
            </a:r>
            <a:r>
              <a:rPr lang="zh-CN" altLang="en-US" sz="1400" b="1" i="0" dirty="0">
                <a:solidFill>
                  <a:srgbClr val="0070C0"/>
                </a:solidFill>
                <a:effectLst/>
                <a:latin typeface="微软雅黑" panose="020B0503020204020204" charset="-122"/>
                <a:ea typeface="微软雅黑" panose="020B0503020204020204" charset="-122"/>
              </a:rPr>
              <a:t>水平</a:t>
            </a:r>
            <a:endParaRPr lang="en-US" altLang="zh-CN" sz="1400" b="1" i="0" dirty="0">
              <a:solidFill>
                <a:srgbClr val="0070C0"/>
              </a:solidFill>
              <a:effectLst/>
              <a:latin typeface="微软雅黑" panose="020B0503020204020204" charset="-122"/>
              <a:ea typeface="微软雅黑" panose="020B0503020204020204" charset="-122"/>
            </a:endParaRPr>
          </a:p>
          <a:p>
            <a:pPr marL="285750" indent="-285750">
              <a:lnSpc>
                <a:spcPct val="150000"/>
              </a:lnSpc>
              <a:spcAft>
                <a:spcPts val="600"/>
              </a:spcAft>
              <a:buFont typeface="Arial" panose="020B0604020202020204" pitchFamily="34" charset="0"/>
              <a:buChar char="•"/>
            </a:pPr>
            <a:r>
              <a:rPr lang="zh-CN" altLang="en-US" sz="1400" dirty="0">
                <a:solidFill>
                  <a:srgbClr val="282828"/>
                </a:solidFill>
                <a:latin typeface="微软雅黑" panose="020B0503020204020204" charset="-122"/>
                <a:ea typeface="微软雅黑" panose="020B0503020204020204" charset="-122"/>
              </a:rPr>
              <a:t>此外，</a:t>
            </a:r>
            <a:r>
              <a:rPr lang="zh-CN" altLang="en-US" sz="1400" b="0" i="0" dirty="0">
                <a:solidFill>
                  <a:srgbClr val="282828"/>
                </a:solidFill>
                <a:effectLst/>
                <a:latin typeface="微软雅黑" panose="020B0503020204020204" charset="-122"/>
                <a:ea typeface="微软雅黑" panose="020B0503020204020204" charset="-122"/>
              </a:rPr>
              <a:t>性别（</a:t>
            </a:r>
            <a:r>
              <a:rPr lang="en-US" altLang="zh-CN" sz="1400" b="0" i="0" dirty="0">
                <a:solidFill>
                  <a:srgbClr val="282828"/>
                </a:solidFill>
                <a:effectLst/>
                <a:latin typeface="微软雅黑" panose="020B0503020204020204" charset="-122"/>
                <a:ea typeface="微软雅黑" panose="020B0503020204020204" charset="-122"/>
              </a:rPr>
              <a:t>HR=0.660</a:t>
            </a:r>
            <a:r>
              <a:rPr lang="zh-CN" altLang="en-US" sz="1400" b="0" i="0" dirty="0">
                <a:solidFill>
                  <a:srgbClr val="282828"/>
                </a:solidFill>
                <a:effectLst/>
                <a:latin typeface="微软雅黑" panose="020B0503020204020204" charset="-122"/>
                <a:ea typeface="微软雅黑" panose="020B0503020204020204" charset="-122"/>
              </a:rPr>
              <a:t>，</a:t>
            </a:r>
            <a:r>
              <a:rPr lang="en-US" altLang="zh-CN" sz="1400" b="0" i="0" dirty="0">
                <a:solidFill>
                  <a:srgbClr val="282828"/>
                </a:solidFill>
                <a:effectLst/>
                <a:latin typeface="微软雅黑" panose="020B0503020204020204" charset="-122"/>
                <a:ea typeface="微软雅黑" panose="020B0503020204020204" charset="-122"/>
              </a:rPr>
              <a:t>P=0.019</a:t>
            </a:r>
            <a:r>
              <a:rPr lang="zh-CN" altLang="en-US" sz="1400" b="0" i="0" dirty="0">
                <a:solidFill>
                  <a:srgbClr val="282828"/>
                </a:solidFill>
                <a:effectLst/>
                <a:latin typeface="微软雅黑" panose="020B0503020204020204" charset="-122"/>
                <a:ea typeface="微软雅黑" panose="020B0503020204020204" charset="-122"/>
              </a:rPr>
              <a:t>）和单核细胞计数（</a:t>
            </a:r>
            <a:r>
              <a:rPr lang="en-US" altLang="zh-CN" sz="1400" b="0" i="0" dirty="0">
                <a:solidFill>
                  <a:srgbClr val="282828"/>
                </a:solidFill>
                <a:effectLst/>
                <a:latin typeface="微软雅黑" panose="020B0503020204020204" charset="-122"/>
                <a:ea typeface="微软雅黑" panose="020B0503020204020204" charset="-122"/>
              </a:rPr>
              <a:t>HR=1.355</a:t>
            </a:r>
            <a:r>
              <a:rPr lang="zh-CN" altLang="en-US" sz="1400" b="0" i="0" dirty="0">
                <a:solidFill>
                  <a:srgbClr val="282828"/>
                </a:solidFill>
                <a:effectLst/>
                <a:latin typeface="微软雅黑" panose="020B0503020204020204" charset="-122"/>
                <a:ea typeface="微软雅黑" panose="020B0503020204020204" charset="-122"/>
              </a:rPr>
              <a:t>，</a:t>
            </a:r>
            <a:r>
              <a:rPr lang="en-US" altLang="zh-CN" sz="1400" b="0" i="0" dirty="0">
                <a:solidFill>
                  <a:srgbClr val="282828"/>
                </a:solidFill>
                <a:effectLst/>
                <a:latin typeface="微软雅黑" panose="020B0503020204020204" charset="-122"/>
                <a:ea typeface="微软雅黑" panose="020B0503020204020204" charset="-122"/>
              </a:rPr>
              <a:t>P=0.018</a:t>
            </a:r>
            <a:r>
              <a:rPr lang="zh-CN" altLang="en-US" sz="1400" b="0" i="0" dirty="0">
                <a:solidFill>
                  <a:srgbClr val="282828"/>
                </a:solidFill>
                <a:effectLst/>
                <a:latin typeface="微软雅黑" panose="020B0503020204020204" charset="-122"/>
                <a:ea typeface="微软雅黑" panose="020B0503020204020204" charset="-122"/>
              </a:rPr>
              <a:t>）也是影响症状持续时间的独立因素。</a:t>
            </a:r>
            <a:endParaRPr lang="zh-CN" altLang="en-US" sz="1400" dirty="0">
              <a:latin typeface="微软雅黑" panose="020B0503020204020204" charset="-122"/>
              <a:ea typeface="微软雅黑" panose="020B0503020204020204" charset="-122"/>
            </a:endParaRPr>
          </a:p>
        </p:txBody>
      </p:sp>
      <p:pic>
        <p:nvPicPr>
          <p:cNvPr id="7" name="图片 6"/>
          <p:cNvPicPr>
            <a:picLocks noChangeAspect="1"/>
          </p:cNvPicPr>
          <p:nvPr/>
        </p:nvPicPr>
        <p:blipFill rotWithShape="1">
          <a:blip r:embed="rId1"/>
          <a:srcRect l="5167" t="3548" r="53348" b="57417"/>
          <a:stretch>
            <a:fillRect/>
          </a:stretch>
        </p:blipFill>
        <p:spPr>
          <a:xfrm>
            <a:off x="853225" y="1797925"/>
            <a:ext cx="2875280" cy="1940561"/>
          </a:xfrm>
          <a:prstGeom prst="rect">
            <a:avLst/>
          </a:prstGeom>
        </p:spPr>
      </p:pic>
      <p:pic>
        <p:nvPicPr>
          <p:cNvPr id="9" name="图片 8"/>
          <p:cNvPicPr>
            <a:picLocks noChangeAspect="1"/>
          </p:cNvPicPr>
          <p:nvPr/>
        </p:nvPicPr>
        <p:blipFill rotWithShape="1">
          <a:blip r:embed="rId1"/>
          <a:srcRect l="54715" t="3548" r="3800" b="57417"/>
          <a:stretch>
            <a:fillRect/>
          </a:stretch>
        </p:blipFill>
        <p:spPr>
          <a:xfrm>
            <a:off x="4338105" y="1797925"/>
            <a:ext cx="2875280" cy="1940561"/>
          </a:xfrm>
          <a:prstGeom prst="rect">
            <a:avLst/>
          </a:prstGeom>
        </p:spPr>
      </p:pic>
      <p:pic>
        <p:nvPicPr>
          <p:cNvPr id="15" name="图片 14"/>
          <p:cNvPicPr>
            <a:picLocks noChangeAspect="1"/>
          </p:cNvPicPr>
          <p:nvPr/>
        </p:nvPicPr>
        <p:blipFill rotWithShape="1">
          <a:blip r:embed="rId1"/>
          <a:srcRect l="5167" t="55254" r="53348" b="5711"/>
          <a:stretch>
            <a:fillRect/>
          </a:stretch>
        </p:blipFill>
        <p:spPr>
          <a:xfrm>
            <a:off x="853225" y="4254422"/>
            <a:ext cx="2875280" cy="1940561"/>
          </a:xfrm>
          <a:prstGeom prst="rect">
            <a:avLst/>
          </a:prstGeom>
        </p:spPr>
      </p:pic>
      <p:pic>
        <p:nvPicPr>
          <p:cNvPr id="16" name="图片 15"/>
          <p:cNvPicPr>
            <a:picLocks noChangeAspect="1"/>
          </p:cNvPicPr>
          <p:nvPr/>
        </p:nvPicPr>
        <p:blipFill rotWithShape="1">
          <a:blip r:embed="rId1"/>
          <a:srcRect l="55363" t="55254" r="7025" b="5711"/>
          <a:stretch>
            <a:fillRect/>
          </a:stretch>
        </p:blipFill>
        <p:spPr>
          <a:xfrm>
            <a:off x="4388905" y="4254422"/>
            <a:ext cx="2606878" cy="1940561"/>
          </a:xfrm>
          <a:prstGeom prst="rect">
            <a:avLst/>
          </a:prstGeom>
        </p:spPr>
      </p:pic>
      <p:sp>
        <p:nvSpPr>
          <p:cNvPr id="17" name="文本框 16"/>
          <p:cNvSpPr txBox="1"/>
          <p:nvPr/>
        </p:nvSpPr>
        <p:spPr>
          <a:xfrm rot="16200000">
            <a:off x="46160" y="2505433"/>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患者比例（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18" name="文本框 17"/>
          <p:cNvSpPr txBox="1"/>
          <p:nvPr/>
        </p:nvSpPr>
        <p:spPr>
          <a:xfrm rot="16200000">
            <a:off x="3500560" y="2505434"/>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患者比例（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19" name="文本框 18"/>
          <p:cNvSpPr txBox="1"/>
          <p:nvPr/>
        </p:nvSpPr>
        <p:spPr>
          <a:xfrm rot="16200000">
            <a:off x="46160" y="5082839"/>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患者比例（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20" name="文本框 19"/>
          <p:cNvSpPr txBox="1"/>
          <p:nvPr/>
        </p:nvSpPr>
        <p:spPr>
          <a:xfrm rot="16200000">
            <a:off x="3500560" y="5082840"/>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患者比例（</a:t>
            </a:r>
            <a:r>
              <a:rPr lang="en-US" altLang="zh-CN" sz="1000" dirty="0">
                <a:latin typeface="微软雅黑" panose="020B0503020204020204" charset="-122"/>
                <a:ea typeface="微软雅黑" panose="020B0503020204020204" charset="-122"/>
              </a:rPr>
              <a:t>%</a:t>
            </a:r>
            <a:r>
              <a:rPr lang="zh-CN" altLang="en-US" sz="1000" dirty="0">
                <a:latin typeface="微软雅黑" panose="020B0503020204020204" charset="-122"/>
                <a:ea typeface="微软雅黑" panose="020B0503020204020204" charset="-122"/>
              </a:rPr>
              <a:t>）</a:t>
            </a:r>
            <a:endParaRPr lang="zh-CN" altLang="en-US" sz="1000" dirty="0">
              <a:latin typeface="微软雅黑" panose="020B0503020204020204" charset="-122"/>
              <a:ea typeface="微软雅黑" panose="020B0503020204020204" charset="-122"/>
            </a:endParaRPr>
          </a:p>
        </p:txBody>
      </p:sp>
      <p:sp>
        <p:nvSpPr>
          <p:cNvPr id="22" name="矩形 21"/>
          <p:cNvSpPr/>
          <p:nvPr/>
        </p:nvSpPr>
        <p:spPr>
          <a:xfrm>
            <a:off x="2075644" y="1883627"/>
            <a:ext cx="1683340" cy="2235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5501424" y="1883627"/>
            <a:ext cx="1683340" cy="2235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186125" y="5025922"/>
            <a:ext cx="1282540" cy="2568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nvSpPr>
        <p:spPr>
          <a:xfrm>
            <a:off x="1784710" y="3750232"/>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发热持续时间（天）</a:t>
            </a:r>
            <a:endParaRPr lang="zh-CN" altLang="en-US" sz="1000" dirty="0">
              <a:latin typeface="微软雅黑" panose="020B0503020204020204" charset="-122"/>
              <a:ea typeface="微软雅黑" panose="020B0503020204020204" charset="-122"/>
            </a:endParaRPr>
          </a:p>
        </p:txBody>
      </p:sp>
      <p:sp>
        <p:nvSpPr>
          <p:cNvPr id="27" name="文本框 26"/>
          <p:cNvSpPr txBox="1"/>
          <p:nvPr/>
        </p:nvSpPr>
        <p:spPr>
          <a:xfrm>
            <a:off x="5261466" y="3750232"/>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发热持续时间（天）</a:t>
            </a:r>
            <a:endParaRPr lang="zh-CN" altLang="en-US" sz="1000" dirty="0">
              <a:latin typeface="微软雅黑" panose="020B0503020204020204" charset="-122"/>
              <a:ea typeface="微软雅黑" panose="020B0503020204020204" charset="-122"/>
            </a:endParaRPr>
          </a:p>
        </p:txBody>
      </p:sp>
      <p:sp>
        <p:nvSpPr>
          <p:cNvPr id="28" name="文本框 27"/>
          <p:cNvSpPr txBox="1"/>
          <p:nvPr/>
        </p:nvSpPr>
        <p:spPr>
          <a:xfrm>
            <a:off x="1784710" y="6218079"/>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症状持续时间（天）</a:t>
            </a:r>
            <a:endParaRPr lang="zh-CN" altLang="en-US" sz="1000" dirty="0">
              <a:latin typeface="微软雅黑" panose="020B0503020204020204" charset="-122"/>
              <a:ea typeface="微软雅黑" panose="020B0503020204020204" charset="-122"/>
            </a:endParaRPr>
          </a:p>
        </p:txBody>
      </p:sp>
      <p:sp>
        <p:nvSpPr>
          <p:cNvPr id="29" name="文本框 28"/>
          <p:cNvSpPr txBox="1"/>
          <p:nvPr/>
        </p:nvSpPr>
        <p:spPr>
          <a:xfrm>
            <a:off x="5261466" y="6218079"/>
            <a:ext cx="1367910" cy="246221"/>
          </a:xfrm>
          <a:prstGeom prst="rect">
            <a:avLst/>
          </a:prstGeom>
          <a:noFill/>
        </p:spPr>
        <p:txBody>
          <a:bodyPr wrap="square" rtlCol="0">
            <a:spAutoFit/>
          </a:bodyPr>
          <a:lstStyle/>
          <a:p>
            <a:pPr algn="ctr"/>
            <a:r>
              <a:rPr lang="zh-CN" altLang="en-US" sz="1000" dirty="0">
                <a:latin typeface="微软雅黑" panose="020B0503020204020204" charset="-122"/>
                <a:ea typeface="微软雅黑" panose="020B0503020204020204" charset="-122"/>
              </a:rPr>
              <a:t>症状持续时间（天）</a:t>
            </a:r>
            <a:endParaRPr lang="zh-CN" altLang="en-US" sz="1000" dirty="0">
              <a:latin typeface="微软雅黑" panose="020B0503020204020204" charset="-122"/>
              <a:ea typeface="微软雅黑" panose="020B0503020204020204" charset="-122"/>
            </a:endParaRPr>
          </a:p>
        </p:txBody>
      </p:sp>
      <p:sp>
        <p:nvSpPr>
          <p:cNvPr id="30" name="文本框 29"/>
          <p:cNvSpPr txBox="1"/>
          <p:nvPr/>
        </p:nvSpPr>
        <p:spPr>
          <a:xfrm>
            <a:off x="2049551" y="1872673"/>
            <a:ext cx="1367910" cy="246221"/>
          </a:xfrm>
          <a:prstGeom prst="rect">
            <a:avLst/>
          </a:prstGeom>
          <a:noFill/>
        </p:spPr>
        <p:txBody>
          <a:bodyPr wrap="square" rtlCol="0">
            <a:spAutoFit/>
          </a:bodyPr>
          <a:lstStyle/>
          <a:p>
            <a:pPr algn="ctr"/>
            <a:r>
              <a:rPr lang="zh-CN" altLang="en-US" sz="1000" b="1" dirty="0">
                <a:latin typeface="微软雅黑" panose="020B0503020204020204" charset="-122"/>
                <a:ea typeface="微软雅黑" panose="020B0503020204020204" charset="-122"/>
              </a:rPr>
              <a:t>首日发热体温</a:t>
            </a:r>
            <a:endParaRPr lang="zh-CN" altLang="en-US" sz="1000" b="1" dirty="0">
              <a:latin typeface="微软雅黑" panose="020B0503020204020204" charset="-122"/>
              <a:ea typeface="微软雅黑" panose="020B0503020204020204" charset="-122"/>
            </a:endParaRPr>
          </a:p>
        </p:txBody>
      </p:sp>
      <p:sp>
        <p:nvSpPr>
          <p:cNvPr id="32" name="文本框 31"/>
          <p:cNvSpPr txBox="1"/>
          <p:nvPr/>
        </p:nvSpPr>
        <p:spPr>
          <a:xfrm>
            <a:off x="5470945" y="1872673"/>
            <a:ext cx="1367910" cy="246221"/>
          </a:xfrm>
          <a:prstGeom prst="rect">
            <a:avLst/>
          </a:prstGeom>
          <a:noFill/>
        </p:spPr>
        <p:txBody>
          <a:bodyPr wrap="square" rtlCol="0">
            <a:spAutoFit/>
          </a:bodyPr>
          <a:lstStyle/>
          <a:p>
            <a:pPr algn="ctr"/>
            <a:r>
              <a:rPr lang="zh-CN" altLang="en-US" sz="1000" b="1" dirty="0">
                <a:latin typeface="微软雅黑" panose="020B0503020204020204" charset="-122"/>
                <a:ea typeface="微软雅黑" panose="020B0503020204020204" charset="-122"/>
              </a:rPr>
              <a:t>基线</a:t>
            </a:r>
            <a:r>
              <a:rPr lang="en-US" altLang="zh-CN" sz="1000" b="1" dirty="0">
                <a:latin typeface="微软雅黑" panose="020B0503020204020204" charset="-122"/>
                <a:ea typeface="微软雅黑" panose="020B0503020204020204" charset="-122"/>
              </a:rPr>
              <a:t>CRP</a:t>
            </a:r>
            <a:r>
              <a:rPr lang="zh-CN" altLang="en-US" sz="1000" b="1" dirty="0">
                <a:latin typeface="微软雅黑" panose="020B0503020204020204" charset="-122"/>
                <a:ea typeface="微软雅黑" panose="020B0503020204020204" charset="-122"/>
              </a:rPr>
              <a:t>水平</a:t>
            </a:r>
            <a:endParaRPr lang="zh-CN" altLang="en-US" sz="1000" b="1" dirty="0">
              <a:latin typeface="微软雅黑" panose="020B0503020204020204" charset="-122"/>
              <a:ea typeface="微软雅黑" panose="020B0503020204020204" charset="-122"/>
            </a:endParaRPr>
          </a:p>
        </p:txBody>
      </p:sp>
      <p:sp>
        <p:nvSpPr>
          <p:cNvPr id="33" name="文本框 32"/>
          <p:cNvSpPr txBox="1"/>
          <p:nvPr/>
        </p:nvSpPr>
        <p:spPr>
          <a:xfrm>
            <a:off x="1127679" y="5043396"/>
            <a:ext cx="1367910" cy="246221"/>
          </a:xfrm>
          <a:prstGeom prst="rect">
            <a:avLst/>
          </a:prstGeom>
          <a:noFill/>
        </p:spPr>
        <p:txBody>
          <a:bodyPr wrap="square" rtlCol="0">
            <a:spAutoFit/>
          </a:bodyPr>
          <a:lstStyle/>
          <a:p>
            <a:pPr algn="ctr"/>
            <a:r>
              <a:rPr lang="zh-CN" altLang="en-US" sz="1000" b="1" dirty="0">
                <a:latin typeface="微软雅黑" panose="020B0503020204020204" charset="-122"/>
                <a:ea typeface="微软雅黑" panose="020B0503020204020204" charset="-122"/>
              </a:rPr>
              <a:t>基线单核细胞水平</a:t>
            </a:r>
            <a:endParaRPr lang="zh-CN" altLang="en-US" sz="1000" b="1" dirty="0">
              <a:latin typeface="微软雅黑" panose="020B0503020204020204" charset="-122"/>
              <a:ea typeface="微软雅黑" panose="020B0503020204020204" charset="-122"/>
            </a:endParaRPr>
          </a:p>
        </p:txBody>
      </p:sp>
      <p:graphicFrame>
        <p:nvGraphicFramePr>
          <p:cNvPr id="36" name="表格 35"/>
          <p:cNvGraphicFramePr>
            <a:graphicFrameLocks noGrp="1"/>
          </p:cNvGraphicFramePr>
          <p:nvPr/>
        </p:nvGraphicFramePr>
        <p:xfrm>
          <a:off x="7886671" y="1934088"/>
          <a:ext cx="3415404" cy="1524000"/>
        </p:xfrm>
        <a:graphic>
          <a:graphicData uri="http://schemas.openxmlformats.org/drawingml/2006/table">
            <a:tbl>
              <a:tblPr firstRow="1" bandRow="1">
                <a:tableStyleId>{5C22544A-7EE6-4342-B048-85BDC9FD1C3A}</a:tableStyleId>
              </a:tblPr>
              <a:tblGrid>
                <a:gridCol w="1138468"/>
                <a:gridCol w="1138468"/>
                <a:gridCol w="1138468"/>
              </a:tblGrid>
              <a:tr h="370840">
                <a:tc>
                  <a:txBody>
                    <a:bodyPr/>
                    <a:lstStyle/>
                    <a:p>
                      <a:pPr algn="ctr"/>
                      <a:endParaRPr lang="zh-CN" altLang="en-US" sz="1050">
                        <a:latin typeface="微软雅黑" panose="020B0503020204020204" charset="-122"/>
                        <a:ea typeface="微软雅黑" panose="020B0503020204020204" charset="-122"/>
                      </a:endParaRPr>
                    </a:p>
                  </a:txBody>
                  <a:tcPr anchor="ctr"/>
                </a:tc>
                <a:tc>
                  <a:txBody>
                    <a:bodyPr/>
                    <a:lstStyle/>
                    <a:p>
                      <a:pPr algn="ctr"/>
                      <a:r>
                        <a:rPr lang="en-US" altLang="zh-CN" sz="1050" dirty="0">
                          <a:latin typeface="微软雅黑" panose="020B0503020204020204" charset="-122"/>
                          <a:ea typeface="微软雅黑" panose="020B0503020204020204" charset="-122"/>
                        </a:rPr>
                        <a:t>HR</a:t>
                      </a:r>
                      <a:endParaRPr lang="zh-CN" altLang="en-US" sz="1050" dirty="0">
                        <a:latin typeface="微软雅黑" panose="020B0503020204020204" charset="-122"/>
                        <a:ea typeface="微软雅黑" panose="020B0503020204020204" charset="-122"/>
                      </a:endParaRPr>
                    </a:p>
                  </a:txBody>
                  <a:tcPr anchor="ctr"/>
                </a:tc>
                <a:tc>
                  <a:txBody>
                    <a:bodyPr/>
                    <a:lstStyle/>
                    <a:p>
                      <a:pPr algn="ctr"/>
                      <a:r>
                        <a:rPr lang="en-US" altLang="zh-CN" sz="1050" dirty="0">
                          <a:latin typeface="微软雅黑" panose="020B0503020204020204" charset="-122"/>
                          <a:ea typeface="微软雅黑" panose="020B0503020204020204" charset="-122"/>
                        </a:rPr>
                        <a:t>P</a:t>
                      </a:r>
                      <a:r>
                        <a:rPr lang="zh-CN" altLang="en-US" sz="1050" dirty="0">
                          <a:latin typeface="微软雅黑" panose="020B0503020204020204" charset="-122"/>
                          <a:ea typeface="微软雅黑" panose="020B0503020204020204" charset="-122"/>
                        </a:rPr>
                        <a:t>值</a:t>
                      </a:r>
                      <a:endParaRPr lang="zh-CN" altLang="en-US" sz="1050" dirty="0">
                        <a:latin typeface="微软雅黑" panose="020B0503020204020204" charset="-122"/>
                        <a:ea typeface="微软雅黑" panose="020B0503020204020204" charset="-122"/>
                      </a:endParaRPr>
                    </a:p>
                  </a:txBody>
                  <a:tcPr anchor="ctr"/>
                </a:tc>
              </a:tr>
              <a:tr h="370840">
                <a:tc>
                  <a:txBody>
                    <a:bodyPr/>
                    <a:lstStyle/>
                    <a:p>
                      <a:pPr algn="ctr"/>
                      <a:r>
                        <a:rPr lang="zh-CN" altLang="en-US" sz="1050" b="1" dirty="0">
                          <a:latin typeface="微软雅黑" panose="020B0503020204020204" charset="-122"/>
                          <a:ea typeface="微软雅黑" panose="020B0503020204020204" charset="-122"/>
                        </a:rPr>
                        <a:t>使用玛</a:t>
                      </a:r>
                      <a:r>
                        <a:rPr lang="zh-CN" altLang="en-US" sz="1050" b="1" i="0" dirty="0">
                          <a:solidFill>
                            <a:srgbClr val="282828"/>
                          </a:solidFill>
                          <a:effectLst/>
                          <a:latin typeface="微软雅黑" panose="020B0503020204020204" charset="-122"/>
                          <a:ea typeface="微软雅黑" panose="020B0503020204020204" charset="-122"/>
                        </a:rPr>
                        <a:t>巴洛沙韦治疗</a:t>
                      </a:r>
                      <a:endParaRPr lang="zh-CN" altLang="en-US" sz="1050" b="1" dirty="0">
                        <a:latin typeface="微软雅黑" panose="020B0503020204020204" charset="-122"/>
                        <a:ea typeface="微软雅黑" panose="020B050302020402020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50" b="0" i="0" u="none" strike="noStrike" kern="1200" baseline="0" dirty="0">
                          <a:solidFill>
                            <a:schemeClr val="dk1"/>
                          </a:solidFill>
                          <a:latin typeface="微软雅黑" panose="020B0503020204020204" charset="-122"/>
                          <a:ea typeface="微软雅黑" panose="020B0503020204020204" charset="-122"/>
                          <a:cs typeface="+mn-cs"/>
                        </a:rPr>
                        <a:t>2.033</a:t>
                      </a:r>
                      <a:endParaRPr lang="en-US" altLang="zh-CN" sz="1050" b="0" i="0" u="none" strike="noStrike" kern="1200" baseline="0" dirty="0">
                        <a:solidFill>
                          <a:schemeClr val="dk1"/>
                        </a:solidFill>
                        <a:latin typeface="微软雅黑" panose="020B0503020204020204" charset="-122"/>
                        <a:ea typeface="微软雅黑" panose="020B0503020204020204" charset="-122"/>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50" b="0" i="0" u="none" strike="noStrike" kern="1200" baseline="0" dirty="0">
                          <a:solidFill>
                            <a:schemeClr val="dk1"/>
                          </a:solidFill>
                          <a:latin typeface="微软雅黑" panose="020B0503020204020204" charset="-122"/>
                          <a:ea typeface="微软雅黑" panose="020B0503020204020204" charset="-122"/>
                          <a:cs typeface="+mn-cs"/>
                        </a:rPr>
                        <a:t>&lt;0.001 </a:t>
                      </a:r>
                      <a:endParaRPr lang="en-US" altLang="zh-CN" sz="1050" b="0" i="0" u="none" strike="noStrike" kern="1200" baseline="0" dirty="0">
                        <a:solidFill>
                          <a:schemeClr val="dk1"/>
                        </a:solidFill>
                        <a:latin typeface="微软雅黑" panose="020B0503020204020204" charset="-122"/>
                        <a:ea typeface="微软雅黑" panose="020B0503020204020204" charset="-122"/>
                        <a:cs typeface="+mn-cs"/>
                      </a:endParaRPr>
                    </a:p>
                  </a:txBody>
                  <a:tcPr anchor="ctr"/>
                </a:tc>
              </a:tr>
              <a:tr h="370840">
                <a:tc>
                  <a:txBody>
                    <a:bodyPr/>
                    <a:lstStyle/>
                    <a:p>
                      <a:pPr algn="ctr"/>
                      <a:r>
                        <a:rPr lang="zh-CN" altLang="en-US" sz="1050" b="1" i="0" dirty="0">
                          <a:solidFill>
                            <a:srgbClr val="282828"/>
                          </a:solidFill>
                          <a:effectLst/>
                          <a:latin typeface="微软雅黑" panose="020B0503020204020204" charset="-122"/>
                          <a:ea typeface="微软雅黑" panose="020B0503020204020204" charset="-122"/>
                        </a:rPr>
                        <a:t>首日发热</a:t>
                      </a:r>
                      <a:endParaRPr lang="zh-CN" altLang="en-US" sz="1050" b="1" dirty="0">
                        <a:latin typeface="微软雅黑" panose="020B0503020204020204" charset="-122"/>
                        <a:ea typeface="微软雅黑" panose="020B050302020402020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50" b="0" i="0" u="none" strike="noStrike" kern="1200" baseline="0" dirty="0">
                          <a:solidFill>
                            <a:schemeClr val="dk1"/>
                          </a:solidFill>
                          <a:latin typeface="微软雅黑" panose="020B0503020204020204" charset="-122"/>
                          <a:ea typeface="微软雅黑" panose="020B0503020204020204" charset="-122"/>
                          <a:cs typeface="+mn-cs"/>
                        </a:rPr>
                        <a:t>0.741 </a:t>
                      </a:r>
                      <a:endParaRPr lang="en-US" altLang="zh-CN" sz="1050" b="0" i="0" u="none" strike="noStrike" kern="1200" baseline="0" dirty="0">
                        <a:solidFill>
                          <a:schemeClr val="dk1"/>
                        </a:solidFill>
                        <a:latin typeface="微软雅黑" panose="020B0503020204020204" charset="-122"/>
                        <a:ea typeface="微软雅黑" panose="020B0503020204020204" charset="-122"/>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50" b="0" i="0" u="none" strike="noStrike" kern="1200" baseline="0" dirty="0">
                          <a:solidFill>
                            <a:schemeClr val="dk1"/>
                          </a:solidFill>
                          <a:latin typeface="微软雅黑" panose="020B0503020204020204" charset="-122"/>
                          <a:ea typeface="微软雅黑" panose="020B0503020204020204" charset="-122"/>
                          <a:cs typeface="+mn-cs"/>
                        </a:rPr>
                        <a:t>0.010 </a:t>
                      </a:r>
                      <a:endParaRPr lang="zh-CN" altLang="en-US" sz="1050" dirty="0">
                        <a:latin typeface="微软雅黑" panose="020B0503020204020204" charset="-122"/>
                        <a:ea typeface="微软雅黑" panose="020B0503020204020204" charset="-122"/>
                      </a:endParaRPr>
                    </a:p>
                  </a:txBody>
                  <a:tcPr anchor="ctr"/>
                </a:tc>
              </a:tr>
              <a:tr h="370840">
                <a:tc>
                  <a:txBody>
                    <a:bodyPr/>
                    <a:lstStyle/>
                    <a:p>
                      <a:pPr algn="ctr"/>
                      <a:r>
                        <a:rPr lang="en-US" altLang="zh-CN" sz="1050" b="1" dirty="0">
                          <a:latin typeface="微软雅黑" panose="020B0503020204020204" charset="-122"/>
                          <a:ea typeface="微软雅黑" panose="020B0503020204020204" charset="-122"/>
                        </a:rPr>
                        <a:t>CRP</a:t>
                      </a:r>
                      <a:endParaRPr lang="zh-CN" altLang="en-US" sz="1050" b="1" dirty="0">
                        <a:latin typeface="微软雅黑" panose="020B0503020204020204" charset="-122"/>
                        <a:ea typeface="微软雅黑" panose="020B0503020204020204"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1050" b="0" i="0" u="none" strike="noStrike" kern="1200" baseline="0" dirty="0">
                          <a:solidFill>
                            <a:schemeClr val="dk1"/>
                          </a:solidFill>
                          <a:latin typeface="微软雅黑" panose="020B0503020204020204" charset="-122"/>
                          <a:ea typeface="微软雅黑" panose="020B0503020204020204" charset="-122"/>
                          <a:cs typeface="+mn-cs"/>
                        </a:rPr>
                        <a:t>1.009 </a:t>
                      </a:r>
                      <a:endParaRPr lang="en-US" altLang="zh-CN" sz="1050" b="0" i="0" u="none" strike="noStrike" kern="1200" baseline="0" dirty="0">
                        <a:solidFill>
                          <a:schemeClr val="dk1"/>
                        </a:solidFill>
                        <a:latin typeface="微软雅黑" panose="020B0503020204020204" charset="-122"/>
                        <a:ea typeface="微软雅黑" panose="020B0503020204020204" charset="-122"/>
                        <a:cs typeface="+mn-cs"/>
                      </a:endParaRPr>
                    </a:p>
                  </a:txBody>
                  <a:tcPr anchor="ctr"/>
                </a:tc>
                <a:tc>
                  <a:txBody>
                    <a:bodyPr/>
                    <a:lstStyle/>
                    <a:p>
                      <a:pPr algn="ctr"/>
                      <a:r>
                        <a:rPr lang="en-US" altLang="zh-CN" sz="1050" dirty="0">
                          <a:latin typeface="微软雅黑" panose="020B0503020204020204" charset="-122"/>
                          <a:ea typeface="微软雅黑" panose="020B0503020204020204" charset="-122"/>
                        </a:rPr>
                        <a:t>0.039</a:t>
                      </a:r>
                      <a:endParaRPr lang="zh-CN" altLang="en-US" sz="1050" dirty="0">
                        <a:latin typeface="微软雅黑" panose="020B0503020204020204" charset="-122"/>
                        <a:ea typeface="微软雅黑" panose="020B0503020204020204" charset="-122"/>
                      </a:endParaRPr>
                    </a:p>
                  </a:txBody>
                  <a:tcPr anchor="ctr"/>
                </a:tc>
              </a:tr>
            </a:tbl>
          </a:graphicData>
        </a:graphic>
      </p:graphicFrame>
      <p:sp>
        <p:nvSpPr>
          <p:cNvPr id="37" name="文本框 36"/>
          <p:cNvSpPr txBox="1"/>
          <p:nvPr/>
        </p:nvSpPr>
        <p:spPr>
          <a:xfrm>
            <a:off x="7745210" y="1416578"/>
            <a:ext cx="3698325" cy="307777"/>
          </a:xfrm>
          <a:prstGeom prst="rect">
            <a:avLst/>
          </a:prstGeom>
          <a:noFill/>
        </p:spPr>
        <p:txBody>
          <a:bodyPr wrap="square">
            <a:spAutoFit/>
          </a:bodyPr>
          <a:lstStyle/>
          <a:p>
            <a:r>
              <a:rPr lang="zh-CN" altLang="en-US" sz="1400" b="1" i="0" dirty="0">
                <a:solidFill>
                  <a:srgbClr val="282828"/>
                </a:solidFill>
                <a:effectLst/>
                <a:latin typeface="微软雅黑" panose="020B0503020204020204" charset="-122"/>
                <a:ea typeface="微软雅黑" panose="020B0503020204020204" charset="-122"/>
              </a:rPr>
              <a:t>与患者发热持续时间相关的因素 （</a:t>
            </a:r>
            <a:r>
              <a:rPr lang="en-US" altLang="zh-CN" sz="1400" b="1" i="0" dirty="0">
                <a:solidFill>
                  <a:srgbClr val="282828"/>
                </a:solidFill>
                <a:effectLst/>
                <a:latin typeface="微软雅黑" panose="020B0503020204020204" charset="-122"/>
                <a:ea typeface="微软雅黑" panose="020B0503020204020204" charset="-122"/>
              </a:rPr>
              <a:t>n=246</a:t>
            </a:r>
            <a:r>
              <a:rPr lang="zh-CN" altLang="en-US" sz="1400" b="1" i="0" dirty="0">
                <a:solidFill>
                  <a:srgbClr val="282828"/>
                </a:solidFill>
                <a:effectLst/>
                <a:latin typeface="微软雅黑" panose="020B0503020204020204" charset="-122"/>
                <a:ea typeface="微软雅黑" panose="020B0503020204020204" charset="-122"/>
              </a:rPr>
              <a:t>）</a:t>
            </a:r>
            <a:endParaRPr lang="zh-CN" altLang="en-US" sz="1400" b="1" i="0" dirty="0">
              <a:solidFill>
                <a:srgbClr val="282828"/>
              </a:solidFill>
              <a:effectLst/>
              <a:latin typeface="微软雅黑" panose="020B0503020204020204" charset="-122"/>
              <a:ea typeface="微软雅黑" panose="020B0503020204020204" charset="-122"/>
            </a:endParaRPr>
          </a:p>
        </p:txBody>
      </p:sp>
      <p:sp>
        <p:nvSpPr>
          <p:cNvPr id="39" name="文本框 38"/>
          <p:cNvSpPr txBox="1"/>
          <p:nvPr/>
        </p:nvSpPr>
        <p:spPr>
          <a:xfrm>
            <a:off x="791041" y="1416578"/>
            <a:ext cx="6204742" cy="307777"/>
          </a:xfrm>
          <a:prstGeom prst="rect">
            <a:avLst/>
          </a:prstGeom>
          <a:noFill/>
        </p:spPr>
        <p:txBody>
          <a:bodyPr wrap="square">
            <a:spAutoFit/>
          </a:bodyPr>
          <a:lstStyle/>
          <a:p>
            <a:pPr algn="ctr"/>
            <a:r>
              <a:rPr lang="zh-CN" altLang="en-US" sz="1400" b="1" spc="300" dirty="0">
                <a:solidFill>
                  <a:srgbClr val="282828"/>
                </a:solidFill>
                <a:latin typeface="微软雅黑" panose="020B0503020204020204" charset="-122"/>
                <a:ea typeface="微软雅黑" panose="020B0503020204020204" charset="-122"/>
              </a:rPr>
              <a:t>患者接受抗流感病毒治疗后，</a:t>
            </a:r>
            <a:r>
              <a:rPr lang="zh-CN" altLang="en-US" sz="1400" b="1" i="0" spc="300" dirty="0">
                <a:solidFill>
                  <a:srgbClr val="282828"/>
                </a:solidFill>
                <a:effectLst/>
                <a:latin typeface="微软雅黑" panose="020B0503020204020204" charset="-122"/>
                <a:ea typeface="微软雅黑" panose="020B0503020204020204" charset="-122"/>
              </a:rPr>
              <a:t>发热持续时间和症状的亚组分析</a:t>
            </a:r>
            <a:endParaRPr lang="zh-CN" altLang="en-US" sz="1400" b="1" i="0" spc="300" dirty="0">
              <a:solidFill>
                <a:srgbClr val="282828"/>
              </a:solidFill>
              <a:effectLst/>
              <a:latin typeface="微软雅黑" panose="020B0503020204020204" charset="-122"/>
              <a:ea typeface="微软雅黑" panose="020B0503020204020204" charset="-122"/>
            </a:endParaRPr>
          </a:p>
        </p:txBody>
      </p:sp>
      <p:sp>
        <p:nvSpPr>
          <p:cNvPr id="40" name="文本框 39"/>
          <p:cNvSpPr txBox="1"/>
          <p:nvPr/>
        </p:nvSpPr>
        <p:spPr>
          <a:xfrm>
            <a:off x="660400" y="6548258"/>
            <a:ext cx="6096000" cy="215444"/>
          </a:xfrm>
          <a:prstGeom prst="rect">
            <a:avLst/>
          </a:prstGeom>
          <a:noFill/>
        </p:spPr>
        <p:txBody>
          <a:bodyPr wrap="square">
            <a:spAutoFit/>
          </a:bodyPr>
          <a:lstStyle/>
          <a:p>
            <a:pPr algn="l"/>
            <a:r>
              <a:rPr lang="en-US" altLang="zh-CN" sz="800" b="0" i="0" u="none" strike="noStrike" baseline="0" dirty="0">
                <a:latin typeface="微软雅黑" panose="020B0503020204020204" charset="-122"/>
                <a:ea typeface="微软雅黑" panose="020B0503020204020204" charset="-122"/>
              </a:rPr>
              <a:t>Prospective observational study of </a:t>
            </a:r>
            <a:r>
              <a:rPr lang="en-US" altLang="zh-CN" sz="800" b="0" i="0" u="none" strike="noStrike" baseline="0" dirty="0" err="1">
                <a:latin typeface="微软雅黑" panose="020B0503020204020204" charset="-122"/>
                <a:ea typeface="微软雅黑" panose="020B0503020204020204" charset="-122"/>
              </a:rPr>
              <a:t>baloxavir</a:t>
            </a:r>
            <a:r>
              <a:rPr lang="en-US" altLang="zh-CN" sz="800" b="0" i="0" u="none" strike="noStrike" baseline="0" dirty="0">
                <a:latin typeface="微软雅黑" panose="020B0503020204020204" charset="-122"/>
                <a:ea typeface="微软雅黑" panose="020B0503020204020204" charset="-122"/>
              </a:rPr>
              <a:t> </a:t>
            </a:r>
            <a:r>
              <a:rPr lang="en-US" altLang="zh-CN" sz="800" b="0" i="0" u="none" strike="noStrike" baseline="0" dirty="0" err="1">
                <a:latin typeface="微软雅黑" panose="020B0503020204020204" charset="-122"/>
                <a:ea typeface="微软雅黑" panose="020B0503020204020204" charset="-122"/>
              </a:rPr>
              <a:t>marboxil</a:t>
            </a:r>
            <a:r>
              <a:rPr lang="en-US" altLang="zh-CN" sz="800" b="0" i="0" u="none" strike="noStrike" baseline="0" dirty="0">
                <a:latin typeface="微软雅黑" panose="020B0503020204020204" charset="-122"/>
                <a:ea typeface="微软雅黑" panose="020B0503020204020204" charset="-122"/>
              </a:rPr>
              <a:t> in adults and adolescents with uncomplicated influenza from China</a:t>
            </a:r>
            <a:endParaRPr lang="zh-CN" altLang="en-US" sz="800" dirty="0">
              <a:latin typeface="微软雅黑" panose="020B0503020204020204" charset="-122"/>
              <a:ea typeface="微软雅黑" panose="020B0503020204020204" charset="-122"/>
            </a:endParaRPr>
          </a:p>
        </p:txBody>
      </p:sp>
      <p:sp>
        <p:nvSpPr>
          <p:cNvPr id="43" name="文本框 42"/>
          <p:cNvSpPr txBox="1"/>
          <p:nvPr/>
        </p:nvSpPr>
        <p:spPr>
          <a:xfrm>
            <a:off x="4965659" y="5236374"/>
            <a:ext cx="1023661" cy="459485"/>
          </a:xfrm>
          <a:prstGeom prst="rect">
            <a:avLst/>
          </a:prstGeom>
          <a:solidFill>
            <a:schemeClr val="bg1"/>
          </a:solidFill>
        </p:spPr>
        <p:txBody>
          <a:bodyPr wrap="square" rtlCol="0">
            <a:spAutoFit/>
          </a:bodyPr>
          <a:lstStyle/>
          <a:p>
            <a:pPr>
              <a:lnSpc>
                <a:spcPct val="125000"/>
              </a:lnSpc>
            </a:pPr>
            <a:r>
              <a:rPr lang="zh-CN" altLang="en-US" sz="1000" dirty="0">
                <a:latin typeface="微软雅黑" panose="020B0503020204020204" charset="-122"/>
                <a:ea typeface="微软雅黑" panose="020B0503020204020204" charset="-122"/>
              </a:rPr>
              <a:t>男性</a:t>
            </a:r>
            <a:endParaRPr lang="en-US" altLang="zh-CN" sz="1000" dirty="0">
              <a:latin typeface="微软雅黑" panose="020B0503020204020204" charset="-122"/>
              <a:ea typeface="微软雅黑" panose="020B0503020204020204" charset="-122"/>
            </a:endParaRPr>
          </a:p>
          <a:p>
            <a:pPr>
              <a:lnSpc>
                <a:spcPct val="125000"/>
              </a:lnSpc>
            </a:pPr>
            <a:r>
              <a:rPr lang="zh-CN" altLang="en-US" sz="1000" dirty="0">
                <a:latin typeface="微软雅黑" panose="020B0503020204020204" charset="-122"/>
                <a:ea typeface="微软雅黑" panose="020B0503020204020204" charset="-122"/>
              </a:rPr>
              <a:t>女性</a:t>
            </a:r>
            <a:endParaRPr lang="zh-CN" altLang="en-US" sz="1000" dirty="0">
              <a:latin typeface="微软雅黑" panose="020B0503020204020204" charset="-122"/>
              <a:ea typeface="微软雅黑" panose="020B0503020204020204" charset="-122"/>
            </a:endParaRPr>
          </a:p>
        </p:txBody>
      </p:sp>
      <p:sp>
        <p:nvSpPr>
          <p:cNvPr id="31" name="文本框 30"/>
          <p:cNvSpPr txBox="1"/>
          <p:nvPr/>
        </p:nvSpPr>
        <p:spPr>
          <a:xfrm>
            <a:off x="10930116" y="0"/>
            <a:ext cx="1261884" cy="307777"/>
          </a:xfrm>
          <a:prstGeom prst="rect">
            <a:avLst/>
          </a:prstGeom>
          <a:solidFill>
            <a:schemeClr val="accent5">
              <a:lumMod val="40000"/>
              <a:lumOff val="60000"/>
            </a:schemeClr>
          </a:solidFill>
        </p:spPr>
        <p:txBody>
          <a:bodyPr wrap="none" rtlCol="0">
            <a:spAutoFit/>
          </a:bodyPr>
          <a:lstStyle/>
          <a:p>
            <a:r>
              <a:rPr lang="zh-CN" altLang="en-US" sz="1400" b="1" dirty="0" smtClean="0">
                <a:latin typeface="微软雅黑" panose="020B0503020204020204" charset="-122"/>
                <a:ea typeface="微软雅黑" panose="020B0503020204020204" charset="-122"/>
              </a:rPr>
              <a:t>南方医院研究</a:t>
            </a:r>
            <a:endParaRPr lang="zh-CN" altLang="en-US" sz="1400" b="1" dirty="0">
              <a:latin typeface="微软雅黑" panose="020B0503020204020204" charset="-122"/>
              <a:ea typeface="微软雅黑" panose="020B0503020204020204" charset="-122"/>
            </a:endParaRPr>
          </a:p>
        </p:txBody>
      </p:sp>
      <p:sp>
        <p:nvSpPr>
          <p:cNvPr id="34" name="文本框 33"/>
          <p:cNvSpPr txBox="1"/>
          <p:nvPr/>
        </p:nvSpPr>
        <p:spPr>
          <a:xfrm>
            <a:off x="10996791" y="339697"/>
            <a:ext cx="1797307" cy="307777"/>
          </a:xfrm>
          <a:prstGeom prst="rect">
            <a:avLst/>
          </a:prstGeom>
          <a:noFill/>
        </p:spPr>
        <p:txBody>
          <a:bodyPr wrap="square" rtlCol="0">
            <a:spAutoFit/>
          </a:bodyPr>
          <a:lstStyle/>
          <a:p>
            <a:r>
              <a:rPr lang="en-US" altLang="zh-CN" sz="1400" dirty="0" smtClean="0">
                <a:latin typeface="微软雅黑" panose="020B0503020204020204" charset="-122"/>
                <a:ea typeface="微软雅黑" panose="020B0503020204020204" charset="-122"/>
              </a:rPr>
              <a:t>Internal use</a:t>
            </a:r>
            <a:endParaRPr lang="zh-CN" altLang="en-US" sz="1400" dirty="0">
              <a:latin typeface="微软雅黑" panose="020B0503020204020204" charset="-122"/>
              <a:ea typeface="微软雅黑" panose="020B0503020204020204" charset="-122"/>
            </a:endParaRPr>
          </a:p>
        </p:txBody>
      </p:sp>
      <p:sp>
        <p:nvSpPr>
          <p:cNvPr id="35" name="矩形: 圆角 16"/>
          <p:cNvSpPr/>
          <p:nvPr/>
        </p:nvSpPr>
        <p:spPr>
          <a:xfrm>
            <a:off x="347869" y="1202634"/>
            <a:ext cx="11509513" cy="5334839"/>
          </a:xfrm>
          <a:prstGeom prst="roundRect">
            <a:avLst>
              <a:gd name="adj" fmla="val 13756"/>
            </a:avLst>
          </a:prstGeom>
          <a:gradFill flip="none" rotWithShape="1">
            <a:gsLst>
              <a:gs pos="0">
                <a:srgbClr val="0D7FB3">
                  <a:alpha val="5000"/>
                </a:srgbClr>
              </a:gs>
              <a:gs pos="100000">
                <a:srgbClr val="0B7FB3">
                  <a:alpha val="0"/>
                </a:srgbClr>
              </a:gs>
            </a:gsLst>
            <a:lin ang="16200000" scaled="1"/>
            <a:tileRect/>
          </a:gradFill>
          <a:ln w="9525">
            <a:gradFill flip="none" rotWithShape="1">
              <a:gsLst>
                <a:gs pos="0">
                  <a:srgbClr val="0B7FB3"/>
                </a:gs>
                <a:gs pos="100000">
                  <a:schemeClr val="bg1"/>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901700" y="393700"/>
            <a:ext cx="7853432" cy="492443"/>
          </a:xfrm>
          <a:prstGeom prst="rect">
            <a:avLst/>
          </a:prstGeom>
          <a:noFill/>
        </p:spPr>
        <p:txBody>
          <a:bodyPr wrap="none" rtlCol="0">
            <a:spAutoFit/>
          </a:bodyPr>
          <a:lstStyle/>
          <a:p>
            <a:r>
              <a:rPr lang="zh-CN" altLang="en-US" sz="2600" b="1" dirty="0">
                <a:latin typeface="微软雅黑" panose="020B0503020204020204" charset="-122"/>
                <a:ea typeface="微软雅黑" panose="020B0503020204020204" charset="-122"/>
              </a:rPr>
              <a:t>接受抗病毒治疗后，流感患者生活质量评分普遍改善</a:t>
            </a:r>
            <a:endParaRPr lang="zh-CN" altLang="en-US" sz="2600" b="1" dirty="0">
              <a:latin typeface="微软雅黑" panose="020B0503020204020204" charset="-122"/>
              <a:ea typeface="微软雅黑" panose="020B0503020204020204" charset="-122"/>
            </a:endParaRPr>
          </a:p>
        </p:txBody>
      </p:sp>
      <p:sp>
        <p:nvSpPr>
          <p:cNvPr id="2" name="文本框 1"/>
          <p:cNvSpPr txBox="1"/>
          <p:nvPr/>
        </p:nvSpPr>
        <p:spPr>
          <a:xfrm>
            <a:off x="660400" y="6548258"/>
            <a:ext cx="6096000" cy="215444"/>
          </a:xfrm>
          <a:prstGeom prst="rect">
            <a:avLst/>
          </a:prstGeom>
          <a:noFill/>
        </p:spPr>
        <p:txBody>
          <a:bodyPr wrap="square">
            <a:spAutoFit/>
          </a:bodyPr>
          <a:lstStyle/>
          <a:p>
            <a:pPr algn="l"/>
            <a:r>
              <a:rPr lang="en-US" altLang="zh-CN" sz="800" b="0" i="0" u="none" strike="noStrike" baseline="0" dirty="0">
                <a:latin typeface="微软雅黑" panose="020B0503020204020204" charset="-122"/>
                <a:ea typeface="微软雅黑" panose="020B0503020204020204" charset="-122"/>
              </a:rPr>
              <a:t>Prospective observational study of </a:t>
            </a:r>
            <a:r>
              <a:rPr lang="en-US" altLang="zh-CN" sz="800" b="0" i="0" u="none" strike="noStrike" baseline="0" dirty="0" err="1">
                <a:latin typeface="微软雅黑" panose="020B0503020204020204" charset="-122"/>
                <a:ea typeface="微软雅黑" panose="020B0503020204020204" charset="-122"/>
              </a:rPr>
              <a:t>baloxavir</a:t>
            </a:r>
            <a:r>
              <a:rPr lang="en-US" altLang="zh-CN" sz="800" b="0" i="0" u="none" strike="noStrike" baseline="0" dirty="0">
                <a:latin typeface="微软雅黑" panose="020B0503020204020204" charset="-122"/>
                <a:ea typeface="微软雅黑" panose="020B0503020204020204" charset="-122"/>
              </a:rPr>
              <a:t> </a:t>
            </a:r>
            <a:r>
              <a:rPr lang="en-US" altLang="zh-CN" sz="800" b="0" i="0" u="none" strike="noStrike" baseline="0" dirty="0" err="1">
                <a:latin typeface="微软雅黑" panose="020B0503020204020204" charset="-122"/>
                <a:ea typeface="微软雅黑" panose="020B0503020204020204" charset="-122"/>
              </a:rPr>
              <a:t>marboxil</a:t>
            </a:r>
            <a:r>
              <a:rPr lang="en-US" altLang="zh-CN" sz="800" b="0" i="0" u="none" strike="noStrike" baseline="0" dirty="0">
                <a:latin typeface="微软雅黑" panose="020B0503020204020204" charset="-122"/>
                <a:ea typeface="微软雅黑" panose="020B0503020204020204" charset="-122"/>
              </a:rPr>
              <a:t> in adults and adolescents with uncomplicated influenza from China</a:t>
            </a:r>
            <a:endParaRPr lang="zh-CN" altLang="en-US" sz="800" dirty="0">
              <a:latin typeface="微软雅黑" panose="020B0503020204020204" charset="-122"/>
              <a:ea typeface="微软雅黑" panose="020B0503020204020204" charset="-122"/>
            </a:endParaRPr>
          </a:p>
        </p:txBody>
      </p:sp>
      <p:sp>
        <p:nvSpPr>
          <p:cNvPr id="51" name="文本框 50"/>
          <p:cNvSpPr txBox="1"/>
          <p:nvPr/>
        </p:nvSpPr>
        <p:spPr>
          <a:xfrm>
            <a:off x="9201929" y="1919388"/>
            <a:ext cx="2845350" cy="3657924"/>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300" i="0" dirty="0">
                <a:effectLst/>
                <a:latin typeface="微软雅黑" panose="020B0503020204020204" charset="-122"/>
                <a:ea typeface="微软雅黑" panose="020B0503020204020204" charset="-122"/>
              </a:rPr>
              <a:t>所有患者的生活质量在</a:t>
            </a:r>
            <a:r>
              <a:rPr lang="zh-CN" altLang="en-US" sz="1300" b="1" i="0" dirty="0">
                <a:solidFill>
                  <a:srgbClr val="0070C0"/>
                </a:solidFill>
                <a:effectLst/>
                <a:latin typeface="微软雅黑" panose="020B0503020204020204" charset="-122"/>
                <a:ea typeface="微软雅黑" panose="020B0503020204020204" charset="-122"/>
              </a:rPr>
              <a:t>活动能力、自我护理、日常活动、疼痛</a:t>
            </a:r>
            <a:r>
              <a:rPr lang="en-US" altLang="zh-CN" sz="1300" b="1" i="0" dirty="0">
                <a:solidFill>
                  <a:srgbClr val="0070C0"/>
                </a:solidFill>
                <a:effectLst/>
                <a:latin typeface="微软雅黑" panose="020B0503020204020204" charset="-122"/>
                <a:ea typeface="微软雅黑" panose="020B0503020204020204" charset="-122"/>
              </a:rPr>
              <a:t>/</a:t>
            </a:r>
            <a:r>
              <a:rPr lang="zh-CN" altLang="en-US" sz="1300" b="1" i="0" dirty="0">
                <a:solidFill>
                  <a:srgbClr val="0070C0"/>
                </a:solidFill>
                <a:effectLst/>
                <a:latin typeface="微软雅黑" panose="020B0503020204020204" charset="-122"/>
                <a:ea typeface="微软雅黑" panose="020B0503020204020204" charset="-122"/>
              </a:rPr>
              <a:t>不适和焦虑</a:t>
            </a:r>
            <a:r>
              <a:rPr lang="en-US" altLang="zh-CN" sz="1300" b="1" i="0" dirty="0">
                <a:solidFill>
                  <a:srgbClr val="0070C0"/>
                </a:solidFill>
                <a:effectLst/>
                <a:latin typeface="微软雅黑" panose="020B0503020204020204" charset="-122"/>
                <a:ea typeface="微软雅黑" panose="020B0503020204020204" charset="-122"/>
              </a:rPr>
              <a:t>/</a:t>
            </a:r>
            <a:r>
              <a:rPr lang="zh-CN" altLang="en-US" sz="1300" b="1" i="0" dirty="0">
                <a:solidFill>
                  <a:srgbClr val="0070C0"/>
                </a:solidFill>
                <a:effectLst/>
                <a:latin typeface="微软雅黑" panose="020B0503020204020204" charset="-122"/>
                <a:ea typeface="微软雅黑" panose="020B0503020204020204" charset="-122"/>
              </a:rPr>
              <a:t>抑郁</a:t>
            </a:r>
            <a:r>
              <a:rPr lang="zh-CN" altLang="en-US" sz="1300" i="0" dirty="0">
                <a:effectLst/>
                <a:latin typeface="微软雅黑" panose="020B0503020204020204" charset="-122"/>
                <a:ea typeface="微软雅黑" panose="020B0503020204020204" charset="-122"/>
              </a:rPr>
              <a:t>五个维度上</a:t>
            </a:r>
            <a:r>
              <a:rPr lang="zh-CN" altLang="en-US" sz="1300" b="1" i="0" dirty="0">
                <a:solidFill>
                  <a:srgbClr val="0070C0"/>
                </a:solidFill>
                <a:effectLst/>
                <a:latin typeface="微软雅黑" panose="020B0503020204020204" charset="-122"/>
                <a:ea typeface="微软雅黑" panose="020B0503020204020204" charset="-122"/>
              </a:rPr>
              <a:t>均有所改善</a:t>
            </a:r>
            <a:endParaRPr lang="en-US" altLang="zh-CN" sz="1300" b="1" i="0" dirty="0">
              <a:solidFill>
                <a:srgbClr val="0070C0"/>
              </a:solidFill>
              <a:effectLst/>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zh-CN" altLang="en-US" sz="1300" dirty="0">
                <a:solidFill>
                  <a:srgbClr val="282828"/>
                </a:solidFill>
                <a:latin typeface="微软雅黑" panose="020B0503020204020204" charset="-122"/>
                <a:ea typeface="微软雅黑" panose="020B0503020204020204" charset="-122"/>
              </a:rPr>
              <a:t>相较于基线水平，治疗</a:t>
            </a:r>
            <a:r>
              <a:rPr lang="zh-CN" altLang="en-US" sz="1300" b="0" i="0" dirty="0">
                <a:solidFill>
                  <a:srgbClr val="282828"/>
                </a:solidFill>
                <a:effectLst/>
                <a:latin typeface="微软雅黑" panose="020B0503020204020204" charset="-122"/>
                <a:ea typeface="微软雅黑" panose="020B0503020204020204" charset="-122"/>
              </a:rPr>
              <a:t>第 </a:t>
            </a:r>
            <a:r>
              <a:rPr lang="en-US" altLang="zh-CN" sz="1300" b="0" i="0" dirty="0">
                <a:solidFill>
                  <a:srgbClr val="282828"/>
                </a:solidFill>
                <a:effectLst/>
                <a:latin typeface="微软雅黑" panose="020B0503020204020204" charset="-122"/>
                <a:ea typeface="微软雅黑" panose="020B0503020204020204" charset="-122"/>
              </a:rPr>
              <a:t>7 </a:t>
            </a:r>
            <a:r>
              <a:rPr lang="zh-CN" altLang="en-US" sz="1300" b="0" i="0" dirty="0">
                <a:solidFill>
                  <a:srgbClr val="282828"/>
                </a:solidFill>
                <a:effectLst/>
                <a:latin typeface="微软雅黑" panose="020B0503020204020204" charset="-122"/>
                <a:ea typeface="微软雅黑" panose="020B0503020204020204" charset="-122"/>
              </a:rPr>
              <a:t>天，两治疗组之间的 </a:t>
            </a:r>
            <a:r>
              <a:rPr lang="en-US" altLang="zh-CN" sz="1300" b="0" i="0" dirty="0">
                <a:solidFill>
                  <a:srgbClr val="282828"/>
                </a:solidFill>
                <a:effectLst/>
                <a:latin typeface="微软雅黑" panose="020B0503020204020204" charset="-122"/>
                <a:ea typeface="微软雅黑" panose="020B0503020204020204" charset="-122"/>
              </a:rPr>
              <a:t>QoL </a:t>
            </a:r>
            <a:r>
              <a:rPr lang="zh-CN" altLang="en-US" sz="1300" b="0" i="0" dirty="0">
                <a:solidFill>
                  <a:srgbClr val="282828"/>
                </a:solidFill>
                <a:effectLst/>
                <a:latin typeface="微软雅黑" panose="020B0503020204020204" charset="-122"/>
                <a:ea typeface="微软雅黑" panose="020B0503020204020204" charset="-122"/>
              </a:rPr>
              <a:t>五个维度</a:t>
            </a:r>
            <a:r>
              <a:rPr lang="zh-CN" altLang="en-US" sz="1300" dirty="0">
                <a:solidFill>
                  <a:srgbClr val="282828"/>
                </a:solidFill>
                <a:latin typeface="微软雅黑" panose="020B0503020204020204" charset="-122"/>
                <a:ea typeface="微软雅黑" panose="020B0503020204020204" charset="-122"/>
              </a:rPr>
              <a:t>无</a:t>
            </a:r>
            <a:r>
              <a:rPr lang="zh-CN" altLang="en-US" sz="1300" b="0" i="0" dirty="0">
                <a:solidFill>
                  <a:srgbClr val="282828"/>
                </a:solidFill>
                <a:effectLst/>
                <a:latin typeface="微软雅黑" panose="020B0503020204020204" charset="-122"/>
                <a:ea typeface="微软雅黑" panose="020B0503020204020204" charset="-122"/>
              </a:rPr>
              <a:t>显著差异</a:t>
            </a:r>
            <a:endParaRPr lang="en-US" altLang="zh-CN" sz="1300" b="0" i="0" dirty="0">
              <a:solidFill>
                <a:srgbClr val="282828"/>
              </a:solidFill>
              <a:effectLst/>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endParaRPr lang="en-US" altLang="zh-CN" sz="1300" b="0" i="0" dirty="0">
              <a:solidFill>
                <a:srgbClr val="282828"/>
              </a:solidFill>
              <a:effectLst/>
              <a:latin typeface="微软雅黑" panose="020B0503020204020204" charset="-122"/>
              <a:ea typeface="微软雅黑" panose="020B0503020204020204" charset="-122"/>
            </a:endParaRPr>
          </a:p>
          <a:p>
            <a:pPr marL="285750" indent="-285750">
              <a:lnSpc>
                <a:spcPct val="150000"/>
              </a:lnSpc>
              <a:buFont typeface="Arial" panose="020B0604020202020204" pitchFamily="34" charset="0"/>
              <a:buChar char="•"/>
            </a:pPr>
            <a:r>
              <a:rPr lang="en-US" altLang="zh-CN" sz="1300" b="0" i="0" dirty="0">
                <a:solidFill>
                  <a:srgbClr val="282828"/>
                </a:solidFill>
                <a:effectLst/>
                <a:latin typeface="微软雅黑" panose="020B0503020204020204" charset="-122"/>
                <a:ea typeface="微软雅黑" panose="020B0503020204020204" charset="-122"/>
              </a:rPr>
              <a:t>VAS</a:t>
            </a:r>
            <a:r>
              <a:rPr lang="zh-CN" altLang="en-US" sz="1300" b="0" i="0" dirty="0">
                <a:solidFill>
                  <a:srgbClr val="282828"/>
                </a:solidFill>
                <a:effectLst/>
                <a:latin typeface="微软雅黑" panose="020B0503020204020204" charset="-122"/>
                <a:ea typeface="微软雅黑" panose="020B0503020204020204" charset="-122"/>
              </a:rPr>
              <a:t>评分表明，</a:t>
            </a:r>
            <a:r>
              <a:rPr lang="zh-CN" altLang="en-US" sz="1300" dirty="0">
                <a:solidFill>
                  <a:srgbClr val="282828"/>
                </a:solidFill>
                <a:latin typeface="微软雅黑" panose="020B0503020204020204" charset="-122"/>
                <a:ea typeface="微软雅黑" panose="020B0503020204020204" charset="-122"/>
              </a:rPr>
              <a:t>接受抗病毒药物治疗</a:t>
            </a:r>
            <a:r>
              <a:rPr lang="zh-CN" altLang="en-US" sz="1300" b="0" i="0" dirty="0">
                <a:solidFill>
                  <a:srgbClr val="282828"/>
                </a:solidFill>
                <a:effectLst/>
                <a:latin typeface="微软雅黑" panose="020B0503020204020204" charset="-122"/>
                <a:ea typeface="微软雅黑" panose="020B0503020204020204" charset="-122"/>
              </a:rPr>
              <a:t>患者的</a:t>
            </a:r>
            <a:r>
              <a:rPr lang="zh-CN" altLang="en-US" sz="1300" b="1" i="0" dirty="0">
                <a:solidFill>
                  <a:srgbClr val="0070C0"/>
                </a:solidFill>
                <a:effectLst/>
                <a:latin typeface="微软雅黑" panose="020B0503020204020204" charset="-122"/>
                <a:ea typeface="微软雅黑" panose="020B0503020204020204" charset="-122"/>
              </a:rPr>
              <a:t>生活质量</a:t>
            </a:r>
            <a:r>
              <a:rPr lang="zh-CN" altLang="en-US" sz="1300" b="1" dirty="0">
                <a:solidFill>
                  <a:srgbClr val="0070C0"/>
                </a:solidFill>
                <a:latin typeface="微软雅黑" panose="020B0503020204020204" charset="-122"/>
                <a:ea typeface="微软雅黑" panose="020B0503020204020204" charset="-122"/>
              </a:rPr>
              <a:t>均</a:t>
            </a:r>
            <a:r>
              <a:rPr lang="zh-CN" altLang="en-US" sz="1300" b="1" i="0" dirty="0">
                <a:solidFill>
                  <a:srgbClr val="0070C0"/>
                </a:solidFill>
                <a:effectLst/>
                <a:latin typeface="微软雅黑" panose="020B0503020204020204" charset="-122"/>
                <a:ea typeface="微软雅黑" panose="020B0503020204020204" charset="-122"/>
              </a:rPr>
              <a:t>显著改善</a:t>
            </a:r>
            <a:r>
              <a:rPr lang="zh-CN" altLang="en-US" sz="1300" b="0" i="0" dirty="0">
                <a:solidFill>
                  <a:srgbClr val="282828"/>
                </a:solidFill>
                <a:effectLst/>
                <a:latin typeface="微软雅黑" panose="020B0503020204020204" charset="-122"/>
                <a:ea typeface="微软雅黑" panose="020B0503020204020204" charset="-122"/>
              </a:rPr>
              <a:t>（</a:t>
            </a:r>
            <a:r>
              <a:rPr lang="en-US" altLang="zh-CN" sz="1300" b="0" i="0" dirty="0">
                <a:solidFill>
                  <a:srgbClr val="282828"/>
                </a:solidFill>
                <a:effectLst/>
                <a:latin typeface="微软雅黑" panose="020B0503020204020204" charset="-122"/>
                <a:ea typeface="微软雅黑" panose="020B0503020204020204" charset="-122"/>
              </a:rPr>
              <a:t>p&lt;0.001</a:t>
            </a:r>
            <a:r>
              <a:rPr lang="zh-CN" altLang="en-US" sz="1300" b="0" i="0" dirty="0">
                <a:solidFill>
                  <a:srgbClr val="282828"/>
                </a:solidFill>
                <a:effectLst/>
                <a:latin typeface="微软雅黑" panose="020B0503020204020204" charset="-122"/>
                <a:ea typeface="微软雅黑" panose="020B0503020204020204" charset="-122"/>
              </a:rPr>
              <a:t>），两组之间的自我评估生活质量评分无显著差异</a:t>
            </a:r>
            <a:endParaRPr lang="zh-CN" altLang="en-US" sz="1300" dirty="0">
              <a:latin typeface="微软雅黑" panose="020B0503020204020204" charset="-122"/>
              <a:ea typeface="微软雅黑" panose="020B0503020204020204" charset="-122"/>
            </a:endParaRPr>
          </a:p>
        </p:txBody>
      </p:sp>
      <p:pic>
        <p:nvPicPr>
          <p:cNvPr id="7" name="图片 6"/>
          <p:cNvPicPr>
            <a:picLocks noChangeAspect="1"/>
          </p:cNvPicPr>
          <p:nvPr/>
        </p:nvPicPr>
        <p:blipFill rotWithShape="1">
          <a:blip r:embed="rId1"/>
          <a:srcRect l="3631" r="71833" b="24301"/>
          <a:stretch>
            <a:fillRect/>
          </a:stretch>
        </p:blipFill>
        <p:spPr>
          <a:xfrm>
            <a:off x="387364" y="1778387"/>
            <a:ext cx="2501855" cy="1594677"/>
          </a:xfrm>
          <a:prstGeom prst="rect">
            <a:avLst/>
          </a:prstGeom>
        </p:spPr>
      </p:pic>
      <p:pic>
        <p:nvPicPr>
          <p:cNvPr id="10" name="图片 9"/>
          <p:cNvPicPr>
            <a:picLocks noChangeAspect="1"/>
          </p:cNvPicPr>
          <p:nvPr/>
        </p:nvPicPr>
        <p:blipFill rotWithShape="1">
          <a:blip r:embed="rId2"/>
          <a:srcRect l="3400" r="70552" b="13827"/>
          <a:stretch>
            <a:fillRect/>
          </a:stretch>
        </p:blipFill>
        <p:spPr>
          <a:xfrm>
            <a:off x="454810" y="3817523"/>
            <a:ext cx="2540468" cy="2177753"/>
          </a:xfrm>
          <a:prstGeom prst="rect">
            <a:avLst/>
          </a:prstGeom>
        </p:spPr>
      </p:pic>
      <p:pic>
        <p:nvPicPr>
          <p:cNvPr id="11" name="图片 10"/>
          <p:cNvPicPr>
            <a:picLocks noChangeAspect="1"/>
          </p:cNvPicPr>
          <p:nvPr/>
        </p:nvPicPr>
        <p:blipFill rotWithShape="1">
          <a:blip r:embed="rId2"/>
          <a:srcRect l="38636" r="35317" b="13827"/>
          <a:stretch>
            <a:fillRect/>
          </a:stretch>
        </p:blipFill>
        <p:spPr>
          <a:xfrm>
            <a:off x="3426734" y="3817523"/>
            <a:ext cx="2540468" cy="2177753"/>
          </a:xfrm>
          <a:prstGeom prst="rect">
            <a:avLst/>
          </a:prstGeom>
        </p:spPr>
      </p:pic>
      <p:pic>
        <p:nvPicPr>
          <p:cNvPr id="12" name="图片 11"/>
          <p:cNvPicPr>
            <a:picLocks noChangeAspect="1"/>
          </p:cNvPicPr>
          <p:nvPr/>
        </p:nvPicPr>
        <p:blipFill rotWithShape="1">
          <a:blip r:embed="rId2"/>
          <a:srcRect l="72681" r="733" b="13827"/>
          <a:stretch>
            <a:fillRect/>
          </a:stretch>
        </p:blipFill>
        <p:spPr>
          <a:xfrm>
            <a:off x="6287616" y="3883770"/>
            <a:ext cx="2593033" cy="2177753"/>
          </a:xfrm>
          <a:prstGeom prst="rect">
            <a:avLst/>
          </a:prstGeom>
        </p:spPr>
      </p:pic>
      <p:pic>
        <p:nvPicPr>
          <p:cNvPr id="13" name="图片 12"/>
          <p:cNvPicPr>
            <a:picLocks noChangeAspect="1"/>
          </p:cNvPicPr>
          <p:nvPr/>
        </p:nvPicPr>
        <p:blipFill rotWithShape="1">
          <a:blip r:embed="rId1"/>
          <a:srcRect l="38501" r="36585" b="24301"/>
          <a:stretch>
            <a:fillRect/>
          </a:stretch>
        </p:blipFill>
        <p:spPr>
          <a:xfrm>
            <a:off x="3426734" y="1778387"/>
            <a:ext cx="2540467" cy="1594677"/>
          </a:xfrm>
          <a:prstGeom prst="rect">
            <a:avLst/>
          </a:prstGeom>
        </p:spPr>
      </p:pic>
      <p:pic>
        <p:nvPicPr>
          <p:cNvPr id="14" name="图片 13"/>
          <p:cNvPicPr>
            <a:picLocks noChangeAspect="1"/>
          </p:cNvPicPr>
          <p:nvPr/>
        </p:nvPicPr>
        <p:blipFill rotWithShape="1">
          <a:blip r:embed="rId1"/>
          <a:srcRect l="73320" r="1250" b="15238"/>
          <a:stretch>
            <a:fillRect/>
          </a:stretch>
        </p:blipFill>
        <p:spPr>
          <a:xfrm>
            <a:off x="6384761" y="1536575"/>
            <a:ext cx="2593033" cy="1785594"/>
          </a:xfrm>
          <a:prstGeom prst="rect">
            <a:avLst/>
          </a:prstGeom>
        </p:spPr>
      </p:pic>
      <p:sp>
        <p:nvSpPr>
          <p:cNvPr id="15" name="文本框 14"/>
          <p:cNvSpPr txBox="1"/>
          <p:nvPr/>
        </p:nvSpPr>
        <p:spPr>
          <a:xfrm>
            <a:off x="1171448" y="3329155"/>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17" name="文本框 16"/>
          <p:cNvSpPr txBox="1"/>
          <p:nvPr/>
        </p:nvSpPr>
        <p:spPr>
          <a:xfrm>
            <a:off x="523325" y="3329155"/>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18" name="文本框 17"/>
          <p:cNvSpPr txBox="1"/>
          <p:nvPr/>
        </p:nvSpPr>
        <p:spPr>
          <a:xfrm>
            <a:off x="2328017" y="3329155"/>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19" name="文本框 18"/>
          <p:cNvSpPr txBox="1"/>
          <p:nvPr/>
        </p:nvSpPr>
        <p:spPr>
          <a:xfrm>
            <a:off x="1679895" y="3329155"/>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20" name="文本框 19"/>
          <p:cNvSpPr txBox="1"/>
          <p:nvPr/>
        </p:nvSpPr>
        <p:spPr>
          <a:xfrm rot="16200000">
            <a:off x="-483176" y="2422716"/>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活动能力</a:t>
            </a:r>
            <a:r>
              <a:rPr lang="zh-CN" altLang="en-US" sz="1000" b="0" i="0" dirty="0">
                <a:solidFill>
                  <a:srgbClr val="202124"/>
                </a:solidFill>
                <a:effectLst/>
                <a:latin typeface="微软雅黑" panose="020B0503020204020204" charset="-122"/>
                <a:ea typeface="微软雅黑" panose="020B0503020204020204" charset="-122"/>
              </a:rPr>
              <a:t>严重性评分</a:t>
            </a:r>
            <a:endParaRPr lang="zh-CN" altLang="en-US" sz="1000" dirty="0">
              <a:latin typeface="微软雅黑" panose="020B0503020204020204" charset="-122"/>
              <a:ea typeface="微软雅黑" panose="020B0503020204020204" charset="-122"/>
            </a:endParaRPr>
          </a:p>
        </p:txBody>
      </p:sp>
      <p:sp>
        <p:nvSpPr>
          <p:cNvPr id="22" name="文本框 21"/>
          <p:cNvSpPr txBox="1"/>
          <p:nvPr/>
        </p:nvSpPr>
        <p:spPr>
          <a:xfrm>
            <a:off x="4192478" y="332915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23" name="文本框 22"/>
          <p:cNvSpPr txBox="1"/>
          <p:nvPr/>
        </p:nvSpPr>
        <p:spPr>
          <a:xfrm>
            <a:off x="3544355" y="332915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24" name="文本框 23"/>
          <p:cNvSpPr txBox="1"/>
          <p:nvPr/>
        </p:nvSpPr>
        <p:spPr>
          <a:xfrm>
            <a:off x="5349048" y="332915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25" name="文本框 24"/>
          <p:cNvSpPr txBox="1"/>
          <p:nvPr/>
        </p:nvSpPr>
        <p:spPr>
          <a:xfrm>
            <a:off x="4700925" y="332915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26" name="文本框 25"/>
          <p:cNvSpPr txBox="1"/>
          <p:nvPr/>
        </p:nvSpPr>
        <p:spPr>
          <a:xfrm rot="16200000">
            <a:off x="2537854" y="2422717"/>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自我护理</a:t>
            </a:r>
            <a:r>
              <a:rPr lang="zh-CN" altLang="en-US" sz="1000" b="0" i="0" dirty="0">
                <a:solidFill>
                  <a:srgbClr val="202124"/>
                </a:solidFill>
                <a:effectLst/>
                <a:latin typeface="微软雅黑" panose="020B0503020204020204" charset="-122"/>
                <a:ea typeface="微软雅黑" panose="020B0503020204020204" charset="-122"/>
              </a:rPr>
              <a:t>严重性评分</a:t>
            </a:r>
            <a:endParaRPr lang="zh-CN" altLang="en-US" sz="1000" dirty="0">
              <a:latin typeface="微软雅黑" panose="020B0503020204020204" charset="-122"/>
              <a:ea typeface="微软雅黑" panose="020B0503020204020204" charset="-122"/>
            </a:endParaRPr>
          </a:p>
        </p:txBody>
      </p:sp>
      <p:sp>
        <p:nvSpPr>
          <p:cNvPr id="27" name="文本框 26"/>
          <p:cNvSpPr txBox="1"/>
          <p:nvPr/>
        </p:nvSpPr>
        <p:spPr>
          <a:xfrm>
            <a:off x="7161372" y="330730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28" name="文本框 27"/>
          <p:cNvSpPr txBox="1"/>
          <p:nvPr/>
        </p:nvSpPr>
        <p:spPr>
          <a:xfrm>
            <a:off x="6513249" y="330730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29" name="文本框 28"/>
          <p:cNvSpPr txBox="1"/>
          <p:nvPr/>
        </p:nvSpPr>
        <p:spPr>
          <a:xfrm>
            <a:off x="8317942" y="330730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30" name="文本框 29"/>
          <p:cNvSpPr txBox="1"/>
          <p:nvPr/>
        </p:nvSpPr>
        <p:spPr>
          <a:xfrm>
            <a:off x="7669819" y="330730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31" name="文本框 30"/>
          <p:cNvSpPr txBox="1"/>
          <p:nvPr/>
        </p:nvSpPr>
        <p:spPr>
          <a:xfrm rot="16200000">
            <a:off x="5506749" y="2422717"/>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日常活动</a:t>
            </a:r>
            <a:r>
              <a:rPr lang="zh-CN" altLang="en-US" sz="1000" b="0" i="0" dirty="0">
                <a:solidFill>
                  <a:srgbClr val="202124"/>
                </a:solidFill>
                <a:effectLst/>
                <a:latin typeface="微软雅黑" panose="020B0503020204020204" charset="-122"/>
                <a:ea typeface="微软雅黑" panose="020B0503020204020204" charset="-122"/>
              </a:rPr>
              <a:t>严重性评分</a:t>
            </a:r>
            <a:endParaRPr lang="zh-CN" altLang="en-US" sz="1000" dirty="0">
              <a:latin typeface="微软雅黑" panose="020B0503020204020204" charset="-122"/>
              <a:ea typeface="微软雅黑" panose="020B0503020204020204" charset="-122"/>
            </a:endParaRPr>
          </a:p>
        </p:txBody>
      </p:sp>
      <p:sp>
        <p:nvSpPr>
          <p:cNvPr id="32" name="文本框 31"/>
          <p:cNvSpPr txBox="1"/>
          <p:nvPr/>
        </p:nvSpPr>
        <p:spPr>
          <a:xfrm>
            <a:off x="1193466" y="599527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33" name="文本框 32"/>
          <p:cNvSpPr txBox="1"/>
          <p:nvPr/>
        </p:nvSpPr>
        <p:spPr>
          <a:xfrm>
            <a:off x="545343" y="599527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34" name="文本框 33"/>
          <p:cNvSpPr txBox="1"/>
          <p:nvPr/>
        </p:nvSpPr>
        <p:spPr>
          <a:xfrm>
            <a:off x="2350036" y="599527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35" name="文本框 34"/>
          <p:cNvSpPr txBox="1"/>
          <p:nvPr/>
        </p:nvSpPr>
        <p:spPr>
          <a:xfrm>
            <a:off x="1701913" y="599527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37" name="文本框 36"/>
          <p:cNvSpPr txBox="1"/>
          <p:nvPr/>
        </p:nvSpPr>
        <p:spPr>
          <a:xfrm>
            <a:off x="4188709" y="599527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38" name="文本框 37"/>
          <p:cNvSpPr txBox="1"/>
          <p:nvPr/>
        </p:nvSpPr>
        <p:spPr>
          <a:xfrm>
            <a:off x="3540587" y="599527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39" name="文本框 38"/>
          <p:cNvSpPr txBox="1"/>
          <p:nvPr/>
        </p:nvSpPr>
        <p:spPr>
          <a:xfrm>
            <a:off x="5345279" y="5995276"/>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40" name="文本框 39"/>
          <p:cNvSpPr txBox="1"/>
          <p:nvPr/>
        </p:nvSpPr>
        <p:spPr>
          <a:xfrm>
            <a:off x="4697156" y="5995276"/>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41" name="文本框 40"/>
          <p:cNvSpPr txBox="1"/>
          <p:nvPr/>
        </p:nvSpPr>
        <p:spPr>
          <a:xfrm rot="16200000">
            <a:off x="2534086" y="5088838"/>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焦虑</a:t>
            </a:r>
            <a:r>
              <a:rPr lang="en-US" altLang="zh-CN" sz="1000" b="0" i="0" dirty="0">
                <a:solidFill>
                  <a:srgbClr val="282828"/>
                </a:solidFill>
                <a:effectLst/>
                <a:latin typeface="微软雅黑" panose="020B0503020204020204" charset="-122"/>
                <a:ea typeface="微软雅黑" panose="020B0503020204020204" charset="-122"/>
              </a:rPr>
              <a:t>/</a:t>
            </a:r>
            <a:r>
              <a:rPr lang="zh-CN" altLang="en-US" sz="1000" b="0" i="0" dirty="0">
                <a:solidFill>
                  <a:srgbClr val="282828"/>
                </a:solidFill>
                <a:effectLst/>
                <a:latin typeface="微软雅黑" panose="020B0503020204020204" charset="-122"/>
                <a:ea typeface="微软雅黑" panose="020B0503020204020204" charset="-122"/>
              </a:rPr>
              <a:t>抑郁</a:t>
            </a:r>
            <a:r>
              <a:rPr lang="zh-CN" altLang="en-US" sz="1000" b="0" i="0" dirty="0">
                <a:solidFill>
                  <a:srgbClr val="202124"/>
                </a:solidFill>
                <a:effectLst/>
                <a:latin typeface="微软雅黑" panose="020B0503020204020204" charset="-122"/>
                <a:ea typeface="微软雅黑" panose="020B0503020204020204" charset="-122"/>
              </a:rPr>
              <a:t>严重性评分</a:t>
            </a:r>
            <a:endParaRPr lang="zh-CN" altLang="en-US" sz="1000" dirty="0">
              <a:latin typeface="微软雅黑" panose="020B0503020204020204" charset="-122"/>
              <a:ea typeface="微软雅黑" panose="020B0503020204020204" charset="-122"/>
            </a:endParaRPr>
          </a:p>
        </p:txBody>
      </p:sp>
      <p:sp>
        <p:nvSpPr>
          <p:cNvPr id="42" name="文本框 41"/>
          <p:cNvSpPr txBox="1"/>
          <p:nvPr/>
        </p:nvSpPr>
        <p:spPr>
          <a:xfrm>
            <a:off x="7161372" y="6077545"/>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43" name="文本框 42"/>
          <p:cNvSpPr txBox="1"/>
          <p:nvPr/>
        </p:nvSpPr>
        <p:spPr>
          <a:xfrm>
            <a:off x="6513249" y="6077545"/>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44" name="文本框 43"/>
          <p:cNvSpPr txBox="1"/>
          <p:nvPr/>
        </p:nvSpPr>
        <p:spPr>
          <a:xfrm>
            <a:off x="8317942" y="6077545"/>
            <a:ext cx="659852"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奥司他韦</a:t>
            </a:r>
            <a:endParaRPr lang="zh-CN" altLang="en-US" sz="900" dirty="0">
              <a:latin typeface="微软雅黑" panose="020B0503020204020204" charset="-122"/>
              <a:ea typeface="微软雅黑" panose="020B0503020204020204" charset="-122"/>
            </a:endParaRPr>
          </a:p>
        </p:txBody>
      </p:sp>
      <p:sp>
        <p:nvSpPr>
          <p:cNvPr id="45" name="文本框 44"/>
          <p:cNvSpPr txBox="1"/>
          <p:nvPr/>
        </p:nvSpPr>
        <p:spPr>
          <a:xfrm>
            <a:off x="7669819" y="6077545"/>
            <a:ext cx="756186" cy="379768"/>
          </a:xfrm>
          <a:prstGeom prst="rect">
            <a:avLst/>
          </a:prstGeom>
          <a:noFill/>
        </p:spPr>
        <p:txBody>
          <a:bodyPr wrap="square" rtlCol="0">
            <a:spAutoFit/>
          </a:bodyPr>
          <a:lstStyle/>
          <a:p>
            <a:r>
              <a:rPr lang="zh-CN" altLang="en-US" sz="900" dirty="0">
                <a:latin typeface="微软雅黑" panose="020B0503020204020204" charset="-122"/>
                <a:ea typeface="微软雅黑" panose="020B0503020204020204" charset="-122"/>
              </a:rPr>
              <a:t>玛巴洛沙韦</a:t>
            </a:r>
            <a:endParaRPr lang="zh-CN" altLang="en-US" sz="900" dirty="0">
              <a:latin typeface="微软雅黑" panose="020B0503020204020204" charset="-122"/>
              <a:ea typeface="微软雅黑" panose="020B0503020204020204" charset="-122"/>
            </a:endParaRPr>
          </a:p>
        </p:txBody>
      </p:sp>
      <p:sp>
        <p:nvSpPr>
          <p:cNvPr id="46" name="文本框 45"/>
          <p:cNvSpPr txBox="1"/>
          <p:nvPr/>
        </p:nvSpPr>
        <p:spPr>
          <a:xfrm rot="16200000">
            <a:off x="5506750" y="5162072"/>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视觉模拟量表评分</a:t>
            </a:r>
            <a:endParaRPr lang="zh-CN" altLang="en-US" sz="1000" dirty="0">
              <a:latin typeface="微软雅黑" panose="020B0503020204020204" charset="-122"/>
              <a:ea typeface="微软雅黑" panose="020B0503020204020204" charset="-122"/>
            </a:endParaRPr>
          </a:p>
        </p:txBody>
      </p:sp>
      <p:sp>
        <p:nvSpPr>
          <p:cNvPr id="47" name="文本框 46"/>
          <p:cNvSpPr txBox="1"/>
          <p:nvPr/>
        </p:nvSpPr>
        <p:spPr>
          <a:xfrm>
            <a:off x="1002145" y="3481664"/>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48" name="文本框 47"/>
          <p:cNvSpPr txBox="1"/>
          <p:nvPr/>
        </p:nvSpPr>
        <p:spPr>
          <a:xfrm>
            <a:off x="2169797" y="3481664"/>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49" name="矩形 48"/>
          <p:cNvSpPr/>
          <p:nvPr/>
        </p:nvSpPr>
        <p:spPr>
          <a:xfrm>
            <a:off x="6974846" y="3883769"/>
            <a:ext cx="1541269" cy="442837"/>
          </a:xfrm>
          <a:prstGeom prst="rect">
            <a:avLst/>
          </a:prstGeom>
          <a:solidFill>
            <a:srgbClr val="C00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3" name="文本框 52"/>
          <p:cNvSpPr txBox="1"/>
          <p:nvPr/>
        </p:nvSpPr>
        <p:spPr>
          <a:xfrm>
            <a:off x="3938579" y="3481664"/>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54" name="文本框 53"/>
          <p:cNvSpPr txBox="1"/>
          <p:nvPr/>
        </p:nvSpPr>
        <p:spPr>
          <a:xfrm>
            <a:off x="5106231" y="3481664"/>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55" name="文本框 54"/>
          <p:cNvSpPr txBox="1"/>
          <p:nvPr/>
        </p:nvSpPr>
        <p:spPr>
          <a:xfrm>
            <a:off x="6962532" y="3481664"/>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56" name="文本框 55"/>
          <p:cNvSpPr txBox="1"/>
          <p:nvPr/>
        </p:nvSpPr>
        <p:spPr>
          <a:xfrm>
            <a:off x="8166537" y="3481664"/>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61" name="文本框 60"/>
          <p:cNvSpPr txBox="1"/>
          <p:nvPr/>
        </p:nvSpPr>
        <p:spPr>
          <a:xfrm>
            <a:off x="985782" y="6190943"/>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62" name="文本框 61"/>
          <p:cNvSpPr txBox="1"/>
          <p:nvPr/>
        </p:nvSpPr>
        <p:spPr>
          <a:xfrm>
            <a:off x="2153434" y="6190943"/>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63" name="文本框 62"/>
          <p:cNvSpPr txBox="1"/>
          <p:nvPr/>
        </p:nvSpPr>
        <p:spPr>
          <a:xfrm>
            <a:off x="3922216" y="6190943"/>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64" name="文本框 63"/>
          <p:cNvSpPr txBox="1"/>
          <p:nvPr/>
        </p:nvSpPr>
        <p:spPr>
          <a:xfrm>
            <a:off x="5089868" y="6190943"/>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65" name="文本框 64"/>
          <p:cNvSpPr txBox="1"/>
          <p:nvPr/>
        </p:nvSpPr>
        <p:spPr>
          <a:xfrm>
            <a:off x="8150174" y="6226945"/>
            <a:ext cx="756186" cy="237355"/>
          </a:xfrm>
          <a:prstGeom prst="rect">
            <a:avLst/>
          </a:prstGeom>
          <a:noFill/>
        </p:spPr>
        <p:txBody>
          <a:bodyPr wrap="square" rtlCol="0">
            <a:spAutoFit/>
          </a:bodyPr>
          <a:lstStyle/>
          <a:p>
            <a:r>
              <a:rPr lang="en-US" altLang="zh-CN" sz="900" b="1" dirty="0">
                <a:latin typeface="微软雅黑" panose="020B0503020204020204" charset="-122"/>
                <a:ea typeface="微软雅黑" panose="020B0503020204020204" charset="-122"/>
              </a:rPr>
              <a:t>7</a:t>
            </a:r>
            <a:r>
              <a:rPr lang="zh-CN" altLang="en-US" sz="900" b="1" dirty="0">
                <a:latin typeface="微软雅黑" panose="020B0503020204020204" charset="-122"/>
                <a:ea typeface="微软雅黑" panose="020B0503020204020204" charset="-122"/>
              </a:rPr>
              <a:t>天后</a:t>
            </a:r>
            <a:endParaRPr lang="zh-CN" altLang="en-US" sz="900" b="1" dirty="0">
              <a:latin typeface="微软雅黑" panose="020B0503020204020204" charset="-122"/>
              <a:ea typeface="微软雅黑" panose="020B0503020204020204" charset="-122"/>
            </a:endParaRPr>
          </a:p>
        </p:txBody>
      </p:sp>
      <p:sp>
        <p:nvSpPr>
          <p:cNvPr id="66" name="文本框 65"/>
          <p:cNvSpPr txBox="1"/>
          <p:nvPr/>
        </p:nvSpPr>
        <p:spPr>
          <a:xfrm>
            <a:off x="6962532" y="6226945"/>
            <a:ext cx="756186" cy="237355"/>
          </a:xfrm>
          <a:prstGeom prst="rect">
            <a:avLst/>
          </a:prstGeom>
          <a:noFill/>
        </p:spPr>
        <p:txBody>
          <a:bodyPr wrap="square" rtlCol="0">
            <a:spAutoFit/>
          </a:bodyPr>
          <a:lstStyle/>
          <a:p>
            <a:r>
              <a:rPr lang="zh-CN" altLang="en-US" sz="900" b="1" dirty="0">
                <a:latin typeface="微软雅黑" panose="020B0503020204020204" charset="-122"/>
                <a:ea typeface="微软雅黑" panose="020B0503020204020204" charset="-122"/>
              </a:rPr>
              <a:t>基线</a:t>
            </a:r>
            <a:endParaRPr lang="zh-CN" altLang="en-US" sz="900" b="1" dirty="0">
              <a:latin typeface="微软雅黑" panose="020B0503020204020204" charset="-122"/>
              <a:ea typeface="微软雅黑" panose="020B0503020204020204" charset="-122"/>
            </a:endParaRPr>
          </a:p>
        </p:txBody>
      </p:sp>
      <p:sp>
        <p:nvSpPr>
          <p:cNvPr id="67" name="文本框 66"/>
          <p:cNvSpPr txBox="1"/>
          <p:nvPr/>
        </p:nvSpPr>
        <p:spPr>
          <a:xfrm rot="16200000">
            <a:off x="-461158" y="5088837"/>
            <a:ext cx="1543781" cy="255123"/>
          </a:xfrm>
          <a:prstGeom prst="rect">
            <a:avLst/>
          </a:prstGeom>
          <a:noFill/>
        </p:spPr>
        <p:txBody>
          <a:bodyPr wrap="square">
            <a:spAutoFit/>
          </a:bodyPr>
          <a:lstStyle/>
          <a:p>
            <a:pPr algn="ctr"/>
            <a:r>
              <a:rPr lang="zh-CN" altLang="en-US" sz="1000" b="0" i="0" dirty="0">
                <a:solidFill>
                  <a:srgbClr val="282828"/>
                </a:solidFill>
                <a:effectLst/>
                <a:latin typeface="微软雅黑" panose="020B0503020204020204" charset="-122"/>
                <a:ea typeface="微软雅黑" panose="020B0503020204020204" charset="-122"/>
              </a:rPr>
              <a:t>疼痛</a:t>
            </a:r>
            <a:r>
              <a:rPr lang="en-US" altLang="zh-CN" sz="1000" b="0" i="0" dirty="0">
                <a:solidFill>
                  <a:srgbClr val="282828"/>
                </a:solidFill>
                <a:effectLst/>
                <a:latin typeface="微软雅黑" panose="020B0503020204020204" charset="-122"/>
                <a:ea typeface="微软雅黑" panose="020B0503020204020204" charset="-122"/>
              </a:rPr>
              <a:t>/</a:t>
            </a:r>
            <a:r>
              <a:rPr lang="zh-CN" altLang="en-US" sz="1000" b="0" i="0" dirty="0">
                <a:solidFill>
                  <a:srgbClr val="282828"/>
                </a:solidFill>
                <a:effectLst/>
                <a:latin typeface="微软雅黑" panose="020B0503020204020204" charset="-122"/>
                <a:ea typeface="微软雅黑" panose="020B0503020204020204" charset="-122"/>
              </a:rPr>
              <a:t>不适</a:t>
            </a:r>
            <a:r>
              <a:rPr lang="zh-CN" altLang="en-US" sz="1000" b="0" i="0" dirty="0">
                <a:solidFill>
                  <a:srgbClr val="202124"/>
                </a:solidFill>
                <a:effectLst/>
                <a:latin typeface="微软雅黑" panose="020B0503020204020204" charset="-122"/>
                <a:ea typeface="微软雅黑" panose="020B0503020204020204" charset="-122"/>
              </a:rPr>
              <a:t>严重性评分</a:t>
            </a:r>
            <a:endParaRPr lang="zh-CN" altLang="en-US" sz="1000" dirty="0">
              <a:latin typeface="微软雅黑" panose="020B0503020204020204" charset="-122"/>
              <a:ea typeface="微软雅黑" panose="020B0503020204020204" charset="-122"/>
            </a:endParaRPr>
          </a:p>
        </p:txBody>
      </p:sp>
      <p:sp>
        <p:nvSpPr>
          <p:cNvPr id="68" name="文本框 67"/>
          <p:cNvSpPr txBox="1"/>
          <p:nvPr/>
        </p:nvSpPr>
        <p:spPr>
          <a:xfrm>
            <a:off x="1394447" y="1010617"/>
            <a:ext cx="6174198" cy="377411"/>
          </a:xfrm>
          <a:prstGeom prst="rect">
            <a:avLst/>
          </a:prstGeom>
          <a:noFill/>
        </p:spPr>
        <p:txBody>
          <a:bodyPr wrap="square">
            <a:spAutoFit/>
          </a:bodyPr>
          <a:lstStyle/>
          <a:p>
            <a:pPr algn="ctr">
              <a:lnSpc>
                <a:spcPct val="150000"/>
              </a:lnSpc>
              <a:spcAft>
                <a:spcPts val="200"/>
              </a:spcAft>
            </a:pPr>
            <a:r>
              <a:rPr lang="zh-CN" altLang="en-US" sz="1400" b="1" i="0" spc="300" dirty="0">
                <a:solidFill>
                  <a:srgbClr val="282828"/>
                </a:solidFill>
                <a:effectLst/>
                <a:latin typeface="微软雅黑" panose="020B0503020204020204" charset="-122"/>
                <a:ea typeface="微软雅黑" panose="020B0503020204020204" charset="-122"/>
              </a:rPr>
              <a:t>玛巴洛沙韦组</a:t>
            </a:r>
            <a:r>
              <a:rPr lang="en-US" altLang="zh-CN" sz="1400" b="1" i="0" spc="300" dirty="0">
                <a:solidFill>
                  <a:srgbClr val="282828"/>
                </a:solidFill>
                <a:effectLst/>
                <a:latin typeface="微软雅黑" panose="020B0503020204020204" charset="-122"/>
                <a:ea typeface="微软雅黑" panose="020B0503020204020204" charset="-122"/>
              </a:rPr>
              <a:t>vs</a:t>
            </a:r>
            <a:r>
              <a:rPr lang="zh-CN" altLang="en-US" sz="1400" b="1" i="0" spc="300" dirty="0">
                <a:solidFill>
                  <a:srgbClr val="282828"/>
                </a:solidFill>
                <a:effectLst/>
                <a:latin typeface="微软雅黑" panose="020B0503020204020204" charset="-122"/>
                <a:ea typeface="微软雅黑" panose="020B0503020204020204" charset="-122"/>
              </a:rPr>
              <a:t>奥司他韦组与健康相关生活质量</a:t>
            </a:r>
            <a:r>
              <a:rPr lang="zh-CN" altLang="en-US" sz="1400" b="1" spc="300" dirty="0">
                <a:solidFill>
                  <a:srgbClr val="282828"/>
                </a:solidFill>
                <a:latin typeface="微软雅黑" panose="020B0503020204020204" charset="-122"/>
                <a:ea typeface="微软雅黑" panose="020B0503020204020204" charset="-122"/>
              </a:rPr>
              <a:t>评分</a:t>
            </a:r>
            <a:r>
              <a:rPr lang="zh-CN" altLang="en-US" sz="1400" b="1" i="0" spc="300" dirty="0">
                <a:solidFill>
                  <a:srgbClr val="282828"/>
                </a:solidFill>
                <a:effectLst/>
                <a:latin typeface="微软雅黑" panose="020B0503020204020204" charset="-122"/>
                <a:ea typeface="微软雅黑" panose="020B0503020204020204" charset="-122"/>
              </a:rPr>
              <a:t>变化</a:t>
            </a:r>
            <a:endParaRPr lang="en-US" altLang="zh-CN" sz="1400" b="1" i="0" spc="300" dirty="0">
              <a:solidFill>
                <a:srgbClr val="282828"/>
              </a:solidFill>
              <a:effectLst/>
              <a:latin typeface="微软雅黑" panose="020B0503020204020204" charset="-122"/>
              <a:ea typeface="微软雅黑" panose="020B0503020204020204" charset="-122"/>
            </a:endParaRPr>
          </a:p>
        </p:txBody>
      </p:sp>
      <p:sp>
        <p:nvSpPr>
          <p:cNvPr id="69" name="文本框 68"/>
          <p:cNvSpPr txBox="1"/>
          <p:nvPr/>
        </p:nvSpPr>
        <p:spPr>
          <a:xfrm>
            <a:off x="10776412" y="6208912"/>
            <a:ext cx="937813" cy="369332"/>
          </a:xfrm>
          <a:prstGeom prst="rect">
            <a:avLst/>
          </a:prstGeom>
          <a:noFill/>
        </p:spPr>
        <p:txBody>
          <a:bodyPr wrap="square">
            <a:spAutoFit/>
          </a:bodyPr>
          <a:lstStyle/>
          <a:p>
            <a:endParaRPr lang="nn-NO" altLang="zh-CN" sz="900" b="0" i="1" u="none" strike="noStrike" baseline="0" dirty="0">
              <a:latin typeface="微软雅黑" panose="020B0503020204020204" charset="-122"/>
              <a:ea typeface="微软雅黑" panose="020B0503020204020204" charset="-122"/>
            </a:endParaRPr>
          </a:p>
          <a:p>
            <a:r>
              <a:rPr lang="en-US" altLang="zh-CN" sz="900" i="1" dirty="0">
                <a:latin typeface="微软雅黑" panose="020B0503020204020204" charset="-122"/>
                <a:ea typeface="微软雅黑" panose="020B0503020204020204" charset="-122"/>
              </a:rPr>
              <a:t>ns, </a:t>
            </a:r>
            <a:r>
              <a:rPr lang="zh-CN" altLang="en-US" sz="900" i="1" dirty="0">
                <a:latin typeface="微软雅黑" panose="020B0503020204020204" charset="-122"/>
                <a:ea typeface="微软雅黑" panose="020B0503020204020204" charset="-122"/>
              </a:rPr>
              <a:t>无显著差异</a:t>
            </a:r>
            <a:endParaRPr lang="zh-CN" altLang="en-US" sz="900" i="1" dirty="0">
              <a:latin typeface="微软雅黑" panose="020B0503020204020204" charset="-122"/>
              <a:ea typeface="微软雅黑" panose="020B0503020204020204" charset="-122"/>
            </a:endParaRPr>
          </a:p>
        </p:txBody>
      </p:sp>
      <p:sp>
        <p:nvSpPr>
          <p:cNvPr id="57" name="文本框 56"/>
          <p:cNvSpPr txBox="1"/>
          <p:nvPr/>
        </p:nvSpPr>
        <p:spPr>
          <a:xfrm>
            <a:off x="10930116" y="0"/>
            <a:ext cx="1261884" cy="307777"/>
          </a:xfrm>
          <a:prstGeom prst="rect">
            <a:avLst/>
          </a:prstGeom>
          <a:solidFill>
            <a:schemeClr val="accent5">
              <a:lumMod val="40000"/>
              <a:lumOff val="60000"/>
            </a:schemeClr>
          </a:solidFill>
        </p:spPr>
        <p:txBody>
          <a:bodyPr wrap="none" rtlCol="0">
            <a:spAutoFit/>
          </a:bodyPr>
          <a:lstStyle/>
          <a:p>
            <a:r>
              <a:rPr lang="zh-CN" altLang="en-US" sz="1400" b="1" dirty="0" smtClean="0">
                <a:latin typeface="微软雅黑" panose="020B0503020204020204" charset="-122"/>
                <a:ea typeface="微软雅黑" panose="020B0503020204020204" charset="-122"/>
              </a:rPr>
              <a:t>南方医院研究</a:t>
            </a:r>
            <a:endParaRPr lang="zh-CN" altLang="en-US" sz="1400" b="1" dirty="0">
              <a:latin typeface="微软雅黑" panose="020B0503020204020204" charset="-122"/>
              <a:ea typeface="微软雅黑" panose="020B0503020204020204" charset="-122"/>
            </a:endParaRPr>
          </a:p>
        </p:txBody>
      </p:sp>
      <p:sp>
        <p:nvSpPr>
          <p:cNvPr id="58" name="文本框 57"/>
          <p:cNvSpPr txBox="1"/>
          <p:nvPr/>
        </p:nvSpPr>
        <p:spPr>
          <a:xfrm>
            <a:off x="10996791" y="339697"/>
            <a:ext cx="1797307" cy="307777"/>
          </a:xfrm>
          <a:prstGeom prst="rect">
            <a:avLst/>
          </a:prstGeom>
          <a:noFill/>
        </p:spPr>
        <p:txBody>
          <a:bodyPr wrap="square" rtlCol="0">
            <a:spAutoFit/>
          </a:bodyPr>
          <a:lstStyle/>
          <a:p>
            <a:r>
              <a:rPr lang="en-US" altLang="zh-CN" sz="1400" dirty="0" smtClean="0">
                <a:latin typeface="微软雅黑" panose="020B0503020204020204" charset="-122"/>
                <a:ea typeface="微软雅黑" panose="020B0503020204020204" charset="-122"/>
              </a:rPr>
              <a:t>Internal use</a:t>
            </a:r>
            <a:endParaRPr lang="zh-CN" altLang="en-US" sz="1400" dirty="0">
              <a:latin typeface="微软雅黑" panose="020B0503020204020204" charset="-122"/>
              <a:ea typeface="微软雅黑" panose="020B0503020204020204" charset="-122"/>
            </a:endParaRPr>
          </a:p>
        </p:txBody>
      </p:sp>
      <p:sp>
        <p:nvSpPr>
          <p:cNvPr id="59" name="矩形: 圆角 16"/>
          <p:cNvSpPr/>
          <p:nvPr/>
        </p:nvSpPr>
        <p:spPr>
          <a:xfrm>
            <a:off x="183171" y="990126"/>
            <a:ext cx="11793481" cy="5547348"/>
          </a:xfrm>
          <a:prstGeom prst="roundRect">
            <a:avLst>
              <a:gd name="adj" fmla="val 13756"/>
            </a:avLst>
          </a:prstGeom>
          <a:gradFill flip="none" rotWithShape="1">
            <a:gsLst>
              <a:gs pos="0">
                <a:srgbClr val="0D7FB3">
                  <a:alpha val="5000"/>
                </a:srgbClr>
              </a:gs>
              <a:gs pos="100000">
                <a:srgbClr val="0B7FB3">
                  <a:alpha val="0"/>
                </a:srgbClr>
              </a:gs>
            </a:gsLst>
            <a:lin ang="16200000" scaled="1"/>
            <a:tileRect/>
          </a:gradFill>
          <a:ln w="9525">
            <a:gradFill flip="none" rotWithShape="1">
              <a:gsLst>
                <a:gs pos="0">
                  <a:srgbClr val="0B7FB3"/>
                </a:gs>
                <a:gs pos="100000">
                  <a:schemeClr val="bg1"/>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62953" y="334844"/>
            <a:ext cx="10854253" cy="492443"/>
          </a:xfrm>
          <a:prstGeom prst="rect">
            <a:avLst/>
          </a:prstGeom>
          <a:noFill/>
        </p:spPr>
        <p:txBody>
          <a:bodyPr wrap="none" rtlCol="0">
            <a:spAutoFit/>
          </a:bodyPr>
          <a:lstStyle/>
          <a:p>
            <a:r>
              <a:rPr lang="zh-CN" altLang="en-US" sz="2600" b="1" dirty="0">
                <a:latin typeface="微软雅黑" panose="020B0503020204020204" charset="-122"/>
                <a:ea typeface="微软雅黑" panose="020B0503020204020204" charset="-122"/>
              </a:rPr>
              <a:t>接受抗病毒治疗后，流感患者淋巴细胞水平普遍上升，病毒载量显著下降</a:t>
            </a:r>
            <a:endParaRPr lang="zh-CN" altLang="en-US" sz="2600" b="1" dirty="0">
              <a:latin typeface="微软雅黑" panose="020B0503020204020204" charset="-122"/>
              <a:ea typeface="微软雅黑" panose="020B0503020204020204" charset="-122"/>
            </a:endParaRPr>
          </a:p>
        </p:txBody>
      </p:sp>
      <p:sp>
        <p:nvSpPr>
          <p:cNvPr id="2" name="文本框 1"/>
          <p:cNvSpPr txBox="1"/>
          <p:nvPr/>
        </p:nvSpPr>
        <p:spPr>
          <a:xfrm>
            <a:off x="660400" y="6548258"/>
            <a:ext cx="6096000" cy="215444"/>
          </a:xfrm>
          <a:prstGeom prst="rect">
            <a:avLst/>
          </a:prstGeom>
          <a:noFill/>
        </p:spPr>
        <p:txBody>
          <a:bodyPr wrap="square">
            <a:spAutoFit/>
          </a:bodyPr>
          <a:lstStyle/>
          <a:p>
            <a:pPr algn="l"/>
            <a:r>
              <a:rPr lang="en-US" altLang="zh-CN" sz="800" b="0" i="0" u="none" strike="noStrike" baseline="0" dirty="0">
                <a:latin typeface="微软雅黑" panose="020B0503020204020204" charset="-122"/>
                <a:ea typeface="微软雅黑" panose="020B0503020204020204" charset="-122"/>
              </a:rPr>
              <a:t>Prospective observational study of </a:t>
            </a:r>
            <a:r>
              <a:rPr lang="en-US" altLang="zh-CN" sz="800" b="0" i="0" u="none" strike="noStrike" baseline="0" dirty="0" err="1">
                <a:latin typeface="微软雅黑" panose="020B0503020204020204" charset="-122"/>
                <a:ea typeface="微软雅黑" panose="020B0503020204020204" charset="-122"/>
              </a:rPr>
              <a:t>baloxavir</a:t>
            </a:r>
            <a:r>
              <a:rPr lang="en-US" altLang="zh-CN" sz="800" b="0" i="0" u="none" strike="noStrike" baseline="0" dirty="0">
                <a:latin typeface="微软雅黑" panose="020B0503020204020204" charset="-122"/>
                <a:ea typeface="微软雅黑" panose="020B0503020204020204" charset="-122"/>
              </a:rPr>
              <a:t> </a:t>
            </a:r>
            <a:r>
              <a:rPr lang="en-US" altLang="zh-CN" sz="800" b="0" i="0" u="none" strike="noStrike" baseline="0" dirty="0" err="1">
                <a:latin typeface="微软雅黑" panose="020B0503020204020204" charset="-122"/>
                <a:ea typeface="微软雅黑" panose="020B0503020204020204" charset="-122"/>
              </a:rPr>
              <a:t>marboxil</a:t>
            </a:r>
            <a:r>
              <a:rPr lang="en-US" altLang="zh-CN" sz="800" b="0" i="0" u="none" strike="noStrike" baseline="0" dirty="0">
                <a:latin typeface="微软雅黑" panose="020B0503020204020204" charset="-122"/>
                <a:ea typeface="微软雅黑" panose="020B0503020204020204" charset="-122"/>
              </a:rPr>
              <a:t> in adults and adolescents with uncomplicated influenza from China</a:t>
            </a:r>
            <a:endParaRPr lang="zh-CN" altLang="en-US" sz="800" dirty="0">
              <a:latin typeface="微软雅黑" panose="020B0503020204020204" charset="-122"/>
              <a:ea typeface="微软雅黑" panose="020B0503020204020204" charset="-122"/>
            </a:endParaRPr>
          </a:p>
        </p:txBody>
      </p:sp>
      <p:pic>
        <p:nvPicPr>
          <p:cNvPr id="6" name="图片 5"/>
          <p:cNvPicPr>
            <a:picLocks noChangeAspect="1"/>
          </p:cNvPicPr>
          <p:nvPr/>
        </p:nvPicPr>
        <p:blipFill rotWithShape="1">
          <a:blip r:embed="rId1"/>
          <a:srcRect t="1287" r="73643" b="16321"/>
          <a:stretch>
            <a:fillRect/>
          </a:stretch>
        </p:blipFill>
        <p:spPr>
          <a:xfrm>
            <a:off x="174739" y="1386098"/>
            <a:ext cx="2418080" cy="1889761"/>
          </a:xfrm>
          <a:prstGeom prst="rect">
            <a:avLst/>
          </a:prstGeom>
        </p:spPr>
      </p:pic>
      <p:pic>
        <p:nvPicPr>
          <p:cNvPr id="8" name="图片 7"/>
          <p:cNvPicPr>
            <a:picLocks noChangeAspect="1"/>
          </p:cNvPicPr>
          <p:nvPr/>
        </p:nvPicPr>
        <p:blipFill rotWithShape="1">
          <a:blip r:embed="rId2"/>
          <a:srcRect b="14923"/>
          <a:stretch>
            <a:fillRect/>
          </a:stretch>
        </p:blipFill>
        <p:spPr>
          <a:xfrm>
            <a:off x="9007525" y="1313709"/>
            <a:ext cx="2193113" cy="1889761"/>
          </a:xfrm>
          <a:prstGeom prst="rect">
            <a:avLst/>
          </a:prstGeom>
        </p:spPr>
      </p:pic>
      <p:pic>
        <p:nvPicPr>
          <p:cNvPr id="9" name="图片 8"/>
          <p:cNvPicPr>
            <a:picLocks noChangeAspect="1"/>
          </p:cNvPicPr>
          <p:nvPr/>
        </p:nvPicPr>
        <p:blipFill rotWithShape="1">
          <a:blip r:embed="rId1"/>
          <a:srcRect l="37099" t="1287" r="36544" b="16321"/>
          <a:stretch>
            <a:fillRect/>
          </a:stretch>
        </p:blipFill>
        <p:spPr>
          <a:xfrm>
            <a:off x="3236287" y="1386098"/>
            <a:ext cx="2418080" cy="1889761"/>
          </a:xfrm>
          <a:prstGeom prst="rect">
            <a:avLst/>
          </a:prstGeom>
        </p:spPr>
      </p:pic>
      <p:pic>
        <p:nvPicPr>
          <p:cNvPr id="10" name="图片 9"/>
          <p:cNvPicPr>
            <a:picLocks noChangeAspect="1"/>
          </p:cNvPicPr>
          <p:nvPr/>
        </p:nvPicPr>
        <p:blipFill rotWithShape="1">
          <a:blip r:embed="rId1"/>
          <a:srcRect l="73423" t="1287" r="220" b="16321"/>
          <a:stretch>
            <a:fillRect/>
          </a:stretch>
        </p:blipFill>
        <p:spPr>
          <a:xfrm>
            <a:off x="6096000" y="1386098"/>
            <a:ext cx="2418080" cy="1889761"/>
          </a:xfrm>
          <a:prstGeom prst="rect">
            <a:avLst/>
          </a:prstGeom>
        </p:spPr>
      </p:pic>
      <p:sp>
        <p:nvSpPr>
          <p:cNvPr id="11" name="文本框 10"/>
          <p:cNvSpPr txBox="1"/>
          <p:nvPr/>
        </p:nvSpPr>
        <p:spPr>
          <a:xfrm>
            <a:off x="1066509"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12" name="文本框 11"/>
          <p:cNvSpPr txBox="1"/>
          <p:nvPr/>
        </p:nvSpPr>
        <p:spPr>
          <a:xfrm>
            <a:off x="519026"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13" name="文本框 12"/>
          <p:cNvSpPr txBox="1"/>
          <p:nvPr/>
        </p:nvSpPr>
        <p:spPr>
          <a:xfrm>
            <a:off x="2090453"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14" name="文本框 13"/>
          <p:cNvSpPr txBox="1"/>
          <p:nvPr/>
        </p:nvSpPr>
        <p:spPr>
          <a:xfrm>
            <a:off x="1535743"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15" name="文本框 14"/>
          <p:cNvSpPr txBox="1"/>
          <p:nvPr/>
        </p:nvSpPr>
        <p:spPr>
          <a:xfrm>
            <a:off x="910264" y="3397367"/>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基线</a:t>
            </a:r>
            <a:endParaRPr lang="zh-CN" altLang="en-US" sz="800" b="1" dirty="0">
              <a:latin typeface="微软雅黑" panose="020B0503020204020204" charset="-122"/>
              <a:ea typeface="微软雅黑" panose="020B0503020204020204" charset="-122"/>
            </a:endParaRPr>
          </a:p>
        </p:txBody>
      </p:sp>
      <p:sp>
        <p:nvSpPr>
          <p:cNvPr id="16" name="文本框 15"/>
          <p:cNvSpPr txBox="1"/>
          <p:nvPr/>
        </p:nvSpPr>
        <p:spPr>
          <a:xfrm>
            <a:off x="1944435" y="3397367"/>
            <a:ext cx="697866" cy="215444"/>
          </a:xfrm>
          <a:prstGeom prst="rect">
            <a:avLst/>
          </a:prstGeom>
          <a:noFill/>
        </p:spPr>
        <p:txBody>
          <a:bodyPr wrap="square" rtlCol="0">
            <a:spAutoFit/>
          </a:bodyPr>
          <a:lstStyle/>
          <a:p>
            <a:r>
              <a:rPr lang="en-US" altLang="zh-CN" sz="800" b="1" dirty="0">
                <a:latin typeface="微软雅黑" panose="020B0503020204020204" charset="-122"/>
                <a:ea typeface="微软雅黑" panose="020B0503020204020204" charset="-122"/>
              </a:rPr>
              <a:t>7</a:t>
            </a:r>
            <a:r>
              <a:rPr lang="zh-CN" altLang="en-US" sz="800" b="1" dirty="0">
                <a:latin typeface="微软雅黑" panose="020B0503020204020204" charset="-122"/>
                <a:ea typeface="微软雅黑" panose="020B0503020204020204" charset="-122"/>
              </a:rPr>
              <a:t>天后</a:t>
            </a:r>
            <a:endParaRPr lang="zh-CN" altLang="en-US" sz="800" b="1" dirty="0">
              <a:latin typeface="微软雅黑" panose="020B0503020204020204" charset="-122"/>
              <a:ea typeface="微软雅黑" panose="020B0503020204020204" charset="-122"/>
            </a:endParaRPr>
          </a:p>
        </p:txBody>
      </p:sp>
      <p:sp>
        <p:nvSpPr>
          <p:cNvPr id="17" name="文本框 16"/>
          <p:cNvSpPr txBox="1"/>
          <p:nvPr/>
        </p:nvSpPr>
        <p:spPr>
          <a:xfrm>
            <a:off x="4144989"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18" name="文本框 17"/>
          <p:cNvSpPr txBox="1"/>
          <p:nvPr/>
        </p:nvSpPr>
        <p:spPr>
          <a:xfrm>
            <a:off x="3597506"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19" name="文本框 18"/>
          <p:cNvSpPr txBox="1"/>
          <p:nvPr/>
        </p:nvSpPr>
        <p:spPr>
          <a:xfrm>
            <a:off x="5168933"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20" name="文本框 19"/>
          <p:cNvSpPr txBox="1"/>
          <p:nvPr/>
        </p:nvSpPr>
        <p:spPr>
          <a:xfrm>
            <a:off x="4614223"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21" name="文本框 20"/>
          <p:cNvSpPr txBox="1"/>
          <p:nvPr/>
        </p:nvSpPr>
        <p:spPr>
          <a:xfrm>
            <a:off x="3988744" y="3397367"/>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基线</a:t>
            </a:r>
            <a:endParaRPr lang="zh-CN" altLang="en-US" sz="800" b="1" dirty="0">
              <a:latin typeface="微软雅黑" panose="020B0503020204020204" charset="-122"/>
              <a:ea typeface="微软雅黑" panose="020B0503020204020204" charset="-122"/>
            </a:endParaRPr>
          </a:p>
        </p:txBody>
      </p:sp>
      <p:sp>
        <p:nvSpPr>
          <p:cNvPr id="22" name="文本框 21"/>
          <p:cNvSpPr txBox="1"/>
          <p:nvPr/>
        </p:nvSpPr>
        <p:spPr>
          <a:xfrm>
            <a:off x="5022915" y="3397367"/>
            <a:ext cx="697866" cy="215444"/>
          </a:xfrm>
          <a:prstGeom prst="rect">
            <a:avLst/>
          </a:prstGeom>
          <a:noFill/>
        </p:spPr>
        <p:txBody>
          <a:bodyPr wrap="square" rtlCol="0">
            <a:spAutoFit/>
          </a:bodyPr>
          <a:lstStyle/>
          <a:p>
            <a:r>
              <a:rPr lang="en-US" altLang="zh-CN" sz="800" b="1" dirty="0">
                <a:latin typeface="微软雅黑" panose="020B0503020204020204" charset="-122"/>
                <a:ea typeface="微软雅黑" panose="020B0503020204020204" charset="-122"/>
              </a:rPr>
              <a:t>7</a:t>
            </a:r>
            <a:r>
              <a:rPr lang="zh-CN" altLang="en-US" sz="800" b="1" dirty="0">
                <a:latin typeface="微软雅黑" panose="020B0503020204020204" charset="-122"/>
                <a:ea typeface="微软雅黑" panose="020B0503020204020204" charset="-122"/>
              </a:rPr>
              <a:t>天后</a:t>
            </a:r>
            <a:endParaRPr lang="zh-CN" altLang="en-US" sz="800" b="1" dirty="0">
              <a:latin typeface="微软雅黑" panose="020B0503020204020204" charset="-122"/>
              <a:ea typeface="微软雅黑" panose="020B0503020204020204" charset="-122"/>
            </a:endParaRPr>
          </a:p>
        </p:txBody>
      </p:sp>
      <p:sp>
        <p:nvSpPr>
          <p:cNvPr id="23" name="文本框 22"/>
          <p:cNvSpPr txBox="1"/>
          <p:nvPr/>
        </p:nvSpPr>
        <p:spPr>
          <a:xfrm>
            <a:off x="6977157"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24" name="文本框 23"/>
          <p:cNvSpPr txBox="1"/>
          <p:nvPr/>
        </p:nvSpPr>
        <p:spPr>
          <a:xfrm>
            <a:off x="6429674"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25" name="文本框 24"/>
          <p:cNvSpPr txBox="1"/>
          <p:nvPr/>
        </p:nvSpPr>
        <p:spPr>
          <a:xfrm>
            <a:off x="8001101"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26" name="文本框 25"/>
          <p:cNvSpPr txBox="1"/>
          <p:nvPr/>
        </p:nvSpPr>
        <p:spPr>
          <a:xfrm>
            <a:off x="7446391"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27" name="文本框 26"/>
          <p:cNvSpPr txBox="1"/>
          <p:nvPr/>
        </p:nvSpPr>
        <p:spPr>
          <a:xfrm>
            <a:off x="6820912" y="3397367"/>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基线</a:t>
            </a:r>
            <a:endParaRPr lang="zh-CN" altLang="en-US" sz="800" b="1" dirty="0">
              <a:latin typeface="微软雅黑" panose="020B0503020204020204" charset="-122"/>
              <a:ea typeface="微软雅黑" panose="020B0503020204020204" charset="-122"/>
            </a:endParaRPr>
          </a:p>
        </p:txBody>
      </p:sp>
      <p:sp>
        <p:nvSpPr>
          <p:cNvPr id="28" name="文本框 27"/>
          <p:cNvSpPr txBox="1"/>
          <p:nvPr/>
        </p:nvSpPr>
        <p:spPr>
          <a:xfrm>
            <a:off x="7855083" y="3397367"/>
            <a:ext cx="697866" cy="215444"/>
          </a:xfrm>
          <a:prstGeom prst="rect">
            <a:avLst/>
          </a:prstGeom>
          <a:noFill/>
        </p:spPr>
        <p:txBody>
          <a:bodyPr wrap="square" rtlCol="0">
            <a:spAutoFit/>
          </a:bodyPr>
          <a:lstStyle/>
          <a:p>
            <a:r>
              <a:rPr lang="en-US" altLang="zh-CN" sz="800" b="1" dirty="0">
                <a:latin typeface="微软雅黑" panose="020B0503020204020204" charset="-122"/>
                <a:ea typeface="微软雅黑" panose="020B0503020204020204" charset="-122"/>
              </a:rPr>
              <a:t>7</a:t>
            </a:r>
            <a:r>
              <a:rPr lang="zh-CN" altLang="en-US" sz="800" b="1" dirty="0">
                <a:latin typeface="微软雅黑" panose="020B0503020204020204" charset="-122"/>
                <a:ea typeface="微软雅黑" panose="020B0503020204020204" charset="-122"/>
              </a:rPr>
              <a:t>天后</a:t>
            </a:r>
            <a:endParaRPr lang="zh-CN" altLang="en-US" sz="800" b="1" dirty="0">
              <a:latin typeface="微软雅黑" panose="020B0503020204020204" charset="-122"/>
              <a:ea typeface="微软雅黑" panose="020B0503020204020204" charset="-122"/>
            </a:endParaRPr>
          </a:p>
        </p:txBody>
      </p:sp>
      <p:sp>
        <p:nvSpPr>
          <p:cNvPr id="29" name="文本框 28"/>
          <p:cNvSpPr txBox="1"/>
          <p:nvPr/>
        </p:nvSpPr>
        <p:spPr>
          <a:xfrm>
            <a:off x="9778331"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30" name="文本框 29"/>
          <p:cNvSpPr txBox="1"/>
          <p:nvPr/>
        </p:nvSpPr>
        <p:spPr>
          <a:xfrm>
            <a:off x="9230848"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31" name="文本框 30"/>
          <p:cNvSpPr txBox="1"/>
          <p:nvPr/>
        </p:nvSpPr>
        <p:spPr>
          <a:xfrm>
            <a:off x="10802275" y="3255539"/>
            <a:ext cx="608962"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奥司他韦</a:t>
            </a:r>
            <a:endParaRPr lang="zh-CN" altLang="en-US" sz="800" dirty="0">
              <a:latin typeface="微软雅黑" panose="020B0503020204020204" charset="-122"/>
              <a:ea typeface="微软雅黑" panose="020B0503020204020204" charset="-122"/>
            </a:endParaRPr>
          </a:p>
        </p:txBody>
      </p:sp>
      <p:sp>
        <p:nvSpPr>
          <p:cNvPr id="32" name="文本框 31"/>
          <p:cNvSpPr txBox="1"/>
          <p:nvPr/>
        </p:nvSpPr>
        <p:spPr>
          <a:xfrm>
            <a:off x="10247565" y="3255539"/>
            <a:ext cx="697866"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玛巴洛沙韦</a:t>
            </a:r>
            <a:endParaRPr lang="zh-CN" altLang="en-US" sz="800" dirty="0">
              <a:latin typeface="微软雅黑" panose="020B0503020204020204" charset="-122"/>
              <a:ea typeface="微软雅黑" panose="020B0503020204020204" charset="-122"/>
            </a:endParaRPr>
          </a:p>
        </p:txBody>
      </p:sp>
      <p:sp>
        <p:nvSpPr>
          <p:cNvPr id="33" name="文本框 32"/>
          <p:cNvSpPr txBox="1"/>
          <p:nvPr/>
        </p:nvSpPr>
        <p:spPr>
          <a:xfrm>
            <a:off x="9622086" y="3397367"/>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基线</a:t>
            </a:r>
            <a:endParaRPr lang="zh-CN" altLang="en-US" sz="800" b="1" dirty="0">
              <a:latin typeface="微软雅黑" panose="020B0503020204020204" charset="-122"/>
              <a:ea typeface="微软雅黑" panose="020B0503020204020204" charset="-122"/>
            </a:endParaRPr>
          </a:p>
        </p:txBody>
      </p:sp>
      <p:sp>
        <p:nvSpPr>
          <p:cNvPr id="34" name="文本框 33"/>
          <p:cNvSpPr txBox="1"/>
          <p:nvPr/>
        </p:nvSpPr>
        <p:spPr>
          <a:xfrm>
            <a:off x="10656257" y="3397367"/>
            <a:ext cx="697866" cy="215444"/>
          </a:xfrm>
          <a:prstGeom prst="rect">
            <a:avLst/>
          </a:prstGeom>
          <a:noFill/>
        </p:spPr>
        <p:txBody>
          <a:bodyPr wrap="square" rtlCol="0">
            <a:spAutoFit/>
          </a:bodyPr>
          <a:lstStyle/>
          <a:p>
            <a:r>
              <a:rPr lang="en-US" altLang="zh-CN" sz="800" b="1" dirty="0">
                <a:latin typeface="微软雅黑" panose="020B0503020204020204" charset="-122"/>
                <a:ea typeface="微软雅黑" panose="020B0503020204020204" charset="-122"/>
              </a:rPr>
              <a:t>7</a:t>
            </a:r>
            <a:r>
              <a:rPr lang="zh-CN" altLang="en-US" sz="800" b="1" dirty="0">
                <a:latin typeface="微软雅黑" panose="020B0503020204020204" charset="-122"/>
                <a:ea typeface="微软雅黑" panose="020B0503020204020204" charset="-122"/>
              </a:rPr>
              <a:t>天后</a:t>
            </a:r>
            <a:endParaRPr lang="zh-CN" altLang="en-US" sz="800" b="1" dirty="0">
              <a:latin typeface="微软雅黑" panose="020B0503020204020204" charset="-122"/>
              <a:ea typeface="微软雅黑" panose="020B0503020204020204" charset="-122"/>
            </a:endParaRPr>
          </a:p>
        </p:txBody>
      </p:sp>
      <p:pic>
        <p:nvPicPr>
          <p:cNvPr id="36" name="图片 35"/>
          <p:cNvPicPr>
            <a:picLocks noChangeAspect="1"/>
          </p:cNvPicPr>
          <p:nvPr/>
        </p:nvPicPr>
        <p:blipFill rotWithShape="1">
          <a:blip r:embed="rId3"/>
          <a:srcRect l="2133" t="-1" r="58857" b="1316"/>
          <a:stretch>
            <a:fillRect/>
          </a:stretch>
        </p:blipFill>
        <p:spPr>
          <a:xfrm>
            <a:off x="519026" y="4253297"/>
            <a:ext cx="2266846" cy="1864898"/>
          </a:xfrm>
          <a:prstGeom prst="rect">
            <a:avLst/>
          </a:prstGeom>
        </p:spPr>
      </p:pic>
      <p:pic>
        <p:nvPicPr>
          <p:cNvPr id="37" name="图片 36"/>
          <p:cNvPicPr>
            <a:picLocks noChangeAspect="1"/>
          </p:cNvPicPr>
          <p:nvPr/>
        </p:nvPicPr>
        <p:blipFill rotWithShape="1">
          <a:blip r:embed="rId3"/>
          <a:srcRect l="61926" r="1765"/>
          <a:stretch>
            <a:fillRect/>
          </a:stretch>
        </p:blipFill>
        <p:spPr>
          <a:xfrm>
            <a:off x="3755136" y="4278697"/>
            <a:ext cx="2109872" cy="1889761"/>
          </a:xfrm>
          <a:prstGeom prst="rect">
            <a:avLst/>
          </a:prstGeom>
        </p:spPr>
      </p:pic>
      <p:sp>
        <p:nvSpPr>
          <p:cNvPr id="39" name="文本框 38"/>
          <p:cNvSpPr txBox="1"/>
          <p:nvPr/>
        </p:nvSpPr>
        <p:spPr>
          <a:xfrm>
            <a:off x="6361193" y="3876717"/>
            <a:ext cx="5258123" cy="916341"/>
          </a:xfrm>
          <a:prstGeom prst="rect">
            <a:avLst/>
          </a:prstGeom>
          <a:noFill/>
        </p:spPr>
        <p:txBody>
          <a:bodyPr wrap="square">
            <a:spAutoFit/>
          </a:bodyPr>
          <a:lstStyle/>
          <a:p>
            <a:pPr>
              <a:lnSpc>
                <a:spcPct val="150000"/>
              </a:lnSpc>
              <a:spcAft>
                <a:spcPts val="200"/>
              </a:spcAft>
            </a:pPr>
            <a:r>
              <a:rPr lang="zh-CN" altLang="en-US" sz="1200" b="1" i="0" dirty="0">
                <a:solidFill>
                  <a:srgbClr val="282828"/>
                </a:solidFill>
                <a:effectLst/>
                <a:latin typeface="微软雅黑" panose="020B0503020204020204" charset="-122"/>
                <a:ea typeface="微软雅黑" panose="020B0503020204020204" charset="-122"/>
              </a:rPr>
              <a:t>淋巴细胞计数结果显示：</a:t>
            </a:r>
            <a:endParaRPr lang="en-US" altLang="zh-CN" sz="1200" b="1" dirty="0">
              <a:solidFill>
                <a:srgbClr val="282828"/>
              </a:solidFill>
              <a:latin typeface="微软雅黑" panose="020B0503020204020204" charset="-122"/>
              <a:ea typeface="微软雅黑" panose="020B0503020204020204" charset="-122"/>
            </a:endParaRPr>
          </a:p>
          <a:p>
            <a:pPr marL="171450" indent="-171450">
              <a:lnSpc>
                <a:spcPct val="150000"/>
              </a:lnSpc>
              <a:spcAft>
                <a:spcPts val="200"/>
              </a:spcAft>
              <a:buFont typeface="Arial" panose="020B0604020202020204" pitchFamily="34" charset="0"/>
              <a:buChar char="•"/>
            </a:pPr>
            <a:r>
              <a:rPr lang="zh-CN" altLang="en-US" sz="1200" b="1" i="0" dirty="0">
                <a:solidFill>
                  <a:srgbClr val="0070C0"/>
                </a:solidFill>
                <a:effectLst/>
                <a:latin typeface="微软雅黑" panose="020B0503020204020204" charset="-122"/>
                <a:ea typeface="微软雅黑" panose="020B0503020204020204" charset="-122"/>
              </a:rPr>
              <a:t>与基线相比，两治疗组第</a:t>
            </a:r>
            <a:r>
              <a:rPr lang="en-US" altLang="zh-CN" sz="1200" b="1" i="0" dirty="0">
                <a:solidFill>
                  <a:srgbClr val="0070C0"/>
                </a:solidFill>
                <a:effectLst/>
                <a:latin typeface="微软雅黑" panose="020B0503020204020204" charset="-122"/>
                <a:ea typeface="微软雅黑" panose="020B0503020204020204" charset="-122"/>
              </a:rPr>
              <a:t>7</a:t>
            </a:r>
            <a:r>
              <a:rPr lang="zh-CN" altLang="en-US" sz="1200" b="1" i="0" dirty="0">
                <a:solidFill>
                  <a:srgbClr val="0070C0"/>
                </a:solidFill>
                <a:effectLst/>
                <a:latin typeface="微软雅黑" panose="020B0503020204020204" charset="-122"/>
                <a:ea typeface="微软雅黑" panose="020B0503020204020204" charset="-122"/>
              </a:rPr>
              <a:t>天的淋巴细胞、</a:t>
            </a:r>
            <a:r>
              <a:rPr lang="en-US" altLang="zh-CN" sz="1200" b="1" i="0" dirty="0">
                <a:solidFill>
                  <a:srgbClr val="0070C0"/>
                </a:solidFill>
                <a:effectLst/>
                <a:latin typeface="微软雅黑" panose="020B0503020204020204" charset="-122"/>
                <a:ea typeface="微软雅黑" panose="020B0503020204020204" charset="-122"/>
              </a:rPr>
              <a:t>CD4+T</a:t>
            </a:r>
            <a:r>
              <a:rPr lang="zh-CN" altLang="en-US" sz="1200" b="1" i="0" dirty="0">
                <a:solidFill>
                  <a:srgbClr val="0070C0"/>
                </a:solidFill>
                <a:effectLst/>
                <a:latin typeface="微软雅黑" panose="020B0503020204020204" charset="-122"/>
                <a:ea typeface="微软雅黑" panose="020B0503020204020204" charset="-122"/>
              </a:rPr>
              <a:t>细胞、</a:t>
            </a:r>
            <a:r>
              <a:rPr lang="en-US" altLang="zh-CN" sz="1200" b="1" i="0" dirty="0">
                <a:solidFill>
                  <a:srgbClr val="0070C0"/>
                </a:solidFill>
                <a:effectLst/>
                <a:latin typeface="微软雅黑" panose="020B0503020204020204" charset="-122"/>
                <a:ea typeface="微软雅黑" panose="020B0503020204020204" charset="-122"/>
              </a:rPr>
              <a:t>CD8+T</a:t>
            </a:r>
            <a:r>
              <a:rPr lang="zh-CN" altLang="en-US" sz="1200" b="1" i="0" dirty="0">
                <a:solidFill>
                  <a:srgbClr val="0070C0"/>
                </a:solidFill>
                <a:effectLst/>
                <a:latin typeface="微软雅黑" panose="020B0503020204020204" charset="-122"/>
                <a:ea typeface="微软雅黑" panose="020B0503020204020204" charset="-122"/>
              </a:rPr>
              <a:t>细胞和</a:t>
            </a:r>
            <a:r>
              <a:rPr lang="en-US" altLang="zh-CN" sz="1200" b="1" i="0" dirty="0">
                <a:solidFill>
                  <a:srgbClr val="0070C0"/>
                </a:solidFill>
                <a:effectLst/>
                <a:latin typeface="微软雅黑" panose="020B0503020204020204" charset="-122"/>
                <a:ea typeface="微软雅黑" panose="020B0503020204020204" charset="-122"/>
              </a:rPr>
              <a:t>CD19+B</a:t>
            </a:r>
            <a:r>
              <a:rPr lang="zh-CN" altLang="en-US" sz="1200" b="1" i="0" dirty="0">
                <a:solidFill>
                  <a:srgbClr val="0070C0"/>
                </a:solidFill>
                <a:effectLst/>
                <a:latin typeface="微软雅黑" panose="020B0503020204020204" charset="-122"/>
                <a:ea typeface="微软雅黑" panose="020B0503020204020204" charset="-122"/>
              </a:rPr>
              <a:t>细胞均显著增加</a:t>
            </a:r>
            <a:r>
              <a:rPr lang="zh-CN" altLang="en-US" sz="1200" b="0" i="0" dirty="0">
                <a:solidFill>
                  <a:srgbClr val="282828"/>
                </a:solidFill>
                <a:effectLst/>
                <a:latin typeface="微软雅黑" panose="020B0503020204020204" charset="-122"/>
                <a:ea typeface="微软雅黑" panose="020B0503020204020204" charset="-122"/>
              </a:rPr>
              <a:t>，而</a:t>
            </a:r>
            <a:r>
              <a:rPr lang="en-US" altLang="zh-CN" sz="1200" b="0" i="0" dirty="0">
                <a:solidFill>
                  <a:srgbClr val="282828"/>
                </a:solidFill>
                <a:effectLst/>
                <a:latin typeface="微软雅黑" panose="020B0503020204020204" charset="-122"/>
                <a:ea typeface="微软雅黑" panose="020B0503020204020204" charset="-122"/>
              </a:rPr>
              <a:t>CD56 NK</a:t>
            </a:r>
            <a:r>
              <a:rPr lang="zh-CN" altLang="en-US" sz="1200" b="0" i="0" dirty="0">
                <a:solidFill>
                  <a:srgbClr val="282828"/>
                </a:solidFill>
                <a:effectLst/>
                <a:latin typeface="微软雅黑" panose="020B0503020204020204" charset="-122"/>
                <a:ea typeface="微软雅黑" panose="020B0503020204020204" charset="-122"/>
              </a:rPr>
              <a:t>细胞未增加（</a:t>
            </a:r>
            <a:r>
              <a:rPr lang="zh-CN" altLang="en-US" sz="1200" b="1" i="0" dirty="0">
                <a:solidFill>
                  <a:srgbClr val="0070C0"/>
                </a:solidFill>
                <a:effectLst/>
                <a:latin typeface="微软雅黑" panose="020B0503020204020204" charset="-122"/>
                <a:ea typeface="微软雅黑" panose="020B0503020204020204" charset="-122"/>
              </a:rPr>
              <a:t>提示免疫状态改善</a:t>
            </a:r>
            <a:r>
              <a:rPr lang="zh-CN" altLang="en-US" sz="1200" b="0" i="0" dirty="0">
                <a:solidFill>
                  <a:srgbClr val="282828"/>
                </a:solidFill>
                <a:effectLst/>
                <a:latin typeface="微软雅黑" panose="020B0503020204020204" charset="-122"/>
                <a:ea typeface="微软雅黑" panose="020B0503020204020204" charset="-122"/>
              </a:rPr>
              <a:t>）</a:t>
            </a:r>
            <a:endParaRPr lang="en-US" altLang="zh-CN" sz="1200" b="0" i="0" dirty="0">
              <a:solidFill>
                <a:srgbClr val="282828"/>
              </a:solidFill>
              <a:effectLst/>
              <a:latin typeface="微软雅黑" panose="020B0503020204020204" charset="-122"/>
              <a:ea typeface="微软雅黑" panose="020B0503020204020204" charset="-122"/>
            </a:endParaRPr>
          </a:p>
        </p:txBody>
      </p:sp>
      <p:sp>
        <p:nvSpPr>
          <p:cNvPr id="40" name="文本框 39"/>
          <p:cNvSpPr txBox="1"/>
          <p:nvPr/>
        </p:nvSpPr>
        <p:spPr>
          <a:xfrm rot="16200000">
            <a:off x="-314300" y="5161722"/>
            <a:ext cx="1435663" cy="230832"/>
          </a:xfrm>
          <a:prstGeom prst="rect">
            <a:avLst/>
          </a:prstGeom>
          <a:noFill/>
        </p:spPr>
        <p:txBody>
          <a:bodyPr wrap="square">
            <a:spAutoFit/>
          </a:bodyPr>
          <a:lstStyle/>
          <a:p>
            <a:pPr algn="ctr"/>
            <a:r>
              <a:rPr lang="zh-CN" altLang="en-US" sz="900" b="0" i="0" dirty="0">
                <a:solidFill>
                  <a:srgbClr val="282828"/>
                </a:solidFill>
                <a:effectLst/>
                <a:latin typeface="微软雅黑" panose="020B0503020204020204" charset="-122"/>
                <a:ea typeface="微软雅黑" panose="020B0503020204020204" charset="-122"/>
              </a:rPr>
              <a:t>患者比例</a:t>
            </a:r>
            <a:endParaRPr lang="zh-CN" altLang="en-US" sz="900" dirty="0">
              <a:latin typeface="微软雅黑" panose="020B0503020204020204" charset="-122"/>
              <a:ea typeface="微软雅黑" panose="020B0503020204020204" charset="-122"/>
            </a:endParaRPr>
          </a:p>
        </p:txBody>
      </p:sp>
      <p:sp>
        <p:nvSpPr>
          <p:cNvPr id="41" name="矩形 40"/>
          <p:cNvSpPr/>
          <p:nvPr/>
        </p:nvSpPr>
        <p:spPr>
          <a:xfrm>
            <a:off x="2592819" y="5617436"/>
            <a:ext cx="291351" cy="1692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rot="16200000">
            <a:off x="2990570" y="5180559"/>
            <a:ext cx="1435663" cy="230832"/>
          </a:xfrm>
          <a:prstGeom prst="rect">
            <a:avLst/>
          </a:prstGeom>
          <a:noFill/>
        </p:spPr>
        <p:txBody>
          <a:bodyPr wrap="square">
            <a:spAutoFit/>
          </a:bodyPr>
          <a:lstStyle/>
          <a:p>
            <a:pPr algn="ctr"/>
            <a:r>
              <a:rPr lang="zh-CN" altLang="en-US" sz="900" b="0" i="0" dirty="0">
                <a:solidFill>
                  <a:srgbClr val="282828"/>
                </a:solidFill>
                <a:effectLst/>
                <a:latin typeface="微软雅黑" panose="020B0503020204020204" charset="-122"/>
                <a:ea typeface="微软雅黑" panose="020B0503020204020204" charset="-122"/>
              </a:rPr>
              <a:t>病毒载量（拷贝</a:t>
            </a:r>
            <a:r>
              <a:rPr lang="en-US" altLang="zh-CN" sz="900" b="0" i="0" dirty="0">
                <a:solidFill>
                  <a:srgbClr val="282828"/>
                </a:solidFill>
                <a:effectLst/>
                <a:latin typeface="微软雅黑" panose="020B0503020204020204" charset="-122"/>
                <a:ea typeface="微软雅黑" panose="020B0503020204020204" charset="-122"/>
              </a:rPr>
              <a:t>/ml</a:t>
            </a:r>
            <a:r>
              <a:rPr lang="zh-CN" altLang="en-US" sz="900" b="0" i="0" dirty="0">
                <a:solidFill>
                  <a:srgbClr val="282828"/>
                </a:solidFill>
                <a:effectLst/>
                <a:latin typeface="微软雅黑" panose="020B0503020204020204" charset="-122"/>
                <a:ea typeface="微软雅黑" panose="020B0503020204020204" charset="-122"/>
              </a:rPr>
              <a:t>）</a:t>
            </a:r>
            <a:endParaRPr lang="zh-CN" altLang="en-US" sz="900" dirty="0">
              <a:latin typeface="微软雅黑" panose="020B0503020204020204" charset="-122"/>
              <a:ea typeface="微软雅黑" panose="020B0503020204020204" charset="-122"/>
            </a:endParaRPr>
          </a:p>
        </p:txBody>
      </p:sp>
      <p:sp>
        <p:nvSpPr>
          <p:cNvPr id="44" name="文本框 43"/>
          <p:cNvSpPr txBox="1"/>
          <p:nvPr/>
        </p:nvSpPr>
        <p:spPr>
          <a:xfrm>
            <a:off x="802351" y="6097874"/>
            <a:ext cx="414541"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基线</a:t>
            </a:r>
            <a:endParaRPr lang="zh-CN" altLang="en-US" sz="800" dirty="0">
              <a:latin typeface="微软雅黑" panose="020B0503020204020204" charset="-122"/>
              <a:ea typeface="微软雅黑" panose="020B0503020204020204" charset="-122"/>
            </a:endParaRPr>
          </a:p>
        </p:txBody>
      </p:sp>
      <p:sp>
        <p:nvSpPr>
          <p:cNvPr id="45" name="文本框 44"/>
          <p:cNvSpPr txBox="1"/>
          <p:nvPr/>
        </p:nvSpPr>
        <p:spPr>
          <a:xfrm>
            <a:off x="1185356" y="6097874"/>
            <a:ext cx="525056" cy="215444"/>
          </a:xfrm>
          <a:prstGeom prst="rect">
            <a:avLst/>
          </a:prstGeom>
          <a:noFill/>
        </p:spPr>
        <p:txBody>
          <a:bodyPr wrap="square" rtlCol="0">
            <a:spAutoFit/>
          </a:bodyPr>
          <a:lstStyle/>
          <a:p>
            <a:r>
              <a:rPr lang="en-US" altLang="zh-CN" sz="800" dirty="0">
                <a:latin typeface="微软雅黑" panose="020B0503020204020204" charset="-122"/>
                <a:ea typeface="微软雅黑" panose="020B0503020204020204" charset="-122"/>
              </a:rPr>
              <a:t>3</a:t>
            </a:r>
            <a:r>
              <a:rPr lang="zh-CN" altLang="en-US" sz="800" dirty="0">
                <a:latin typeface="微软雅黑" panose="020B0503020204020204" charset="-122"/>
                <a:ea typeface="微软雅黑" panose="020B0503020204020204" charset="-122"/>
              </a:rPr>
              <a:t>天后</a:t>
            </a:r>
            <a:endParaRPr lang="zh-CN" altLang="en-US" sz="800" dirty="0">
              <a:latin typeface="微软雅黑" panose="020B0503020204020204" charset="-122"/>
              <a:ea typeface="微软雅黑" panose="020B0503020204020204" charset="-122"/>
            </a:endParaRPr>
          </a:p>
        </p:txBody>
      </p:sp>
      <p:sp>
        <p:nvSpPr>
          <p:cNvPr id="46" name="文本框 45"/>
          <p:cNvSpPr txBox="1"/>
          <p:nvPr/>
        </p:nvSpPr>
        <p:spPr>
          <a:xfrm>
            <a:off x="1648217" y="6097874"/>
            <a:ext cx="414541"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基线</a:t>
            </a:r>
            <a:endParaRPr lang="zh-CN" altLang="en-US" sz="800" dirty="0">
              <a:latin typeface="微软雅黑" panose="020B0503020204020204" charset="-122"/>
              <a:ea typeface="微软雅黑" panose="020B0503020204020204" charset="-122"/>
            </a:endParaRPr>
          </a:p>
        </p:txBody>
      </p:sp>
      <p:sp>
        <p:nvSpPr>
          <p:cNvPr id="47" name="文本框 46"/>
          <p:cNvSpPr txBox="1"/>
          <p:nvPr/>
        </p:nvSpPr>
        <p:spPr>
          <a:xfrm>
            <a:off x="2031222" y="6097874"/>
            <a:ext cx="525056" cy="215444"/>
          </a:xfrm>
          <a:prstGeom prst="rect">
            <a:avLst/>
          </a:prstGeom>
          <a:noFill/>
        </p:spPr>
        <p:txBody>
          <a:bodyPr wrap="square" rtlCol="0">
            <a:spAutoFit/>
          </a:bodyPr>
          <a:lstStyle/>
          <a:p>
            <a:r>
              <a:rPr lang="en-US" altLang="zh-CN" sz="800" dirty="0">
                <a:latin typeface="微软雅黑" panose="020B0503020204020204" charset="-122"/>
                <a:ea typeface="微软雅黑" panose="020B0503020204020204" charset="-122"/>
              </a:rPr>
              <a:t>3</a:t>
            </a:r>
            <a:r>
              <a:rPr lang="zh-CN" altLang="en-US" sz="800" dirty="0">
                <a:latin typeface="微软雅黑" panose="020B0503020204020204" charset="-122"/>
                <a:ea typeface="微软雅黑" panose="020B0503020204020204" charset="-122"/>
              </a:rPr>
              <a:t>天后</a:t>
            </a:r>
            <a:endParaRPr lang="zh-CN" altLang="en-US" sz="800" dirty="0">
              <a:latin typeface="微软雅黑" panose="020B0503020204020204" charset="-122"/>
              <a:ea typeface="微软雅黑" panose="020B0503020204020204" charset="-122"/>
            </a:endParaRPr>
          </a:p>
        </p:txBody>
      </p:sp>
      <p:sp>
        <p:nvSpPr>
          <p:cNvPr id="48" name="文本框 47"/>
          <p:cNvSpPr txBox="1"/>
          <p:nvPr/>
        </p:nvSpPr>
        <p:spPr>
          <a:xfrm>
            <a:off x="2719084" y="5702049"/>
            <a:ext cx="613704"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流感阳性</a:t>
            </a:r>
            <a:endParaRPr lang="zh-CN" altLang="en-US" sz="800" dirty="0">
              <a:latin typeface="微软雅黑" panose="020B0503020204020204" charset="-122"/>
              <a:ea typeface="微软雅黑" panose="020B0503020204020204" charset="-122"/>
            </a:endParaRPr>
          </a:p>
        </p:txBody>
      </p:sp>
      <p:sp>
        <p:nvSpPr>
          <p:cNvPr id="49" name="文本框 48"/>
          <p:cNvSpPr txBox="1"/>
          <p:nvPr/>
        </p:nvSpPr>
        <p:spPr>
          <a:xfrm>
            <a:off x="2719084" y="5860444"/>
            <a:ext cx="613704"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流感阴性</a:t>
            </a:r>
            <a:endParaRPr lang="zh-CN" altLang="en-US" sz="800" dirty="0">
              <a:latin typeface="微软雅黑" panose="020B0503020204020204" charset="-122"/>
              <a:ea typeface="微软雅黑" panose="020B0503020204020204" charset="-122"/>
            </a:endParaRPr>
          </a:p>
        </p:txBody>
      </p:sp>
      <p:sp>
        <p:nvSpPr>
          <p:cNvPr id="50" name="文本框 49"/>
          <p:cNvSpPr txBox="1"/>
          <p:nvPr/>
        </p:nvSpPr>
        <p:spPr>
          <a:xfrm>
            <a:off x="1758277" y="6241130"/>
            <a:ext cx="608962"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奥司他韦</a:t>
            </a:r>
            <a:endParaRPr lang="zh-CN" altLang="en-US" sz="800" b="1" dirty="0">
              <a:latin typeface="微软雅黑" panose="020B0503020204020204" charset="-122"/>
              <a:ea typeface="微软雅黑" panose="020B0503020204020204" charset="-122"/>
            </a:endParaRPr>
          </a:p>
        </p:txBody>
      </p:sp>
      <p:sp>
        <p:nvSpPr>
          <p:cNvPr id="51" name="文本框 50"/>
          <p:cNvSpPr txBox="1"/>
          <p:nvPr/>
        </p:nvSpPr>
        <p:spPr>
          <a:xfrm>
            <a:off x="903686" y="6241130"/>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玛巴洛沙韦</a:t>
            </a:r>
            <a:endParaRPr lang="zh-CN" altLang="en-US" sz="800" b="1" dirty="0">
              <a:latin typeface="微软雅黑" panose="020B0503020204020204" charset="-122"/>
              <a:ea typeface="微软雅黑" panose="020B0503020204020204" charset="-122"/>
            </a:endParaRPr>
          </a:p>
        </p:txBody>
      </p:sp>
      <p:sp>
        <p:nvSpPr>
          <p:cNvPr id="52" name="文本框 51"/>
          <p:cNvSpPr txBox="1"/>
          <p:nvPr/>
        </p:nvSpPr>
        <p:spPr>
          <a:xfrm>
            <a:off x="4037592" y="6121223"/>
            <a:ext cx="414541"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基线</a:t>
            </a:r>
            <a:endParaRPr lang="zh-CN" altLang="en-US" sz="800" dirty="0">
              <a:latin typeface="微软雅黑" panose="020B0503020204020204" charset="-122"/>
              <a:ea typeface="微软雅黑" panose="020B0503020204020204" charset="-122"/>
            </a:endParaRPr>
          </a:p>
        </p:txBody>
      </p:sp>
      <p:sp>
        <p:nvSpPr>
          <p:cNvPr id="53" name="文本框 52"/>
          <p:cNvSpPr txBox="1"/>
          <p:nvPr/>
        </p:nvSpPr>
        <p:spPr>
          <a:xfrm>
            <a:off x="4420597" y="6121223"/>
            <a:ext cx="525056" cy="215444"/>
          </a:xfrm>
          <a:prstGeom prst="rect">
            <a:avLst/>
          </a:prstGeom>
          <a:noFill/>
        </p:spPr>
        <p:txBody>
          <a:bodyPr wrap="square" rtlCol="0">
            <a:spAutoFit/>
          </a:bodyPr>
          <a:lstStyle/>
          <a:p>
            <a:r>
              <a:rPr lang="en-US" altLang="zh-CN" sz="800" dirty="0">
                <a:latin typeface="微软雅黑" panose="020B0503020204020204" charset="-122"/>
                <a:ea typeface="微软雅黑" panose="020B0503020204020204" charset="-122"/>
              </a:rPr>
              <a:t>3</a:t>
            </a:r>
            <a:r>
              <a:rPr lang="zh-CN" altLang="en-US" sz="800" dirty="0">
                <a:latin typeface="微软雅黑" panose="020B0503020204020204" charset="-122"/>
                <a:ea typeface="微软雅黑" panose="020B0503020204020204" charset="-122"/>
              </a:rPr>
              <a:t>天后</a:t>
            </a:r>
            <a:endParaRPr lang="zh-CN" altLang="en-US" sz="800" dirty="0">
              <a:latin typeface="微软雅黑" panose="020B0503020204020204" charset="-122"/>
              <a:ea typeface="微软雅黑" panose="020B0503020204020204" charset="-122"/>
            </a:endParaRPr>
          </a:p>
        </p:txBody>
      </p:sp>
      <p:sp>
        <p:nvSpPr>
          <p:cNvPr id="54" name="文本框 53"/>
          <p:cNvSpPr txBox="1"/>
          <p:nvPr/>
        </p:nvSpPr>
        <p:spPr>
          <a:xfrm>
            <a:off x="4956947" y="6121223"/>
            <a:ext cx="414541" cy="215444"/>
          </a:xfrm>
          <a:prstGeom prst="rect">
            <a:avLst/>
          </a:prstGeom>
          <a:noFill/>
        </p:spPr>
        <p:txBody>
          <a:bodyPr wrap="square" rtlCol="0">
            <a:spAutoFit/>
          </a:bodyPr>
          <a:lstStyle/>
          <a:p>
            <a:r>
              <a:rPr lang="zh-CN" altLang="en-US" sz="800" dirty="0">
                <a:latin typeface="微软雅黑" panose="020B0503020204020204" charset="-122"/>
                <a:ea typeface="微软雅黑" panose="020B0503020204020204" charset="-122"/>
              </a:rPr>
              <a:t>基线</a:t>
            </a:r>
            <a:endParaRPr lang="zh-CN" altLang="en-US" sz="800" dirty="0">
              <a:latin typeface="微软雅黑" panose="020B0503020204020204" charset="-122"/>
              <a:ea typeface="微软雅黑" panose="020B0503020204020204" charset="-122"/>
            </a:endParaRPr>
          </a:p>
        </p:txBody>
      </p:sp>
      <p:sp>
        <p:nvSpPr>
          <p:cNvPr id="55" name="文本框 54"/>
          <p:cNvSpPr txBox="1"/>
          <p:nvPr/>
        </p:nvSpPr>
        <p:spPr>
          <a:xfrm>
            <a:off x="5339952" y="6121223"/>
            <a:ext cx="525056" cy="215444"/>
          </a:xfrm>
          <a:prstGeom prst="rect">
            <a:avLst/>
          </a:prstGeom>
          <a:noFill/>
        </p:spPr>
        <p:txBody>
          <a:bodyPr wrap="square" rtlCol="0">
            <a:spAutoFit/>
          </a:bodyPr>
          <a:lstStyle/>
          <a:p>
            <a:r>
              <a:rPr lang="en-US" altLang="zh-CN" sz="800" dirty="0">
                <a:latin typeface="微软雅黑" panose="020B0503020204020204" charset="-122"/>
                <a:ea typeface="微软雅黑" panose="020B0503020204020204" charset="-122"/>
              </a:rPr>
              <a:t>3</a:t>
            </a:r>
            <a:r>
              <a:rPr lang="zh-CN" altLang="en-US" sz="800" dirty="0">
                <a:latin typeface="微软雅黑" panose="020B0503020204020204" charset="-122"/>
                <a:ea typeface="微软雅黑" panose="020B0503020204020204" charset="-122"/>
              </a:rPr>
              <a:t>天后</a:t>
            </a:r>
            <a:endParaRPr lang="zh-CN" altLang="en-US" sz="800" dirty="0">
              <a:latin typeface="微软雅黑" panose="020B0503020204020204" charset="-122"/>
              <a:ea typeface="微软雅黑" panose="020B0503020204020204" charset="-122"/>
            </a:endParaRPr>
          </a:p>
        </p:txBody>
      </p:sp>
      <p:sp>
        <p:nvSpPr>
          <p:cNvPr id="56" name="文本框 55"/>
          <p:cNvSpPr txBox="1"/>
          <p:nvPr/>
        </p:nvSpPr>
        <p:spPr>
          <a:xfrm>
            <a:off x="5067007" y="6264479"/>
            <a:ext cx="608962"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奥司他韦</a:t>
            </a:r>
            <a:endParaRPr lang="zh-CN" altLang="en-US" sz="800" b="1" dirty="0">
              <a:latin typeface="微软雅黑" panose="020B0503020204020204" charset="-122"/>
              <a:ea typeface="微软雅黑" panose="020B0503020204020204" charset="-122"/>
            </a:endParaRPr>
          </a:p>
        </p:txBody>
      </p:sp>
      <p:sp>
        <p:nvSpPr>
          <p:cNvPr id="57" name="文本框 56"/>
          <p:cNvSpPr txBox="1"/>
          <p:nvPr/>
        </p:nvSpPr>
        <p:spPr>
          <a:xfrm>
            <a:off x="4138927" y="6264479"/>
            <a:ext cx="697866" cy="215444"/>
          </a:xfrm>
          <a:prstGeom prst="rect">
            <a:avLst/>
          </a:prstGeom>
          <a:noFill/>
        </p:spPr>
        <p:txBody>
          <a:bodyPr wrap="square" rtlCol="0">
            <a:spAutoFit/>
          </a:bodyPr>
          <a:lstStyle/>
          <a:p>
            <a:r>
              <a:rPr lang="zh-CN" altLang="en-US" sz="800" b="1" dirty="0">
                <a:latin typeface="微软雅黑" panose="020B0503020204020204" charset="-122"/>
                <a:ea typeface="微软雅黑" panose="020B0503020204020204" charset="-122"/>
              </a:rPr>
              <a:t>玛巴洛沙韦</a:t>
            </a:r>
            <a:endParaRPr lang="zh-CN" altLang="en-US" sz="800" b="1" dirty="0">
              <a:latin typeface="微软雅黑" panose="020B0503020204020204" charset="-122"/>
              <a:ea typeface="微软雅黑" panose="020B0503020204020204" charset="-122"/>
            </a:endParaRPr>
          </a:p>
        </p:txBody>
      </p:sp>
      <p:sp>
        <p:nvSpPr>
          <p:cNvPr id="58" name="文本框 57"/>
          <p:cNvSpPr txBox="1"/>
          <p:nvPr/>
        </p:nvSpPr>
        <p:spPr>
          <a:xfrm>
            <a:off x="6361193" y="4913254"/>
            <a:ext cx="5258123" cy="1521635"/>
          </a:xfrm>
          <a:prstGeom prst="rect">
            <a:avLst/>
          </a:prstGeom>
          <a:noFill/>
        </p:spPr>
        <p:txBody>
          <a:bodyPr wrap="square">
            <a:spAutoFit/>
          </a:bodyPr>
          <a:lstStyle/>
          <a:p>
            <a:pPr>
              <a:lnSpc>
                <a:spcPct val="150000"/>
              </a:lnSpc>
              <a:spcAft>
                <a:spcPts val="200"/>
              </a:spcAft>
            </a:pPr>
            <a:r>
              <a:rPr lang="zh-CN" altLang="en-US" sz="1200" b="1" dirty="0">
                <a:solidFill>
                  <a:srgbClr val="282828"/>
                </a:solidFill>
                <a:effectLst/>
                <a:latin typeface="微软雅黑" panose="020B0503020204020204" charset="-122"/>
                <a:ea typeface="微软雅黑" panose="020B0503020204020204" charset="-122"/>
              </a:rPr>
              <a:t>鼻咽拭子流感病毒抗原检测显示：</a:t>
            </a:r>
            <a:endParaRPr lang="en-US" altLang="zh-CN" sz="1200" b="1" dirty="0">
              <a:solidFill>
                <a:srgbClr val="282828"/>
              </a:solidFill>
              <a:effectLst/>
              <a:latin typeface="微软雅黑" panose="020B0503020204020204" charset="-122"/>
              <a:ea typeface="微软雅黑" panose="020B0503020204020204" charset="-122"/>
            </a:endParaRPr>
          </a:p>
          <a:p>
            <a:pPr marL="171450" indent="-171450">
              <a:lnSpc>
                <a:spcPct val="150000"/>
              </a:lnSpc>
              <a:spcAft>
                <a:spcPts val="200"/>
              </a:spcAft>
              <a:buFont typeface="Arial" panose="020B0604020202020204" pitchFamily="34" charset="0"/>
              <a:buChar char="•"/>
            </a:pPr>
            <a:r>
              <a:rPr lang="zh-CN" altLang="en-US" sz="1200" b="1" dirty="0">
                <a:solidFill>
                  <a:srgbClr val="0070C0"/>
                </a:solidFill>
                <a:effectLst/>
                <a:latin typeface="微软雅黑" panose="020B0503020204020204" charset="-122"/>
                <a:ea typeface="微软雅黑" panose="020B0503020204020204" charset="-122"/>
              </a:rPr>
              <a:t>与第</a:t>
            </a:r>
            <a:r>
              <a:rPr lang="en-US" altLang="zh-CN" sz="1200" b="1" dirty="0">
                <a:solidFill>
                  <a:srgbClr val="0070C0"/>
                </a:solidFill>
                <a:effectLst/>
                <a:latin typeface="微软雅黑" panose="020B0503020204020204" charset="-122"/>
                <a:ea typeface="微软雅黑" panose="020B0503020204020204" charset="-122"/>
              </a:rPr>
              <a:t>3</a:t>
            </a:r>
            <a:r>
              <a:rPr lang="zh-CN" altLang="en-US" sz="1200" b="1" dirty="0">
                <a:solidFill>
                  <a:srgbClr val="0070C0"/>
                </a:solidFill>
                <a:effectLst/>
                <a:latin typeface="微软雅黑" panose="020B0503020204020204" charset="-122"/>
                <a:ea typeface="微软雅黑" panose="020B0503020204020204" charset="-122"/>
              </a:rPr>
              <a:t>天相比，第</a:t>
            </a:r>
            <a:r>
              <a:rPr lang="en-US" altLang="zh-CN" sz="1200" b="1" dirty="0">
                <a:solidFill>
                  <a:srgbClr val="0070C0"/>
                </a:solidFill>
                <a:effectLst/>
                <a:latin typeface="微软雅黑" panose="020B0503020204020204" charset="-122"/>
                <a:ea typeface="微软雅黑" panose="020B0503020204020204" charset="-122"/>
              </a:rPr>
              <a:t>1</a:t>
            </a:r>
            <a:r>
              <a:rPr lang="zh-CN" altLang="en-US" sz="1200" b="1" dirty="0">
                <a:solidFill>
                  <a:srgbClr val="0070C0"/>
                </a:solidFill>
                <a:effectLst/>
                <a:latin typeface="微软雅黑" panose="020B0503020204020204" charset="-122"/>
                <a:ea typeface="微软雅黑" panose="020B0503020204020204" charset="-122"/>
              </a:rPr>
              <a:t>天两治疗组的病毒载量均显著下降</a:t>
            </a:r>
            <a:r>
              <a:rPr lang="zh-CN" altLang="en-US" sz="1200" b="0" dirty="0">
                <a:solidFill>
                  <a:srgbClr val="282828"/>
                </a:solidFill>
                <a:effectLst/>
                <a:latin typeface="微软雅黑" panose="020B0503020204020204" charset="-122"/>
                <a:ea typeface="微软雅黑" panose="020B0503020204020204" charset="-122"/>
              </a:rPr>
              <a:t>（</a:t>
            </a:r>
            <a:r>
              <a:rPr lang="en-US" altLang="zh-CN" sz="1200" dirty="0">
                <a:solidFill>
                  <a:srgbClr val="282828"/>
                </a:solidFill>
                <a:latin typeface="微软雅黑" panose="020B0503020204020204" charset="-122"/>
                <a:ea typeface="微软雅黑" panose="020B0503020204020204" charset="-122"/>
              </a:rPr>
              <a:t>P</a:t>
            </a:r>
            <a:r>
              <a:rPr lang="zh-CN" altLang="en-US" sz="1200" b="0" dirty="0">
                <a:solidFill>
                  <a:srgbClr val="282828"/>
                </a:solidFill>
                <a:effectLst/>
                <a:latin typeface="微软雅黑" panose="020B0503020204020204" charset="-122"/>
                <a:ea typeface="微软雅黑" panose="020B0503020204020204" charset="-122"/>
              </a:rPr>
              <a:t>均</a:t>
            </a:r>
            <a:r>
              <a:rPr lang="en-US" altLang="zh-CN" sz="1200" b="0" dirty="0">
                <a:solidFill>
                  <a:srgbClr val="282828"/>
                </a:solidFill>
                <a:effectLst/>
                <a:latin typeface="微软雅黑" panose="020B0503020204020204" charset="-122"/>
                <a:ea typeface="微软雅黑" panose="020B0503020204020204" charset="-122"/>
              </a:rPr>
              <a:t> &lt; 0.001</a:t>
            </a:r>
            <a:r>
              <a:rPr lang="zh-CN" altLang="en-US" sz="1200" b="0" dirty="0">
                <a:solidFill>
                  <a:srgbClr val="282828"/>
                </a:solidFill>
                <a:effectLst/>
                <a:latin typeface="微软雅黑" panose="020B0503020204020204" charset="-122"/>
                <a:ea typeface="微软雅黑" panose="020B0503020204020204" charset="-122"/>
              </a:rPr>
              <a:t>）</a:t>
            </a:r>
            <a:endParaRPr lang="en-US" altLang="zh-CN" sz="1200" b="0" dirty="0">
              <a:solidFill>
                <a:srgbClr val="282828"/>
              </a:solidFill>
              <a:effectLst/>
              <a:latin typeface="微软雅黑" panose="020B0503020204020204" charset="-122"/>
              <a:ea typeface="微软雅黑" panose="020B0503020204020204" charset="-122"/>
            </a:endParaRPr>
          </a:p>
          <a:p>
            <a:pPr marL="171450" indent="-171450">
              <a:lnSpc>
                <a:spcPct val="150000"/>
              </a:lnSpc>
              <a:spcAft>
                <a:spcPts val="200"/>
              </a:spcAft>
              <a:buFont typeface="Arial" panose="020B0604020202020204" pitchFamily="34" charset="0"/>
              <a:buChar char="•"/>
            </a:pPr>
            <a:r>
              <a:rPr lang="zh-CN" altLang="en-US" sz="1200" b="0" dirty="0">
                <a:solidFill>
                  <a:srgbClr val="282828"/>
                </a:solidFill>
                <a:effectLst/>
                <a:latin typeface="微软雅黑" panose="020B0503020204020204" charset="-122"/>
                <a:ea typeface="微软雅黑" panose="020B0503020204020204" charset="-122"/>
              </a:rPr>
              <a:t>玛巴洛沙韦组有 </a:t>
            </a:r>
            <a:r>
              <a:rPr lang="en-US" altLang="zh-CN" sz="1200" b="0" dirty="0">
                <a:solidFill>
                  <a:srgbClr val="282828"/>
                </a:solidFill>
                <a:effectLst/>
                <a:latin typeface="微软雅黑" panose="020B0503020204020204" charset="-122"/>
                <a:ea typeface="微软雅黑" panose="020B0503020204020204" charset="-122"/>
              </a:rPr>
              <a:t>5.4%</a:t>
            </a:r>
            <a:r>
              <a:rPr lang="zh-CN" altLang="en-US" sz="1200" b="0" dirty="0">
                <a:solidFill>
                  <a:srgbClr val="282828"/>
                </a:solidFill>
                <a:effectLst/>
                <a:latin typeface="微软雅黑" panose="020B0503020204020204" charset="-122"/>
                <a:ea typeface="微软雅黑" panose="020B0503020204020204" charset="-122"/>
              </a:rPr>
              <a:t>（</a:t>
            </a:r>
            <a:r>
              <a:rPr lang="en-US" altLang="zh-CN" sz="1200" b="0" dirty="0">
                <a:solidFill>
                  <a:srgbClr val="282828"/>
                </a:solidFill>
                <a:effectLst/>
                <a:latin typeface="微软雅黑" panose="020B0503020204020204" charset="-122"/>
                <a:ea typeface="微软雅黑" panose="020B0503020204020204" charset="-122"/>
              </a:rPr>
              <a:t>8 /147</a:t>
            </a:r>
            <a:r>
              <a:rPr lang="zh-CN" altLang="en-US" sz="1200" b="0" dirty="0">
                <a:solidFill>
                  <a:srgbClr val="282828"/>
                </a:solidFill>
                <a:effectLst/>
                <a:latin typeface="微软雅黑" panose="020B0503020204020204" charset="-122"/>
                <a:ea typeface="微软雅黑" panose="020B0503020204020204" charset="-122"/>
              </a:rPr>
              <a:t>）患者在第</a:t>
            </a:r>
            <a:r>
              <a:rPr lang="en-US" altLang="zh-CN" sz="1200" b="0" dirty="0">
                <a:solidFill>
                  <a:srgbClr val="282828"/>
                </a:solidFill>
                <a:effectLst/>
                <a:latin typeface="微软雅黑" panose="020B0503020204020204" charset="-122"/>
                <a:ea typeface="微软雅黑" panose="020B0503020204020204" charset="-122"/>
              </a:rPr>
              <a:t>3</a:t>
            </a:r>
            <a:r>
              <a:rPr lang="zh-CN" altLang="en-US" sz="1200" b="0" dirty="0">
                <a:solidFill>
                  <a:srgbClr val="282828"/>
                </a:solidFill>
                <a:effectLst/>
                <a:latin typeface="微软雅黑" panose="020B0503020204020204" charset="-122"/>
                <a:ea typeface="微软雅黑" panose="020B0503020204020204" charset="-122"/>
              </a:rPr>
              <a:t>天抗原呈阳性，而奥司他韦组为 </a:t>
            </a:r>
            <a:r>
              <a:rPr lang="en-US" altLang="zh-CN" sz="1200" b="0" dirty="0">
                <a:solidFill>
                  <a:srgbClr val="282828"/>
                </a:solidFill>
                <a:effectLst/>
                <a:latin typeface="微软雅黑" panose="020B0503020204020204" charset="-122"/>
                <a:ea typeface="微软雅黑" panose="020B0503020204020204" charset="-122"/>
              </a:rPr>
              <a:t>10%</a:t>
            </a:r>
            <a:r>
              <a:rPr lang="zh-CN" altLang="en-US" sz="1200" b="0" dirty="0">
                <a:solidFill>
                  <a:srgbClr val="282828"/>
                </a:solidFill>
                <a:effectLst/>
                <a:latin typeface="微软雅黑" panose="020B0503020204020204" charset="-122"/>
                <a:ea typeface="微软雅黑" panose="020B0503020204020204" charset="-122"/>
              </a:rPr>
              <a:t>（</a:t>
            </a:r>
            <a:r>
              <a:rPr lang="en-US" altLang="zh-CN" sz="1200" b="0" dirty="0">
                <a:solidFill>
                  <a:srgbClr val="282828"/>
                </a:solidFill>
                <a:effectLst/>
                <a:latin typeface="微软雅黑" panose="020B0503020204020204" charset="-122"/>
                <a:ea typeface="微软雅黑" panose="020B0503020204020204" charset="-122"/>
              </a:rPr>
              <a:t>2 /21</a:t>
            </a:r>
            <a:r>
              <a:rPr lang="zh-CN" altLang="en-US" sz="1200" b="0" dirty="0">
                <a:solidFill>
                  <a:srgbClr val="282828"/>
                </a:solidFill>
                <a:effectLst/>
                <a:latin typeface="微软雅黑" panose="020B0503020204020204" charset="-122"/>
                <a:ea typeface="微软雅黑" panose="020B0503020204020204" charset="-122"/>
              </a:rPr>
              <a:t>）</a:t>
            </a:r>
            <a:r>
              <a:rPr lang="zh-CN" altLang="en-US" sz="1200" dirty="0">
                <a:solidFill>
                  <a:srgbClr val="282828"/>
                </a:solidFill>
                <a:latin typeface="微软雅黑" panose="020B0503020204020204" charset="-122"/>
                <a:ea typeface="微软雅黑" panose="020B0503020204020204" charset="-122"/>
              </a:rPr>
              <a:t>，</a:t>
            </a:r>
            <a:r>
              <a:rPr lang="zh-CN" altLang="en-US" sz="1200" b="0" dirty="0">
                <a:solidFill>
                  <a:srgbClr val="282828"/>
                </a:solidFill>
                <a:effectLst/>
                <a:latin typeface="微软雅黑" panose="020B0503020204020204" charset="-122"/>
                <a:ea typeface="微软雅黑" panose="020B0503020204020204" charset="-122"/>
              </a:rPr>
              <a:t>无显著差异；</a:t>
            </a:r>
            <a:endParaRPr lang="en-US" altLang="zh-CN" sz="1200" b="0" dirty="0">
              <a:solidFill>
                <a:srgbClr val="282828"/>
              </a:solidFill>
              <a:effectLst/>
              <a:latin typeface="微软雅黑" panose="020B0503020204020204" charset="-122"/>
              <a:ea typeface="微软雅黑" panose="020B0503020204020204" charset="-122"/>
            </a:endParaRPr>
          </a:p>
          <a:p>
            <a:pPr marL="171450" indent="-171450">
              <a:lnSpc>
                <a:spcPct val="150000"/>
              </a:lnSpc>
              <a:spcAft>
                <a:spcPts val="200"/>
              </a:spcAft>
              <a:buFont typeface="Arial" panose="020B0604020202020204" pitchFamily="34" charset="0"/>
              <a:buChar char="•"/>
            </a:pPr>
            <a:r>
              <a:rPr lang="zh-CN" altLang="en-US" sz="1200" b="0" dirty="0">
                <a:solidFill>
                  <a:srgbClr val="282828"/>
                </a:solidFill>
                <a:effectLst/>
                <a:latin typeface="微软雅黑" panose="020B0503020204020204" charset="-122"/>
                <a:ea typeface="微软雅黑" panose="020B0503020204020204" charset="-122"/>
              </a:rPr>
              <a:t>第</a:t>
            </a:r>
            <a:r>
              <a:rPr lang="en-US" altLang="zh-CN" sz="1200" b="0" dirty="0">
                <a:solidFill>
                  <a:srgbClr val="282828"/>
                </a:solidFill>
                <a:effectLst/>
                <a:latin typeface="微软雅黑" panose="020B0503020204020204" charset="-122"/>
                <a:ea typeface="微软雅黑" panose="020B0503020204020204" charset="-122"/>
              </a:rPr>
              <a:t>3</a:t>
            </a:r>
            <a:r>
              <a:rPr lang="zh-CN" altLang="en-US" sz="1200" b="0" dirty="0">
                <a:solidFill>
                  <a:srgbClr val="282828"/>
                </a:solidFill>
                <a:effectLst/>
                <a:latin typeface="微软雅黑" panose="020B0503020204020204" charset="-122"/>
                <a:ea typeface="微软雅黑" panose="020B0503020204020204" charset="-122"/>
              </a:rPr>
              <a:t>天两组咽拭子病毒载量无显著差异</a:t>
            </a:r>
            <a:endParaRPr lang="en-US" altLang="zh-CN" sz="1200" b="0" dirty="0">
              <a:solidFill>
                <a:srgbClr val="282828"/>
              </a:solidFill>
              <a:effectLst/>
              <a:latin typeface="微软雅黑" panose="020B0503020204020204" charset="-122"/>
              <a:ea typeface="微软雅黑" panose="020B0503020204020204" charset="-122"/>
            </a:endParaRPr>
          </a:p>
        </p:txBody>
      </p:sp>
      <p:sp>
        <p:nvSpPr>
          <p:cNvPr id="59" name="文本框 58"/>
          <p:cNvSpPr txBox="1"/>
          <p:nvPr/>
        </p:nvSpPr>
        <p:spPr>
          <a:xfrm>
            <a:off x="3466938" y="905357"/>
            <a:ext cx="5258123" cy="377411"/>
          </a:xfrm>
          <a:prstGeom prst="rect">
            <a:avLst/>
          </a:prstGeom>
          <a:noFill/>
        </p:spPr>
        <p:txBody>
          <a:bodyPr wrap="square">
            <a:spAutoFit/>
          </a:bodyPr>
          <a:lstStyle/>
          <a:p>
            <a:pPr algn="ctr">
              <a:lnSpc>
                <a:spcPct val="150000"/>
              </a:lnSpc>
              <a:spcAft>
                <a:spcPts val="200"/>
              </a:spcAft>
            </a:pPr>
            <a:r>
              <a:rPr lang="zh-CN" altLang="en-US" sz="1400" b="1" i="0" spc="300" dirty="0">
                <a:solidFill>
                  <a:srgbClr val="282828"/>
                </a:solidFill>
                <a:effectLst/>
                <a:latin typeface="微软雅黑" panose="020B0503020204020204" charset="-122"/>
                <a:ea typeface="微软雅黑" panose="020B0503020204020204" charset="-122"/>
              </a:rPr>
              <a:t>玛巴洛沙韦组</a:t>
            </a:r>
            <a:r>
              <a:rPr lang="en-US" altLang="zh-CN" sz="1400" b="1" i="0" spc="300" dirty="0">
                <a:solidFill>
                  <a:srgbClr val="282828"/>
                </a:solidFill>
                <a:effectLst/>
                <a:latin typeface="微软雅黑" panose="020B0503020204020204" charset="-122"/>
                <a:ea typeface="微软雅黑" panose="020B0503020204020204" charset="-122"/>
              </a:rPr>
              <a:t>vs</a:t>
            </a:r>
            <a:r>
              <a:rPr lang="zh-CN" altLang="en-US" sz="1400" b="1" i="0" spc="300" dirty="0">
                <a:solidFill>
                  <a:srgbClr val="282828"/>
                </a:solidFill>
                <a:effectLst/>
                <a:latin typeface="微软雅黑" panose="020B0503020204020204" charset="-122"/>
                <a:ea typeface="微软雅黑" panose="020B0503020204020204" charset="-122"/>
              </a:rPr>
              <a:t>奥司他韦组淋巴细胞计数变化</a:t>
            </a:r>
            <a:endParaRPr lang="en-US" altLang="zh-CN" sz="1400" b="1" i="0" spc="300" dirty="0">
              <a:solidFill>
                <a:srgbClr val="282828"/>
              </a:solidFill>
              <a:effectLst/>
              <a:latin typeface="微软雅黑" panose="020B0503020204020204" charset="-122"/>
              <a:ea typeface="微软雅黑" panose="020B0503020204020204" charset="-122"/>
            </a:endParaRPr>
          </a:p>
        </p:txBody>
      </p:sp>
      <p:sp>
        <p:nvSpPr>
          <p:cNvPr id="60" name="文本框 59"/>
          <p:cNvSpPr txBox="1"/>
          <p:nvPr/>
        </p:nvSpPr>
        <p:spPr>
          <a:xfrm>
            <a:off x="462983" y="3799387"/>
            <a:ext cx="5258123" cy="377411"/>
          </a:xfrm>
          <a:prstGeom prst="rect">
            <a:avLst/>
          </a:prstGeom>
          <a:noFill/>
        </p:spPr>
        <p:txBody>
          <a:bodyPr wrap="square">
            <a:spAutoFit/>
          </a:bodyPr>
          <a:lstStyle/>
          <a:p>
            <a:pPr algn="ctr">
              <a:lnSpc>
                <a:spcPct val="150000"/>
              </a:lnSpc>
              <a:spcAft>
                <a:spcPts val="200"/>
              </a:spcAft>
            </a:pPr>
            <a:r>
              <a:rPr lang="zh-CN" altLang="en-US" sz="1400" b="1" i="0" spc="300" dirty="0">
                <a:solidFill>
                  <a:srgbClr val="282828"/>
                </a:solidFill>
                <a:effectLst/>
                <a:latin typeface="微软雅黑" panose="020B0503020204020204" charset="-122"/>
                <a:ea typeface="微软雅黑" panose="020B0503020204020204" charset="-122"/>
              </a:rPr>
              <a:t>玛巴洛沙韦组</a:t>
            </a:r>
            <a:r>
              <a:rPr lang="en-US" altLang="zh-CN" sz="1400" b="1" i="0" spc="300" dirty="0">
                <a:solidFill>
                  <a:srgbClr val="282828"/>
                </a:solidFill>
                <a:effectLst/>
                <a:latin typeface="微软雅黑" panose="020B0503020204020204" charset="-122"/>
                <a:ea typeface="微软雅黑" panose="020B0503020204020204" charset="-122"/>
              </a:rPr>
              <a:t>vs</a:t>
            </a:r>
            <a:r>
              <a:rPr lang="zh-CN" altLang="en-US" sz="1400" b="1" i="0" spc="300" dirty="0">
                <a:solidFill>
                  <a:srgbClr val="282828"/>
                </a:solidFill>
                <a:effectLst/>
                <a:latin typeface="微软雅黑" panose="020B0503020204020204" charset="-122"/>
                <a:ea typeface="微软雅黑" panose="020B0503020204020204" charset="-122"/>
              </a:rPr>
              <a:t>奥司他韦组病毒学状态变化</a:t>
            </a:r>
            <a:endParaRPr lang="en-US" altLang="zh-CN" sz="1400" b="1" i="0" spc="300" dirty="0">
              <a:solidFill>
                <a:srgbClr val="282828"/>
              </a:solidFill>
              <a:effectLst/>
              <a:latin typeface="微软雅黑" panose="020B0503020204020204" charset="-122"/>
              <a:ea typeface="微软雅黑" panose="020B0503020204020204" charset="-122"/>
            </a:endParaRPr>
          </a:p>
        </p:txBody>
      </p:sp>
      <p:sp>
        <p:nvSpPr>
          <p:cNvPr id="61" name="文本框 60"/>
          <p:cNvSpPr txBox="1"/>
          <p:nvPr/>
        </p:nvSpPr>
        <p:spPr>
          <a:xfrm>
            <a:off x="10930116" y="0"/>
            <a:ext cx="1261884" cy="307777"/>
          </a:xfrm>
          <a:prstGeom prst="rect">
            <a:avLst/>
          </a:prstGeom>
          <a:solidFill>
            <a:schemeClr val="accent5">
              <a:lumMod val="40000"/>
              <a:lumOff val="60000"/>
            </a:schemeClr>
          </a:solidFill>
        </p:spPr>
        <p:txBody>
          <a:bodyPr wrap="none" rtlCol="0">
            <a:spAutoFit/>
          </a:bodyPr>
          <a:lstStyle/>
          <a:p>
            <a:r>
              <a:rPr lang="zh-CN" altLang="en-US" sz="1400" b="1" dirty="0" smtClean="0">
                <a:latin typeface="微软雅黑" panose="020B0503020204020204" charset="-122"/>
                <a:ea typeface="微软雅黑" panose="020B0503020204020204" charset="-122"/>
              </a:rPr>
              <a:t>南方医院研究</a:t>
            </a:r>
            <a:endParaRPr lang="zh-CN" altLang="en-US" sz="1400" b="1" dirty="0">
              <a:latin typeface="微软雅黑" panose="020B0503020204020204" charset="-122"/>
              <a:ea typeface="微软雅黑" panose="020B0503020204020204" charset="-122"/>
            </a:endParaRPr>
          </a:p>
        </p:txBody>
      </p:sp>
      <p:sp>
        <p:nvSpPr>
          <p:cNvPr id="62" name="文本框 61"/>
          <p:cNvSpPr txBox="1"/>
          <p:nvPr/>
        </p:nvSpPr>
        <p:spPr>
          <a:xfrm>
            <a:off x="10996791" y="339697"/>
            <a:ext cx="1797307" cy="307777"/>
          </a:xfrm>
          <a:prstGeom prst="rect">
            <a:avLst/>
          </a:prstGeom>
          <a:noFill/>
        </p:spPr>
        <p:txBody>
          <a:bodyPr wrap="square" rtlCol="0">
            <a:spAutoFit/>
          </a:bodyPr>
          <a:lstStyle/>
          <a:p>
            <a:r>
              <a:rPr lang="en-US" altLang="zh-CN" sz="1400" dirty="0" smtClean="0">
                <a:latin typeface="微软雅黑" panose="020B0503020204020204" charset="-122"/>
                <a:ea typeface="微软雅黑" panose="020B0503020204020204" charset="-122"/>
              </a:rPr>
              <a:t>Internal use</a:t>
            </a:r>
            <a:endParaRPr lang="zh-CN" altLang="en-US" sz="1400" dirty="0">
              <a:latin typeface="微软雅黑" panose="020B0503020204020204" charset="-122"/>
              <a:ea typeface="微软雅黑" panose="020B0503020204020204" charset="-122"/>
            </a:endParaRPr>
          </a:p>
        </p:txBody>
      </p:sp>
      <p:sp>
        <p:nvSpPr>
          <p:cNvPr id="63" name="矩形: 圆角 16"/>
          <p:cNvSpPr/>
          <p:nvPr/>
        </p:nvSpPr>
        <p:spPr>
          <a:xfrm>
            <a:off x="347869" y="990126"/>
            <a:ext cx="11509513" cy="5547348"/>
          </a:xfrm>
          <a:prstGeom prst="roundRect">
            <a:avLst>
              <a:gd name="adj" fmla="val 13756"/>
            </a:avLst>
          </a:prstGeom>
          <a:gradFill flip="none" rotWithShape="1">
            <a:gsLst>
              <a:gs pos="0">
                <a:srgbClr val="0D7FB3">
                  <a:alpha val="5000"/>
                </a:srgbClr>
              </a:gs>
              <a:gs pos="100000">
                <a:srgbClr val="0B7FB3">
                  <a:alpha val="0"/>
                </a:srgbClr>
              </a:gs>
            </a:gsLst>
            <a:lin ang="16200000" scaled="1"/>
            <a:tileRect/>
          </a:gradFill>
          <a:ln w="9525">
            <a:gradFill flip="none" rotWithShape="1">
              <a:gsLst>
                <a:gs pos="0">
                  <a:srgbClr val="0B7FB3"/>
                </a:gs>
                <a:gs pos="100000">
                  <a:schemeClr val="bg1"/>
                </a:gs>
              </a:gsLst>
              <a:lin ang="162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84"/>
        <p:cNvGrpSpPr/>
        <p:nvPr/>
      </p:nvGrpSpPr>
      <p:grpSpPr>
        <a:xfrm>
          <a:off x="0" y="0"/>
          <a:ext cx="0" cy="0"/>
          <a:chOff x="0" y="0"/>
          <a:chExt cx="0" cy="0"/>
        </a:xfrm>
      </p:grpSpPr>
      <p:sp>
        <p:nvSpPr>
          <p:cNvPr id="11" name="Google Shape;2185;p50"/>
          <p:cNvSpPr txBox="1"/>
          <p:nvPr>
            <p:ph type="title"/>
          </p:nvPr>
        </p:nvSpPr>
        <p:spPr>
          <a:xfrm>
            <a:off x="576262" y="628651"/>
            <a:ext cx="11039475" cy="617537"/>
          </a:xfrm>
          <a:prstGeom prst="rect">
            <a:avLst/>
          </a:prstGeom>
          <a:noFill/>
          <a:ln>
            <a:noFill/>
          </a:ln>
        </p:spPr>
        <p:txBody>
          <a:bodyPr spcFirstLastPara="1" wrap="square" lIns="91425" tIns="0" rIns="91425" bIns="45700" anchor="t" anchorCtr="0">
            <a:noAutofit/>
          </a:bodyPr>
          <a:lstStyle/>
          <a:p>
            <a:pPr marL="0" lvl="0" indent="0" algn="ctr" rtl="0">
              <a:lnSpc>
                <a:spcPct val="90000"/>
              </a:lnSpc>
              <a:spcBef>
                <a:spcPts val="0"/>
              </a:spcBef>
              <a:spcAft>
                <a:spcPts val="0"/>
              </a:spcAft>
              <a:buNone/>
            </a:pPr>
            <a:r>
              <a:rPr lang="zh-CN" sz="3200" b="1" dirty="0">
                <a:latin typeface="Imago" charset="0"/>
                <a:ea typeface="微软雅黑" panose="020B0503020204020204" charset="-122"/>
                <a:cs typeface="微软雅黑" panose="020B0503020204020204" charset="-122"/>
                <a:sym typeface="微软雅黑" panose="020B0503020204020204" charset="-122"/>
              </a:rPr>
              <a:t>总结</a:t>
            </a:r>
            <a:endParaRPr sz="5400" dirty="0">
              <a:latin typeface="Imago" charset="0"/>
              <a:ea typeface="微软雅黑" panose="020B0503020204020204" charset="-122"/>
            </a:endParaRPr>
          </a:p>
        </p:txBody>
      </p:sp>
      <p:sp>
        <p:nvSpPr>
          <p:cNvPr id="12" name="Google Shape;2186;p50"/>
          <p:cNvSpPr txBox="1"/>
          <p:nvPr/>
        </p:nvSpPr>
        <p:spPr>
          <a:xfrm>
            <a:off x="969169" y="1642842"/>
            <a:ext cx="10253662" cy="4197350"/>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lnSpc>
                <a:spcPct val="120000"/>
              </a:lnSpc>
              <a:spcAft>
                <a:spcPts val="400"/>
              </a:spcAft>
              <a:buClr>
                <a:schemeClr val="tx1"/>
              </a:buClr>
              <a:defRPr/>
            </a:pPr>
            <a:r>
              <a:rPr lang="zh-CN" altLang="en-US" sz="1800" dirty="0">
                <a:sym typeface="微软雅黑" panose="020B0503020204020204" charset="-122"/>
              </a:rPr>
              <a:t>流感属于急性呼吸道传染病，</a:t>
            </a:r>
            <a:r>
              <a:rPr lang="zh-CN" altLang="en-US" sz="1800" b="1" dirty="0">
                <a:solidFill>
                  <a:srgbClr val="C00000"/>
                </a:solidFill>
              </a:rPr>
              <a:t>流感是严重的呼吸道传染病，</a:t>
            </a:r>
            <a:r>
              <a:rPr lang="zh-CN" altLang="en-US" sz="1800" dirty="0"/>
              <a:t>为国家带来严重经济负担</a:t>
            </a:r>
            <a:endParaRPr lang="zh-CN" altLang="en-US" sz="1800" dirty="0"/>
          </a:p>
          <a:p>
            <a:pPr defTabSz="457200">
              <a:lnSpc>
                <a:spcPct val="120000"/>
              </a:lnSpc>
              <a:spcAft>
                <a:spcPts val="400"/>
              </a:spcAft>
              <a:buClr>
                <a:schemeClr val="tx1"/>
              </a:buClr>
              <a:defRPr/>
            </a:pPr>
            <a:r>
              <a:rPr lang="zh-CN" altLang="en-US" sz="1800" dirty="0">
                <a:sym typeface="Arial" panose="020B0604020202020204" pitchFamily="34" charset="0"/>
              </a:rPr>
              <a:t>早期识别和尽早抗病毒治疗可以改善预后，</a:t>
            </a:r>
            <a:r>
              <a:rPr lang="zh-CN" altLang="en-US" sz="1800" dirty="0"/>
              <a:t>流感诊断主要结合流行病学史、临床表现和病原学检查结果。</a:t>
            </a:r>
            <a:endParaRPr lang="zh-CN" altLang="en-US" sz="1800" dirty="0">
              <a:sym typeface="Arial" panose="020B0604020202020204" pitchFamily="34" charset="0"/>
            </a:endParaRPr>
          </a:p>
          <a:p>
            <a:pPr lvl="1" defTabSz="457200">
              <a:lnSpc>
                <a:spcPct val="120000"/>
              </a:lnSpc>
              <a:spcAft>
                <a:spcPts val="400"/>
              </a:spcAft>
              <a:buClr>
                <a:schemeClr val="tx1"/>
              </a:buClr>
              <a:buFont typeface="Wingdings" panose="05000000000000000000" pitchFamily="2" charset="2"/>
              <a:buChar char="ü"/>
              <a:defRPr/>
            </a:pPr>
            <a:r>
              <a:rPr lang="zh-CN" altLang="en-US" sz="1600" dirty="0">
                <a:sym typeface="Arial" panose="020B0604020202020204" pitchFamily="34" charset="0"/>
              </a:rPr>
              <a:t>考虑流感的可能性：流感流行季节</a:t>
            </a:r>
            <a:r>
              <a:rPr lang="en-US" altLang="zh-CN" sz="1600" dirty="0">
                <a:sym typeface="Arial" panose="020B0604020202020204" pitchFamily="34" charset="0"/>
              </a:rPr>
              <a:t>+</a:t>
            </a:r>
            <a:r>
              <a:rPr lang="zh-CN" altLang="en-US" sz="1600" dirty="0">
                <a:sym typeface="Arial" panose="020B0604020202020204" pitchFamily="34" charset="0"/>
              </a:rPr>
              <a:t>流感样症状</a:t>
            </a:r>
            <a:endParaRPr lang="zh-CN" altLang="en-US" sz="1600" dirty="0">
              <a:sym typeface="Arial" panose="020B0604020202020204" pitchFamily="34" charset="0"/>
            </a:endParaRPr>
          </a:p>
          <a:p>
            <a:pPr lvl="1" defTabSz="457200">
              <a:lnSpc>
                <a:spcPct val="120000"/>
              </a:lnSpc>
              <a:spcAft>
                <a:spcPts val="400"/>
              </a:spcAft>
              <a:buClr>
                <a:schemeClr val="tx1"/>
              </a:buClr>
              <a:buFont typeface="Wingdings" panose="05000000000000000000" pitchFamily="2" charset="2"/>
              <a:buChar char="ü"/>
              <a:defRPr/>
            </a:pPr>
            <a:r>
              <a:rPr lang="zh-CN" altLang="en-US" sz="1600" dirty="0">
                <a:sym typeface="Arial" panose="020B0604020202020204" pitchFamily="34" charset="0"/>
              </a:rPr>
              <a:t>重症或有重症流感高危因素患者，应尽早进行抗病毒治疗，不必等待病毒检测结果</a:t>
            </a:r>
            <a:endParaRPr lang="zh-CN" altLang="en-US" sz="1600" dirty="0">
              <a:sym typeface="Arial" panose="020B0604020202020204" pitchFamily="34" charset="0"/>
            </a:endParaRPr>
          </a:p>
          <a:p>
            <a:pPr defTabSz="457200">
              <a:lnSpc>
                <a:spcPct val="120000"/>
              </a:lnSpc>
              <a:spcAft>
                <a:spcPts val="400"/>
              </a:spcAft>
              <a:buClr>
                <a:schemeClr val="tx1"/>
              </a:buClr>
              <a:defRPr/>
            </a:pPr>
            <a:r>
              <a:rPr lang="zh-CN" altLang="en-US" sz="1800" dirty="0"/>
              <a:t>现有流感抗病毒治疗药物主要包括以奥司他韦为代表的神经氨酸酶抑制剂和血凝素抑制剂，</a:t>
            </a:r>
            <a:r>
              <a:rPr lang="en-US" altLang="zh-CN" sz="1800" dirty="0"/>
              <a:t>2021</a:t>
            </a:r>
            <a:r>
              <a:rPr lang="zh-CN" altLang="en-US" sz="1800" dirty="0"/>
              <a:t>年上市的</a:t>
            </a:r>
            <a:r>
              <a:rPr lang="en-US" altLang="zh-CN" sz="1800" b="1" dirty="0">
                <a:solidFill>
                  <a:srgbClr val="C00000"/>
                </a:solidFill>
              </a:rPr>
              <a:t>RNA</a:t>
            </a:r>
            <a:r>
              <a:rPr lang="zh-CN" altLang="en-US" sz="1800" b="1" dirty="0">
                <a:solidFill>
                  <a:srgbClr val="C00000"/>
                </a:solidFill>
              </a:rPr>
              <a:t>聚合酶抑制剂玛巴洛沙韦</a:t>
            </a:r>
            <a:r>
              <a:rPr lang="zh-CN" altLang="en-US" sz="1800" dirty="0"/>
              <a:t>以全新机制，</a:t>
            </a:r>
            <a:r>
              <a:rPr lang="zh-CN" altLang="en-US" sz="1800" dirty="0">
                <a:sym typeface="+mn-lt"/>
              </a:rPr>
              <a:t>早期阻断病毒</a:t>
            </a:r>
            <a:r>
              <a:rPr lang="en-US" altLang="zh-CN" sz="1800" dirty="0">
                <a:sym typeface="+mn-lt"/>
              </a:rPr>
              <a:t>RNA</a:t>
            </a:r>
            <a:r>
              <a:rPr lang="zh-CN" altLang="en-US" sz="1800" dirty="0">
                <a:sym typeface="+mn-lt"/>
              </a:rPr>
              <a:t>复制，快速降低病毒滴度，减少流感传播。</a:t>
            </a:r>
            <a:endParaRPr lang="zh-CN" altLang="en-US" sz="1800" dirty="0">
              <a:sym typeface="+mn-lt"/>
            </a:endParaRPr>
          </a:p>
          <a:p>
            <a:pPr defTabSz="457200">
              <a:lnSpc>
                <a:spcPct val="120000"/>
              </a:lnSpc>
              <a:spcAft>
                <a:spcPts val="400"/>
              </a:spcAft>
              <a:buClr>
                <a:schemeClr val="tx1"/>
              </a:buClr>
              <a:defRPr/>
            </a:pPr>
            <a:r>
              <a:rPr lang="zh-CN" altLang="en-US" sz="1800" b="1" dirty="0">
                <a:sym typeface="+mn-lt"/>
              </a:rPr>
              <a:t>玛巴洛沙韦</a:t>
            </a:r>
            <a:r>
              <a:rPr lang="zh-CN" altLang="en-US" sz="1800" b="1" dirty="0" smtClean="0">
                <a:sym typeface="+mn-lt"/>
              </a:rPr>
              <a:t>已进入国家医保目录，并被国内外</a:t>
            </a:r>
            <a:r>
              <a:rPr lang="zh-CN" altLang="en-US" sz="1800" b="1" dirty="0">
                <a:sym typeface="+mn-lt"/>
              </a:rPr>
              <a:t>流感治疗指南、共识列入推荐抗病毒治疗药物，为抗流感病毒治疗提供了新的</a:t>
            </a:r>
            <a:r>
              <a:rPr lang="zh-CN" altLang="en-US" sz="1800" b="1" dirty="0" smtClean="0">
                <a:sym typeface="+mn-lt"/>
              </a:rPr>
              <a:t>选择。</a:t>
            </a:r>
            <a:endParaRPr lang="zh-CN" altLang="en-US" sz="1800" b="1" dirty="0">
              <a:sym typeface="+mn-lt"/>
            </a:endParaRPr>
          </a:p>
          <a:p>
            <a:pPr defTabSz="457200">
              <a:lnSpc>
                <a:spcPct val="120000"/>
              </a:lnSpc>
              <a:spcAft>
                <a:spcPts val="400"/>
              </a:spcAft>
              <a:buClr>
                <a:schemeClr val="tx1"/>
              </a:buClr>
              <a:defRPr/>
            </a:pPr>
            <a:endParaRPr lang="zh-CN" altLang="en-US" sz="1800" dirty="0"/>
          </a:p>
        </p:txBody>
      </p:sp>
      <p:sp>
        <p:nvSpPr>
          <p:cNvPr id="13" name="Google Shape;2187;p50"/>
          <p:cNvSpPr/>
          <p:nvPr/>
        </p:nvSpPr>
        <p:spPr>
          <a:xfrm>
            <a:off x="742156" y="1246188"/>
            <a:ext cx="10707688" cy="4934804"/>
          </a:xfrm>
          <a:prstGeom prst="roundRect">
            <a:avLst>
              <a:gd name="adj" fmla="val 16667"/>
            </a:avLst>
          </a:prstGeom>
          <a:noFill/>
          <a:ln w="9525" cap="flat" cmpd="sng">
            <a:solidFill>
              <a:srgbClr val="0180B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pitchFamily="34" charset="0"/>
              <a:buNone/>
            </a:pPr>
            <a:endParaRPr sz="1400" b="0" i="0" u="none">
              <a:solidFill>
                <a:srgbClr val="FFFFFF"/>
              </a:solidFill>
              <a:latin typeface="Imago" charset="0"/>
              <a:ea typeface="微软雅黑" panose="020B0503020204020204" charset="-122"/>
              <a:cs typeface="Arial" panose="020B0604020202020204" pitchFamily="34" charset="0"/>
              <a:sym typeface="Arial" panose="020B0604020202020204" pitchFamily="34" charset="0"/>
            </a:endParaRPr>
          </a:p>
        </p:txBody>
      </p:sp>
      <p:sp>
        <p:nvSpPr>
          <p:cNvPr id="14" name="Google Shape;2188;p50"/>
          <p:cNvSpPr txBox="1"/>
          <p:nvPr/>
        </p:nvSpPr>
        <p:spPr>
          <a:xfrm>
            <a:off x="612775" y="6289675"/>
            <a:ext cx="11504613" cy="30638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panose="020B0604020202020204" pitchFamily="34" charset="0"/>
              <a:buNone/>
            </a:pPr>
            <a:endParaRPr sz="1400" b="0" i="0" u="none" dirty="0">
              <a:latin typeface="Imago" charset="0"/>
              <a:ea typeface="微软雅黑" panose="020B0503020204020204" charset="-122"/>
              <a:cs typeface="Arial" panose="020B0604020202020204" pitchFamily="34" charset="0"/>
              <a:sym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oogle Shape;624;p40"/>
          <p:cNvSpPr/>
          <p:nvPr/>
        </p:nvSpPr>
        <p:spPr>
          <a:xfrm>
            <a:off x="495163" y="4296240"/>
            <a:ext cx="11214101" cy="2209517"/>
          </a:xfrm>
          <a:prstGeom prst="roundRect">
            <a:avLst>
              <a:gd name="adj" fmla="val 2327"/>
            </a:avLst>
          </a:prstGeom>
          <a:solidFill>
            <a:schemeClr val="bg1"/>
          </a:solidFill>
          <a:effectLst>
            <a:glow rad="101600">
              <a:schemeClr val="tx1">
                <a:lumMod val="75000"/>
                <a:lumOff val="25000"/>
                <a:alpha val="16000"/>
              </a:schemeClr>
            </a:glow>
          </a:effectLst>
        </p:spPr>
        <p:txBody>
          <a:bodyPr spcFirstLastPara="1" wrap="square" lIns="91425" tIns="45700" rIns="91425" bIns="45700" anchor="ctr" anchorCtr="0">
            <a:noAutofit/>
          </a:bodyPr>
          <a:lstStyle/>
          <a:p>
            <a:pPr>
              <a:lnSpc>
                <a:spcPct val="120000"/>
              </a:lnSpc>
            </a:pPr>
            <a:endParaRPr lang="zh-CN" altLang="en-US" sz="1600" b="1" dirty="0"/>
          </a:p>
        </p:txBody>
      </p:sp>
      <p:sp>
        <p:nvSpPr>
          <p:cNvPr id="19" name="Google Shape;624;p40"/>
          <p:cNvSpPr/>
          <p:nvPr/>
        </p:nvSpPr>
        <p:spPr>
          <a:xfrm>
            <a:off x="482598" y="995130"/>
            <a:ext cx="11214101" cy="3152422"/>
          </a:xfrm>
          <a:prstGeom prst="roundRect">
            <a:avLst>
              <a:gd name="adj" fmla="val 2327"/>
            </a:avLst>
          </a:prstGeom>
          <a:solidFill>
            <a:schemeClr val="bg1"/>
          </a:solidFill>
          <a:effectLst>
            <a:glow rad="101600">
              <a:schemeClr val="tx1">
                <a:lumMod val="75000"/>
                <a:lumOff val="25000"/>
                <a:alpha val="16000"/>
              </a:schemeClr>
            </a:glo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350"/>
              <a:buFontTx/>
              <a:buNone/>
              <a:defRPr/>
            </a:pPr>
            <a:endParaRPr kumimoji="0" sz="1600" b="0" i="0" u="none" strike="noStrike" kern="1200" cap="none" spc="0" normalizeH="0" baseline="0" noProof="0" dirty="0">
              <a:ln>
                <a:noFill/>
              </a:ln>
              <a:solidFill>
                <a:prstClr val="black">
                  <a:lumMod val="75000"/>
                  <a:lumOff val="25000"/>
                </a:prstClr>
              </a:solidFill>
              <a:effectLst/>
              <a:uLnTx/>
              <a:uFillTx/>
              <a:latin typeface="Imago" charset="0"/>
              <a:ea typeface="微软雅黑" panose="020B0503020204020204" charset="-122"/>
              <a:cs typeface="+mn-ea"/>
              <a:sym typeface="+mn-lt"/>
            </a:endParaRPr>
          </a:p>
        </p:txBody>
      </p:sp>
      <p:sp>
        <p:nvSpPr>
          <p:cNvPr id="5" name="标题 6"/>
          <p:cNvSpPr txBox="1"/>
          <p:nvPr/>
        </p:nvSpPr>
        <p:spPr>
          <a:xfrm>
            <a:off x="543720" y="362306"/>
            <a:ext cx="11102975" cy="419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j-cs"/>
              </a:rPr>
              <a:t>2023-2024</a:t>
            </a:r>
            <a:r>
              <a:rPr kumimoji="0" lang="zh-CN" altLang="en-US" sz="3200" b="1" i="0" u="none" strike="noStrike" kern="1200" cap="none" spc="0" normalizeH="0" baseline="0" noProof="0" dirty="0" smtClean="0">
                <a:ln>
                  <a:noFill/>
                </a:ln>
                <a:solidFill>
                  <a:prstClr val="black"/>
                </a:solidFill>
                <a:effectLst/>
                <a:uLnTx/>
                <a:uFillTx/>
                <a:latin typeface="Imago" charset="0"/>
                <a:ea typeface="微软雅黑" panose="020B0503020204020204" charset="-122"/>
                <a:cs typeface="+mj-cs"/>
              </a:rPr>
              <a:t>年</a:t>
            </a:r>
            <a:r>
              <a:rPr kumimoji="0" lang="zh-CN" altLang="en-US"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rPr>
              <a:t>流感季</a:t>
            </a:r>
            <a:r>
              <a:rPr kumimoji="0" lang="en-US" altLang="zh-CN"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rPr>
              <a:t>-</a:t>
            </a:r>
            <a:r>
              <a:rPr kumimoji="0" lang="zh-CN" altLang="en-US"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rPr>
              <a:t>全球流感活动情况</a:t>
            </a:r>
            <a:endParaRPr kumimoji="0" lang="zh-CN" altLang="en-US" sz="3200" b="1" i="0" u="none" strike="noStrike" kern="1200" cap="none" spc="0" normalizeH="0" baseline="0" noProof="0" dirty="0">
              <a:ln>
                <a:noFill/>
              </a:ln>
              <a:solidFill>
                <a:prstClr val="black"/>
              </a:solidFill>
              <a:effectLst/>
              <a:uLnTx/>
              <a:uFillTx/>
              <a:latin typeface="Imago" charset="0"/>
              <a:ea typeface="微软雅黑" panose="020B0503020204020204" charset="-122"/>
              <a:cs typeface="+mj-cs"/>
            </a:endParaRPr>
          </a:p>
        </p:txBody>
      </p:sp>
      <p:sp>
        <p:nvSpPr>
          <p:cNvPr id="45" name="文本框 44"/>
          <p:cNvSpPr txBox="1"/>
          <p:nvPr/>
        </p:nvSpPr>
        <p:spPr>
          <a:xfrm>
            <a:off x="543720" y="1070288"/>
            <a:ext cx="3621880" cy="369332"/>
          </a:xfrm>
          <a:prstGeom prst="rect">
            <a:avLst/>
          </a:prstGeom>
          <a:solidFill>
            <a:srgbClr val="0180B5"/>
          </a:solidFill>
        </p:spPr>
        <p:txBody>
          <a:bodyPr wrap="square" rtlCol="0">
            <a:spAutoFit/>
          </a:bodyPr>
          <a:lstStyle/>
          <a:p>
            <a:pPr lvl="0" algn="ctr">
              <a:defRPr/>
            </a:pPr>
            <a:r>
              <a:rPr lang="en-US" altLang="zh-CN" b="1" dirty="0">
                <a:solidFill>
                  <a:schemeClr val="bg1"/>
                </a:solidFill>
              </a:rPr>
              <a:t>WHO </a:t>
            </a:r>
            <a:r>
              <a:rPr lang="en-US" altLang="zh-CN" b="1" dirty="0" err="1">
                <a:solidFill>
                  <a:schemeClr val="bg1"/>
                </a:solidFill>
              </a:rPr>
              <a:t>FluNet</a:t>
            </a:r>
            <a:r>
              <a:rPr lang="en-US" altLang="zh-CN" b="1" dirty="0">
                <a:solidFill>
                  <a:schemeClr val="bg1"/>
                </a:solidFill>
              </a:rPr>
              <a:t> </a:t>
            </a:r>
            <a:r>
              <a:rPr lang="zh-CN" altLang="en-US" b="1" dirty="0">
                <a:solidFill>
                  <a:schemeClr val="bg1"/>
                </a:solidFill>
              </a:rPr>
              <a:t>监测数据更新</a:t>
            </a:r>
            <a:endParaRPr kumimoji="0" lang="zh-CN" altLang="en-US" b="1" i="0" u="none" strike="noStrike" kern="1200" cap="none" spc="0" normalizeH="0" baseline="0" noProof="0" dirty="0">
              <a:ln>
                <a:noFill/>
              </a:ln>
              <a:solidFill>
                <a:schemeClr val="bg1"/>
              </a:solidFill>
              <a:effectLst/>
              <a:uLnTx/>
              <a:uFillTx/>
              <a:latin typeface="Imago" charset="0"/>
              <a:ea typeface="微软雅黑" panose="020B0503020204020204" charset="-122"/>
            </a:endParaRPr>
          </a:p>
        </p:txBody>
      </p:sp>
      <p:sp>
        <p:nvSpPr>
          <p:cNvPr id="50" name="文本框 49"/>
          <p:cNvSpPr txBox="1"/>
          <p:nvPr/>
        </p:nvSpPr>
        <p:spPr>
          <a:xfrm>
            <a:off x="614442" y="1663400"/>
            <a:ext cx="3480436" cy="1815882"/>
          </a:xfrm>
          <a:prstGeom prst="rect">
            <a:avLst/>
          </a:prstGeom>
          <a:noFill/>
        </p:spPr>
        <p:txBody>
          <a:bodyPr wrap="square" rtlCol="0">
            <a:spAutoFit/>
          </a:bodyPr>
          <a:lstStyle/>
          <a:p>
            <a:pPr marL="285750" lvl="0" indent="-285750">
              <a:lnSpc>
                <a:spcPct val="200000"/>
              </a:lnSpc>
              <a:buFont typeface="Arial" panose="020B0604020202020204" pitchFamily="34" charset="0"/>
              <a:buChar char="•"/>
              <a:defRPr/>
            </a:pPr>
            <a:r>
              <a:rPr lang="zh-CN" altLang="en-US" sz="1400" b="1" dirty="0">
                <a:solidFill>
                  <a:srgbClr val="333333"/>
                </a:solidFill>
                <a:ea typeface="微软雅黑" panose="020B0503020204020204" charset="-122"/>
              </a:rPr>
              <a:t>监测到 </a:t>
            </a:r>
            <a:r>
              <a:rPr lang="en-US" altLang="zh-CN" sz="1400" b="1" dirty="0">
                <a:solidFill>
                  <a:srgbClr val="333333"/>
                </a:solidFill>
                <a:ea typeface="微软雅黑" panose="020B0503020204020204" charset="-122"/>
              </a:rPr>
              <a:t>2022-2023 </a:t>
            </a:r>
            <a:r>
              <a:rPr lang="zh-CN" altLang="en-US" sz="1400" b="1" dirty="0">
                <a:solidFill>
                  <a:srgbClr val="333333"/>
                </a:solidFill>
                <a:ea typeface="微软雅黑" panose="020B0503020204020204" charset="-122"/>
              </a:rPr>
              <a:t>年流感季流感病例呈现快速增长</a:t>
            </a:r>
            <a:endParaRPr lang="zh-CN" altLang="en-US" sz="1400" b="1" dirty="0">
              <a:solidFill>
                <a:srgbClr val="333333"/>
              </a:solidFill>
              <a:ea typeface="微软雅黑" panose="020B0503020204020204" charset="-122"/>
            </a:endParaRPr>
          </a:p>
          <a:p>
            <a:pPr marL="285750" lvl="0" indent="-285750">
              <a:lnSpc>
                <a:spcPct val="200000"/>
              </a:lnSpc>
              <a:buFont typeface="Arial" panose="020B0604020202020204" pitchFamily="34" charset="0"/>
              <a:buChar char="•"/>
              <a:defRPr/>
            </a:pPr>
            <a:r>
              <a:rPr lang="en-US" altLang="zh-CN" sz="1400" b="1" dirty="0">
                <a:solidFill>
                  <a:srgbClr val="333333"/>
                </a:solidFill>
                <a:ea typeface="微软雅黑" panose="020B0503020204020204" charset="-122"/>
              </a:rPr>
              <a:t>2022</a:t>
            </a:r>
            <a:r>
              <a:rPr lang="zh-CN" altLang="en-US" sz="1400" b="1" dirty="0">
                <a:solidFill>
                  <a:srgbClr val="333333"/>
                </a:solidFill>
                <a:ea typeface="微软雅黑" panose="020B0503020204020204" charset="-122"/>
              </a:rPr>
              <a:t>年</a:t>
            </a:r>
            <a:r>
              <a:rPr lang="en-US" altLang="zh-CN" sz="1400" b="1" dirty="0">
                <a:solidFill>
                  <a:srgbClr val="333333"/>
                </a:solidFill>
                <a:ea typeface="微软雅黑" panose="020B0503020204020204" charset="-122"/>
              </a:rPr>
              <a:t>12</a:t>
            </a:r>
            <a:r>
              <a:rPr lang="zh-CN" altLang="en-US" sz="1400" b="1" dirty="0">
                <a:solidFill>
                  <a:srgbClr val="333333"/>
                </a:solidFill>
                <a:ea typeface="微软雅黑" panose="020B0503020204020204" charset="-122"/>
              </a:rPr>
              <a:t>月监测到的新增流感病例峰值数超过</a:t>
            </a:r>
            <a:r>
              <a:rPr lang="en-US" altLang="zh-CN" sz="1400" b="1" dirty="0">
                <a:solidFill>
                  <a:srgbClr val="333333"/>
                </a:solidFill>
                <a:ea typeface="微软雅黑" panose="020B0503020204020204" charset="-122"/>
              </a:rPr>
              <a:t>7</a:t>
            </a:r>
            <a:r>
              <a:rPr lang="zh-CN" altLang="en-US" sz="1400" b="1" dirty="0">
                <a:solidFill>
                  <a:srgbClr val="333333"/>
                </a:solidFill>
                <a:ea typeface="微软雅黑" panose="020B0503020204020204" charset="-122"/>
              </a:rPr>
              <a:t>万例，为近十年最高峰值</a:t>
            </a:r>
            <a:endParaRPr kumimoji="0" lang="zh-CN" altLang="en-US" sz="1200" b="0" i="0" u="none" strike="noStrike" kern="1200" cap="none" spc="0" normalizeH="0" baseline="0" noProof="0" dirty="0">
              <a:ln>
                <a:noFill/>
              </a:ln>
              <a:solidFill>
                <a:schemeClr val="tx1">
                  <a:lumMod val="85000"/>
                  <a:lumOff val="15000"/>
                </a:schemeClr>
              </a:solidFill>
              <a:effectLst/>
              <a:uLnTx/>
              <a:uFillTx/>
              <a:latin typeface="Imago" charset="0"/>
              <a:ea typeface="微软雅黑" panose="020B0503020204020204" charset="-122"/>
              <a:cs typeface="+mn-cs"/>
            </a:endParaRPr>
          </a:p>
        </p:txBody>
      </p:sp>
      <p:sp>
        <p:nvSpPr>
          <p:cNvPr id="40" name="Rectangle 9"/>
          <p:cNvSpPr/>
          <p:nvPr/>
        </p:nvSpPr>
        <p:spPr>
          <a:xfrm>
            <a:off x="10240250" y="0"/>
            <a:ext cx="1456450" cy="557561"/>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流感的疾病负担</a:t>
            </a:r>
            <a:endParaRPr lang="zh-CN" altLang="en-US" sz="1400" b="1"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165600" y="1218976"/>
            <a:ext cx="7389655" cy="2804358"/>
          </a:xfrm>
          <a:prstGeom prst="rect">
            <a:avLst/>
          </a:prstGeom>
        </p:spPr>
      </p:pic>
      <p:sp>
        <p:nvSpPr>
          <p:cNvPr id="33" name="文本框 32"/>
          <p:cNvSpPr txBox="1"/>
          <p:nvPr/>
        </p:nvSpPr>
        <p:spPr>
          <a:xfrm>
            <a:off x="543720" y="4403949"/>
            <a:ext cx="3439000" cy="387798"/>
          </a:xfrm>
          <a:prstGeom prst="rect">
            <a:avLst/>
          </a:prstGeom>
          <a:solidFill>
            <a:srgbClr val="0180B5"/>
          </a:solidFill>
        </p:spPr>
        <p:txBody>
          <a:bodyPr wrap="square" rtlCol="0">
            <a:spAutoFit/>
          </a:bodyPr>
          <a:lstStyle/>
          <a:p>
            <a:pPr algn="ctr">
              <a:lnSpc>
                <a:spcPct val="120000"/>
              </a:lnSpc>
            </a:pPr>
            <a:r>
              <a:rPr lang="zh-CN" altLang="en-US" sz="1600" b="1" dirty="0">
                <a:solidFill>
                  <a:schemeClr val="bg1"/>
                </a:solidFill>
              </a:rPr>
              <a:t>流感</a:t>
            </a:r>
            <a:r>
              <a:rPr lang="zh-CN" altLang="en-US" sz="1600" b="1" dirty="0" smtClean="0">
                <a:solidFill>
                  <a:schemeClr val="bg1"/>
                </a:solidFill>
              </a:rPr>
              <a:t>季节性流行不</a:t>
            </a:r>
            <a:r>
              <a:rPr lang="zh-CN" altLang="en-US" sz="1600" b="1" dirty="0">
                <a:solidFill>
                  <a:schemeClr val="bg1"/>
                </a:solidFill>
              </a:rPr>
              <a:t>明显</a:t>
            </a:r>
            <a:r>
              <a:rPr lang="en-US" altLang="zh-CN" sz="1600" b="1" baseline="30000" dirty="0">
                <a:solidFill>
                  <a:schemeClr val="bg1"/>
                </a:solidFill>
              </a:rPr>
              <a:t>2</a:t>
            </a:r>
            <a:endParaRPr lang="zh-CN" altLang="en-US" sz="1600" b="1" baseline="30000" dirty="0">
              <a:solidFill>
                <a:schemeClr val="bg1"/>
              </a:solidFill>
            </a:endParaRPr>
          </a:p>
        </p:txBody>
      </p:sp>
      <p:sp>
        <p:nvSpPr>
          <p:cNvPr id="34" name="文本占位符 2"/>
          <p:cNvSpPr txBox="1"/>
          <p:nvPr/>
        </p:nvSpPr>
        <p:spPr>
          <a:xfrm>
            <a:off x="452876" y="6372167"/>
            <a:ext cx="10515599" cy="482597"/>
          </a:xfrm>
          <a:prstGeom prst="rect">
            <a:avLst/>
          </a:prstGeom>
        </p:spPr>
        <p:txBody>
          <a:bodyPr vert="horz" lIns="91440" tIns="45720" rIns="91440" bIns="45720" rtlCol="0" anchor="ctr">
            <a:noAutofit/>
          </a:bodyP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Font typeface="+mj-lt"/>
              <a:buAutoNum type="arabicPeriod"/>
            </a:pPr>
            <a:r>
              <a:rPr lang="fr-FR" altLang="zh-CN" sz="800" dirty="0" smtClean="0"/>
              <a:t>https://www.chinacdc.cn/jkzt/crb/zl/szkb_11803/jszl_13141/202406/t20240611_283576.html https://app.powerbi.com/view?r=eyJrIjoiZTkyODcyOTEtZjA5YS00ZmI0LWFkZGUtODIxNGI5OTE3YjM0IiwidCI6ImY2MTBjMGI3LWJkMjQtNGIzOS04MTBiLTNkYzI4MGFmYjU5MCIsImMiOjh9</a:t>
            </a:r>
            <a:endParaRPr lang="en-US" altLang="zh-CN" sz="800" dirty="0" smtClean="0"/>
          </a:p>
          <a:p>
            <a:pPr marL="228600" indent="-228600">
              <a:buFont typeface="+mj-lt"/>
              <a:buAutoNum type="arabicPeriod"/>
            </a:pPr>
            <a:r>
              <a:rPr lang="en-US" altLang="zh-CN" sz="800" dirty="0" smtClean="0"/>
              <a:t>https://mp.weixin.qq.com/s/7kwahCKpF468yG_JihFnOQ       </a:t>
            </a:r>
            <a:endParaRPr lang="en-US" altLang="zh-CN" sz="800" dirty="0" smtClean="0"/>
          </a:p>
          <a:p>
            <a:pPr marL="228600" indent="-228600">
              <a:buFont typeface="+mj-lt"/>
              <a:buAutoNum type="arabicPeriod"/>
            </a:pPr>
            <a:r>
              <a:rPr lang="en-US" altLang="zh-CN" sz="800" dirty="0" smtClean="0"/>
              <a:t>https://mp.weixin.qq.com/s/SEBqS-f3etYa4LNxpjgW2A</a:t>
            </a:r>
            <a:endParaRPr lang="zh-CN" altLang="en-US" sz="800" dirty="0"/>
          </a:p>
        </p:txBody>
      </p:sp>
      <p:sp>
        <p:nvSpPr>
          <p:cNvPr id="36" name="文本框 35"/>
          <p:cNvSpPr txBox="1"/>
          <p:nvPr/>
        </p:nvSpPr>
        <p:spPr>
          <a:xfrm>
            <a:off x="543720" y="4840728"/>
            <a:ext cx="3480436" cy="1321580"/>
          </a:xfrm>
          <a:prstGeom prst="rect">
            <a:avLst/>
          </a:prstGeom>
          <a:noFill/>
        </p:spPr>
        <p:txBody>
          <a:bodyPr wrap="square" rtlCol="0">
            <a:spAutoFit/>
          </a:bodyPr>
          <a:lstStyle/>
          <a:p>
            <a:pPr marL="285750" lvl="0" indent="-285750">
              <a:lnSpc>
                <a:spcPct val="200000"/>
              </a:lnSpc>
              <a:buFont typeface="Arial" panose="020B0604020202020204" pitchFamily="34" charset="0"/>
              <a:buChar char="•"/>
              <a:defRPr/>
            </a:pPr>
            <a:r>
              <a:rPr lang="zh-CN" altLang="en-US" sz="1400" b="1" dirty="0">
                <a:solidFill>
                  <a:srgbClr val="333333"/>
                </a:solidFill>
                <a:ea typeface="微软雅黑" panose="020B0503020204020204" charset="-122"/>
              </a:rPr>
              <a:t>自</a:t>
            </a:r>
            <a:r>
              <a:rPr lang="en-US" altLang="zh-CN" sz="1400" b="1" dirty="0">
                <a:solidFill>
                  <a:srgbClr val="333333"/>
                </a:solidFill>
                <a:ea typeface="微软雅黑" panose="020B0503020204020204" charset="-122"/>
              </a:rPr>
              <a:t>2020</a:t>
            </a:r>
            <a:r>
              <a:rPr lang="zh-CN" altLang="en-US" sz="1400" b="1" dirty="0">
                <a:solidFill>
                  <a:srgbClr val="333333"/>
                </a:solidFill>
                <a:ea typeface="微软雅黑" panose="020B0503020204020204" charset="-122"/>
              </a:rPr>
              <a:t>年以来，流感的流行模式发生显著变化，流感活动的季节性高峰可能更加不明显</a:t>
            </a:r>
            <a:endParaRPr lang="zh-CN" altLang="en-US" sz="1400" b="1" dirty="0">
              <a:solidFill>
                <a:srgbClr val="333333"/>
              </a:solidFill>
              <a:ea typeface="微软雅黑" panose="020B0503020204020204" charset="-122"/>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8316" y="4403949"/>
            <a:ext cx="3742084" cy="1910493"/>
          </a:xfrm>
          <a:prstGeom prst="rect">
            <a:avLst/>
          </a:prstGeom>
        </p:spPr>
      </p:pic>
      <p:sp>
        <p:nvSpPr>
          <p:cNvPr id="41" name="文本框 40"/>
          <p:cNvSpPr txBox="1"/>
          <p:nvPr/>
        </p:nvSpPr>
        <p:spPr>
          <a:xfrm>
            <a:off x="3982720" y="4419451"/>
            <a:ext cx="938096" cy="261610"/>
          </a:xfrm>
          <a:prstGeom prst="rect">
            <a:avLst/>
          </a:prstGeom>
          <a:noFill/>
        </p:spPr>
        <p:txBody>
          <a:bodyPr wrap="square" rtlCol="0">
            <a:spAutoFit/>
          </a:bodyPr>
          <a:lstStyle/>
          <a:p>
            <a:r>
              <a:rPr lang="zh-CN" altLang="en-US" sz="1050" b="1" dirty="0"/>
              <a:t>北半球</a:t>
            </a:r>
            <a:endParaRPr lang="zh-CN" altLang="en-US" sz="1050" b="1" dirty="0"/>
          </a:p>
        </p:txBody>
      </p:sp>
      <p:sp>
        <p:nvSpPr>
          <p:cNvPr id="43" name="文本框 42"/>
          <p:cNvSpPr txBox="1"/>
          <p:nvPr/>
        </p:nvSpPr>
        <p:spPr>
          <a:xfrm>
            <a:off x="8068432" y="4357411"/>
            <a:ext cx="938096" cy="261610"/>
          </a:xfrm>
          <a:prstGeom prst="rect">
            <a:avLst/>
          </a:prstGeom>
          <a:noFill/>
        </p:spPr>
        <p:txBody>
          <a:bodyPr wrap="square" rtlCol="0">
            <a:spAutoFit/>
          </a:bodyPr>
          <a:lstStyle/>
          <a:p>
            <a:r>
              <a:rPr lang="zh-CN" altLang="en-US" sz="1050" b="1" dirty="0"/>
              <a:t>南半球</a:t>
            </a:r>
            <a:endParaRPr lang="zh-CN" altLang="en-US" sz="1050" b="1" dirty="0"/>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5520" y="4403949"/>
            <a:ext cx="2991904" cy="193226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54845" y="1560574"/>
            <a:ext cx="11213483" cy="1107996"/>
          </a:xfrm>
          <a:prstGeom prst="rect">
            <a:avLst/>
          </a:prstGeom>
        </p:spPr>
        <p:txBody>
          <a:bodyPr wrap="square">
            <a:spAutoFit/>
          </a:bodyPr>
          <a:lstStyle/>
          <a:p>
            <a:pPr marL="171450" indent="-171450">
              <a:buFont typeface="Wingdings" panose="05000000000000000000" pitchFamily="2" charset="2"/>
              <a:buChar char="Ø"/>
            </a:pPr>
            <a:r>
              <a:rPr lang="en-US" altLang="zh-CN" sz="1200" dirty="0">
                <a:solidFill>
                  <a:prstClr val="black"/>
                </a:solidFill>
                <a:latin typeface="Arial" panose="020B0604020202020204" pitchFamily="34" charset="0"/>
              </a:rPr>
              <a:t>·</a:t>
            </a:r>
            <a:r>
              <a:rPr lang="zh-CN" altLang="en-US" sz="1200" dirty="0">
                <a:solidFill>
                  <a:prstClr val="black"/>
                </a:solidFill>
                <a:latin typeface="Arial" panose="020B0604020202020204" pitchFamily="34" charset="0"/>
              </a:rPr>
              <a:t>监测数据显示，本周南方省份流感病毒检测阳性率下降，北方省份处于极低水平。以</a:t>
            </a:r>
            <a:r>
              <a:rPr lang="en-US" altLang="zh-CN" sz="1200" dirty="0">
                <a:solidFill>
                  <a:prstClr val="black"/>
                </a:solidFill>
                <a:latin typeface="Arial" panose="020B0604020202020204" pitchFamily="34" charset="0"/>
              </a:rPr>
              <a:t>A(H1N1)pdm09</a:t>
            </a:r>
            <a:r>
              <a:rPr lang="zh-CN" altLang="en-US" sz="1200" dirty="0">
                <a:solidFill>
                  <a:prstClr val="black"/>
                </a:solidFill>
                <a:latin typeface="Arial" panose="020B0604020202020204" pitchFamily="34" charset="0"/>
              </a:rPr>
              <a:t>亚型为主。全国未报告流感样病例暴发</a:t>
            </a:r>
            <a:r>
              <a:rPr lang="zh-CN" altLang="en-US" sz="1200" dirty="0" smtClean="0">
                <a:solidFill>
                  <a:prstClr val="black"/>
                </a:solidFill>
                <a:latin typeface="Arial" panose="020B0604020202020204" pitchFamily="34" charset="0"/>
              </a:rPr>
              <a:t>疫情</a:t>
            </a:r>
            <a:endParaRPr lang="en-US" altLang="zh-CN" sz="1200" dirty="0" smtClean="0">
              <a:solidFill>
                <a:prstClr val="black"/>
              </a:solidFill>
              <a:latin typeface="Arial" panose="020B0604020202020204" pitchFamily="34" charset="0"/>
            </a:endParaRPr>
          </a:p>
          <a:p>
            <a:endParaRPr lang="zh-CN" altLang="en-US" sz="1200" dirty="0">
              <a:solidFill>
                <a:prstClr val="black"/>
              </a:solidFill>
              <a:latin typeface="Arial" panose="020B0604020202020204" pitchFamily="34" charset="0"/>
              <a:ea typeface="微软雅黑" panose="020B0503020204020204" charset="-122"/>
            </a:endParaRPr>
          </a:p>
          <a:p>
            <a:pPr marL="171450" indent="-171450">
              <a:buFont typeface="Wingdings" panose="05000000000000000000" pitchFamily="2" charset="2"/>
              <a:buChar char="Ø"/>
            </a:pPr>
            <a:r>
              <a:rPr lang="en-US" altLang="zh-CN" sz="1400" b="1" dirty="0">
                <a:solidFill>
                  <a:srgbClr val="C00000"/>
                </a:solidFill>
                <a:latin typeface="Arial" panose="020B0604020202020204" pitchFamily="34" charset="0"/>
              </a:rPr>
              <a:t>·2024 </a:t>
            </a:r>
            <a:r>
              <a:rPr lang="zh-CN" altLang="en-US" sz="1400" b="1" dirty="0">
                <a:solidFill>
                  <a:srgbClr val="C00000"/>
                </a:solidFill>
                <a:latin typeface="Arial" panose="020B0604020202020204" pitchFamily="34" charset="0"/>
              </a:rPr>
              <a:t>年 </a:t>
            </a:r>
            <a:r>
              <a:rPr lang="en-US" altLang="zh-CN" sz="1400" b="1" dirty="0">
                <a:solidFill>
                  <a:srgbClr val="C00000"/>
                </a:solidFill>
                <a:latin typeface="Arial" panose="020B0604020202020204" pitchFamily="34" charset="0"/>
              </a:rPr>
              <a:t>4 </a:t>
            </a:r>
            <a:r>
              <a:rPr lang="zh-CN" altLang="en-US" sz="1400" b="1" dirty="0">
                <a:solidFill>
                  <a:srgbClr val="C00000"/>
                </a:solidFill>
                <a:latin typeface="Arial" panose="020B0604020202020204" pitchFamily="34" charset="0"/>
              </a:rPr>
              <a:t>月 </a:t>
            </a:r>
            <a:r>
              <a:rPr lang="en-US" altLang="zh-CN" sz="1400" b="1" dirty="0">
                <a:solidFill>
                  <a:srgbClr val="C00000"/>
                </a:solidFill>
                <a:latin typeface="Arial" panose="020B0604020202020204" pitchFamily="34" charset="0"/>
              </a:rPr>
              <a:t>1 </a:t>
            </a:r>
            <a:r>
              <a:rPr lang="zh-CN" altLang="en-US" sz="1400" b="1" dirty="0">
                <a:solidFill>
                  <a:srgbClr val="C00000"/>
                </a:solidFill>
                <a:latin typeface="Arial" panose="020B0604020202020204" pitchFamily="34" charset="0"/>
              </a:rPr>
              <a:t>日以来，耐药性监测显示，除 </a:t>
            </a:r>
            <a:r>
              <a:rPr lang="en-US" altLang="zh-CN" sz="1400" b="1" dirty="0">
                <a:solidFill>
                  <a:srgbClr val="C00000"/>
                </a:solidFill>
                <a:latin typeface="Arial" panose="020B0604020202020204" pitchFamily="34" charset="0"/>
              </a:rPr>
              <a:t>4 </a:t>
            </a:r>
            <a:r>
              <a:rPr lang="zh-CN" altLang="en-US" sz="1400" b="1" dirty="0">
                <a:solidFill>
                  <a:srgbClr val="C00000"/>
                </a:solidFill>
                <a:latin typeface="Arial" panose="020B0604020202020204" pitchFamily="34" charset="0"/>
              </a:rPr>
              <a:t>株 </a:t>
            </a:r>
            <a:r>
              <a:rPr lang="en-US" altLang="zh-CN" sz="1400" b="1" dirty="0">
                <a:solidFill>
                  <a:srgbClr val="C00000"/>
                </a:solidFill>
                <a:latin typeface="Arial" panose="020B0604020202020204" pitchFamily="34" charset="0"/>
              </a:rPr>
              <a:t>A(H1N1)pdm09 </a:t>
            </a:r>
            <a:r>
              <a:rPr lang="zh-CN" altLang="en-US" sz="1400" b="1" dirty="0">
                <a:solidFill>
                  <a:srgbClr val="C00000"/>
                </a:solidFill>
                <a:latin typeface="Arial" panose="020B0604020202020204" pitchFamily="34" charset="0"/>
              </a:rPr>
              <a:t>亚型流感毒株对神经氨酸酶抑制剂敏感性高度降低外，其余 </a:t>
            </a:r>
            <a:r>
              <a:rPr lang="en-US" altLang="zh-CN" sz="1400" b="1" dirty="0">
                <a:solidFill>
                  <a:srgbClr val="C00000"/>
                </a:solidFill>
                <a:latin typeface="Arial" panose="020B0604020202020204" pitchFamily="34" charset="0"/>
              </a:rPr>
              <a:t>A(H1N1)pdm09 </a:t>
            </a:r>
            <a:r>
              <a:rPr lang="zh-CN" altLang="en-US" sz="1400" b="1" dirty="0">
                <a:solidFill>
                  <a:srgbClr val="C00000"/>
                </a:solidFill>
                <a:latin typeface="Arial" panose="020B0604020202020204" pitchFamily="34" charset="0"/>
              </a:rPr>
              <a:t>亚型流感毒株均对神经氨酸酶抑制剂敏感；所有</a:t>
            </a:r>
            <a:r>
              <a:rPr lang="en-US" altLang="zh-CN" sz="1400" b="1" dirty="0">
                <a:solidFill>
                  <a:srgbClr val="C00000"/>
                </a:solidFill>
                <a:latin typeface="Arial" panose="020B0604020202020204" pitchFamily="34" charset="0"/>
              </a:rPr>
              <a:t>A(H3N2)</a:t>
            </a:r>
            <a:r>
              <a:rPr lang="zh-CN" altLang="en-US" sz="1400" b="1" dirty="0">
                <a:solidFill>
                  <a:srgbClr val="C00000"/>
                </a:solidFill>
                <a:latin typeface="Arial" panose="020B0604020202020204" pitchFamily="34" charset="0"/>
              </a:rPr>
              <a:t>亚型和 </a:t>
            </a:r>
            <a:r>
              <a:rPr lang="en-US" altLang="zh-CN" sz="1400" b="1" dirty="0">
                <a:solidFill>
                  <a:srgbClr val="C00000"/>
                </a:solidFill>
                <a:latin typeface="Arial" panose="020B0604020202020204" pitchFamily="34" charset="0"/>
              </a:rPr>
              <a:t>B </a:t>
            </a:r>
            <a:r>
              <a:rPr lang="zh-CN" altLang="en-US" sz="1400" b="1" dirty="0">
                <a:solidFill>
                  <a:srgbClr val="C00000"/>
                </a:solidFill>
                <a:latin typeface="Arial" panose="020B0604020202020204" pitchFamily="34" charset="0"/>
              </a:rPr>
              <a:t>型流感毒株均对神经氨酸酶抑制剂敏感，所有 </a:t>
            </a:r>
            <a:r>
              <a:rPr lang="en-US" altLang="zh-CN" sz="1400" b="1" dirty="0">
                <a:solidFill>
                  <a:srgbClr val="C00000"/>
                </a:solidFill>
                <a:latin typeface="Arial" panose="020B0604020202020204" pitchFamily="34" charset="0"/>
              </a:rPr>
              <a:t>A(H1N1)pdm09</a:t>
            </a:r>
            <a:r>
              <a:rPr lang="zh-CN" altLang="en-US" sz="1400" b="1" dirty="0">
                <a:solidFill>
                  <a:srgbClr val="C00000"/>
                </a:solidFill>
                <a:latin typeface="Arial" panose="020B0604020202020204" pitchFamily="34" charset="0"/>
              </a:rPr>
              <a:t>、</a:t>
            </a:r>
            <a:r>
              <a:rPr lang="en-US" altLang="zh-CN" sz="1400" b="1" dirty="0">
                <a:solidFill>
                  <a:srgbClr val="C00000"/>
                </a:solidFill>
                <a:latin typeface="Arial" panose="020B0604020202020204" pitchFamily="34" charset="0"/>
              </a:rPr>
              <a:t>A(H3N2)</a:t>
            </a:r>
            <a:r>
              <a:rPr lang="zh-CN" altLang="en-US" sz="1400" b="1" dirty="0">
                <a:solidFill>
                  <a:srgbClr val="C00000"/>
                </a:solidFill>
                <a:latin typeface="Arial" panose="020B0604020202020204" pitchFamily="34" charset="0"/>
              </a:rPr>
              <a:t>亚型和</a:t>
            </a:r>
            <a:r>
              <a:rPr lang="en-US" altLang="zh-CN" sz="1400" b="1" dirty="0">
                <a:solidFill>
                  <a:srgbClr val="C00000"/>
                </a:solidFill>
                <a:latin typeface="Arial" panose="020B0604020202020204" pitchFamily="34" charset="0"/>
              </a:rPr>
              <a:t>B</a:t>
            </a:r>
            <a:r>
              <a:rPr lang="zh-CN" altLang="en-US" sz="1400" b="1" dirty="0">
                <a:solidFill>
                  <a:srgbClr val="C00000"/>
                </a:solidFill>
                <a:latin typeface="Arial" panose="020B0604020202020204" pitchFamily="34" charset="0"/>
              </a:rPr>
              <a:t>型流感毒株均对聚合酶抑制剂敏感。</a:t>
            </a:r>
            <a:endParaRPr lang="zh-CN" altLang="en-US" sz="1200" dirty="0">
              <a:solidFill>
                <a:prstClr val="black"/>
              </a:solidFill>
              <a:latin typeface="Arial" panose="020B0604020202020204" pitchFamily="34" charset="0"/>
              <a:ea typeface="微软雅黑" panose="020B0503020204020204" charset="-122"/>
            </a:endParaRPr>
          </a:p>
        </p:txBody>
      </p:sp>
      <p:sp>
        <p:nvSpPr>
          <p:cNvPr id="5" name="矩形 4"/>
          <p:cNvSpPr/>
          <p:nvPr/>
        </p:nvSpPr>
        <p:spPr>
          <a:xfrm>
            <a:off x="554845" y="1072184"/>
            <a:ext cx="5981125" cy="400110"/>
          </a:xfrm>
          <a:prstGeom prst="rect">
            <a:avLst/>
          </a:prstGeom>
        </p:spPr>
        <p:txBody>
          <a:bodyPr wrap="none">
            <a:spAutoFit/>
          </a:bodyPr>
          <a:lstStyle/>
          <a:p>
            <a:r>
              <a:rPr lang="zh-CN" altLang="en-US" b="1" dirty="0">
                <a:solidFill>
                  <a:prstClr val="black"/>
                </a:solidFill>
                <a:latin typeface="Arial" panose="020B0604020202020204" pitchFamily="34" charset="0"/>
                <a:ea typeface="微软雅黑" panose="020B0503020204020204" charset="-122"/>
              </a:rPr>
              <a:t>中国流感流行情况</a:t>
            </a:r>
            <a:r>
              <a:rPr lang="zh-CN" altLang="en-US" sz="2000" b="1" dirty="0">
                <a:solidFill>
                  <a:prstClr val="black"/>
                </a:solidFill>
                <a:latin typeface="Arial" panose="020B0604020202020204" pitchFamily="34" charset="0"/>
                <a:ea typeface="微软雅黑" panose="020B0503020204020204" charset="-122"/>
              </a:rPr>
              <a:t>概要</a:t>
            </a:r>
            <a:r>
              <a:rPr lang="zh-CN" altLang="en-US" b="1" dirty="0">
                <a:solidFill>
                  <a:prstClr val="black"/>
                </a:solidFill>
                <a:latin typeface="Arial" panose="020B0604020202020204" pitchFamily="34" charset="0"/>
                <a:ea typeface="微软雅黑" panose="020B0503020204020204" charset="-122"/>
              </a:rPr>
              <a:t>（截至</a:t>
            </a:r>
            <a:r>
              <a:rPr lang="en-US" altLang="zh-CN" b="1" dirty="0" smtClean="0">
                <a:solidFill>
                  <a:prstClr val="black"/>
                </a:solidFill>
                <a:latin typeface="Arial" panose="020B0604020202020204" pitchFamily="34" charset="0"/>
                <a:ea typeface="微软雅黑" panose="020B0503020204020204" charset="-122"/>
              </a:rPr>
              <a:t>2024</a:t>
            </a:r>
            <a:r>
              <a:rPr lang="zh-CN" altLang="en-US" b="1" dirty="0" smtClean="0">
                <a:solidFill>
                  <a:prstClr val="black"/>
                </a:solidFill>
                <a:latin typeface="Arial" panose="020B0604020202020204" pitchFamily="34" charset="0"/>
                <a:ea typeface="微软雅黑" panose="020B0503020204020204" charset="-122"/>
              </a:rPr>
              <a:t>年</a:t>
            </a:r>
            <a:r>
              <a:rPr lang="en-US" altLang="zh-CN" b="1" dirty="0" smtClean="0">
                <a:solidFill>
                  <a:prstClr val="black"/>
                </a:solidFill>
                <a:latin typeface="Arial" panose="020B0604020202020204" pitchFamily="34" charset="0"/>
                <a:ea typeface="微软雅黑" panose="020B0503020204020204" charset="-122"/>
              </a:rPr>
              <a:t>7</a:t>
            </a:r>
            <a:r>
              <a:rPr lang="zh-CN" altLang="en-US" b="1" dirty="0" smtClean="0">
                <a:solidFill>
                  <a:prstClr val="black"/>
                </a:solidFill>
                <a:latin typeface="Arial" panose="020B0604020202020204" pitchFamily="34" charset="0"/>
                <a:ea typeface="微软雅黑" panose="020B0503020204020204" charset="-122"/>
              </a:rPr>
              <a:t>月</a:t>
            </a:r>
            <a:r>
              <a:rPr lang="en-US" altLang="zh-CN" b="1" dirty="0" smtClean="0">
                <a:solidFill>
                  <a:prstClr val="black"/>
                </a:solidFill>
                <a:latin typeface="Arial" panose="020B0604020202020204" pitchFamily="34" charset="0"/>
                <a:ea typeface="微软雅黑" panose="020B0503020204020204" charset="-122"/>
              </a:rPr>
              <a:t>22</a:t>
            </a:r>
            <a:r>
              <a:rPr lang="zh-CN" altLang="en-US" b="1" dirty="0" smtClean="0">
                <a:solidFill>
                  <a:prstClr val="black"/>
                </a:solidFill>
                <a:latin typeface="Arial" panose="020B0604020202020204" pitchFamily="34" charset="0"/>
                <a:ea typeface="微软雅黑" panose="020B0503020204020204" charset="-122"/>
              </a:rPr>
              <a:t>日</a:t>
            </a:r>
            <a:r>
              <a:rPr lang="en-US" altLang="zh-CN" b="1" dirty="0" smtClean="0">
                <a:solidFill>
                  <a:prstClr val="black"/>
                </a:solidFill>
                <a:latin typeface="Arial" panose="020B0604020202020204" pitchFamily="34" charset="0"/>
                <a:ea typeface="微软雅黑" panose="020B0503020204020204" charset="-122"/>
              </a:rPr>
              <a:t>-7</a:t>
            </a:r>
            <a:r>
              <a:rPr lang="zh-CN" altLang="en-US" b="1" dirty="0" smtClean="0">
                <a:solidFill>
                  <a:prstClr val="black"/>
                </a:solidFill>
                <a:latin typeface="Arial" panose="020B0604020202020204" pitchFamily="34" charset="0"/>
                <a:ea typeface="微软雅黑" panose="020B0503020204020204" charset="-122"/>
              </a:rPr>
              <a:t>月</a:t>
            </a:r>
            <a:r>
              <a:rPr lang="en-US" altLang="zh-CN" b="1" dirty="0" smtClean="0">
                <a:solidFill>
                  <a:prstClr val="black"/>
                </a:solidFill>
                <a:latin typeface="Arial" panose="020B0604020202020204" pitchFamily="34" charset="0"/>
                <a:ea typeface="微软雅黑" panose="020B0503020204020204" charset="-122"/>
              </a:rPr>
              <a:t>28</a:t>
            </a:r>
            <a:r>
              <a:rPr lang="zh-CN" altLang="en-US" b="1" dirty="0" smtClean="0">
                <a:solidFill>
                  <a:prstClr val="black"/>
                </a:solidFill>
                <a:latin typeface="Arial" panose="020B0604020202020204" pitchFamily="34" charset="0"/>
                <a:ea typeface="微软雅黑" panose="020B0503020204020204" charset="-122"/>
              </a:rPr>
              <a:t>日）</a:t>
            </a:r>
            <a:endParaRPr lang="zh-CN" altLang="en-US" b="1" dirty="0">
              <a:solidFill>
                <a:prstClr val="black"/>
              </a:solidFill>
              <a:latin typeface="Arial" panose="020B0604020202020204" pitchFamily="34" charset="0"/>
              <a:ea typeface="微软雅黑" panose="020B0503020204020204" charset="-122"/>
            </a:endParaRPr>
          </a:p>
        </p:txBody>
      </p:sp>
      <p:sp>
        <p:nvSpPr>
          <p:cNvPr id="29" name="矩形 28"/>
          <p:cNvSpPr/>
          <p:nvPr/>
        </p:nvSpPr>
        <p:spPr>
          <a:xfrm>
            <a:off x="2624024" y="324886"/>
            <a:ext cx="6336991" cy="523220"/>
          </a:xfrm>
          <a:prstGeom prst="rect">
            <a:avLst/>
          </a:prstGeom>
        </p:spPr>
        <p:txBody>
          <a:bodyPr wrap="none">
            <a:spAutoFit/>
          </a:bodyPr>
          <a:lstStyle/>
          <a:p>
            <a:pPr algn="ctr"/>
            <a:r>
              <a:rPr lang="en-US" altLang="zh-CN" sz="2800" b="1" dirty="0" smtClean="0">
                <a:latin typeface="Arial" panose="020B0604020202020204" pitchFamily="34" charset="0"/>
                <a:ea typeface="微软雅黑" panose="020B0503020204020204" charset="-122"/>
              </a:rPr>
              <a:t>2023-2024</a:t>
            </a:r>
            <a:r>
              <a:rPr lang="zh-CN" altLang="en-US" sz="2800" b="1" dirty="0" smtClean="0">
                <a:latin typeface="Arial" panose="020B0604020202020204" pitchFamily="34" charset="0"/>
                <a:ea typeface="微软雅黑" panose="020B0503020204020204" charset="-122"/>
              </a:rPr>
              <a:t>年</a:t>
            </a:r>
            <a:r>
              <a:rPr lang="zh-CN" altLang="en-US" sz="2800" b="1" dirty="0">
                <a:latin typeface="Arial" panose="020B0604020202020204" pitchFamily="34" charset="0"/>
                <a:ea typeface="微软雅黑" panose="020B0503020204020204" charset="-122"/>
              </a:rPr>
              <a:t>流感季</a:t>
            </a:r>
            <a:r>
              <a:rPr lang="en-US" altLang="zh-CN" sz="2800" b="1" dirty="0" smtClean="0">
                <a:latin typeface="Arial" panose="020B0604020202020204" pitchFamily="34" charset="0"/>
                <a:ea typeface="微软雅黑" panose="020B0503020204020204" charset="-122"/>
              </a:rPr>
              <a:t>-</a:t>
            </a:r>
            <a:r>
              <a:rPr lang="zh-CN" altLang="en-US" sz="2800" b="1" dirty="0" smtClean="0">
                <a:latin typeface="Arial" panose="020B0604020202020204" pitchFamily="34" charset="0"/>
                <a:ea typeface="微软雅黑" panose="020B0503020204020204" charset="-122"/>
              </a:rPr>
              <a:t>中国</a:t>
            </a:r>
            <a:r>
              <a:rPr lang="zh-CN" altLang="en-US" sz="2800" b="1" dirty="0">
                <a:latin typeface="Arial" panose="020B0604020202020204" pitchFamily="34" charset="0"/>
                <a:ea typeface="微软雅黑" panose="020B0503020204020204" charset="-122"/>
              </a:rPr>
              <a:t>流感活动</a:t>
            </a:r>
            <a:r>
              <a:rPr lang="zh-CN" altLang="en-US" sz="2800" b="1" dirty="0" smtClean="0">
                <a:latin typeface="Arial" panose="020B0604020202020204" pitchFamily="34" charset="0"/>
                <a:ea typeface="微软雅黑" panose="020B0503020204020204" charset="-122"/>
              </a:rPr>
              <a:t>情况</a:t>
            </a:r>
            <a:endParaRPr lang="en-US" altLang="zh-CN" sz="2800" b="1" dirty="0">
              <a:latin typeface="Arial" panose="020B0604020202020204" pitchFamily="34" charset="0"/>
              <a:ea typeface="微软雅黑" panose="020B0503020204020204" charset="-122"/>
            </a:endParaRPr>
          </a:p>
        </p:txBody>
      </p:sp>
      <p:sp>
        <p:nvSpPr>
          <p:cNvPr id="30" name="文本占位符 3"/>
          <p:cNvSpPr txBox="1"/>
          <p:nvPr/>
        </p:nvSpPr>
        <p:spPr>
          <a:xfrm>
            <a:off x="232259" y="6508412"/>
            <a:ext cx="11727482" cy="193109"/>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indent="0">
              <a:spcBef>
                <a:spcPts val="0"/>
              </a:spcBef>
              <a:buNone/>
            </a:pPr>
            <a:r>
              <a:rPr lang="en-US" altLang="zh-CN" sz="800" dirty="0">
                <a:solidFill>
                  <a:prstClr val="white">
                    <a:lumMod val="65000"/>
                  </a:prstClr>
                </a:solidFill>
                <a:latin typeface="Arial" panose="020B0604020202020204" pitchFamily="34" charset="0"/>
                <a:ea typeface="微软雅黑" panose="020B0503020204020204" charset="-122"/>
              </a:rPr>
              <a:t>https://ivdc.chinacdc.cn/cnic/zyzx/lgzb/202203/P020220325812787728413.pdf</a:t>
            </a:r>
            <a:endParaRPr lang="en-US" altLang="zh-CN" sz="800" dirty="0">
              <a:solidFill>
                <a:prstClr val="white">
                  <a:lumMod val="65000"/>
                </a:prstClr>
              </a:solidFill>
              <a:latin typeface="Arial" panose="020B0604020202020204" pitchFamily="34" charset="0"/>
              <a:ea typeface="微软雅黑" panose="020B0503020204020204" charset="-122"/>
            </a:endParaRPr>
          </a:p>
        </p:txBody>
      </p:sp>
      <p:sp>
        <p:nvSpPr>
          <p:cNvPr id="8" name="矩形 7"/>
          <p:cNvSpPr/>
          <p:nvPr/>
        </p:nvSpPr>
        <p:spPr>
          <a:xfrm>
            <a:off x="316119" y="3017831"/>
            <a:ext cx="5932281" cy="3026117"/>
          </a:xfrm>
          <a:prstGeom prst="rect">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6461760" y="3027940"/>
            <a:ext cx="5590032" cy="3026117"/>
          </a:xfrm>
          <a:prstGeom prst="rect">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5280" y="3044565"/>
            <a:ext cx="5730240" cy="2999383"/>
          </a:xfrm>
          <a:prstGeom prst="rect">
            <a:avLst/>
          </a:prstGeom>
        </p:spPr>
      </p:pic>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3360" y="3044566"/>
            <a:ext cx="5396380" cy="2999382"/>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p:custDataLst>
              <p:tags r:id="rId1"/>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87064" name="think-cell 幻灯片" r:id="rId2" imgW="5715" imgH="5715" progId="TCLayout.ActiveDocument.1">
                  <p:embed/>
                </p:oleObj>
              </mc:Choice>
              <mc:Fallback>
                <p:oleObj name="think-cell 幻灯片" r:id="rId2" imgW="5715" imgH="5715" progId="TCLayout.ActiveDocument.1">
                  <p:embed/>
                  <p:pic>
                    <p:nvPicPr>
                      <p:cNvPr id="0" name="对象 3" hidden="1"/>
                      <p:cNvPicPr/>
                      <p:nvPr/>
                    </p:nvPicPr>
                    <p:blipFill>
                      <a:blip r:embed="rId3"/>
                      <a:stretch>
                        <a:fillRect/>
                      </a:stretch>
                    </p:blipFill>
                    <p:spPr>
                      <a:xfrm>
                        <a:off x="2118" y="2118"/>
                        <a:ext cx="2117" cy="2117"/>
                      </a:xfrm>
                      <a:prstGeom prst="rect">
                        <a:avLst/>
                      </a:prstGeom>
                    </p:spPr>
                  </p:pic>
                </p:oleObj>
              </mc:Fallback>
            </mc:AlternateContent>
          </a:graphicData>
        </a:graphic>
      </p:graphicFrame>
      <p:sp>
        <p:nvSpPr>
          <p:cNvPr id="2" name="标题 1"/>
          <p:cNvSpPr/>
          <p:nvPr>
            <p:ph type="title"/>
          </p:nvPr>
        </p:nvSpPr>
        <p:spPr>
          <a:xfrm>
            <a:off x="1313688" y="344006"/>
            <a:ext cx="9939291" cy="630316"/>
          </a:xfrm>
        </p:spPr>
        <p:txBody>
          <a:bodyPr vert="horz">
            <a:normAutofit/>
          </a:bodyPr>
          <a:lstStyle/>
          <a:p>
            <a:r>
              <a:rPr lang="zh-CN" altLang="en-US" sz="3200" b="1" dirty="0">
                <a:latin typeface="+mn-ea"/>
                <a:ea typeface="+mn-ea"/>
              </a:rPr>
              <a:t>流感是一种重大疾病，造成巨大的全球疾病负担</a:t>
            </a:r>
            <a:endParaRPr lang="zh-CN" altLang="en-US" sz="3200" b="1" dirty="0"/>
          </a:p>
        </p:txBody>
      </p:sp>
      <p:sp>
        <p:nvSpPr>
          <p:cNvPr id="3" name="内容占位符 2"/>
          <p:cNvSpPr/>
          <p:nvPr>
            <p:ph sz="quarter" idx="4294967295"/>
          </p:nvPr>
        </p:nvSpPr>
        <p:spPr>
          <a:xfrm>
            <a:off x="234777" y="6335991"/>
            <a:ext cx="8353425" cy="741362"/>
          </a:xfrm>
        </p:spPr>
        <p:txBody>
          <a:bodyPr>
            <a:normAutofit/>
          </a:bodyPr>
          <a:lstStyle/>
          <a:p>
            <a:r>
              <a:rPr lang="en-US" altLang="zh-CN" sz="800" b="0" dirty="0">
                <a:effectLst/>
                <a:ea typeface="+mj-ea"/>
              </a:rPr>
              <a:t>GBD 2017 Influenza Collaborators. Lancet Respir Med . 2019 Jan;7(1)</a:t>
            </a:r>
            <a:r>
              <a:rPr lang="zh-CN" altLang="en-US" sz="800" b="0" dirty="0">
                <a:effectLst/>
                <a:ea typeface="+mj-ea"/>
              </a:rPr>
              <a:t>：</a:t>
            </a:r>
            <a:r>
              <a:rPr lang="en-US" altLang="zh-CN" sz="800" b="0" dirty="0">
                <a:effectLst/>
                <a:ea typeface="+mj-ea"/>
              </a:rPr>
              <a:t>69-89.</a:t>
            </a:r>
            <a:r>
              <a:rPr lang="en-US" altLang="zh-CN" sz="800" dirty="0">
                <a:ea typeface="+mj-ea"/>
              </a:rPr>
              <a:t> </a:t>
            </a:r>
            <a:endParaRPr lang="en-US" altLang="zh-CN" sz="800" dirty="0">
              <a:ea typeface="+mj-ea"/>
            </a:endParaRPr>
          </a:p>
          <a:p>
            <a:r>
              <a:rPr lang="it-IT" altLang="zh-CN" sz="800" dirty="0">
                <a:ea typeface="+mj-ea"/>
              </a:rPr>
              <a:t>Li L, et al. Lancet Public Health, 2019,4(9)</a:t>
            </a:r>
            <a:r>
              <a:rPr lang="zh-CN" altLang="it-IT" sz="800" dirty="0">
                <a:ea typeface="+mj-ea"/>
              </a:rPr>
              <a:t>：</a:t>
            </a:r>
            <a:r>
              <a:rPr lang="it-IT" altLang="zh-CN" sz="800" dirty="0">
                <a:ea typeface="+mj-ea"/>
              </a:rPr>
              <a:t>e473-e481</a:t>
            </a:r>
            <a:endParaRPr lang="zh-CN" altLang="zh-CN" sz="800" dirty="0">
              <a:ea typeface="+mj-ea"/>
            </a:endParaRPr>
          </a:p>
        </p:txBody>
      </p:sp>
      <p:pic>
        <p:nvPicPr>
          <p:cNvPr id="124" name="图片 123"/>
          <p:cNvPicPr>
            <a:picLocks noChangeAspect="1"/>
          </p:cNvPicPr>
          <p:nvPr/>
        </p:nvPicPr>
        <p:blipFill>
          <a:blip r:embed="rId4"/>
          <a:stretch>
            <a:fillRect/>
          </a:stretch>
        </p:blipFill>
        <p:spPr>
          <a:xfrm>
            <a:off x="6938968" y="2898119"/>
            <a:ext cx="4853288" cy="3115283"/>
          </a:xfrm>
          <a:prstGeom prst="rect">
            <a:avLst/>
          </a:prstGeom>
          <a:ln>
            <a:solidFill>
              <a:schemeClr val="bg1">
                <a:lumMod val="95000"/>
              </a:schemeClr>
            </a:solidFill>
          </a:ln>
        </p:spPr>
      </p:pic>
      <p:sp>
        <p:nvSpPr>
          <p:cNvPr id="128" name="文本框 127"/>
          <p:cNvSpPr txBox="1"/>
          <p:nvPr/>
        </p:nvSpPr>
        <p:spPr>
          <a:xfrm>
            <a:off x="6073141" y="1337694"/>
            <a:ext cx="5887211" cy="1222899"/>
          </a:xfrm>
          <a:prstGeom prst="rect">
            <a:avLst/>
          </a:prstGeom>
          <a:noFill/>
        </p:spPr>
        <p:txBody>
          <a:bodyPr wrap="square">
            <a:spAutoFit/>
          </a:bodyPr>
          <a:lstStyle>
            <a:defPPr>
              <a:defRPr lang="zh-CN"/>
            </a:defPPr>
            <a:lvl1pPr marL="285750" indent="-285750">
              <a:lnSpc>
                <a:spcPct val="120000"/>
              </a:lnSpc>
              <a:spcBef>
                <a:spcPts val="600"/>
              </a:spcBef>
              <a:buFont typeface="Arial" panose="020B0604020202020204" pitchFamily="34" charset="0"/>
              <a:buChar char="•"/>
              <a:defRPr sz="1200"/>
            </a:lvl1pPr>
          </a:lstStyle>
          <a:p>
            <a:pPr lvl="1" indent="-285750" defTabSz="1219200">
              <a:spcBef>
                <a:spcPts val="800"/>
              </a:spcBef>
              <a:buClrTx/>
            </a:pPr>
            <a:r>
              <a:rPr lang="zh-CN" altLang="en-US" sz="1800" b="1" kern="1200" dirty="0" smtClean="0">
                <a:solidFill>
                  <a:srgbClr val="C00000"/>
                </a:solidFill>
                <a:ea typeface="微软雅黑" panose="020B0503020204020204" charset="-122"/>
                <a:cs typeface="+mn-cs"/>
              </a:rPr>
              <a:t>   中国</a:t>
            </a:r>
            <a:r>
              <a:rPr lang="zh-CN" altLang="en-US" sz="1800" kern="1200" dirty="0">
                <a:solidFill>
                  <a:prstClr val="black"/>
                </a:solidFill>
                <a:ea typeface="微软雅黑" panose="020B0503020204020204" charset="-122"/>
                <a:cs typeface="+mn-cs"/>
              </a:rPr>
              <a:t>每年平均有</a:t>
            </a:r>
            <a:r>
              <a:rPr lang="zh-CN" altLang="en-US" sz="2000" b="1" kern="1200" dirty="0">
                <a:solidFill>
                  <a:srgbClr val="C00000"/>
                </a:solidFill>
                <a:ea typeface="微软雅黑" panose="020B0503020204020204" charset="-122"/>
                <a:cs typeface="+mn-cs"/>
              </a:rPr>
              <a:t>88,100例</a:t>
            </a:r>
            <a:r>
              <a:rPr lang="zh-CN" altLang="en-US" sz="1800" kern="1200" dirty="0">
                <a:solidFill>
                  <a:prstClr val="black"/>
                </a:solidFill>
                <a:ea typeface="微软雅黑" panose="020B0503020204020204" charset="-122"/>
                <a:cs typeface="+mn-cs"/>
              </a:rPr>
              <a:t>与流感相关的超额</a:t>
            </a:r>
            <a:r>
              <a:rPr lang="zh-CN" altLang="en-US" sz="1800" kern="1200" dirty="0" smtClean="0">
                <a:solidFill>
                  <a:prstClr val="black"/>
                </a:solidFill>
                <a:ea typeface="微软雅黑" panose="020B0503020204020204" charset="-122"/>
                <a:cs typeface="+mn-cs"/>
              </a:rPr>
              <a:t>呼吸系统</a:t>
            </a:r>
            <a:r>
              <a:rPr lang="zh-CN" altLang="en-US" sz="1800" kern="1200" dirty="0">
                <a:solidFill>
                  <a:prstClr val="black"/>
                </a:solidFill>
                <a:ea typeface="微软雅黑" panose="020B0503020204020204" charset="-122"/>
                <a:cs typeface="+mn-cs"/>
              </a:rPr>
              <a:t>疾病</a:t>
            </a:r>
            <a:r>
              <a:rPr lang="zh-CN" altLang="en-US" sz="1800" b="1" kern="1200" dirty="0">
                <a:solidFill>
                  <a:prstClr val="black"/>
                </a:solidFill>
                <a:ea typeface="微软雅黑" panose="020B0503020204020204" charset="-122"/>
                <a:cs typeface="+mn-cs"/>
              </a:rPr>
              <a:t>死亡</a:t>
            </a:r>
            <a:r>
              <a:rPr lang="zh-CN" altLang="en-US" sz="1800" kern="1200" dirty="0">
                <a:solidFill>
                  <a:prstClr val="black"/>
                </a:solidFill>
                <a:ea typeface="微软雅黑" panose="020B0503020204020204" charset="-122"/>
                <a:cs typeface="+mn-cs"/>
              </a:rPr>
              <a:t>，</a:t>
            </a:r>
            <a:r>
              <a:rPr lang="zh-CN" altLang="en-US" sz="1800" b="1" kern="1200" dirty="0">
                <a:solidFill>
                  <a:prstClr val="black"/>
                </a:solidFill>
                <a:ea typeface="微软雅黑" panose="020B0503020204020204" charset="-122"/>
                <a:cs typeface="+mn-cs"/>
              </a:rPr>
              <a:t>相当于所有呼吸系统疾病死亡的</a:t>
            </a:r>
            <a:r>
              <a:rPr lang="zh-CN" altLang="en-US" sz="1800" b="1" kern="1200" dirty="0">
                <a:solidFill>
                  <a:srgbClr val="C00000"/>
                </a:solidFill>
                <a:ea typeface="微软雅黑" panose="020B0503020204020204" charset="-122"/>
                <a:cs typeface="+mn-cs"/>
              </a:rPr>
              <a:t>8.2%</a:t>
            </a:r>
            <a:r>
              <a:rPr lang="zh-CN" altLang="en-US" sz="1800" b="1" kern="1200" dirty="0" smtClean="0">
                <a:solidFill>
                  <a:srgbClr val="C00000"/>
                </a:solidFill>
                <a:ea typeface="微软雅黑" panose="020B0503020204020204" charset="-122"/>
                <a:cs typeface="+mn-cs"/>
              </a:rPr>
              <a:t>；</a:t>
            </a:r>
            <a:endParaRPr lang="en-US" altLang="zh-CN" sz="1800" b="1" kern="1200" dirty="0">
              <a:solidFill>
                <a:srgbClr val="C00000"/>
              </a:solidFill>
              <a:ea typeface="微软雅黑" panose="020B0503020204020204" charset="-122"/>
              <a:cs typeface="+mn-cs"/>
            </a:endParaRPr>
          </a:p>
          <a:p>
            <a:pPr marL="381000" indent="-381000" defTabSz="1219200">
              <a:spcBef>
                <a:spcPts val="800"/>
              </a:spcBef>
              <a:buClrTx/>
            </a:pPr>
            <a:r>
              <a:rPr lang="zh-CN" altLang="en-US" kern="1200" dirty="0" smtClean="0">
                <a:solidFill>
                  <a:prstClr val="black"/>
                </a:solidFill>
                <a:ea typeface="微软雅黑" panose="020B0503020204020204" charset="-122"/>
              </a:rPr>
              <a:t>中国</a:t>
            </a:r>
            <a:r>
              <a:rPr lang="zh-CN" altLang="en-US" kern="1200" dirty="0">
                <a:solidFill>
                  <a:prstClr val="black"/>
                </a:solidFill>
                <a:ea typeface="微软雅黑" panose="020B0503020204020204" charset="-122"/>
              </a:rPr>
              <a:t>疾控中心估算了2010</a:t>
            </a:r>
            <a:r>
              <a:rPr lang="en-US" altLang="zh-CN" kern="1200" dirty="0">
                <a:solidFill>
                  <a:prstClr val="black"/>
                </a:solidFill>
                <a:ea typeface="微软雅黑" panose="020B0503020204020204" charset="-122"/>
              </a:rPr>
              <a:t>-</a:t>
            </a:r>
            <a:r>
              <a:rPr lang="zh-CN" altLang="en-US" kern="1200" dirty="0">
                <a:solidFill>
                  <a:prstClr val="black"/>
                </a:solidFill>
                <a:ea typeface="微软雅黑" panose="020B0503020204020204" charset="-122"/>
              </a:rPr>
              <a:t>2015年期间中国大陆与流感相关的额外的呼吸系统疾病</a:t>
            </a:r>
            <a:r>
              <a:rPr lang="zh-CN" altLang="en-US" kern="1200" dirty="0" smtClean="0">
                <a:solidFill>
                  <a:prstClr val="black"/>
                </a:solidFill>
                <a:ea typeface="微软雅黑" panose="020B0503020204020204" charset="-122"/>
              </a:rPr>
              <a:t>死亡率</a:t>
            </a:r>
            <a:endParaRPr lang="en-US" altLang="zh-CN" kern="1200" dirty="0">
              <a:solidFill>
                <a:prstClr val="black"/>
              </a:solidFill>
              <a:ea typeface="微软雅黑" panose="020B0503020204020204" charset="-122"/>
            </a:endParaRPr>
          </a:p>
        </p:txBody>
      </p:sp>
      <p:sp>
        <p:nvSpPr>
          <p:cNvPr id="10" name="同侧圆角矩形 9"/>
          <p:cNvSpPr/>
          <p:nvPr/>
        </p:nvSpPr>
        <p:spPr>
          <a:xfrm rot="10800000">
            <a:off x="595031" y="1851609"/>
            <a:ext cx="5471972" cy="4363302"/>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charset="-122"/>
              <a:cs typeface="+mn-cs"/>
            </a:endParaRPr>
          </a:p>
        </p:txBody>
      </p:sp>
      <p:sp>
        <p:nvSpPr>
          <p:cNvPr id="11" name="同侧圆角矩形 10"/>
          <p:cNvSpPr/>
          <p:nvPr/>
        </p:nvSpPr>
        <p:spPr>
          <a:xfrm>
            <a:off x="595029" y="1443885"/>
            <a:ext cx="5471973" cy="516772"/>
          </a:xfrm>
          <a:prstGeom prst="round2SameRect">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rPr>
              <a:t>流感是全球严重的传染性疾病</a:t>
            </a:r>
            <a:endParaRPr kumimoji="0" lang="zh-CN" altLang="en-US"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mn-cs"/>
            </a:endParaRPr>
          </a:p>
        </p:txBody>
      </p:sp>
      <p:sp>
        <p:nvSpPr>
          <p:cNvPr id="12" name="文本占位符 3"/>
          <p:cNvSpPr txBox="1"/>
          <p:nvPr/>
        </p:nvSpPr>
        <p:spPr>
          <a:xfrm>
            <a:off x="5318361" y="6584231"/>
            <a:ext cx="6736790" cy="193109"/>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1. Hayward et al. Lancet Respir Med. 2014 Jun;2(6):445-54. </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a:p>
            <a:pPr marL="0" marR="0" lvl="0" indent="0" algn="l" defTabSz="1172210" rtl="0" eaLnBrk="1" fontAlgn="auto" latinLnBrk="0" hangingPunct="1">
              <a:lnSpc>
                <a:spcPct val="100000"/>
              </a:lnSpc>
              <a:spcBef>
                <a:spcPts val="0"/>
              </a:spcBef>
              <a:spcAft>
                <a:spcPts val="0"/>
              </a:spcAft>
              <a:buClrTx/>
              <a:buSzTx/>
              <a:buFont typeface="Arial" panose="020B0604020202020204" pitchFamily="34" charset="0"/>
              <a:buNone/>
              <a:defRPr/>
            </a:pPr>
            <a:r>
              <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rPr>
              <a:t>2. WHO (2018). Influenza (seasonal) factsheet. Available at https://www.who.int/en/news-room/fact-sheets/detail/influenza-(seasonal). </a:t>
            </a:r>
            <a:endParaRPr kumimoji="0" lang="en-US" altLang="zh-CN" sz="800" b="0" i="0" u="none" strike="noStrike" kern="1200" cap="none" spc="0" normalizeH="0" baseline="0" noProof="0" dirty="0">
              <a:ln>
                <a:noFill/>
              </a:ln>
              <a:solidFill>
                <a:prstClr val="white">
                  <a:lumMod val="65000"/>
                </a:prstClr>
              </a:solidFill>
              <a:effectLst/>
              <a:uLnTx/>
              <a:uFillTx/>
              <a:latin typeface="Arial" panose="020B0604020202020204" pitchFamily="34" charset="0"/>
              <a:ea typeface="微软雅黑" panose="020B0503020204020204" charset="-122"/>
              <a:cs typeface="+mn-cs"/>
            </a:endParaRPr>
          </a:p>
        </p:txBody>
      </p:sp>
      <p:grpSp>
        <p:nvGrpSpPr>
          <p:cNvPr id="13" name="Group 168"/>
          <p:cNvGrpSpPr>
            <a:grpSpLocks noChangeAspect="1"/>
          </p:cNvGrpSpPr>
          <p:nvPr/>
        </p:nvGrpSpPr>
        <p:grpSpPr bwMode="auto">
          <a:xfrm>
            <a:off x="608391" y="2273234"/>
            <a:ext cx="5072580" cy="3037936"/>
            <a:chOff x="0" y="174"/>
            <a:chExt cx="7680" cy="3972"/>
          </a:xfrm>
          <a:solidFill>
            <a:srgbClr val="808285">
              <a:lumMod val="20000"/>
              <a:lumOff val="80000"/>
            </a:srgbClr>
          </a:solidFill>
        </p:grpSpPr>
        <p:sp>
          <p:nvSpPr>
            <p:cNvPr id="14" name="Freeform 5"/>
            <p:cNvSpPr/>
            <p:nvPr/>
          </p:nvSpPr>
          <p:spPr bwMode="auto">
            <a:xfrm>
              <a:off x="3905" y="243"/>
              <a:ext cx="187" cy="62"/>
            </a:xfrm>
            <a:custGeom>
              <a:avLst/>
              <a:gdLst>
                <a:gd name="T0" fmla="*/ 24 w 187"/>
                <a:gd name="T1" fmla="*/ 0 h 62"/>
                <a:gd name="T2" fmla="*/ 24 w 187"/>
                <a:gd name="T3" fmla="*/ 0 h 62"/>
                <a:gd name="T4" fmla="*/ 24 w 187"/>
                <a:gd name="T5" fmla="*/ 5 h 62"/>
                <a:gd name="T6" fmla="*/ 20 w 187"/>
                <a:gd name="T7" fmla="*/ 9 h 62"/>
                <a:gd name="T8" fmla="*/ 12 w 187"/>
                <a:gd name="T9" fmla="*/ 15 h 62"/>
                <a:gd name="T10" fmla="*/ 5 w 187"/>
                <a:gd name="T11" fmla="*/ 22 h 62"/>
                <a:gd name="T12" fmla="*/ 2 w 187"/>
                <a:gd name="T13" fmla="*/ 25 h 62"/>
                <a:gd name="T14" fmla="*/ 0 w 187"/>
                <a:gd name="T15" fmla="*/ 30 h 62"/>
                <a:gd name="T16" fmla="*/ 0 w 187"/>
                <a:gd name="T17" fmla="*/ 30 h 62"/>
                <a:gd name="T18" fmla="*/ 15 w 187"/>
                <a:gd name="T19" fmla="*/ 35 h 62"/>
                <a:gd name="T20" fmla="*/ 27 w 187"/>
                <a:gd name="T21" fmla="*/ 37 h 62"/>
                <a:gd name="T22" fmla="*/ 27 w 187"/>
                <a:gd name="T23" fmla="*/ 37 h 62"/>
                <a:gd name="T24" fmla="*/ 37 w 187"/>
                <a:gd name="T25" fmla="*/ 37 h 62"/>
                <a:gd name="T26" fmla="*/ 48 w 187"/>
                <a:gd name="T27" fmla="*/ 35 h 62"/>
                <a:gd name="T28" fmla="*/ 72 w 187"/>
                <a:gd name="T29" fmla="*/ 30 h 62"/>
                <a:gd name="T30" fmla="*/ 72 w 187"/>
                <a:gd name="T31" fmla="*/ 30 h 62"/>
                <a:gd name="T32" fmla="*/ 72 w 187"/>
                <a:gd name="T33" fmla="*/ 37 h 62"/>
                <a:gd name="T34" fmla="*/ 72 w 187"/>
                <a:gd name="T35" fmla="*/ 42 h 62"/>
                <a:gd name="T36" fmla="*/ 68 w 187"/>
                <a:gd name="T37" fmla="*/ 45 h 62"/>
                <a:gd name="T38" fmla="*/ 65 w 187"/>
                <a:gd name="T39" fmla="*/ 48 h 62"/>
                <a:gd name="T40" fmla="*/ 58 w 187"/>
                <a:gd name="T41" fmla="*/ 53 h 62"/>
                <a:gd name="T42" fmla="*/ 57 w 187"/>
                <a:gd name="T43" fmla="*/ 57 h 62"/>
                <a:gd name="T44" fmla="*/ 55 w 187"/>
                <a:gd name="T45" fmla="*/ 62 h 62"/>
                <a:gd name="T46" fmla="*/ 55 w 187"/>
                <a:gd name="T47" fmla="*/ 62 h 62"/>
                <a:gd name="T48" fmla="*/ 78 w 187"/>
                <a:gd name="T49" fmla="*/ 62 h 62"/>
                <a:gd name="T50" fmla="*/ 78 w 187"/>
                <a:gd name="T51" fmla="*/ 62 h 62"/>
                <a:gd name="T52" fmla="*/ 96 w 187"/>
                <a:gd name="T53" fmla="*/ 62 h 62"/>
                <a:gd name="T54" fmla="*/ 113 w 187"/>
                <a:gd name="T55" fmla="*/ 60 h 62"/>
                <a:gd name="T56" fmla="*/ 129 w 187"/>
                <a:gd name="T57" fmla="*/ 57 h 62"/>
                <a:gd name="T58" fmla="*/ 144 w 187"/>
                <a:gd name="T59" fmla="*/ 53 h 62"/>
                <a:gd name="T60" fmla="*/ 158 w 187"/>
                <a:gd name="T61" fmla="*/ 48 h 62"/>
                <a:gd name="T62" fmla="*/ 169 w 187"/>
                <a:gd name="T63" fmla="*/ 42 h 62"/>
                <a:gd name="T64" fmla="*/ 179 w 187"/>
                <a:gd name="T65" fmla="*/ 34 h 62"/>
                <a:gd name="T66" fmla="*/ 187 w 187"/>
                <a:gd name="T67" fmla="*/ 24 h 62"/>
                <a:gd name="T68" fmla="*/ 187 w 187"/>
                <a:gd name="T69" fmla="*/ 24 h 62"/>
                <a:gd name="T70" fmla="*/ 169 w 187"/>
                <a:gd name="T71" fmla="*/ 17 h 62"/>
                <a:gd name="T72" fmla="*/ 153 w 187"/>
                <a:gd name="T73" fmla="*/ 14 h 62"/>
                <a:gd name="T74" fmla="*/ 138 w 187"/>
                <a:gd name="T75" fmla="*/ 12 h 62"/>
                <a:gd name="T76" fmla="*/ 124 w 187"/>
                <a:gd name="T77" fmla="*/ 12 h 62"/>
                <a:gd name="T78" fmla="*/ 124 w 187"/>
                <a:gd name="T79" fmla="*/ 12 h 62"/>
                <a:gd name="T80" fmla="*/ 103 w 187"/>
                <a:gd name="T81" fmla="*/ 14 h 62"/>
                <a:gd name="T82" fmla="*/ 103 w 187"/>
                <a:gd name="T83" fmla="*/ 14 h 62"/>
                <a:gd name="T84" fmla="*/ 81 w 187"/>
                <a:gd name="T85" fmla="*/ 14 h 62"/>
                <a:gd name="T86" fmla="*/ 81 w 187"/>
                <a:gd name="T87" fmla="*/ 14 h 62"/>
                <a:gd name="T88" fmla="*/ 68 w 187"/>
                <a:gd name="T89" fmla="*/ 14 h 62"/>
                <a:gd name="T90" fmla="*/ 55 w 187"/>
                <a:gd name="T91" fmla="*/ 12 h 62"/>
                <a:gd name="T92" fmla="*/ 40 w 187"/>
                <a:gd name="T93" fmla="*/ 7 h 62"/>
                <a:gd name="T94" fmla="*/ 24 w 187"/>
                <a:gd name="T9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7" h="62">
                  <a:moveTo>
                    <a:pt x="24" y="0"/>
                  </a:moveTo>
                  <a:lnTo>
                    <a:pt x="24" y="0"/>
                  </a:lnTo>
                  <a:lnTo>
                    <a:pt x="24" y="5"/>
                  </a:lnTo>
                  <a:lnTo>
                    <a:pt x="20" y="9"/>
                  </a:lnTo>
                  <a:lnTo>
                    <a:pt x="12" y="15"/>
                  </a:lnTo>
                  <a:lnTo>
                    <a:pt x="5" y="22"/>
                  </a:lnTo>
                  <a:lnTo>
                    <a:pt x="2" y="25"/>
                  </a:lnTo>
                  <a:lnTo>
                    <a:pt x="0" y="30"/>
                  </a:lnTo>
                  <a:lnTo>
                    <a:pt x="0" y="30"/>
                  </a:lnTo>
                  <a:lnTo>
                    <a:pt x="15" y="35"/>
                  </a:lnTo>
                  <a:lnTo>
                    <a:pt x="27" y="37"/>
                  </a:lnTo>
                  <a:lnTo>
                    <a:pt x="27" y="37"/>
                  </a:lnTo>
                  <a:lnTo>
                    <a:pt x="37" y="37"/>
                  </a:lnTo>
                  <a:lnTo>
                    <a:pt x="48" y="35"/>
                  </a:lnTo>
                  <a:lnTo>
                    <a:pt x="72" y="30"/>
                  </a:lnTo>
                  <a:lnTo>
                    <a:pt x="72" y="30"/>
                  </a:lnTo>
                  <a:lnTo>
                    <a:pt x="72" y="37"/>
                  </a:lnTo>
                  <a:lnTo>
                    <a:pt x="72" y="42"/>
                  </a:lnTo>
                  <a:lnTo>
                    <a:pt x="68" y="45"/>
                  </a:lnTo>
                  <a:lnTo>
                    <a:pt x="65" y="48"/>
                  </a:lnTo>
                  <a:lnTo>
                    <a:pt x="58" y="53"/>
                  </a:lnTo>
                  <a:lnTo>
                    <a:pt x="57" y="57"/>
                  </a:lnTo>
                  <a:lnTo>
                    <a:pt x="55" y="62"/>
                  </a:lnTo>
                  <a:lnTo>
                    <a:pt x="55" y="62"/>
                  </a:lnTo>
                  <a:lnTo>
                    <a:pt x="78" y="62"/>
                  </a:lnTo>
                  <a:lnTo>
                    <a:pt x="78" y="62"/>
                  </a:lnTo>
                  <a:lnTo>
                    <a:pt x="96" y="62"/>
                  </a:lnTo>
                  <a:lnTo>
                    <a:pt x="113" y="60"/>
                  </a:lnTo>
                  <a:lnTo>
                    <a:pt x="129" y="57"/>
                  </a:lnTo>
                  <a:lnTo>
                    <a:pt x="144" y="53"/>
                  </a:lnTo>
                  <a:lnTo>
                    <a:pt x="158" y="48"/>
                  </a:lnTo>
                  <a:lnTo>
                    <a:pt x="169" y="42"/>
                  </a:lnTo>
                  <a:lnTo>
                    <a:pt x="179" y="34"/>
                  </a:lnTo>
                  <a:lnTo>
                    <a:pt x="187" y="24"/>
                  </a:lnTo>
                  <a:lnTo>
                    <a:pt x="187" y="24"/>
                  </a:lnTo>
                  <a:lnTo>
                    <a:pt x="169" y="17"/>
                  </a:lnTo>
                  <a:lnTo>
                    <a:pt x="153" y="14"/>
                  </a:lnTo>
                  <a:lnTo>
                    <a:pt x="138" y="12"/>
                  </a:lnTo>
                  <a:lnTo>
                    <a:pt x="124" y="12"/>
                  </a:lnTo>
                  <a:lnTo>
                    <a:pt x="124" y="12"/>
                  </a:lnTo>
                  <a:lnTo>
                    <a:pt x="103" y="14"/>
                  </a:lnTo>
                  <a:lnTo>
                    <a:pt x="103" y="14"/>
                  </a:lnTo>
                  <a:lnTo>
                    <a:pt x="81" y="14"/>
                  </a:lnTo>
                  <a:lnTo>
                    <a:pt x="81" y="14"/>
                  </a:lnTo>
                  <a:lnTo>
                    <a:pt x="68" y="14"/>
                  </a:lnTo>
                  <a:lnTo>
                    <a:pt x="55" y="12"/>
                  </a:lnTo>
                  <a:lnTo>
                    <a:pt x="40" y="7"/>
                  </a:lnTo>
                  <a:lnTo>
                    <a:pt x="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5" name="Freeform 6"/>
            <p:cNvSpPr/>
            <p:nvPr/>
          </p:nvSpPr>
          <p:spPr bwMode="auto">
            <a:xfrm>
              <a:off x="3905" y="243"/>
              <a:ext cx="187" cy="62"/>
            </a:xfrm>
            <a:custGeom>
              <a:avLst/>
              <a:gdLst>
                <a:gd name="T0" fmla="*/ 24 w 187"/>
                <a:gd name="T1" fmla="*/ 0 h 62"/>
                <a:gd name="T2" fmla="*/ 24 w 187"/>
                <a:gd name="T3" fmla="*/ 0 h 62"/>
                <a:gd name="T4" fmla="*/ 24 w 187"/>
                <a:gd name="T5" fmla="*/ 5 h 62"/>
                <a:gd name="T6" fmla="*/ 20 w 187"/>
                <a:gd name="T7" fmla="*/ 9 h 62"/>
                <a:gd name="T8" fmla="*/ 12 w 187"/>
                <a:gd name="T9" fmla="*/ 15 h 62"/>
                <a:gd name="T10" fmla="*/ 5 w 187"/>
                <a:gd name="T11" fmla="*/ 22 h 62"/>
                <a:gd name="T12" fmla="*/ 2 w 187"/>
                <a:gd name="T13" fmla="*/ 25 h 62"/>
                <a:gd name="T14" fmla="*/ 0 w 187"/>
                <a:gd name="T15" fmla="*/ 30 h 62"/>
                <a:gd name="T16" fmla="*/ 0 w 187"/>
                <a:gd name="T17" fmla="*/ 30 h 62"/>
                <a:gd name="T18" fmla="*/ 15 w 187"/>
                <a:gd name="T19" fmla="*/ 35 h 62"/>
                <a:gd name="T20" fmla="*/ 27 w 187"/>
                <a:gd name="T21" fmla="*/ 37 h 62"/>
                <a:gd name="T22" fmla="*/ 27 w 187"/>
                <a:gd name="T23" fmla="*/ 37 h 62"/>
                <a:gd name="T24" fmla="*/ 37 w 187"/>
                <a:gd name="T25" fmla="*/ 37 h 62"/>
                <a:gd name="T26" fmla="*/ 48 w 187"/>
                <a:gd name="T27" fmla="*/ 35 h 62"/>
                <a:gd name="T28" fmla="*/ 72 w 187"/>
                <a:gd name="T29" fmla="*/ 30 h 62"/>
                <a:gd name="T30" fmla="*/ 72 w 187"/>
                <a:gd name="T31" fmla="*/ 30 h 62"/>
                <a:gd name="T32" fmla="*/ 72 w 187"/>
                <a:gd name="T33" fmla="*/ 37 h 62"/>
                <a:gd name="T34" fmla="*/ 72 w 187"/>
                <a:gd name="T35" fmla="*/ 42 h 62"/>
                <a:gd name="T36" fmla="*/ 68 w 187"/>
                <a:gd name="T37" fmla="*/ 45 h 62"/>
                <a:gd name="T38" fmla="*/ 65 w 187"/>
                <a:gd name="T39" fmla="*/ 48 h 62"/>
                <a:gd name="T40" fmla="*/ 58 w 187"/>
                <a:gd name="T41" fmla="*/ 53 h 62"/>
                <a:gd name="T42" fmla="*/ 57 w 187"/>
                <a:gd name="T43" fmla="*/ 57 h 62"/>
                <a:gd name="T44" fmla="*/ 55 w 187"/>
                <a:gd name="T45" fmla="*/ 62 h 62"/>
                <a:gd name="T46" fmla="*/ 55 w 187"/>
                <a:gd name="T47" fmla="*/ 62 h 62"/>
                <a:gd name="T48" fmla="*/ 78 w 187"/>
                <a:gd name="T49" fmla="*/ 62 h 62"/>
                <a:gd name="T50" fmla="*/ 78 w 187"/>
                <a:gd name="T51" fmla="*/ 62 h 62"/>
                <a:gd name="T52" fmla="*/ 96 w 187"/>
                <a:gd name="T53" fmla="*/ 62 h 62"/>
                <a:gd name="T54" fmla="*/ 113 w 187"/>
                <a:gd name="T55" fmla="*/ 60 h 62"/>
                <a:gd name="T56" fmla="*/ 129 w 187"/>
                <a:gd name="T57" fmla="*/ 57 h 62"/>
                <a:gd name="T58" fmla="*/ 144 w 187"/>
                <a:gd name="T59" fmla="*/ 53 h 62"/>
                <a:gd name="T60" fmla="*/ 158 w 187"/>
                <a:gd name="T61" fmla="*/ 48 h 62"/>
                <a:gd name="T62" fmla="*/ 169 w 187"/>
                <a:gd name="T63" fmla="*/ 42 h 62"/>
                <a:gd name="T64" fmla="*/ 179 w 187"/>
                <a:gd name="T65" fmla="*/ 34 h 62"/>
                <a:gd name="T66" fmla="*/ 187 w 187"/>
                <a:gd name="T67" fmla="*/ 24 h 62"/>
                <a:gd name="T68" fmla="*/ 187 w 187"/>
                <a:gd name="T69" fmla="*/ 24 h 62"/>
                <a:gd name="T70" fmla="*/ 169 w 187"/>
                <a:gd name="T71" fmla="*/ 17 h 62"/>
                <a:gd name="T72" fmla="*/ 153 w 187"/>
                <a:gd name="T73" fmla="*/ 14 h 62"/>
                <a:gd name="T74" fmla="*/ 138 w 187"/>
                <a:gd name="T75" fmla="*/ 12 h 62"/>
                <a:gd name="T76" fmla="*/ 124 w 187"/>
                <a:gd name="T77" fmla="*/ 12 h 62"/>
                <a:gd name="T78" fmla="*/ 124 w 187"/>
                <a:gd name="T79" fmla="*/ 12 h 62"/>
                <a:gd name="T80" fmla="*/ 103 w 187"/>
                <a:gd name="T81" fmla="*/ 14 h 62"/>
                <a:gd name="T82" fmla="*/ 103 w 187"/>
                <a:gd name="T83" fmla="*/ 14 h 62"/>
                <a:gd name="T84" fmla="*/ 81 w 187"/>
                <a:gd name="T85" fmla="*/ 14 h 62"/>
                <a:gd name="T86" fmla="*/ 81 w 187"/>
                <a:gd name="T87" fmla="*/ 14 h 62"/>
                <a:gd name="T88" fmla="*/ 68 w 187"/>
                <a:gd name="T89" fmla="*/ 14 h 62"/>
                <a:gd name="T90" fmla="*/ 55 w 187"/>
                <a:gd name="T91" fmla="*/ 12 h 62"/>
                <a:gd name="T92" fmla="*/ 40 w 187"/>
                <a:gd name="T93" fmla="*/ 7 h 62"/>
                <a:gd name="T94" fmla="*/ 24 w 187"/>
                <a:gd name="T9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7" h="62">
                  <a:moveTo>
                    <a:pt x="24" y="0"/>
                  </a:moveTo>
                  <a:lnTo>
                    <a:pt x="24" y="0"/>
                  </a:lnTo>
                  <a:lnTo>
                    <a:pt x="24" y="5"/>
                  </a:lnTo>
                  <a:lnTo>
                    <a:pt x="20" y="9"/>
                  </a:lnTo>
                  <a:lnTo>
                    <a:pt x="12" y="15"/>
                  </a:lnTo>
                  <a:lnTo>
                    <a:pt x="5" y="22"/>
                  </a:lnTo>
                  <a:lnTo>
                    <a:pt x="2" y="25"/>
                  </a:lnTo>
                  <a:lnTo>
                    <a:pt x="0" y="30"/>
                  </a:lnTo>
                  <a:lnTo>
                    <a:pt x="0" y="30"/>
                  </a:lnTo>
                  <a:lnTo>
                    <a:pt x="15" y="35"/>
                  </a:lnTo>
                  <a:lnTo>
                    <a:pt x="27" y="37"/>
                  </a:lnTo>
                  <a:lnTo>
                    <a:pt x="27" y="37"/>
                  </a:lnTo>
                  <a:lnTo>
                    <a:pt x="37" y="37"/>
                  </a:lnTo>
                  <a:lnTo>
                    <a:pt x="48" y="35"/>
                  </a:lnTo>
                  <a:lnTo>
                    <a:pt x="72" y="30"/>
                  </a:lnTo>
                  <a:lnTo>
                    <a:pt x="72" y="30"/>
                  </a:lnTo>
                  <a:lnTo>
                    <a:pt x="72" y="37"/>
                  </a:lnTo>
                  <a:lnTo>
                    <a:pt x="72" y="42"/>
                  </a:lnTo>
                  <a:lnTo>
                    <a:pt x="68" y="45"/>
                  </a:lnTo>
                  <a:lnTo>
                    <a:pt x="65" y="48"/>
                  </a:lnTo>
                  <a:lnTo>
                    <a:pt x="58" y="53"/>
                  </a:lnTo>
                  <a:lnTo>
                    <a:pt x="57" y="57"/>
                  </a:lnTo>
                  <a:lnTo>
                    <a:pt x="55" y="62"/>
                  </a:lnTo>
                  <a:lnTo>
                    <a:pt x="55" y="62"/>
                  </a:lnTo>
                  <a:lnTo>
                    <a:pt x="78" y="62"/>
                  </a:lnTo>
                  <a:lnTo>
                    <a:pt x="78" y="62"/>
                  </a:lnTo>
                  <a:lnTo>
                    <a:pt x="96" y="62"/>
                  </a:lnTo>
                  <a:lnTo>
                    <a:pt x="113" y="60"/>
                  </a:lnTo>
                  <a:lnTo>
                    <a:pt x="129" y="57"/>
                  </a:lnTo>
                  <a:lnTo>
                    <a:pt x="144" y="53"/>
                  </a:lnTo>
                  <a:lnTo>
                    <a:pt x="158" y="48"/>
                  </a:lnTo>
                  <a:lnTo>
                    <a:pt x="169" y="42"/>
                  </a:lnTo>
                  <a:lnTo>
                    <a:pt x="179" y="34"/>
                  </a:lnTo>
                  <a:lnTo>
                    <a:pt x="187" y="24"/>
                  </a:lnTo>
                  <a:lnTo>
                    <a:pt x="187" y="24"/>
                  </a:lnTo>
                  <a:lnTo>
                    <a:pt x="169" y="17"/>
                  </a:lnTo>
                  <a:lnTo>
                    <a:pt x="153" y="14"/>
                  </a:lnTo>
                  <a:lnTo>
                    <a:pt x="138" y="12"/>
                  </a:lnTo>
                  <a:lnTo>
                    <a:pt x="124" y="12"/>
                  </a:lnTo>
                  <a:lnTo>
                    <a:pt x="124" y="12"/>
                  </a:lnTo>
                  <a:lnTo>
                    <a:pt x="103" y="14"/>
                  </a:lnTo>
                  <a:lnTo>
                    <a:pt x="103" y="14"/>
                  </a:lnTo>
                  <a:lnTo>
                    <a:pt x="81" y="14"/>
                  </a:lnTo>
                  <a:lnTo>
                    <a:pt x="81" y="14"/>
                  </a:lnTo>
                  <a:lnTo>
                    <a:pt x="68" y="14"/>
                  </a:lnTo>
                  <a:lnTo>
                    <a:pt x="55" y="12"/>
                  </a:lnTo>
                  <a:lnTo>
                    <a:pt x="40" y="7"/>
                  </a:lnTo>
                  <a:lnTo>
                    <a:pt x="2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6" name="Freeform 7"/>
            <p:cNvSpPr/>
            <p:nvPr/>
          </p:nvSpPr>
          <p:spPr bwMode="auto">
            <a:xfrm>
              <a:off x="1681" y="273"/>
              <a:ext cx="636" cy="328"/>
            </a:xfrm>
            <a:custGeom>
              <a:avLst/>
              <a:gdLst>
                <a:gd name="T0" fmla="*/ 330 w 636"/>
                <a:gd name="T1" fmla="*/ 9 h 328"/>
                <a:gd name="T2" fmla="*/ 285 w 636"/>
                <a:gd name="T3" fmla="*/ 5 h 328"/>
                <a:gd name="T4" fmla="*/ 210 w 636"/>
                <a:gd name="T5" fmla="*/ 17 h 328"/>
                <a:gd name="T6" fmla="*/ 240 w 636"/>
                <a:gd name="T7" fmla="*/ 45 h 328"/>
                <a:gd name="T8" fmla="*/ 164 w 636"/>
                <a:gd name="T9" fmla="*/ 40 h 328"/>
                <a:gd name="T10" fmla="*/ 0 w 636"/>
                <a:gd name="T11" fmla="*/ 70 h 328"/>
                <a:gd name="T12" fmla="*/ 38 w 636"/>
                <a:gd name="T13" fmla="*/ 90 h 328"/>
                <a:gd name="T14" fmla="*/ 50 w 636"/>
                <a:gd name="T15" fmla="*/ 100 h 328"/>
                <a:gd name="T16" fmla="*/ 133 w 636"/>
                <a:gd name="T17" fmla="*/ 85 h 328"/>
                <a:gd name="T18" fmla="*/ 124 w 636"/>
                <a:gd name="T19" fmla="*/ 116 h 328"/>
                <a:gd name="T20" fmla="*/ 201 w 636"/>
                <a:gd name="T21" fmla="*/ 111 h 328"/>
                <a:gd name="T22" fmla="*/ 263 w 636"/>
                <a:gd name="T23" fmla="*/ 103 h 328"/>
                <a:gd name="T24" fmla="*/ 249 w 636"/>
                <a:gd name="T25" fmla="*/ 126 h 328"/>
                <a:gd name="T26" fmla="*/ 194 w 636"/>
                <a:gd name="T27" fmla="*/ 154 h 328"/>
                <a:gd name="T28" fmla="*/ 214 w 636"/>
                <a:gd name="T29" fmla="*/ 159 h 328"/>
                <a:gd name="T30" fmla="*/ 169 w 636"/>
                <a:gd name="T31" fmla="*/ 152 h 328"/>
                <a:gd name="T32" fmla="*/ 110 w 636"/>
                <a:gd name="T33" fmla="*/ 146 h 328"/>
                <a:gd name="T34" fmla="*/ 191 w 636"/>
                <a:gd name="T35" fmla="*/ 207 h 328"/>
                <a:gd name="T36" fmla="*/ 172 w 636"/>
                <a:gd name="T37" fmla="*/ 217 h 328"/>
                <a:gd name="T38" fmla="*/ 114 w 636"/>
                <a:gd name="T39" fmla="*/ 210 h 328"/>
                <a:gd name="T40" fmla="*/ 95 w 636"/>
                <a:gd name="T41" fmla="*/ 238 h 328"/>
                <a:gd name="T42" fmla="*/ 136 w 636"/>
                <a:gd name="T43" fmla="*/ 248 h 328"/>
                <a:gd name="T44" fmla="*/ 161 w 636"/>
                <a:gd name="T45" fmla="*/ 286 h 328"/>
                <a:gd name="T46" fmla="*/ 118 w 636"/>
                <a:gd name="T47" fmla="*/ 273 h 328"/>
                <a:gd name="T48" fmla="*/ 85 w 636"/>
                <a:gd name="T49" fmla="*/ 260 h 328"/>
                <a:gd name="T50" fmla="*/ 78 w 636"/>
                <a:gd name="T51" fmla="*/ 277 h 328"/>
                <a:gd name="T52" fmla="*/ 70 w 636"/>
                <a:gd name="T53" fmla="*/ 293 h 328"/>
                <a:gd name="T54" fmla="*/ 40 w 636"/>
                <a:gd name="T55" fmla="*/ 315 h 328"/>
                <a:gd name="T56" fmla="*/ 164 w 636"/>
                <a:gd name="T57" fmla="*/ 316 h 328"/>
                <a:gd name="T58" fmla="*/ 230 w 636"/>
                <a:gd name="T59" fmla="*/ 326 h 328"/>
                <a:gd name="T60" fmla="*/ 277 w 636"/>
                <a:gd name="T61" fmla="*/ 318 h 328"/>
                <a:gd name="T62" fmla="*/ 242 w 636"/>
                <a:gd name="T63" fmla="*/ 296 h 328"/>
                <a:gd name="T64" fmla="*/ 209 w 636"/>
                <a:gd name="T65" fmla="*/ 273 h 328"/>
                <a:gd name="T66" fmla="*/ 239 w 636"/>
                <a:gd name="T67" fmla="*/ 275 h 328"/>
                <a:gd name="T68" fmla="*/ 280 w 636"/>
                <a:gd name="T69" fmla="*/ 277 h 328"/>
                <a:gd name="T70" fmla="*/ 288 w 636"/>
                <a:gd name="T71" fmla="*/ 248 h 328"/>
                <a:gd name="T72" fmla="*/ 320 w 636"/>
                <a:gd name="T73" fmla="*/ 237 h 328"/>
                <a:gd name="T74" fmla="*/ 349 w 636"/>
                <a:gd name="T75" fmla="*/ 210 h 328"/>
                <a:gd name="T76" fmla="*/ 343 w 636"/>
                <a:gd name="T77" fmla="*/ 192 h 328"/>
                <a:gd name="T78" fmla="*/ 306 w 636"/>
                <a:gd name="T79" fmla="*/ 192 h 328"/>
                <a:gd name="T80" fmla="*/ 316 w 636"/>
                <a:gd name="T81" fmla="*/ 174 h 328"/>
                <a:gd name="T82" fmla="*/ 364 w 636"/>
                <a:gd name="T83" fmla="*/ 177 h 328"/>
                <a:gd name="T84" fmla="*/ 364 w 636"/>
                <a:gd name="T85" fmla="*/ 154 h 328"/>
                <a:gd name="T86" fmla="*/ 439 w 636"/>
                <a:gd name="T87" fmla="*/ 159 h 328"/>
                <a:gd name="T88" fmla="*/ 452 w 636"/>
                <a:gd name="T89" fmla="*/ 134 h 328"/>
                <a:gd name="T90" fmla="*/ 503 w 636"/>
                <a:gd name="T91" fmla="*/ 109 h 328"/>
                <a:gd name="T92" fmla="*/ 561 w 636"/>
                <a:gd name="T93" fmla="*/ 71 h 328"/>
                <a:gd name="T94" fmla="*/ 533 w 636"/>
                <a:gd name="T95" fmla="*/ 78 h 328"/>
                <a:gd name="T96" fmla="*/ 512 w 636"/>
                <a:gd name="T97" fmla="*/ 70 h 328"/>
                <a:gd name="T98" fmla="*/ 531 w 636"/>
                <a:gd name="T99" fmla="*/ 48 h 328"/>
                <a:gd name="T100" fmla="*/ 596 w 636"/>
                <a:gd name="T101" fmla="*/ 48 h 328"/>
                <a:gd name="T102" fmla="*/ 632 w 636"/>
                <a:gd name="T103" fmla="*/ 37 h 328"/>
                <a:gd name="T104" fmla="*/ 517 w 636"/>
                <a:gd name="T105" fmla="*/ 4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6" h="328">
                  <a:moveTo>
                    <a:pt x="414" y="0"/>
                  </a:moveTo>
                  <a:lnTo>
                    <a:pt x="414" y="0"/>
                  </a:lnTo>
                  <a:lnTo>
                    <a:pt x="318" y="0"/>
                  </a:lnTo>
                  <a:lnTo>
                    <a:pt x="318" y="0"/>
                  </a:lnTo>
                  <a:lnTo>
                    <a:pt x="325" y="4"/>
                  </a:lnTo>
                  <a:lnTo>
                    <a:pt x="330" y="9"/>
                  </a:lnTo>
                  <a:lnTo>
                    <a:pt x="333" y="15"/>
                  </a:lnTo>
                  <a:lnTo>
                    <a:pt x="335" y="23"/>
                  </a:lnTo>
                  <a:lnTo>
                    <a:pt x="335" y="23"/>
                  </a:lnTo>
                  <a:lnTo>
                    <a:pt x="318" y="15"/>
                  </a:lnTo>
                  <a:lnTo>
                    <a:pt x="301" y="9"/>
                  </a:lnTo>
                  <a:lnTo>
                    <a:pt x="285" y="5"/>
                  </a:lnTo>
                  <a:lnTo>
                    <a:pt x="267" y="4"/>
                  </a:lnTo>
                  <a:lnTo>
                    <a:pt x="267" y="4"/>
                  </a:lnTo>
                  <a:lnTo>
                    <a:pt x="253" y="5"/>
                  </a:lnTo>
                  <a:lnTo>
                    <a:pt x="239" y="7"/>
                  </a:lnTo>
                  <a:lnTo>
                    <a:pt x="225" y="10"/>
                  </a:lnTo>
                  <a:lnTo>
                    <a:pt x="210" y="17"/>
                  </a:lnTo>
                  <a:lnTo>
                    <a:pt x="210" y="17"/>
                  </a:lnTo>
                  <a:lnTo>
                    <a:pt x="212" y="25"/>
                  </a:lnTo>
                  <a:lnTo>
                    <a:pt x="215" y="30"/>
                  </a:lnTo>
                  <a:lnTo>
                    <a:pt x="220" y="35"/>
                  </a:lnTo>
                  <a:lnTo>
                    <a:pt x="227" y="38"/>
                  </a:lnTo>
                  <a:lnTo>
                    <a:pt x="240" y="45"/>
                  </a:lnTo>
                  <a:lnTo>
                    <a:pt x="245" y="48"/>
                  </a:lnTo>
                  <a:lnTo>
                    <a:pt x="249" y="55"/>
                  </a:lnTo>
                  <a:lnTo>
                    <a:pt x="249" y="55"/>
                  </a:lnTo>
                  <a:lnTo>
                    <a:pt x="219" y="48"/>
                  </a:lnTo>
                  <a:lnTo>
                    <a:pt x="191" y="43"/>
                  </a:lnTo>
                  <a:lnTo>
                    <a:pt x="164" y="40"/>
                  </a:lnTo>
                  <a:lnTo>
                    <a:pt x="139" y="40"/>
                  </a:lnTo>
                  <a:lnTo>
                    <a:pt x="139" y="40"/>
                  </a:lnTo>
                  <a:lnTo>
                    <a:pt x="105" y="42"/>
                  </a:lnTo>
                  <a:lnTo>
                    <a:pt x="70" y="47"/>
                  </a:lnTo>
                  <a:lnTo>
                    <a:pt x="37" y="57"/>
                  </a:lnTo>
                  <a:lnTo>
                    <a:pt x="0" y="70"/>
                  </a:lnTo>
                  <a:lnTo>
                    <a:pt x="0" y="70"/>
                  </a:lnTo>
                  <a:lnTo>
                    <a:pt x="7" y="75"/>
                  </a:lnTo>
                  <a:lnTo>
                    <a:pt x="14" y="78"/>
                  </a:lnTo>
                  <a:lnTo>
                    <a:pt x="30" y="85"/>
                  </a:lnTo>
                  <a:lnTo>
                    <a:pt x="37" y="88"/>
                  </a:lnTo>
                  <a:lnTo>
                    <a:pt x="38" y="90"/>
                  </a:lnTo>
                  <a:lnTo>
                    <a:pt x="40" y="93"/>
                  </a:lnTo>
                  <a:lnTo>
                    <a:pt x="40" y="96"/>
                  </a:lnTo>
                  <a:lnTo>
                    <a:pt x="38" y="100"/>
                  </a:lnTo>
                  <a:lnTo>
                    <a:pt x="32" y="108"/>
                  </a:lnTo>
                  <a:lnTo>
                    <a:pt x="32" y="108"/>
                  </a:lnTo>
                  <a:lnTo>
                    <a:pt x="50" y="100"/>
                  </a:lnTo>
                  <a:lnTo>
                    <a:pt x="68" y="93"/>
                  </a:lnTo>
                  <a:lnTo>
                    <a:pt x="90" y="86"/>
                  </a:lnTo>
                  <a:lnTo>
                    <a:pt x="101" y="85"/>
                  </a:lnTo>
                  <a:lnTo>
                    <a:pt x="113" y="83"/>
                  </a:lnTo>
                  <a:lnTo>
                    <a:pt x="113" y="83"/>
                  </a:lnTo>
                  <a:lnTo>
                    <a:pt x="133" y="85"/>
                  </a:lnTo>
                  <a:lnTo>
                    <a:pt x="133" y="85"/>
                  </a:lnTo>
                  <a:lnTo>
                    <a:pt x="133" y="95"/>
                  </a:lnTo>
                  <a:lnTo>
                    <a:pt x="131" y="103"/>
                  </a:lnTo>
                  <a:lnTo>
                    <a:pt x="129" y="109"/>
                  </a:lnTo>
                  <a:lnTo>
                    <a:pt x="124" y="116"/>
                  </a:lnTo>
                  <a:lnTo>
                    <a:pt x="124" y="116"/>
                  </a:lnTo>
                  <a:lnTo>
                    <a:pt x="136" y="118"/>
                  </a:lnTo>
                  <a:lnTo>
                    <a:pt x="149" y="119"/>
                  </a:lnTo>
                  <a:lnTo>
                    <a:pt x="149" y="119"/>
                  </a:lnTo>
                  <a:lnTo>
                    <a:pt x="162" y="118"/>
                  </a:lnTo>
                  <a:lnTo>
                    <a:pt x="176" y="116"/>
                  </a:lnTo>
                  <a:lnTo>
                    <a:pt x="201" y="111"/>
                  </a:lnTo>
                  <a:lnTo>
                    <a:pt x="201" y="111"/>
                  </a:lnTo>
                  <a:lnTo>
                    <a:pt x="227" y="104"/>
                  </a:lnTo>
                  <a:lnTo>
                    <a:pt x="239" y="103"/>
                  </a:lnTo>
                  <a:lnTo>
                    <a:pt x="252" y="103"/>
                  </a:lnTo>
                  <a:lnTo>
                    <a:pt x="252" y="103"/>
                  </a:lnTo>
                  <a:lnTo>
                    <a:pt x="263" y="103"/>
                  </a:lnTo>
                  <a:lnTo>
                    <a:pt x="275" y="108"/>
                  </a:lnTo>
                  <a:lnTo>
                    <a:pt x="287" y="113"/>
                  </a:lnTo>
                  <a:lnTo>
                    <a:pt x="295" y="123"/>
                  </a:lnTo>
                  <a:lnTo>
                    <a:pt x="295" y="123"/>
                  </a:lnTo>
                  <a:lnTo>
                    <a:pt x="263" y="124"/>
                  </a:lnTo>
                  <a:lnTo>
                    <a:pt x="249" y="126"/>
                  </a:lnTo>
                  <a:lnTo>
                    <a:pt x="234" y="128"/>
                  </a:lnTo>
                  <a:lnTo>
                    <a:pt x="222" y="131"/>
                  </a:lnTo>
                  <a:lnTo>
                    <a:pt x="210" y="138"/>
                  </a:lnTo>
                  <a:lnTo>
                    <a:pt x="201" y="144"/>
                  </a:lnTo>
                  <a:lnTo>
                    <a:pt x="197" y="149"/>
                  </a:lnTo>
                  <a:lnTo>
                    <a:pt x="194" y="154"/>
                  </a:lnTo>
                  <a:lnTo>
                    <a:pt x="194" y="154"/>
                  </a:lnTo>
                  <a:lnTo>
                    <a:pt x="199" y="154"/>
                  </a:lnTo>
                  <a:lnTo>
                    <a:pt x="199" y="154"/>
                  </a:lnTo>
                  <a:lnTo>
                    <a:pt x="207" y="156"/>
                  </a:lnTo>
                  <a:lnTo>
                    <a:pt x="210" y="157"/>
                  </a:lnTo>
                  <a:lnTo>
                    <a:pt x="214" y="159"/>
                  </a:lnTo>
                  <a:lnTo>
                    <a:pt x="217" y="167"/>
                  </a:lnTo>
                  <a:lnTo>
                    <a:pt x="217" y="177"/>
                  </a:lnTo>
                  <a:lnTo>
                    <a:pt x="217" y="177"/>
                  </a:lnTo>
                  <a:lnTo>
                    <a:pt x="199" y="167"/>
                  </a:lnTo>
                  <a:lnTo>
                    <a:pt x="179" y="156"/>
                  </a:lnTo>
                  <a:lnTo>
                    <a:pt x="169" y="152"/>
                  </a:lnTo>
                  <a:lnTo>
                    <a:pt x="158" y="147"/>
                  </a:lnTo>
                  <a:lnTo>
                    <a:pt x="146" y="146"/>
                  </a:lnTo>
                  <a:lnTo>
                    <a:pt x="131" y="144"/>
                  </a:lnTo>
                  <a:lnTo>
                    <a:pt x="131" y="144"/>
                  </a:lnTo>
                  <a:lnTo>
                    <a:pt x="110" y="146"/>
                  </a:lnTo>
                  <a:lnTo>
                    <a:pt x="110" y="146"/>
                  </a:lnTo>
                  <a:lnTo>
                    <a:pt x="118" y="159"/>
                  </a:lnTo>
                  <a:lnTo>
                    <a:pt x="128" y="169"/>
                  </a:lnTo>
                  <a:lnTo>
                    <a:pt x="139" y="177"/>
                  </a:lnTo>
                  <a:lnTo>
                    <a:pt x="153" y="184"/>
                  </a:lnTo>
                  <a:lnTo>
                    <a:pt x="179" y="199"/>
                  </a:lnTo>
                  <a:lnTo>
                    <a:pt x="191" y="207"/>
                  </a:lnTo>
                  <a:lnTo>
                    <a:pt x="202" y="215"/>
                  </a:lnTo>
                  <a:lnTo>
                    <a:pt x="202" y="215"/>
                  </a:lnTo>
                  <a:lnTo>
                    <a:pt x="196" y="219"/>
                  </a:lnTo>
                  <a:lnTo>
                    <a:pt x="187" y="219"/>
                  </a:lnTo>
                  <a:lnTo>
                    <a:pt x="187" y="219"/>
                  </a:lnTo>
                  <a:lnTo>
                    <a:pt x="172" y="217"/>
                  </a:lnTo>
                  <a:lnTo>
                    <a:pt x="156" y="214"/>
                  </a:lnTo>
                  <a:lnTo>
                    <a:pt x="156" y="214"/>
                  </a:lnTo>
                  <a:lnTo>
                    <a:pt x="141" y="210"/>
                  </a:lnTo>
                  <a:lnTo>
                    <a:pt x="124" y="209"/>
                  </a:lnTo>
                  <a:lnTo>
                    <a:pt x="124" y="209"/>
                  </a:lnTo>
                  <a:lnTo>
                    <a:pt x="114" y="210"/>
                  </a:lnTo>
                  <a:lnTo>
                    <a:pt x="110" y="212"/>
                  </a:lnTo>
                  <a:lnTo>
                    <a:pt x="105" y="215"/>
                  </a:lnTo>
                  <a:lnTo>
                    <a:pt x="101" y="219"/>
                  </a:lnTo>
                  <a:lnTo>
                    <a:pt x="98" y="224"/>
                  </a:lnTo>
                  <a:lnTo>
                    <a:pt x="95" y="230"/>
                  </a:lnTo>
                  <a:lnTo>
                    <a:pt x="95" y="238"/>
                  </a:lnTo>
                  <a:lnTo>
                    <a:pt x="95" y="238"/>
                  </a:lnTo>
                  <a:lnTo>
                    <a:pt x="105" y="237"/>
                  </a:lnTo>
                  <a:lnTo>
                    <a:pt x="105" y="237"/>
                  </a:lnTo>
                  <a:lnTo>
                    <a:pt x="118" y="238"/>
                  </a:lnTo>
                  <a:lnTo>
                    <a:pt x="128" y="243"/>
                  </a:lnTo>
                  <a:lnTo>
                    <a:pt x="136" y="248"/>
                  </a:lnTo>
                  <a:lnTo>
                    <a:pt x="144" y="255"/>
                  </a:lnTo>
                  <a:lnTo>
                    <a:pt x="156" y="272"/>
                  </a:lnTo>
                  <a:lnTo>
                    <a:pt x="164" y="278"/>
                  </a:lnTo>
                  <a:lnTo>
                    <a:pt x="171" y="285"/>
                  </a:lnTo>
                  <a:lnTo>
                    <a:pt x="171" y="285"/>
                  </a:lnTo>
                  <a:lnTo>
                    <a:pt x="161" y="286"/>
                  </a:lnTo>
                  <a:lnTo>
                    <a:pt x="153" y="286"/>
                  </a:lnTo>
                  <a:lnTo>
                    <a:pt x="153" y="286"/>
                  </a:lnTo>
                  <a:lnTo>
                    <a:pt x="143" y="286"/>
                  </a:lnTo>
                  <a:lnTo>
                    <a:pt x="133" y="283"/>
                  </a:lnTo>
                  <a:lnTo>
                    <a:pt x="126" y="278"/>
                  </a:lnTo>
                  <a:lnTo>
                    <a:pt x="118" y="273"/>
                  </a:lnTo>
                  <a:lnTo>
                    <a:pt x="118" y="273"/>
                  </a:lnTo>
                  <a:lnTo>
                    <a:pt x="111" y="268"/>
                  </a:lnTo>
                  <a:lnTo>
                    <a:pt x="105" y="265"/>
                  </a:lnTo>
                  <a:lnTo>
                    <a:pt x="95" y="262"/>
                  </a:lnTo>
                  <a:lnTo>
                    <a:pt x="85" y="260"/>
                  </a:lnTo>
                  <a:lnTo>
                    <a:pt x="85" y="260"/>
                  </a:lnTo>
                  <a:lnTo>
                    <a:pt x="70" y="262"/>
                  </a:lnTo>
                  <a:lnTo>
                    <a:pt x="70" y="262"/>
                  </a:lnTo>
                  <a:lnTo>
                    <a:pt x="68" y="268"/>
                  </a:lnTo>
                  <a:lnTo>
                    <a:pt x="70" y="273"/>
                  </a:lnTo>
                  <a:lnTo>
                    <a:pt x="73" y="275"/>
                  </a:lnTo>
                  <a:lnTo>
                    <a:pt x="78" y="277"/>
                  </a:lnTo>
                  <a:lnTo>
                    <a:pt x="83" y="278"/>
                  </a:lnTo>
                  <a:lnTo>
                    <a:pt x="86" y="280"/>
                  </a:lnTo>
                  <a:lnTo>
                    <a:pt x="88" y="285"/>
                  </a:lnTo>
                  <a:lnTo>
                    <a:pt x="86" y="291"/>
                  </a:lnTo>
                  <a:lnTo>
                    <a:pt x="86" y="291"/>
                  </a:lnTo>
                  <a:lnTo>
                    <a:pt x="70" y="293"/>
                  </a:lnTo>
                  <a:lnTo>
                    <a:pt x="62" y="293"/>
                  </a:lnTo>
                  <a:lnTo>
                    <a:pt x="53" y="295"/>
                  </a:lnTo>
                  <a:lnTo>
                    <a:pt x="48" y="298"/>
                  </a:lnTo>
                  <a:lnTo>
                    <a:pt x="43" y="301"/>
                  </a:lnTo>
                  <a:lnTo>
                    <a:pt x="40" y="308"/>
                  </a:lnTo>
                  <a:lnTo>
                    <a:pt x="40" y="315"/>
                  </a:lnTo>
                  <a:lnTo>
                    <a:pt x="40" y="315"/>
                  </a:lnTo>
                  <a:lnTo>
                    <a:pt x="75" y="318"/>
                  </a:lnTo>
                  <a:lnTo>
                    <a:pt x="123" y="320"/>
                  </a:lnTo>
                  <a:lnTo>
                    <a:pt x="123" y="320"/>
                  </a:lnTo>
                  <a:lnTo>
                    <a:pt x="144" y="318"/>
                  </a:lnTo>
                  <a:lnTo>
                    <a:pt x="164" y="316"/>
                  </a:lnTo>
                  <a:lnTo>
                    <a:pt x="181" y="313"/>
                  </a:lnTo>
                  <a:lnTo>
                    <a:pt x="194" y="308"/>
                  </a:lnTo>
                  <a:lnTo>
                    <a:pt x="194" y="308"/>
                  </a:lnTo>
                  <a:lnTo>
                    <a:pt x="204" y="315"/>
                  </a:lnTo>
                  <a:lnTo>
                    <a:pt x="217" y="321"/>
                  </a:lnTo>
                  <a:lnTo>
                    <a:pt x="230" y="326"/>
                  </a:lnTo>
                  <a:lnTo>
                    <a:pt x="245" y="328"/>
                  </a:lnTo>
                  <a:lnTo>
                    <a:pt x="245" y="328"/>
                  </a:lnTo>
                  <a:lnTo>
                    <a:pt x="260" y="326"/>
                  </a:lnTo>
                  <a:lnTo>
                    <a:pt x="267" y="325"/>
                  </a:lnTo>
                  <a:lnTo>
                    <a:pt x="272" y="321"/>
                  </a:lnTo>
                  <a:lnTo>
                    <a:pt x="277" y="318"/>
                  </a:lnTo>
                  <a:lnTo>
                    <a:pt x="282" y="313"/>
                  </a:lnTo>
                  <a:lnTo>
                    <a:pt x="285" y="306"/>
                  </a:lnTo>
                  <a:lnTo>
                    <a:pt x="288" y="300"/>
                  </a:lnTo>
                  <a:lnTo>
                    <a:pt x="288" y="300"/>
                  </a:lnTo>
                  <a:lnTo>
                    <a:pt x="263" y="298"/>
                  </a:lnTo>
                  <a:lnTo>
                    <a:pt x="242" y="296"/>
                  </a:lnTo>
                  <a:lnTo>
                    <a:pt x="220" y="291"/>
                  </a:lnTo>
                  <a:lnTo>
                    <a:pt x="210" y="288"/>
                  </a:lnTo>
                  <a:lnTo>
                    <a:pt x="202" y="285"/>
                  </a:lnTo>
                  <a:lnTo>
                    <a:pt x="202" y="285"/>
                  </a:lnTo>
                  <a:lnTo>
                    <a:pt x="205" y="278"/>
                  </a:lnTo>
                  <a:lnTo>
                    <a:pt x="209" y="273"/>
                  </a:lnTo>
                  <a:lnTo>
                    <a:pt x="214" y="272"/>
                  </a:lnTo>
                  <a:lnTo>
                    <a:pt x="219" y="272"/>
                  </a:lnTo>
                  <a:lnTo>
                    <a:pt x="219" y="272"/>
                  </a:lnTo>
                  <a:lnTo>
                    <a:pt x="229" y="272"/>
                  </a:lnTo>
                  <a:lnTo>
                    <a:pt x="239" y="275"/>
                  </a:lnTo>
                  <a:lnTo>
                    <a:pt x="239" y="275"/>
                  </a:lnTo>
                  <a:lnTo>
                    <a:pt x="252" y="278"/>
                  </a:lnTo>
                  <a:lnTo>
                    <a:pt x="265" y="278"/>
                  </a:lnTo>
                  <a:lnTo>
                    <a:pt x="265" y="278"/>
                  </a:lnTo>
                  <a:lnTo>
                    <a:pt x="272" y="278"/>
                  </a:lnTo>
                  <a:lnTo>
                    <a:pt x="280" y="277"/>
                  </a:lnTo>
                  <a:lnTo>
                    <a:pt x="280" y="277"/>
                  </a:lnTo>
                  <a:lnTo>
                    <a:pt x="278" y="263"/>
                  </a:lnTo>
                  <a:lnTo>
                    <a:pt x="280" y="255"/>
                  </a:lnTo>
                  <a:lnTo>
                    <a:pt x="282" y="252"/>
                  </a:lnTo>
                  <a:lnTo>
                    <a:pt x="283" y="250"/>
                  </a:lnTo>
                  <a:lnTo>
                    <a:pt x="288" y="248"/>
                  </a:lnTo>
                  <a:lnTo>
                    <a:pt x="288" y="248"/>
                  </a:lnTo>
                  <a:lnTo>
                    <a:pt x="301" y="252"/>
                  </a:lnTo>
                  <a:lnTo>
                    <a:pt x="318" y="253"/>
                  </a:lnTo>
                  <a:lnTo>
                    <a:pt x="318" y="253"/>
                  </a:lnTo>
                  <a:lnTo>
                    <a:pt x="318" y="247"/>
                  </a:lnTo>
                  <a:lnTo>
                    <a:pt x="318" y="242"/>
                  </a:lnTo>
                  <a:lnTo>
                    <a:pt x="320" y="237"/>
                  </a:lnTo>
                  <a:lnTo>
                    <a:pt x="321" y="234"/>
                  </a:lnTo>
                  <a:lnTo>
                    <a:pt x="328" y="229"/>
                  </a:lnTo>
                  <a:lnTo>
                    <a:pt x="335" y="224"/>
                  </a:lnTo>
                  <a:lnTo>
                    <a:pt x="343" y="220"/>
                  </a:lnTo>
                  <a:lnTo>
                    <a:pt x="348" y="214"/>
                  </a:lnTo>
                  <a:lnTo>
                    <a:pt x="349" y="210"/>
                  </a:lnTo>
                  <a:lnTo>
                    <a:pt x="351" y="205"/>
                  </a:lnTo>
                  <a:lnTo>
                    <a:pt x="351" y="199"/>
                  </a:lnTo>
                  <a:lnTo>
                    <a:pt x="349" y="192"/>
                  </a:lnTo>
                  <a:lnTo>
                    <a:pt x="349" y="192"/>
                  </a:lnTo>
                  <a:lnTo>
                    <a:pt x="343" y="192"/>
                  </a:lnTo>
                  <a:lnTo>
                    <a:pt x="343" y="192"/>
                  </a:lnTo>
                  <a:lnTo>
                    <a:pt x="330" y="192"/>
                  </a:lnTo>
                  <a:lnTo>
                    <a:pt x="330" y="192"/>
                  </a:lnTo>
                  <a:lnTo>
                    <a:pt x="316" y="194"/>
                  </a:lnTo>
                  <a:lnTo>
                    <a:pt x="316" y="194"/>
                  </a:lnTo>
                  <a:lnTo>
                    <a:pt x="311" y="194"/>
                  </a:lnTo>
                  <a:lnTo>
                    <a:pt x="306" y="192"/>
                  </a:lnTo>
                  <a:lnTo>
                    <a:pt x="305" y="189"/>
                  </a:lnTo>
                  <a:lnTo>
                    <a:pt x="303" y="186"/>
                  </a:lnTo>
                  <a:lnTo>
                    <a:pt x="303" y="186"/>
                  </a:lnTo>
                  <a:lnTo>
                    <a:pt x="305" y="179"/>
                  </a:lnTo>
                  <a:lnTo>
                    <a:pt x="310" y="176"/>
                  </a:lnTo>
                  <a:lnTo>
                    <a:pt x="316" y="174"/>
                  </a:lnTo>
                  <a:lnTo>
                    <a:pt x="325" y="174"/>
                  </a:lnTo>
                  <a:lnTo>
                    <a:pt x="325" y="174"/>
                  </a:lnTo>
                  <a:lnTo>
                    <a:pt x="346" y="176"/>
                  </a:lnTo>
                  <a:lnTo>
                    <a:pt x="346" y="176"/>
                  </a:lnTo>
                  <a:lnTo>
                    <a:pt x="364" y="177"/>
                  </a:lnTo>
                  <a:lnTo>
                    <a:pt x="364" y="177"/>
                  </a:lnTo>
                  <a:lnTo>
                    <a:pt x="373" y="176"/>
                  </a:lnTo>
                  <a:lnTo>
                    <a:pt x="374" y="174"/>
                  </a:lnTo>
                  <a:lnTo>
                    <a:pt x="376" y="172"/>
                  </a:lnTo>
                  <a:lnTo>
                    <a:pt x="376" y="169"/>
                  </a:lnTo>
                  <a:lnTo>
                    <a:pt x="374" y="166"/>
                  </a:lnTo>
                  <a:lnTo>
                    <a:pt x="364" y="154"/>
                  </a:lnTo>
                  <a:lnTo>
                    <a:pt x="364" y="154"/>
                  </a:lnTo>
                  <a:lnTo>
                    <a:pt x="394" y="157"/>
                  </a:lnTo>
                  <a:lnTo>
                    <a:pt x="407" y="159"/>
                  </a:lnTo>
                  <a:lnTo>
                    <a:pt x="421" y="161"/>
                  </a:lnTo>
                  <a:lnTo>
                    <a:pt x="421" y="161"/>
                  </a:lnTo>
                  <a:lnTo>
                    <a:pt x="439" y="159"/>
                  </a:lnTo>
                  <a:lnTo>
                    <a:pt x="459" y="154"/>
                  </a:lnTo>
                  <a:lnTo>
                    <a:pt x="459" y="154"/>
                  </a:lnTo>
                  <a:lnTo>
                    <a:pt x="457" y="147"/>
                  </a:lnTo>
                  <a:lnTo>
                    <a:pt x="457" y="143"/>
                  </a:lnTo>
                  <a:lnTo>
                    <a:pt x="454" y="136"/>
                  </a:lnTo>
                  <a:lnTo>
                    <a:pt x="452" y="134"/>
                  </a:lnTo>
                  <a:lnTo>
                    <a:pt x="452" y="131"/>
                  </a:lnTo>
                  <a:lnTo>
                    <a:pt x="459" y="123"/>
                  </a:lnTo>
                  <a:lnTo>
                    <a:pt x="459" y="123"/>
                  </a:lnTo>
                  <a:lnTo>
                    <a:pt x="474" y="121"/>
                  </a:lnTo>
                  <a:lnTo>
                    <a:pt x="488" y="116"/>
                  </a:lnTo>
                  <a:lnTo>
                    <a:pt x="503" y="109"/>
                  </a:lnTo>
                  <a:lnTo>
                    <a:pt x="515" y="104"/>
                  </a:lnTo>
                  <a:lnTo>
                    <a:pt x="541" y="90"/>
                  </a:lnTo>
                  <a:lnTo>
                    <a:pt x="566" y="78"/>
                  </a:lnTo>
                  <a:lnTo>
                    <a:pt x="566" y="78"/>
                  </a:lnTo>
                  <a:lnTo>
                    <a:pt x="565" y="75"/>
                  </a:lnTo>
                  <a:lnTo>
                    <a:pt x="561" y="71"/>
                  </a:lnTo>
                  <a:lnTo>
                    <a:pt x="556" y="71"/>
                  </a:lnTo>
                  <a:lnTo>
                    <a:pt x="556" y="71"/>
                  </a:lnTo>
                  <a:lnTo>
                    <a:pt x="548" y="71"/>
                  </a:lnTo>
                  <a:lnTo>
                    <a:pt x="540" y="75"/>
                  </a:lnTo>
                  <a:lnTo>
                    <a:pt x="540" y="75"/>
                  </a:lnTo>
                  <a:lnTo>
                    <a:pt x="533" y="78"/>
                  </a:lnTo>
                  <a:lnTo>
                    <a:pt x="525" y="78"/>
                  </a:lnTo>
                  <a:lnTo>
                    <a:pt x="525" y="78"/>
                  </a:lnTo>
                  <a:lnTo>
                    <a:pt x="522" y="78"/>
                  </a:lnTo>
                  <a:lnTo>
                    <a:pt x="518" y="76"/>
                  </a:lnTo>
                  <a:lnTo>
                    <a:pt x="515" y="75"/>
                  </a:lnTo>
                  <a:lnTo>
                    <a:pt x="512" y="70"/>
                  </a:lnTo>
                  <a:lnTo>
                    <a:pt x="512" y="70"/>
                  </a:lnTo>
                  <a:lnTo>
                    <a:pt x="513" y="63"/>
                  </a:lnTo>
                  <a:lnTo>
                    <a:pt x="517" y="58"/>
                  </a:lnTo>
                  <a:lnTo>
                    <a:pt x="520" y="53"/>
                  </a:lnTo>
                  <a:lnTo>
                    <a:pt x="525" y="50"/>
                  </a:lnTo>
                  <a:lnTo>
                    <a:pt x="531" y="48"/>
                  </a:lnTo>
                  <a:lnTo>
                    <a:pt x="538" y="47"/>
                  </a:lnTo>
                  <a:lnTo>
                    <a:pt x="553" y="47"/>
                  </a:lnTo>
                  <a:lnTo>
                    <a:pt x="553" y="47"/>
                  </a:lnTo>
                  <a:lnTo>
                    <a:pt x="575" y="47"/>
                  </a:lnTo>
                  <a:lnTo>
                    <a:pt x="575" y="47"/>
                  </a:lnTo>
                  <a:lnTo>
                    <a:pt x="596" y="48"/>
                  </a:lnTo>
                  <a:lnTo>
                    <a:pt x="596" y="48"/>
                  </a:lnTo>
                  <a:lnTo>
                    <a:pt x="611" y="47"/>
                  </a:lnTo>
                  <a:lnTo>
                    <a:pt x="618" y="45"/>
                  </a:lnTo>
                  <a:lnTo>
                    <a:pt x="624" y="43"/>
                  </a:lnTo>
                  <a:lnTo>
                    <a:pt x="629" y="40"/>
                  </a:lnTo>
                  <a:lnTo>
                    <a:pt x="632" y="37"/>
                  </a:lnTo>
                  <a:lnTo>
                    <a:pt x="636" y="30"/>
                  </a:lnTo>
                  <a:lnTo>
                    <a:pt x="636" y="23"/>
                  </a:lnTo>
                  <a:lnTo>
                    <a:pt x="636" y="23"/>
                  </a:lnTo>
                  <a:lnTo>
                    <a:pt x="604" y="17"/>
                  </a:lnTo>
                  <a:lnTo>
                    <a:pt x="573" y="12"/>
                  </a:lnTo>
                  <a:lnTo>
                    <a:pt x="517" y="4"/>
                  </a:lnTo>
                  <a:lnTo>
                    <a:pt x="464" y="0"/>
                  </a:lnTo>
                  <a:lnTo>
                    <a:pt x="41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7" name="Freeform 8"/>
            <p:cNvSpPr/>
            <p:nvPr/>
          </p:nvSpPr>
          <p:spPr bwMode="auto">
            <a:xfrm>
              <a:off x="1681" y="273"/>
              <a:ext cx="636" cy="328"/>
            </a:xfrm>
            <a:custGeom>
              <a:avLst/>
              <a:gdLst>
                <a:gd name="T0" fmla="*/ 330 w 636"/>
                <a:gd name="T1" fmla="*/ 9 h 328"/>
                <a:gd name="T2" fmla="*/ 285 w 636"/>
                <a:gd name="T3" fmla="*/ 5 h 328"/>
                <a:gd name="T4" fmla="*/ 210 w 636"/>
                <a:gd name="T5" fmla="*/ 17 h 328"/>
                <a:gd name="T6" fmla="*/ 240 w 636"/>
                <a:gd name="T7" fmla="*/ 45 h 328"/>
                <a:gd name="T8" fmla="*/ 164 w 636"/>
                <a:gd name="T9" fmla="*/ 40 h 328"/>
                <a:gd name="T10" fmla="*/ 0 w 636"/>
                <a:gd name="T11" fmla="*/ 70 h 328"/>
                <a:gd name="T12" fmla="*/ 38 w 636"/>
                <a:gd name="T13" fmla="*/ 90 h 328"/>
                <a:gd name="T14" fmla="*/ 50 w 636"/>
                <a:gd name="T15" fmla="*/ 100 h 328"/>
                <a:gd name="T16" fmla="*/ 133 w 636"/>
                <a:gd name="T17" fmla="*/ 85 h 328"/>
                <a:gd name="T18" fmla="*/ 124 w 636"/>
                <a:gd name="T19" fmla="*/ 116 h 328"/>
                <a:gd name="T20" fmla="*/ 201 w 636"/>
                <a:gd name="T21" fmla="*/ 111 h 328"/>
                <a:gd name="T22" fmla="*/ 263 w 636"/>
                <a:gd name="T23" fmla="*/ 103 h 328"/>
                <a:gd name="T24" fmla="*/ 249 w 636"/>
                <a:gd name="T25" fmla="*/ 126 h 328"/>
                <a:gd name="T26" fmla="*/ 194 w 636"/>
                <a:gd name="T27" fmla="*/ 154 h 328"/>
                <a:gd name="T28" fmla="*/ 214 w 636"/>
                <a:gd name="T29" fmla="*/ 159 h 328"/>
                <a:gd name="T30" fmla="*/ 169 w 636"/>
                <a:gd name="T31" fmla="*/ 152 h 328"/>
                <a:gd name="T32" fmla="*/ 110 w 636"/>
                <a:gd name="T33" fmla="*/ 146 h 328"/>
                <a:gd name="T34" fmla="*/ 191 w 636"/>
                <a:gd name="T35" fmla="*/ 207 h 328"/>
                <a:gd name="T36" fmla="*/ 172 w 636"/>
                <a:gd name="T37" fmla="*/ 217 h 328"/>
                <a:gd name="T38" fmla="*/ 114 w 636"/>
                <a:gd name="T39" fmla="*/ 210 h 328"/>
                <a:gd name="T40" fmla="*/ 95 w 636"/>
                <a:gd name="T41" fmla="*/ 238 h 328"/>
                <a:gd name="T42" fmla="*/ 136 w 636"/>
                <a:gd name="T43" fmla="*/ 248 h 328"/>
                <a:gd name="T44" fmla="*/ 161 w 636"/>
                <a:gd name="T45" fmla="*/ 286 h 328"/>
                <a:gd name="T46" fmla="*/ 118 w 636"/>
                <a:gd name="T47" fmla="*/ 273 h 328"/>
                <a:gd name="T48" fmla="*/ 85 w 636"/>
                <a:gd name="T49" fmla="*/ 260 h 328"/>
                <a:gd name="T50" fmla="*/ 78 w 636"/>
                <a:gd name="T51" fmla="*/ 277 h 328"/>
                <a:gd name="T52" fmla="*/ 70 w 636"/>
                <a:gd name="T53" fmla="*/ 293 h 328"/>
                <a:gd name="T54" fmla="*/ 40 w 636"/>
                <a:gd name="T55" fmla="*/ 315 h 328"/>
                <a:gd name="T56" fmla="*/ 164 w 636"/>
                <a:gd name="T57" fmla="*/ 316 h 328"/>
                <a:gd name="T58" fmla="*/ 230 w 636"/>
                <a:gd name="T59" fmla="*/ 326 h 328"/>
                <a:gd name="T60" fmla="*/ 277 w 636"/>
                <a:gd name="T61" fmla="*/ 318 h 328"/>
                <a:gd name="T62" fmla="*/ 242 w 636"/>
                <a:gd name="T63" fmla="*/ 296 h 328"/>
                <a:gd name="T64" fmla="*/ 209 w 636"/>
                <a:gd name="T65" fmla="*/ 273 h 328"/>
                <a:gd name="T66" fmla="*/ 239 w 636"/>
                <a:gd name="T67" fmla="*/ 275 h 328"/>
                <a:gd name="T68" fmla="*/ 280 w 636"/>
                <a:gd name="T69" fmla="*/ 277 h 328"/>
                <a:gd name="T70" fmla="*/ 288 w 636"/>
                <a:gd name="T71" fmla="*/ 248 h 328"/>
                <a:gd name="T72" fmla="*/ 320 w 636"/>
                <a:gd name="T73" fmla="*/ 237 h 328"/>
                <a:gd name="T74" fmla="*/ 349 w 636"/>
                <a:gd name="T75" fmla="*/ 210 h 328"/>
                <a:gd name="T76" fmla="*/ 343 w 636"/>
                <a:gd name="T77" fmla="*/ 192 h 328"/>
                <a:gd name="T78" fmla="*/ 306 w 636"/>
                <a:gd name="T79" fmla="*/ 192 h 328"/>
                <a:gd name="T80" fmla="*/ 316 w 636"/>
                <a:gd name="T81" fmla="*/ 174 h 328"/>
                <a:gd name="T82" fmla="*/ 364 w 636"/>
                <a:gd name="T83" fmla="*/ 177 h 328"/>
                <a:gd name="T84" fmla="*/ 364 w 636"/>
                <a:gd name="T85" fmla="*/ 154 h 328"/>
                <a:gd name="T86" fmla="*/ 439 w 636"/>
                <a:gd name="T87" fmla="*/ 159 h 328"/>
                <a:gd name="T88" fmla="*/ 452 w 636"/>
                <a:gd name="T89" fmla="*/ 134 h 328"/>
                <a:gd name="T90" fmla="*/ 503 w 636"/>
                <a:gd name="T91" fmla="*/ 109 h 328"/>
                <a:gd name="T92" fmla="*/ 561 w 636"/>
                <a:gd name="T93" fmla="*/ 71 h 328"/>
                <a:gd name="T94" fmla="*/ 533 w 636"/>
                <a:gd name="T95" fmla="*/ 78 h 328"/>
                <a:gd name="T96" fmla="*/ 512 w 636"/>
                <a:gd name="T97" fmla="*/ 70 h 328"/>
                <a:gd name="T98" fmla="*/ 531 w 636"/>
                <a:gd name="T99" fmla="*/ 48 h 328"/>
                <a:gd name="T100" fmla="*/ 596 w 636"/>
                <a:gd name="T101" fmla="*/ 48 h 328"/>
                <a:gd name="T102" fmla="*/ 632 w 636"/>
                <a:gd name="T103" fmla="*/ 37 h 328"/>
                <a:gd name="T104" fmla="*/ 517 w 636"/>
                <a:gd name="T105" fmla="*/ 4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6" h="328">
                  <a:moveTo>
                    <a:pt x="414" y="0"/>
                  </a:moveTo>
                  <a:lnTo>
                    <a:pt x="414" y="0"/>
                  </a:lnTo>
                  <a:lnTo>
                    <a:pt x="318" y="0"/>
                  </a:lnTo>
                  <a:lnTo>
                    <a:pt x="318" y="0"/>
                  </a:lnTo>
                  <a:lnTo>
                    <a:pt x="325" y="4"/>
                  </a:lnTo>
                  <a:lnTo>
                    <a:pt x="330" y="9"/>
                  </a:lnTo>
                  <a:lnTo>
                    <a:pt x="333" y="15"/>
                  </a:lnTo>
                  <a:lnTo>
                    <a:pt x="335" y="23"/>
                  </a:lnTo>
                  <a:lnTo>
                    <a:pt x="335" y="23"/>
                  </a:lnTo>
                  <a:lnTo>
                    <a:pt x="318" y="15"/>
                  </a:lnTo>
                  <a:lnTo>
                    <a:pt x="301" y="9"/>
                  </a:lnTo>
                  <a:lnTo>
                    <a:pt x="285" y="5"/>
                  </a:lnTo>
                  <a:lnTo>
                    <a:pt x="267" y="4"/>
                  </a:lnTo>
                  <a:lnTo>
                    <a:pt x="267" y="4"/>
                  </a:lnTo>
                  <a:lnTo>
                    <a:pt x="253" y="5"/>
                  </a:lnTo>
                  <a:lnTo>
                    <a:pt x="239" y="7"/>
                  </a:lnTo>
                  <a:lnTo>
                    <a:pt x="225" y="10"/>
                  </a:lnTo>
                  <a:lnTo>
                    <a:pt x="210" y="17"/>
                  </a:lnTo>
                  <a:lnTo>
                    <a:pt x="210" y="17"/>
                  </a:lnTo>
                  <a:lnTo>
                    <a:pt x="212" y="25"/>
                  </a:lnTo>
                  <a:lnTo>
                    <a:pt x="215" y="30"/>
                  </a:lnTo>
                  <a:lnTo>
                    <a:pt x="220" y="35"/>
                  </a:lnTo>
                  <a:lnTo>
                    <a:pt x="227" y="38"/>
                  </a:lnTo>
                  <a:lnTo>
                    <a:pt x="240" y="45"/>
                  </a:lnTo>
                  <a:lnTo>
                    <a:pt x="245" y="48"/>
                  </a:lnTo>
                  <a:lnTo>
                    <a:pt x="249" y="55"/>
                  </a:lnTo>
                  <a:lnTo>
                    <a:pt x="249" y="55"/>
                  </a:lnTo>
                  <a:lnTo>
                    <a:pt x="219" y="48"/>
                  </a:lnTo>
                  <a:lnTo>
                    <a:pt x="191" y="43"/>
                  </a:lnTo>
                  <a:lnTo>
                    <a:pt x="164" y="40"/>
                  </a:lnTo>
                  <a:lnTo>
                    <a:pt x="139" y="40"/>
                  </a:lnTo>
                  <a:lnTo>
                    <a:pt x="139" y="40"/>
                  </a:lnTo>
                  <a:lnTo>
                    <a:pt x="105" y="42"/>
                  </a:lnTo>
                  <a:lnTo>
                    <a:pt x="70" y="47"/>
                  </a:lnTo>
                  <a:lnTo>
                    <a:pt x="37" y="57"/>
                  </a:lnTo>
                  <a:lnTo>
                    <a:pt x="0" y="70"/>
                  </a:lnTo>
                  <a:lnTo>
                    <a:pt x="0" y="70"/>
                  </a:lnTo>
                  <a:lnTo>
                    <a:pt x="7" y="75"/>
                  </a:lnTo>
                  <a:lnTo>
                    <a:pt x="14" y="78"/>
                  </a:lnTo>
                  <a:lnTo>
                    <a:pt x="30" y="85"/>
                  </a:lnTo>
                  <a:lnTo>
                    <a:pt x="37" y="88"/>
                  </a:lnTo>
                  <a:lnTo>
                    <a:pt x="38" y="90"/>
                  </a:lnTo>
                  <a:lnTo>
                    <a:pt x="40" y="93"/>
                  </a:lnTo>
                  <a:lnTo>
                    <a:pt x="40" y="96"/>
                  </a:lnTo>
                  <a:lnTo>
                    <a:pt x="38" y="100"/>
                  </a:lnTo>
                  <a:lnTo>
                    <a:pt x="32" y="108"/>
                  </a:lnTo>
                  <a:lnTo>
                    <a:pt x="32" y="108"/>
                  </a:lnTo>
                  <a:lnTo>
                    <a:pt x="50" y="100"/>
                  </a:lnTo>
                  <a:lnTo>
                    <a:pt x="68" y="93"/>
                  </a:lnTo>
                  <a:lnTo>
                    <a:pt x="90" y="86"/>
                  </a:lnTo>
                  <a:lnTo>
                    <a:pt x="101" y="85"/>
                  </a:lnTo>
                  <a:lnTo>
                    <a:pt x="113" y="83"/>
                  </a:lnTo>
                  <a:lnTo>
                    <a:pt x="113" y="83"/>
                  </a:lnTo>
                  <a:lnTo>
                    <a:pt x="133" y="85"/>
                  </a:lnTo>
                  <a:lnTo>
                    <a:pt x="133" y="85"/>
                  </a:lnTo>
                  <a:lnTo>
                    <a:pt x="133" y="95"/>
                  </a:lnTo>
                  <a:lnTo>
                    <a:pt x="131" y="103"/>
                  </a:lnTo>
                  <a:lnTo>
                    <a:pt x="129" y="109"/>
                  </a:lnTo>
                  <a:lnTo>
                    <a:pt x="124" y="116"/>
                  </a:lnTo>
                  <a:lnTo>
                    <a:pt x="124" y="116"/>
                  </a:lnTo>
                  <a:lnTo>
                    <a:pt x="136" y="118"/>
                  </a:lnTo>
                  <a:lnTo>
                    <a:pt x="149" y="119"/>
                  </a:lnTo>
                  <a:lnTo>
                    <a:pt x="149" y="119"/>
                  </a:lnTo>
                  <a:lnTo>
                    <a:pt x="162" y="118"/>
                  </a:lnTo>
                  <a:lnTo>
                    <a:pt x="176" y="116"/>
                  </a:lnTo>
                  <a:lnTo>
                    <a:pt x="201" y="111"/>
                  </a:lnTo>
                  <a:lnTo>
                    <a:pt x="201" y="111"/>
                  </a:lnTo>
                  <a:lnTo>
                    <a:pt x="227" y="104"/>
                  </a:lnTo>
                  <a:lnTo>
                    <a:pt x="239" y="103"/>
                  </a:lnTo>
                  <a:lnTo>
                    <a:pt x="252" y="103"/>
                  </a:lnTo>
                  <a:lnTo>
                    <a:pt x="252" y="103"/>
                  </a:lnTo>
                  <a:lnTo>
                    <a:pt x="263" y="103"/>
                  </a:lnTo>
                  <a:lnTo>
                    <a:pt x="275" y="108"/>
                  </a:lnTo>
                  <a:lnTo>
                    <a:pt x="287" y="113"/>
                  </a:lnTo>
                  <a:lnTo>
                    <a:pt x="295" y="123"/>
                  </a:lnTo>
                  <a:lnTo>
                    <a:pt x="295" y="123"/>
                  </a:lnTo>
                  <a:lnTo>
                    <a:pt x="263" y="124"/>
                  </a:lnTo>
                  <a:lnTo>
                    <a:pt x="249" y="126"/>
                  </a:lnTo>
                  <a:lnTo>
                    <a:pt x="234" y="128"/>
                  </a:lnTo>
                  <a:lnTo>
                    <a:pt x="222" y="131"/>
                  </a:lnTo>
                  <a:lnTo>
                    <a:pt x="210" y="138"/>
                  </a:lnTo>
                  <a:lnTo>
                    <a:pt x="201" y="144"/>
                  </a:lnTo>
                  <a:lnTo>
                    <a:pt x="197" y="149"/>
                  </a:lnTo>
                  <a:lnTo>
                    <a:pt x="194" y="154"/>
                  </a:lnTo>
                  <a:lnTo>
                    <a:pt x="194" y="154"/>
                  </a:lnTo>
                  <a:lnTo>
                    <a:pt x="199" y="154"/>
                  </a:lnTo>
                  <a:lnTo>
                    <a:pt x="199" y="154"/>
                  </a:lnTo>
                  <a:lnTo>
                    <a:pt x="207" y="156"/>
                  </a:lnTo>
                  <a:lnTo>
                    <a:pt x="210" y="157"/>
                  </a:lnTo>
                  <a:lnTo>
                    <a:pt x="214" y="159"/>
                  </a:lnTo>
                  <a:lnTo>
                    <a:pt x="217" y="167"/>
                  </a:lnTo>
                  <a:lnTo>
                    <a:pt x="217" y="177"/>
                  </a:lnTo>
                  <a:lnTo>
                    <a:pt x="217" y="177"/>
                  </a:lnTo>
                  <a:lnTo>
                    <a:pt x="199" y="167"/>
                  </a:lnTo>
                  <a:lnTo>
                    <a:pt x="179" y="156"/>
                  </a:lnTo>
                  <a:lnTo>
                    <a:pt x="169" y="152"/>
                  </a:lnTo>
                  <a:lnTo>
                    <a:pt x="158" y="147"/>
                  </a:lnTo>
                  <a:lnTo>
                    <a:pt x="146" y="146"/>
                  </a:lnTo>
                  <a:lnTo>
                    <a:pt x="131" y="144"/>
                  </a:lnTo>
                  <a:lnTo>
                    <a:pt x="131" y="144"/>
                  </a:lnTo>
                  <a:lnTo>
                    <a:pt x="110" y="146"/>
                  </a:lnTo>
                  <a:lnTo>
                    <a:pt x="110" y="146"/>
                  </a:lnTo>
                  <a:lnTo>
                    <a:pt x="118" y="159"/>
                  </a:lnTo>
                  <a:lnTo>
                    <a:pt x="128" y="169"/>
                  </a:lnTo>
                  <a:lnTo>
                    <a:pt x="139" y="177"/>
                  </a:lnTo>
                  <a:lnTo>
                    <a:pt x="153" y="184"/>
                  </a:lnTo>
                  <a:lnTo>
                    <a:pt x="179" y="199"/>
                  </a:lnTo>
                  <a:lnTo>
                    <a:pt x="191" y="207"/>
                  </a:lnTo>
                  <a:lnTo>
                    <a:pt x="202" y="215"/>
                  </a:lnTo>
                  <a:lnTo>
                    <a:pt x="202" y="215"/>
                  </a:lnTo>
                  <a:lnTo>
                    <a:pt x="196" y="219"/>
                  </a:lnTo>
                  <a:lnTo>
                    <a:pt x="187" y="219"/>
                  </a:lnTo>
                  <a:lnTo>
                    <a:pt x="187" y="219"/>
                  </a:lnTo>
                  <a:lnTo>
                    <a:pt x="172" y="217"/>
                  </a:lnTo>
                  <a:lnTo>
                    <a:pt x="156" y="214"/>
                  </a:lnTo>
                  <a:lnTo>
                    <a:pt x="156" y="214"/>
                  </a:lnTo>
                  <a:lnTo>
                    <a:pt x="141" y="210"/>
                  </a:lnTo>
                  <a:lnTo>
                    <a:pt x="124" y="209"/>
                  </a:lnTo>
                  <a:lnTo>
                    <a:pt x="124" y="209"/>
                  </a:lnTo>
                  <a:lnTo>
                    <a:pt x="114" y="210"/>
                  </a:lnTo>
                  <a:lnTo>
                    <a:pt x="110" y="212"/>
                  </a:lnTo>
                  <a:lnTo>
                    <a:pt x="105" y="215"/>
                  </a:lnTo>
                  <a:lnTo>
                    <a:pt x="101" y="219"/>
                  </a:lnTo>
                  <a:lnTo>
                    <a:pt x="98" y="224"/>
                  </a:lnTo>
                  <a:lnTo>
                    <a:pt x="95" y="230"/>
                  </a:lnTo>
                  <a:lnTo>
                    <a:pt x="95" y="238"/>
                  </a:lnTo>
                  <a:lnTo>
                    <a:pt x="95" y="238"/>
                  </a:lnTo>
                  <a:lnTo>
                    <a:pt x="105" y="237"/>
                  </a:lnTo>
                  <a:lnTo>
                    <a:pt x="105" y="237"/>
                  </a:lnTo>
                  <a:lnTo>
                    <a:pt x="118" y="238"/>
                  </a:lnTo>
                  <a:lnTo>
                    <a:pt x="128" y="243"/>
                  </a:lnTo>
                  <a:lnTo>
                    <a:pt x="136" y="248"/>
                  </a:lnTo>
                  <a:lnTo>
                    <a:pt x="144" y="255"/>
                  </a:lnTo>
                  <a:lnTo>
                    <a:pt x="156" y="272"/>
                  </a:lnTo>
                  <a:lnTo>
                    <a:pt x="164" y="278"/>
                  </a:lnTo>
                  <a:lnTo>
                    <a:pt x="171" y="285"/>
                  </a:lnTo>
                  <a:lnTo>
                    <a:pt x="171" y="285"/>
                  </a:lnTo>
                  <a:lnTo>
                    <a:pt x="161" y="286"/>
                  </a:lnTo>
                  <a:lnTo>
                    <a:pt x="153" y="286"/>
                  </a:lnTo>
                  <a:lnTo>
                    <a:pt x="153" y="286"/>
                  </a:lnTo>
                  <a:lnTo>
                    <a:pt x="143" y="286"/>
                  </a:lnTo>
                  <a:lnTo>
                    <a:pt x="133" y="283"/>
                  </a:lnTo>
                  <a:lnTo>
                    <a:pt x="126" y="278"/>
                  </a:lnTo>
                  <a:lnTo>
                    <a:pt x="118" y="273"/>
                  </a:lnTo>
                  <a:lnTo>
                    <a:pt x="118" y="273"/>
                  </a:lnTo>
                  <a:lnTo>
                    <a:pt x="111" y="268"/>
                  </a:lnTo>
                  <a:lnTo>
                    <a:pt x="105" y="265"/>
                  </a:lnTo>
                  <a:lnTo>
                    <a:pt x="95" y="262"/>
                  </a:lnTo>
                  <a:lnTo>
                    <a:pt x="85" y="260"/>
                  </a:lnTo>
                  <a:lnTo>
                    <a:pt x="85" y="260"/>
                  </a:lnTo>
                  <a:lnTo>
                    <a:pt x="70" y="262"/>
                  </a:lnTo>
                  <a:lnTo>
                    <a:pt x="70" y="262"/>
                  </a:lnTo>
                  <a:lnTo>
                    <a:pt x="68" y="268"/>
                  </a:lnTo>
                  <a:lnTo>
                    <a:pt x="70" y="273"/>
                  </a:lnTo>
                  <a:lnTo>
                    <a:pt x="73" y="275"/>
                  </a:lnTo>
                  <a:lnTo>
                    <a:pt x="78" y="277"/>
                  </a:lnTo>
                  <a:lnTo>
                    <a:pt x="83" y="278"/>
                  </a:lnTo>
                  <a:lnTo>
                    <a:pt x="86" y="280"/>
                  </a:lnTo>
                  <a:lnTo>
                    <a:pt x="88" y="285"/>
                  </a:lnTo>
                  <a:lnTo>
                    <a:pt x="86" y="291"/>
                  </a:lnTo>
                  <a:lnTo>
                    <a:pt x="86" y="291"/>
                  </a:lnTo>
                  <a:lnTo>
                    <a:pt x="70" y="293"/>
                  </a:lnTo>
                  <a:lnTo>
                    <a:pt x="62" y="293"/>
                  </a:lnTo>
                  <a:lnTo>
                    <a:pt x="53" y="295"/>
                  </a:lnTo>
                  <a:lnTo>
                    <a:pt x="48" y="298"/>
                  </a:lnTo>
                  <a:lnTo>
                    <a:pt x="43" y="301"/>
                  </a:lnTo>
                  <a:lnTo>
                    <a:pt x="40" y="308"/>
                  </a:lnTo>
                  <a:lnTo>
                    <a:pt x="40" y="315"/>
                  </a:lnTo>
                  <a:lnTo>
                    <a:pt x="40" y="315"/>
                  </a:lnTo>
                  <a:lnTo>
                    <a:pt x="75" y="318"/>
                  </a:lnTo>
                  <a:lnTo>
                    <a:pt x="123" y="320"/>
                  </a:lnTo>
                  <a:lnTo>
                    <a:pt x="123" y="320"/>
                  </a:lnTo>
                  <a:lnTo>
                    <a:pt x="144" y="318"/>
                  </a:lnTo>
                  <a:lnTo>
                    <a:pt x="164" y="316"/>
                  </a:lnTo>
                  <a:lnTo>
                    <a:pt x="181" y="313"/>
                  </a:lnTo>
                  <a:lnTo>
                    <a:pt x="194" y="308"/>
                  </a:lnTo>
                  <a:lnTo>
                    <a:pt x="194" y="308"/>
                  </a:lnTo>
                  <a:lnTo>
                    <a:pt x="204" y="315"/>
                  </a:lnTo>
                  <a:lnTo>
                    <a:pt x="217" y="321"/>
                  </a:lnTo>
                  <a:lnTo>
                    <a:pt x="230" y="326"/>
                  </a:lnTo>
                  <a:lnTo>
                    <a:pt x="245" y="328"/>
                  </a:lnTo>
                  <a:lnTo>
                    <a:pt x="245" y="328"/>
                  </a:lnTo>
                  <a:lnTo>
                    <a:pt x="260" y="326"/>
                  </a:lnTo>
                  <a:lnTo>
                    <a:pt x="267" y="325"/>
                  </a:lnTo>
                  <a:lnTo>
                    <a:pt x="272" y="321"/>
                  </a:lnTo>
                  <a:lnTo>
                    <a:pt x="277" y="318"/>
                  </a:lnTo>
                  <a:lnTo>
                    <a:pt x="282" y="313"/>
                  </a:lnTo>
                  <a:lnTo>
                    <a:pt x="285" y="306"/>
                  </a:lnTo>
                  <a:lnTo>
                    <a:pt x="288" y="300"/>
                  </a:lnTo>
                  <a:lnTo>
                    <a:pt x="288" y="300"/>
                  </a:lnTo>
                  <a:lnTo>
                    <a:pt x="263" y="298"/>
                  </a:lnTo>
                  <a:lnTo>
                    <a:pt x="242" y="296"/>
                  </a:lnTo>
                  <a:lnTo>
                    <a:pt x="220" y="291"/>
                  </a:lnTo>
                  <a:lnTo>
                    <a:pt x="210" y="288"/>
                  </a:lnTo>
                  <a:lnTo>
                    <a:pt x="202" y="285"/>
                  </a:lnTo>
                  <a:lnTo>
                    <a:pt x="202" y="285"/>
                  </a:lnTo>
                  <a:lnTo>
                    <a:pt x="205" y="278"/>
                  </a:lnTo>
                  <a:lnTo>
                    <a:pt x="209" y="273"/>
                  </a:lnTo>
                  <a:lnTo>
                    <a:pt x="214" y="272"/>
                  </a:lnTo>
                  <a:lnTo>
                    <a:pt x="219" y="272"/>
                  </a:lnTo>
                  <a:lnTo>
                    <a:pt x="219" y="272"/>
                  </a:lnTo>
                  <a:lnTo>
                    <a:pt x="229" y="272"/>
                  </a:lnTo>
                  <a:lnTo>
                    <a:pt x="239" y="275"/>
                  </a:lnTo>
                  <a:lnTo>
                    <a:pt x="239" y="275"/>
                  </a:lnTo>
                  <a:lnTo>
                    <a:pt x="252" y="278"/>
                  </a:lnTo>
                  <a:lnTo>
                    <a:pt x="265" y="278"/>
                  </a:lnTo>
                  <a:lnTo>
                    <a:pt x="265" y="278"/>
                  </a:lnTo>
                  <a:lnTo>
                    <a:pt x="272" y="278"/>
                  </a:lnTo>
                  <a:lnTo>
                    <a:pt x="280" y="277"/>
                  </a:lnTo>
                  <a:lnTo>
                    <a:pt x="280" y="277"/>
                  </a:lnTo>
                  <a:lnTo>
                    <a:pt x="278" y="263"/>
                  </a:lnTo>
                  <a:lnTo>
                    <a:pt x="280" y="255"/>
                  </a:lnTo>
                  <a:lnTo>
                    <a:pt x="282" y="252"/>
                  </a:lnTo>
                  <a:lnTo>
                    <a:pt x="283" y="250"/>
                  </a:lnTo>
                  <a:lnTo>
                    <a:pt x="288" y="248"/>
                  </a:lnTo>
                  <a:lnTo>
                    <a:pt x="288" y="248"/>
                  </a:lnTo>
                  <a:lnTo>
                    <a:pt x="301" y="252"/>
                  </a:lnTo>
                  <a:lnTo>
                    <a:pt x="318" y="253"/>
                  </a:lnTo>
                  <a:lnTo>
                    <a:pt x="318" y="253"/>
                  </a:lnTo>
                  <a:lnTo>
                    <a:pt x="318" y="247"/>
                  </a:lnTo>
                  <a:lnTo>
                    <a:pt x="318" y="242"/>
                  </a:lnTo>
                  <a:lnTo>
                    <a:pt x="320" y="237"/>
                  </a:lnTo>
                  <a:lnTo>
                    <a:pt x="321" y="234"/>
                  </a:lnTo>
                  <a:lnTo>
                    <a:pt x="328" y="229"/>
                  </a:lnTo>
                  <a:lnTo>
                    <a:pt x="335" y="224"/>
                  </a:lnTo>
                  <a:lnTo>
                    <a:pt x="343" y="220"/>
                  </a:lnTo>
                  <a:lnTo>
                    <a:pt x="348" y="214"/>
                  </a:lnTo>
                  <a:lnTo>
                    <a:pt x="349" y="210"/>
                  </a:lnTo>
                  <a:lnTo>
                    <a:pt x="351" y="205"/>
                  </a:lnTo>
                  <a:lnTo>
                    <a:pt x="351" y="199"/>
                  </a:lnTo>
                  <a:lnTo>
                    <a:pt x="349" y="192"/>
                  </a:lnTo>
                  <a:lnTo>
                    <a:pt x="349" y="192"/>
                  </a:lnTo>
                  <a:lnTo>
                    <a:pt x="343" y="192"/>
                  </a:lnTo>
                  <a:lnTo>
                    <a:pt x="343" y="192"/>
                  </a:lnTo>
                  <a:lnTo>
                    <a:pt x="330" y="192"/>
                  </a:lnTo>
                  <a:lnTo>
                    <a:pt x="330" y="192"/>
                  </a:lnTo>
                  <a:lnTo>
                    <a:pt x="316" y="194"/>
                  </a:lnTo>
                  <a:lnTo>
                    <a:pt x="316" y="194"/>
                  </a:lnTo>
                  <a:lnTo>
                    <a:pt x="311" y="194"/>
                  </a:lnTo>
                  <a:lnTo>
                    <a:pt x="306" y="192"/>
                  </a:lnTo>
                  <a:lnTo>
                    <a:pt x="305" y="189"/>
                  </a:lnTo>
                  <a:lnTo>
                    <a:pt x="303" y="186"/>
                  </a:lnTo>
                  <a:lnTo>
                    <a:pt x="303" y="186"/>
                  </a:lnTo>
                  <a:lnTo>
                    <a:pt x="305" y="179"/>
                  </a:lnTo>
                  <a:lnTo>
                    <a:pt x="310" y="176"/>
                  </a:lnTo>
                  <a:lnTo>
                    <a:pt x="316" y="174"/>
                  </a:lnTo>
                  <a:lnTo>
                    <a:pt x="325" y="174"/>
                  </a:lnTo>
                  <a:lnTo>
                    <a:pt x="325" y="174"/>
                  </a:lnTo>
                  <a:lnTo>
                    <a:pt x="346" y="176"/>
                  </a:lnTo>
                  <a:lnTo>
                    <a:pt x="346" y="176"/>
                  </a:lnTo>
                  <a:lnTo>
                    <a:pt x="364" y="177"/>
                  </a:lnTo>
                  <a:lnTo>
                    <a:pt x="364" y="177"/>
                  </a:lnTo>
                  <a:lnTo>
                    <a:pt x="373" y="176"/>
                  </a:lnTo>
                  <a:lnTo>
                    <a:pt x="374" y="174"/>
                  </a:lnTo>
                  <a:lnTo>
                    <a:pt x="376" y="172"/>
                  </a:lnTo>
                  <a:lnTo>
                    <a:pt x="376" y="169"/>
                  </a:lnTo>
                  <a:lnTo>
                    <a:pt x="374" y="166"/>
                  </a:lnTo>
                  <a:lnTo>
                    <a:pt x="364" y="154"/>
                  </a:lnTo>
                  <a:lnTo>
                    <a:pt x="364" y="154"/>
                  </a:lnTo>
                  <a:lnTo>
                    <a:pt x="394" y="157"/>
                  </a:lnTo>
                  <a:lnTo>
                    <a:pt x="407" y="159"/>
                  </a:lnTo>
                  <a:lnTo>
                    <a:pt x="421" y="161"/>
                  </a:lnTo>
                  <a:lnTo>
                    <a:pt x="421" y="161"/>
                  </a:lnTo>
                  <a:lnTo>
                    <a:pt x="439" y="159"/>
                  </a:lnTo>
                  <a:lnTo>
                    <a:pt x="459" y="154"/>
                  </a:lnTo>
                  <a:lnTo>
                    <a:pt x="459" y="154"/>
                  </a:lnTo>
                  <a:lnTo>
                    <a:pt x="457" y="147"/>
                  </a:lnTo>
                  <a:lnTo>
                    <a:pt x="457" y="143"/>
                  </a:lnTo>
                  <a:lnTo>
                    <a:pt x="454" y="136"/>
                  </a:lnTo>
                  <a:lnTo>
                    <a:pt x="452" y="134"/>
                  </a:lnTo>
                  <a:lnTo>
                    <a:pt x="452" y="131"/>
                  </a:lnTo>
                  <a:lnTo>
                    <a:pt x="459" y="123"/>
                  </a:lnTo>
                  <a:lnTo>
                    <a:pt x="459" y="123"/>
                  </a:lnTo>
                  <a:lnTo>
                    <a:pt x="474" y="121"/>
                  </a:lnTo>
                  <a:lnTo>
                    <a:pt x="488" y="116"/>
                  </a:lnTo>
                  <a:lnTo>
                    <a:pt x="503" y="109"/>
                  </a:lnTo>
                  <a:lnTo>
                    <a:pt x="515" y="104"/>
                  </a:lnTo>
                  <a:lnTo>
                    <a:pt x="541" y="90"/>
                  </a:lnTo>
                  <a:lnTo>
                    <a:pt x="566" y="78"/>
                  </a:lnTo>
                  <a:lnTo>
                    <a:pt x="566" y="78"/>
                  </a:lnTo>
                  <a:lnTo>
                    <a:pt x="565" y="75"/>
                  </a:lnTo>
                  <a:lnTo>
                    <a:pt x="561" y="71"/>
                  </a:lnTo>
                  <a:lnTo>
                    <a:pt x="556" y="71"/>
                  </a:lnTo>
                  <a:lnTo>
                    <a:pt x="556" y="71"/>
                  </a:lnTo>
                  <a:lnTo>
                    <a:pt x="548" y="71"/>
                  </a:lnTo>
                  <a:lnTo>
                    <a:pt x="540" y="75"/>
                  </a:lnTo>
                  <a:lnTo>
                    <a:pt x="540" y="75"/>
                  </a:lnTo>
                  <a:lnTo>
                    <a:pt x="533" y="78"/>
                  </a:lnTo>
                  <a:lnTo>
                    <a:pt x="525" y="78"/>
                  </a:lnTo>
                  <a:lnTo>
                    <a:pt x="525" y="78"/>
                  </a:lnTo>
                  <a:lnTo>
                    <a:pt x="522" y="78"/>
                  </a:lnTo>
                  <a:lnTo>
                    <a:pt x="518" y="76"/>
                  </a:lnTo>
                  <a:lnTo>
                    <a:pt x="515" y="75"/>
                  </a:lnTo>
                  <a:lnTo>
                    <a:pt x="512" y="70"/>
                  </a:lnTo>
                  <a:lnTo>
                    <a:pt x="512" y="70"/>
                  </a:lnTo>
                  <a:lnTo>
                    <a:pt x="513" y="63"/>
                  </a:lnTo>
                  <a:lnTo>
                    <a:pt x="517" y="58"/>
                  </a:lnTo>
                  <a:lnTo>
                    <a:pt x="520" y="53"/>
                  </a:lnTo>
                  <a:lnTo>
                    <a:pt x="525" y="50"/>
                  </a:lnTo>
                  <a:lnTo>
                    <a:pt x="531" y="48"/>
                  </a:lnTo>
                  <a:lnTo>
                    <a:pt x="538" y="47"/>
                  </a:lnTo>
                  <a:lnTo>
                    <a:pt x="553" y="47"/>
                  </a:lnTo>
                  <a:lnTo>
                    <a:pt x="553" y="47"/>
                  </a:lnTo>
                  <a:lnTo>
                    <a:pt x="575" y="47"/>
                  </a:lnTo>
                  <a:lnTo>
                    <a:pt x="575" y="47"/>
                  </a:lnTo>
                  <a:lnTo>
                    <a:pt x="596" y="48"/>
                  </a:lnTo>
                  <a:lnTo>
                    <a:pt x="596" y="48"/>
                  </a:lnTo>
                  <a:lnTo>
                    <a:pt x="611" y="47"/>
                  </a:lnTo>
                  <a:lnTo>
                    <a:pt x="618" y="45"/>
                  </a:lnTo>
                  <a:lnTo>
                    <a:pt x="624" y="43"/>
                  </a:lnTo>
                  <a:lnTo>
                    <a:pt x="629" y="40"/>
                  </a:lnTo>
                  <a:lnTo>
                    <a:pt x="632" y="37"/>
                  </a:lnTo>
                  <a:lnTo>
                    <a:pt x="636" y="30"/>
                  </a:lnTo>
                  <a:lnTo>
                    <a:pt x="636" y="23"/>
                  </a:lnTo>
                  <a:lnTo>
                    <a:pt x="636" y="23"/>
                  </a:lnTo>
                  <a:lnTo>
                    <a:pt x="604" y="17"/>
                  </a:lnTo>
                  <a:lnTo>
                    <a:pt x="573" y="12"/>
                  </a:lnTo>
                  <a:lnTo>
                    <a:pt x="517" y="4"/>
                  </a:lnTo>
                  <a:lnTo>
                    <a:pt x="464" y="0"/>
                  </a:lnTo>
                  <a:lnTo>
                    <a:pt x="41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8" name="Freeform 9"/>
            <p:cNvSpPr/>
            <p:nvPr/>
          </p:nvSpPr>
          <p:spPr bwMode="auto">
            <a:xfrm>
              <a:off x="3735" y="267"/>
              <a:ext cx="218" cy="153"/>
            </a:xfrm>
            <a:custGeom>
              <a:avLst/>
              <a:gdLst>
                <a:gd name="T0" fmla="*/ 114 w 218"/>
                <a:gd name="T1" fmla="*/ 1 h 153"/>
                <a:gd name="T2" fmla="*/ 112 w 218"/>
                <a:gd name="T3" fmla="*/ 15 h 153"/>
                <a:gd name="T4" fmla="*/ 117 w 218"/>
                <a:gd name="T5" fmla="*/ 34 h 153"/>
                <a:gd name="T6" fmla="*/ 109 w 218"/>
                <a:gd name="T7" fmla="*/ 44 h 153"/>
                <a:gd name="T8" fmla="*/ 103 w 218"/>
                <a:gd name="T9" fmla="*/ 36 h 153"/>
                <a:gd name="T10" fmla="*/ 91 w 218"/>
                <a:gd name="T11" fmla="*/ 18 h 153"/>
                <a:gd name="T12" fmla="*/ 79 w 218"/>
                <a:gd name="T13" fmla="*/ 15 h 153"/>
                <a:gd name="T14" fmla="*/ 76 w 218"/>
                <a:gd name="T15" fmla="*/ 21 h 153"/>
                <a:gd name="T16" fmla="*/ 66 w 218"/>
                <a:gd name="T17" fmla="*/ 28 h 153"/>
                <a:gd name="T18" fmla="*/ 56 w 218"/>
                <a:gd name="T19" fmla="*/ 26 h 153"/>
                <a:gd name="T20" fmla="*/ 31 w 218"/>
                <a:gd name="T21" fmla="*/ 15 h 153"/>
                <a:gd name="T22" fmla="*/ 18 w 218"/>
                <a:gd name="T23" fmla="*/ 13 h 153"/>
                <a:gd name="T24" fmla="*/ 3 w 218"/>
                <a:gd name="T25" fmla="*/ 21 h 153"/>
                <a:gd name="T26" fmla="*/ 8 w 218"/>
                <a:gd name="T27" fmla="*/ 31 h 153"/>
                <a:gd name="T28" fmla="*/ 23 w 218"/>
                <a:gd name="T29" fmla="*/ 39 h 153"/>
                <a:gd name="T30" fmla="*/ 33 w 218"/>
                <a:gd name="T31" fmla="*/ 66 h 153"/>
                <a:gd name="T32" fmla="*/ 48 w 218"/>
                <a:gd name="T33" fmla="*/ 79 h 153"/>
                <a:gd name="T34" fmla="*/ 63 w 218"/>
                <a:gd name="T35" fmla="*/ 84 h 153"/>
                <a:gd name="T36" fmla="*/ 79 w 218"/>
                <a:gd name="T37" fmla="*/ 71 h 153"/>
                <a:gd name="T38" fmla="*/ 91 w 218"/>
                <a:gd name="T39" fmla="*/ 61 h 153"/>
                <a:gd name="T40" fmla="*/ 101 w 218"/>
                <a:gd name="T41" fmla="*/ 61 h 153"/>
                <a:gd name="T42" fmla="*/ 106 w 218"/>
                <a:gd name="T43" fmla="*/ 67 h 153"/>
                <a:gd name="T44" fmla="*/ 122 w 218"/>
                <a:gd name="T45" fmla="*/ 74 h 153"/>
                <a:gd name="T46" fmla="*/ 124 w 218"/>
                <a:gd name="T47" fmla="*/ 84 h 153"/>
                <a:gd name="T48" fmla="*/ 93 w 218"/>
                <a:gd name="T49" fmla="*/ 91 h 153"/>
                <a:gd name="T50" fmla="*/ 73 w 218"/>
                <a:gd name="T51" fmla="*/ 99 h 153"/>
                <a:gd name="T52" fmla="*/ 76 w 218"/>
                <a:gd name="T53" fmla="*/ 107 h 153"/>
                <a:gd name="T54" fmla="*/ 89 w 218"/>
                <a:gd name="T55" fmla="*/ 107 h 153"/>
                <a:gd name="T56" fmla="*/ 107 w 218"/>
                <a:gd name="T57" fmla="*/ 101 h 153"/>
                <a:gd name="T58" fmla="*/ 117 w 218"/>
                <a:gd name="T59" fmla="*/ 99 h 153"/>
                <a:gd name="T60" fmla="*/ 124 w 218"/>
                <a:gd name="T61" fmla="*/ 107 h 153"/>
                <a:gd name="T62" fmla="*/ 117 w 218"/>
                <a:gd name="T63" fmla="*/ 115 h 153"/>
                <a:gd name="T64" fmla="*/ 94 w 218"/>
                <a:gd name="T65" fmla="*/ 122 h 153"/>
                <a:gd name="T66" fmla="*/ 86 w 218"/>
                <a:gd name="T67" fmla="*/ 129 h 153"/>
                <a:gd name="T68" fmla="*/ 112 w 218"/>
                <a:gd name="T69" fmla="*/ 147 h 153"/>
                <a:gd name="T70" fmla="*/ 134 w 218"/>
                <a:gd name="T71" fmla="*/ 153 h 153"/>
                <a:gd name="T72" fmla="*/ 141 w 218"/>
                <a:gd name="T73" fmla="*/ 152 h 153"/>
                <a:gd name="T74" fmla="*/ 172 w 218"/>
                <a:gd name="T75" fmla="*/ 96 h 153"/>
                <a:gd name="T76" fmla="*/ 205 w 218"/>
                <a:gd name="T77" fmla="*/ 61 h 153"/>
                <a:gd name="T78" fmla="*/ 207 w 218"/>
                <a:gd name="T79" fmla="*/ 46 h 153"/>
                <a:gd name="T80" fmla="*/ 164 w 218"/>
                <a:gd name="T81" fmla="*/ 29 h 153"/>
                <a:gd name="T82" fmla="*/ 147 w 218"/>
                <a:gd name="T83" fmla="*/ 6 h 153"/>
                <a:gd name="T84" fmla="*/ 144 w 218"/>
                <a:gd name="T85" fmla="*/ 6 h 153"/>
                <a:gd name="T86" fmla="*/ 122 w 218"/>
                <a:gd name="T87" fmla="*/ 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8" h="153">
                  <a:moveTo>
                    <a:pt x="117" y="0"/>
                  </a:moveTo>
                  <a:lnTo>
                    <a:pt x="117" y="0"/>
                  </a:lnTo>
                  <a:lnTo>
                    <a:pt x="114" y="1"/>
                  </a:lnTo>
                  <a:lnTo>
                    <a:pt x="112" y="3"/>
                  </a:lnTo>
                  <a:lnTo>
                    <a:pt x="111" y="8"/>
                  </a:lnTo>
                  <a:lnTo>
                    <a:pt x="112" y="15"/>
                  </a:lnTo>
                  <a:lnTo>
                    <a:pt x="116" y="21"/>
                  </a:lnTo>
                  <a:lnTo>
                    <a:pt x="117" y="28"/>
                  </a:lnTo>
                  <a:lnTo>
                    <a:pt x="117" y="34"/>
                  </a:lnTo>
                  <a:lnTo>
                    <a:pt x="116" y="41"/>
                  </a:lnTo>
                  <a:lnTo>
                    <a:pt x="112" y="43"/>
                  </a:lnTo>
                  <a:lnTo>
                    <a:pt x="109" y="44"/>
                  </a:lnTo>
                  <a:lnTo>
                    <a:pt x="109" y="44"/>
                  </a:lnTo>
                  <a:lnTo>
                    <a:pt x="106" y="41"/>
                  </a:lnTo>
                  <a:lnTo>
                    <a:pt x="103" y="36"/>
                  </a:lnTo>
                  <a:lnTo>
                    <a:pt x="98" y="26"/>
                  </a:lnTo>
                  <a:lnTo>
                    <a:pt x="94" y="21"/>
                  </a:lnTo>
                  <a:lnTo>
                    <a:pt x="91" y="18"/>
                  </a:lnTo>
                  <a:lnTo>
                    <a:pt x="86" y="15"/>
                  </a:lnTo>
                  <a:lnTo>
                    <a:pt x="79" y="15"/>
                  </a:lnTo>
                  <a:lnTo>
                    <a:pt x="79" y="15"/>
                  </a:lnTo>
                  <a:lnTo>
                    <a:pt x="78" y="15"/>
                  </a:lnTo>
                  <a:lnTo>
                    <a:pt x="78" y="15"/>
                  </a:lnTo>
                  <a:lnTo>
                    <a:pt x="76" y="21"/>
                  </a:lnTo>
                  <a:lnTo>
                    <a:pt x="74" y="24"/>
                  </a:lnTo>
                  <a:lnTo>
                    <a:pt x="71" y="28"/>
                  </a:lnTo>
                  <a:lnTo>
                    <a:pt x="66" y="28"/>
                  </a:lnTo>
                  <a:lnTo>
                    <a:pt x="66" y="28"/>
                  </a:lnTo>
                  <a:lnTo>
                    <a:pt x="61" y="28"/>
                  </a:lnTo>
                  <a:lnTo>
                    <a:pt x="56" y="26"/>
                  </a:lnTo>
                  <a:lnTo>
                    <a:pt x="43" y="21"/>
                  </a:lnTo>
                  <a:lnTo>
                    <a:pt x="43" y="21"/>
                  </a:lnTo>
                  <a:lnTo>
                    <a:pt x="31" y="15"/>
                  </a:lnTo>
                  <a:lnTo>
                    <a:pt x="25" y="13"/>
                  </a:lnTo>
                  <a:lnTo>
                    <a:pt x="18" y="13"/>
                  </a:lnTo>
                  <a:lnTo>
                    <a:pt x="18" y="13"/>
                  </a:lnTo>
                  <a:lnTo>
                    <a:pt x="13" y="13"/>
                  </a:lnTo>
                  <a:lnTo>
                    <a:pt x="8" y="16"/>
                  </a:lnTo>
                  <a:lnTo>
                    <a:pt x="3" y="21"/>
                  </a:lnTo>
                  <a:lnTo>
                    <a:pt x="0" y="29"/>
                  </a:lnTo>
                  <a:lnTo>
                    <a:pt x="0" y="29"/>
                  </a:lnTo>
                  <a:lnTo>
                    <a:pt x="8" y="31"/>
                  </a:lnTo>
                  <a:lnTo>
                    <a:pt x="15" y="33"/>
                  </a:lnTo>
                  <a:lnTo>
                    <a:pt x="20" y="36"/>
                  </a:lnTo>
                  <a:lnTo>
                    <a:pt x="23" y="39"/>
                  </a:lnTo>
                  <a:lnTo>
                    <a:pt x="28" y="48"/>
                  </a:lnTo>
                  <a:lnTo>
                    <a:pt x="30" y="56"/>
                  </a:lnTo>
                  <a:lnTo>
                    <a:pt x="33" y="66"/>
                  </a:lnTo>
                  <a:lnTo>
                    <a:pt x="38" y="74"/>
                  </a:lnTo>
                  <a:lnTo>
                    <a:pt x="41" y="77"/>
                  </a:lnTo>
                  <a:lnTo>
                    <a:pt x="48" y="79"/>
                  </a:lnTo>
                  <a:lnTo>
                    <a:pt x="55" y="82"/>
                  </a:lnTo>
                  <a:lnTo>
                    <a:pt x="63" y="84"/>
                  </a:lnTo>
                  <a:lnTo>
                    <a:pt x="63" y="84"/>
                  </a:lnTo>
                  <a:lnTo>
                    <a:pt x="68" y="82"/>
                  </a:lnTo>
                  <a:lnTo>
                    <a:pt x="73" y="79"/>
                  </a:lnTo>
                  <a:lnTo>
                    <a:pt x="79" y="71"/>
                  </a:lnTo>
                  <a:lnTo>
                    <a:pt x="83" y="67"/>
                  </a:lnTo>
                  <a:lnTo>
                    <a:pt x="86" y="64"/>
                  </a:lnTo>
                  <a:lnTo>
                    <a:pt x="91" y="61"/>
                  </a:lnTo>
                  <a:lnTo>
                    <a:pt x="96" y="61"/>
                  </a:lnTo>
                  <a:lnTo>
                    <a:pt x="96" y="61"/>
                  </a:lnTo>
                  <a:lnTo>
                    <a:pt x="101" y="61"/>
                  </a:lnTo>
                  <a:lnTo>
                    <a:pt x="101" y="61"/>
                  </a:lnTo>
                  <a:lnTo>
                    <a:pt x="103" y="64"/>
                  </a:lnTo>
                  <a:lnTo>
                    <a:pt x="106" y="67"/>
                  </a:lnTo>
                  <a:lnTo>
                    <a:pt x="114" y="71"/>
                  </a:lnTo>
                  <a:lnTo>
                    <a:pt x="119" y="72"/>
                  </a:lnTo>
                  <a:lnTo>
                    <a:pt x="122" y="74"/>
                  </a:lnTo>
                  <a:lnTo>
                    <a:pt x="124" y="77"/>
                  </a:lnTo>
                  <a:lnTo>
                    <a:pt x="124" y="84"/>
                  </a:lnTo>
                  <a:lnTo>
                    <a:pt x="124" y="84"/>
                  </a:lnTo>
                  <a:lnTo>
                    <a:pt x="117" y="86"/>
                  </a:lnTo>
                  <a:lnTo>
                    <a:pt x="109" y="87"/>
                  </a:lnTo>
                  <a:lnTo>
                    <a:pt x="93" y="91"/>
                  </a:lnTo>
                  <a:lnTo>
                    <a:pt x="84" y="92"/>
                  </a:lnTo>
                  <a:lnTo>
                    <a:pt x="78" y="96"/>
                  </a:lnTo>
                  <a:lnTo>
                    <a:pt x="73" y="99"/>
                  </a:lnTo>
                  <a:lnTo>
                    <a:pt x="71" y="107"/>
                  </a:lnTo>
                  <a:lnTo>
                    <a:pt x="71" y="107"/>
                  </a:lnTo>
                  <a:lnTo>
                    <a:pt x="76" y="107"/>
                  </a:lnTo>
                  <a:lnTo>
                    <a:pt x="79" y="109"/>
                  </a:lnTo>
                  <a:lnTo>
                    <a:pt x="79" y="109"/>
                  </a:lnTo>
                  <a:lnTo>
                    <a:pt x="89" y="107"/>
                  </a:lnTo>
                  <a:lnTo>
                    <a:pt x="99" y="104"/>
                  </a:lnTo>
                  <a:lnTo>
                    <a:pt x="99" y="104"/>
                  </a:lnTo>
                  <a:lnTo>
                    <a:pt x="107" y="101"/>
                  </a:lnTo>
                  <a:lnTo>
                    <a:pt x="114" y="99"/>
                  </a:lnTo>
                  <a:lnTo>
                    <a:pt x="114" y="99"/>
                  </a:lnTo>
                  <a:lnTo>
                    <a:pt x="117" y="99"/>
                  </a:lnTo>
                  <a:lnTo>
                    <a:pt x="119" y="101"/>
                  </a:lnTo>
                  <a:lnTo>
                    <a:pt x="122" y="102"/>
                  </a:lnTo>
                  <a:lnTo>
                    <a:pt x="124" y="107"/>
                  </a:lnTo>
                  <a:lnTo>
                    <a:pt x="124" y="107"/>
                  </a:lnTo>
                  <a:lnTo>
                    <a:pt x="122" y="112"/>
                  </a:lnTo>
                  <a:lnTo>
                    <a:pt x="117" y="115"/>
                  </a:lnTo>
                  <a:lnTo>
                    <a:pt x="112" y="117"/>
                  </a:lnTo>
                  <a:lnTo>
                    <a:pt x="106" y="119"/>
                  </a:lnTo>
                  <a:lnTo>
                    <a:pt x="94" y="122"/>
                  </a:lnTo>
                  <a:lnTo>
                    <a:pt x="89" y="125"/>
                  </a:lnTo>
                  <a:lnTo>
                    <a:pt x="86" y="129"/>
                  </a:lnTo>
                  <a:lnTo>
                    <a:pt x="86" y="129"/>
                  </a:lnTo>
                  <a:lnTo>
                    <a:pt x="98" y="137"/>
                  </a:lnTo>
                  <a:lnTo>
                    <a:pt x="107" y="144"/>
                  </a:lnTo>
                  <a:lnTo>
                    <a:pt x="112" y="147"/>
                  </a:lnTo>
                  <a:lnTo>
                    <a:pt x="117" y="150"/>
                  </a:lnTo>
                  <a:lnTo>
                    <a:pt x="126" y="152"/>
                  </a:lnTo>
                  <a:lnTo>
                    <a:pt x="134" y="153"/>
                  </a:lnTo>
                  <a:lnTo>
                    <a:pt x="134" y="153"/>
                  </a:lnTo>
                  <a:lnTo>
                    <a:pt x="141" y="152"/>
                  </a:lnTo>
                  <a:lnTo>
                    <a:pt x="141" y="152"/>
                  </a:lnTo>
                  <a:lnTo>
                    <a:pt x="155" y="122"/>
                  </a:lnTo>
                  <a:lnTo>
                    <a:pt x="162" y="109"/>
                  </a:lnTo>
                  <a:lnTo>
                    <a:pt x="172" y="96"/>
                  </a:lnTo>
                  <a:lnTo>
                    <a:pt x="182" y="82"/>
                  </a:lnTo>
                  <a:lnTo>
                    <a:pt x="192" y="72"/>
                  </a:lnTo>
                  <a:lnTo>
                    <a:pt x="205" y="61"/>
                  </a:lnTo>
                  <a:lnTo>
                    <a:pt x="218" y="53"/>
                  </a:lnTo>
                  <a:lnTo>
                    <a:pt x="218" y="53"/>
                  </a:lnTo>
                  <a:lnTo>
                    <a:pt x="207" y="46"/>
                  </a:lnTo>
                  <a:lnTo>
                    <a:pt x="195" y="41"/>
                  </a:lnTo>
                  <a:lnTo>
                    <a:pt x="174" y="34"/>
                  </a:lnTo>
                  <a:lnTo>
                    <a:pt x="164" y="29"/>
                  </a:lnTo>
                  <a:lnTo>
                    <a:pt x="157" y="24"/>
                  </a:lnTo>
                  <a:lnTo>
                    <a:pt x="151" y="18"/>
                  </a:lnTo>
                  <a:lnTo>
                    <a:pt x="147" y="6"/>
                  </a:lnTo>
                  <a:lnTo>
                    <a:pt x="147" y="6"/>
                  </a:lnTo>
                  <a:lnTo>
                    <a:pt x="144" y="6"/>
                  </a:lnTo>
                  <a:lnTo>
                    <a:pt x="144" y="6"/>
                  </a:lnTo>
                  <a:lnTo>
                    <a:pt x="136" y="6"/>
                  </a:lnTo>
                  <a:lnTo>
                    <a:pt x="129" y="5"/>
                  </a:lnTo>
                  <a:lnTo>
                    <a:pt x="122" y="3"/>
                  </a:lnTo>
                  <a:lnTo>
                    <a:pt x="1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9" name="Freeform 10"/>
            <p:cNvSpPr/>
            <p:nvPr/>
          </p:nvSpPr>
          <p:spPr bwMode="auto">
            <a:xfrm>
              <a:off x="3735" y="267"/>
              <a:ext cx="218" cy="153"/>
            </a:xfrm>
            <a:custGeom>
              <a:avLst/>
              <a:gdLst>
                <a:gd name="T0" fmla="*/ 114 w 218"/>
                <a:gd name="T1" fmla="*/ 1 h 153"/>
                <a:gd name="T2" fmla="*/ 112 w 218"/>
                <a:gd name="T3" fmla="*/ 15 h 153"/>
                <a:gd name="T4" fmla="*/ 117 w 218"/>
                <a:gd name="T5" fmla="*/ 34 h 153"/>
                <a:gd name="T6" fmla="*/ 109 w 218"/>
                <a:gd name="T7" fmla="*/ 44 h 153"/>
                <a:gd name="T8" fmla="*/ 103 w 218"/>
                <a:gd name="T9" fmla="*/ 36 h 153"/>
                <a:gd name="T10" fmla="*/ 91 w 218"/>
                <a:gd name="T11" fmla="*/ 18 h 153"/>
                <a:gd name="T12" fmla="*/ 79 w 218"/>
                <a:gd name="T13" fmla="*/ 15 h 153"/>
                <a:gd name="T14" fmla="*/ 76 w 218"/>
                <a:gd name="T15" fmla="*/ 21 h 153"/>
                <a:gd name="T16" fmla="*/ 66 w 218"/>
                <a:gd name="T17" fmla="*/ 28 h 153"/>
                <a:gd name="T18" fmla="*/ 56 w 218"/>
                <a:gd name="T19" fmla="*/ 26 h 153"/>
                <a:gd name="T20" fmla="*/ 31 w 218"/>
                <a:gd name="T21" fmla="*/ 15 h 153"/>
                <a:gd name="T22" fmla="*/ 18 w 218"/>
                <a:gd name="T23" fmla="*/ 13 h 153"/>
                <a:gd name="T24" fmla="*/ 3 w 218"/>
                <a:gd name="T25" fmla="*/ 21 h 153"/>
                <a:gd name="T26" fmla="*/ 8 w 218"/>
                <a:gd name="T27" fmla="*/ 31 h 153"/>
                <a:gd name="T28" fmla="*/ 23 w 218"/>
                <a:gd name="T29" fmla="*/ 39 h 153"/>
                <a:gd name="T30" fmla="*/ 33 w 218"/>
                <a:gd name="T31" fmla="*/ 66 h 153"/>
                <a:gd name="T32" fmla="*/ 48 w 218"/>
                <a:gd name="T33" fmla="*/ 79 h 153"/>
                <a:gd name="T34" fmla="*/ 63 w 218"/>
                <a:gd name="T35" fmla="*/ 84 h 153"/>
                <a:gd name="T36" fmla="*/ 79 w 218"/>
                <a:gd name="T37" fmla="*/ 71 h 153"/>
                <a:gd name="T38" fmla="*/ 91 w 218"/>
                <a:gd name="T39" fmla="*/ 61 h 153"/>
                <a:gd name="T40" fmla="*/ 101 w 218"/>
                <a:gd name="T41" fmla="*/ 61 h 153"/>
                <a:gd name="T42" fmla="*/ 106 w 218"/>
                <a:gd name="T43" fmla="*/ 67 h 153"/>
                <a:gd name="T44" fmla="*/ 122 w 218"/>
                <a:gd name="T45" fmla="*/ 74 h 153"/>
                <a:gd name="T46" fmla="*/ 124 w 218"/>
                <a:gd name="T47" fmla="*/ 84 h 153"/>
                <a:gd name="T48" fmla="*/ 93 w 218"/>
                <a:gd name="T49" fmla="*/ 91 h 153"/>
                <a:gd name="T50" fmla="*/ 73 w 218"/>
                <a:gd name="T51" fmla="*/ 99 h 153"/>
                <a:gd name="T52" fmla="*/ 76 w 218"/>
                <a:gd name="T53" fmla="*/ 107 h 153"/>
                <a:gd name="T54" fmla="*/ 89 w 218"/>
                <a:gd name="T55" fmla="*/ 107 h 153"/>
                <a:gd name="T56" fmla="*/ 107 w 218"/>
                <a:gd name="T57" fmla="*/ 101 h 153"/>
                <a:gd name="T58" fmla="*/ 117 w 218"/>
                <a:gd name="T59" fmla="*/ 99 h 153"/>
                <a:gd name="T60" fmla="*/ 124 w 218"/>
                <a:gd name="T61" fmla="*/ 107 h 153"/>
                <a:gd name="T62" fmla="*/ 117 w 218"/>
                <a:gd name="T63" fmla="*/ 115 h 153"/>
                <a:gd name="T64" fmla="*/ 94 w 218"/>
                <a:gd name="T65" fmla="*/ 122 h 153"/>
                <a:gd name="T66" fmla="*/ 86 w 218"/>
                <a:gd name="T67" fmla="*/ 129 h 153"/>
                <a:gd name="T68" fmla="*/ 112 w 218"/>
                <a:gd name="T69" fmla="*/ 147 h 153"/>
                <a:gd name="T70" fmla="*/ 134 w 218"/>
                <a:gd name="T71" fmla="*/ 153 h 153"/>
                <a:gd name="T72" fmla="*/ 141 w 218"/>
                <a:gd name="T73" fmla="*/ 152 h 153"/>
                <a:gd name="T74" fmla="*/ 172 w 218"/>
                <a:gd name="T75" fmla="*/ 96 h 153"/>
                <a:gd name="T76" fmla="*/ 205 w 218"/>
                <a:gd name="T77" fmla="*/ 61 h 153"/>
                <a:gd name="T78" fmla="*/ 207 w 218"/>
                <a:gd name="T79" fmla="*/ 46 h 153"/>
                <a:gd name="T80" fmla="*/ 164 w 218"/>
                <a:gd name="T81" fmla="*/ 29 h 153"/>
                <a:gd name="T82" fmla="*/ 147 w 218"/>
                <a:gd name="T83" fmla="*/ 6 h 153"/>
                <a:gd name="T84" fmla="*/ 144 w 218"/>
                <a:gd name="T85" fmla="*/ 6 h 153"/>
                <a:gd name="T86" fmla="*/ 122 w 218"/>
                <a:gd name="T87" fmla="*/ 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8" h="153">
                  <a:moveTo>
                    <a:pt x="117" y="0"/>
                  </a:moveTo>
                  <a:lnTo>
                    <a:pt x="117" y="0"/>
                  </a:lnTo>
                  <a:lnTo>
                    <a:pt x="114" y="1"/>
                  </a:lnTo>
                  <a:lnTo>
                    <a:pt x="112" y="3"/>
                  </a:lnTo>
                  <a:lnTo>
                    <a:pt x="111" y="8"/>
                  </a:lnTo>
                  <a:lnTo>
                    <a:pt x="112" y="15"/>
                  </a:lnTo>
                  <a:lnTo>
                    <a:pt x="116" y="21"/>
                  </a:lnTo>
                  <a:lnTo>
                    <a:pt x="117" y="28"/>
                  </a:lnTo>
                  <a:lnTo>
                    <a:pt x="117" y="34"/>
                  </a:lnTo>
                  <a:lnTo>
                    <a:pt x="116" y="41"/>
                  </a:lnTo>
                  <a:lnTo>
                    <a:pt x="112" y="43"/>
                  </a:lnTo>
                  <a:lnTo>
                    <a:pt x="109" y="44"/>
                  </a:lnTo>
                  <a:lnTo>
                    <a:pt x="109" y="44"/>
                  </a:lnTo>
                  <a:lnTo>
                    <a:pt x="106" y="41"/>
                  </a:lnTo>
                  <a:lnTo>
                    <a:pt x="103" y="36"/>
                  </a:lnTo>
                  <a:lnTo>
                    <a:pt x="98" y="26"/>
                  </a:lnTo>
                  <a:lnTo>
                    <a:pt x="94" y="21"/>
                  </a:lnTo>
                  <a:lnTo>
                    <a:pt x="91" y="18"/>
                  </a:lnTo>
                  <a:lnTo>
                    <a:pt x="86" y="15"/>
                  </a:lnTo>
                  <a:lnTo>
                    <a:pt x="79" y="15"/>
                  </a:lnTo>
                  <a:lnTo>
                    <a:pt x="79" y="15"/>
                  </a:lnTo>
                  <a:lnTo>
                    <a:pt x="78" y="15"/>
                  </a:lnTo>
                  <a:lnTo>
                    <a:pt x="78" y="15"/>
                  </a:lnTo>
                  <a:lnTo>
                    <a:pt x="76" y="21"/>
                  </a:lnTo>
                  <a:lnTo>
                    <a:pt x="74" y="24"/>
                  </a:lnTo>
                  <a:lnTo>
                    <a:pt x="71" y="28"/>
                  </a:lnTo>
                  <a:lnTo>
                    <a:pt x="66" y="28"/>
                  </a:lnTo>
                  <a:lnTo>
                    <a:pt x="66" y="28"/>
                  </a:lnTo>
                  <a:lnTo>
                    <a:pt x="61" y="28"/>
                  </a:lnTo>
                  <a:lnTo>
                    <a:pt x="56" y="26"/>
                  </a:lnTo>
                  <a:lnTo>
                    <a:pt x="43" y="21"/>
                  </a:lnTo>
                  <a:lnTo>
                    <a:pt x="43" y="21"/>
                  </a:lnTo>
                  <a:lnTo>
                    <a:pt x="31" y="15"/>
                  </a:lnTo>
                  <a:lnTo>
                    <a:pt x="25" y="13"/>
                  </a:lnTo>
                  <a:lnTo>
                    <a:pt x="18" y="13"/>
                  </a:lnTo>
                  <a:lnTo>
                    <a:pt x="18" y="13"/>
                  </a:lnTo>
                  <a:lnTo>
                    <a:pt x="13" y="13"/>
                  </a:lnTo>
                  <a:lnTo>
                    <a:pt x="8" y="16"/>
                  </a:lnTo>
                  <a:lnTo>
                    <a:pt x="3" y="21"/>
                  </a:lnTo>
                  <a:lnTo>
                    <a:pt x="0" y="29"/>
                  </a:lnTo>
                  <a:lnTo>
                    <a:pt x="0" y="29"/>
                  </a:lnTo>
                  <a:lnTo>
                    <a:pt x="8" y="31"/>
                  </a:lnTo>
                  <a:lnTo>
                    <a:pt x="15" y="33"/>
                  </a:lnTo>
                  <a:lnTo>
                    <a:pt x="20" y="36"/>
                  </a:lnTo>
                  <a:lnTo>
                    <a:pt x="23" y="39"/>
                  </a:lnTo>
                  <a:lnTo>
                    <a:pt x="28" y="48"/>
                  </a:lnTo>
                  <a:lnTo>
                    <a:pt x="30" y="56"/>
                  </a:lnTo>
                  <a:lnTo>
                    <a:pt x="33" y="66"/>
                  </a:lnTo>
                  <a:lnTo>
                    <a:pt x="38" y="74"/>
                  </a:lnTo>
                  <a:lnTo>
                    <a:pt x="41" y="77"/>
                  </a:lnTo>
                  <a:lnTo>
                    <a:pt x="48" y="79"/>
                  </a:lnTo>
                  <a:lnTo>
                    <a:pt x="55" y="82"/>
                  </a:lnTo>
                  <a:lnTo>
                    <a:pt x="63" y="84"/>
                  </a:lnTo>
                  <a:lnTo>
                    <a:pt x="63" y="84"/>
                  </a:lnTo>
                  <a:lnTo>
                    <a:pt x="68" y="82"/>
                  </a:lnTo>
                  <a:lnTo>
                    <a:pt x="73" y="79"/>
                  </a:lnTo>
                  <a:lnTo>
                    <a:pt x="79" y="71"/>
                  </a:lnTo>
                  <a:lnTo>
                    <a:pt x="83" y="67"/>
                  </a:lnTo>
                  <a:lnTo>
                    <a:pt x="86" y="64"/>
                  </a:lnTo>
                  <a:lnTo>
                    <a:pt x="91" y="61"/>
                  </a:lnTo>
                  <a:lnTo>
                    <a:pt x="96" y="61"/>
                  </a:lnTo>
                  <a:lnTo>
                    <a:pt x="96" y="61"/>
                  </a:lnTo>
                  <a:lnTo>
                    <a:pt x="101" y="61"/>
                  </a:lnTo>
                  <a:lnTo>
                    <a:pt x="101" y="61"/>
                  </a:lnTo>
                  <a:lnTo>
                    <a:pt x="103" y="64"/>
                  </a:lnTo>
                  <a:lnTo>
                    <a:pt x="106" y="67"/>
                  </a:lnTo>
                  <a:lnTo>
                    <a:pt x="114" y="71"/>
                  </a:lnTo>
                  <a:lnTo>
                    <a:pt x="119" y="72"/>
                  </a:lnTo>
                  <a:lnTo>
                    <a:pt x="122" y="74"/>
                  </a:lnTo>
                  <a:lnTo>
                    <a:pt x="124" y="77"/>
                  </a:lnTo>
                  <a:lnTo>
                    <a:pt x="124" y="84"/>
                  </a:lnTo>
                  <a:lnTo>
                    <a:pt x="124" y="84"/>
                  </a:lnTo>
                  <a:lnTo>
                    <a:pt x="117" y="86"/>
                  </a:lnTo>
                  <a:lnTo>
                    <a:pt x="109" y="87"/>
                  </a:lnTo>
                  <a:lnTo>
                    <a:pt x="93" y="91"/>
                  </a:lnTo>
                  <a:lnTo>
                    <a:pt x="84" y="92"/>
                  </a:lnTo>
                  <a:lnTo>
                    <a:pt x="78" y="96"/>
                  </a:lnTo>
                  <a:lnTo>
                    <a:pt x="73" y="99"/>
                  </a:lnTo>
                  <a:lnTo>
                    <a:pt x="71" y="107"/>
                  </a:lnTo>
                  <a:lnTo>
                    <a:pt x="71" y="107"/>
                  </a:lnTo>
                  <a:lnTo>
                    <a:pt x="76" y="107"/>
                  </a:lnTo>
                  <a:lnTo>
                    <a:pt x="79" y="109"/>
                  </a:lnTo>
                  <a:lnTo>
                    <a:pt x="79" y="109"/>
                  </a:lnTo>
                  <a:lnTo>
                    <a:pt x="89" y="107"/>
                  </a:lnTo>
                  <a:lnTo>
                    <a:pt x="99" y="104"/>
                  </a:lnTo>
                  <a:lnTo>
                    <a:pt x="99" y="104"/>
                  </a:lnTo>
                  <a:lnTo>
                    <a:pt x="107" y="101"/>
                  </a:lnTo>
                  <a:lnTo>
                    <a:pt x="114" y="99"/>
                  </a:lnTo>
                  <a:lnTo>
                    <a:pt x="114" y="99"/>
                  </a:lnTo>
                  <a:lnTo>
                    <a:pt x="117" y="99"/>
                  </a:lnTo>
                  <a:lnTo>
                    <a:pt x="119" y="101"/>
                  </a:lnTo>
                  <a:lnTo>
                    <a:pt x="122" y="102"/>
                  </a:lnTo>
                  <a:lnTo>
                    <a:pt x="124" y="107"/>
                  </a:lnTo>
                  <a:lnTo>
                    <a:pt x="124" y="107"/>
                  </a:lnTo>
                  <a:lnTo>
                    <a:pt x="122" y="112"/>
                  </a:lnTo>
                  <a:lnTo>
                    <a:pt x="117" y="115"/>
                  </a:lnTo>
                  <a:lnTo>
                    <a:pt x="112" y="117"/>
                  </a:lnTo>
                  <a:lnTo>
                    <a:pt x="106" y="119"/>
                  </a:lnTo>
                  <a:lnTo>
                    <a:pt x="94" y="122"/>
                  </a:lnTo>
                  <a:lnTo>
                    <a:pt x="89" y="125"/>
                  </a:lnTo>
                  <a:lnTo>
                    <a:pt x="86" y="129"/>
                  </a:lnTo>
                  <a:lnTo>
                    <a:pt x="86" y="129"/>
                  </a:lnTo>
                  <a:lnTo>
                    <a:pt x="98" y="137"/>
                  </a:lnTo>
                  <a:lnTo>
                    <a:pt x="107" y="144"/>
                  </a:lnTo>
                  <a:lnTo>
                    <a:pt x="112" y="147"/>
                  </a:lnTo>
                  <a:lnTo>
                    <a:pt x="117" y="150"/>
                  </a:lnTo>
                  <a:lnTo>
                    <a:pt x="126" y="152"/>
                  </a:lnTo>
                  <a:lnTo>
                    <a:pt x="134" y="153"/>
                  </a:lnTo>
                  <a:lnTo>
                    <a:pt x="134" y="153"/>
                  </a:lnTo>
                  <a:lnTo>
                    <a:pt x="141" y="152"/>
                  </a:lnTo>
                  <a:lnTo>
                    <a:pt x="141" y="152"/>
                  </a:lnTo>
                  <a:lnTo>
                    <a:pt x="155" y="122"/>
                  </a:lnTo>
                  <a:lnTo>
                    <a:pt x="162" y="109"/>
                  </a:lnTo>
                  <a:lnTo>
                    <a:pt x="172" y="96"/>
                  </a:lnTo>
                  <a:lnTo>
                    <a:pt x="182" y="82"/>
                  </a:lnTo>
                  <a:lnTo>
                    <a:pt x="192" y="72"/>
                  </a:lnTo>
                  <a:lnTo>
                    <a:pt x="205" y="61"/>
                  </a:lnTo>
                  <a:lnTo>
                    <a:pt x="218" y="53"/>
                  </a:lnTo>
                  <a:lnTo>
                    <a:pt x="218" y="53"/>
                  </a:lnTo>
                  <a:lnTo>
                    <a:pt x="207" y="46"/>
                  </a:lnTo>
                  <a:lnTo>
                    <a:pt x="195" y="41"/>
                  </a:lnTo>
                  <a:lnTo>
                    <a:pt x="174" y="34"/>
                  </a:lnTo>
                  <a:lnTo>
                    <a:pt x="164" y="29"/>
                  </a:lnTo>
                  <a:lnTo>
                    <a:pt x="157" y="24"/>
                  </a:lnTo>
                  <a:lnTo>
                    <a:pt x="151" y="18"/>
                  </a:lnTo>
                  <a:lnTo>
                    <a:pt x="147" y="6"/>
                  </a:lnTo>
                  <a:lnTo>
                    <a:pt x="147" y="6"/>
                  </a:lnTo>
                  <a:lnTo>
                    <a:pt x="144" y="6"/>
                  </a:lnTo>
                  <a:lnTo>
                    <a:pt x="144" y="6"/>
                  </a:lnTo>
                  <a:lnTo>
                    <a:pt x="136" y="6"/>
                  </a:lnTo>
                  <a:lnTo>
                    <a:pt x="129" y="5"/>
                  </a:lnTo>
                  <a:lnTo>
                    <a:pt x="122" y="3"/>
                  </a:lnTo>
                  <a:lnTo>
                    <a:pt x="11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0" name="Freeform 11"/>
            <p:cNvSpPr/>
            <p:nvPr/>
          </p:nvSpPr>
          <p:spPr bwMode="auto">
            <a:xfrm>
              <a:off x="1565" y="358"/>
              <a:ext cx="226" cy="149"/>
            </a:xfrm>
            <a:custGeom>
              <a:avLst/>
              <a:gdLst>
                <a:gd name="T0" fmla="*/ 70 w 226"/>
                <a:gd name="T1" fmla="*/ 0 h 149"/>
                <a:gd name="T2" fmla="*/ 70 w 226"/>
                <a:gd name="T3" fmla="*/ 13 h 149"/>
                <a:gd name="T4" fmla="*/ 62 w 226"/>
                <a:gd name="T5" fmla="*/ 16 h 149"/>
                <a:gd name="T6" fmla="*/ 52 w 226"/>
                <a:gd name="T7" fmla="*/ 15 h 149"/>
                <a:gd name="T8" fmla="*/ 42 w 226"/>
                <a:gd name="T9" fmla="*/ 15 h 149"/>
                <a:gd name="T10" fmla="*/ 39 w 226"/>
                <a:gd name="T11" fmla="*/ 15 h 149"/>
                <a:gd name="T12" fmla="*/ 32 w 226"/>
                <a:gd name="T13" fmla="*/ 19 h 149"/>
                <a:gd name="T14" fmla="*/ 32 w 226"/>
                <a:gd name="T15" fmla="*/ 23 h 149"/>
                <a:gd name="T16" fmla="*/ 42 w 226"/>
                <a:gd name="T17" fmla="*/ 29 h 149"/>
                <a:gd name="T18" fmla="*/ 43 w 226"/>
                <a:gd name="T19" fmla="*/ 36 h 149"/>
                <a:gd name="T20" fmla="*/ 40 w 226"/>
                <a:gd name="T21" fmla="*/ 39 h 149"/>
                <a:gd name="T22" fmla="*/ 24 w 226"/>
                <a:gd name="T23" fmla="*/ 49 h 149"/>
                <a:gd name="T24" fmla="*/ 19 w 226"/>
                <a:gd name="T25" fmla="*/ 54 h 149"/>
                <a:gd name="T26" fmla="*/ 20 w 226"/>
                <a:gd name="T27" fmla="*/ 61 h 149"/>
                <a:gd name="T28" fmla="*/ 32 w 226"/>
                <a:gd name="T29" fmla="*/ 69 h 149"/>
                <a:gd name="T30" fmla="*/ 25 w 226"/>
                <a:gd name="T31" fmla="*/ 69 h 149"/>
                <a:gd name="T32" fmla="*/ 22 w 226"/>
                <a:gd name="T33" fmla="*/ 69 h 149"/>
                <a:gd name="T34" fmla="*/ 19 w 226"/>
                <a:gd name="T35" fmla="*/ 69 h 149"/>
                <a:gd name="T36" fmla="*/ 12 w 226"/>
                <a:gd name="T37" fmla="*/ 69 h 149"/>
                <a:gd name="T38" fmla="*/ 2 w 226"/>
                <a:gd name="T39" fmla="*/ 72 h 149"/>
                <a:gd name="T40" fmla="*/ 0 w 226"/>
                <a:gd name="T41" fmla="*/ 77 h 149"/>
                <a:gd name="T42" fmla="*/ 7 w 226"/>
                <a:gd name="T43" fmla="*/ 86 h 149"/>
                <a:gd name="T44" fmla="*/ 15 w 226"/>
                <a:gd name="T45" fmla="*/ 92 h 149"/>
                <a:gd name="T46" fmla="*/ 37 w 226"/>
                <a:gd name="T47" fmla="*/ 96 h 149"/>
                <a:gd name="T48" fmla="*/ 55 w 226"/>
                <a:gd name="T49" fmla="*/ 94 h 149"/>
                <a:gd name="T50" fmla="*/ 75 w 226"/>
                <a:gd name="T51" fmla="*/ 94 h 149"/>
                <a:gd name="T52" fmla="*/ 88 w 226"/>
                <a:gd name="T53" fmla="*/ 94 h 149"/>
                <a:gd name="T54" fmla="*/ 105 w 226"/>
                <a:gd name="T55" fmla="*/ 101 h 149"/>
                <a:gd name="T56" fmla="*/ 113 w 226"/>
                <a:gd name="T57" fmla="*/ 109 h 149"/>
                <a:gd name="T58" fmla="*/ 116 w 226"/>
                <a:gd name="T59" fmla="*/ 115 h 149"/>
                <a:gd name="T60" fmla="*/ 83 w 226"/>
                <a:gd name="T61" fmla="*/ 107 h 149"/>
                <a:gd name="T62" fmla="*/ 70 w 226"/>
                <a:gd name="T63" fmla="*/ 107 h 149"/>
                <a:gd name="T64" fmla="*/ 55 w 226"/>
                <a:gd name="T65" fmla="*/ 107 h 149"/>
                <a:gd name="T66" fmla="*/ 63 w 226"/>
                <a:gd name="T67" fmla="*/ 129 h 149"/>
                <a:gd name="T68" fmla="*/ 77 w 226"/>
                <a:gd name="T69" fmla="*/ 140 h 149"/>
                <a:gd name="T70" fmla="*/ 95 w 226"/>
                <a:gd name="T71" fmla="*/ 147 h 149"/>
                <a:gd name="T72" fmla="*/ 115 w 226"/>
                <a:gd name="T73" fmla="*/ 149 h 149"/>
                <a:gd name="T74" fmla="*/ 141 w 226"/>
                <a:gd name="T75" fmla="*/ 147 h 149"/>
                <a:gd name="T76" fmla="*/ 163 w 226"/>
                <a:gd name="T77" fmla="*/ 145 h 149"/>
                <a:gd name="T78" fmla="*/ 163 w 226"/>
                <a:gd name="T79" fmla="*/ 145 h 149"/>
                <a:gd name="T80" fmla="*/ 166 w 226"/>
                <a:gd name="T81" fmla="*/ 134 h 149"/>
                <a:gd name="T82" fmla="*/ 171 w 226"/>
                <a:gd name="T83" fmla="*/ 127 h 149"/>
                <a:gd name="T84" fmla="*/ 187 w 226"/>
                <a:gd name="T85" fmla="*/ 120 h 149"/>
                <a:gd name="T86" fmla="*/ 207 w 226"/>
                <a:gd name="T87" fmla="*/ 115 h 149"/>
                <a:gd name="T88" fmla="*/ 222 w 226"/>
                <a:gd name="T89" fmla="*/ 106 h 149"/>
                <a:gd name="T90" fmla="*/ 226 w 226"/>
                <a:gd name="T91" fmla="*/ 101 h 149"/>
                <a:gd name="T92" fmla="*/ 216 w 226"/>
                <a:gd name="T93" fmla="*/ 101 h 149"/>
                <a:gd name="T94" fmla="*/ 202 w 226"/>
                <a:gd name="T95" fmla="*/ 97 h 149"/>
                <a:gd name="T96" fmla="*/ 196 w 226"/>
                <a:gd name="T97" fmla="*/ 87 h 149"/>
                <a:gd name="T98" fmla="*/ 194 w 226"/>
                <a:gd name="T99" fmla="*/ 71 h 149"/>
                <a:gd name="T100" fmla="*/ 194 w 226"/>
                <a:gd name="T101" fmla="*/ 54 h 149"/>
                <a:gd name="T102" fmla="*/ 187 w 226"/>
                <a:gd name="T103" fmla="*/ 53 h 149"/>
                <a:gd name="T104" fmla="*/ 181 w 226"/>
                <a:gd name="T105" fmla="*/ 56 h 149"/>
                <a:gd name="T106" fmla="*/ 171 w 226"/>
                <a:gd name="T107" fmla="*/ 66 h 149"/>
                <a:gd name="T108" fmla="*/ 163 w 226"/>
                <a:gd name="T109" fmla="*/ 69 h 149"/>
                <a:gd name="T110" fmla="*/ 156 w 226"/>
                <a:gd name="T111" fmla="*/ 58 h 149"/>
                <a:gd name="T112" fmla="*/ 134 w 226"/>
                <a:gd name="T113" fmla="*/ 38 h 149"/>
                <a:gd name="T114" fmla="*/ 95 w 226"/>
                <a:gd name="T115" fmla="*/ 16 h 149"/>
                <a:gd name="T116" fmla="*/ 70 w 226"/>
                <a:gd name="T117"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6" h="149">
                  <a:moveTo>
                    <a:pt x="70" y="0"/>
                  </a:moveTo>
                  <a:lnTo>
                    <a:pt x="70" y="0"/>
                  </a:lnTo>
                  <a:lnTo>
                    <a:pt x="72" y="8"/>
                  </a:lnTo>
                  <a:lnTo>
                    <a:pt x="70" y="13"/>
                  </a:lnTo>
                  <a:lnTo>
                    <a:pt x="67" y="15"/>
                  </a:lnTo>
                  <a:lnTo>
                    <a:pt x="62" y="16"/>
                  </a:lnTo>
                  <a:lnTo>
                    <a:pt x="62" y="16"/>
                  </a:lnTo>
                  <a:lnTo>
                    <a:pt x="52" y="15"/>
                  </a:lnTo>
                  <a:lnTo>
                    <a:pt x="52" y="15"/>
                  </a:lnTo>
                  <a:lnTo>
                    <a:pt x="42" y="15"/>
                  </a:lnTo>
                  <a:lnTo>
                    <a:pt x="42" y="15"/>
                  </a:lnTo>
                  <a:lnTo>
                    <a:pt x="39" y="15"/>
                  </a:lnTo>
                  <a:lnTo>
                    <a:pt x="35" y="16"/>
                  </a:lnTo>
                  <a:lnTo>
                    <a:pt x="32" y="19"/>
                  </a:lnTo>
                  <a:lnTo>
                    <a:pt x="32" y="23"/>
                  </a:lnTo>
                  <a:lnTo>
                    <a:pt x="32" y="23"/>
                  </a:lnTo>
                  <a:lnTo>
                    <a:pt x="39" y="26"/>
                  </a:lnTo>
                  <a:lnTo>
                    <a:pt x="42" y="29"/>
                  </a:lnTo>
                  <a:lnTo>
                    <a:pt x="43" y="33"/>
                  </a:lnTo>
                  <a:lnTo>
                    <a:pt x="43" y="36"/>
                  </a:lnTo>
                  <a:lnTo>
                    <a:pt x="42" y="38"/>
                  </a:lnTo>
                  <a:lnTo>
                    <a:pt x="40" y="39"/>
                  </a:lnTo>
                  <a:lnTo>
                    <a:pt x="32" y="44"/>
                  </a:lnTo>
                  <a:lnTo>
                    <a:pt x="24" y="49"/>
                  </a:lnTo>
                  <a:lnTo>
                    <a:pt x="20" y="51"/>
                  </a:lnTo>
                  <a:lnTo>
                    <a:pt x="19" y="54"/>
                  </a:lnTo>
                  <a:lnTo>
                    <a:pt x="19" y="58"/>
                  </a:lnTo>
                  <a:lnTo>
                    <a:pt x="20" y="61"/>
                  </a:lnTo>
                  <a:lnTo>
                    <a:pt x="25" y="64"/>
                  </a:lnTo>
                  <a:lnTo>
                    <a:pt x="32" y="69"/>
                  </a:lnTo>
                  <a:lnTo>
                    <a:pt x="32" y="69"/>
                  </a:lnTo>
                  <a:lnTo>
                    <a:pt x="25" y="69"/>
                  </a:lnTo>
                  <a:lnTo>
                    <a:pt x="25" y="69"/>
                  </a:lnTo>
                  <a:lnTo>
                    <a:pt x="22" y="69"/>
                  </a:lnTo>
                  <a:lnTo>
                    <a:pt x="22" y="69"/>
                  </a:lnTo>
                  <a:lnTo>
                    <a:pt x="19" y="69"/>
                  </a:lnTo>
                  <a:lnTo>
                    <a:pt x="19" y="69"/>
                  </a:lnTo>
                  <a:lnTo>
                    <a:pt x="12" y="69"/>
                  </a:lnTo>
                  <a:lnTo>
                    <a:pt x="7" y="71"/>
                  </a:lnTo>
                  <a:lnTo>
                    <a:pt x="2" y="72"/>
                  </a:lnTo>
                  <a:lnTo>
                    <a:pt x="0" y="77"/>
                  </a:lnTo>
                  <a:lnTo>
                    <a:pt x="0" y="77"/>
                  </a:lnTo>
                  <a:lnTo>
                    <a:pt x="4" y="82"/>
                  </a:lnTo>
                  <a:lnTo>
                    <a:pt x="7" y="86"/>
                  </a:lnTo>
                  <a:lnTo>
                    <a:pt x="10" y="89"/>
                  </a:lnTo>
                  <a:lnTo>
                    <a:pt x="15" y="92"/>
                  </a:lnTo>
                  <a:lnTo>
                    <a:pt x="25" y="94"/>
                  </a:lnTo>
                  <a:lnTo>
                    <a:pt x="37" y="96"/>
                  </a:lnTo>
                  <a:lnTo>
                    <a:pt x="37" y="96"/>
                  </a:lnTo>
                  <a:lnTo>
                    <a:pt x="55" y="94"/>
                  </a:lnTo>
                  <a:lnTo>
                    <a:pt x="55" y="94"/>
                  </a:lnTo>
                  <a:lnTo>
                    <a:pt x="75" y="94"/>
                  </a:lnTo>
                  <a:lnTo>
                    <a:pt x="75" y="94"/>
                  </a:lnTo>
                  <a:lnTo>
                    <a:pt x="88" y="94"/>
                  </a:lnTo>
                  <a:lnTo>
                    <a:pt x="100" y="97"/>
                  </a:lnTo>
                  <a:lnTo>
                    <a:pt x="105" y="101"/>
                  </a:lnTo>
                  <a:lnTo>
                    <a:pt x="110" y="104"/>
                  </a:lnTo>
                  <a:lnTo>
                    <a:pt x="113" y="109"/>
                  </a:lnTo>
                  <a:lnTo>
                    <a:pt x="116" y="115"/>
                  </a:lnTo>
                  <a:lnTo>
                    <a:pt x="116" y="115"/>
                  </a:lnTo>
                  <a:lnTo>
                    <a:pt x="95" y="109"/>
                  </a:lnTo>
                  <a:lnTo>
                    <a:pt x="83" y="107"/>
                  </a:lnTo>
                  <a:lnTo>
                    <a:pt x="70" y="107"/>
                  </a:lnTo>
                  <a:lnTo>
                    <a:pt x="70" y="107"/>
                  </a:lnTo>
                  <a:lnTo>
                    <a:pt x="55" y="107"/>
                  </a:lnTo>
                  <a:lnTo>
                    <a:pt x="55" y="107"/>
                  </a:lnTo>
                  <a:lnTo>
                    <a:pt x="58" y="119"/>
                  </a:lnTo>
                  <a:lnTo>
                    <a:pt x="63" y="129"/>
                  </a:lnTo>
                  <a:lnTo>
                    <a:pt x="70" y="135"/>
                  </a:lnTo>
                  <a:lnTo>
                    <a:pt x="77" y="140"/>
                  </a:lnTo>
                  <a:lnTo>
                    <a:pt x="85" y="145"/>
                  </a:lnTo>
                  <a:lnTo>
                    <a:pt x="95" y="147"/>
                  </a:lnTo>
                  <a:lnTo>
                    <a:pt x="115" y="149"/>
                  </a:lnTo>
                  <a:lnTo>
                    <a:pt x="115" y="149"/>
                  </a:lnTo>
                  <a:lnTo>
                    <a:pt x="141" y="147"/>
                  </a:lnTo>
                  <a:lnTo>
                    <a:pt x="141" y="147"/>
                  </a:lnTo>
                  <a:lnTo>
                    <a:pt x="163" y="145"/>
                  </a:lnTo>
                  <a:lnTo>
                    <a:pt x="163" y="145"/>
                  </a:lnTo>
                  <a:lnTo>
                    <a:pt x="163" y="145"/>
                  </a:lnTo>
                  <a:lnTo>
                    <a:pt x="163" y="145"/>
                  </a:lnTo>
                  <a:lnTo>
                    <a:pt x="164" y="139"/>
                  </a:lnTo>
                  <a:lnTo>
                    <a:pt x="166" y="134"/>
                  </a:lnTo>
                  <a:lnTo>
                    <a:pt x="168" y="130"/>
                  </a:lnTo>
                  <a:lnTo>
                    <a:pt x="171" y="127"/>
                  </a:lnTo>
                  <a:lnTo>
                    <a:pt x="179" y="124"/>
                  </a:lnTo>
                  <a:lnTo>
                    <a:pt x="187" y="120"/>
                  </a:lnTo>
                  <a:lnTo>
                    <a:pt x="197" y="119"/>
                  </a:lnTo>
                  <a:lnTo>
                    <a:pt x="207" y="115"/>
                  </a:lnTo>
                  <a:lnTo>
                    <a:pt x="217" y="109"/>
                  </a:lnTo>
                  <a:lnTo>
                    <a:pt x="222" y="106"/>
                  </a:lnTo>
                  <a:lnTo>
                    <a:pt x="226" y="101"/>
                  </a:lnTo>
                  <a:lnTo>
                    <a:pt x="226" y="101"/>
                  </a:lnTo>
                  <a:lnTo>
                    <a:pt x="216" y="101"/>
                  </a:lnTo>
                  <a:lnTo>
                    <a:pt x="216" y="101"/>
                  </a:lnTo>
                  <a:lnTo>
                    <a:pt x="207" y="101"/>
                  </a:lnTo>
                  <a:lnTo>
                    <a:pt x="202" y="97"/>
                  </a:lnTo>
                  <a:lnTo>
                    <a:pt x="197" y="92"/>
                  </a:lnTo>
                  <a:lnTo>
                    <a:pt x="196" y="87"/>
                  </a:lnTo>
                  <a:lnTo>
                    <a:pt x="194" y="79"/>
                  </a:lnTo>
                  <a:lnTo>
                    <a:pt x="194" y="71"/>
                  </a:lnTo>
                  <a:lnTo>
                    <a:pt x="194" y="54"/>
                  </a:lnTo>
                  <a:lnTo>
                    <a:pt x="194" y="54"/>
                  </a:lnTo>
                  <a:lnTo>
                    <a:pt x="187" y="53"/>
                  </a:lnTo>
                  <a:lnTo>
                    <a:pt x="187" y="53"/>
                  </a:lnTo>
                  <a:lnTo>
                    <a:pt x="184" y="54"/>
                  </a:lnTo>
                  <a:lnTo>
                    <a:pt x="181" y="56"/>
                  </a:lnTo>
                  <a:lnTo>
                    <a:pt x="176" y="61"/>
                  </a:lnTo>
                  <a:lnTo>
                    <a:pt x="171" y="66"/>
                  </a:lnTo>
                  <a:lnTo>
                    <a:pt x="168" y="69"/>
                  </a:lnTo>
                  <a:lnTo>
                    <a:pt x="163" y="69"/>
                  </a:lnTo>
                  <a:lnTo>
                    <a:pt x="163" y="69"/>
                  </a:lnTo>
                  <a:lnTo>
                    <a:pt x="156" y="58"/>
                  </a:lnTo>
                  <a:lnTo>
                    <a:pt x="146" y="46"/>
                  </a:lnTo>
                  <a:lnTo>
                    <a:pt x="134" y="38"/>
                  </a:lnTo>
                  <a:lnTo>
                    <a:pt x="121" y="29"/>
                  </a:lnTo>
                  <a:lnTo>
                    <a:pt x="95" y="16"/>
                  </a:lnTo>
                  <a:lnTo>
                    <a:pt x="82" y="8"/>
                  </a:lnTo>
                  <a:lnTo>
                    <a:pt x="7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1" name="Freeform 12"/>
            <p:cNvSpPr/>
            <p:nvPr/>
          </p:nvSpPr>
          <p:spPr bwMode="auto">
            <a:xfrm>
              <a:off x="1565" y="358"/>
              <a:ext cx="226" cy="149"/>
            </a:xfrm>
            <a:custGeom>
              <a:avLst/>
              <a:gdLst>
                <a:gd name="T0" fmla="*/ 70 w 226"/>
                <a:gd name="T1" fmla="*/ 0 h 149"/>
                <a:gd name="T2" fmla="*/ 70 w 226"/>
                <a:gd name="T3" fmla="*/ 13 h 149"/>
                <a:gd name="T4" fmla="*/ 62 w 226"/>
                <a:gd name="T5" fmla="*/ 16 h 149"/>
                <a:gd name="T6" fmla="*/ 52 w 226"/>
                <a:gd name="T7" fmla="*/ 15 h 149"/>
                <a:gd name="T8" fmla="*/ 42 w 226"/>
                <a:gd name="T9" fmla="*/ 15 h 149"/>
                <a:gd name="T10" fmla="*/ 39 w 226"/>
                <a:gd name="T11" fmla="*/ 15 h 149"/>
                <a:gd name="T12" fmla="*/ 32 w 226"/>
                <a:gd name="T13" fmla="*/ 19 h 149"/>
                <a:gd name="T14" fmla="*/ 32 w 226"/>
                <a:gd name="T15" fmla="*/ 23 h 149"/>
                <a:gd name="T16" fmla="*/ 42 w 226"/>
                <a:gd name="T17" fmla="*/ 29 h 149"/>
                <a:gd name="T18" fmla="*/ 43 w 226"/>
                <a:gd name="T19" fmla="*/ 36 h 149"/>
                <a:gd name="T20" fmla="*/ 40 w 226"/>
                <a:gd name="T21" fmla="*/ 39 h 149"/>
                <a:gd name="T22" fmla="*/ 24 w 226"/>
                <a:gd name="T23" fmla="*/ 49 h 149"/>
                <a:gd name="T24" fmla="*/ 19 w 226"/>
                <a:gd name="T25" fmla="*/ 54 h 149"/>
                <a:gd name="T26" fmla="*/ 20 w 226"/>
                <a:gd name="T27" fmla="*/ 61 h 149"/>
                <a:gd name="T28" fmla="*/ 32 w 226"/>
                <a:gd name="T29" fmla="*/ 69 h 149"/>
                <a:gd name="T30" fmla="*/ 25 w 226"/>
                <a:gd name="T31" fmla="*/ 69 h 149"/>
                <a:gd name="T32" fmla="*/ 22 w 226"/>
                <a:gd name="T33" fmla="*/ 69 h 149"/>
                <a:gd name="T34" fmla="*/ 19 w 226"/>
                <a:gd name="T35" fmla="*/ 69 h 149"/>
                <a:gd name="T36" fmla="*/ 12 w 226"/>
                <a:gd name="T37" fmla="*/ 69 h 149"/>
                <a:gd name="T38" fmla="*/ 2 w 226"/>
                <a:gd name="T39" fmla="*/ 72 h 149"/>
                <a:gd name="T40" fmla="*/ 0 w 226"/>
                <a:gd name="T41" fmla="*/ 77 h 149"/>
                <a:gd name="T42" fmla="*/ 7 w 226"/>
                <a:gd name="T43" fmla="*/ 86 h 149"/>
                <a:gd name="T44" fmla="*/ 15 w 226"/>
                <a:gd name="T45" fmla="*/ 92 h 149"/>
                <a:gd name="T46" fmla="*/ 37 w 226"/>
                <a:gd name="T47" fmla="*/ 96 h 149"/>
                <a:gd name="T48" fmla="*/ 55 w 226"/>
                <a:gd name="T49" fmla="*/ 94 h 149"/>
                <a:gd name="T50" fmla="*/ 75 w 226"/>
                <a:gd name="T51" fmla="*/ 94 h 149"/>
                <a:gd name="T52" fmla="*/ 88 w 226"/>
                <a:gd name="T53" fmla="*/ 94 h 149"/>
                <a:gd name="T54" fmla="*/ 105 w 226"/>
                <a:gd name="T55" fmla="*/ 101 h 149"/>
                <a:gd name="T56" fmla="*/ 113 w 226"/>
                <a:gd name="T57" fmla="*/ 109 h 149"/>
                <a:gd name="T58" fmla="*/ 116 w 226"/>
                <a:gd name="T59" fmla="*/ 115 h 149"/>
                <a:gd name="T60" fmla="*/ 83 w 226"/>
                <a:gd name="T61" fmla="*/ 107 h 149"/>
                <a:gd name="T62" fmla="*/ 70 w 226"/>
                <a:gd name="T63" fmla="*/ 107 h 149"/>
                <a:gd name="T64" fmla="*/ 55 w 226"/>
                <a:gd name="T65" fmla="*/ 107 h 149"/>
                <a:gd name="T66" fmla="*/ 63 w 226"/>
                <a:gd name="T67" fmla="*/ 129 h 149"/>
                <a:gd name="T68" fmla="*/ 77 w 226"/>
                <a:gd name="T69" fmla="*/ 140 h 149"/>
                <a:gd name="T70" fmla="*/ 95 w 226"/>
                <a:gd name="T71" fmla="*/ 147 h 149"/>
                <a:gd name="T72" fmla="*/ 115 w 226"/>
                <a:gd name="T73" fmla="*/ 149 h 149"/>
                <a:gd name="T74" fmla="*/ 141 w 226"/>
                <a:gd name="T75" fmla="*/ 147 h 149"/>
                <a:gd name="T76" fmla="*/ 163 w 226"/>
                <a:gd name="T77" fmla="*/ 145 h 149"/>
                <a:gd name="T78" fmla="*/ 163 w 226"/>
                <a:gd name="T79" fmla="*/ 145 h 149"/>
                <a:gd name="T80" fmla="*/ 166 w 226"/>
                <a:gd name="T81" fmla="*/ 134 h 149"/>
                <a:gd name="T82" fmla="*/ 171 w 226"/>
                <a:gd name="T83" fmla="*/ 127 h 149"/>
                <a:gd name="T84" fmla="*/ 187 w 226"/>
                <a:gd name="T85" fmla="*/ 120 h 149"/>
                <a:gd name="T86" fmla="*/ 207 w 226"/>
                <a:gd name="T87" fmla="*/ 115 h 149"/>
                <a:gd name="T88" fmla="*/ 222 w 226"/>
                <a:gd name="T89" fmla="*/ 106 h 149"/>
                <a:gd name="T90" fmla="*/ 226 w 226"/>
                <a:gd name="T91" fmla="*/ 101 h 149"/>
                <a:gd name="T92" fmla="*/ 216 w 226"/>
                <a:gd name="T93" fmla="*/ 101 h 149"/>
                <a:gd name="T94" fmla="*/ 202 w 226"/>
                <a:gd name="T95" fmla="*/ 97 h 149"/>
                <a:gd name="T96" fmla="*/ 196 w 226"/>
                <a:gd name="T97" fmla="*/ 87 h 149"/>
                <a:gd name="T98" fmla="*/ 194 w 226"/>
                <a:gd name="T99" fmla="*/ 71 h 149"/>
                <a:gd name="T100" fmla="*/ 194 w 226"/>
                <a:gd name="T101" fmla="*/ 54 h 149"/>
                <a:gd name="T102" fmla="*/ 187 w 226"/>
                <a:gd name="T103" fmla="*/ 53 h 149"/>
                <a:gd name="T104" fmla="*/ 181 w 226"/>
                <a:gd name="T105" fmla="*/ 56 h 149"/>
                <a:gd name="T106" fmla="*/ 171 w 226"/>
                <a:gd name="T107" fmla="*/ 66 h 149"/>
                <a:gd name="T108" fmla="*/ 163 w 226"/>
                <a:gd name="T109" fmla="*/ 69 h 149"/>
                <a:gd name="T110" fmla="*/ 156 w 226"/>
                <a:gd name="T111" fmla="*/ 58 h 149"/>
                <a:gd name="T112" fmla="*/ 134 w 226"/>
                <a:gd name="T113" fmla="*/ 38 h 149"/>
                <a:gd name="T114" fmla="*/ 95 w 226"/>
                <a:gd name="T115" fmla="*/ 16 h 149"/>
                <a:gd name="T116" fmla="*/ 70 w 226"/>
                <a:gd name="T117"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6" h="149">
                  <a:moveTo>
                    <a:pt x="70" y="0"/>
                  </a:moveTo>
                  <a:lnTo>
                    <a:pt x="70" y="0"/>
                  </a:lnTo>
                  <a:lnTo>
                    <a:pt x="72" y="8"/>
                  </a:lnTo>
                  <a:lnTo>
                    <a:pt x="70" y="13"/>
                  </a:lnTo>
                  <a:lnTo>
                    <a:pt x="67" y="15"/>
                  </a:lnTo>
                  <a:lnTo>
                    <a:pt x="62" y="16"/>
                  </a:lnTo>
                  <a:lnTo>
                    <a:pt x="62" y="16"/>
                  </a:lnTo>
                  <a:lnTo>
                    <a:pt x="52" y="15"/>
                  </a:lnTo>
                  <a:lnTo>
                    <a:pt x="52" y="15"/>
                  </a:lnTo>
                  <a:lnTo>
                    <a:pt x="42" y="15"/>
                  </a:lnTo>
                  <a:lnTo>
                    <a:pt x="42" y="15"/>
                  </a:lnTo>
                  <a:lnTo>
                    <a:pt x="39" y="15"/>
                  </a:lnTo>
                  <a:lnTo>
                    <a:pt x="35" y="16"/>
                  </a:lnTo>
                  <a:lnTo>
                    <a:pt x="32" y="19"/>
                  </a:lnTo>
                  <a:lnTo>
                    <a:pt x="32" y="23"/>
                  </a:lnTo>
                  <a:lnTo>
                    <a:pt x="32" y="23"/>
                  </a:lnTo>
                  <a:lnTo>
                    <a:pt x="39" y="26"/>
                  </a:lnTo>
                  <a:lnTo>
                    <a:pt x="42" y="29"/>
                  </a:lnTo>
                  <a:lnTo>
                    <a:pt x="43" y="33"/>
                  </a:lnTo>
                  <a:lnTo>
                    <a:pt x="43" y="36"/>
                  </a:lnTo>
                  <a:lnTo>
                    <a:pt x="42" y="38"/>
                  </a:lnTo>
                  <a:lnTo>
                    <a:pt x="40" y="39"/>
                  </a:lnTo>
                  <a:lnTo>
                    <a:pt x="32" y="44"/>
                  </a:lnTo>
                  <a:lnTo>
                    <a:pt x="24" y="49"/>
                  </a:lnTo>
                  <a:lnTo>
                    <a:pt x="20" y="51"/>
                  </a:lnTo>
                  <a:lnTo>
                    <a:pt x="19" y="54"/>
                  </a:lnTo>
                  <a:lnTo>
                    <a:pt x="19" y="58"/>
                  </a:lnTo>
                  <a:lnTo>
                    <a:pt x="20" y="61"/>
                  </a:lnTo>
                  <a:lnTo>
                    <a:pt x="25" y="64"/>
                  </a:lnTo>
                  <a:lnTo>
                    <a:pt x="32" y="69"/>
                  </a:lnTo>
                  <a:lnTo>
                    <a:pt x="32" y="69"/>
                  </a:lnTo>
                  <a:lnTo>
                    <a:pt x="25" y="69"/>
                  </a:lnTo>
                  <a:lnTo>
                    <a:pt x="25" y="69"/>
                  </a:lnTo>
                  <a:lnTo>
                    <a:pt x="22" y="69"/>
                  </a:lnTo>
                  <a:lnTo>
                    <a:pt x="22" y="69"/>
                  </a:lnTo>
                  <a:lnTo>
                    <a:pt x="19" y="69"/>
                  </a:lnTo>
                  <a:lnTo>
                    <a:pt x="19" y="69"/>
                  </a:lnTo>
                  <a:lnTo>
                    <a:pt x="12" y="69"/>
                  </a:lnTo>
                  <a:lnTo>
                    <a:pt x="7" y="71"/>
                  </a:lnTo>
                  <a:lnTo>
                    <a:pt x="2" y="72"/>
                  </a:lnTo>
                  <a:lnTo>
                    <a:pt x="0" y="77"/>
                  </a:lnTo>
                  <a:lnTo>
                    <a:pt x="0" y="77"/>
                  </a:lnTo>
                  <a:lnTo>
                    <a:pt x="4" y="82"/>
                  </a:lnTo>
                  <a:lnTo>
                    <a:pt x="7" y="86"/>
                  </a:lnTo>
                  <a:lnTo>
                    <a:pt x="10" y="89"/>
                  </a:lnTo>
                  <a:lnTo>
                    <a:pt x="15" y="92"/>
                  </a:lnTo>
                  <a:lnTo>
                    <a:pt x="25" y="94"/>
                  </a:lnTo>
                  <a:lnTo>
                    <a:pt x="37" y="96"/>
                  </a:lnTo>
                  <a:lnTo>
                    <a:pt x="37" y="96"/>
                  </a:lnTo>
                  <a:lnTo>
                    <a:pt x="55" y="94"/>
                  </a:lnTo>
                  <a:lnTo>
                    <a:pt x="55" y="94"/>
                  </a:lnTo>
                  <a:lnTo>
                    <a:pt x="75" y="94"/>
                  </a:lnTo>
                  <a:lnTo>
                    <a:pt x="75" y="94"/>
                  </a:lnTo>
                  <a:lnTo>
                    <a:pt x="88" y="94"/>
                  </a:lnTo>
                  <a:lnTo>
                    <a:pt x="100" y="97"/>
                  </a:lnTo>
                  <a:lnTo>
                    <a:pt x="105" y="101"/>
                  </a:lnTo>
                  <a:lnTo>
                    <a:pt x="110" y="104"/>
                  </a:lnTo>
                  <a:lnTo>
                    <a:pt x="113" y="109"/>
                  </a:lnTo>
                  <a:lnTo>
                    <a:pt x="116" y="115"/>
                  </a:lnTo>
                  <a:lnTo>
                    <a:pt x="116" y="115"/>
                  </a:lnTo>
                  <a:lnTo>
                    <a:pt x="95" y="109"/>
                  </a:lnTo>
                  <a:lnTo>
                    <a:pt x="83" y="107"/>
                  </a:lnTo>
                  <a:lnTo>
                    <a:pt x="70" y="107"/>
                  </a:lnTo>
                  <a:lnTo>
                    <a:pt x="70" y="107"/>
                  </a:lnTo>
                  <a:lnTo>
                    <a:pt x="55" y="107"/>
                  </a:lnTo>
                  <a:lnTo>
                    <a:pt x="55" y="107"/>
                  </a:lnTo>
                  <a:lnTo>
                    <a:pt x="58" y="119"/>
                  </a:lnTo>
                  <a:lnTo>
                    <a:pt x="63" y="129"/>
                  </a:lnTo>
                  <a:lnTo>
                    <a:pt x="70" y="135"/>
                  </a:lnTo>
                  <a:lnTo>
                    <a:pt x="77" y="140"/>
                  </a:lnTo>
                  <a:lnTo>
                    <a:pt x="85" y="145"/>
                  </a:lnTo>
                  <a:lnTo>
                    <a:pt x="95" y="147"/>
                  </a:lnTo>
                  <a:lnTo>
                    <a:pt x="115" y="149"/>
                  </a:lnTo>
                  <a:lnTo>
                    <a:pt x="115" y="149"/>
                  </a:lnTo>
                  <a:lnTo>
                    <a:pt x="141" y="147"/>
                  </a:lnTo>
                  <a:lnTo>
                    <a:pt x="141" y="147"/>
                  </a:lnTo>
                  <a:lnTo>
                    <a:pt x="163" y="145"/>
                  </a:lnTo>
                  <a:lnTo>
                    <a:pt x="163" y="145"/>
                  </a:lnTo>
                  <a:lnTo>
                    <a:pt x="163" y="145"/>
                  </a:lnTo>
                  <a:lnTo>
                    <a:pt x="163" y="145"/>
                  </a:lnTo>
                  <a:lnTo>
                    <a:pt x="164" y="139"/>
                  </a:lnTo>
                  <a:lnTo>
                    <a:pt x="166" y="134"/>
                  </a:lnTo>
                  <a:lnTo>
                    <a:pt x="168" y="130"/>
                  </a:lnTo>
                  <a:lnTo>
                    <a:pt x="171" y="127"/>
                  </a:lnTo>
                  <a:lnTo>
                    <a:pt x="179" y="124"/>
                  </a:lnTo>
                  <a:lnTo>
                    <a:pt x="187" y="120"/>
                  </a:lnTo>
                  <a:lnTo>
                    <a:pt x="197" y="119"/>
                  </a:lnTo>
                  <a:lnTo>
                    <a:pt x="207" y="115"/>
                  </a:lnTo>
                  <a:lnTo>
                    <a:pt x="217" y="109"/>
                  </a:lnTo>
                  <a:lnTo>
                    <a:pt x="222" y="106"/>
                  </a:lnTo>
                  <a:lnTo>
                    <a:pt x="226" y="101"/>
                  </a:lnTo>
                  <a:lnTo>
                    <a:pt x="226" y="101"/>
                  </a:lnTo>
                  <a:lnTo>
                    <a:pt x="216" y="101"/>
                  </a:lnTo>
                  <a:lnTo>
                    <a:pt x="216" y="101"/>
                  </a:lnTo>
                  <a:lnTo>
                    <a:pt x="207" y="101"/>
                  </a:lnTo>
                  <a:lnTo>
                    <a:pt x="202" y="97"/>
                  </a:lnTo>
                  <a:lnTo>
                    <a:pt x="197" y="92"/>
                  </a:lnTo>
                  <a:lnTo>
                    <a:pt x="196" y="87"/>
                  </a:lnTo>
                  <a:lnTo>
                    <a:pt x="194" y="79"/>
                  </a:lnTo>
                  <a:lnTo>
                    <a:pt x="194" y="71"/>
                  </a:lnTo>
                  <a:lnTo>
                    <a:pt x="194" y="54"/>
                  </a:lnTo>
                  <a:lnTo>
                    <a:pt x="194" y="54"/>
                  </a:lnTo>
                  <a:lnTo>
                    <a:pt x="187" y="53"/>
                  </a:lnTo>
                  <a:lnTo>
                    <a:pt x="187" y="53"/>
                  </a:lnTo>
                  <a:lnTo>
                    <a:pt x="184" y="54"/>
                  </a:lnTo>
                  <a:lnTo>
                    <a:pt x="181" y="56"/>
                  </a:lnTo>
                  <a:lnTo>
                    <a:pt x="176" y="61"/>
                  </a:lnTo>
                  <a:lnTo>
                    <a:pt x="171" y="66"/>
                  </a:lnTo>
                  <a:lnTo>
                    <a:pt x="168" y="69"/>
                  </a:lnTo>
                  <a:lnTo>
                    <a:pt x="163" y="69"/>
                  </a:lnTo>
                  <a:lnTo>
                    <a:pt x="163" y="69"/>
                  </a:lnTo>
                  <a:lnTo>
                    <a:pt x="156" y="58"/>
                  </a:lnTo>
                  <a:lnTo>
                    <a:pt x="146" y="46"/>
                  </a:lnTo>
                  <a:lnTo>
                    <a:pt x="134" y="38"/>
                  </a:lnTo>
                  <a:lnTo>
                    <a:pt x="121" y="29"/>
                  </a:lnTo>
                  <a:lnTo>
                    <a:pt x="95" y="16"/>
                  </a:lnTo>
                  <a:lnTo>
                    <a:pt x="82" y="8"/>
                  </a:lnTo>
                  <a:lnTo>
                    <a:pt x="7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2" name="Freeform 13"/>
            <p:cNvSpPr/>
            <p:nvPr/>
          </p:nvSpPr>
          <p:spPr bwMode="auto">
            <a:xfrm>
              <a:off x="4688" y="412"/>
              <a:ext cx="318" cy="152"/>
            </a:xfrm>
            <a:custGeom>
              <a:avLst/>
              <a:gdLst>
                <a:gd name="T0" fmla="*/ 318 w 318"/>
                <a:gd name="T1" fmla="*/ 0 h 152"/>
                <a:gd name="T2" fmla="*/ 318 w 318"/>
                <a:gd name="T3" fmla="*/ 0 h 152"/>
                <a:gd name="T4" fmla="*/ 283 w 318"/>
                <a:gd name="T5" fmla="*/ 10 h 152"/>
                <a:gd name="T6" fmla="*/ 248 w 318"/>
                <a:gd name="T7" fmla="*/ 18 h 152"/>
                <a:gd name="T8" fmla="*/ 182 w 318"/>
                <a:gd name="T9" fmla="*/ 33 h 152"/>
                <a:gd name="T10" fmla="*/ 149 w 318"/>
                <a:gd name="T11" fmla="*/ 40 h 152"/>
                <a:gd name="T12" fmla="*/ 118 w 318"/>
                <a:gd name="T13" fmla="*/ 50 h 152"/>
                <a:gd name="T14" fmla="*/ 86 w 318"/>
                <a:gd name="T15" fmla="*/ 61 h 152"/>
                <a:gd name="T16" fmla="*/ 55 w 318"/>
                <a:gd name="T17" fmla="*/ 76 h 152"/>
                <a:gd name="T18" fmla="*/ 55 w 318"/>
                <a:gd name="T19" fmla="*/ 76 h 152"/>
                <a:gd name="T20" fmla="*/ 53 w 318"/>
                <a:gd name="T21" fmla="*/ 88 h 152"/>
                <a:gd name="T22" fmla="*/ 50 w 318"/>
                <a:gd name="T23" fmla="*/ 98 h 152"/>
                <a:gd name="T24" fmla="*/ 43 w 318"/>
                <a:gd name="T25" fmla="*/ 106 h 152"/>
                <a:gd name="T26" fmla="*/ 38 w 318"/>
                <a:gd name="T27" fmla="*/ 113 h 152"/>
                <a:gd name="T28" fmla="*/ 22 w 318"/>
                <a:gd name="T29" fmla="*/ 128 h 152"/>
                <a:gd name="T30" fmla="*/ 0 w 318"/>
                <a:gd name="T31" fmla="*/ 146 h 152"/>
                <a:gd name="T32" fmla="*/ 0 w 318"/>
                <a:gd name="T33" fmla="*/ 146 h 152"/>
                <a:gd name="T34" fmla="*/ 15 w 318"/>
                <a:gd name="T35" fmla="*/ 144 h 152"/>
                <a:gd name="T36" fmla="*/ 15 w 318"/>
                <a:gd name="T37" fmla="*/ 144 h 152"/>
                <a:gd name="T38" fmla="*/ 28 w 318"/>
                <a:gd name="T39" fmla="*/ 146 h 152"/>
                <a:gd name="T40" fmla="*/ 40 w 318"/>
                <a:gd name="T41" fmla="*/ 147 h 152"/>
                <a:gd name="T42" fmla="*/ 63 w 318"/>
                <a:gd name="T43" fmla="*/ 152 h 152"/>
                <a:gd name="T44" fmla="*/ 63 w 318"/>
                <a:gd name="T45" fmla="*/ 152 h 152"/>
                <a:gd name="T46" fmla="*/ 71 w 318"/>
                <a:gd name="T47" fmla="*/ 142 h 152"/>
                <a:gd name="T48" fmla="*/ 76 w 318"/>
                <a:gd name="T49" fmla="*/ 133 h 152"/>
                <a:gd name="T50" fmla="*/ 81 w 318"/>
                <a:gd name="T51" fmla="*/ 124 h 152"/>
                <a:gd name="T52" fmla="*/ 86 w 318"/>
                <a:gd name="T53" fmla="*/ 116 h 152"/>
                <a:gd name="T54" fmla="*/ 93 w 318"/>
                <a:gd name="T55" fmla="*/ 109 h 152"/>
                <a:gd name="T56" fmla="*/ 103 w 318"/>
                <a:gd name="T57" fmla="*/ 104 h 152"/>
                <a:gd name="T58" fmla="*/ 116 w 318"/>
                <a:gd name="T59" fmla="*/ 101 h 152"/>
                <a:gd name="T60" fmla="*/ 132 w 318"/>
                <a:gd name="T61" fmla="*/ 99 h 152"/>
                <a:gd name="T62" fmla="*/ 132 w 318"/>
                <a:gd name="T63" fmla="*/ 99 h 152"/>
                <a:gd name="T64" fmla="*/ 139 w 318"/>
                <a:gd name="T65" fmla="*/ 88 h 152"/>
                <a:gd name="T66" fmla="*/ 147 w 318"/>
                <a:gd name="T67" fmla="*/ 78 h 152"/>
                <a:gd name="T68" fmla="*/ 157 w 318"/>
                <a:gd name="T69" fmla="*/ 70 h 152"/>
                <a:gd name="T70" fmla="*/ 169 w 318"/>
                <a:gd name="T71" fmla="*/ 65 h 152"/>
                <a:gd name="T72" fmla="*/ 182 w 318"/>
                <a:gd name="T73" fmla="*/ 60 h 152"/>
                <a:gd name="T74" fmla="*/ 197 w 318"/>
                <a:gd name="T75" fmla="*/ 56 h 152"/>
                <a:gd name="T76" fmla="*/ 227 w 318"/>
                <a:gd name="T77" fmla="*/ 52 h 152"/>
                <a:gd name="T78" fmla="*/ 258 w 318"/>
                <a:gd name="T79" fmla="*/ 45 h 152"/>
                <a:gd name="T80" fmla="*/ 271 w 318"/>
                <a:gd name="T81" fmla="*/ 42 h 152"/>
                <a:gd name="T82" fmla="*/ 285 w 318"/>
                <a:gd name="T83" fmla="*/ 37 h 152"/>
                <a:gd name="T84" fmla="*/ 296 w 318"/>
                <a:gd name="T85" fmla="*/ 32 h 152"/>
                <a:gd name="T86" fmla="*/ 306 w 318"/>
                <a:gd name="T87" fmla="*/ 23 h 152"/>
                <a:gd name="T88" fmla="*/ 313 w 318"/>
                <a:gd name="T89" fmla="*/ 12 h 152"/>
                <a:gd name="T90" fmla="*/ 318 w 318"/>
                <a:gd name="T9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8" h="152">
                  <a:moveTo>
                    <a:pt x="318" y="0"/>
                  </a:moveTo>
                  <a:lnTo>
                    <a:pt x="318" y="0"/>
                  </a:lnTo>
                  <a:lnTo>
                    <a:pt x="283" y="10"/>
                  </a:lnTo>
                  <a:lnTo>
                    <a:pt x="248" y="18"/>
                  </a:lnTo>
                  <a:lnTo>
                    <a:pt x="182" y="33"/>
                  </a:lnTo>
                  <a:lnTo>
                    <a:pt x="149" y="40"/>
                  </a:lnTo>
                  <a:lnTo>
                    <a:pt x="118" y="50"/>
                  </a:lnTo>
                  <a:lnTo>
                    <a:pt x="86" y="61"/>
                  </a:lnTo>
                  <a:lnTo>
                    <a:pt x="55" y="76"/>
                  </a:lnTo>
                  <a:lnTo>
                    <a:pt x="55" y="76"/>
                  </a:lnTo>
                  <a:lnTo>
                    <a:pt x="53" y="88"/>
                  </a:lnTo>
                  <a:lnTo>
                    <a:pt x="50" y="98"/>
                  </a:lnTo>
                  <a:lnTo>
                    <a:pt x="43" y="106"/>
                  </a:lnTo>
                  <a:lnTo>
                    <a:pt x="38" y="113"/>
                  </a:lnTo>
                  <a:lnTo>
                    <a:pt x="22" y="128"/>
                  </a:lnTo>
                  <a:lnTo>
                    <a:pt x="0" y="146"/>
                  </a:lnTo>
                  <a:lnTo>
                    <a:pt x="0" y="146"/>
                  </a:lnTo>
                  <a:lnTo>
                    <a:pt x="15" y="144"/>
                  </a:lnTo>
                  <a:lnTo>
                    <a:pt x="15" y="144"/>
                  </a:lnTo>
                  <a:lnTo>
                    <a:pt x="28" y="146"/>
                  </a:lnTo>
                  <a:lnTo>
                    <a:pt x="40" y="147"/>
                  </a:lnTo>
                  <a:lnTo>
                    <a:pt x="63" y="152"/>
                  </a:lnTo>
                  <a:lnTo>
                    <a:pt x="63" y="152"/>
                  </a:lnTo>
                  <a:lnTo>
                    <a:pt x="71" y="142"/>
                  </a:lnTo>
                  <a:lnTo>
                    <a:pt x="76" y="133"/>
                  </a:lnTo>
                  <a:lnTo>
                    <a:pt x="81" y="124"/>
                  </a:lnTo>
                  <a:lnTo>
                    <a:pt x="86" y="116"/>
                  </a:lnTo>
                  <a:lnTo>
                    <a:pt x="93" y="109"/>
                  </a:lnTo>
                  <a:lnTo>
                    <a:pt x="103" y="104"/>
                  </a:lnTo>
                  <a:lnTo>
                    <a:pt x="116" y="101"/>
                  </a:lnTo>
                  <a:lnTo>
                    <a:pt x="132" y="99"/>
                  </a:lnTo>
                  <a:lnTo>
                    <a:pt x="132" y="99"/>
                  </a:lnTo>
                  <a:lnTo>
                    <a:pt x="139" y="88"/>
                  </a:lnTo>
                  <a:lnTo>
                    <a:pt x="147" y="78"/>
                  </a:lnTo>
                  <a:lnTo>
                    <a:pt x="157" y="70"/>
                  </a:lnTo>
                  <a:lnTo>
                    <a:pt x="169" y="65"/>
                  </a:lnTo>
                  <a:lnTo>
                    <a:pt x="182" y="60"/>
                  </a:lnTo>
                  <a:lnTo>
                    <a:pt x="197" y="56"/>
                  </a:lnTo>
                  <a:lnTo>
                    <a:pt x="227" y="52"/>
                  </a:lnTo>
                  <a:lnTo>
                    <a:pt x="258" y="45"/>
                  </a:lnTo>
                  <a:lnTo>
                    <a:pt x="271" y="42"/>
                  </a:lnTo>
                  <a:lnTo>
                    <a:pt x="285" y="37"/>
                  </a:lnTo>
                  <a:lnTo>
                    <a:pt x="296" y="32"/>
                  </a:lnTo>
                  <a:lnTo>
                    <a:pt x="306" y="23"/>
                  </a:lnTo>
                  <a:lnTo>
                    <a:pt x="313" y="12"/>
                  </a:lnTo>
                  <a:lnTo>
                    <a:pt x="31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3" name="Freeform 14"/>
            <p:cNvSpPr/>
            <p:nvPr/>
          </p:nvSpPr>
          <p:spPr bwMode="auto">
            <a:xfrm>
              <a:off x="4688" y="412"/>
              <a:ext cx="318" cy="152"/>
            </a:xfrm>
            <a:custGeom>
              <a:avLst/>
              <a:gdLst>
                <a:gd name="T0" fmla="*/ 318 w 318"/>
                <a:gd name="T1" fmla="*/ 0 h 152"/>
                <a:gd name="T2" fmla="*/ 318 w 318"/>
                <a:gd name="T3" fmla="*/ 0 h 152"/>
                <a:gd name="T4" fmla="*/ 283 w 318"/>
                <a:gd name="T5" fmla="*/ 10 h 152"/>
                <a:gd name="T6" fmla="*/ 248 w 318"/>
                <a:gd name="T7" fmla="*/ 18 h 152"/>
                <a:gd name="T8" fmla="*/ 182 w 318"/>
                <a:gd name="T9" fmla="*/ 33 h 152"/>
                <a:gd name="T10" fmla="*/ 149 w 318"/>
                <a:gd name="T11" fmla="*/ 40 h 152"/>
                <a:gd name="T12" fmla="*/ 118 w 318"/>
                <a:gd name="T13" fmla="*/ 50 h 152"/>
                <a:gd name="T14" fmla="*/ 86 w 318"/>
                <a:gd name="T15" fmla="*/ 61 h 152"/>
                <a:gd name="T16" fmla="*/ 55 w 318"/>
                <a:gd name="T17" fmla="*/ 76 h 152"/>
                <a:gd name="T18" fmla="*/ 55 w 318"/>
                <a:gd name="T19" fmla="*/ 76 h 152"/>
                <a:gd name="T20" fmla="*/ 53 w 318"/>
                <a:gd name="T21" fmla="*/ 88 h 152"/>
                <a:gd name="T22" fmla="*/ 50 w 318"/>
                <a:gd name="T23" fmla="*/ 98 h 152"/>
                <a:gd name="T24" fmla="*/ 43 w 318"/>
                <a:gd name="T25" fmla="*/ 106 h 152"/>
                <a:gd name="T26" fmla="*/ 38 w 318"/>
                <a:gd name="T27" fmla="*/ 113 h 152"/>
                <a:gd name="T28" fmla="*/ 22 w 318"/>
                <a:gd name="T29" fmla="*/ 128 h 152"/>
                <a:gd name="T30" fmla="*/ 0 w 318"/>
                <a:gd name="T31" fmla="*/ 146 h 152"/>
                <a:gd name="T32" fmla="*/ 0 w 318"/>
                <a:gd name="T33" fmla="*/ 146 h 152"/>
                <a:gd name="T34" fmla="*/ 15 w 318"/>
                <a:gd name="T35" fmla="*/ 144 h 152"/>
                <a:gd name="T36" fmla="*/ 15 w 318"/>
                <a:gd name="T37" fmla="*/ 144 h 152"/>
                <a:gd name="T38" fmla="*/ 28 w 318"/>
                <a:gd name="T39" fmla="*/ 146 h 152"/>
                <a:gd name="T40" fmla="*/ 40 w 318"/>
                <a:gd name="T41" fmla="*/ 147 h 152"/>
                <a:gd name="T42" fmla="*/ 63 w 318"/>
                <a:gd name="T43" fmla="*/ 152 h 152"/>
                <a:gd name="T44" fmla="*/ 63 w 318"/>
                <a:gd name="T45" fmla="*/ 152 h 152"/>
                <a:gd name="T46" fmla="*/ 71 w 318"/>
                <a:gd name="T47" fmla="*/ 142 h 152"/>
                <a:gd name="T48" fmla="*/ 76 w 318"/>
                <a:gd name="T49" fmla="*/ 133 h 152"/>
                <a:gd name="T50" fmla="*/ 81 w 318"/>
                <a:gd name="T51" fmla="*/ 124 h 152"/>
                <a:gd name="T52" fmla="*/ 86 w 318"/>
                <a:gd name="T53" fmla="*/ 116 h 152"/>
                <a:gd name="T54" fmla="*/ 93 w 318"/>
                <a:gd name="T55" fmla="*/ 109 h 152"/>
                <a:gd name="T56" fmla="*/ 103 w 318"/>
                <a:gd name="T57" fmla="*/ 104 h 152"/>
                <a:gd name="T58" fmla="*/ 116 w 318"/>
                <a:gd name="T59" fmla="*/ 101 h 152"/>
                <a:gd name="T60" fmla="*/ 132 w 318"/>
                <a:gd name="T61" fmla="*/ 99 h 152"/>
                <a:gd name="T62" fmla="*/ 132 w 318"/>
                <a:gd name="T63" fmla="*/ 99 h 152"/>
                <a:gd name="T64" fmla="*/ 139 w 318"/>
                <a:gd name="T65" fmla="*/ 88 h 152"/>
                <a:gd name="T66" fmla="*/ 147 w 318"/>
                <a:gd name="T67" fmla="*/ 78 h 152"/>
                <a:gd name="T68" fmla="*/ 157 w 318"/>
                <a:gd name="T69" fmla="*/ 70 h 152"/>
                <a:gd name="T70" fmla="*/ 169 w 318"/>
                <a:gd name="T71" fmla="*/ 65 h 152"/>
                <a:gd name="T72" fmla="*/ 182 w 318"/>
                <a:gd name="T73" fmla="*/ 60 h 152"/>
                <a:gd name="T74" fmla="*/ 197 w 318"/>
                <a:gd name="T75" fmla="*/ 56 h 152"/>
                <a:gd name="T76" fmla="*/ 227 w 318"/>
                <a:gd name="T77" fmla="*/ 52 h 152"/>
                <a:gd name="T78" fmla="*/ 258 w 318"/>
                <a:gd name="T79" fmla="*/ 45 h 152"/>
                <a:gd name="T80" fmla="*/ 271 w 318"/>
                <a:gd name="T81" fmla="*/ 42 h 152"/>
                <a:gd name="T82" fmla="*/ 285 w 318"/>
                <a:gd name="T83" fmla="*/ 37 h 152"/>
                <a:gd name="T84" fmla="*/ 296 w 318"/>
                <a:gd name="T85" fmla="*/ 32 h 152"/>
                <a:gd name="T86" fmla="*/ 306 w 318"/>
                <a:gd name="T87" fmla="*/ 23 h 152"/>
                <a:gd name="T88" fmla="*/ 313 w 318"/>
                <a:gd name="T89" fmla="*/ 12 h 152"/>
                <a:gd name="T90" fmla="*/ 318 w 318"/>
                <a:gd name="T9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8" h="152">
                  <a:moveTo>
                    <a:pt x="318" y="0"/>
                  </a:moveTo>
                  <a:lnTo>
                    <a:pt x="318" y="0"/>
                  </a:lnTo>
                  <a:lnTo>
                    <a:pt x="283" y="10"/>
                  </a:lnTo>
                  <a:lnTo>
                    <a:pt x="248" y="18"/>
                  </a:lnTo>
                  <a:lnTo>
                    <a:pt x="182" y="33"/>
                  </a:lnTo>
                  <a:lnTo>
                    <a:pt x="149" y="40"/>
                  </a:lnTo>
                  <a:lnTo>
                    <a:pt x="118" y="50"/>
                  </a:lnTo>
                  <a:lnTo>
                    <a:pt x="86" y="61"/>
                  </a:lnTo>
                  <a:lnTo>
                    <a:pt x="55" y="76"/>
                  </a:lnTo>
                  <a:lnTo>
                    <a:pt x="55" y="76"/>
                  </a:lnTo>
                  <a:lnTo>
                    <a:pt x="53" y="88"/>
                  </a:lnTo>
                  <a:lnTo>
                    <a:pt x="50" y="98"/>
                  </a:lnTo>
                  <a:lnTo>
                    <a:pt x="43" y="106"/>
                  </a:lnTo>
                  <a:lnTo>
                    <a:pt x="38" y="113"/>
                  </a:lnTo>
                  <a:lnTo>
                    <a:pt x="22" y="128"/>
                  </a:lnTo>
                  <a:lnTo>
                    <a:pt x="0" y="146"/>
                  </a:lnTo>
                  <a:lnTo>
                    <a:pt x="0" y="146"/>
                  </a:lnTo>
                  <a:lnTo>
                    <a:pt x="15" y="144"/>
                  </a:lnTo>
                  <a:lnTo>
                    <a:pt x="15" y="144"/>
                  </a:lnTo>
                  <a:lnTo>
                    <a:pt x="28" y="146"/>
                  </a:lnTo>
                  <a:lnTo>
                    <a:pt x="40" y="147"/>
                  </a:lnTo>
                  <a:lnTo>
                    <a:pt x="63" y="152"/>
                  </a:lnTo>
                  <a:lnTo>
                    <a:pt x="63" y="152"/>
                  </a:lnTo>
                  <a:lnTo>
                    <a:pt x="71" y="142"/>
                  </a:lnTo>
                  <a:lnTo>
                    <a:pt x="76" y="133"/>
                  </a:lnTo>
                  <a:lnTo>
                    <a:pt x="81" y="124"/>
                  </a:lnTo>
                  <a:lnTo>
                    <a:pt x="86" y="116"/>
                  </a:lnTo>
                  <a:lnTo>
                    <a:pt x="93" y="109"/>
                  </a:lnTo>
                  <a:lnTo>
                    <a:pt x="103" y="104"/>
                  </a:lnTo>
                  <a:lnTo>
                    <a:pt x="116" y="101"/>
                  </a:lnTo>
                  <a:lnTo>
                    <a:pt x="132" y="99"/>
                  </a:lnTo>
                  <a:lnTo>
                    <a:pt x="132" y="99"/>
                  </a:lnTo>
                  <a:lnTo>
                    <a:pt x="139" y="88"/>
                  </a:lnTo>
                  <a:lnTo>
                    <a:pt x="147" y="78"/>
                  </a:lnTo>
                  <a:lnTo>
                    <a:pt x="157" y="70"/>
                  </a:lnTo>
                  <a:lnTo>
                    <a:pt x="169" y="65"/>
                  </a:lnTo>
                  <a:lnTo>
                    <a:pt x="182" y="60"/>
                  </a:lnTo>
                  <a:lnTo>
                    <a:pt x="197" y="56"/>
                  </a:lnTo>
                  <a:lnTo>
                    <a:pt x="227" y="52"/>
                  </a:lnTo>
                  <a:lnTo>
                    <a:pt x="258" y="45"/>
                  </a:lnTo>
                  <a:lnTo>
                    <a:pt x="271" y="42"/>
                  </a:lnTo>
                  <a:lnTo>
                    <a:pt x="285" y="37"/>
                  </a:lnTo>
                  <a:lnTo>
                    <a:pt x="296" y="32"/>
                  </a:lnTo>
                  <a:lnTo>
                    <a:pt x="306" y="23"/>
                  </a:lnTo>
                  <a:lnTo>
                    <a:pt x="313" y="12"/>
                  </a:lnTo>
                  <a:lnTo>
                    <a:pt x="31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4" name="Freeform 15"/>
            <p:cNvSpPr/>
            <p:nvPr/>
          </p:nvSpPr>
          <p:spPr bwMode="auto">
            <a:xfrm>
              <a:off x="1364" y="464"/>
              <a:ext cx="134" cy="71"/>
            </a:xfrm>
            <a:custGeom>
              <a:avLst/>
              <a:gdLst>
                <a:gd name="T0" fmla="*/ 21 w 134"/>
                <a:gd name="T1" fmla="*/ 0 h 71"/>
                <a:gd name="T2" fmla="*/ 21 w 134"/>
                <a:gd name="T3" fmla="*/ 0 h 71"/>
                <a:gd name="T4" fmla="*/ 9 w 134"/>
                <a:gd name="T5" fmla="*/ 0 h 71"/>
                <a:gd name="T6" fmla="*/ 0 w 134"/>
                <a:gd name="T7" fmla="*/ 1 h 71"/>
                <a:gd name="T8" fmla="*/ 0 w 134"/>
                <a:gd name="T9" fmla="*/ 1 h 71"/>
                <a:gd name="T10" fmla="*/ 8 w 134"/>
                <a:gd name="T11" fmla="*/ 4 h 71"/>
                <a:gd name="T12" fmla="*/ 16 w 134"/>
                <a:gd name="T13" fmla="*/ 6 h 71"/>
                <a:gd name="T14" fmla="*/ 31 w 134"/>
                <a:gd name="T15" fmla="*/ 9 h 71"/>
                <a:gd name="T16" fmla="*/ 38 w 134"/>
                <a:gd name="T17" fmla="*/ 13 h 71"/>
                <a:gd name="T18" fmla="*/ 43 w 134"/>
                <a:gd name="T19" fmla="*/ 16 h 71"/>
                <a:gd name="T20" fmla="*/ 46 w 134"/>
                <a:gd name="T21" fmla="*/ 23 h 71"/>
                <a:gd name="T22" fmla="*/ 46 w 134"/>
                <a:gd name="T23" fmla="*/ 33 h 71"/>
                <a:gd name="T24" fmla="*/ 46 w 134"/>
                <a:gd name="T25" fmla="*/ 33 h 71"/>
                <a:gd name="T26" fmla="*/ 39 w 134"/>
                <a:gd name="T27" fmla="*/ 33 h 71"/>
                <a:gd name="T28" fmla="*/ 39 w 134"/>
                <a:gd name="T29" fmla="*/ 33 h 71"/>
                <a:gd name="T30" fmla="*/ 36 w 134"/>
                <a:gd name="T31" fmla="*/ 33 h 71"/>
                <a:gd name="T32" fmla="*/ 36 w 134"/>
                <a:gd name="T33" fmla="*/ 33 h 71"/>
                <a:gd name="T34" fmla="*/ 33 w 134"/>
                <a:gd name="T35" fmla="*/ 33 h 71"/>
                <a:gd name="T36" fmla="*/ 33 w 134"/>
                <a:gd name="T37" fmla="*/ 33 h 71"/>
                <a:gd name="T38" fmla="*/ 28 w 134"/>
                <a:gd name="T39" fmla="*/ 33 h 71"/>
                <a:gd name="T40" fmla="*/ 21 w 134"/>
                <a:gd name="T41" fmla="*/ 34 h 71"/>
                <a:gd name="T42" fmla="*/ 18 w 134"/>
                <a:gd name="T43" fmla="*/ 36 h 71"/>
                <a:gd name="T44" fmla="*/ 16 w 134"/>
                <a:gd name="T45" fmla="*/ 39 h 71"/>
                <a:gd name="T46" fmla="*/ 16 w 134"/>
                <a:gd name="T47" fmla="*/ 39 h 71"/>
                <a:gd name="T48" fmla="*/ 31 w 134"/>
                <a:gd name="T49" fmla="*/ 44 h 71"/>
                <a:gd name="T50" fmla="*/ 46 w 134"/>
                <a:gd name="T51" fmla="*/ 46 h 71"/>
                <a:gd name="T52" fmla="*/ 79 w 134"/>
                <a:gd name="T53" fmla="*/ 49 h 71"/>
                <a:gd name="T54" fmla="*/ 96 w 134"/>
                <a:gd name="T55" fmla="*/ 52 h 71"/>
                <a:gd name="T56" fmla="*/ 109 w 134"/>
                <a:gd name="T57" fmla="*/ 56 h 71"/>
                <a:gd name="T58" fmla="*/ 122 w 134"/>
                <a:gd name="T59" fmla="*/ 62 h 71"/>
                <a:gd name="T60" fmla="*/ 127 w 134"/>
                <a:gd name="T61" fmla="*/ 66 h 71"/>
                <a:gd name="T62" fmla="*/ 132 w 134"/>
                <a:gd name="T63" fmla="*/ 71 h 71"/>
                <a:gd name="T64" fmla="*/ 132 w 134"/>
                <a:gd name="T65" fmla="*/ 71 h 71"/>
                <a:gd name="T66" fmla="*/ 134 w 134"/>
                <a:gd name="T67" fmla="*/ 62 h 71"/>
                <a:gd name="T68" fmla="*/ 132 w 134"/>
                <a:gd name="T69" fmla="*/ 56 h 71"/>
                <a:gd name="T70" fmla="*/ 130 w 134"/>
                <a:gd name="T71" fmla="*/ 49 h 71"/>
                <a:gd name="T72" fmla="*/ 127 w 134"/>
                <a:gd name="T73" fmla="*/ 43 h 71"/>
                <a:gd name="T74" fmla="*/ 122 w 134"/>
                <a:gd name="T75" fmla="*/ 36 h 71"/>
                <a:gd name="T76" fmla="*/ 115 w 134"/>
                <a:gd name="T77" fmla="*/ 31 h 71"/>
                <a:gd name="T78" fmla="*/ 99 w 134"/>
                <a:gd name="T79" fmla="*/ 19 h 71"/>
                <a:gd name="T80" fmla="*/ 81 w 134"/>
                <a:gd name="T81" fmla="*/ 11 h 71"/>
                <a:gd name="T82" fmla="*/ 61 w 134"/>
                <a:gd name="T83" fmla="*/ 4 h 71"/>
                <a:gd name="T84" fmla="*/ 41 w 134"/>
                <a:gd name="T85" fmla="*/ 1 h 71"/>
                <a:gd name="T86" fmla="*/ 21 w 134"/>
                <a:gd name="T8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 h="71">
                  <a:moveTo>
                    <a:pt x="21" y="0"/>
                  </a:moveTo>
                  <a:lnTo>
                    <a:pt x="21" y="0"/>
                  </a:lnTo>
                  <a:lnTo>
                    <a:pt x="9" y="0"/>
                  </a:lnTo>
                  <a:lnTo>
                    <a:pt x="0" y="1"/>
                  </a:lnTo>
                  <a:lnTo>
                    <a:pt x="0" y="1"/>
                  </a:lnTo>
                  <a:lnTo>
                    <a:pt x="8" y="4"/>
                  </a:lnTo>
                  <a:lnTo>
                    <a:pt x="16" y="6"/>
                  </a:lnTo>
                  <a:lnTo>
                    <a:pt x="31" y="9"/>
                  </a:lnTo>
                  <a:lnTo>
                    <a:pt x="38" y="13"/>
                  </a:lnTo>
                  <a:lnTo>
                    <a:pt x="43" y="16"/>
                  </a:lnTo>
                  <a:lnTo>
                    <a:pt x="46" y="23"/>
                  </a:lnTo>
                  <a:lnTo>
                    <a:pt x="46" y="33"/>
                  </a:lnTo>
                  <a:lnTo>
                    <a:pt x="46" y="33"/>
                  </a:lnTo>
                  <a:lnTo>
                    <a:pt x="39" y="33"/>
                  </a:lnTo>
                  <a:lnTo>
                    <a:pt x="39" y="33"/>
                  </a:lnTo>
                  <a:lnTo>
                    <a:pt x="36" y="33"/>
                  </a:lnTo>
                  <a:lnTo>
                    <a:pt x="36" y="33"/>
                  </a:lnTo>
                  <a:lnTo>
                    <a:pt x="33" y="33"/>
                  </a:lnTo>
                  <a:lnTo>
                    <a:pt x="33" y="33"/>
                  </a:lnTo>
                  <a:lnTo>
                    <a:pt x="28" y="33"/>
                  </a:lnTo>
                  <a:lnTo>
                    <a:pt x="21" y="34"/>
                  </a:lnTo>
                  <a:lnTo>
                    <a:pt x="18" y="36"/>
                  </a:lnTo>
                  <a:lnTo>
                    <a:pt x="16" y="39"/>
                  </a:lnTo>
                  <a:lnTo>
                    <a:pt x="16" y="39"/>
                  </a:lnTo>
                  <a:lnTo>
                    <a:pt x="31" y="44"/>
                  </a:lnTo>
                  <a:lnTo>
                    <a:pt x="46" y="46"/>
                  </a:lnTo>
                  <a:lnTo>
                    <a:pt x="79" y="49"/>
                  </a:lnTo>
                  <a:lnTo>
                    <a:pt x="96" y="52"/>
                  </a:lnTo>
                  <a:lnTo>
                    <a:pt x="109" y="56"/>
                  </a:lnTo>
                  <a:lnTo>
                    <a:pt x="122" y="62"/>
                  </a:lnTo>
                  <a:lnTo>
                    <a:pt x="127" y="66"/>
                  </a:lnTo>
                  <a:lnTo>
                    <a:pt x="132" y="71"/>
                  </a:lnTo>
                  <a:lnTo>
                    <a:pt x="132" y="71"/>
                  </a:lnTo>
                  <a:lnTo>
                    <a:pt x="134" y="62"/>
                  </a:lnTo>
                  <a:lnTo>
                    <a:pt x="132" y="56"/>
                  </a:lnTo>
                  <a:lnTo>
                    <a:pt x="130" y="49"/>
                  </a:lnTo>
                  <a:lnTo>
                    <a:pt x="127" y="43"/>
                  </a:lnTo>
                  <a:lnTo>
                    <a:pt x="122" y="36"/>
                  </a:lnTo>
                  <a:lnTo>
                    <a:pt x="115" y="31"/>
                  </a:lnTo>
                  <a:lnTo>
                    <a:pt x="99" y="19"/>
                  </a:lnTo>
                  <a:lnTo>
                    <a:pt x="81" y="11"/>
                  </a:lnTo>
                  <a:lnTo>
                    <a:pt x="61" y="4"/>
                  </a:lnTo>
                  <a:lnTo>
                    <a:pt x="41" y="1"/>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5" name="Freeform 16"/>
            <p:cNvSpPr/>
            <p:nvPr/>
          </p:nvSpPr>
          <p:spPr bwMode="auto">
            <a:xfrm>
              <a:off x="1364" y="464"/>
              <a:ext cx="134" cy="71"/>
            </a:xfrm>
            <a:custGeom>
              <a:avLst/>
              <a:gdLst>
                <a:gd name="T0" fmla="*/ 21 w 134"/>
                <a:gd name="T1" fmla="*/ 0 h 71"/>
                <a:gd name="T2" fmla="*/ 21 w 134"/>
                <a:gd name="T3" fmla="*/ 0 h 71"/>
                <a:gd name="T4" fmla="*/ 9 w 134"/>
                <a:gd name="T5" fmla="*/ 0 h 71"/>
                <a:gd name="T6" fmla="*/ 0 w 134"/>
                <a:gd name="T7" fmla="*/ 1 h 71"/>
                <a:gd name="T8" fmla="*/ 0 w 134"/>
                <a:gd name="T9" fmla="*/ 1 h 71"/>
                <a:gd name="T10" fmla="*/ 8 w 134"/>
                <a:gd name="T11" fmla="*/ 4 h 71"/>
                <a:gd name="T12" fmla="*/ 16 w 134"/>
                <a:gd name="T13" fmla="*/ 6 h 71"/>
                <a:gd name="T14" fmla="*/ 31 w 134"/>
                <a:gd name="T15" fmla="*/ 9 h 71"/>
                <a:gd name="T16" fmla="*/ 38 w 134"/>
                <a:gd name="T17" fmla="*/ 13 h 71"/>
                <a:gd name="T18" fmla="*/ 43 w 134"/>
                <a:gd name="T19" fmla="*/ 16 h 71"/>
                <a:gd name="T20" fmla="*/ 46 w 134"/>
                <a:gd name="T21" fmla="*/ 23 h 71"/>
                <a:gd name="T22" fmla="*/ 46 w 134"/>
                <a:gd name="T23" fmla="*/ 33 h 71"/>
                <a:gd name="T24" fmla="*/ 46 w 134"/>
                <a:gd name="T25" fmla="*/ 33 h 71"/>
                <a:gd name="T26" fmla="*/ 39 w 134"/>
                <a:gd name="T27" fmla="*/ 33 h 71"/>
                <a:gd name="T28" fmla="*/ 39 w 134"/>
                <a:gd name="T29" fmla="*/ 33 h 71"/>
                <a:gd name="T30" fmla="*/ 36 w 134"/>
                <a:gd name="T31" fmla="*/ 33 h 71"/>
                <a:gd name="T32" fmla="*/ 36 w 134"/>
                <a:gd name="T33" fmla="*/ 33 h 71"/>
                <a:gd name="T34" fmla="*/ 33 w 134"/>
                <a:gd name="T35" fmla="*/ 33 h 71"/>
                <a:gd name="T36" fmla="*/ 33 w 134"/>
                <a:gd name="T37" fmla="*/ 33 h 71"/>
                <a:gd name="T38" fmla="*/ 28 w 134"/>
                <a:gd name="T39" fmla="*/ 33 h 71"/>
                <a:gd name="T40" fmla="*/ 21 w 134"/>
                <a:gd name="T41" fmla="*/ 34 h 71"/>
                <a:gd name="T42" fmla="*/ 18 w 134"/>
                <a:gd name="T43" fmla="*/ 36 h 71"/>
                <a:gd name="T44" fmla="*/ 16 w 134"/>
                <a:gd name="T45" fmla="*/ 39 h 71"/>
                <a:gd name="T46" fmla="*/ 16 w 134"/>
                <a:gd name="T47" fmla="*/ 39 h 71"/>
                <a:gd name="T48" fmla="*/ 31 w 134"/>
                <a:gd name="T49" fmla="*/ 44 h 71"/>
                <a:gd name="T50" fmla="*/ 46 w 134"/>
                <a:gd name="T51" fmla="*/ 46 h 71"/>
                <a:gd name="T52" fmla="*/ 79 w 134"/>
                <a:gd name="T53" fmla="*/ 49 h 71"/>
                <a:gd name="T54" fmla="*/ 96 w 134"/>
                <a:gd name="T55" fmla="*/ 52 h 71"/>
                <a:gd name="T56" fmla="*/ 109 w 134"/>
                <a:gd name="T57" fmla="*/ 56 h 71"/>
                <a:gd name="T58" fmla="*/ 122 w 134"/>
                <a:gd name="T59" fmla="*/ 62 h 71"/>
                <a:gd name="T60" fmla="*/ 127 w 134"/>
                <a:gd name="T61" fmla="*/ 66 h 71"/>
                <a:gd name="T62" fmla="*/ 132 w 134"/>
                <a:gd name="T63" fmla="*/ 71 h 71"/>
                <a:gd name="T64" fmla="*/ 132 w 134"/>
                <a:gd name="T65" fmla="*/ 71 h 71"/>
                <a:gd name="T66" fmla="*/ 134 w 134"/>
                <a:gd name="T67" fmla="*/ 62 h 71"/>
                <a:gd name="T68" fmla="*/ 132 w 134"/>
                <a:gd name="T69" fmla="*/ 56 h 71"/>
                <a:gd name="T70" fmla="*/ 130 w 134"/>
                <a:gd name="T71" fmla="*/ 49 h 71"/>
                <a:gd name="T72" fmla="*/ 127 w 134"/>
                <a:gd name="T73" fmla="*/ 43 h 71"/>
                <a:gd name="T74" fmla="*/ 122 w 134"/>
                <a:gd name="T75" fmla="*/ 36 h 71"/>
                <a:gd name="T76" fmla="*/ 115 w 134"/>
                <a:gd name="T77" fmla="*/ 31 h 71"/>
                <a:gd name="T78" fmla="*/ 99 w 134"/>
                <a:gd name="T79" fmla="*/ 19 h 71"/>
                <a:gd name="T80" fmla="*/ 81 w 134"/>
                <a:gd name="T81" fmla="*/ 11 h 71"/>
                <a:gd name="T82" fmla="*/ 61 w 134"/>
                <a:gd name="T83" fmla="*/ 4 h 71"/>
                <a:gd name="T84" fmla="*/ 41 w 134"/>
                <a:gd name="T85" fmla="*/ 1 h 71"/>
                <a:gd name="T86" fmla="*/ 21 w 134"/>
                <a:gd name="T8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4" h="71">
                  <a:moveTo>
                    <a:pt x="21" y="0"/>
                  </a:moveTo>
                  <a:lnTo>
                    <a:pt x="21" y="0"/>
                  </a:lnTo>
                  <a:lnTo>
                    <a:pt x="9" y="0"/>
                  </a:lnTo>
                  <a:lnTo>
                    <a:pt x="0" y="1"/>
                  </a:lnTo>
                  <a:lnTo>
                    <a:pt x="0" y="1"/>
                  </a:lnTo>
                  <a:lnTo>
                    <a:pt x="8" y="4"/>
                  </a:lnTo>
                  <a:lnTo>
                    <a:pt x="16" y="6"/>
                  </a:lnTo>
                  <a:lnTo>
                    <a:pt x="31" y="9"/>
                  </a:lnTo>
                  <a:lnTo>
                    <a:pt x="38" y="13"/>
                  </a:lnTo>
                  <a:lnTo>
                    <a:pt x="43" y="16"/>
                  </a:lnTo>
                  <a:lnTo>
                    <a:pt x="46" y="23"/>
                  </a:lnTo>
                  <a:lnTo>
                    <a:pt x="46" y="33"/>
                  </a:lnTo>
                  <a:lnTo>
                    <a:pt x="46" y="33"/>
                  </a:lnTo>
                  <a:lnTo>
                    <a:pt x="39" y="33"/>
                  </a:lnTo>
                  <a:lnTo>
                    <a:pt x="39" y="33"/>
                  </a:lnTo>
                  <a:lnTo>
                    <a:pt x="36" y="33"/>
                  </a:lnTo>
                  <a:lnTo>
                    <a:pt x="36" y="33"/>
                  </a:lnTo>
                  <a:lnTo>
                    <a:pt x="33" y="33"/>
                  </a:lnTo>
                  <a:lnTo>
                    <a:pt x="33" y="33"/>
                  </a:lnTo>
                  <a:lnTo>
                    <a:pt x="28" y="33"/>
                  </a:lnTo>
                  <a:lnTo>
                    <a:pt x="21" y="34"/>
                  </a:lnTo>
                  <a:lnTo>
                    <a:pt x="18" y="36"/>
                  </a:lnTo>
                  <a:lnTo>
                    <a:pt x="16" y="39"/>
                  </a:lnTo>
                  <a:lnTo>
                    <a:pt x="16" y="39"/>
                  </a:lnTo>
                  <a:lnTo>
                    <a:pt x="31" y="44"/>
                  </a:lnTo>
                  <a:lnTo>
                    <a:pt x="46" y="46"/>
                  </a:lnTo>
                  <a:lnTo>
                    <a:pt x="79" y="49"/>
                  </a:lnTo>
                  <a:lnTo>
                    <a:pt x="96" y="52"/>
                  </a:lnTo>
                  <a:lnTo>
                    <a:pt x="109" y="56"/>
                  </a:lnTo>
                  <a:lnTo>
                    <a:pt x="122" y="62"/>
                  </a:lnTo>
                  <a:lnTo>
                    <a:pt x="127" y="66"/>
                  </a:lnTo>
                  <a:lnTo>
                    <a:pt x="132" y="71"/>
                  </a:lnTo>
                  <a:lnTo>
                    <a:pt x="132" y="71"/>
                  </a:lnTo>
                  <a:lnTo>
                    <a:pt x="134" y="62"/>
                  </a:lnTo>
                  <a:lnTo>
                    <a:pt x="132" y="56"/>
                  </a:lnTo>
                  <a:lnTo>
                    <a:pt x="130" y="49"/>
                  </a:lnTo>
                  <a:lnTo>
                    <a:pt x="127" y="43"/>
                  </a:lnTo>
                  <a:lnTo>
                    <a:pt x="122" y="36"/>
                  </a:lnTo>
                  <a:lnTo>
                    <a:pt x="115" y="31"/>
                  </a:lnTo>
                  <a:lnTo>
                    <a:pt x="99" y="19"/>
                  </a:lnTo>
                  <a:lnTo>
                    <a:pt x="81" y="11"/>
                  </a:lnTo>
                  <a:lnTo>
                    <a:pt x="61" y="4"/>
                  </a:lnTo>
                  <a:lnTo>
                    <a:pt x="41" y="1"/>
                  </a:lnTo>
                  <a:lnTo>
                    <a:pt x="21"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6" name="Freeform 17"/>
            <p:cNvSpPr/>
            <p:nvPr/>
          </p:nvSpPr>
          <p:spPr bwMode="auto">
            <a:xfrm>
              <a:off x="1519" y="488"/>
              <a:ext cx="70" cy="32"/>
            </a:xfrm>
            <a:custGeom>
              <a:avLst/>
              <a:gdLst>
                <a:gd name="T0" fmla="*/ 23 w 70"/>
                <a:gd name="T1" fmla="*/ 0 h 32"/>
                <a:gd name="T2" fmla="*/ 23 w 70"/>
                <a:gd name="T3" fmla="*/ 0 h 32"/>
                <a:gd name="T4" fmla="*/ 17 w 70"/>
                <a:gd name="T5" fmla="*/ 0 h 32"/>
                <a:gd name="T6" fmla="*/ 10 w 70"/>
                <a:gd name="T7" fmla="*/ 2 h 32"/>
                <a:gd name="T8" fmla="*/ 5 w 70"/>
                <a:gd name="T9" fmla="*/ 5 h 32"/>
                <a:gd name="T10" fmla="*/ 0 w 70"/>
                <a:gd name="T11" fmla="*/ 9 h 32"/>
                <a:gd name="T12" fmla="*/ 0 w 70"/>
                <a:gd name="T13" fmla="*/ 9 h 32"/>
                <a:gd name="T14" fmla="*/ 3 w 70"/>
                <a:gd name="T15" fmla="*/ 14 h 32"/>
                <a:gd name="T16" fmla="*/ 7 w 70"/>
                <a:gd name="T17" fmla="*/ 20 h 32"/>
                <a:gd name="T18" fmla="*/ 12 w 70"/>
                <a:gd name="T19" fmla="*/ 23 h 32"/>
                <a:gd name="T20" fmla="*/ 18 w 70"/>
                <a:gd name="T21" fmla="*/ 27 h 32"/>
                <a:gd name="T22" fmla="*/ 32 w 70"/>
                <a:gd name="T23" fmla="*/ 32 h 32"/>
                <a:gd name="T24" fmla="*/ 50 w 70"/>
                <a:gd name="T25" fmla="*/ 32 h 32"/>
                <a:gd name="T26" fmla="*/ 50 w 70"/>
                <a:gd name="T27" fmla="*/ 32 h 32"/>
                <a:gd name="T28" fmla="*/ 70 w 70"/>
                <a:gd name="T29" fmla="*/ 32 h 32"/>
                <a:gd name="T30" fmla="*/ 70 w 70"/>
                <a:gd name="T31" fmla="*/ 32 h 32"/>
                <a:gd name="T32" fmla="*/ 68 w 70"/>
                <a:gd name="T33" fmla="*/ 25 h 32"/>
                <a:gd name="T34" fmla="*/ 65 w 70"/>
                <a:gd name="T35" fmla="*/ 19 h 32"/>
                <a:gd name="T36" fmla="*/ 60 w 70"/>
                <a:gd name="T37" fmla="*/ 14 h 32"/>
                <a:gd name="T38" fmla="*/ 53 w 70"/>
                <a:gd name="T39" fmla="*/ 9 h 32"/>
                <a:gd name="T40" fmla="*/ 46 w 70"/>
                <a:gd name="T41" fmla="*/ 5 h 32"/>
                <a:gd name="T42" fmla="*/ 38 w 70"/>
                <a:gd name="T43" fmla="*/ 2 h 32"/>
                <a:gd name="T44" fmla="*/ 30 w 70"/>
                <a:gd name="T45" fmla="*/ 0 h 32"/>
                <a:gd name="T46" fmla="*/ 23 w 70"/>
                <a:gd name="T4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32">
                  <a:moveTo>
                    <a:pt x="23" y="0"/>
                  </a:moveTo>
                  <a:lnTo>
                    <a:pt x="23" y="0"/>
                  </a:lnTo>
                  <a:lnTo>
                    <a:pt x="17" y="0"/>
                  </a:lnTo>
                  <a:lnTo>
                    <a:pt x="10" y="2"/>
                  </a:lnTo>
                  <a:lnTo>
                    <a:pt x="5" y="5"/>
                  </a:lnTo>
                  <a:lnTo>
                    <a:pt x="0" y="9"/>
                  </a:lnTo>
                  <a:lnTo>
                    <a:pt x="0" y="9"/>
                  </a:lnTo>
                  <a:lnTo>
                    <a:pt x="3" y="14"/>
                  </a:lnTo>
                  <a:lnTo>
                    <a:pt x="7" y="20"/>
                  </a:lnTo>
                  <a:lnTo>
                    <a:pt x="12" y="23"/>
                  </a:lnTo>
                  <a:lnTo>
                    <a:pt x="18" y="27"/>
                  </a:lnTo>
                  <a:lnTo>
                    <a:pt x="32" y="32"/>
                  </a:lnTo>
                  <a:lnTo>
                    <a:pt x="50" y="32"/>
                  </a:lnTo>
                  <a:lnTo>
                    <a:pt x="50" y="32"/>
                  </a:lnTo>
                  <a:lnTo>
                    <a:pt x="70" y="32"/>
                  </a:lnTo>
                  <a:lnTo>
                    <a:pt x="70" y="32"/>
                  </a:lnTo>
                  <a:lnTo>
                    <a:pt x="68" y="25"/>
                  </a:lnTo>
                  <a:lnTo>
                    <a:pt x="65" y="19"/>
                  </a:lnTo>
                  <a:lnTo>
                    <a:pt x="60" y="14"/>
                  </a:lnTo>
                  <a:lnTo>
                    <a:pt x="53" y="9"/>
                  </a:lnTo>
                  <a:lnTo>
                    <a:pt x="46" y="5"/>
                  </a:lnTo>
                  <a:lnTo>
                    <a:pt x="38" y="2"/>
                  </a:lnTo>
                  <a:lnTo>
                    <a:pt x="30" y="0"/>
                  </a:lnTo>
                  <a:lnTo>
                    <a:pt x="2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7" name="Freeform 18"/>
            <p:cNvSpPr/>
            <p:nvPr/>
          </p:nvSpPr>
          <p:spPr bwMode="auto">
            <a:xfrm>
              <a:off x="1519" y="488"/>
              <a:ext cx="70" cy="32"/>
            </a:xfrm>
            <a:custGeom>
              <a:avLst/>
              <a:gdLst>
                <a:gd name="T0" fmla="*/ 23 w 70"/>
                <a:gd name="T1" fmla="*/ 0 h 32"/>
                <a:gd name="T2" fmla="*/ 23 w 70"/>
                <a:gd name="T3" fmla="*/ 0 h 32"/>
                <a:gd name="T4" fmla="*/ 17 w 70"/>
                <a:gd name="T5" fmla="*/ 0 h 32"/>
                <a:gd name="T6" fmla="*/ 10 w 70"/>
                <a:gd name="T7" fmla="*/ 2 h 32"/>
                <a:gd name="T8" fmla="*/ 5 w 70"/>
                <a:gd name="T9" fmla="*/ 5 h 32"/>
                <a:gd name="T10" fmla="*/ 0 w 70"/>
                <a:gd name="T11" fmla="*/ 9 h 32"/>
                <a:gd name="T12" fmla="*/ 0 w 70"/>
                <a:gd name="T13" fmla="*/ 9 h 32"/>
                <a:gd name="T14" fmla="*/ 3 w 70"/>
                <a:gd name="T15" fmla="*/ 14 h 32"/>
                <a:gd name="T16" fmla="*/ 7 w 70"/>
                <a:gd name="T17" fmla="*/ 20 h 32"/>
                <a:gd name="T18" fmla="*/ 12 w 70"/>
                <a:gd name="T19" fmla="*/ 23 h 32"/>
                <a:gd name="T20" fmla="*/ 18 w 70"/>
                <a:gd name="T21" fmla="*/ 27 h 32"/>
                <a:gd name="T22" fmla="*/ 32 w 70"/>
                <a:gd name="T23" fmla="*/ 32 h 32"/>
                <a:gd name="T24" fmla="*/ 50 w 70"/>
                <a:gd name="T25" fmla="*/ 32 h 32"/>
                <a:gd name="T26" fmla="*/ 50 w 70"/>
                <a:gd name="T27" fmla="*/ 32 h 32"/>
                <a:gd name="T28" fmla="*/ 70 w 70"/>
                <a:gd name="T29" fmla="*/ 32 h 32"/>
                <a:gd name="T30" fmla="*/ 70 w 70"/>
                <a:gd name="T31" fmla="*/ 32 h 32"/>
                <a:gd name="T32" fmla="*/ 68 w 70"/>
                <a:gd name="T33" fmla="*/ 25 h 32"/>
                <a:gd name="T34" fmla="*/ 65 w 70"/>
                <a:gd name="T35" fmla="*/ 19 h 32"/>
                <a:gd name="T36" fmla="*/ 60 w 70"/>
                <a:gd name="T37" fmla="*/ 14 h 32"/>
                <a:gd name="T38" fmla="*/ 53 w 70"/>
                <a:gd name="T39" fmla="*/ 9 h 32"/>
                <a:gd name="T40" fmla="*/ 46 w 70"/>
                <a:gd name="T41" fmla="*/ 5 h 32"/>
                <a:gd name="T42" fmla="*/ 38 w 70"/>
                <a:gd name="T43" fmla="*/ 2 h 32"/>
                <a:gd name="T44" fmla="*/ 30 w 70"/>
                <a:gd name="T45" fmla="*/ 0 h 32"/>
                <a:gd name="T46" fmla="*/ 23 w 70"/>
                <a:gd name="T4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32">
                  <a:moveTo>
                    <a:pt x="23" y="0"/>
                  </a:moveTo>
                  <a:lnTo>
                    <a:pt x="23" y="0"/>
                  </a:lnTo>
                  <a:lnTo>
                    <a:pt x="17" y="0"/>
                  </a:lnTo>
                  <a:lnTo>
                    <a:pt x="10" y="2"/>
                  </a:lnTo>
                  <a:lnTo>
                    <a:pt x="5" y="5"/>
                  </a:lnTo>
                  <a:lnTo>
                    <a:pt x="0" y="9"/>
                  </a:lnTo>
                  <a:lnTo>
                    <a:pt x="0" y="9"/>
                  </a:lnTo>
                  <a:lnTo>
                    <a:pt x="3" y="14"/>
                  </a:lnTo>
                  <a:lnTo>
                    <a:pt x="7" y="20"/>
                  </a:lnTo>
                  <a:lnTo>
                    <a:pt x="12" y="23"/>
                  </a:lnTo>
                  <a:lnTo>
                    <a:pt x="18" y="27"/>
                  </a:lnTo>
                  <a:lnTo>
                    <a:pt x="32" y="32"/>
                  </a:lnTo>
                  <a:lnTo>
                    <a:pt x="50" y="32"/>
                  </a:lnTo>
                  <a:lnTo>
                    <a:pt x="50" y="32"/>
                  </a:lnTo>
                  <a:lnTo>
                    <a:pt x="70" y="32"/>
                  </a:lnTo>
                  <a:lnTo>
                    <a:pt x="70" y="32"/>
                  </a:lnTo>
                  <a:lnTo>
                    <a:pt x="68" y="25"/>
                  </a:lnTo>
                  <a:lnTo>
                    <a:pt x="65" y="19"/>
                  </a:lnTo>
                  <a:lnTo>
                    <a:pt x="60" y="14"/>
                  </a:lnTo>
                  <a:lnTo>
                    <a:pt x="53" y="9"/>
                  </a:lnTo>
                  <a:lnTo>
                    <a:pt x="46" y="5"/>
                  </a:lnTo>
                  <a:lnTo>
                    <a:pt x="38" y="2"/>
                  </a:lnTo>
                  <a:lnTo>
                    <a:pt x="30" y="0"/>
                  </a:lnTo>
                  <a:lnTo>
                    <a:pt x="2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8" name="Freeform 19"/>
            <p:cNvSpPr/>
            <p:nvPr/>
          </p:nvSpPr>
          <p:spPr bwMode="auto">
            <a:xfrm>
              <a:off x="1201" y="526"/>
              <a:ext cx="62" cy="24"/>
            </a:xfrm>
            <a:custGeom>
              <a:avLst/>
              <a:gdLst>
                <a:gd name="T0" fmla="*/ 62 w 62"/>
                <a:gd name="T1" fmla="*/ 0 h 24"/>
                <a:gd name="T2" fmla="*/ 0 w 62"/>
                <a:gd name="T3" fmla="*/ 0 h 24"/>
                <a:gd name="T4" fmla="*/ 0 w 62"/>
                <a:gd name="T5" fmla="*/ 0 h 24"/>
                <a:gd name="T6" fmla="*/ 0 w 62"/>
                <a:gd name="T7" fmla="*/ 7 h 24"/>
                <a:gd name="T8" fmla="*/ 2 w 62"/>
                <a:gd name="T9" fmla="*/ 12 h 24"/>
                <a:gd name="T10" fmla="*/ 4 w 62"/>
                <a:gd name="T11" fmla="*/ 15 h 24"/>
                <a:gd name="T12" fmla="*/ 5 w 62"/>
                <a:gd name="T13" fmla="*/ 19 h 24"/>
                <a:gd name="T14" fmla="*/ 14 w 62"/>
                <a:gd name="T15" fmla="*/ 24 h 24"/>
                <a:gd name="T16" fmla="*/ 22 w 62"/>
                <a:gd name="T17" fmla="*/ 24 h 24"/>
                <a:gd name="T18" fmla="*/ 22 w 62"/>
                <a:gd name="T19" fmla="*/ 24 h 24"/>
                <a:gd name="T20" fmla="*/ 35 w 62"/>
                <a:gd name="T21" fmla="*/ 22 h 24"/>
                <a:gd name="T22" fmla="*/ 48 w 62"/>
                <a:gd name="T23" fmla="*/ 17 h 24"/>
                <a:gd name="T24" fmla="*/ 58 w 62"/>
                <a:gd name="T25" fmla="*/ 10 h 24"/>
                <a:gd name="T26" fmla="*/ 62 w 62"/>
                <a:gd name="T27" fmla="*/ 5 h 24"/>
                <a:gd name="T28" fmla="*/ 62 w 62"/>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24">
                  <a:moveTo>
                    <a:pt x="62" y="0"/>
                  </a:moveTo>
                  <a:lnTo>
                    <a:pt x="0" y="0"/>
                  </a:lnTo>
                  <a:lnTo>
                    <a:pt x="0" y="0"/>
                  </a:lnTo>
                  <a:lnTo>
                    <a:pt x="0" y="7"/>
                  </a:lnTo>
                  <a:lnTo>
                    <a:pt x="2" y="12"/>
                  </a:lnTo>
                  <a:lnTo>
                    <a:pt x="4" y="15"/>
                  </a:lnTo>
                  <a:lnTo>
                    <a:pt x="5" y="19"/>
                  </a:lnTo>
                  <a:lnTo>
                    <a:pt x="14" y="24"/>
                  </a:lnTo>
                  <a:lnTo>
                    <a:pt x="22" y="24"/>
                  </a:lnTo>
                  <a:lnTo>
                    <a:pt x="22" y="24"/>
                  </a:lnTo>
                  <a:lnTo>
                    <a:pt x="35" y="22"/>
                  </a:lnTo>
                  <a:lnTo>
                    <a:pt x="48" y="17"/>
                  </a:lnTo>
                  <a:lnTo>
                    <a:pt x="58" y="10"/>
                  </a:lnTo>
                  <a:lnTo>
                    <a:pt x="62" y="5"/>
                  </a:lnTo>
                  <a:lnTo>
                    <a:pt x="6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29" name="Freeform 20"/>
            <p:cNvSpPr/>
            <p:nvPr/>
          </p:nvSpPr>
          <p:spPr bwMode="auto">
            <a:xfrm>
              <a:off x="1201" y="526"/>
              <a:ext cx="62" cy="24"/>
            </a:xfrm>
            <a:custGeom>
              <a:avLst/>
              <a:gdLst>
                <a:gd name="T0" fmla="*/ 62 w 62"/>
                <a:gd name="T1" fmla="*/ 0 h 24"/>
                <a:gd name="T2" fmla="*/ 0 w 62"/>
                <a:gd name="T3" fmla="*/ 0 h 24"/>
                <a:gd name="T4" fmla="*/ 0 w 62"/>
                <a:gd name="T5" fmla="*/ 0 h 24"/>
                <a:gd name="T6" fmla="*/ 0 w 62"/>
                <a:gd name="T7" fmla="*/ 7 h 24"/>
                <a:gd name="T8" fmla="*/ 2 w 62"/>
                <a:gd name="T9" fmla="*/ 12 h 24"/>
                <a:gd name="T10" fmla="*/ 4 w 62"/>
                <a:gd name="T11" fmla="*/ 15 h 24"/>
                <a:gd name="T12" fmla="*/ 5 w 62"/>
                <a:gd name="T13" fmla="*/ 19 h 24"/>
                <a:gd name="T14" fmla="*/ 14 w 62"/>
                <a:gd name="T15" fmla="*/ 24 h 24"/>
                <a:gd name="T16" fmla="*/ 22 w 62"/>
                <a:gd name="T17" fmla="*/ 24 h 24"/>
                <a:gd name="T18" fmla="*/ 22 w 62"/>
                <a:gd name="T19" fmla="*/ 24 h 24"/>
                <a:gd name="T20" fmla="*/ 35 w 62"/>
                <a:gd name="T21" fmla="*/ 22 h 24"/>
                <a:gd name="T22" fmla="*/ 48 w 62"/>
                <a:gd name="T23" fmla="*/ 17 h 24"/>
                <a:gd name="T24" fmla="*/ 58 w 62"/>
                <a:gd name="T25" fmla="*/ 10 h 24"/>
                <a:gd name="T26" fmla="*/ 62 w 62"/>
                <a:gd name="T27" fmla="*/ 5 h 24"/>
                <a:gd name="T28" fmla="*/ 62 w 62"/>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24">
                  <a:moveTo>
                    <a:pt x="62" y="0"/>
                  </a:moveTo>
                  <a:lnTo>
                    <a:pt x="0" y="0"/>
                  </a:lnTo>
                  <a:lnTo>
                    <a:pt x="0" y="0"/>
                  </a:lnTo>
                  <a:lnTo>
                    <a:pt x="0" y="7"/>
                  </a:lnTo>
                  <a:lnTo>
                    <a:pt x="2" y="12"/>
                  </a:lnTo>
                  <a:lnTo>
                    <a:pt x="4" y="15"/>
                  </a:lnTo>
                  <a:lnTo>
                    <a:pt x="5" y="19"/>
                  </a:lnTo>
                  <a:lnTo>
                    <a:pt x="14" y="24"/>
                  </a:lnTo>
                  <a:lnTo>
                    <a:pt x="22" y="24"/>
                  </a:lnTo>
                  <a:lnTo>
                    <a:pt x="22" y="24"/>
                  </a:lnTo>
                  <a:lnTo>
                    <a:pt x="35" y="22"/>
                  </a:lnTo>
                  <a:lnTo>
                    <a:pt x="48" y="17"/>
                  </a:lnTo>
                  <a:lnTo>
                    <a:pt x="58" y="10"/>
                  </a:lnTo>
                  <a:lnTo>
                    <a:pt x="62" y="5"/>
                  </a:lnTo>
                  <a:lnTo>
                    <a:pt x="6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0" name="Freeform 21"/>
            <p:cNvSpPr/>
            <p:nvPr/>
          </p:nvSpPr>
          <p:spPr bwMode="auto">
            <a:xfrm>
              <a:off x="985" y="550"/>
              <a:ext cx="147" cy="69"/>
            </a:xfrm>
            <a:custGeom>
              <a:avLst/>
              <a:gdLst>
                <a:gd name="T0" fmla="*/ 147 w 147"/>
                <a:gd name="T1" fmla="*/ 0 h 69"/>
                <a:gd name="T2" fmla="*/ 147 w 147"/>
                <a:gd name="T3" fmla="*/ 0 h 69"/>
                <a:gd name="T4" fmla="*/ 124 w 147"/>
                <a:gd name="T5" fmla="*/ 1 h 69"/>
                <a:gd name="T6" fmla="*/ 101 w 147"/>
                <a:gd name="T7" fmla="*/ 4 h 69"/>
                <a:gd name="T8" fmla="*/ 81 w 147"/>
                <a:gd name="T9" fmla="*/ 9 h 69"/>
                <a:gd name="T10" fmla="*/ 62 w 147"/>
                <a:gd name="T11" fmla="*/ 16 h 69"/>
                <a:gd name="T12" fmla="*/ 44 w 147"/>
                <a:gd name="T13" fmla="*/ 23 h 69"/>
                <a:gd name="T14" fmla="*/ 28 w 147"/>
                <a:gd name="T15" fmla="*/ 33 h 69"/>
                <a:gd name="T16" fmla="*/ 13 w 147"/>
                <a:gd name="T17" fmla="*/ 43 h 69"/>
                <a:gd name="T18" fmla="*/ 0 w 147"/>
                <a:gd name="T19" fmla="*/ 54 h 69"/>
                <a:gd name="T20" fmla="*/ 0 w 147"/>
                <a:gd name="T21" fmla="*/ 54 h 69"/>
                <a:gd name="T22" fmla="*/ 15 w 147"/>
                <a:gd name="T23" fmla="*/ 56 h 69"/>
                <a:gd name="T24" fmla="*/ 29 w 147"/>
                <a:gd name="T25" fmla="*/ 57 h 69"/>
                <a:gd name="T26" fmla="*/ 44 w 147"/>
                <a:gd name="T27" fmla="*/ 61 h 69"/>
                <a:gd name="T28" fmla="*/ 53 w 147"/>
                <a:gd name="T29" fmla="*/ 64 h 69"/>
                <a:gd name="T30" fmla="*/ 61 w 147"/>
                <a:gd name="T31" fmla="*/ 69 h 69"/>
                <a:gd name="T32" fmla="*/ 61 w 147"/>
                <a:gd name="T33" fmla="*/ 69 h 69"/>
                <a:gd name="T34" fmla="*/ 66 w 147"/>
                <a:gd name="T35" fmla="*/ 54 h 69"/>
                <a:gd name="T36" fmla="*/ 72 w 147"/>
                <a:gd name="T37" fmla="*/ 43 h 69"/>
                <a:gd name="T38" fmla="*/ 82 w 147"/>
                <a:gd name="T39" fmla="*/ 31 h 69"/>
                <a:gd name="T40" fmla="*/ 92 w 147"/>
                <a:gd name="T41" fmla="*/ 23 h 69"/>
                <a:gd name="T42" fmla="*/ 92 w 147"/>
                <a:gd name="T43" fmla="*/ 23 h 69"/>
                <a:gd name="T44" fmla="*/ 97 w 147"/>
                <a:gd name="T45" fmla="*/ 24 h 69"/>
                <a:gd name="T46" fmla="*/ 99 w 147"/>
                <a:gd name="T47" fmla="*/ 26 h 69"/>
                <a:gd name="T48" fmla="*/ 102 w 147"/>
                <a:gd name="T49" fmla="*/ 34 h 69"/>
                <a:gd name="T50" fmla="*/ 106 w 147"/>
                <a:gd name="T51" fmla="*/ 43 h 69"/>
                <a:gd name="T52" fmla="*/ 109 w 147"/>
                <a:gd name="T53" fmla="*/ 44 h 69"/>
                <a:gd name="T54" fmla="*/ 114 w 147"/>
                <a:gd name="T55" fmla="*/ 46 h 69"/>
                <a:gd name="T56" fmla="*/ 114 w 147"/>
                <a:gd name="T57" fmla="*/ 46 h 69"/>
                <a:gd name="T58" fmla="*/ 115 w 147"/>
                <a:gd name="T59" fmla="*/ 46 h 69"/>
                <a:gd name="T60" fmla="*/ 115 w 147"/>
                <a:gd name="T61" fmla="*/ 46 h 69"/>
                <a:gd name="T62" fmla="*/ 124 w 147"/>
                <a:gd name="T63" fmla="*/ 36 h 69"/>
                <a:gd name="T64" fmla="*/ 134 w 147"/>
                <a:gd name="T65" fmla="*/ 26 h 69"/>
                <a:gd name="T66" fmla="*/ 142 w 147"/>
                <a:gd name="T67" fmla="*/ 14 h 69"/>
                <a:gd name="T68" fmla="*/ 145 w 147"/>
                <a:gd name="T69" fmla="*/ 8 h 69"/>
                <a:gd name="T70" fmla="*/ 147 w 147"/>
                <a:gd name="T7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 h="69">
                  <a:moveTo>
                    <a:pt x="147" y="0"/>
                  </a:moveTo>
                  <a:lnTo>
                    <a:pt x="147" y="0"/>
                  </a:lnTo>
                  <a:lnTo>
                    <a:pt x="124" y="1"/>
                  </a:lnTo>
                  <a:lnTo>
                    <a:pt x="101" y="4"/>
                  </a:lnTo>
                  <a:lnTo>
                    <a:pt x="81" y="9"/>
                  </a:lnTo>
                  <a:lnTo>
                    <a:pt x="62" y="16"/>
                  </a:lnTo>
                  <a:lnTo>
                    <a:pt x="44" y="23"/>
                  </a:lnTo>
                  <a:lnTo>
                    <a:pt x="28" y="33"/>
                  </a:lnTo>
                  <a:lnTo>
                    <a:pt x="13" y="43"/>
                  </a:lnTo>
                  <a:lnTo>
                    <a:pt x="0" y="54"/>
                  </a:lnTo>
                  <a:lnTo>
                    <a:pt x="0" y="54"/>
                  </a:lnTo>
                  <a:lnTo>
                    <a:pt x="15" y="56"/>
                  </a:lnTo>
                  <a:lnTo>
                    <a:pt x="29" y="57"/>
                  </a:lnTo>
                  <a:lnTo>
                    <a:pt x="44" y="61"/>
                  </a:lnTo>
                  <a:lnTo>
                    <a:pt x="53" y="64"/>
                  </a:lnTo>
                  <a:lnTo>
                    <a:pt x="61" y="69"/>
                  </a:lnTo>
                  <a:lnTo>
                    <a:pt x="61" y="69"/>
                  </a:lnTo>
                  <a:lnTo>
                    <a:pt x="66" y="54"/>
                  </a:lnTo>
                  <a:lnTo>
                    <a:pt x="72" y="43"/>
                  </a:lnTo>
                  <a:lnTo>
                    <a:pt x="82" y="31"/>
                  </a:lnTo>
                  <a:lnTo>
                    <a:pt x="92" y="23"/>
                  </a:lnTo>
                  <a:lnTo>
                    <a:pt x="92" y="23"/>
                  </a:lnTo>
                  <a:lnTo>
                    <a:pt x="97" y="24"/>
                  </a:lnTo>
                  <a:lnTo>
                    <a:pt x="99" y="26"/>
                  </a:lnTo>
                  <a:lnTo>
                    <a:pt x="102" y="34"/>
                  </a:lnTo>
                  <a:lnTo>
                    <a:pt x="106" y="43"/>
                  </a:lnTo>
                  <a:lnTo>
                    <a:pt x="109" y="44"/>
                  </a:lnTo>
                  <a:lnTo>
                    <a:pt x="114" y="46"/>
                  </a:lnTo>
                  <a:lnTo>
                    <a:pt x="114" y="46"/>
                  </a:lnTo>
                  <a:lnTo>
                    <a:pt x="115" y="46"/>
                  </a:lnTo>
                  <a:lnTo>
                    <a:pt x="115" y="46"/>
                  </a:lnTo>
                  <a:lnTo>
                    <a:pt x="124" y="36"/>
                  </a:lnTo>
                  <a:lnTo>
                    <a:pt x="134" y="26"/>
                  </a:lnTo>
                  <a:lnTo>
                    <a:pt x="142" y="14"/>
                  </a:lnTo>
                  <a:lnTo>
                    <a:pt x="145" y="8"/>
                  </a:lnTo>
                  <a:lnTo>
                    <a:pt x="14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1" name="Freeform 22"/>
            <p:cNvSpPr/>
            <p:nvPr/>
          </p:nvSpPr>
          <p:spPr bwMode="auto">
            <a:xfrm>
              <a:off x="985" y="550"/>
              <a:ext cx="147" cy="69"/>
            </a:xfrm>
            <a:custGeom>
              <a:avLst/>
              <a:gdLst>
                <a:gd name="T0" fmla="*/ 147 w 147"/>
                <a:gd name="T1" fmla="*/ 0 h 69"/>
                <a:gd name="T2" fmla="*/ 147 w 147"/>
                <a:gd name="T3" fmla="*/ 0 h 69"/>
                <a:gd name="T4" fmla="*/ 124 w 147"/>
                <a:gd name="T5" fmla="*/ 1 h 69"/>
                <a:gd name="T6" fmla="*/ 101 w 147"/>
                <a:gd name="T7" fmla="*/ 4 h 69"/>
                <a:gd name="T8" fmla="*/ 81 w 147"/>
                <a:gd name="T9" fmla="*/ 9 h 69"/>
                <a:gd name="T10" fmla="*/ 62 w 147"/>
                <a:gd name="T11" fmla="*/ 16 h 69"/>
                <a:gd name="T12" fmla="*/ 44 w 147"/>
                <a:gd name="T13" fmla="*/ 23 h 69"/>
                <a:gd name="T14" fmla="*/ 28 w 147"/>
                <a:gd name="T15" fmla="*/ 33 h 69"/>
                <a:gd name="T16" fmla="*/ 13 w 147"/>
                <a:gd name="T17" fmla="*/ 43 h 69"/>
                <a:gd name="T18" fmla="*/ 0 w 147"/>
                <a:gd name="T19" fmla="*/ 54 h 69"/>
                <a:gd name="T20" fmla="*/ 0 w 147"/>
                <a:gd name="T21" fmla="*/ 54 h 69"/>
                <a:gd name="T22" fmla="*/ 15 w 147"/>
                <a:gd name="T23" fmla="*/ 56 h 69"/>
                <a:gd name="T24" fmla="*/ 29 w 147"/>
                <a:gd name="T25" fmla="*/ 57 h 69"/>
                <a:gd name="T26" fmla="*/ 44 w 147"/>
                <a:gd name="T27" fmla="*/ 61 h 69"/>
                <a:gd name="T28" fmla="*/ 53 w 147"/>
                <a:gd name="T29" fmla="*/ 64 h 69"/>
                <a:gd name="T30" fmla="*/ 61 w 147"/>
                <a:gd name="T31" fmla="*/ 69 h 69"/>
                <a:gd name="T32" fmla="*/ 61 w 147"/>
                <a:gd name="T33" fmla="*/ 69 h 69"/>
                <a:gd name="T34" fmla="*/ 66 w 147"/>
                <a:gd name="T35" fmla="*/ 54 h 69"/>
                <a:gd name="T36" fmla="*/ 72 w 147"/>
                <a:gd name="T37" fmla="*/ 43 h 69"/>
                <a:gd name="T38" fmla="*/ 82 w 147"/>
                <a:gd name="T39" fmla="*/ 31 h 69"/>
                <a:gd name="T40" fmla="*/ 92 w 147"/>
                <a:gd name="T41" fmla="*/ 23 h 69"/>
                <a:gd name="T42" fmla="*/ 92 w 147"/>
                <a:gd name="T43" fmla="*/ 23 h 69"/>
                <a:gd name="T44" fmla="*/ 97 w 147"/>
                <a:gd name="T45" fmla="*/ 24 h 69"/>
                <a:gd name="T46" fmla="*/ 99 w 147"/>
                <a:gd name="T47" fmla="*/ 26 h 69"/>
                <a:gd name="T48" fmla="*/ 102 w 147"/>
                <a:gd name="T49" fmla="*/ 34 h 69"/>
                <a:gd name="T50" fmla="*/ 106 w 147"/>
                <a:gd name="T51" fmla="*/ 43 h 69"/>
                <a:gd name="T52" fmla="*/ 109 w 147"/>
                <a:gd name="T53" fmla="*/ 44 h 69"/>
                <a:gd name="T54" fmla="*/ 114 w 147"/>
                <a:gd name="T55" fmla="*/ 46 h 69"/>
                <a:gd name="T56" fmla="*/ 114 w 147"/>
                <a:gd name="T57" fmla="*/ 46 h 69"/>
                <a:gd name="T58" fmla="*/ 115 w 147"/>
                <a:gd name="T59" fmla="*/ 46 h 69"/>
                <a:gd name="T60" fmla="*/ 115 w 147"/>
                <a:gd name="T61" fmla="*/ 46 h 69"/>
                <a:gd name="T62" fmla="*/ 124 w 147"/>
                <a:gd name="T63" fmla="*/ 36 h 69"/>
                <a:gd name="T64" fmla="*/ 134 w 147"/>
                <a:gd name="T65" fmla="*/ 26 h 69"/>
                <a:gd name="T66" fmla="*/ 142 w 147"/>
                <a:gd name="T67" fmla="*/ 14 h 69"/>
                <a:gd name="T68" fmla="*/ 145 w 147"/>
                <a:gd name="T69" fmla="*/ 8 h 69"/>
                <a:gd name="T70" fmla="*/ 147 w 147"/>
                <a:gd name="T7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 h="69">
                  <a:moveTo>
                    <a:pt x="147" y="0"/>
                  </a:moveTo>
                  <a:lnTo>
                    <a:pt x="147" y="0"/>
                  </a:lnTo>
                  <a:lnTo>
                    <a:pt x="124" y="1"/>
                  </a:lnTo>
                  <a:lnTo>
                    <a:pt x="101" y="4"/>
                  </a:lnTo>
                  <a:lnTo>
                    <a:pt x="81" y="9"/>
                  </a:lnTo>
                  <a:lnTo>
                    <a:pt x="62" y="16"/>
                  </a:lnTo>
                  <a:lnTo>
                    <a:pt x="44" y="23"/>
                  </a:lnTo>
                  <a:lnTo>
                    <a:pt x="28" y="33"/>
                  </a:lnTo>
                  <a:lnTo>
                    <a:pt x="13" y="43"/>
                  </a:lnTo>
                  <a:lnTo>
                    <a:pt x="0" y="54"/>
                  </a:lnTo>
                  <a:lnTo>
                    <a:pt x="0" y="54"/>
                  </a:lnTo>
                  <a:lnTo>
                    <a:pt x="15" y="56"/>
                  </a:lnTo>
                  <a:lnTo>
                    <a:pt x="29" y="57"/>
                  </a:lnTo>
                  <a:lnTo>
                    <a:pt x="44" y="61"/>
                  </a:lnTo>
                  <a:lnTo>
                    <a:pt x="53" y="64"/>
                  </a:lnTo>
                  <a:lnTo>
                    <a:pt x="61" y="69"/>
                  </a:lnTo>
                  <a:lnTo>
                    <a:pt x="61" y="69"/>
                  </a:lnTo>
                  <a:lnTo>
                    <a:pt x="66" y="54"/>
                  </a:lnTo>
                  <a:lnTo>
                    <a:pt x="72" y="43"/>
                  </a:lnTo>
                  <a:lnTo>
                    <a:pt x="82" y="31"/>
                  </a:lnTo>
                  <a:lnTo>
                    <a:pt x="92" y="23"/>
                  </a:lnTo>
                  <a:lnTo>
                    <a:pt x="92" y="23"/>
                  </a:lnTo>
                  <a:lnTo>
                    <a:pt x="97" y="24"/>
                  </a:lnTo>
                  <a:lnTo>
                    <a:pt x="99" y="26"/>
                  </a:lnTo>
                  <a:lnTo>
                    <a:pt x="102" y="34"/>
                  </a:lnTo>
                  <a:lnTo>
                    <a:pt x="106" y="43"/>
                  </a:lnTo>
                  <a:lnTo>
                    <a:pt x="109" y="44"/>
                  </a:lnTo>
                  <a:lnTo>
                    <a:pt x="114" y="46"/>
                  </a:lnTo>
                  <a:lnTo>
                    <a:pt x="114" y="46"/>
                  </a:lnTo>
                  <a:lnTo>
                    <a:pt x="115" y="46"/>
                  </a:lnTo>
                  <a:lnTo>
                    <a:pt x="115" y="46"/>
                  </a:lnTo>
                  <a:lnTo>
                    <a:pt x="124" y="36"/>
                  </a:lnTo>
                  <a:lnTo>
                    <a:pt x="134" y="26"/>
                  </a:lnTo>
                  <a:lnTo>
                    <a:pt x="142" y="14"/>
                  </a:lnTo>
                  <a:lnTo>
                    <a:pt x="145" y="8"/>
                  </a:lnTo>
                  <a:lnTo>
                    <a:pt x="14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2" name="Freeform 23"/>
            <p:cNvSpPr/>
            <p:nvPr/>
          </p:nvSpPr>
          <p:spPr bwMode="auto">
            <a:xfrm>
              <a:off x="1557" y="573"/>
              <a:ext cx="63" cy="25"/>
            </a:xfrm>
            <a:custGeom>
              <a:avLst/>
              <a:gdLst>
                <a:gd name="T0" fmla="*/ 23 w 63"/>
                <a:gd name="T1" fmla="*/ 0 h 25"/>
                <a:gd name="T2" fmla="*/ 23 w 63"/>
                <a:gd name="T3" fmla="*/ 0 h 25"/>
                <a:gd name="T4" fmla="*/ 17 w 63"/>
                <a:gd name="T5" fmla="*/ 0 h 25"/>
                <a:gd name="T6" fmla="*/ 10 w 63"/>
                <a:gd name="T7" fmla="*/ 1 h 25"/>
                <a:gd name="T8" fmla="*/ 5 w 63"/>
                <a:gd name="T9" fmla="*/ 3 h 25"/>
                <a:gd name="T10" fmla="*/ 0 w 63"/>
                <a:gd name="T11" fmla="*/ 8 h 25"/>
                <a:gd name="T12" fmla="*/ 0 w 63"/>
                <a:gd name="T13" fmla="*/ 8 h 25"/>
                <a:gd name="T14" fmla="*/ 10 w 63"/>
                <a:gd name="T15" fmla="*/ 15 h 25"/>
                <a:gd name="T16" fmla="*/ 20 w 63"/>
                <a:gd name="T17" fmla="*/ 20 h 25"/>
                <a:gd name="T18" fmla="*/ 32 w 63"/>
                <a:gd name="T19" fmla="*/ 23 h 25"/>
                <a:gd name="T20" fmla="*/ 47 w 63"/>
                <a:gd name="T21" fmla="*/ 25 h 25"/>
                <a:gd name="T22" fmla="*/ 47 w 63"/>
                <a:gd name="T23" fmla="*/ 25 h 25"/>
                <a:gd name="T24" fmla="*/ 63 w 63"/>
                <a:gd name="T25" fmla="*/ 23 h 25"/>
                <a:gd name="T26" fmla="*/ 63 w 63"/>
                <a:gd name="T27" fmla="*/ 23 h 25"/>
                <a:gd name="T28" fmla="*/ 63 w 63"/>
                <a:gd name="T29" fmla="*/ 18 h 25"/>
                <a:gd name="T30" fmla="*/ 60 w 63"/>
                <a:gd name="T31" fmla="*/ 13 h 25"/>
                <a:gd name="T32" fmla="*/ 56 w 63"/>
                <a:gd name="T33" fmla="*/ 10 h 25"/>
                <a:gd name="T34" fmla="*/ 51 w 63"/>
                <a:gd name="T35" fmla="*/ 5 h 25"/>
                <a:gd name="T36" fmla="*/ 38 w 63"/>
                <a:gd name="T37" fmla="*/ 1 h 25"/>
                <a:gd name="T38" fmla="*/ 23 w 6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25">
                  <a:moveTo>
                    <a:pt x="23" y="0"/>
                  </a:moveTo>
                  <a:lnTo>
                    <a:pt x="23" y="0"/>
                  </a:lnTo>
                  <a:lnTo>
                    <a:pt x="17" y="0"/>
                  </a:lnTo>
                  <a:lnTo>
                    <a:pt x="10" y="1"/>
                  </a:lnTo>
                  <a:lnTo>
                    <a:pt x="5" y="3"/>
                  </a:lnTo>
                  <a:lnTo>
                    <a:pt x="0" y="8"/>
                  </a:lnTo>
                  <a:lnTo>
                    <a:pt x="0" y="8"/>
                  </a:lnTo>
                  <a:lnTo>
                    <a:pt x="10" y="15"/>
                  </a:lnTo>
                  <a:lnTo>
                    <a:pt x="20" y="20"/>
                  </a:lnTo>
                  <a:lnTo>
                    <a:pt x="32" y="23"/>
                  </a:lnTo>
                  <a:lnTo>
                    <a:pt x="47" y="25"/>
                  </a:lnTo>
                  <a:lnTo>
                    <a:pt x="47" y="25"/>
                  </a:lnTo>
                  <a:lnTo>
                    <a:pt x="63" y="23"/>
                  </a:lnTo>
                  <a:lnTo>
                    <a:pt x="63" y="23"/>
                  </a:lnTo>
                  <a:lnTo>
                    <a:pt x="63" y="18"/>
                  </a:lnTo>
                  <a:lnTo>
                    <a:pt x="60" y="13"/>
                  </a:lnTo>
                  <a:lnTo>
                    <a:pt x="56" y="10"/>
                  </a:lnTo>
                  <a:lnTo>
                    <a:pt x="51" y="5"/>
                  </a:lnTo>
                  <a:lnTo>
                    <a:pt x="38" y="1"/>
                  </a:lnTo>
                  <a:lnTo>
                    <a:pt x="2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3" name="Freeform 24"/>
            <p:cNvSpPr/>
            <p:nvPr/>
          </p:nvSpPr>
          <p:spPr bwMode="auto">
            <a:xfrm>
              <a:off x="1557" y="573"/>
              <a:ext cx="63" cy="25"/>
            </a:xfrm>
            <a:custGeom>
              <a:avLst/>
              <a:gdLst>
                <a:gd name="T0" fmla="*/ 23 w 63"/>
                <a:gd name="T1" fmla="*/ 0 h 25"/>
                <a:gd name="T2" fmla="*/ 23 w 63"/>
                <a:gd name="T3" fmla="*/ 0 h 25"/>
                <a:gd name="T4" fmla="*/ 17 w 63"/>
                <a:gd name="T5" fmla="*/ 0 h 25"/>
                <a:gd name="T6" fmla="*/ 10 w 63"/>
                <a:gd name="T7" fmla="*/ 1 h 25"/>
                <a:gd name="T8" fmla="*/ 5 w 63"/>
                <a:gd name="T9" fmla="*/ 3 h 25"/>
                <a:gd name="T10" fmla="*/ 0 w 63"/>
                <a:gd name="T11" fmla="*/ 8 h 25"/>
                <a:gd name="T12" fmla="*/ 0 w 63"/>
                <a:gd name="T13" fmla="*/ 8 h 25"/>
                <a:gd name="T14" fmla="*/ 10 w 63"/>
                <a:gd name="T15" fmla="*/ 15 h 25"/>
                <a:gd name="T16" fmla="*/ 20 w 63"/>
                <a:gd name="T17" fmla="*/ 20 h 25"/>
                <a:gd name="T18" fmla="*/ 32 w 63"/>
                <a:gd name="T19" fmla="*/ 23 h 25"/>
                <a:gd name="T20" fmla="*/ 47 w 63"/>
                <a:gd name="T21" fmla="*/ 25 h 25"/>
                <a:gd name="T22" fmla="*/ 47 w 63"/>
                <a:gd name="T23" fmla="*/ 25 h 25"/>
                <a:gd name="T24" fmla="*/ 63 w 63"/>
                <a:gd name="T25" fmla="*/ 23 h 25"/>
                <a:gd name="T26" fmla="*/ 63 w 63"/>
                <a:gd name="T27" fmla="*/ 23 h 25"/>
                <a:gd name="T28" fmla="*/ 63 w 63"/>
                <a:gd name="T29" fmla="*/ 18 h 25"/>
                <a:gd name="T30" fmla="*/ 60 w 63"/>
                <a:gd name="T31" fmla="*/ 13 h 25"/>
                <a:gd name="T32" fmla="*/ 56 w 63"/>
                <a:gd name="T33" fmla="*/ 10 h 25"/>
                <a:gd name="T34" fmla="*/ 51 w 63"/>
                <a:gd name="T35" fmla="*/ 5 h 25"/>
                <a:gd name="T36" fmla="*/ 38 w 63"/>
                <a:gd name="T37" fmla="*/ 1 h 25"/>
                <a:gd name="T38" fmla="*/ 23 w 6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25">
                  <a:moveTo>
                    <a:pt x="23" y="0"/>
                  </a:moveTo>
                  <a:lnTo>
                    <a:pt x="23" y="0"/>
                  </a:lnTo>
                  <a:lnTo>
                    <a:pt x="17" y="0"/>
                  </a:lnTo>
                  <a:lnTo>
                    <a:pt x="10" y="1"/>
                  </a:lnTo>
                  <a:lnTo>
                    <a:pt x="5" y="3"/>
                  </a:lnTo>
                  <a:lnTo>
                    <a:pt x="0" y="8"/>
                  </a:lnTo>
                  <a:lnTo>
                    <a:pt x="0" y="8"/>
                  </a:lnTo>
                  <a:lnTo>
                    <a:pt x="10" y="15"/>
                  </a:lnTo>
                  <a:lnTo>
                    <a:pt x="20" y="20"/>
                  </a:lnTo>
                  <a:lnTo>
                    <a:pt x="32" y="23"/>
                  </a:lnTo>
                  <a:lnTo>
                    <a:pt x="47" y="25"/>
                  </a:lnTo>
                  <a:lnTo>
                    <a:pt x="47" y="25"/>
                  </a:lnTo>
                  <a:lnTo>
                    <a:pt x="63" y="23"/>
                  </a:lnTo>
                  <a:lnTo>
                    <a:pt x="63" y="23"/>
                  </a:lnTo>
                  <a:lnTo>
                    <a:pt x="63" y="18"/>
                  </a:lnTo>
                  <a:lnTo>
                    <a:pt x="60" y="13"/>
                  </a:lnTo>
                  <a:lnTo>
                    <a:pt x="56" y="10"/>
                  </a:lnTo>
                  <a:lnTo>
                    <a:pt x="51" y="5"/>
                  </a:lnTo>
                  <a:lnTo>
                    <a:pt x="38" y="1"/>
                  </a:lnTo>
                  <a:lnTo>
                    <a:pt x="2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4" name="Freeform 25"/>
            <p:cNvSpPr/>
            <p:nvPr/>
          </p:nvSpPr>
          <p:spPr bwMode="auto">
            <a:xfrm>
              <a:off x="4627" y="571"/>
              <a:ext cx="124" cy="104"/>
            </a:xfrm>
            <a:custGeom>
              <a:avLst/>
              <a:gdLst>
                <a:gd name="T0" fmla="*/ 94 w 124"/>
                <a:gd name="T1" fmla="*/ 0 h 104"/>
                <a:gd name="T2" fmla="*/ 94 w 124"/>
                <a:gd name="T3" fmla="*/ 0 h 104"/>
                <a:gd name="T4" fmla="*/ 79 w 124"/>
                <a:gd name="T5" fmla="*/ 2 h 104"/>
                <a:gd name="T6" fmla="*/ 66 w 124"/>
                <a:gd name="T7" fmla="*/ 5 h 104"/>
                <a:gd name="T8" fmla="*/ 53 w 124"/>
                <a:gd name="T9" fmla="*/ 8 h 104"/>
                <a:gd name="T10" fmla="*/ 38 w 124"/>
                <a:gd name="T11" fmla="*/ 10 h 104"/>
                <a:gd name="T12" fmla="*/ 38 w 124"/>
                <a:gd name="T13" fmla="*/ 10 h 104"/>
                <a:gd name="T14" fmla="*/ 38 w 124"/>
                <a:gd name="T15" fmla="*/ 18 h 104"/>
                <a:gd name="T16" fmla="*/ 38 w 124"/>
                <a:gd name="T17" fmla="*/ 27 h 104"/>
                <a:gd name="T18" fmla="*/ 35 w 124"/>
                <a:gd name="T19" fmla="*/ 35 h 104"/>
                <a:gd name="T20" fmla="*/ 31 w 124"/>
                <a:gd name="T21" fmla="*/ 41 h 104"/>
                <a:gd name="T22" fmla="*/ 26 w 124"/>
                <a:gd name="T23" fmla="*/ 48 h 104"/>
                <a:gd name="T24" fmla="*/ 20 w 124"/>
                <a:gd name="T25" fmla="*/ 53 h 104"/>
                <a:gd name="T26" fmla="*/ 10 w 124"/>
                <a:gd name="T27" fmla="*/ 60 h 104"/>
                <a:gd name="T28" fmla="*/ 0 w 124"/>
                <a:gd name="T29" fmla="*/ 63 h 104"/>
                <a:gd name="T30" fmla="*/ 0 w 124"/>
                <a:gd name="T31" fmla="*/ 63 h 104"/>
                <a:gd name="T32" fmla="*/ 8 w 124"/>
                <a:gd name="T33" fmla="*/ 66 h 104"/>
                <a:gd name="T34" fmla="*/ 20 w 124"/>
                <a:gd name="T35" fmla="*/ 70 h 104"/>
                <a:gd name="T36" fmla="*/ 45 w 124"/>
                <a:gd name="T37" fmla="*/ 74 h 104"/>
                <a:gd name="T38" fmla="*/ 54 w 124"/>
                <a:gd name="T39" fmla="*/ 78 h 104"/>
                <a:gd name="T40" fmla="*/ 58 w 124"/>
                <a:gd name="T41" fmla="*/ 79 h 104"/>
                <a:gd name="T42" fmla="*/ 59 w 124"/>
                <a:gd name="T43" fmla="*/ 83 h 104"/>
                <a:gd name="T44" fmla="*/ 61 w 124"/>
                <a:gd name="T45" fmla="*/ 86 h 104"/>
                <a:gd name="T46" fmla="*/ 61 w 124"/>
                <a:gd name="T47" fmla="*/ 91 h 104"/>
                <a:gd name="T48" fmla="*/ 58 w 124"/>
                <a:gd name="T49" fmla="*/ 96 h 104"/>
                <a:gd name="T50" fmla="*/ 54 w 124"/>
                <a:gd name="T51" fmla="*/ 101 h 104"/>
                <a:gd name="T52" fmla="*/ 54 w 124"/>
                <a:gd name="T53" fmla="*/ 101 h 104"/>
                <a:gd name="T54" fmla="*/ 71 w 124"/>
                <a:gd name="T55" fmla="*/ 104 h 104"/>
                <a:gd name="T56" fmla="*/ 88 w 124"/>
                <a:gd name="T57" fmla="*/ 104 h 104"/>
                <a:gd name="T58" fmla="*/ 88 w 124"/>
                <a:gd name="T59" fmla="*/ 104 h 104"/>
                <a:gd name="T60" fmla="*/ 96 w 124"/>
                <a:gd name="T61" fmla="*/ 104 h 104"/>
                <a:gd name="T62" fmla="*/ 106 w 124"/>
                <a:gd name="T63" fmla="*/ 103 h 104"/>
                <a:gd name="T64" fmla="*/ 114 w 124"/>
                <a:gd name="T65" fmla="*/ 99 h 104"/>
                <a:gd name="T66" fmla="*/ 124 w 124"/>
                <a:gd name="T67" fmla="*/ 94 h 104"/>
                <a:gd name="T68" fmla="*/ 124 w 124"/>
                <a:gd name="T69" fmla="*/ 94 h 104"/>
                <a:gd name="T70" fmla="*/ 116 w 124"/>
                <a:gd name="T71" fmla="*/ 91 h 104"/>
                <a:gd name="T72" fmla="*/ 107 w 124"/>
                <a:gd name="T73" fmla="*/ 88 h 104"/>
                <a:gd name="T74" fmla="*/ 102 w 124"/>
                <a:gd name="T75" fmla="*/ 84 h 104"/>
                <a:gd name="T76" fmla="*/ 97 w 124"/>
                <a:gd name="T77" fmla="*/ 79 h 104"/>
                <a:gd name="T78" fmla="*/ 94 w 124"/>
                <a:gd name="T79" fmla="*/ 74 h 104"/>
                <a:gd name="T80" fmla="*/ 91 w 124"/>
                <a:gd name="T81" fmla="*/ 68 h 104"/>
                <a:gd name="T82" fmla="*/ 89 w 124"/>
                <a:gd name="T83" fmla="*/ 61 h 104"/>
                <a:gd name="T84" fmla="*/ 89 w 124"/>
                <a:gd name="T85" fmla="*/ 55 h 104"/>
                <a:gd name="T86" fmla="*/ 89 w 124"/>
                <a:gd name="T87" fmla="*/ 40 h 104"/>
                <a:gd name="T88" fmla="*/ 94 w 124"/>
                <a:gd name="T89" fmla="*/ 27 h 104"/>
                <a:gd name="T90" fmla="*/ 101 w 124"/>
                <a:gd name="T91" fmla="*/ 13 h 104"/>
                <a:gd name="T92" fmla="*/ 109 w 124"/>
                <a:gd name="T93" fmla="*/ 2 h 104"/>
                <a:gd name="T94" fmla="*/ 109 w 124"/>
                <a:gd name="T95" fmla="*/ 2 h 104"/>
                <a:gd name="T96" fmla="*/ 94 w 124"/>
                <a:gd name="T9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4" h="104">
                  <a:moveTo>
                    <a:pt x="94" y="0"/>
                  </a:moveTo>
                  <a:lnTo>
                    <a:pt x="94" y="0"/>
                  </a:lnTo>
                  <a:lnTo>
                    <a:pt x="79" y="2"/>
                  </a:lnTo>
                  <a:lnTo>
                    <a:pt x="66" y="5"/>
                  </a:lnTo>
                  <a:lnTo>
                    <a:pt x="53" y="8"/>
                  </a:lnTo>
                  <a:lnTo>
                    <a:pt x="38" y="10"/>
                  </a:lnTo>
                  <a:lnTo>
                    <a:pt x="38" y="10"/>
                  </a:lnTo>
                  <a:lnTo>
                    <a:pt x="38" y="18"/>
                  </a:lnTo>
                  <a:lnTo>
                    <a:pt x="38" y="27"/>
                  </a:lnTo>
                  <a:lnTo>
                    <a:pt x="35" y="35"/>
                  </a:lnTo>
                  <a:lnTo>
                    <a:pt x="31" y="41"/>
                  </a:lnTo>
                  <a:lnTo>
                    <a:pt x="26" y="48"/>
                  </a:lnTo>
                  <a:lnTo>
                    <a:pt x="20" y="53"/>
                  </a:lnTo>
                  <a:lnTo>
                    <a:pt x="10" y="60"/>
                  </a:lnTo>
                  <a:lnTo>
                    <a:pt x="0" y="63"/>
                  </a:lnTo>
                  <a:lnTo>
                    <a:pt x="0" y="63"/>
                  </a:lnTo>
                  <a:lnTo>
                    <a:pt x="8" y="66"/>
                  </a:lnTo>
                  <a:lnTo>
                    <a:pt x="20" y="70"/>
                  </a:lnTo>
                  <a:lnTo>
                    <a:pt x="45" y="74"/>
                  </a:lnTo>
                  <a:lnTo>
                    <a:pt x="54" y="78"/>
                  </a:lnTo>
                  <a:lnTo>
                    <a:pt x="58" y="79"/>
                  </a:lnTo>
                  <a:lnTo>
                    <a:pt x="59" y="83"/>
                  </a:lnTo>
                  <a:lnTo>
                    <a:pt x="61" y="86"/>
                  </a:lnTo>
                  <a:lnTo>
                    <a:pt x="61" y="91"/>
                  </a:lnTo>
                  <a:lnTo>
                    <a:pt x="58" y="96"/>
                  </a:lnTo>
                  <a:lnTo>
                    <a:pt x="54" y="101"/>
                  </a:lnTo>
                  <a:lnTo>
                    <a:pt x="54" y="101"/>
                  </a:lnTo>
                  <a:lnTo>
                    <a:pt x="71" y="104"/>
                  </a:lnTo>
                  <a:lnTo>
                    <a:pt x="88" y="104"/>
                  </a:lnTo>
                  <a:lnTo>
                    <a:pt x="88" y="104"/>
                  </a:lnTo>
                  <a:lnTo>
                    <a:pt x="96" y="104"/>
                  </a:lnTo>
                  <a:lnTo>
                    <a:pt x="106" y="103"/>
                  </a:lnTo>
                  <a:lnTo>
                    <a:pt x="114" y="99"/>
                  </a:lnTo>
                  <a:lnTo>
                    <a:pt x="124" y="94"/>
                  </a:lnTo>
                  <a:lnTo>
                    <a:pt x="124" y="94"/>
                  </a:lnTo>
                  <a:lnTo>
                    <a:pt x="116" y="91"/>
                  </a:lnTo>
                  <a:lnTo>
                    <a:pt x="107" y="88"/>
                  </a:lnTo>
                  <a:lnTo>
                    <a:pt x="102" y="84"/>
                  </a:lnTo>
                  <a:lnTo>
                    <a:pt x="97" y="79"/>
                  </a:lnTo>
                  <a:lnTo>
                    <a:pt x="94" y="74"/>
                  </a:lnTo>
                  <a:lnTo>
                    <a:pt x="91" y="68"/>
                  </a:lnTo>
                  <a:lnTo>
                    <a:pt x="89" y="61"/>
                  </a:lnTo>
                  <a:lnTo>
                    <a:pt x="89" y="55"/>
                  </a:lnTo>
                  <a:lnTo>
                    <a:pt x="89" y="40"/>
                  </a:lnTo>
                  <a:lnTo>
                    <a:pt x="94" y="27"/>
                  </a:lnTo>
                  <a:lnTo>
                    <a:pt x="101" y="13"/>
                  </a:lnTo>
                  <a:lnTo>
                    <a:pt x="109" y="2"/>
                  </a:lnTo>
                  <a:lnTo>
                    <a:pt x="109" y="2"/>
                  </a:lnTo>
                  <a:lnTo>
                    <a:pt x="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5" name="Freeform 26"/>
            <p:cNvSpPr/>
            <p:nvPr/>
          </p:nvSpPr>
          <p:spPr bwMode="auto">
            <a:xfrm>
              <a:off x="4627" y="571"/>
              <a:ext cx="124" cy="104"/>
            </a:xfrm>
            <a:custGeom>
              <a:avLst/>
              <a:gdLst>
                <a:gd name="T0" fmla="*/ 94 w 124"/>
                <a:gd name="T1" fmla="*/ 0 h 104"/>
                <a:gd name="T2" fmla="*/ 94 w 124"/>
                <a:gd name="T3" fmla="*/ 0 h 104"/>
                <a:gd name="T4" fmla="*/ 79 w 124"/>
                <a:gd name="T5" fmla="*/ 2 h 104"/>
                <a:gd name="T6" fmla="*/ 66 w 124"/>
                <a:gd name="T7" fmla="*/ 5 h 104"/>
                <a:gd name="T8" fmla="*/ 53 w 124"/>
                <a:gd name="T9" fmla="*/ 8 h 104"/>
                <a:gd name="T10" fmla="*/ 38 w 124"/>
                <a:gd name="T11" fmla="*/ 10 h 104"/>
                <a:gd name="T12" fmla="*/ 38 w 124"/>
                <a:gd name="T13" fmla="*/ 10 h 104"/>
                <a:gd name="T14" fmla="*/ 38 w 124"/>
                <a:gd name="T15" fmla="*/ 18 h 104"/>
                <a:gd name="T16" fmla="*/ 38 w 124"/>
                <a:gd name="T17" fmla="*/ 27 h 104"/>
                <a:gd name="T18" fmla="*/ 35 w 124"/>
                <a:gd name="T19" fmla="*/ 35 h 104"/>
                <a:gd name="T20" fmla="*/ 31 w 124"/>
                <a:gd name="T21" fmla="*/ 41 h 104"/>
                <a:gd name="T22" fmla="*/ 26 w 124"/>
                <a:gd name="T23" fmla="*/ 48 h 104"/>
                <a:gd name="T24" fmla="*/ 20 w 124"/>
                <a:gd name="T25" fmla="*/ 53 h 104"/>
                <a:gd name="T26" fmla="*/ 10 w 124"/>
                <a:gd name="T27" fmla="*/ 60 h 104"/>
                <a:gd name="T28" fmla="*/ 0 w 124"/>
                <a:gd name="T29" fmla="*/ 63 h 104"/>
                <a:gd name="T30" fmla="*/ 0 w 124"/>
                <a:gd name="T31" fmla="*/ 63 h 104"/>
                <a:gd name="T32" fmla="*/ 8 w 124"/>
                <a:gd name="T33" fmla="*/ 66 h 104"/>
                <a:gd name="T34" fmla="*/ 20 w 124"/>
                <a:gd name="T35" fmla="*/ 70 h 104"/>
                <a:gd name="T36" fmla="*/ 45 w 124"/>
                <a:gd name="T37" fmla="*/ 74 h 104"/>
                <a:gd name="T38" fmla="*/ 54 w 124"/>
                <a:gd name="T39" fmla="*/ 78 h 104"/>
                <a:gd name="T40" fmla="*/ 58 w 124"/>
                <a:gd name="T41" fmla="*/ 79 h 104"/>
                <a:gd name="T42" fmla="*/ 59 w 124"/>
                <a:gd name="T43" fmla="*/ 83 h 104"/>
                <a:gd name="T44" fmla="*/ 61 w 124"/>
                <a:gd name="T45" fmla="*/ 86 h 104"/>
                <a:gd name="T46" fmla="*/ 61 w 124"/>
                <a:gd name="T47" fmla="*/ 91 h 104"/>
                <a:gd name="T48" fmla="*/ 58 w 124"/>
                <a:gd name="T49" fmla="*/ 96 h 104"/>
                <a:gd name="T50" fmla="*/ 54 w 124"/>
                <a:gd name="T51" fmla="*/ 101 h 104"/>
                <a:gd name="T52" fmla="*/ 54 w 124"/>
                <a:gd name="T53" fmla="*/ 101 h 104"/>
                <a:gd name="T54" fmla="*/ 71 w 124"/>
                <a:gd name="T55" fmla="*/ 104 h 104"/>
                <a:gd name="T56" fmla="*/ 88 w 124"/>
                <a:gd name="T57" fmla="*/ 104 h 104"/>
                <a:gd name="T58" fmla="*/ 88 w 124"/>
                <a:gd name="T59" fmla="*/ 104 h 104"/>
                <a:gd name="T60" fmla="*/ 96 w 124"/>
                <a:gd name="T61" fmla="*/ 104 h 104"/>
                <a:gd name="T62" fmla="*/ 106 w 124"/>
                <a:gd name="T63" fmla="*/ 103 h 104"/>
                <a:gd name="T64" fmla="*/ 114 w 124"/>
                <a:gd name="T65" fmla="*/ 99 h 104"/>
                <a:gd name="T66" fmla="*/ 124 w 124"/>
                <a:gd name="T67" fmla="*/ 94 h 104"/>
                <a:gd name="T68" fmla="*/ 124 w 124"/>
                <a:gd name="T69" fmla="*/ 94 h 104"/>
                <a:gd name="T70" fmla="*/ 116 w 124"/>
                <a:gd name="T71" fmla="*/ 91 h 104"/>
                <a:gd name="T72" fmla="*/ 107 w 124"/>
                <a:gd name="T73" fmla="*/ 88 h 104"/>
                <a:gd name="T74" fmla="*/ 102 w 124"/>
                <a:gd name="T75" fmla="*/ 84 h 104"/>
                <a:gd name="T76" fmla="*/ 97 w 124"/>
                <a:gd name="T77" fmla="*/ 79 h 104"/>
                <a:gd name="T78" fmla="*/ 94 w 124"/>
                <a:gd name="T79" fmla="*/ 74 h 104"/>
                <a:gd name="T80" fmla="*/ 91 w 124"/>
                <a:gd name="T81" fmla="*/ 68 h 104"/>
                <a:gd name="T82" fmla="*/ 89 w 124"/>
                <a:gd name="T83" fmla="*/ 61 h 104"/>
                <a:gd name="T84" fmla="*/ 89 w 124"/>
                <a:gd name="T85" fmla="*/ 55 h 104"/>
                <a:gd name="T86" fmla="*/ 89 w 124"/>
                <a:gd name="T87" fmla="*/ 40 h 104"/>
                <a:gd name="T88" fmla="*/ 94 w 124"/>
                <a:gd name="T89" fmla="*/ 27 h 104"/>
                <a:gd name="T90" fmla="*/ 101 w 124"/>
                <a:gd name="T91" fmla="*/ 13 h 104"/>
                <a:gd name="T92" fmla="*/ 109 w 124"/>
                <a:gd name="T93" fmla="*/ 2 h 104"/>
                <a:gd name="T94" fmla="*/ 109 w 124"/>
                <a:gd name="T95" fmla="*/ 2 h 104"/>
                <a:gd name="T96" fmla="*/ 94 w 124"/>
                <a:gd name="T9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4" h="104">
                  <a:moveTo>
                    <a:pt x="94" y="0"/>
                  </a:moveTo>
                  <a:lnTo>
                    <a:pt x="94" y="0"/>
                  </a:lnTo>
                  <a:lnTo>
                    <a:pt x="79" y="2"/>
                  </a:lnTo>
                  <a:lnTo>
                    <a:pt x="66" y="5"/>
                  </a:lnTo>
                  <a:lnTo>
                    <a:pt x="53" y="8"/>
                  </a:lnTo>
                  <a:lnTo>
                    <a:pt x="38" y="10"/>
                  </a:lnTo>
                  <a:lnTo>
                    <a:pt x="38" y="10"/>
                  </a:lnTo>
                  <a:lnTo>
                    <a:pt x="38" y="18"/>
                  </a:lnTo>
                  <a:lnTo>
                    <a:pt x="38" y="27"/>
                  </a:lnTo>
                  <a:lnTo>
                    <a:pt x="35" y="35"/>
                  </a:lnTo>
                  <a:lnTo>
                    <a:pt x="31" y="41"/>
                  </a:lnTo>
                  <a:lnTo>
                    <a:pt x="26" y="48"/>
                  </a:lnTo>
                  <a:lnTo>
                    <a:pt x="20" y="53"/>
                  </a:lnTo>
                  <a:lnTo>
                    <a:pt x="10" y="60"/>
                  </a:lnTo>
                  <a:lnTo>
                    <a:pt x="0" y="63"/>
                  </a:lnTo>
                  <a:lnTo>
                    <a:pt x="0" y="63"/>
                  </a:lnTo>
                  <a:lnTo>
                    <a:pt x="8" y="66"/>
                  </a:lnTo>
                  <a:lnTo>
                    <a:pt x="20" y="70"/>
                  </a:lnTo>
                  <a:lnTo>
                    <a:pt x="45" y="74"/>
                  </a:lnTo>
                  <a:lnTo>
                    <a:pt x="54" y="78"/>
                  </a:lnTo>
                  <a:lnTo>
                    <a:pt x="58" y="79"/>
                  </a:lnTo>
                  <a:lnTo>
                    <a:pt x="59" y="83"/>
                  </a:lnTo>
                  <a:lnTo>
                    <a:pt x="61" y="86"/>
                  </a:lnTo>
                  <a:lnTo>
                    <a:pt x="61" y="91"/>
                  </a:lnTo>
                  <a:lnTo>
                    <a:pt x="58" y="96"/>
                  </a:lnTo>
                  <a:lnTo>
                    <a:pt x="54" y="101"/>
                  </a:lnTo>
                  <a:lnTo>
                    <a:pt x="54" y="101"/>
                  </a:lnTo>
                  <a:lnTo>
                    <a:pt x="71" y="104"/>
                  </a:lnTo>
                  <a:lnTo>
                    <a:pt x="88" y="104"/>
                  </a:lnTo>
                  <a:lnTo>
                    <a:pt x="88" y="104"/>
                  </a:lnTo>
                  <a:lnTo>
                    <a:pt x="96" y="104"/>
                  </a:lnTo>
                  <a:lnTo>
                    <a:pt x="106" y="103"/>
                  </a:lnTo>
                  <a:lnTo>
                    <a:pt x="114" y="99"/>
                  </a:lnTo>
                  <a:lnTo>
                    <a:pt x="124" y="94"/>
                  </a:lnTo>
                  <a:lnTo>
                    <a:pt x="124" y="94"/>
                  </a:lnTo>
                  <a:lnTo>
                    <a:pt x="116" y="91"/>
                  </a:lnTo>
                  <a:lnTo>
                    <a:pt x="107" y="88"/>
                  </a:lnTo>
                  <a:lnTo>
                    <a:pt x="102" y="84"/>
                  </a:lnTo>
                  <a:lnTo>
                    <a:pt x="97" y="79"/>
                  </a:lnTo>
                  <a:lnTo>
                    <a:pt x="94" y="74"/>
                  </a:lnTo>
                  <a:lnTo>
                    <a:pt x="91" y="68"/>
                  </a:lnTo>
                  <a:lnTo>
                    <a:pt x="89" y="61"/>
                  </a:lnTo>
                  <a:lnTo>
                    <a:pt x="89" y="55"/>
                  </a:lnTo>
                  <a:lnTo>
                    <a:pt x="89" y="40"/>
                  </a:lnTo>
                  <a:lnTo>
                    <a:pt x="94" y="27"/>
                  </a:lnTo>
                  <a:lnTo>
                    <a:pt x="101" y="13"/>
                  </a:lnTo>
                  <a:lnTo>
                    <a:pt x="109" y="2"/>
                  </a:lnTo>
                  <a:lnTo>
                    <a:pt x="109" y="2"/>
                  </a:lnTo>
                  <a:lnTo>
                    <a:pt x="9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6" name="Freeform 27"/>
            <p:cNvSpPr/>
            <p:nvPr/>
          </p:nvSpPr>
          <p:spPr bwMode="auto">
            <a:xfrm>
              <a:off x="1109" y="581"/>
              <a:ext cx="251" cy="98"/>
            </a:xfrm>
            <a:custGeom>
              <a:avLst/>
              <a:gdLst>
                <a:gd name="T0" fmla="*/ 182 w 251"/>
                <a:gd name="T1" fmla="*/ 0 h 98"/>
                <a:gd name="T2" fmla="*/ 165 w 251"/>
                <a:gd name="T3" fmla="*/ 2 h 98"/>
                <a:gd name="T4" fmla="*/ 154 w 251"/>
                <a:gd name="T5" fmla="*/ 7 h 98"/>
                <a:gd name="T6" fmla="*/ 155 w 251"/>
                <a:gd name="T7" fmla="*/ 15 h 98"/>
                <a:gd name="T8" fmla="*/ 162 w 251"/>
                <a:gd name="T9" fmla="*/ 23 h 98"/>
                <a:gd name="T10" fmla="*/ 170 w 251"/>
                <a:gd name="T11" fmla="*/ 30 h 98"/>
                <a:gd name="T12" fmla="*/ 177 w 251"/>
                <a:gd name="T13" fmla="*/ 38 h 98"/>
                <a:gd name="T14" fmla="*/ 177 w 251"/>
                <a:gd name="T15" fmla="*/ 45 h 98"/>
                <a:gd name="T16" fmla="*/ 162 w 251"/>
                <a:gd name="T17" fmla="*/ 51 h 98"/>
                <a:gd name="T18" fmla="*/ 147 w 251"/>
                <a:gd name="T19" fmla="*/ 53 h 98"/>
                <a:gd name="T20" fmla="*/ 121 w 251"/>
                <a:gd name="T21" fmla="*/ 48 h 98"/>
                <a:gd name="T22" fmla="*/ 96 w 251"/>
                <a:gd name="T23" fmla="*/ 35 h 98"/>
                <a:gd name="T24" fmla="*/ 84 w 251"/>
                <a:gd name="T25" fmla="*/ 28 h 98"/>
                <a:gd name="T26" fmla="*/ 58 w 251"/>
                <a:gd name="T27" fmla="*/ 18 h 98"/>
                <a:gd name="T28" fmla="*/ 46 w 251"/>
                <a:gd name="T29" fmla="*/ 17 h 98"/>
                <a:gd name="T30" fmla="*/ 23 w 251"/>
                <a:gd name="T31" fmla="*/ 23 h 98"/>
                <a:gd name="T32" fmla="*/ 31 w 251"/>
                <a:gd name="T33" fmla="*/ 35 h 98"/>
                <a:gd name="T34" fmla="*/ 33 w 251"/>
                <a:gd name="T35" fmla="*/ 46 h 98"/>
                <a:gd name="T36" fmla="*/ 28 w 251"/>
                <a:gd name="T37" fmla="*/ 50 h 98"/>
                <a:gd name="T38" fmla="*/ 13 w 251"/>
                <a:gd name="T39" fmla="*/ 55 h 98"/>
                <a:gd name="T40" fmla="*/ 1 w 251"/>
                <a:gd name="T41" fmla="*/ 63 h 98"/>
                <a:gd name="T42" fmla="*/ 0 w 251"/>
                <a:gd name="T43" fmla="*/ 68 h 98"/>
                <a:gd name="T44" fmla="*/ 23 w 251"/>
                <a:gd name="T45" fmla="*/ 71 h 98"/>
                <a:gd name="T46" fmla="*/ 44 w 251"/>
                <a:gd name="T47" fmla="*/ 69 h 98"/>
                <a:gd name="T48" fmla="*/ 64 w 251"/>
                <a:gd name="T49" fmla="*/ 66 h 98"/>
                <a:gd name="T50" fmla="*/ 102 w 251"/>
                <a:gd name="T51" fmla="*/ 61 h 98"/>
                <a:gd name="T52" fmla="*/ 117 w 251"/>
                <a:gd name="T53" fmla="*/ 63 h 98"/>
                <a:gd name="T54" fmla="*/ 130 w 251"/>
                <a:gd name="T55" fmla="*/ 68 h 98"/>
                <a:gd name="T56" fmla="*/ 125 w 251"/>
                <a:gd name="T57" fmla="*/ 74 h 98"/>
                <a:gd name="T58" fmla="*/ 109 w 251"/>
                <a:gd name="T59" fmla="*/ 79 h 98"/>
                <a:gd name="T60" fmla="*/ 91 w 251"/>
                <a:gd name="T61" fmla="*/ 81 h 98"/>
                <a:gd name="T62" fmla="*/ 74 w 251"/>
                <a:gd name="T63" fmla="*/ 86 h 98"/>
                <a:gd name="T64" fmla="*/ 69 w 251"/>
                <a:gd name="T65" fmla="*/ 91 h 98"/>
                <a:gd name="T66" fmla="*/ 99 w 251"/>
                <a:gd name="T67" fmla="*/ 98 h 98"/>
                <a:gd name="T68" fmla="*/ 112 w 251"/>
                <a:gd name="T69" fmla="*/ 96 h 98"/>
                <a:gd name="T70" fmla="*/ 152 w 251"/>
                <a:gd name="T71" fmla="*/ 84 h 98"/>
                <a:gd name="T72" fmla="*/ 182 w 251"/>
                <a:gd name="T73" fmla="*/ 76 h 98"/>
                <a:gd name="T74" fmla="*/ 215 w 251"/>
                <a:gd name="T75" fmla="*/ 73 h 98"/>
                <a:gd name="T76" fmla="*/ 230 w 251"/>
                <a:gd name="T77" fmla="*/ 73 h 98"/>
                <a:gd name="T78" fmla="*/ 248 w 251"/>
                <a:gd name="T79" fmla="*/ 76 h 98"/>
                <a:gd name="T80" fmla="*/ 251 w 251"/>
                <a:gd name="T81" fmla="*/ 51 h 98"/>
                <a:gd name="T82" fmla="*/ 250 w 251"/>
                <a:gd name="T83" fmla="*/ 41 h 98"/>
                <a:gd name="T84" fmla="*/ 240 w 251"/>
                <a:gd name="T85" fmla="*/ 35 h 98"/>
                <a:gd name="T86" fmla="*/ 231 w 251"/>
                <a:gd name="T87" fmla="*/ 30 h 98"/>
                <a:gd name="T88" fmla="*/ 226 w 251"/>
                <a:gd name="T89" fmla="*/ 41 h 98"/>
                <a:gd name="T90" fmla="*/ 218 w 251"/>
                <a:gd name="T91" fmla="*/ 46 h 98"/>
                <a:gd name="T92" fmla="*/ 212 w 251"/>
                <a:gd name="T93" fmla="*/ 45 h 98"/>
                <a:gd name="T94" fmla="*/ 200 w 251"/>
                <a:gd name="T95" fmla="*/ 36 h 98"/>
                <a:gd name="T96" fmla="*/ 190 w 251"/>
                <a:gd name="T97" fmla="*/ 21 h 98"/>
                <a:gd name="T98" fmla="*/ 185 w 251"/>
                <a:gd name="T99" fmla="*/ 7 h 98"/>
                <a:gd name="T100" fmla="*/ 185 w 251"/>
                <a:gd name="T101"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1" h="98">
                  <a:moveTo>
                    <a:pt x="182" y="0"/>
                  </a:moveTo>
                  <a:lnTo>
                    <a:pt x="182" y="0"/>
                  </a:lnTo>
                  <a:lnTo>
                    <a:pt x="173" y="0"/>
                  </a:lnTo>
                  <a:lnTo>
                    <a:pt x="165" y="2"/>
                  </a:lnTo>
                  <a:lnTo>
                    <a:pt x="160" y="3"/>
                  </a:lnTo>
                  <a:lnTo>
                    <a:pt x="154" y="7"/>
                  </a:lnTo>
                  <a:lnTo>
                    <a:pt x="154" y="7"/>
                  </a:lnTo>
                  <a:lnTo>
                    <a:pt x="155" y="15"/>
                  </a:lnTo>
                  <a:lnTo>
                    <a:pt x="157" y="20"/>
                  </a:lnTo>
                  <a:lnTo>
                    <a:pt x="162" y="23"/>
                  </a:lnTo>
                  <a:lnTo>
                    <a:pt x="165" y="26"/>
                  </a:lnTo>
                  <a:lnTo>
                    <a:pt x="170" y="30"/>
                  </a:lnTo>
                  <a:lnTo>
                    <a:pt x="173" y="33"/>
                  </a:lnTo>
                  <a:lnTo>
                    <a:pt x="177" y="38"/>
                  </a:lnTo>
                  <a:lnTo>
                    <a:pt x="177" y="45"/>
                  </a:lnTo>
                  <a:lnTo>
                    <a:pt x="177" y="45"/>
                  </a:lnTo>
                  <a:lnTo>
                    <a:pt x="170" y="50"/>
                  </a:lnTo>
                  <a:lnTo>
                    <a:pt x="162" y="51"/>
                  </a:lnTo>
                  <a:lnTo>
                    <a:pt x="147" y="53"/>
                  </a:lnTo>
                  <a:lnTo>
                    <a:pt x="147" y="53"/>
                  </a:lnTo>
                  <a:lnTo>
                    <a:pt x="134" y="51"/>
                  </a:lnTo>
                  <a:lnTo>
                    <a:pt x="121" y="48"/>
                  </a:lnTo>
                  <a:lnTo>
                    <a:pt x="109" y="41"/>
                  </a:lnTo>
                  <a:lnTo>
                    <a:pt x="96" y="35"/>
                  </a:lnTo>
                  <a:lnTo>
                    <a:pt x="96" y="35"/>
                  </a:lnTo>
                  <a:lnTo>
                    <a:pt x="84" y="28"/>
                  </a:lnTo>
                  <a:lnTo>
                    <a:pt x="71" y="23"/>
                  </a:lnTo>
                  <a:lnTo>
                    <a:pt x="58" y="18"/>
                  </a:lnTo>
                  <a:lnTo>
                    <a:pt x="46" y="17"/>
                  </a:lnTo>
                  <a:lnTo>
                    <a:pt x="46" y="17"/>
                  </a:lnTo>
                  <a:lnTo>
                    <a:pt x="34" y="18"/>
                  </a:lnTo>
                  <a:lnTo>
                    <a:pt x="23" y="23"/>
                  </a:lnTo>
                  <a:lnTo>
                    <a:pt x="23" y="23"/>
                  </a:lnTo>
                  <a:lnTo>
                    <a:pt x="31" y="35"/>
                  </a:lnTo>
                  <a:lnTo>
                    <a:pt x="34" y="43"/>
                  </a:lnTo>
                  <a:lnTo>
                    <a:pt x="33" y="46"/>
                  </a:lnTo>
                  <a:lnTo>
                    <a:pt x="33" y="48"/>
                  </a:lnTo>
                  <a:lnTo>
                    <a:pt x="28" y="50"/>
                  </a:lnTo>
                  <a:lnTo>
                    <a:pt x="21" y="51"/>
                  </a:lnTo>
                  <a:lnTo>
                    <a:pt x="13" y="55"/>
                  </a:lnTo>
                  <a:lnTo>
                    <a:pt x="5" y="60"/>
                  </a:lnTo>
                  <a:lnTo>
                    <a:pt x="1" y="63"/>
                  </a:lnTo>
                  <a:lnTo>
                    <a:pt x="0" y="68"/>
                  </a:lnTo>
                  <a:lnTo>
                    <a:pt x="0" y="68"/>
                  </a:lnTo>
                  <a:lnTo>
                    <a:pt x="11" y="71"/>
                  </a:lnTo>
                  <a:lnTo>
                    <a:pt x="23" y="71"/>
                  </a:lnTo>
                  <a:lnTo>
                    <a:pt x="23" y="71"/>
                  </a:lnTo>
                  <a:lnTo>
                    <a:pt x="44" y="69"/>
                  </a:lnTo>
                  <a:lnTo>
                    <a:pt x="64" y="66"/>
                  </a:lnTo>
                  <a:lnTo>
                    <a:pt x="64" y="66"/>
                  </a:lnTo>
                  <a:lnTo>
                    <a:pt x="84" y="63"/>
                  </a:lnTo>
                  <a:lnTo>
                    <a:pt x="102" y="61"/>
                  </a:lnTo>
                  <a:lnTo>
                    <a:pt x="102" y="61"/>
                  </a:lnTo>
                  <a:lnTo>
                    <a:pt x="117" y="63"/>
                  </a:lnTo>
                  <a:lnTo>
                    <a:pt x="124" y="64"/>
                  </a:lnTo>
                  <a:lnTo>
                    <a:pt x="130" y="68"/>
                  </a:lnTo>
                  <a:lnTo>
                    <a:pt x="130" y="68"/>
                  </a:lnTo>
                  <a:lnTo>
                    <a:pt x="125" y="74"/>
                  </a:lnTo>
                  <a:lnTo>
                    <a:pt x="119" y="76"/>
                  </a:lnTo>
                  <a:lnTo>
                    <a:pt x="109" y="79"/>
                  </a:lnTo>
                  <a:lnTo>
                    <a:pt x="101" y="79"/>
                  </a:lnTo>
                  <a:lnTo>
                    <a:pt x="91" y="81"/>
                  </a:lnTo>
                  <a:lnTo>
                    <a:pt x="82" y="83"/>
                  </a:lnTo>
                  <a:lnTo>
                    <a:pt x="74" y="86"/>
                  </a:lnTo>
                  <a:lnTo>
                    <a:pt x="69" y="91"/>
                  </a:lnTo>
                  <a:lnTo>
                    <a:pt x="69" y="91"/>
                  </a:lnTo>
                  <a:lnTo>
                    <a:pt x="84" y="96"/>
                  </a:lnTo>
                  <a:lnTo>
                    <a:pt x="99" y="98"/>
                  </a:lnTo>
                  <a:lnTo>
                    <a:pt x="99" y="98"/>
                  </a:lnTo>
                  <a:lnTo>
                    <a:pt x="112" y="96"/>
                  </a:lnTo>
                  <a:lnTo>
                    <a:pt x="125" y="93"/>
                  </a:lnTo>
                  <a:lnTo>
                    <a:pt x="152" y="84"/>
                  </a:lnTo>
                  <a:lnTo>
                    <a:pt x="152" y="84"/>
                  </a:lnTo>
                  <a:lnTo>
                    <a:pt x="182" y="76"/>
                  </a:lnTo>
                  <a:lnTo>
                    <a:pt x="198" y="73"/>
                  </a:lnTo>
                  <a:lnTo>
                    <a:pt x="215" y="73"/>
                  </a:lnTo>
                  <a:lnTo>
                    <a:pt x="215" y="73"/>
                  </a:lnTo>
                  <a:lnTo>
                    <a:pt x="230" y="73"/>
                  </a:lnTo>
                  <a:lnTo>
                    <a:pt x="248" y="76"/>
                  </a:lnTo>
                  <a:lnTo>
                    <a:pt x="248" y="76"/>
                  </a:lnTo>
                  <a:lnTo>
                    <a:pt x="250" y="58"/>
                  </a:lnTo>
                  <a:lnTo>
                    <a:pt x="251" y="51"/>
                  </a:lnTo>
                  <a:lnTo>
                    <a:pt x="251" y="46"/>
                  </a:lnTo>
                  <a:lnTo>
                    <a:pt x="250" y="41"/>
                  </a:lnTo>
                  <a:lnTo>
                    <a:pt x="246" y="38"/>
                  </a:lnTo>
                  <a:lnTo>
                    <a:pt x="240" y="35"/>
                  </a:lnTo>
                  <a:lnTo>
                    <a:pt x="231" y="30"/>
                  </a:lnTo>
                  <a:lnTo>
                    <a:pt x="231" y="30"/>
                  </a:lnTo>
                  <a:lnTo>
                    <a:pt x="230" y="38"/>
                  </a:lnTo>
                  <a:lnTo>
                    <a:pt x="226" y="41"/>
                  </a:lnTo>
                  <a:lnTo>
                    <a:pt x="221" y="45"/>
                  </a:lnTo>
                  <a:lnTo>
                    <a:pt x="218" y="46"/>
                  </a:lnTo>
                  <a:lnTo>
                    <a:pt x="218" y="46"/>
                  </a:lnTo>
                  <a:lnTo>
                    <a:pt x="212" y="45"/>
                  </a:lnTo>
                  <a:lnTo>
                    <a:pt x="205" y="41"/>
                  </a:lnTo>
                  <a:lnTo>
                    <a:pt x="200" y="36"/>
                  </a:lnTo>
                  <a:lnTo>
                    <a:pt x="193" y="30"/>
                  </a:lnTo>
                  <a:lnTo>
                    <a:pt x="190" y="21"/>
                  </a:lnTo>
                  <a:lnTo>
                    <a:pt x="187" y="15"/>
                  </a:lnTo>
                  <a:lnTo>
                    <a:pt x="185" y="7"/>
                  </a:lnTo>
                  <a:lnTo>
                    <a:pt x="185" y="0"/>
                  </a:lnTo>
                  <a:lnTo>
                    <a:pt x="185" y="0"/>
                  </a:lnTo>
                  <a:lnTo>
                    <a:pt x="18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7" name="Freeform 29"/>
            <p:cNvSpPr/>
            <p:nvPr/>
          </p:nvSpPr>
          <p:spPr bwMode="auto">
            <a:xfrm>
              <a:off x="1433" y="588"/>
              <a:ext cx="101" cy="69"/>
            </a:xfrm>
            <a:custGeom>
              <a:avLst/>
              <a:gdLst>
                <a:gd name="T0" fmla="*/ 94 w 101"/>
                <a:gd name="T1" fmla="*/ 0 h 69"/>
                <a:gd name="T2" fmla="*/ 94 w 101"/>
                <a:gd name="T3" fmla="*/ 0 h 69"/>
                <a:gd name="T4" fmla="*/ 89 w 101"/>
                <a:gd name="T5" fmla="*/ 3 h 69"/>
                <a:gd name="T6" fmla="*/ 84 w 101"/>
                <a:gd name="T7" fmla="*/ 5 h 69"/>
                <a:gd name="T8" fmla="*/ 76 w 101"/>
                <a:gd name="T9" fmla="*/ 6 h 69"/>
                <a:gd name="T10" fmla="*/ 76 w 101"/>
                <a:gd name="T11" fmla="*/ 6 h 69"/>
                <a:gd name="T12" fmla="*/ 63 w 101"/>
                <a:gd name="T13" fmla="*/ 5 h 69"/>
                <a:gd name="T14" fmla="*/ 63 w 101"/>
                <a:gd name="T15" fmla="*/ 5 h 69"/>
                <a:gd name="T16" fmla="*/ 50 w 101"/>
                <a:gd name="T17" fmla="*/ 3 h 69"/>
                <a:gd name="T18" fmla="*/ 50 w 101"/>
                <a:gd name="T19" fmla="*/ 3 h 69"/>
                <a:gd name="T20" fmla="*/ 45 w 101"/>
                <a:gd name="T21" fmla="*/ 5 h 69"/>
                <a:gd name="T22" fmla="*/ 40 w 101"/>
                <a:gd name="T23" fmla="*/ 8 h 69"/>
                <a:gd name="T24" fmla="*/ 40 w 101"/>
                <a:gd name="T25" fmla="*/ 8 h 69"/>
                <a:gd name="T26" fmla="*/ 46 w 101"/>
                <a:gd name="T27" fmla="*/ 11 h 69"/>
                <a:gd name="T28" fmla="*/ 51 w 101"/>
                <a:gd name="T29" fmla="*/ 16 h 69"/>
                <a:gd name="T30" fmla="*/ 55 w 101"/>
                <a:gd name="T31" fmla="*/ 23 h 69"/>
                <a:gd name="T32" fmla="*/ 55 w 101"/>
                <a:gd name="T33" fmla="*/ 31 h 69"/>
                <a:gd name="T34" fmla="*/ 55 w 101"/>
                <a:gd name="T35" fmla="*/ 31 h 69"/>
                <a:gd name="T36" fmla="*/ 45 w 101"/>
                <a:gd name="T37" fmla="*/ 24 h 69"/>
                <a:gd name="T38" fmla="*/ 36 w 101"/>
                <a:gd name="T39" fmla="*/ 18 h 69"/>
                <a:gd name="T40" fmla="*/ 27 w 101"/>
                <a:gd name="T41" fmla="*/ 13 h 69"/>
                <a:gd name="T42" fmla="*/ 17 w 101"/>
                <a:gd name="T43" fmla="*/ 8 h 69"/>
                <a:gd name="T44" fmla="*/ 17 w 101"/>
                <a:gd name="T45" fmla="*/ 8 h 69"/>
                <a:gd name="T46" fmla="*/ 18 w 101"/>
                <a:gd name="T47" fmla="*/ 13 h 69"/>
                <a:gd name="T48" fmla="*/ 18 w 101"/>
                <a:gd name="T49" fmla="*/ 16 h 69"/>
                <a:gd name="T50" fmla="*/ 18 w 101"/>
                <a:gd name="T51" fmla="*/ 19 h 69"/>
                <a:gd name="T52" fmla="*/ 18 w 101"/>
                <a:gd name="T53" fmla="*/ 23 h 69"/>
                <a:gd name="T54" fmla="*/ 13 w 101"/>
                <a:gd name="T55" fmla="*/ 28 h 69"/>
                <a:gd name="T56" fmla="*/ 8 w 101"/>
                <a:gd name="T57" fmla="*/ 31 h 69"/>
                <a:gd name="T58" fmla="*/ 3 w 101"/>
                <a:gd name="T59" fmla="*/ 34 h 69"/>
                <a:gd name="T60" fmla="*/ 0 w 101"/>
                <a:gd name="T61" fmla="*/ 38 h 69"/>
                <a:gd name="T62" fmla="*/ 0 w 101"/>
                <a:gd name="T63" fmla="*/ 39 h 69"/>
                <a:gd name="T64" fmla="*/ 2 w 101"/>
                <a:gd name="T65" fmla="*/ 41 h 69"/>
                <a:gd name="T66" fmla="*/ 8 w 101"/>
                <a:gd name="T67" fmla="*/ 46 h 69"/>
                <a:gd name="T68" fmla="*/ 8 w 101"/>
                <a:gd name="T69" fmla="*/ 46 h 69"/>
                <a:gd name="T70" fmla="*/ 13 w 101"/>
                <a:gd name="T71" fmla="*/ 43 h 69"/>
                <a:gd name="T72" fmla="*/ 18 w 101"/>
                <a:gd name="T73" fmla="*/ 39 h 69"/>
                <a:gd name="T74" fmla="*/ 25 w 101"/>
                <a:gd name="T75" fmla="*/ 38 h 69"/>
                <a:gd name="T76" fmla="*/ 32 w 101"/>
                <a:gd name="T77" fmla="*/ 36 h 69"/>
                <a:gd name="T78" fmla="*/ 32 w 101"/>
                <a:gd name="T79" fmla="*/ 36 h 69"/>
                <a:gd name="T80" fmla="*/ 38 w 101"/>
                <a:gd name="T81" fmla="*/ 38 h 69"/>
                <a:gd name="T82" fmla="*/ 45 w 101"/>
                <a:gd name="T83" fmla="*/ 39 h 69"/>
                <a:gd name="T84" fmla="*/ 50 w 101"/>
                <a:gd name="T85" fmla="*/ 41 h 69"/>
                <a:gd name="T86" fmla="*/ 53 w 101"/>
                <a:gd name="T87" fmla="*/ 46 h 69"/>
                <a:gd name="T88" fmla="*/ 55 w 101"/>
                <a:gd name="T89" fmla="*/ 51 h 69"/>
                <a:gd name="T90" fmla="*/ 55 w 101"/>
                <a:gd name="T91" fmla="*/ 56 h 69"/>
                <a:gd name="T92" fmla="*/ 53 w 101"/>
                <a:gd name="T93" fmla="*/ 62 h 69"/>
                <a:gd name="T94" fmla="*/ 48 w 101"/>
                <a:gd name="T95" fmla="*/ 69 h 69"/>
                <a:gd name="T96" fmla="*/ 94 w 101"/>
                <a:gd name="T97" fmla="*/ 69 h 69"/>
                <a:gd name="T98" fmla="*/ 94 w 101"/>
                <a:gd name="T99" fmla="*/ 69 h 69"/>
                <a:gd name="T100" fmla="*/ 93 w 101"/>
                <a:gd name="T101" fmla="*/ 59 h 69"/>
                <a:gd name="T102" fmla="*/ 94 w 101"/>
                <a:gd name="T103" fmla="*/ 49 h 69"/>
                <a:gd name="T104" fmla="*/ 99 w 101"/>
                <a:gd name="T105" fmla="*/ 31 h 69"/>
                <a:gd name="T106" fmla="*/ 101 w 101"/>
                <a:gd name="T107" fmla="*/ 23 h 69"/>
                <a:gd name="T108" fmla="*/ 101 w 101"/>
                <a:gd name="T109" fmla="*/ 16 h 69"/>
                <a:gd name="T110" fmla="*/ 99 w 101"/>
                <a:gd name="T111" fmla="*/ 8 h 69"/>
                <a:gd name="T112" fmla="*/ 94 w 101"/>
                <a:gd name="T11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 h="69">
                  <a:moveTo>
                    <a:pt x="94" y="0"/>
                  </a:moveTo>
                  <a:lnTo>
                    <a:pt x="94" y="0"/>
                  </a:lnTo>
                  <a:lnTo>
                    <a:pt x="89" y="3"/>
                  </a:lnTo>
                  <a:lnTo>
                    <a:pt x="84" y="5"/>
                  </a:lnTo>
                  <a:lnTo>
                    <a:pt x="76" y="6"/>
                  </a:lnTo>
                  <a:lnTo>
                    <a:pt x="76" y="6"/>
                  </a:lnTo>
                  <a:lnTo>
                    <a:pt x="63" y="5"/>
                  </a:lnTo>
                  <a:lnTo>
                    <a:pt x="63" y="5"/>
                  </a:lnTo>
                  <a:lnTo>
                    <a:pt x="50" y="3"/>
                  </a:lnTo>
                  <a:lnTo>
                    <a:pt x="50" y="3"/>
                  </a:lnTo>
                  <a:lnTo>
                    <a:pt x="45" y="5"/>
                  </a:lnTo>
                  <a:lnTo>
                    <a:pt x="40" y="8"/>
                  </a:lnTo>
                  <a:lnTo>
                    <a:pt x="40" y="8"/>
                  </a:lnTo>
                  <a:lnTo>
                    <a:pt x="46" y="11"/>
                  </a:lnTo>
                  <a:lnTo>
                    <a:pt x="51" y="16"/>
                  </a:lnTo>
                  <a:lnTo>
                    <a:pt x="55" y="23"/>
                  </a:lnTo>
                  <a:lnTo>
                    <a:pt x="55" y="31"/>
                  </a:lnTo>
                  <a:lnTo>
                    <a:pt x="55" y="31"/>
                  </a:lnTo>
                  <a:lnTo>
                    <a:pt x="45" y="24"/>
                  </a:lnTo>
                  <a:lnTo>
                    <a:pt x="36" y="18"/>
                  </a:lnTo>
                  <a:lnTo>
                    <a:pt x="27" y="13"/>
                  </a:lnTo>
                  <a:lnTo>
                    <a:pt x="17" y="8"/>
                  </a:lnTo>
                  <a:lnTo>
                    <a:pt x="17" y="8"/>
                  </a:lnTo>
                  <a:lnTo>
                    <a:pt x="18" y="13"/>
                  </a:lnTo>
                  <a:lnTo>
                    <a:pt x="18" y="16"/>
                  </a:lnTo>
                  <a:lnTo>
                    <a:pt x="18" y="19"/>
                  </a:lnTo>
                  <a:lnTo>
                    <a:pt x="18" y="23"/>
                  </a:lnTo>
                  <a:lnTo>
                    <a:pt x="13" y="28"/>
                  </a:lnTo>
                  <a:lnTo>
                    <a:pt x="8" y="31"/>
                  </a:lnTo>
                  <a:lnTo>
                    <a:pt x="3" y="34"/>
                  </a:lnTo>
                  <a:lnTo>
                    <a:pt x="0" y="38"/>
                  </a:lnTo>
                  <a:lnTo>
                    <a:pt x="0" y="39"/>
                  </a:lnTo>
                  <a:lnTo>
                    <a:pt x="2" y="41"/>
                  </a:lnTo>
                  <a:lnTo>
                    <a:pt x="8" y="46"/>
                  </a:lnTo>
                  <a:lnTo>
                    <a:pt x="8" y="46"/>
                  </a:lnTo>
                  <a:lnTo>
                    <a:pt x="13" y="43"/>
                  </a:lnTo>
                  <a:lnTo>
                    <a:pt x="18" y="39"/>
                  </a:lnTo>
                  <a:lnTo>
                    <a:pt x="25" y="38"/>
                  </a:lnTo>
                  <a:lnTo>
                    <a:pt x="32" y="36"/>
                  </a:lnTo>
                  <a:lnTo>
                    <a:pt x="32" y="36"/>
                  </a:lnTo>
                  <a:lnTo>
                    <a:pt x="38" y="38"/>
                  </a:lnTo>
                  <a:lnTo>
                    <a:pt x="45" y="39"/>
                  </a:lnTo>
                  <a:lnTo>
                    <a:pt x="50" y="41"/>
                  </a:lnTo>
                  <a:lnTo>
                    <a:pt x="53" y="46"/>
                  </a:lnTo>
                  <a:lnTo>
                    <a:pt x="55" y="51"/>
                  </a:lnTo>
                  <a:lnTo>
                    <a:pt x="55" y="56"/>
                  </a:lnTo>
                  <a:lnTo>
                    <a:pt x="53" y="62"/>
                  </a:lnTo>
                  <a:lnTo>
                    <a:pt x="48" y="69"/>
                  </a:lnTo>
                  <a:lnTo>
                    <a:pt x="94" y="69"/>
                  </a:lnTo>
                  <a:lnTo>
                    <a:pt x="94" y="69"/>
                  </a:lnTo>
                  <a:lnTo>
                    <a:pt x="93" y="59"/>
                  </a:lnTo>
                  <a:lnTo>
                    <a:pt x="94" y="49"/>
                  </a:lnTo>
                  <a:lnTo>
                    <a:pt x="99" y="31"/>
                  </a:lnTo>
                  <a:lnTo>
                    <a:pt x="101" y="23"/>
                  </a:lnTo>
                  <a:lnTo>
                    <a:pt x="101" y="16"/>
                  </a:lnTo>
                  <a:lnTo>
                    <a:pt x="99" y="8"/>
                  </a:lnTo>
                  <a:lnTo>
                    <a:pt x="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8" name="Freeform 30"/>
            <p:cNvSpPr/>
            <p:nvPr/>
          </p:nvSpPr>
          <p:spPr bwMode="auto">
            <a:xfrm>
              <a:off x="1433" y="588"/>
              <a:ext cx="101" cy="69"/>
            </a:xfrm>
            <a:custGeom>
              <a:avLst/>
              <a:gdLst>
                <a:gd name="T0" fmla="*/ 94 w 101"/>
                <a:gd name="T1" fmla="*/ 0 h 69"/>
                <a:gd name="T2" fmla="*/ 94 w 101"/>
                <a:gd name="T3" fmla="*/ 0 h 69"/>
                <a:gd name="T4" fmla="*/ 89 w 101"/>
                <a:gd name="T5" fmla="*/ 3 h 69"/>
                <a:gd name="T6" fmla="*/ 84 w 101"/>
                <a:gd name="T7" fmla="*/ 5 h 69"/>
                <a:gd name="T8" fmla="*/ 76 w 101"/>
                <a:gd name="T9" fmla="*/ 6 h 69"/>
                <a:gd name="T10" fmla="*/ 76 w 101"/>
                <a:gd name="T11" fmla="*/ 6 h 69"/>
                <a:gd name="T12" fmla="*/ 63 w 101"/>
                <a:gd name="T13" fmla="*/ 5 h 69"/>
                <a:gd name="T14" fmla="*/ 63 w 101"/>
                <a:gd name="T15" fmla="*/ 5 h 69"/>
                <a:gd name="T16" fmla="*/ 50 w 101"/>
                <a:gd name="T17" fmla="*/ 3 h 69"/>
                <a:gd name="T18" fmla="*/ 50 w 101"/>
                <a:gd name="T19" fmla="*/ 3 h 69"/>
                <a:gd name="T20" fmla="*/ 45 w 101"/>
                <a:gd name="T21" fmla="*/ 5 h 69"/>
                <a:gd name="T22" fmla="*/ 40 w 101"/>
                <a:gd name="T23" fmla="*/ 8 h 69"/>
                <a:gd name="T24" fmla="*/ 40 w 101"/>
                <a:gd name="T25" fmla="*/ 8 h 69"/>
                <a:gd name="T26" fmla="*/ 46 w 101"/>
                <a:gd name="T27" fmla="*/ 11 h 69"/>
                <a:gd name="T28" fmla="*/ 51 w 101"/>
                <a:gd name="T29" fmla="*/ 16 h 69"/>
                <a:gd name="T30" fmla="*/ 55 w 101"/>
                <a:gd name="T31" fmla="*/ 23 h 69"/>
                <a:gd name="T32" fmla="*/ 55 w 101"/>
                <a:gd name="T33" fmla="*/ 31 h 69"/>
                <a:gd name="T34" fmla="*/ 55 w 101"/>
                <a:gd name="T35" fmla="*/ 31 h 69"/>
                <a:gd name="T36" fmla="*/ 45 w 101"/>
                <a:gd name="T37" fmla="*/ 24 h 69"/>
                <a:gd name="T38" fmla="*/ 36 w 101"/>
                <a:gd name="T39" fmla="*/ 18 h 69"/>
                <a:gd name="T40" fmla="*/ 27 w 101"/>
                <a:gd name="T41" fmla="*/ 13 h 69"/>
                <a:gd name="T42" fmla="*/ 17 w 101"/>
                <a:gd name="T43" fmla="*/ 8 h 69"/>
                <a:gd name="T44" fmla="*/ 17 w 101"/>
                <a:gd name="T45" fmla="*/ 8 h 69"/>
                <a:gd name="T46" fmla="*/ 18 w 101"/>
                <a:gd name="T47" fmla="*/ 13 h 69"/>
                <a:gd name="T48" fmla="*/ 18 w 101"/>
                <a:gd name="T49" fmla="*/ 16 h 69"/>
                <a:gd name="T50" fmla="*/ 18 w 101"/>
                <a:gd name="T51" fmla="*/ 19 h 69"/>
                <a:gd name="T52" fmla="*/ 18 w 101"/>
                <a:gd name="T53" fmla="*/ 23 h 69"/>
                <a:gd name="T54" fmla="*/ 13 w 101"/>
                <a:gd name="T55" fmla="*/ 28 h 69"/>
                <a:gd name="T56" fmla="*/ 8 w 101"/>
                <a:gd name="T57" fmla="*/ 31 h 69"/>
                <a:gd name="T58" fmla="*/ 3 w 101"/>
                <a:gd name="T59" fmla="*/ 34 h 69"/>
                <a:gd name="T60" fmla="*/ 0 w 101"/>
                <a:gd name="T61" fmla="*/ 38 h 69"/>
                <a:gd name="T62" fmla="*/ 0 w 101"/>
                <a:gd name="T63" fmla="*/ 39 h 69"/>
                <a:gd name="T64" fmla="*/ 2 w 101"/>
                <a:gd name="T65" fmla="*/ 41 h 69"/>
                <a:gd name="T66" fmla="*/ 8 w 101"/>
                <a:gd name="T67" fmla="*/ 46 h 69"/>
                <a:gd name="T68" fmla="*/ 8 w 101"/>
                <a:gd name="T69" fmla="*/ 46 h 69"/>
                <a:gd name="T70" fmla="*/ 13 w 101"/>
                <a:gd name="T71" fmla="*/ 43 h 69"/>
                <a:gd name="T72" fmla="*/ 18 w 101"/>
                <a:gd name="T73" fmla="*/ 39 h 69"/>
                <a:gd name="T74" fmla="*/ 25 w 101"/>
                <a:gd name="T75" fmla="*/ 38 h 69"/>
                <a:gd name="T76" fmla="*/ 32 w 101"/>
                <a:gd name="T77" fmla="*/ 36 h 69"/>
                <a:gd name="T78" fmla="*/ 32 w 101"/>
                <a:gd name="T79" fmla="*/ 36 h 69"/>
                <a:gd name="T80" fmla="*/ 38 w 101"/>
                <a:gd name="T81" fmla="*/ 38 h 69"/>
                <a:gd name="T82" fmla="*/ 45 w 101"/>
                <a:gd name="T83" fmla="*/ 39 h 69"/>
                <a:gd name="T84" fmla="*/ 50 w 101"/>
                <a:gd name="T85" fmla="*/ 41 h 69"/>
                <a:gd name="T86" fmla="*/ 53 w 101"/>
                <a:gd name="T87" fmla="*/ 46 h 69"/>
                <a:gd name="T88" fmla="*/ 55 w 101"/>
                <a:gd name="T89" fmla="*/ 51 h 69"/>
                <a:gd name="T90" fmla="*/ 55 w 101"/>
                <a:gd name="T91" fmla="*/ 56 h 69"/>
                <a:gd name="T92" fmla="*/ 53 w 101"/>
                <a:gd name="T93" fmla="*/ 62 h 69"/>
                <a:gd name="T94" fmla="*/ 48 w 101"/>
                <a:gd name="T95" fmla="*/ 69 h 69"/>
                <a:gd name="T96" fmla="*/ 94 w 101"/>
                <a:gd name="T97" fmla="*/ 69 h 69"/>
                <a:gd name="T98" fmla="*/ 94 w 101"/>
                <a:gd name="T99" fmla="*/ 69 h 69"/>
                <a:gd name="T100" fmla="*/ 93 w 101"/>
                <a:gd name="T101" fmla="*/ 59 h 69"/>
                <a:gd name="T102" fmla="*/ 94 w 101"/>
                <a:gd name="T103" fmla="*/ 49 h 69"/>
                <a:gd name="T104" fmla="*/ 99 w 101"/>
                <a:gd name="T105" fmla="*/ 31 h 69"/>
                <a:gd name="T106" fmla="*/ 101 w 101"/>
                <a:gd name="T107" fmla="*/ 23 h 69"/>
                <a:gd name="T108" fmla="*/ 101 w 101"/>
                <a:gd name="T109" fmla="*/ 16 h 69"/>
                <a:gd name="T110" fmla="*/ 99 w 101"/>
                <a:gd name="T111" fmla="*/ 8 h 69"/>
                <a:gd name="T112" fmla="*/ 94 w 101"/>
                <a:gd name="T11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1" h="69">
                  <a:moveTo>
                    <a:pt x="94" y="0"/>
                  </a:moveTo>
                  <a:lnTo>
                    <a:pt x="94" y="0"/>
                  </a:lnTo>
                  <a:lnTo>
                    <a:pt x="89" y="3"/>
                  </a:lnTo>
                  <a:lnTo>
                    <a:pt x="84" y="5"/>
                  </a:lnTo>
                  <a:lnTo>
                    <a:pt x="76" y="6"/>
                  </a:lnTo>
                  <a:lnTo>
                    <a:pt x="76" y="6"/>
                  </a:lnTo>
                  <a:lnTo>
                    <a:pt x="63" y="5"/>
                  </a:lnTo>
                  <a:lnTo>
                    <a:pt x="63" y="5"/>
                  </a:lnTo>
                  <a:lnTo>
                    <a:pt x="50" y="3"/>
                  </a:lnTo>
                  <a:lnTo>
                    <a:pt x="50" y="3"/>
                  </a:lnTo>
                  <a:lnTo>
                    <a:pt x="45" y="5"/>
                  </a:lnTo>
                  <a:lnTo>
                    <a:pt x="40" y="8"/>
                  </a:lnTo>
                  <a:lnTo>
                    <a:pt x="40" y="8"/>
                  </a:lnTo>
                  <a:lnTo>
                    <a:pt x="46" y="11"/>
                  </a:lnTo>
                  <a:lnTo>
                    <a:pt x="51" y="16"/>
                  </a:lnTo>
                  <a:lnTo>
                    <a:pt x="55" y="23"/>
                  </a:lnTo>
                  <a:lnTo>
                    <a:pt x="55" y="31"/>
                  </a:lnTo>
                  <a:lnTo>
                    <a:pt x="55" y="31"/>
                  </a:lnTo>
                  <a:lnTo>
                    <a:pt x="45" y="24"/>
                  </a:lnTo>
                  <a:lnTo>
                    <a:pt x="36" y="18"/>
                  </a:lnTo>
                  <a:lnTo>
                    <a:pt x="27" y="13"/>
                  </a:lnTo>
                  <a:lnTo>
                    <a:pt x="17" y="8"/>
                  </a:lnTo>
                  <a:lnTo>
                    <a:pt x="17" y="8"/>
                  </a:lnTo>
                  <a:lnTo>
                    <a:pt x="18" y="13"/>
                  </a:lnTo>
                  <a:lnTo>
                    <a:pt x="18" y="16"/>
                  </a:lnTo>
                  <a:lnTo>
                    <a:pt x="18" y="19"/>
                  </a:lnTo>
                  <a:lnTo>
                    <a:pt x="18" y="23"/>
                  </a:lnTo>
                  <a:lnTo>
                    <a:pt x="13" y="28"/>
                  </a:lnTo>
                  <a:lnTo>
                    <a:pt x="8" y="31"/>
                  </a:lnTo>
                  <a:lnTo>
                    <a:pt x="3" y="34"/>
                  </a:lnTo>
                  <a:lnTo>
                    <a:pt x="0" y="38"/>
                  </a:lnTo>
                  <a:lnTo>
                    <a:pt x="0" y="39"/>
                  </a:lnTo>
                  <a:lnTo>
                    <a:pt x="2" y="41"/>
                  </a:lnTo>
                  <a:lnTo>
                    <a:pt x="8" y="46"/>
                  </a:lnTo>
                  <a:lnTo>
                    <a:pt x="8" y="46"/>
                  </a:lnTo>
                  <a:lnTo>
                    <a:pt x="13" y="43"/>
                  </a:lnTo>
                  <a:lnTo>
                    <a:pt x="18" y="39"/>
                  </a:lnTo>
                  <a:lnTo>
                    <a:pt x="25" y="38"/>
                  </a:lnTo>
                  <a:lnTo>
                    <a:pt x="32" y="36"/>
                  </a:lnTo>
                  <a:lnTo>
                    <a:pt x="32" y="36"/>
                  </a:lnTo>
                  <a:lnTo>
                    <a:pt x="38" y="38"/>
                  </a:lnTo>
                  <a:lnTo>
                    <a:pt x="45" y="39"/>
                  </a:lnTo>
                  <a:lnTo>
                    <a:pt x="50" y="41"/>
                  </a:lnTo>
                  <a:lnTo>
                    <a:pt x="53" y="46"/>
                  </a:lnTo>
                  <a:lnTo>
                    <a:pt x="55" y="51"/>
                  </a:lnTo>
                  <a:lnTo>
                    <a:pt x="55" y="56"/>
                  </a:lnTo>
                  <a:lnTo>
                    <a:pt x="53" y="62"/>
                  </a:lnTo>
                  <a:lnTo>
                    <a:pt x="48" y="69"/>
                  </a:lnTo>
                  <a:lnTo>
                    <a:pt x="94" y="69"/>
                  </a:lnTo>
                  <a:lnTo>
                    <a:pt x="94" y="69"/>
                  </a:lnTo>
                  <a:lnTo>
                    <a:pt x="93" y="59"/>
                  </a:lnTo>
                  <a:lnTo>
                    <a:pt x="94" y="49"/>
                  </a:lnTo>
                  <a:lnTo>
                    <a:pt x="99" y="31"/>
                  </a:lnTo>
                  <a:lnTo>
                    <a:pt x="101" y="23"/>
                  </a:lnTo>
                  <a:lnTo>
                    <a:pt x="101" y="16"/>
                  </a:lnTo>
                  <a:lnTo>
                    <a:pt x="99" y="8"/>
                  </a:lnTo>
                  <a:lnTo>
                    <a:pt x="9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39" name="Freeform 31"/>
            <p:cNvSpPr/>
            <p:nvPr/>
          </p:nvSpPr>
          <p:spPr bwMode="auto">
            <a:xfrm>
              <a:off x="1643" y="588"/>
              <a:ext cx="287" cy="94"/>
            </a:xfrm>
            <a:custGeom>
              <a:avLst/>
              <a:gdLst>
                <a:gd name="T0" fmla="*/ 15 w 287"/>
                <a:gd name="T1" fmla="*/ 0 h 94"/>
                <a:gd name="T2" fmla="*/ 0 w 287"/>
                <a:gd name="T3" fmla="*/ 0 h 94"/>
                <a:gd name="T4" fmla="*/ 4 w 287"/>
                <a:gd name="T5" fmla="*/ 19 h 94"/>
                <a:gd name="T6" fmla="*/ 15 w 287"/>
                <a:gd name="T7" fmla="*/ 43 h 94"/>
                <a:gd name="T8" fmla="*/ 18 w 287"/>
                <a:gd name="T9" fmla="*/ 62 h 94"/>
                <a:gd name="T10" fmla="*/ 15 w 287"/>
                <a:gd name="T11" fmla="*/ 77 h 94"/>
                <a:gd name="T12" fmla="*/ 65 w 287"/>
                <a:gd name="T13" fmla="*/ 84 h 94"/>
                <a:gd name="T14" fmla="*/ 124 w 287"/>
                <a:gd name="T15" fmla="*/ 89 h 94"/>
                <a:gd name="T16" fmla="*/ 146 w 287"/>
                <a:gd name="T17" fmla="*/ 87 h 94"/>
                <a:gd name="T18" fmla="*/ 187 w 287"/>
                <a:gd name="T19" fmla="*/ 79 h 94"/>
                <a:gd name="T20" fmla="*/ 209 w 287"/>
                <a:gd name="T21" fmla="*/ 69 h 94"/>
                <a:gd name="T22" fmla="*/ 225 w 287"/>
                <a:gd name="T23" fmla="*/ 87 h 94"/>
                <a:gd name="T24" fmla="*/ 239 w 287"/>
                <a:gd name="T25" fmla="*/ 92 h 94"/>
                <a:gd name="T26" fmla="*/ 253 w 287"/>
                <a:gd name="T27" fmla="*/ 94 h 94"/>
                <a:gd name="T28" fmla="*/ 272 w 287"/>
                <a:gd name="T29" fmla="*/ 92 h 94"/>
                <a:gd name="T30" fmla="*/ 270 w 287"/>
                <a:gd name="T31" fmla="*/ 77 h 94"/>
                <a:gd name="T32" fmla="*/ 275 w 287"/>
                <a:gd name="T33" fmla="*/ 69 h 94"/>
                <a:gd name="T34" fmla="*/ 285 w 287"/>
                <a:gd name="T35" fmla="*/ 59 h 94"/>
                <a:gd name="T36" fmla="*/ 287 w 287"/>
                <a:gd name="T37" fmla="*/ 54 h 94"/>
                <a:gd name="T38" fmla="*/ 257 w 287"/>
                <a:gd name="T39" fmla="*/ 41 h 94"/>
                <a:gd name="T40" fmla="*/ 224 w 287"/>
                <a:gd name="T41" fmla="*/ 36 h 94"/>
                <a:gd name="T42" fmla="*/ 209 w 287"/>
                <a:gd name="T43" fmla="*/ 38 h 94"/>
                <a:gd name="T44" fmla="*/ 164 w 287"/>
                <a:gd name="T45" fmla="*/ 43 h 94"/>
                <a:gd name="T46" fmla="*/ 134 w 287"/>
                <a:gd name="T47" fmla="*/ 48 h 94"/>
                <a:gd name="T48" fmla="*/ 106 w 287"/>
                <a:gd name="T49" fmla="*/ 51 h 94"/>
                <a:gd name="T50" fmla="*/ 88 w 287"/>
                <a:gd name="T51" fmla="*/ 49 h 94"/>
                <a:gd name="T52" fmla="*/ 61 w 287"/>
                <a:gd name="T53" fmla="*/ 41 h 94"/>
                <a:gd name="T54" fmla="*/ 47 w 287"/>
                <a:gd name="T55" fmla="*/ 31 h 94"/>
                <a:gd name="T56" fmla="*/ 38 w 287"/>
                <a:gd name="T57" fmla="*/ 23 h 94"/>
                <a:gd name="T58" fmla="*/ 42 w 287"/>
                <a:gd name="T59" fmla="*/ 16 h 94"/>
                <a:gd name="T60" fmla="*/ 58 w 287"/>
                <a:gd name="T61" fmla="*/ 13 h 94"/>
                <a:gd name="T62" fmla="*/ 61 w 287"/>
                <a:gd name="T63" fmla="*/ 8 h 94"/>
                <a:gd name="T64" fmla="*/ 40 w 287"/>
                <a:gd name="T65" fmla="*/ 1 h 94"/>
                <a:gd name="T66" fmla="*/ 15 w 287"/>
                <a:gd name="T6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7" h="94">
                  <a:moveTo>
                    <a:pt x="15" y="0"/>
                  </a:moveTo>
                  <a:lnTo>
                    <a:pt x="15" y="0"/>
                  </a:lnTo>
                  <a:lnTo>
                    <a:pt x="0" y="0"/>
                  </a:lnTo>
                  <a:lnTo>
                    <a:pt x="0" y="0"/>
                  </a:lnTo>
                  <a:lnTo>
                    <a:pt x="0" y="11"/>
                  </a:lnTo>
                  <a:lnTo>
                    <a:pt x="4" y="19"/>
                  </a:lnTo>
                  <a:lnTo>
                    <a:pt x="12" y="34"/>
                  </a:lnTo>
                  <a:lnTo>
                    <a:pt x="15" y="43"/>
                  </a:lnTo>
                  <a:lnTo>
                    <a:pt x="17" y="53"/>
                  </a:lnTo>
                  <a:lnTo>
                    <a:pt x="18" y="62"/>
                  </a:lnTo>
                  <a:lnTo>
                    <a:pt x="15" y="77"/>
                  </a:lnTo>
                  <a:lnTo>
                    <a:pt x="15" y="77"/>
                  </a:lnTo>
                  <a:lnTo>
                    <a:pt x="38" y="79"/>
                  </a:lnTo>
                  <a:lnTo>
                    <a:pt x="65" y="84"/>
                  </a:lnTo>
                  <a:lnTo>
                    <a:pt x="95" y="87"/>
                  </a:lnTo>
                  <a:lnTo>
                    <a:pt x="124" y="89"/>
                  </a:lnTo>
                  <a:lnTo>
                    <a:pt x="124" y="89"/>
                  </a:lnTo>
                  <a:lnTo>
                    <a:pt x="146" y="87"/>
                  </a:lnTo>
                  <a:lnTo>
                    <a:pt x="167" y="84"/>
                  </a:lnTo>
                  <a:lnTo>
                    <a:pt x="187" y="79"/>
                  </a:lnTo>
                  <a:lnTo>
                    <a:pt x="209" y="69"/>
                  </a:lnTo>
                  <a:lnTo>
                    <a:pt x="209" y="69"/>
                  </a:lnTo>
                  <a:lnTo>
                    <a:pt x="215" y="79"/>
                  </a:lnTo>
                  <a:lnTo>
                    <a:pt x="225" y="87"/>
                  </a:lnTo>
                  <a:lnTo>
                    <a:pt x="232" y="91"/>
                  </a:lnTo>
                  <a:lnTo>
                    <a:pt x="239" y="92"/>
                  </a:lnTo>
                  <a:lnTo>
                    <a:pt x="253" y="94"/>
                  </a:lnTo>
                  <a:lnTo>
                    <a:pt x="253" y="94"/>
                  </a:lnTo>
                  <a:lnTo>
                    <a:pt x="272" y="92"/>
                  </a:lnTo>
                  <a:lnTo>
                    <a:pt x="272" y="92"/>
                  </a:lnTo>
                  <a:lnTo>
                    <a:pt x="270" y="84"/>
                  </a:lnTo>
                  <a:lnTo>
                    <a:pt x="270" y="77"/>
                  </a:lnTo>
                  <a:lnTo>
                    <a:pt x="273" y="72"/>
                  </a:lnTo>
                  <a:lnTo>
                    <a:pt x="275" y="69"/>
                  </a:lnTo>
                  <a:lnTo>
                    <a:pt x="282" y="62"/>
                  </a:lnTo>
                  <a:lnTo>
                    <a:pt x="285" y="59"/>
                  </a:lnTo>
                  <a:lnTo>
                    <a:pt x="287" y="54"/>
                  </a:lnTo>
                  <a:lnTo>
                    <a:pt x="287" y="54"/>
                  </a:lnTo>
                  <a:lnTo>
                    <a:pt x="272" y="46"/>
                  </a:lnTo>
                  <a:lnTo>
                    <a:pt x="257" y="41"/>
                  </a:lnTo>
                  <a:lnTo>
                    <a:pt x="240" y="38"/>
                  </a:lnTo>
                  <a:lnTo>
                    <a:pt x="224" y="36"/>
                  </a:lnTo>
                  <a:lnTo>
                    <a:pt x="224" y="36"/>
                  </a:lnTo>
                  <a:lnTo>
                    <a:pt x="209" y="38"/>
                  </a:lnTo>
                  <a:lnTo>
                    <a:pt x="194" y="39"/>
                  </a:lnTo>
                  <a:lnTo>
                    <a:pt x="164" y="43"/>
                  </a:lnTo>
                  <a:lnTo>
                    <a:pt x="164" y="43"/>
                  </a:lnTo>
                  <a:lnTo>
                    <a:pt x="134" y="48"/>
                  </a:lnTo>
                  <a:lnTo>
                    <a:pt x="119" y="49"/>
                  </a:lnTo>
                  <a:lnTo>
                    <a:pt x="106" y="51"/>
                  </a:lnTo>
                  <a:lnTo>
                    <a:pt x="106" y="51"/>
                  </a:lnTo>
                  <a:lnTo>
                    <a:pt x="88" y="49"/>
                  </a:lnTo>
                  <a:lnTo>
                    <a:pt x="70" y="44"/>
                  </a:lnTo>
                  <a:lnTo>
                    <a:pt x="61" y="41"/>
                  </a:lnTo>
                  <a:lnTo>
                    <a:pt x="53" y="36"/>
                  </a:lnTo>
                  <a:lnTo>
                    <a:pt x="47" y="31"/>
                  </a:lnTo>
                  <a:lnTo>
                    <a:pt x="38" y="23"/>
                  </a:lnTo>
                  <a:lnTo>
                    <a:pt x="38" y="23"/>
                  </a:lnTo>
                  <a:lnTo>
                    <a:pt x="40" y="19"/>
                  </a:lnTo>
                  <a:lnTo>
                    <a:pt x="42" y="16"/>
                  </a:lnTo>
                  <a:lnTo>
                    <a:pt x="50" y="14"/>
                  </a:lnTo>
                  <a:lnTo>
                    <a:pt x="58" y="13"/>
                  </a:lnTo>
                  <a:lnTo>
                    <a:pt x="60" y="11"/>
                  </a:lnTo>
                  <a:lnTo>
                    <a:pt x="61" y="8"/>
                  </a:lnTo>
                  <a:lnTo>
                    <a:pt x="61" y="8"/>
                  </a:lnTo>
                  <a:lnTo>
                    <a:pt x="40" y="1"/>
                  </a:lnTo>
                  <a:lnTo>
                    <a:pt x="28" y="0"/>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0" name="Freeform 32"/>
            <p:cNvSpPr/>
            <p:nvPr/>
          </p:nvSpPr>
          <p:spPr bwMode="auto">
            <a:xfrm>
              <a:off x="1643" y="588"/>
              <a:ext cx="287" cy="94"/>
            </a:xfrm>
            <a:custGeom>
              <a:avLst/>
              <a:gdLst>
                <a:gd name="T0" fmla="*/ 15 w 287"/>
                <a:gd name="T1" fmla="*/ 0 h 94"/>
                <a:gd name="T2" fmla="*/ 0 w 287"/>
                <a:gd name="T3" fmla="*/ 0 h 94"/>
                <a:gd name="T4" fmla="*/ 4 w 287"/>
                <a:gd name="T5" fmla="*/ 19 h 94"/>
                <a:gd name="T6" fmla="*/ 15 w 287"/>
                <a:gd name="T7" fmla="*/ 43 h 94"/>
                <a:gd name="T8" fmla="*/ 18 w 287"/>
                <a:gd name="T9" fmla="*/ 62 h 94"/>
                <a:gd name="T10" fmla="*/ 15 w 287"/>
                <a:gd name="T11" fmla="*/ 77 h 94"/>
                <a:gd name="T12" fmla="*/ 65 w 287"/>
                <a:gd name="T13" fmla="*/ 84 h 94"/>
                <a:gd name="T14" fmla="*/ 124 w 287"/>
                <a:gd name="T15" fmla="*/ 89 h 94"/>
                <a:gd name="T16" fmla="*/ 146 w 287"/>
                <a:gd name="T17" fmla="*/ 87 h 94"/>
                <a:gd name="T18" fmla="*/ 187 w 287"/>
                <a:gd name="T19" fmla="*/ 79 h 94"/>
                <a:gd name="T20" fmla="*/ 209 w 287"/>
                <a:gd name="T21" fmla="*/ 69 h 94"/>
                <a:gd name="T22" fmla="*/ 225 w 287"/>
                <a:gd name="T23" fmla="*/ 87 h 94"/>
                <a:gd name="T24" fmla="*/ 239 w 287"/>
                <a:gd name="T25" fmla="*/ 92 h 94"/>
                <a:gd name="T26" fmla="*/ 253 w 287"/>
                <a:gd name="T27" fmla="*/ 94 h 94"/>
                <a:gd name="T28" fmla="*/ 272 w 287"/>
                <a:gd name="T29" fmla="*/ 92 h 94"/>
                <a:gd name="T30" fmla="*/ 270 w 287"/>
                <a:gd name="T31" fmla="*/ 77 h 94"/>
                <a:gd name="T32" fmla="*/ 275 w 287"/>
                <a:gd name="T33" fmla="*/ 69 h 94"/>
                <a:gd name="T34" fmla="*/ 285 w 287"/>
                <a:gd name="T35" fmla="*/ 59 h 94"/>
                <a:gd name="T36" fmla="*/ 287 w 287"/>
                <a:gd name="T37" fmla="*/ 54 h 94"/>
                <a:gd name="T38" fmla="*/ 257 w 287"/>
                <a:gd name="T39" fmla="*/ 41 h 94"/>
                <a:gd name="T40" fmla="*/ 224 w 287"/>
                <a:gd name="T41" fmla="*/ 36 h 94"/>
                <a:gd name="T42" fmla="*/ 209 w 287"/>
                <a:gd name="T43" fmla="*/ 38 h 94"/>
                <a:gd name="T44" fmla="*/ 164 w 287"/>
                <a:gd name="T45" fmla="*/ 43 h 94"/>
                <a:gd name="T46" fmla="*/ 134 w 287"/>
                <a:gd name="T47" fmla="*/ 48 h 94"/>
                <a:gd name="T48" fmla="*/ 106 w 287"/>
                <a:gd name="T49" fmla="*/ 51 h 94"/>
                <a:gd name="T50" fmla="*/ 88 w 287"/>
                <a:gd name="T51" fmla="*/ 49 h 94"/>
                <a:gd name="T52" fmla="*/ 61 w 287"/>
                <a:gd name="T53" fmla="*/ 41 h 94"/>
                <a:gd name="T54" fmla="*/ 47 w 287"/>
                <a:gd name="T55" fmla="*/ 31 h 94"/>
                <a:gd name="T56" fmla="*/ 38 w 287"/>
                <a:gd name="T57" fmla="*/ 23 h 94"/>
                <a:gd name="T58" fmla="*/ 42 w 287"/>
                <a:gd name="T59" fmla="*/ 16 h 94"/>
                <a:gd name="T60" fmla="*/ 58 w 287"/>
                <a:gd name="T61" fmla="*/ 13 h 94"/>
                <a:gd name="T62" fmla="*/ 61 w 287"/>
                <a:gd name="T63" fmla="*/ 8 h 94"/>
                <a:gd name="T64" fmla="*/ 40 w 287"/>
                <a:gd name="T65" fmla="*/ 1 h 94"/>
                <a:gd name="T66" fmla="*/ 15 w 287"/>
                <a:gd name="T67"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7" h="94">
                  <a:moveTo>
                    <a:pt x="15" y="0"/>
                  </a:moveTo>
                  <a:lnTo>
                    <a:pt x="15" y="0"/>
                  </a:lnTo>
                  <a:lnTo>
                    <a:pt x="0" y="0"/>
                  </a:lnTo>
                  <a:lnTo>
                    <a:pt x="0" y="0"/>
                  </a:lnTo>
                  <a:lnTo>
                    <a:pt x="0" y="11"/>
                  </a:lnTo>
                  <a:lnTo>
                    <a:pt x="4" y="19"/>
                  </a:lnTo>
                  <a:lnTo>
                    <a:pt x="12" y="34"/>
                  </a:lnTo>
                  <a:lnTo>
                    <a:pt x="15" y="43"/>
                  </a:lnTo>
                  <a:lnTo>
                    <a:pt x="17" y="53"/>
                  </a:lnTo>
                  <a:lnTo>
                    <a:pt x="18" y="62"/>
                  </a:lnTo>
                  <a:lnTo>
                    <a:pt x="15" y="77"/>
                  </a:lnTo>
                  <a:lnTo>
                    <a:pt x="15" y="77"/>
                  </a:lnTo>
                  <a:lnTo>
                    <a:pt x="38" y="79"/>
                  </a:lnTo>
                  <a:lnTo>
                    <a:pt x="65" y="84"/>
                  </a:lnTo>
                  <a:lnTo>
                    <a:pt x="95" y="87"/>
                  </a:lnTo>
                  <a:lnTo>
                    <a:pt x="124" y="89"/>
                  </a:lnTo>
                  <a:lnTo>
                    <a:pt x="124" y="89"/>
                  </a:lnTo>
                  <a:lnTo>
                    <a:pt x="146" y="87"/>
                  </a:lnTo>
                  <a:lnTo>
                    <a:pt x="167" y="84"/>
                  </a:lnTo>
                  <a:lnTo>
                    <a:pt x="187" y="79"/>
                  </a:lnTo>
                  <a:lnTo>
                    <a:pt x="209" y="69"/>
                  </a:lnTo>
                  <a:lnTo>
                    <a:pt x="209" y="69"/>
                  </a:lnTo>
                  <a:lnTo>
                    <a:pt x="215" y="79"/>
                  </a:lnTo>
                  <a:lnTo>
                    <a:pt x="225" y="87"/>
                  </a:lnTo>
                  <a:lnTo>
                    <a:pt x="232" y="91"/>
                  </a:lnTo>
                  <a:lnTo>
                    <a:pt x="239" y="92"/>
                  </a:lnTo>
                  <a:lnTo>
                    <a:pt x="253" y="94"/>
                  </a:lnTo>
                  <a:lnTo>
                    <a:pt x="253" y="94"/>
                  </a:lnTo>
                  <a:lnTo>
                    <a:pt x="272" y="92"/>
                  </a:lnTo>
                  <a:lnTo>
                    <a:pt x="272" y="92"/>
                  </a:lnTo>
                  <a:lnTo>
                    <a:pt x="270" y="84"/>
                  </a:lnTo>
                  <a:lnTo>
                    <a:pt x="270" y="77"/>
                  </a:lnTo>
                  <a:lnTo>
                    <a:pt x="273" y="72"/>
                  </a:lnTo>
                  <a:lnTo>
                    <a:pt x="275" y="69"/>
                  </a:lnTo>
                  <a:lnTo>
                    <a:pt x="282" y="62"/>
                  </a:lnTo>
                  <a:lnTo>
                    <a:pt x="285" y="59"/>
                  </a:lnTo>
                  <a:lnTo>
                    <a:pt x="287" y="54"/>
                  </a:lnTo>
                  <a:lnTo>
                    <a:pt x="287" y="54"/>
                  </a:lnTo>
                  <a:lnTo>
                    <a:pt x="272" y="46"/>
                  </a:lnTo>
                  <a:lnTo>
                    <a:pt x="257" y="41"/>
                  </a:lnTo>
                  <a:lnTo>
                    <a:pt x="240" y="38"/>
                  </a:lnTo>
                  <a:lnTo>
                    <a:pt x="224" y="36"/>
                  </a:lnTo>
                  <a:lnTo>
                    <a:pt x="224" y="36"/>
                  </a:lnTo>
                  <a:lnTo>
                    <a:pt x="209" y="38"/>
                  </a:lnTo>
                  <a:lnTo>
                    <a:pt x="194" y="39"/>
                  </a:lnTo>
                  <a:lnTo>
                    <a:pt x="164" y="43"/>
                  </a:lnTo>
                  <a:lnTo>
                    <a:pt x="164" y="43"/>
                  </a:lnTo>
                  <a:lnTo>
                    <a:pt x="134" y="48"/>
                  </a:lnTo>
                  <a:lnTo>
                    <a:pt x="119" y="49"/>
                  </a:lnTo>
                  <a:lnTo>
                    <a:pt x="106" y="51"/>
                  </a:lnTo>
                  <a:lnTo>
                    <a:pt x="106" y="51"/>
                  </a:lnTo>
                  <a:lnTo>
                    <a:pt x="88" y="49"/>
                  </a:lnTo>
                  <a:lnTo>
                    <a:pt x="70" y="44"/>
                  </a:lnTo>
                  <a:lnTo>
                    <a:pt x="61" y="41"/>
                  </a:lnTo>
                  <a:lnTo>
                    <a:pt x="53" y="36"/>
                  </a:lnTo>
                  <a:lnTo>
                    <a:pt x="47" y="31"/>
                  </a:lnTo>
                  <a:lnTo>
                    <a:pt x="38" y="23"/>
                  </a:lnTo>
                  <a:lnTo>
                    <a:pt x="38" y="23"/>
                  </a:lnTo>
                  <a:lnTo>
                    <a:pt x="40" y="19"/>
                  </a:lnTo>
                  <a:lnTo>
                    <a:pt x="42" y="16"/>
                  </a:lnTo>
                  <a:lnTo>
                    <a:pt x="50" y="14"/>
                  </a:lnTo>
                  <a:lnTo>
                    <a:pt x="58" y="13"/>
                  </a:lnTo>
                  <a:lnTo>
                    <a:pt x="60" y="11"/>
                  </a:lnTo>
                  <a:lnTo>
                    <a:pt x="61" y="8"/>
                  </a:lnTo>
                  <a:lnTo>
                    <a:pt x="61" y="8"/>
                  </a:lnTo>
                  <a:lnTo>
                    <a:pt x="40" y="1"/>
                  </a:lnTo>
                  <a:lnTo>
                    <a:pt x="28" y="0"/>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1" name="Freeform 33"/>
            <p:cNvSpPr/>
            <p:nvPr/>
          </p:nvSpPr>
          <p:spPr bwMode="auto">
            <a:xfrm>
              <a:off x="922" y="687"/>
              <a:ext cx="210" cy="131"/>
            </a:xfrm>
            <a:custGeom>
              <a:avLst/>
              <a:gdLst>
                <a:gd name="T0" fmla="*/ 76 w 210"/>
                <a:gd name="T1" fmla="*/ 0 h 131"/>
                <a:gd name="T2" fmla="*/ 76 w 210"/>
                <a:gd name="T3" fmla="*/ 0 h 131"/>
                <a:gd name="T4" fmla="*/ 23 w 210"/>
                <a:gd name="T5" fmla="*/ 1 h 131"/>
                <a:gd name="T6" fmla="*/ 23 w 210"/>
                <a:gd name="T7" fmla="*/ 1 h 131"/>
                <a:gd name="T8" fmla="*/ 28 w 210"/>
                <a:gd name="T9" fmla="*/ 8 h 131"/>
                <a:gd name="T10" fmla="*/ 31 w 210"/>
                <a:gd name="T11" fmla="*/ 15 h 131"/>
                <a:gd name="T12" fmla="*/ 33 w 210"/>
                <a:gd name="T13" fmla="*/ 20 h 131"/>
                <a:gd name="T14" fmla="*/ 34 w 210"/>
                <a:gd name="T15" fmla="*/ 26 h 131"/>
                <a:gd name="T16" fmla="*/ 33 w 210"/>
                <a:gd name="T17" fmla="*/ 31 h 131"/>
                <a:gd name="T18" fmla="*/ 31 w 210"/>
                <a:gd name="T19" fmla="*/ 36 h 131"/>
                <a:gd name="T20" fmla="*/ 25 w 210"/>
                <a:gd name="T21" fmla="*/ 48 h 131"/>
                <a:gd name="T22" fmla="*/ 16 w 210"/>
                <a:gd name="T23" fmla="*/ 58 h 131"/>
                <a:gd name="T24" fmla="*/ 10 w 210"/>
                <a:gd name="T25" fmla="*/ 69 h 131"/>
                <a:gd name="T26" fmla="*/ 3 w 210"/>
                <a:gd name="T27" fmla="*/ 84 h 131"/>
                <a:gd name="T28" fmla="*/ 1 w 210"/>
                <a:gd name="T29" fmla="*/ 92 h 131"/>
                <a:gd name="T30" fmla="*/ 0 w 210"/>
                <a:gd name="T31" fmla="*/ 101 h 131"/>
                <a:gd name="T32" fmla="*/ 0 w 210"/>
                <a:gd name="T33" fmla="*/ 101 h 131"/>
                <a:gd name="T34" fmla="*/ 11 w 210"/>
                <a:gd name="T35" fmla="*/ 99 h 131"/>
                <a:gd name="T36" fmla="*/ 11 w 210"/>
                <a:gd name="T37" fmla="*/ 99 h 131"/>
                <a:gd name="T38" fmla="*/ 20 w 210"/>
                <a:gd name="T39" fmla="*/ 101 h 131"/>
                <a:gd name="T40" fmla="*/ 26 w 210"/>
                <a:gd name="T41" fmla="*/ 104 h 131"/>
                <a:gd name="T42" fmla="*/ 33 w 210"/>
                <a:gd name="T43" fmla="*/ 109 h 131"/>
                <a:gd name="T44" fmla="*/ 36 w 210"/>
                <a:gd name="T45" fmla="*/ 116 h 131"/>
                <a:gd name="T46" fmla="*/ 41 w 210"/>
                <a:gd name="T47" fmla="*/ 121 h 131"/>
                <a:gd name="T48" fmla="*/ 46 w 210"/>
                <a:gd name="T49" fmla="*/ 126 h 131"/>
                <a:gd name="T50" fmla="*/ 53 w 210"/>
                <a:gd name="T51" fmla="*/ 129 h 131"/>
                <a:gd name="T52" fmla="*/ 63 w 210"/>
                <a:gd name="T53" fmla="*/ 131 h 131"/>
                <a:gd name="T54" fmla="*/ 63 w 210"/>
                <a:gd name="T55" fmla="*/ 131 h 131"/>
                <a:gd name="T56" fmla="*/ 71 w 210"/>
                <a:gd name="T57" fmla="*/ 126 h 131"/>
                <a:gd name="T58" fmla="*/ 78 w 210"/>
                <a:gd name="T59" fmla="*/ 121 h 131"/>
                <a:gd name="T60" fmla="*/ 86 w 210"/>
                <a:gd name="T61" fmla="*/ 116 h 131"/>
                <a:gd name="T62" fmla="*/ 91 w 210"/>
                <a:gd name="T63" fmla="*/ 114 h 131"/>
                <a:gd name="T64" fmla="*/ 97 w 210"/>
                <a:gd name="T65" fmla="*/ 114 h 131"/>
                <a:gd name="T66" fmla="*/ 97 w 210"/>
                <a:gd name="T67" fmla="*/ 114 h 131"/>
                <a:gd name="T68" fmla="*/ 109 w 210"/>
                <a:gd name="T69" fmla="*/ 116 h 131"/>
                <a:gd name="T70" fmla="*/ 109 w 210"/>
                <a:gd name="T71" fmla="*/ 116 h 131"/>
                <a:gd name="T72" fmla="*/ 114 w 210"/>
                <a:gd name="T73" fmla="*/ 99 h 131"/>
                <a:gd name="T74" fmla="*/ 122 w 210"/>
                <a:gd name="T75" fmla="*/ 86 h 131"/>
                <a:gd name="T76" fmla="*/ 134 w 210"/>
                <a:gd name="T77" fmla="*/ 74 h 131"/>
                <a:gd name="T78" fmla="*/ 145 w 210"/>
                <a:gd name="T79" fmla="*/ 64 h 131"/>
                <a:gd name="T80" fmla="*/ 160 w 210"/>
                <a:gd name="T81" fmla="*/ 56 h 131"/>
                <a:gd name="T82" fmla="*/ 175 w 210"/>
                <a:gd name="T83" fmla="*/ 49 h 131"/>
                <a:gd name="T84" fmla="*/ 192 w 210"/>
                <a:gd name="T85" fmla="*/ 45 h 131"/>
                <a:gd name="T86" fmla="*/ 210 w 210"/>
                <a:gd name="T87" fmla="*/ 40 h 131"/>
                <a:gd name="T88" fmla="*/ 210 w 210"/>
                <a:gd name="T89" fmla="*/ 40 h 131"/>
                <a:gd name="T90" fmla="*/ 197 w 210"/>
                <a:gd name="T91" fmla="*/ 28 h 131"/>
                <a:gd name="T92" fmla="*/ 182 w 210"/>
                <a:gd name="T93" fmla="*/ 18 h 131"/>
                <a:gd name="T94" fmla="*/ 167 w 210"/>
                <a:gd name="T95" fmla="*/ 11 h 131"/>
                <a:gd name="T96" fmla="*/ 150 w 210"/>
                <a:gd name="T97" fmla="*/ 6 h 131"/>
                <a:gd name="T98" fmla="*/ 134 w 210"/>
                <a:gd name="T99" fmla="*/ 3 h 131"/>
                <a:gd name="T100" fmla="*/ 116 w 210"/>
                <a:gd name="T101" fmla="*/ 1 h 131"/>
                <a:gd name="T102" fmla="*/ 76 w 210"/>
                <a:gd name="T103"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31">
                  <a:moveTo>
                    <a:pt x="76" y="0"/>
                  </a:moveTo>
                  <a:lnTo>
                    <a:pt x="76" y="0"/>
                  </a:lnTo>
                  <a:lnTo>
                    <a:pt x="23" y="1"/>
                  </a:lnTo>
                  <a:lnTo>
                    <a:pt x="23" y="1"/>
                  </a:lnTo>
                  <a:lnTo>
                    <a:pt x="28" y="8"/>
                  </a:lnTo>
                  <a:lnTo>
                    <a:pt x="31" y="15"/>
                  </a:lnTo>
                  <a:lnTo>
                    <a:pt x="33" y="20"/>
                  </a:lnTo>
                  <a:lnTo>
                    <a:pt x="34" y="26"/>
                  </a:lnTo>
                  <a:lnTo>
                    <a:pt x="33" y="31"/>
                  </a:lnTo>
                  <a:lnTo>
                    <a:pt x="31" y="36"/>
                  </a:lnTo>
                  <a:lnTo>
                    <a:pt x="25" y="48"/>
                  </a:lnTo>
                  <a:lnTo>
                    <a:pt x="16" y="58"/>
                  </a:lnTo>
                  <a:lnTo>
                    <a:pt x="10" y="69"/>
                  </a:lnTo>
                  <a:lnTo>
                    <a:pt x="3" y="84"/>
                  </a:lnTo>
                  <a:lnTo>
                    <a:pt x="1" y="92"/>
                  </a:lnTo>
                  <a:lnTo>
                    <a:pt x="0" y="101"/>
                  </a:lnTo>
                  <a:lnTo>
                    <a:pt x="0" y="101"/>
                  </a:lnTo>
                  <a:lnTo>
                    <a:pt x="11" y="99"/>
                  </a:lnTo>
                  <a:lnTo>
                    <a:pt x="11" y="99"/>
                  </a:lnTo>
                  <a:lnTo>
                    <a:pt x="20" y="101"/>
                  </a:lnTo>
                  <a:lnTo>
                    <a:pt x="26" y="104"/>
                  </a:lnTo>
                  <a:lnTo>
                    <a:pt x="33" y="109"/>
                  </a:lnTo>
                  <a:lnTo>
                    <a:pt x="36" y="116"/>
                  </a:lnTo>
                  <a:lnTo>
                    <a:pt x="41" y="121"/>
                  </a:lnTo>
                  <a:lnTo>
                    <a:pt x="46" y="126"/>
                  </a:lnTo>
                  <a:lnTo>
                    <a:pt x="53" y="129"/>
                  </a:lnTo>
                  <a:lnTo>
                    <a:pt x="63" y="131"/>
                  </a:lnTo>
                  <a:lnTo>
                    <a:pt x="63" y="131"/>
                  </a:lnTo>
                  <a:lnTo>
                    <a:pt x="71" y="126"/>
                  </a:lnTo>
                  <a:lnTo>
                    <a:pt x="78" y="121"/>
                  </a:lnTo>
                  <a:lnTo>
                    <a:pt x="86" y="116"/>
                  </a:lnTo>
                  <a:lnTo>
                    <a:pt x="91" y="114"/>
                  </a:lnTo>
                  <a:lnTo>
                    <a:pt x="97" y="114"/>
                  </a:lnTo>
                  <a:lnTo>
                    <a:pt x="97" y="114"/>
                  </a:lnTo>
                  <a:lnTo>
                    <a:pt x="109" y="116"/>
                  </a:lnTo>
                  <a:lnTo>
                    <a:pt x="109" y="116"/>
                  </a:lnTo>
                  <a:lnTo>
                    <a:pt x="114" y="99"/>
                  </a:lnTo>
                  <a:lnTo>
                    <a:pt x="122" y="86"/>
                  </a:lnTo>
                  <a:lnTo>
                    <a:pt x="134" y="74"/>
                  </a:lnTo>
                  <a:lnTo>
                    <a:pt x="145" y="64"/>
                  </a:lnTo>
                  <a:lnTo>
                    <a:pt x="160" y="56"/>
                  </a:lnTo>
                  <a:lnTo>
                    <a:pt x="175" y="49"/>
                  </a:lnTo>
                  <a:lnTo>
                    <a:pt x="192" y="45"/>
                  </a:lnTo>
                  <a:lnTo>
                    <a:pt x="210" y="40"/>
                  </a:lnTo>
                  <a:lnTo>
                    <a:pt x="210" y="40"/>
                  </a:lnTo>
                  <a:lnTo>
                    <a:pt x="197" y="28"/>
                  </a:lnTo>
                  <a:lnTo>
                    <a:pt x="182" y="18"/>
                  </a:lnTo>
                  <a:lnTo>
                    <a:pt x="167" y="11"/>
                  </a:lnTo>
                  <a:lnTo>
                    <a:pt x="150" y="6"/>
                  </a:lnTo>
                  <a:lnTo>
                    <a:pt x="134" y="3"/>
                  </a:lnTo>
                  <a:lnTo>
                    <a:pt x="116" y="1"/>
                  </a:lnTo>
                  <a:lnTo>
                    <a:pt x="7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2" name="Freeform 34"/>
            <p:cNvSpPr/>
            <p:nvPr/>
          </p:nvSpPr>
          <p:spPr bwMode="auto">
            <a:xfrm>
              <a:off x="922" y="687"/>
              <a:ext cx="210" cy="131"/>
            </a:xfrm>
            <a:custGeom>
              <a:avLst/>
              <a:gdLst>
                <a:gd name="T0" fmla="*/ 76 w 210"/>
                <a:gd name="T1" fmla="*/ 0 h 131"/>
                <a:gd name="T2" fmla="*/ 76 w 210"/>
                <a:gd name="T3" fmla="*/ 0 h 131"/>
                <a:gd name="T4" fmla="*/ 23 w 210"/>
                <a:gd name="T5" fmla="*/ 1 h 131"/>
                <a:gd name="T6" fmla="*/ 23 w 210"/>
                <a:gd name="T7" fmla="*/ 1 h 131"/>
                <a:gd name="T8" fmla="*/ 28 w 210"/>
                <a:gd name="T9" fmla="*/ 8 h 131"/>
                <a:gd name="T10" fmla="*/ 31 w 210"/>
                <a:gd name="T11" fmla="*/ 15 h 131"/>
                <a:gd name="T12" fmla="*/ 33 w 210"/>
                <a:gd name="T13" fmla="*/ 20 h 131"/>
                <a:gd name="T14" fmla="*/ 34 w 210"/>
                <a:gd name="T15" fmla="*/ 26 h 131"/>
                <a:gd name="T16" fmla="*/ 33 w 210"/>
                <a:gd name="T17" fmla="*/ 31 h 131"/>
                <a:gd name="T18" fmla="*/ 31 w 210"/>
                <a:gd name="T19" fmla="*/ 36 h 131"/>
                <a:gd name="T20" fmla="*/ 25 w 210"/>
                <a:gd name="T21" fmla="*/ 48 h 131"/>
                <a:gd name="T22" fmla="*/ 16 w 210"/>
                <a:gd name="T23" fmla="*/ 58 h 131"/>
                <a:gd name="T24" fmla="*/ 10 w 210"/>
                <a:gd name="T25" fmla="*/ 69 h 131"/>
                <a:gd name="T26" fmla="*/ 3 w 210"/>
                <a:gd name="T27" fmla="*/ 84 h 131"/>
                <a:gd name="T28" fmla="*/ 1 w 210"/>
                <a:gd name="T29" fmla="*/ 92 h 131"/>
                <a:gd name="T30" fmla="*/ 0 w 210"/>
                <a:gd name="T31" fmla="*/ 101 h 131"/>
                <a:gd name="T32" fmla="*/ 0 w 210"/>
                <a:gd name="T33" fmla="*/ 101 h 131"/>
                <a:gd name="T34" fmla="*/ 11 w 210"/>
                <a:gd name="T35" fmla="*/ 99 h 131"/>
                <a:gd name="T36" fmla="*/ 11 w 210"/>
                <a:gd name="T37" fmla="*/ 99 h 131"/>
                <a:gd name="T38" fmla="*/ 20 w 210"/>
                <a:gd name="T39" fmla="*/ 101 h 131"/>
                <a:gd name="T40" fmla="*/ 26 w 210"/>
                <a:gd name="T41" fmla="*/ 104 h 131"/>
                <a:gd name="T42" fmla="*/ 33 w 210"/>
                <a:gd name="T43" fmla="*/ 109 h 131"/>
                <a:gd name="T44" fmla="*/ 36 w 210"/>
                <a:gd name="T45" fmla="*/ 116 h 131"/>
                <a:gd name="T46" fmla="*/ 41 w 210"/>
                <a:gd name="T47" fmla="*/ 121 h 131"/>
                <a:gd name="T48" fmla="*/ 46 w 210"/>
                <a:gd name="T49" fmla="*/ 126 h 131"/>
                <a:gd name="T50" fmla="*/ 53 w 210"/>
                <a:gd name="T51" fmla="*/ 129 h 131"/>
                <a:gd name="T52" fmla="*/ 63 w 210"/>
                <a:gd name="T53" fmla="*/ 131 h 131"/>
                <a:gd name="T54" fmla="*/ 63 w 210"/>
                <a:gd name="T55" fmla="*/ 131 h 131"/>
                <a:gd name="T56" fmla="*/ 71 w 210"/>
                <a:gd name="T57" fmla="*/ 126 h 131"/>
                <a:gd name="T58" fmla="*/ 78 w 210"/>
                <a:gd name="T59" fmla="*/ 121 h 131"/>
                <a:gd name="T60" fmla="*/ 86 w 210"/>
                <a:gd name="T61" fmla="*/ 116 h 131"/>
                <a:gd name="T62" fmla="*/ 91 w 210"/>
                <a:gd name="T63" fmla="*/ 114 h 131"/>
                <a:gd name="T64" fmla="*/ 97 w 210"/>
                <a:gd name="T65" fmla="*/ 114 h 131"/>
                <a:gd name="T66" fmla="*/ 97 w 210"/>
                <a:gd name="T67" fmla="*/ 114 h 131"/>
                <a:gd name="T68" fmla="*/ 109 w 210"/>
                <a:gd name="T69" fmla="*/ 116 h 131"/>
                <a:gd name="T70" fmla="*/ 109 w 210"/>
                <a:gd name="T71" fmla="*/ 116 h 131"/>
                <a:gd name="T72" fmla="*/ 114 w 210"/>
                <a:gd name="T73" fmla="*/ 99 h 131"/>
                <a:gd name="T74" fmla="*/ 122 w 210"/>
                <a:gd name="T75" fmla="*/ 86 h 131"/>
                <a:gd name="T76" fmla="*/ 134 w 210"/>
                <a:gd name="T77" fmla="*/ 74 h 131"/>
                <a:gd name="T78" fmla="*/ 145 w 210"/>
                <a:gd name="T79" fmla="*/ 64 h 131"/>
                <a:gd name="T80" fmla="*/ 160 w 210"/>
                <a:gd name="T81" fmla="*/ 56 h 131"/>
                <a:gd name="T82" fmla="*/ 175 w 210"/>
                <a:gd name="T83" fmla="*/ 49 h 131"/>
                <a:gd name="T84" fmla="*/ 192 w 210"/>
                <a:gd name="T85" fmla="*/ 45 h 131"/>
                <a:gd name="T86" fmla="*/ 210 w 210"/>
                <a:gd name="T87" fmla="*/ 40 h 131"/>
                <a:gd name="T88" fmla="*/ 210 w 210"/>
                <a:gd name="T89" fmla="*/ 40 h 131"/>
                <a:gd name="T90" fmla="*/ 197 w 210"/>
                <a:gd name="T91" fmla="*/ 28 h 131"/>
                <a:gd name="T92" fmla="*/ 182 w 210"/>
                <a:gd name="T93" fmla="*/ 18 h 131"/>
                <a:gd name="T94" fmla="*/ 167 w 210"/>
                <a:gd name="T95" fmla="*/ 11 h 131"/>
                <a:gd name="T96" fmla="*/ 150 w 210"/>
                <a:gd name="T97" fmla="*/ 6 h 131"/>
                <a:gd name="T98" fmla="*/ 134 w 210"/>
                <a:gd name="T99" fmla="*/ 3 h 131"/>
                <a:gd name="T100" fmla="*/ 116 w 210"/>
                <a:gd name="T101" fmla="*/ 1 h 131"/>
                <a:gd name="T102" fmla="*/ 76 w 210"/>
                <a:gd name="T103"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0" h="131">
                  <a:moveTo>
                    <a:pt x="76" y="0"/>
                  </a:moveTo>
                  <a:lnTo>
                    <a:pt x="76" y="0"/>
                  </a:lnTo>
                  <a:lnTo>
                    <a:pt x="23" y="1"/>
                  </a:lnTo>
                  <a:lnTo>
                    <a:pt x="23" y="1"/>
                  </a:lnTo>
                  <a:lnTo>
                    <a:pt x="28" y="8"/>
                  </a:lnTo>
                  <a:lnTo>
                    <a:pt x="31" y="15"/>
                  </a:lnTo>
                  <a:lnTo>
                    <a:pt x="33" y="20"/>
                  </a:lnTo>
                  <a:lnTo>
                    <a:pt x="34" y="26"/>
                  </a:lnTo>
                  <a:lnTo>
                    <a:pt x="33" y="31"/>
                  </a:lnTo>
                  <a:lnTo>
                    <a:pt x="31" y="36"/>
                  </a:lnTo>
                  <a:lnTo>
                    <a:pt x="25" y="48"/>
                  </a:lnTo>
                  <a:lnTo>
                    <a:pt x="16" y="58"/>
                  </a:lnTo>
                  <a:lnTo>
                    <a:pt x="10" y="69"/>
                  </a:lnTo>
                  <a:lnTo>
                    <a:pt x="3" y="84"/>
                  </a:lnTo>
                  <a:lnTo>
                    <a:pt x="1" y="92"/>
                  </a:lnTo>
                  <a:lnTo>
                    <a:pt x="0" y="101"/>
                  </a:lnTo>
                  <a:lnTo>
                    <a:pt x="0" y="101"/>
                  </a:lnTo>
                  <a:lnTo>
                    <a:pt x="11" y="99"/>
                  </a:lnTo>
                  <a:lnTo>
                    <a:pt x="11" y="99"/>
                  </a:lnTo>
                  <a:lnTo>
                    <a:pt x="20" y="101"/>
                  </a:lnTo>
                  <a:lnTo>
                    <a:pt x="26" y="104"/>
                  </a:lnTo>
                  <a:lnTo>
                    <a:pt x="33" y="109"/>
                  </a:lnTo>
                  <a:lnTo>
                    <a:pt x="36" y="116"/>
                  </a:lnTo>
                  <a:lnTo>
                    <a:pt x="41" y="121"/>
                  </a:lnTo>
                  <a:lnTo>
                    <a:pt x="46" y="126"/>
                  </a:lnTo>
                  <a:lnTo>
                    <a:pt x="53" y="129"/>
                  </a:lnTo>
                  <a:lnTo>
                    <a:pt x="63" y="131"/>
                  </a:lnTo>
                  <a:lnTo>
                    <a:pt x="63" y="131"/>
                  </a:lnTo>
                  <a:lnTo>
                    <a:pt x="71" y="126"/>
                  </a:lnTo>
                  <a:lnTo>
                    <a:pt x="78" y="121"/>
                  </a:lnTo>
                  <a:lnTo>
                    <a:pt x="86" y="116"/>
                  </a:lnTo>
                  <a:lnTo>
                    <a:pt x="91" y="114"/>
                  </a:lnTo>
                  <a:lnTo>
                    <a:pt x="97" y="114"/>
                  </a:lnTo>
                  <a:lnTo>
                    <a:pt x="97" y="114"/>
                  </a:lnTo>
                  <a:lnTo>
                    <a:pt x="109" y="116"/>
                  </a:lnTo>
                  <a:lnTo>
                    <a:pt x="109" y="116"/>
                  </a:lnTo>
                  <a:lnTo>
                    <a:pt x="114" y="99"/>
                  </a:lnTo>
                  <a:lnTo>
                    <a:pt x="122" y="86"/>
                  </a:lnTo>
                  <a:lnTo>
                    <a:pt x="134" y="74"/>
                  </a:lnTo>
                  <a:lnTo>
                    <a:pt x="145" y="64"/>
                  </a:lnTo>
                  <a:lnTo>
                    <a:pt x="160" y="56"/>
                  </a:lnTo>
                  <a:lnTo>
                    <a:pt x="175" y="49"/>
                  </a:lnTo>
                  <a:lnTo>
                    <a:pt x="192" y="45"/>
                  </a:lnTo>
                  <a:lnTo>
                    <a:pt x="210" y="40"/>
                  </a:lnTo>
                  <a:lnTo>
                    <a:pt x="210" y="40"/>
                  </a:lnTo>
                  <a:lnTo>
                    <a:pt x="197" y="28"/>
                  </a:lnTo>
                  <a:lnTo>
                    <a:pt x="182" y="18"/>
                  </a:lnTo>
                  <a:lnTo>
                    <a:pt x="167" y="11"/>
                  </a:lnTo>
                  <a:lnTo>
                    <a:pt x="150" y="6"/>
                  </a:lnTo>
                  <a:lnTo>
                    <a:pt x="134" y="3"/>
                  </a:lnTo>
                  <a:lnTo>
                    <a:pt x="116" y="1"/>
                  </a:lnTo>
                  <a:lnTo>
                    <a:pt x="7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3" name="Freeform 35"/>
            <p:cNvSpPr/>
            <p:nvPr/>
          </p:nvSpPr>
          <p:spPr bwMode="auto">
            <a:xfrm>
              <a:off x="1580" y="695"/>
              <a:ext cx="110" cy="84"/>
            </a:xfrm>
            <a:custGeom>
              <a:avLst/>
              <a:gdLst>
                <a:gd name="T0" fmla="*/ 32 w 110"/>
                <a:gd name="T1" fmla="*/ 0 h 84"/>
                <a:gd name="T2" fmla="*/ 32 w 110"/>
                <a:gd name="T3" fmla="*/ 0 h 84"/>
                <a:gd name="T4" fmla="*/ 24 w 110"/>
                <a:gd name="T5" fmla="*/ 10 h 84"/>
                <a:gd name="T6" fmla="*/ 14 w 110"/>
                <a:gd name="T7" fmla="*/ 20 h 84"/>
                <a:gd name="T8" fmla="*/ 9 w 110"/>
                <a:gd name="T9" fmla="*/ 25 h 84"/>
                <a:gd name="T10" fmla="*/ 5 w 110"/>
                <a:gd name="T11" fmla="*/ 32 h 84"/>
                <a:gd name="T12" fmla="*/ 2 w 110"/>
                <a:gd name="T13" fmla="*/ 38 h 84"/>
                <a:gd name="T14" fmla="*/ 0 w 110"/>
                <a:gd name="T15" fmla="*/ 46 h 84"/>
                <a:gd name="T16" fmla="*/ 0 w 110"/>
                <a:gd name="T17" fmla="*/ 46 h 84"/>
                <a:gd name="T18" fmla="*/ 5 w 110"/>
                <a:gd name="T19" fmla="*/ 51 h 84"/>
                <a:gd name="T20" fmla="*/ 7 w 110"/>
                <a:gd name="T21" fmla="*/ 56 h 84"/>
                <a:gd name="T22" fmla="*/ 12 w 110"/>
                <a:gd name="T23" fmla="*/ 70 h 84"/>
                <a:gd name="T24" fmla="*/ 14 w 110"/>
                <a:gd name="T25" fmla="*/ 76 h 84"/>
                <a:gd name="T26" fmla="*/ 19 w 110"/>
                <a:gd name="T27" fmla="*/ 80 h 84"/>
                <a:gd name="T28" fmla="*/ 24 w 110"/>
                <a:gd name="T29" fmla="*/ 83 h 84"/>
                <a:gd name="T30" fmla="*/ 30 w 110"/>
                <a:gd name="T31" fmla="*/ 84 h 84"/>
                <a:gd name="T32" fmla="*/ 30 w 110"/>
                <a:gd name="T33" fmla="*/ 84 h 84"/>
                <a:gd name="T34" fmla="*/ 32 w 110"/>
                <a:gd name="T35" fmla="*/ 84 h 84"/>
                <a:gd name="T36" fmla="*/ 32 w 110"/>
                <a:gd name="T37" fmla="*/ 84 h 84"/>
                <a:gd name="T38" fmla="*/ 33 w 110"/>
                <a:gd name="T39" fmla="*/ 70 h 84"/>
                <a:gd name="T40" fmla="*/ 35 w 110"/>
                <a:gd name="T41" fmla="*/ 65 h 84"/>
                <a:gd name="T42" fmla="*/ 38 w 110"/>
                <a:gd name="T43" fmla="*/ 60 h 84"/>
                <a:gd name="T44" fmla="*/ 42 w 110"/>
                <a:gd name="T45" fmla="*/ 56 h 84"/>
                <a:gd name="T46" fmla="*/ 47 w 110"/>
                <a:gd name="T47" fmla="*/ 55 h 84"/>
                <a:gd name="T48" fmla="*/ 53 w 110"/>
                <a:gd name="T49" fmla="*/ 53 h 84"/>
                <a:gd name="T50" fmla="*/ 63 w 110"/>
                <a:gd name="T51" fmla="*/ 53 h 84"/>
                <a:gd name="T52" fmla="*/ 63 w 110"/>
                <a:gd name="T53" fmla="*/ 53 h 84"/>
                <a:gd name="T54" fmla="*/ 86 w 110"/>
                <a:gd name="T55" fmla="*/ 55 h 84"/>
                <a:gd name="T56" fmla="*/ 86 w 110"/>
                <a:gd name="T57" fmla="*/ 55 h 84"/>
                <a:gd name="T58" fmla="*/ 88 w 110"/>
                <a:gd name="T59" fmla="*/ 48 h 84"/>
                <a:gd name="T60" fmla="*/ 91 w 110"/>
                <a:gd name="T61" fmla="*/ 41 h 84"/>
                <a:gd name="T62" fmla="*/ 100 w 110"/>
                <a:gd name="T63" fmla="*/ 32 h 84"/>
                <a:gd name="T64" fmla="*/ 103 w 110"/>
                <a:gd name="T65" fmla="*/ 28 h 84"/>
                <a:gd name="T66" fmla="*/ 106 w 110"/>
                <a:gd name="T67" fmla="*/ 22 h 84"/>
                <a:gd name="T68" fmla="*/ 108 w 110"/>
                <a:gd name="T69" fmla="*/ 15 h 84"/>
                <a:gd name="T70" fmla="*/ 110 w 110"/>
                <a:gd name="T71" fmla="*/ 8 h 84"/>
                <a:gd name="T72" fmla="*/ 110 w 110"/>
                <a:gd name="T73" fmla="*/ 8 h 84"/>
                <a:gd name="T74" fmla="*/ 100 w 110"/>
                <a:gd name="T75" fmla="*/ 8 h 84"/>
                <a:gd name="T76" fmla="*/ 100 w 110"/>
                <a:gd name="T77" fmla="*/ 8 h 84"/>
                <a:gd name="T78" fmla="*/ 83 w 110"/>
                <a:gd name="T79" fmla="*/ 8 h 84"/>
                <a:gd name="T80" fmla="*/ 83 w 110"/>
                <a:gd name="T81" fmla="*/ 8 h 84"/>
                <a:gd name="T82" fmla="*/ 67 w 110"/>
                <a:gd name="T83" fmla="*/ 8 h 84"/>
                <a:gd name="T84" fmla="*/ 67 w 110"/>
                <a:gd name="T85" fmla="*/ 8 h 84"/>
                <a:gd name="T86" fmla="*/ 55 w 110"/>
                <a:gd name="T87" fmla="*/ 8 h 84"/>
                <a:gd name="T88" fmla="*/ 47 w 110"/>
                <a:gd name="T89" fmla="*/ 7 h 84"/>
                <a:gd name="T90" fmla="*/ 38 w 110"/>
                <a:gd name="T91" fmla="*/ 5 h 84"/>
                <a:gd name="T92" fmla="*/ 32 w 110"/>
                <a:gd name="T9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 h="84">
                  <a:moveTo>
                    <a:pt x="32" y="0"/>
                  </a:moveTo>
                  <a:lnTo>
                    <a:pt x="32" y="0"/>
                  </a:lnTo>
                  <a:lnTo>
                    <a:pt x="24" y="10"/>
                  </a:lnTo>
                  <a:lnTo>
                    <a:pt x="14" y="20"/>
                  </a:lnTo>
                  <a:lnTo>
                    <a:pt x="9" y="25"/>
                  </a:lnTo>
                  <a:lnTo>
                    <a:pt x="5" y="32"/>
                  </a:lnTo>
                  <a:lnTo>
                    <a:pt x="2" y="38"/>
                  </a:lnTo>
                  <a:lnTo>
                    <a:pt x="0" y="46"/>
                  </a:lnTo>
                  <a:lnTo>
                    <a:pt x="0" y="46"/>
                  </a:lnTo>
                  <a:lnTo>
                    <a:pt x="5" y="51"/>
                  </a:lnTo>
                  <a:lnTo>
                    <a:pt x="7" y="56"/>
                  </a:lnTo>
                  <a:lnTo>
                    <a:pt x="12" y="70"/>
                  </a:lnTo>
                  <a:lnTo>
                    <a:pt x="14" y="76"/>
                  </a:lnTo>
                  <a:lnTo>
                    <a:pt x="19" y="80"/>
                  </a:lnTo>
                  <a:lnTo>
                    <a:pt x="24" y="83"/>
                  </a:lnTo>
                  <a:lnTo>
                    <a:pt x="30" y="84"/>
                  </a:lnTo>
                  <a:lnTo>
                    <a:pt x="30" y="84"/>
                  </a:lnTo>
                  <a:lnTo>
                    <a:pt x="32" y="84"/>
                  </a:lnTo>
                  <a:lnTo>
                    <a:pt x="32" y="84"/>
                  </a:lnTo>
                  <a:lnTo>
                    <a:pt x="33" y="70"/>
                  </a:lnTo>
                  <a:lnTo>
                    <a:pt x="35" y="65"/>
                  </a:lnTo>
                  <a:lnTo>
                    <a:pt x="38" y="60"/>
                  </a:lnTo>
                  <a:lnTo>
                    <a:pt x="42" y="56"/>
                  </a:lnTo>
                  <a:lnTo>
                    <a:pt x="47" y="55"/>
                  </a:lnTo>
                  <a:lnTo>
                    <a:pt x="53" y="53"/>
                  </a:lnTo>
                  <a:lnTo>
                    <a:pt x="63" y="53"/>
                  </a:lnTo>
                  <a:lnTo>
                    <a:pt x="63" y="53"/>
                  </a:lnTo>
                  <a:lnTo>
                    <a:pt x="86" y="55"/>
                  </a:lnTo>
                  <a:lnTo>
                    <a:pt x="86" y="55"/>
                  </a:lnTo>
                  <a:lnTo>
                    <a:pt x="88" y="48"/>
                  </a:lnTo>
                  <a:lnTo>
                    <a:pt x="91" y="41"/>
                  </a:lnTo>
                  <a:lnTo>
                    <a:pt x="100" y="32"/>
                  </a:lnTo>
                  <a:lnTo>
                    <a:pt x="103" y="28"/>
                  </a:lnTo>
                  <a:lnTo>
                    <a:pt x="106" y="22"/>
                  </a:lnTo>
                  <a:lnTo>
                    <a:pt x="108" y="15"/>
                  </a:lnTo>
                  <a:lnTo>
                    <a:pt x="110" y="8"/>
                  </a:lnTo>
                  <a:lnTo>
                    <a:pt x="110" y="8"/>
                  </a:lnTo>
                  <a:lnTo>
                    <a:pt x="100" y="8"/>
                  </a:lnTo>
                  <a:lnTo>
                    <a:pt x="100" y="8"/>
                  </a:lnTo>
                  <a:lnTo>
                    <a:pt x="83" y="8"/>
                  </a:lnTo>
                  <a:lnTo>
                    <a:pt x="83" y="8"/>
                  </a:lnTo>
                  <a:lnTo>
                    <a:pt x="67" y="8"/>
                  </a:lnTo>
                  <a:lnTo>
                    <a:pt x="67" y="8"/>
                  </a:lnTo>
                  <a:lnTo>
                    <a:pt x="55" y="8"/>
                  </a:lnTo>
                  <a:lnTo>
                    <a:pt x="47" y="7"/>
                  </a:lnTo>
                  <a:lnTo>
                    <a:pt x="38" y="5"/>
                  </a:lnTo>
                  <a:lnTo>
                    <a:pt x="3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4" name="Freeform 36"/>
            <p:cNvSpPr/>
            <p:nvPr/>
          </p:nvSpPr>
          <p:spPr bwMode="auto">
            <a:xfrm>
              <a:off x="1580" y="695"/>
              <a:ext cx="110" cy="84"/>
            </a:xfrm>
            <a:custGeom>
              <a:avLst/>
              <a:gdLst>
                <a:gd name="T0" fmla="*/ 32 w 110"/>
                <a:gd name="T1" fmla="*/ 0 h 84"/>
                <a:gd name="T2" fmla="*/ 32 w 110"/>
                <a:gd name="T3" fmla="*/ 0 h 84"/>
                <a:gd name="T4" fmla="*/ 24 w 110"/>
                <a:gd name="T5" fmla="*/ 10 h 84"/>
                <a:gd name="T6" fmla="*/ 14 w 110"/>
                <a:gd name="T7" fmla="*/ 20 h 84"/>
                <a:gd name="T8" fmla="*/ 9 w 110"/>
                <a:gd name="T9" fmla="*/ 25 h 84"/>
                <a:gd name="T10" fmla="*/ 5 w 110"/>
                <a:gd name="T11" fmla="*/ 32 h 84"/>
                <a:gd name="T12" fmla="*/ 2 w 110"/>
                <a:gd name="T13" fmla="*/ 38 h 84"/>
                <a:gd name="T14" fmla="*/ 0 w 110"/>
                <a:gd name="T15" fmla="*/ 46 h 84"/>
                <a:gd name="T16" fmla="*/ 0 w 110"/>
                <a:gd name="T17" fmla="*/ 46 h 84"/>
                <a:gd name="T18" fmla="*/ 5 w 110"/>
                <a:gd name="T19" fmla="*/ 51 h 84"/>
                <a:gd name="T20" fmla="*/ 7 w 110"/>
                <a:gd name="T21" fmla="*/ 56 h 84"/>
                <a:gd name="T22" fmla="*/ 12 w 110"/>
                <a:gd name="T23" fmla="*/ 70 h 84"/>
                <a:gd name="T24" fmla="*/ 14 w 110"/>
                <a:gd name="T25" fmla="*/ 76 h 84"/>
                <a:gd name="T26" fmla="*/ 19 w 110"/>
                <a:gd name="T27" fmla="*/ 80 h 84"/>
                <a:gd name="T28" fmla="*/ 24 w 110"/>
                <a:gd name="T29" fmla="*/ 83 h 84"/>
                <a:gd name="T30" fmla="*/ 30 w 110"/>
                <a:gd name="T31" fmla="*/ 84 h 84"/>
                <a:gd name="T32" fmla="*/ 30 w 110"/>
                <a:gd name="T33" fmla="*/ 84 h 84"/>
                <a:gd name="T34" fmla="*/ 32 w 110"/>
                <a:gd name="T35" fmla="*/ 84 h 84"/>
                <a:gd name="T36" fmla="*/ 32 w 110"/>
                <a:gd name="T37" fmla="*/ 84 h 84"/>
                <a:gd name="T38" fmla="*/ 33 w 110"/>
                <a:gd name="T39" fmla="*/ 70 h 84"/>
                <a:gd name="T40" fmla="*/ 35 w 110"/>
                <a:gd name="T41" fmla="*/ 65 h 84"/>
                <a:gd name="T42" fmla="*/ 38 w 110"/>
                <a:gd name="T43" fmla="*/ 60 h 84"/>
                <a:gd name="T44" fmla="*/ 42 w 110"/>
                <a:gd name="T45" fmla="*/ 56 h 84"/>
                <a:gd name="T46" fmla="*/ 47 w 110"/>
                <a:gd name="T47" fmla="*/ 55 h 84"/>
                <a:gd name="T48" fmla="*/ 53 w 110"/>
                <a:gd name="T49" fmla="*/ 53 h 84"/>
                <a:gd name="T50" fmla="*/ 63 w 110"/>
                <a:gd name="T51" fmla="*/ 53 h 84"/>
                <a:gd name="T52" fmla="*/ 63 w 110"/>
                <a:gd name="T53" fmla="*/ 53 h 84"/>
                <a:gd name="T54" fmla="*/ 86 w 110"/>
                <a:gd name="T55" fmla="*/ 55 h 84"/>
                <a:gd name="T56" fmla="*/ 86 w 110"/>
                <a:gd name="T57" fmla="*/ 55 h 84"/>
                <a:gd name="T58" fmla="*/ 88 w 110"/>
                <a:gd name="T59" fmla="*/ 48 h 84"/>
                <a:gd name="T60" fmla="*/ 91 w 110"/>
                <a:gd name="T61" fmla="*/ 41 h 84"/>
                <a:gd name="T62" fmla="*/ 100 w 110"/>
                <a:gd name="T63" fmla="*/ 32 h 84"/>
                <a:gd name="T64" fmla="*/ 103 w 110"/>
                <a:gd name="T65" fmla="*/ 28 h 84"/>
                <a:gd name="T66" fmla="*/ 106 w 110"/>
                <a:gd name="T67" fmla="*/ 22 h 84"/>
                <a:gd name="T68" fmla="*/ 108 w 110"/>
                <a:gd name="T69" fmla="*/ 15 h 84"/>
                <a:gd name="T70" fmla="*/ 110 w 110"/>
                <a:gd name="T71" fmla="*/ 8 h 84"/>
                <a:gd name="T72" fmla="*/ 110 w 110"/>
                <a:gd name="T73" fmla="*/ 8 h 84"/>
                <a:gd name="T74" fmla="*/ 100 w 110"/>
                <a:gd name="T75" fmla="*/ 8 h 84"/>
                <a:gd name="T76" fmla="*/ 100 w 110"/>
                <a:gd name="T77" fmla="*/ 8 h 84"/>
                <a:gd name="T78" fmla="*/ 83 w 110"/>
                <a:gd name="T79" fmla="*/ 8 h 84"/>
                <a:gd name="T80" fmla="*/ 83 w 110"/>
                <a:gd name="T81" fmla="*/ 8 h 84"/>
                <a:gd name="T82" fmla="*/ 67 w 110"/>
                <a:gd name="T83" fmla="*/ 8 h 84"/>
                <a:gd name="T84" fmla="*/ 67 w 110"/>
                <a:gd name="T85" fmla="*/ 8 h 84"/>
                <a:gd name="T86" fmla="*/ 55 w 110"/>
                <a:gd name="T87" fmla="*/ 8 h 84"/>
                <a:gd name="T88" fmla="*/ 47 w 110"/>
                <a:gd name="T89" fmla="*/ 7 h 84"/>
                <a:gd name="T90" fmla="*/ 38 w 110"/>
                <a:gd name="T91" fmla="*/ 5 h 84"/>
                <a:gd name="T92" fmla="*/ 32 w 110"/>
                <a:gd name="T9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 h="84">
                  <a:moveTo>
                    <a:pt x="32" y="0"/>
                  </a:moveTo>
                  <a:lnTo>
                    <a:pt x="32" y="0"/>
                  </a:lnTo>
                  <a:lnTo>
                    <a:pt x="24" y="10"/>
                  </a:lnTo>
                  <a:lnTo>
                    <a:pt x="14" y="20"/>
                  </a:lnTo>
                  <a:lnTo>
                    <a:pt x="9" y="25"/>
                  </a:lnTo>
                  <a:lnTo>
                    <a:pt x="5" y="32"/>
                  </a:lnTo>
                  <a:lnTo>
                    <a:pt x="2" y="38"/>
                  </a:lnTo>
                  <a:lnTo>
                    <a:pt x="0" y="46"/>
                  </a:lnTo>
                  <a:lnTo>
                    <a:pt x="0" y="46"/>
                  </a:lnTo>
                  <a:lnTo>
                    <a:pt x="5" y="51"/>
                  </a:lnTo>
                  <a:lnTo>
                    <a:pt x="7" y="56"/>
                  </a:lnTo>
                  <a:lnTo>
                    <a:pt x="12" y="70"/>
                  </a:lnTo>
                  <a:lnTo>
                    <a:pt x="14" y="76"/>
                  </a:lnTo>
                  <a:lnTo>
                    <a:pt x="19" y="80"/>
                  </a:lnTo>
                  <a:lnTo>
                    <a:pt x="24" y="83"/>
                  </a:lnTo>
                  <a:lnTo>
                    <a:pt x="30" y="84"/>
                  </a:lnTo>
                  <a:lnTo>
                    <a:pt x="30" y="84"/>
                  </a:lnTo>
                  <a:lnTo>
                    <a:pt x="32" y="84"/>
                  </a:lnTo>
                  <a:lnTo>
                    <a:pt x="32" y="84"/>
                  </a:lnTo>
                  <a:lnTo>
                    <a:pt x="33" y="70"/>
                  </a:lnTo>
                  <a:lnTo>
                    <a:pt x="35" y="65"/>
                  </a:lnTo>
                  <a:lnTo>
                    <a:pt x="38" y="60"/>
                  </a:lnTo>
                  <a:lnTo>
                    <a:pt x="42" y="56"/>
                  </a:lnTo>
                  <a:lnTo>
                    <a:pt x="47" y="55"/>
                  </a:lnTo>
                  <a:lnTo>
                    <a:pt x="53" y="53"/>
                  </a:lnTo>
                  <a:lnTo>
                    <a:pt x="63" y="53"/>
                  </a:lnTo>
                  <a:lnTo>
                    <a:pt x="63" y="53"/>
                  </a:lnTo>
                  <a:lnTo>
                    <a:pt x="86" y="55"/>
                  </a:lnTo>
                  <a:lnTo>
                    <a:pt x="86" y="55"/>
                  </a:lnTo>
                  <a:lnTo>
                    <a:pt x="88" y="48"/>
                  </a:lnTo>
                  <a:lnTo>
                    <a:pt x="91" y="41"/>
                  </a:lnTo>
                  <a:lnTo>
                    <a:pt x="100" y="32"/>
                  </a:lnTo>
                  <a:lnTo>
                    <a:pt x="103" y="28"/>
                  </a:lnTo>
                  <a:lnTo>
                    <a:pt x="106" y="22"/>
                  </a:lnTo>
                  <a:lnTo>
                    <a:pt x="108" y="15"/>
                  </a:lnTo>
                  <a:lnTo>
                    <a:pt x="110" y="8"/>
                  </a:lnTo>
                  <a:lnTo>
                    <a:pt x="110" y="8"/>
                  </a:lnTo>
                  <a:lnTo>
                    <a:pt x="100" y="8"/>
                  </a:lnTo>
                  <a:lnTo>
                    <a:pt x="100" y="8"/>
                  </a:lnTo>
                  <a:lnTo>
                    <a:pt x="83" y="8"/>
                  </a:lnTo>
                  <a:lnTo>
                    <a:pt x="83" y="8"/>
                  </a:lnTo>
                  <a:lnTo>
                    <a:pt x="67" y="8"/>
                  </a:lnTo>
                  <a:lnTo>
                    <a:pt x="67" y="8"/>
                  </a:lnTo>
                  <a:lnTo>
                    <a:pt x="55" y="8"/>
                  </a:lnTo>
                  <a:lnTo>
                    <a:pt x="47" y="7"/>
                  </a:lnTo>
                  <a:lnTo>
                    <a:pt x="38" y="5"/>
                  </a:lnTo>
                  <a:lnTo>
                    <a:pt x="3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5" name="Freeform 37"/>
            <p:cNvSpPr/>
            <p:nvPr/>
          </p:nvSpPr>
          <p:spPr bwMode="auto">
            <a:xfrm>
              <a:off x="1426" y="710"/>
              <a:ext cx="133" cy="96"/>
            </a:xfrm>
            <a:custGeom>
              <a:avLst/>
              <a:gdLst>
                <a:gd name="T0" fmla="*/ 125 w 133"/>
                <a:gd name="T1" fmla="*/ 0 h 96"/>
                <a:gd name="T2" fmla="*/ 96 w 133"/>
                <a:gd name="T3" fmla="*/ 3 h 96"/>
                <a:gd name="T4" fmla="*/ 80 w 133"/>
                <a:gd name="T5" fmla="*/ 3 h 96"/>
                <a:gd name="T6" fmla="*/ 65 w 133"/>
                <a:gd name="T7" fmla="*/ 2 h 96"/>
                <a:gd name="T8" fmla="*/ 52 w 133"/>
                <a:gd name="T9" fmla="*/ 3 h 96"/>
                <a:gd name="T10" fmla="*/ 39 w 133"/>
                <a:gd name="T11" fmla="*/ 8 h 96"/>
                <a:gd name="T12" fmla="*/ 47 w 133"/>
                <a:gd name="T13" fmla="*/ 12 h 96"/>
                <a:gd name="T14" fmla="*/ 58 w 133"/>
                <a:gd name="T15" fmla="*/ 23 h 96"/>
                <a:gd name="T16" fmla="*/ 62 w 133"/>
                <a:gd name="T17" fmla="*/ 31 h 96"/>
                <a:gd name="T18" fmla="*/ 50 w 133"/>
                <a:gd name="T19" fmla="*/ 38 h 96"/>
                <a:gd name="T20" fmla="*/ 39 w 133"/>
                <a:gd name="T21" fmla="*/ 46 h 96"/>
                <a:gd name="T22" fmla="*/ 37 w 133"/>
                <a:gd name="T23" fmla="*/ 46 h 96"/>
                <a:gd name="T24" fmla="*/ 32 w 133"/>
                <a:gd name="T25" fmla="*/ 46 h 96"/>
                <a:gd name="T26" fmla="*/ 20 w 133"/>
                <a:gd name="T27" fmla="*/ 40 h 96"/>
                <a:gd name="T28" fmla="*/ 14 w 133"/>
                <a:gd name="T29" fmla="*/ 36 h 96"/>
                <a:gd name="T30" fmla="*/ 9 w 133"/>
                <a:gd name="T31" fmla="*/ 33 h 96"/>
                <a:gd name="T32" fmla="*/ 5 w 133"/>
                <a:gd name="T33" fmla="*/ 36 h 96"/>
                <a:gd name="T34" fmla="*/ 0 w 133"/>
                <a:gd name="T35" fmla="*/ 46 h 96"/>
                <a:gd name="T36" fmla="*/ 58 w 133"/>
                <a:gd name="T37" fmla="*/ 79 h 96"/>
                <a:gd name="T38" fmla="*/ 82 w 133"/>
                <a:gd name="T39" fmla="*/ 91 h 96"/>
                <a:gd name="T40" fmla="*/ 105 w 133"/>
                <a:gd name="T41" fmla="*/ 96 h 96"/>
                <a:gd name="T42" fmla="*/ 115 w 133"/>
                <a:gd name="T43" fmla="*/ 96 h 96"/>
                <a:gd name="T44" fmla="*/ 125 w 133"/>
                <a:gd name="T45" fmla="*/ 93 h 96"/>
                <a:gd name="T46" fmla="*/ 123 w 133"/>
                <a:gd name="T47" fmla="*/ 79 h 96"/>
                <a:gd name="T48" fmla="*/ 128 w 133"/>
                <a:gd name="T49" fmla="*/ 69 h 96"/>
                <a:gd name="T50" fmla="*/ 133 w 133"/>
                <a:gd name="T51" fmla="*/ 61 h 96"/>
                <a:gd name="T52" fmla="*/ 131 w 133"/>
                <a:gd name="T53" fmla="*/ 46 h 96"/>
                <a:gd name="T54" fmla="*/ 130 w 133"/>
                <a:gd name="T55" fmla="*/ 43 h 96"/>
                <a:gd name="T56" fmla="*/ 111 w 133"/>
                <a:gd name="T57" fmla="*/ 40 h 96"/>
                <a:gd name="T58" fmla="*/ 100 w 133"/>
                <a:gd name="T59" fmla="*/ 38 h 96"/>
                <a:gd name="T60" fmla="*/ 93 w 133"/>
                <a:gd name="T61" fmla="*/ 31 h 96"/>
                <a:gd name="T62" fmla="*/ 96 w 133"/>
                <a:gd name="T63" fmla="*/ 26 h 96"/>
                <a:gd name="T64" fmla="*/ 110 w 133"/>
                <a:gd name="T65" fmla="*/ 18 h 96"/>
                <a:gd name="T66" fmla="*/ 120 w 133"/>
                <a:gd name="T67" fmla="*/ 12 h 96"/>
                <a:gd name="T68" fmla="*/ 125 w 133"/>
                <a:gd name="T6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96">
                  <a:moveTo>
                    <a:pt x="125" y="0"/>
                  </a:moveTo>
                  <a:lnTo>
                    <a:pt x="125" y="0"/>
                  </a:lnTo>
                  <a:lnTo>
                    <a:pt x="110" y="3"/>
                  </a:lnTo>
                  <a:lnTo>
                    <a:pt x="96" y="3"/>
                  </a:lnTo>
                  <a:lnTo>
                    <a:pt x="96" y="3"/>
                  </a:lnTo>
                  <a:lnTo>
                    <a:pt x="80" y="3"/>
                  </a:lnTo>
                  <a:lnTo>
                    <a:pt x="80" y="3"/>
                  </a:lnTo>
                  <a:lnTo>
                    <a:pt x="65" y="2"/>
                  </a:lnTo>
                  <a:lnTo>
                    <a:pt x="65" y="2"/>
                  </a:lnTo>
                  <a:lnTo>
                    <a:pt x="52" y="3"/>
                  </a:lnTo>
                  <a:lnTo>
                    <a:pt x="45" y="5"/>
                  </a:lnTo>
                  <a:lnTo>
                    <a:pt x="39" y="8"/>
                  </a:lnTo>
                  <a:lnTo>
                    <a:pt x="39" y="8"/>
                  </a:lnTo>
                  <a:lnTo>
                    <a:pt x="47" y="12"/>
                  </a:lnTo>
                  <a:lnTo>
                    <a:pt x="53" y="18"/>
                  </a:lnTo>
                  <a:lnTo>
                    <a:pt x="58" y="23"/>
                  </a:lnTo>
                  <a:lnTo>
                    <a:pt x="62" y="31"/>
                  </a:lnTo>
                  <a:lnTo>
                    <a:pt x="62" y="31"/>
                  </a:lnTo>
                  <a:lnTo>
                    <a:pt x="55" y="35"/>
                  </a:lnTo>
                  <a:lnTo>
                    <a:pt x="50" y="38"/>
                  </a:lnTo>
                  <a:lnTo>
                    <a:pt x="45" y="43"/>
                  </a:lnTo>
                  <a:lnTo>
                    <a:pt x="39" y="46"/>
                  </a:lnTo>
                  <a:lnTo>
                    <a:pt x="39" y="46"/>
                  </a:lnTo>
                  <a:lnTo>
                    <a:pt x="37" y="46"/>
                  </a:lnTo>
                  <a:lnTo>
                    <a:pt x="37" y="46"/>
                  </a:lnTo>
                  <a:lnTo>
                    <a:pt x="32" y="46"/>
                  </a:lnTo>
                  <a:lnTo>
                    <a:pt x="27" y="45"/>
                  </a:lnTo>
                  <a:lnTo>
                    <a:pt x="20" y="40"/>
                  </a:lnTo>
                  <a:lnTo>
                    <a:pt x="20" y="40"/>
                  </a:lnTo>
                  <a:lnTo>
                    <a:pt x="14" y="36"/>
                  </a:lnTo>
                  <a:lnTo>
                    <a:pt x="9" y="33"/>
                  </a:lnTo>
                  <a:lnTo>
                    <a:pt x="9" y="33"/>
                  </a:lnTo>
                  <a:lnTo>
                    <a:pt x="7" y="35"/>
                  </a:lnTo>
                  <a:lnTo>
                    <a:pt x="5" y="36"/>
                  </a:lnTo>
                  <a:lnTo>
                    <a:pt x="0" y="46"/>
                  </a:lnTo>
                  <a:lnTo>
                    <a:pt x="0" y="46"/>
                  </a:lnTo>
                  <a:lnTo>
                    <a:pt x="32" y="65"/>
                  </a:lnTo>
                  <a:lnTo>
                    <a:pt x="58" y="79"/>
                  </a:lnTo>
                  <a:lnTo>
                    <a:pt x="70" y="86"/>
                  </a:lnTo>
                  <a:lnTo>
                    <a:pt x="82" y="91"/>
                  </a:lnTo>
                  <a:lnTo>
                    <a:pt x="93" y="94"/>
                  </a:lnTo>
                  <a:lnTo>
                    <a:pt x="105" y="96"/>
                  </a:lnTo>
                  <a:lnTo>
                    <a:pt x="105" y="96"/>
                  </a:lnTo>
                  <a:lnTo>
                    <a:pt x="115" y="96"/>
                  </a:lnTo>
                  <a:lnTo>
                    <a:pt x="125" y="93"/>
                  </a:lnTo>
                  <a:lnTo>
                    <a:pt x="125" y="93"/>
                  </a:lnTo>
                  <a:lnTo>
                    <a:pt x="123" y="84"/>
                  </a:lnTo>
                  <a:lnTo>
                    <a:pt x="123" y="79"/>
                  </a:lnTo>
                  <a:lnTo>
                    <a:pt x="126" y="74"/>
                  </a:lnTo>
                  <a:lnTo>
                    <a:pt x="128" y="69"/>
                  </a:lnTo>
                  <a:lnTo>
                    <a:pt x="131" y="66"/>
                  </a:lnTo>
                  <a:lnTo>
                    <a:pt x="133" y="61"/>
                  </a:lnTo>
                  <a:lnTo>
                    <a:pt x="133" y="55"/>
                  </a:lnTo>
                  <a:lnTo>
                    <a:pt x="131" y="46"/>
                  </a:lnTo>
                  <a:lnTo>
                    <a:pt x="131" y="46"/>
                  </a:lnTo>
                  <a:lnTo>
                    <a:pt x="130" y="43"/>
                  </a:lnTo>
                  <a:lnTo>
                    <a:pt x="125" y="41"/>
                  </a:lnTo>
                  <a:lnTo>
                    <a:pt x="111" y="40"/>
                  </a:lnTo>
                  <a:lnTo>
                    <a:pt x="105" y="40"/>
                  </a:lnTo>
                  <a:lnTo>
                    <a:pt x="100" y="38"/>
                  </a:lnTo>
                  <a:lnTo>
                    <a:pt x="95" y="36"/>
                  </a:lnTo>
                  <a:lnTo>
                    <a:pt x="93" y="31"/>
                  </a:lnTo>
                  <a:lnTo>
                    <a:pt x="93" y="31"/>
                  </a:lnTo>
                  <a:lnTo>
                    <a:pt x="96" y="26"/>
                  </a:lnTo>
                  <a:lnTo>
                    <a:pt x="100" y="23"/>
                  </a:lnTo>
                  <a:lnTo>
                    <a:pt x="110" y="18"/>
                  </a:lnTo>
                  <a:lnTo>
                    <a:pt x="115" y="15"/>
                  </a:lnTo>
                  <a:lnTo>
                    <a:pt x="120" y="12"/>
                  </a:lnTo>
                  <a:lnTo>
                    <a:pt x="123" y="7"/>
                  </a:lnTo>
                  <a:lnTo>
                    <a:pt x="12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6" name="Freeform 38"/>
            <p:cNvSpPr/>
            <p:nvPr/>
          </p:nvSpPr>
          <p:spPr bwMode="auto">
            <a:xfrm>
              <a:off x="1426" y="710"/>
              <a:ext cx="133" cy="96"/>
            </a:xfrm>
            <a:custGeom>
              <a:avLst/>
              <a:gdLst>
                <a:gd name="T0" fmla="*/ 125 w 133"/>
                <a:gd name="T1" fmla="*/ 0 h 96"/>
                <a:gd name="T2" fmla="*/ 96 w 133"/>
                <a:gd name="T3" fmla="*/ 3 h 96"/>
                <a:gd name="T4" fmla="*/ 80 w 133"/>
                <a:gd name="T5" fmla="*/ 3 h 96"/>
                <a:gd name="T6" fmla="*/ 65 w 133"/>
                <a:gd name="T7" fmla="*/ 2 h 96"/>
                <a:gd name="T8" fmla="*/ 52 w 133"/>
                <a:gd name="T9" fmla="*/ 3 h 96"/>
                <a:gd name="T10" fmla="*/ 39 w 133"/>
                <a:gd name="T11" fmla="*/ 8 h 96"/>
                <a:gd name="T12" fmla="*/ 47 w 133"/>
                <a:gd name="T13" fmla="*/ 12 h 96"/>
                <a:gd name="T14" fmla="*/ 58 w 133"/>
                <a:gd name="T15" fmla="*/ 23 h 96"/>
                <a:gd name="T16" fmla="*/ 62 w 133"/>
                <a:gd name="T17" fmla="*/ 31 h 96"/>
                <a:gd name="T18" fmla="*/ 50 w 133"/>
                <a:gd name="T19" fmla="*/ 38 h 96"/>
                <a:gd name="T20" fmla="*/ 39 w 133"/>
                <a:gd name="T21" fmla="*/ 46 h 96"/>
                <a:gd name="T22" fmla="*/ 37 w 133"/>
                <a:gd name="T23" fmla="*/ 46 h 96"/>
                <a:gd name="T24" fmla="*/ 32 w 133"/>
                <a:gd name="T25" fmla="*/ 46 h 96"/>
                <a:gd name="T26" fmla="*/ 20 w 133"/>
                <a:gd name="T27" fmla="*/ 40 h 96"/>
                <a:gd name="T28" fmla="*/ 14 w 133"/>
                <a:gd name="T29" fmla="*/ 36 h 96"/>
                <a:gd name="T30" fmla="*/ 9 w 133"/>
                <a:gd name="T31" fmla="*/ 33 h 96"/>
                <a:gd name="T32" fmla="*/ 5 w 133"/>
                <a:gd name="T33" fmla="*/ 36 h 96"/>
                <a:gd name="T34" fmla="*/ 0 w 133"/>
                <a:gd name="T35" fmla="*/ 46 h 96"/>
                <a:gd name="T36" fmla="*/ 58 w 133"/>
                <a:gd name="T37" fmla="*/ 79 h 96"/>
                <a:gd name="T38" fmla="*/ 82 w 133"/>
                <a:gd name="T39" fmla="*/ 91 h 96"/>
                <a:gd name="T40" fmla="*/ 105 w 133"/>
                <a:gd name="T41" fmla="*/ 96 h 96"/>
                <a:gd name="T42" fmla="*/ 115 w 133"/>
                <a:gd name="T43" fmla="*/ 96 h 96"/>
                <a:gd name="T44" fmla="*/ 125 w 133"/>
                <a:gd name="T45" fmla="*/ 93 h 96"/>
                <a:gd name="T46" fmla="*/ 123 w 133"/>
                <a:gd name="T47" fmla="*/ 79 h 96"/>
                <a:gd name="T48" fmla="*/ 128 w 133"/>
                <a:gd name="T49" fmla="*/ 69 h 96"/>
                <a:gd name="T50" fmla="*/ 133 w 133"/>
                <a:gd name="T51" fmla="*/ 61 h 96"/>
                <a:gd name="T52" fmla="*/ 131 w 133"/>
                <a:gd name="T53" fmla="*/ 46 h 96"/>
                <a:gd name="T54" fmla="*/ 130 w 133"/>
                <a:gd name="T55" fmla="*/ 43 h 96"/>
                <a:gd name="T56" fmla="*/ 111 w 133"/>
                <a:gd name="T57" fmla="*/ 40 h 96"/>
                <a:gd name="T58" fmla="*/ 100 w 133"/>
                <a:gd name="T59" fmla="*/ 38 h 96"/>
                <a:gd name="T60" fmla="*/ 93 w 133"/>
                <a:gd name="T61" fmla="*/ 31 h 96"/>
                <a:gd name="T62" fmla="*/ 96 w 133"/>
                <a:gd name="T63" fmla="*/ 26 h 96"/>
                <a:gd name="T64" fmla="*/ 110 w 133"/>
                <a:gd name="T65" fmla="*/ 18 h 96"/>
                <a:gd name="T66" fmla="*/ 120 w 133"/>
                <a:gd name="T67" fmla="*/ 12 h 96"/>
                <a:gd name="T68" fmla="*/ 125 w 133"/>
                <a:gd name="T6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 h="96">
                  <a:moveTo>
                    <a:pt x="125" y="0"/>
                  </a:moveTo>
                  <a:lnTo>
                    <a:pt x="125" y="0"/>
                  </a:lnTo>
                  <a:lnTo>
                    <a:pt x="110" y="3"/>
                  </a:lnTo>
                  <a:lnTo>
                    <a:pt x="96" y="3"/>
                  </a:lnTo>
                  <a:lnTo>
                    <a:pt x="96" y="3"/>
                  </a:lnTo>
                  <a:lnTo>
                    <a:pt x="80" y="3"/>
                  </a:lnTo>
                  <a:lnTo>
                    <a:pt x="80" y="3"/>
                  </a:lnTo>
                  <a:lnTo>
                    <a:pt x="65" y="2"/>
                  </a:lnTo>
                  <a:lnTo>
                    <a:pt x="65" y="2"/>
                  </a:lnTo>
                  <a:lnTo>
                    <a:pt x="52" y="3"/>
                  </a:lnTo>
                  <a:lnTo>
                    <a:pt x="45" y="5"/>
                  </a:lnTo>
                  <a:lnTo>
                    <a:pt x="39" y="8"/>
                  </a:lnTo>
                  <a:lnTo>
                    <a:pt x="39" y="8"/>
                  </a:lnTo>
                  <a:lnTo>
                    <a:pt x="47" y="12"/>
                  </a:lnTo>
                  <a:lnTo>
                    <a:pt x="53" y="18"/>
                  </a:lnTo>
                  <a:lnTo>
                    <a:pt x="58" y="23"/>
                  </a:lnTo>
                  <a:lnTo>
                    <a:pt x="62" y="31"/>
                  </a:lnTo>
                  <a:lnTo>
                    <a:pt x="62" y="31"/>
                  </a:lnTo>
                  <a:lnTo>
                    <a:pt x="55" y="35"/>
                  </a:lnTo>
                  <a:lnTo>
                    <a:pt x="50" y="38"/>
                  </a:lnTo>
                  <a:lnTo>
                    <a:pt x="45" y="43"/>
                  </a:lnTo>
                  <a:lnTo>
                    <a:pt x="39" y="46"/>
                  </a:lnTo>
                  <a:lnTo>
                    <a:pt x="39" y="46"/>
                  </a:lnTo>
                  <a:lnTo>
                    <a:pt x="37" y="46"/>
                  </a:lnTo>
                  <a:lnTo>
                    <a:pt x="37" y="46"/>
                  </a:lnTo>
                  <a:lnTo>
                    <a:pt x="32" y="46"/>
                  </a:lnTo>
                  <a:lnTo>
                    <a:pt x="27" y="45"/>
                  </a:lnTo>
                  <a:lnTo>
                    <a:pt x="20" y="40"/>
                  </a:lnTo>
                  <a:lnTo>
                    <a:pt x="20" y="40"/>
                  </a:lnTo>
                  <a:lnTo>
                    <a:pt x="14" y="36"/>
                  </a:lnTo>
                  <a:lnTo>
                    <a:pt x="9" y="33"/>
                  </a:lnTo>
                  <a:lnTo>
                    <a:pt x="9" y="33"/>
                  </a:lnTo>
                  <a:lnTo>
                    <a:pt x="7" y="35"/>
                  </a:lnTo>
                  <a:lnTo>
                    <a:pt x="5" y="36"/>
                  </a:lnTo>
                  <a:lnTo>
                    <a:pt x="0" y="46"/>
                  </a:lnTo>
                  <a:lnTo>
                    <a:pt x="0" y="46"/>
                  </a:lnTo>
                  <a:lnTo>
                    <a:pt x="32" y="65"/>
                  </a:lnTo>
                  <a:lnTo>
                    <a:pt x="58" y="79"/>
                  </a:lnTo>
                  <a:lnTo>
                    <a:pt x="70" y="86"/>
                  </a:lnTo>
                  <a:lnTo>
                    <a:pt x="82" y="91"/>
                  </a:lnTo>
                  <a:lnTo>
                    <a:pt x="93" y="94"/>
                  </a:lnTo>
                  <a:lnTo>
                    <a:pt x="105" y="96"/>
                  </a:lnTo>
                  <a:lnTo>
                    <a:pt x="105" y="96"/>
                  </a:lnTo>
                  <a:lnTo>
                    <a:pt x="115" y="96"/>
                  </a:lnTo>
                  <a:lnTo>
                    <a:pt x="125" y="93"/>
                  </a:lnTo>
                  <a:lnTo>
                    <a:pt x="125" y="93"/>
                  </a:lnTo>
                  <a:lnTo>
                    <a:pt x="123" y="84"/>
                  </a:lnTo>
                  <a:lnTo>
                    <a:pt x="123" y="79"/>
                  </a:lnTo>
                  <a:lnTo>
                    <a:pt x="126" y="74"/>
                  </a:lnTo>
                  <a:lnTo>
                    <a:pt x="128" y="69"/>
                  </a:lnTo>
                  <a:lnTo>
                    <a:pt x="131" y="66"/>
                  </a:lnTo>
                  <a:lnTo>
                    <a:pt x="133" y="61"/>
                  </a:lnTo>
                  <a:lnTo>
                    <a:pt x="133" y="55"/>
                  </a:lnTo>
                  <a:lnTo>
                    <a:pt x="131" y="46"/>
                  </a:lnTo>
                  <a:lnTo>
                    <a:pt x="131" y="46"/>
                  </a:lnTo>
                  <a:lnTo>
                    <a:pt x="130" y="43"/>
                  </a:lnTo>
                  <a:lnTo>
                    <a:pt x="125" y="41"/>
                  </a:lnTo>
                  <a:lnTo>
                    <a:pt x="111" y="40"/>
                  </a:lnTo>
                  <a:lnTo>
                    <a:pt x="105" y="40"/>
                  </a:lnTo>
                  <a:lnTo>
                    <a:pt x="100" y="38"/>
                  </a:lnTo>
                  <a:lnTo>
                    <a:pt x="95" y="36"/>
                  </a:lnTo>
                  <a:lnTo>
                    <a:pt x="93" y="31"/>
                  </a:lnTo>
                  <a:lnTo>
                    <a:pt x="93" y="31"/>
                  </a:lnTo>
                  <a:lnTo>
                    <a:pt x="96" y="26"/>
                  </a:lnTo>
                  <a:lnTo>
                    <a:pt x="100" y="23"/>
                  </a:lnTo>
                  <a:lnTo>
                    <a:pt x="110" y="18"/>
                  </a:lnTo>
                  <a:lnTo>
                    <a:pt x="115" y="15"/>
                  </a:lnTo>
                  <a:lnTo>
                    <a:pt x="120" y="12"/>
                  </a:lnTo>
                  <a:lnTo>
                    <a:pt x="123" y="7"/>
                  </a:lnTo>
                  <a:lnTo>
                    <a:pt x="12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7" name="Freeform 39"/>
            <p:cNvSpPr/>
            <p:nvPr/>
          </p:nvSpPr>
          <p:spPr bwMode="auto">
            <a:xfrm>
              <a:off x="1069" y="733"/>
              <a:ext cx="396" cy="185"/>
            </a:xfrm>
            <a:custGeom>
              <a:avLst/>
              <a:gdLst>
                <a:gd name="T0" fmla="*/ 233 w 396"/>
                <a:gd name="T1" fmla="*/ 0 h 185"/>
                <a:gd name="T2" fmla="*/ 232 w 396"/>
                <a:gd name="T3" fmla="*/ 10 h 185"/>
                <a:gd name="T4" fmla="*/ 243 w 396"/>
                <a:gd name="T5" fmla="*/ 35 h 185"/>
                <a:gd name="T6" fmla="*/ 248 w 396"/>
                <a:gd name="T7" fmla="*/ 51 h 185"/>
                <a:gd name="T8" fmla="*/ 242 w 396"/>
                <a:gd name="T9" fmla="*/ 61 h 185"/>
                <a:gd name="T10" fmla="*/ 233 w 396"/>
                <a:gd name="T11" fmla="*/ 58 h 185"/>
                <a:gd name="T12" fmla="*/ 220 w 396"/>
                <a:gd name="T13" fmla="*/ 37 h 185"/>
                <a:gd name="T14" fmla="*/ 207 w 396"/>
                <a:gd name="T15" fmla="*/ 18 h 185"/>
                <a:gd name="T16" fmla="*/ 197 w 396"/>
                <a:gd name="T17" fmla="*/ 17 h 185"/>
                <a:gd name="T18" fmla="*/ 192 w 396"/>
                <a:gd name="T19" fmla="*/ 18 h 185"/>
                <a:gd name="T20" fmla="*/ 185 w 396"/>
                <a:gd name="T21" fmla="*/ 33 h 185"/>
                <a:gd name="T22" fmla="*/ 164 w 396"/>
                <a:gd name="T23" fmla="*/ 40 h 185"/>
                <a:gd name="T24" fmla="*/ 164 w 396"/>
                <a:gd name="T25" fmla="*/ 40 h 185"/>
                <a:gd name="T26" fmla="*/ 147 w 396"/>
                <a:gd name="T27" fmla="*/ 20 h 185"/>
                <a:gd name="T28" fmla="*/ 129 w 396"/>
                <a:gd name="T29" fmla="*/ 20 h 185"/>
                <a:gd name="T30" fmla="*/ 111 w 396"/>
                <a:gd name="T31" fmla="*/ 25 h 185"/>
                <a:gd name="T32" fmla="*/ 98 w 396"/>
                <a:gd name="T33" fmla="*/ 25 h 185"/>
                <a:gd name="T34" fmla="*/ 101 w 396"/>
                <a:gd name="T35" fmla="*/ 0 h 185"/>
                <a:gd name="T36" fmla="*/ 53 w 396"/>
                <a:gd name="T37" fmla="*/ 13 h 185"/>
                <a:gd name="T38" fmla="*/ 15 w 396"/>
                <a:gd name="T39" fmla="*/ 37 h 185"/>
                <a:gd name="T40" fmla="*/ 0 w 396"/>
                <a:gd name="T41" fmla="*/ 61 h 185"/>
                <a:gd name="T42" fmla="*/ 38 w 396"/>
                <a:gd name="T43" fmla="*/ 68 h 185"/>
                <a:gd name="T44" fmla="*/ 70 w 396"/>
                <a:gd name="T45" fmla="*/ 78 h 185"/>
                <a:gd name="T46" fmla="*/ 65 w 396"/>
                <a:gd name="T47" fmla="*/ 83 h 185"/>
                <a:gd name="T48" fmla="*/ 36 w 396"/>
                <a:gd name="T49" fmla="*/ 86 h 185"/>
                <a:gd name="T50" fmla="*/ 12 w 396"/>
                <a:gd name="T51" fmla="*/ 93 h 185"/>
                <a:gd name="T52" fmla="*/ 8 w 396"/>
                <a:gd name="T53" fmla="*/ 101 h 185"/>
                <a:gd name="T54" fmla="*/ 51 w 396"/>
                <a:gd name="T55" fmla="*/ 101 h 185"/>
                <a:gd name="T56" fmla="*/ 76 w 396"/>
                <a:gd name="T57" fmla="*/ 99 h 185"/>
                <a:gd name="T58" fmla="*/ 134 w 396"/>
                <a:gd name="T59" fmla="*/ 108 h 185"/>
                <a:gd name="T60" fmla="*/ 156 w 396"/>
                <a:gd name="T61" fmla="*/ 124 h 185"/>
                <a:gd name="T62" fmla="*/ 139 w 396"/>
                <a:gd name="T63" fmla="*/ 124 h 185"/>
                <a:gd name="T64" fmla="*/ 93 w 396"/>
                <a:gd name="T65" fmla="*/ 123 h 185"/>
                <a:gd name="T66" fmla="*/ 56 w 396"/>
                <a:gd name="T67" fmla="*/ 126 h 185"/>
                <a:gd name="T68" fmla="*/ 31 w 396"/>
                <a:gd name="T69" fmla="*/ 139 h 185"/>
                <a:gd name="T70" fmla="*/ 38 w 396"/>
                <a:gd name="T71" fmla="*/ 147 h 185"/>
                <a:gd name="T72" fmla="*/ 65 w 396"/>
                <a:gd name="T73" fmla="*/ 156 h 185"/>
                <a:gd name="T74" fmla="*/ 99 w 396"/>
                <a:gd name="T75" fmla="*/ 161 h 185"/>
                <a:gd name="T76" fmla="*/ 114 w 396"/>
                <a:gd name="T77" fmla="*/ 172 h 185"/>
                <a:gd name="T78" fmla="*/ 118 w 396"/>
                <a:gd name="T79" fmla="*/ 185 h 185"/>
                <a:gd name="T80" fmla="*/ 164 w 396"/>
                <a:gd name="T81" fmla="*/ 185 h 185"/>
                <a:gd name="T82" fmla="*/ 218 w 396"/>
                <a:gd name="T83" fmla="*/ 176 h 185"/>
                <a:gd name="T84" fmla="*/ 280 w 396"/>
                <a:gd name="T85" fmla="*/ 154 h 185"/>
                <a:gd name="T86" fmla="*/ 304 w 396"/>
                <a:gd name="T87" fmla="*/ 171 h 185"/>
                <a:gd name="T88" fmla="*/ 343 w 396"/>
                <a:gd name="T89" fmla="*/ 179 h 185"/>
                <a:gd name="T90" fmla="*/ 362 w 396"/>
                <a:gd name="T91" fmla="*/ 172 h 185"/>
                <a:gd name="T92" fmla="*/ 372 w 396"/>
                <a:gd name="T93" fmla="*/ 161 h 185"/>
                <a:gd name="T94" fmla="*/ 367 w 396"/>
                <a:gd name="T95" fmla="*/ 152 h 185"/>
                <a:gd name="T96" fmla="*/ 356 w 396"/>
                <a:gd name="T97" fmla="*/ 157 h 185"/>
                <a:gd name="T98" fmla="*/ 348 w 396"/>
                <a:gd name="T99" fmla="*/ 162 h 185"/>
                <a:gd name="T100" fmla="*/ 344 w 396"/>
                <a:gd name="T101" fmla="*/ 161 h 185"/>
                <a:gd name="T102" fmla="*/ 343 w 396"/>
                <a:gd name="T103" fmla="*/ 147 h 185"/>
                <a:gd name="T104" fmla="*/ 356 w 396"/>
                <a:gd name="T105" fmla="*/ 139 h 185"/>
                <a:gd name="T106" fmla="*/ 372 w 396"/>
                <a:gd name="T107" fmla="*/ 141 h 185"/>
                <a:gd name="T108" fmla="*/ 387 w 396"/>
                <a:gd name="T109" fmla="*/ 144 h 185"/>
                <a:gd name="T110" fmla="*/ 394 w 396"/>
                <a:gd name="T111" fmla="*/ 141 h 185"/>
                <a:gd name="T112" fmla="*/ 387 w 396"/>
                <a:gd name="T113" fmla="*/ 131 h 185"/>
                <a:gd name="T114" fmla="*/ 338 w 396"/>
                <a:gd name="T115" fmla="*/ 109 h 185"/>
                <a:gd name="T116" fmla="*/ 313 w 396"/>
                <a:gd name="T117" fmla="*/ 91 h 185"/>
                <a:gd name="T118" fmla="*/ 311 w 396"/>
                <a:gd name="T119" fmla="*/ 73 h 185"/>
                <a:gd name="T120" fmla="*/ 298 w 396"/>
                <a:gd name="T121" fmla="*/ 32 h 185"/>
                <a:gd name="T122" fmla="*/ 276 w 396"/>
                <a:gd name="T123" fmla="*/ 10 h 185"/>
                <a:gd name="T124" fmla="*/ 253 w 396"/>
                <a:gd name="T125"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6" h="185">
                  <a:moveTo>
                    <a:pt x="243" y="0"/>
                  </a:moveTo>
                  <a:lnTo>
                    <a:pt x="243" y="0"/>
                  </a:lnTo>
                  <a:lnTo>
                    <a:pt x="233" y="0"/>
                  </a:lnTo>
                  <a:lnTo>
                    <a:pt x="233" y="0"/>
                  </a:lnTo>
                  <a:lnTo>
                    <a:pt x="232" y="5"/>
                  </a:lnTo>
                  <a:lnTo>
                    <a:pt x="232" y="10"/>
                  </a:lnTo>
                  <a:lnTo>
                    <a:pt x="233" y="20"/>
                  </a:lnTo>
                  <a:lnTo>
                    <a:pt x="238" y="27"/>
                  </a:lnTo>
                  <a:lnTo>
                    <a:pt x="243" y="35"/>
                  </a:lnTo>
                  <a:lnTo>
                    <a:pt x="247" y="42"/>
                  </a:lnTo>
                  <a:lnTo>
                    <a:pt x="248" y="48"/>
                  </a:lnTo>
                  <a:lnTo>
                    <a:pt x="248" y="51"/>
                  </a:lnTo>
                  <a:lnTo>
                    <a:pt x="247" y="55"/>
                  </a:lnTo>
                  <a:lnTo>
                    <a:pt x="245" y="58"/>
                  </a:lnTo>
                  <a:lnTo>
                    <a:pt x="242" y="61"/>
                  </a:lnTo>
                  <a:lnTo>
                    <a:pt x="242" y="61"/>
                  </a:lnTo>
                  <a:lnTo>
                    <a:pt x="237" y="61"/>
                  </a:lnTo>
                  <a:lnTo>
                    <a:pt x="233" y="58"/>
                  </a:lnTo>
                  <a:lnTo>
                    <a:pt x="228" y="53"/>
                  </a:lnTo>
                  <a:lnTo>
                    <a:pt x="223" y="45"/>
                  </a:lnTo>
                  <a:lnTo>
                    <a:pt x="220" y="37"/>
                  </a:lnTo>
                  <a:lnTo>
                    <a:pt x="218" y="30"/>
                  </a:lnTo>
                  <a:lnTo>
                    <a:pt x="213" y="23"/>
                  </a:lnTo>
                  <a:lnTo>
                    <a:pt x="207" y="18"/>
                  </a:lnTo>
                  <a:lnTo>
                    <a:pt x="202" y="17"/>
                  </a:lnTo>
                  <a:lnTo>
                    <a:pt x="197" y="17"/>
                  </a:lnTo>
                  <a:lnTo>
                    <a:pt x="197" y="17"/>
                  </a:lnTo>
                  <a:lnTo>
                    <a:pt x="194" y="17"/>
                  </a:lnTo>
                  <a:lnTo>
                    <a:pt x="194" y="17"/>
                  </a:lnTo>
                  <a:lnTo>
                    <a:pt x="192" y="18"/>
                  </a:lnTo>
                  <a:lnTo>
                    <a:pt x="190" y="23"/>
                  </a:lnTo>
                  <a:lnTo>
                    <a:pt x="187" y="30"/>
                  </a:lnTo>
                  <a:lnTo>
                    <a:pt x="185" y="33"/>
                  </a:lnTo>
                  <a:lnTo>
                    <a:pt x="180" y="37"/>
                  </a:lnTo>
                  <a:lnTo>
                    <a:pt x="174" y="38"/>
                  </a:lnTo>
                  <a:lnTo>
                    <a:pt x="164" y="40"/>
                  </a:lnTo>
                  <a:lnTo>
                    <a:pt x="164" y="40"/>
                  </a:lnTo>
                  <a:lnTo>
                    <a:pt x="164" y="40"/>
                  </a:lnTo>
                  <a:lnTo>
                    <a:pt x="164" y="40"/>
                  </a:lnTo>
                  <a:lnTo>
                    <a:pt x="159" y="28"/>
                  </a:lnTo>
                  <a:lnTo>
                    <a:pt x="154" y="23"/>
                  </a:lnTo>
                  <a:lnTo>
                    <a:pt x="147" y="20"/>
                  </a:lnTo>
                  <a:lnTo>
                    <a:pt x="139" y="18"/>
                  </a:lnTo>
                  <a:lnTo>
                    <a:pt x="139" y="18"/>
                  </a:lnTo>
                  <a:lnTo>
                    <a:pt x="129" y="20"/>
                  </a:lnTo>
                  <a:lnTo>
                    <a:pt x="119" y="22"/>
                  </a:lnTo>
                  <a:lnTo>
                    <a:pt x="119" y="22"/>
                  </a:lnTo>
                  <a:lnTo>
                    <a:pt x="111" y="25"/>
                  </a:lnTo>
                  <a:lnTo>
                    <a:pt x="103" y="25"/>
                  </a:lnTo>
                  <a:lnTo>
                    <a:pt x="103" y="25"/>
                  </a:lnTo>
                  <a:lnTo>
                    <a:pt x="98" y="25"/>
                  </a:lnTo>
                  <a:lnTo>
                    <a:pt x="96" y="20"/>
                  </a:lnTo>
                  <a:lnTo>
                    <a:pt x="98" y="13"/>
                  </a:lnTo>
                  <a:lnTo>
                    <a:pt x="101" y="0"/>
                  </a:lnTo>
                  <a:lnTo>
                    <a:pt x="101" y="0"/>
                  </a:lnTo>
                  <a:lnTo>
                    <a:pt x="68" y="8"/>
                  </a:lnTo>
                  <a:lnTo>
                    <a:pt x="53" y="13"/>
                  </a:lnTo>
                  <a:lnTo>
                    <a:pt x="38" y="18"/>
                  </a:lnTo>
                  <a:lnTo>
                    <a:pt x="25" y="27"/>
                  </a:lnTo>
                  <a:lnTo>
                    <a:pt x="15" y="37"/>
                  </a:lnTo>
                  <a:lnTo>
                    <a:pt x="7" y="48"/>
                  </a:lnTo>
                  <a:lnTo>
                    <a:pt x="0" y="61"/>
                  </a:lnTo>
                  <a:lnTo>
                    <a:pt x="0" y="61"/>
                  </a:lnTo>
                  <a:lnTo>
                    <a:pt x="8" y="65"/>
                  </a:lnTo>
                  <a:lnTo>
                    <a:pt x="18" y="66"/>
                  </a:lnTo>
                  <a:lnTo>
                    <a:pt x="38" y="68"/>
                  </a:lnTo>
                  <a:lnTo>
                    <a:pt x="56" y="71"/>
                  </a:lnTo>
                  <a:lnTo>
                    <a:pt x="65" y="73"/>
                  </a:lnTo>
                  <a:lnTo>
                    <a:pt x="70" y="78"/>
                  </a:lnTo>
                  <a:lnTo>
                    <a:pt x="70" y="78"/>
                  </a:lnTo>
                  <a:lnTo>
                    <a:pt x="68" y="80"/>
                  </a:lnTo>
                  <a:lnTo>
                    <a:pt x="65" y="83"/>
                  </a:lnTo>
                  <a:lnTo>
                    <a:pt x="56" y="85"/>
                  </a:lnTo>
                  <a:lnTo>
                    <a:pt x="46" y="86"/>
                  </a:lnTo>
                  <a:lnTo>
                    <a:pt x="36" y="86"/>
                  </a:lnTo>
                  <a:lnTo>
                    <a:pt x="26" y="88"/>
                  </a:lnTo>
                  <a:lnTo>
                    <a:pt x="18" y="89"/>
                  </a:lnTo>
                  <a:lnTo>
                    <a:pt x="12" y="93"/>
                  </a:lnTo>
                  <a:lnTo>
                    <a:pt x="10" y="96"/>
                  </a:lnTo>
                  <a:lnTo>
                    <a:pt x="8" y="101"/>
                  </a:lnTo>
                  <a:lnTo>
                    <a:pt x="8" y="101"/>
                  </a:lnTo>
                  <a:lnTo>
                    <a:pt x="28" y="101"/>
                  </a:lnTo>
                  <a:lnTo>
                    <a:pt x="28" y="101"/>
                  </a:lnTo>
                  <a:lnTo>
                    <a:pt x="51" y="101"/>
                  </a:lnTo>
                  <a:lnTo>
                    <a:pt x="51" y="101"/>
                  </a:lnTo>
                  <a:lnTo>
                    <a:pt x="76" y="99"/>
                  </a:lnTo>
                  <a:lnTo>
                    <a:pt x="76" y="99"/>
                  </a:lnTo>
                  <a:lnTo>
                    <a:pt x="101" y="101"/>
                  </a:lnTo>
                  <a:lnTo>
                    <a:pt x="124" y="104"/>
                  </a:lnTo>
                  <a:lnTo>
                    <a:pt x="134" y="108"/>
                  </a:lnTo>
                  <a:lnTo>
                    <a:pt x="142" y="111"/>
                  </a:lnTo>
                  <a:lnTo>
                    <a:pt x="149" y="116"/>
                  </a:lnTo>
                  <a:lnTo>
                    <a:pt x="156" y="124"/>
                  </a:lnTo>
                  <a:lnTo>
                    <a:pt x="156" y="124"/>
                  </a:lnTo>
                  <a:lnTo>
                    <a:pt x="139" y="124"/>
                  </a:lnTo>
                  <a:lnTo>
                    <a:pt x="139" y="124"/>
                  </a:lnTo>
                  <a:lnTo>
                    <a:pt x="116" y="123"/>
                  </a:lnTo>
                  <a:lnTo>
                    <a:pt x="116" y="123"/>
                  </a:lnTo>
                  <a:lnTo>
                    <a:pt x="93" y="123"/>
                  </a:lnTo>
                  <a:lnTo>
                    <a:pt x="93" y="123"/>
                  </a:lnTo>
                  <a:lnTo>
                    <a:pt x="74" y="124"/>
                  </a:lnTo>
                  <a:lnTo>
                    <a:pt x="56" y="126"/>
                  </a:lnTo>
                  <a:lnTo>
                    <a:pt x="43" y="131"/>
                  </a:lnTo>
                  <a:lnTo>
                    <a:pt x="36" y="134"/>
                  </a:lnTo>
                  <a:lnTo>
                    <a:pt x="31" y="139"/>
                  </a:lnTo>
                  <a:lnTo>
                    <a:pt x="31" y="139"/>
                  </a:lnTo>
                  <a:lnTo>
                    <a:pt x="35" y="144"/>
                  </a:lnTo>
                  <a:lnTo>
                    <a:pt x="38" y="147"/>
                  </a:lnTo>
                  <a:lnTo>
                    <a:pt x="43" y="151"/>
                  </a:lnTo>
                  <a:lnTo>
                    <a:pt x="50" y="154"/>
                  </a:lnTo>
                  <a:lnTo>
                    <a:pt x="65" y="156"/>
                  </a:lnTo>
                  <a:lnTo>
                    <a:pt x="79" y="157"/>
                  </a:lnTo>
                  <a:lnTo>
                    <a:pt x="93" y="159"/>
                  </a:lnTo>
                  <a:lnTo>
                    <a:pt x="99" y="161"/>
                  </a:lnTo>
                  <a:lnTo>
                    <a:pt x="106" y="164"/>
                  </a:lnTo>
                  <a:lnTo>
                    <a:pt x="111" y="167"/>
                  </a:lnTo>
                  <a:lnTo>
                    <a:pt x="114" y="172"/>
                  </a:lnTo>
                  <a:lnTo>
                    <a:pt x="116" y="177"/>
                  </a:lnTo>
                  <a:lnTo>
                    <a:pt x="118" y="185"/>
                  </a:lnTo>
                  <a:lnTo>
                    <a:pt x="118" y="185"/>
                  </a:lnTo>
                  <a:lnTo>
                    <a:pt x="144" y="185"/>
                  </a:lnTo>
                  <a:lnTo>
                    <a:pt x="144" y="185"/>
                  </a:lnTo>
                  <a:lnTo>
                    <a:pt x="164" y="185"/>
                  </a:lnTo>
                  <a:lnTo>
                    <a:pt x="184" y="184"/>
                  </a:lnTo>
                  <a:lnTo>
                    <a:pt x="200" y="180"/>
                  </a:lnTo>
                  <a:lnTo>
                    <a:pt x="218" y="176"/>
                  </a:lnTo>
                  <a:lnTo>
                    <a:pt x="250" y="166"/>
                  </a:lnTo>
                  <a:lnTo>
                    <a:pt x="280" y="154"/>
                  </a:lnTo>
                  <a:lnTo>
                    <a:pt x="280" y="154"/>
                  </a:lnTo>
                  <a:lnTo>
                    <a:pt x="283" y="157"/>
                  </a:lnTo>
                  <a:lnTo>
                    <a:pt x="290" y="162"/>
                  </a:lnTo>
                  <a:lnTo>
                    <a:pt x="304" y="171"/>
                  </a:lnTo>
                  <a:lnTo>
                    <a:pt x="323" y="176"/>
                  </a:lnTo>
                  <a:lnTo>
                    <a:pt x="333" y="177"/>
                  </a:lnTo>
                  <a:lnTo>
                    <a:pt x="343" y="179"/>
                  </a:lnTo>
                  <a:lnTo>
                    <a:pt x="343" y="179"/>
                  </a:lnTo>
                  <a:lnTo>
                    <a:pt x="354" y="177"/>
                  </a:lnTo>
                  <a:lnTo>
                    <a:pt x="362" y="172"/>
                  </a:lnTo>
                  <a:lnTo>
                    <a:pt x="367" y="169"/>
                  </a:lnTo>
                  <a:lnTo>
                    <a:pt x="369" y="166"/>
                  </a:lnTo>
                  <a:lnTo>
                    <a:pt x="372" y="161"/>
                  </a:lnTo>
                  <a:lnTo>
                    <a:pt x="372" y="154"/>
                  </a:lnTo>
                  <a:lnTo>
                    <a:pt x="372" y="154"/>
                  </a:lnTo>
                  <a:lnTo>
                    <a:pt x="367" y="152"/>
                  </a:lnTo>
                  <a:lnTo>
                    <a:pt x="367" y="152"/>
                  </a:lnTo>
                  <a:lnTo>
                    <a:pt x="362" y="154"/>
                  </a:lnTo>
                  <a:lnTo>
                    <a:pt x="356" y="157"/>
                  </a:lnTo>
                  <a:lnTo>
                    <a:pt x="356" y="157"/>
                  </a:lnTo>
                  <a:lnTo>
                    <a:pt x="351" y="161"/>
                  </a:lnTo>
                  <a:lnTo>
                    <a:pt x="348" y="162"/>
                  </a:lnTo>
                  <a:lnTo>
                    <a:pt x="348" y="162"/>
                  </a:lnTo>
                  <a:lnTo>
                    <a:pt x="346" y="162"/>
                  </a:lnTo>
                  <a:lnTo>
                    <a:pt x="344" y="161"/>
                  </a:lnTo>
                  <a:lnTo>
                    <a:pt x="341" y="154"/>
                  </a:lnTo>
                  <a:lnTo>
                    <a:pt x="341" y="154"/>
                  </a:lnTo>
                  <a:lnTo>
                    <a:pt x="343" y="147"/>
                  </a:lnTo>
                  <a:lnTo>
                    <a:pt x="346" y="142"/>
                  </a:lnTo>
                  <a:lnTo>
                    <a:pt x="351" y="139"/>
                  </a:lnTo>
                  <a:lnTo>
                    <a:pt x="356" y="139"/>
                  </a:lnTo>
                  <a:lnTo>
                    <a:pt x="356" y="139"/>
                  </a:lnTo>
                  <a:lnTo>
                    <a:pt x="364" y="139"/>
                  </a:lnTo>
                  <a:lnTo>
                    <a:pt x="372" y="141"/>
                  </a:lnTo>
                  <a:lnTo>
                    <a:pt x="372" y="141"/>
                  </a:lnTo>
                  <a:lnTo>
                    <a:pt x="381" y="144"/>
                  </a:lnTo>
                  <a:lnTo>
                    <a:pt x="387" y="144"/>
                  </a:lnTo>
                  <a:lnTo>
                    <a:pt x="387" y="144"/>
                  </a:lnTo>
                  <a:lnTo>
                    <a:pt x="392" y="142"/>
                  </a:lnTo>
                  <a:lnTo>
                    <a:pt x="394" y="141"/>
                  </a:lnTo>
                  <a:lnTo>
                    <a:pt x="396" y="139"/>
                  </a:lnTo>
                  <a:lnTo>
                    <a:pt x="396" y="139"/>
                  </a:lnTo>
                  <a:lnTo>
                    <a:pt x="387" y="131"/>
                  </a:lnTo>
                  <a:lnTo>
                    <a:pt x="376" y="124"/>
                  </a:lnTo>
                  <a:lnTo>
                    <a:pt x="351" y="114"/>
                  </a:lnTo>
                  <a:lnTo>
                    <a:pt x="338" y="109"/>
                  </a:lnTo>
                  <a:lnTo>
                    <a:pt x="326" y="104"/>
                  </a:lnTo>
                  <a:lnTo>
                    <a:pt x="318" y="96"/>
                  </a:lnTo>
                  <a:lnTo>
                    <a:pt x="313" y="91"/>
                  </a:lnTo>
                  <a:lnTo>
                    <a:pt x="311" y="85"/>
                  </a:lnTo>
                  <a:lnTo>
                    <a:pt x="311" y="85"/>
                  </a:lnTo>
                  <a:lnTo>
                    <a:pt x="311" y="73"/>
                  </a:lnTo>
                  <a:lnTo>
                    <a:pt x="309" y="60"/>
                  </a:lnTo>
                  <a:lnTo>
                    <a:pt x="304" y="45"/>
                  </a:lnTo>
                  <a:lnTo>
                    <a:pt x="298" y="32"/>
                  </a:lnTo>
                  <a:lnTo>
                    <a:pt x="288" y="20"/>
                  </a:lnTo>
                  <a:lnTo>
                    <a:pt x="283" y="13"/>
                  </a:lnTo>
                  <a:lnTo>
                    <a:pt x="276" y="10"/>
                  </a:lnTo>
                  <a:lnTo>
                    <a:pt x="270" y="5"/>
                  </a:lnTo>
                  <a:lnTo>
                    <a:pt x="261" y="2"/>
                  </a:lnTo>
                  <a:lnTo>
                    <a:pt x="253" y="0"/>
                  </a:lnTo>
                  <a:lnTo>
                    <a:pt x="24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8" name="Freeform 40"/>
            <p:cNvSpPr/>
            <p:nvPr/>
          </p:nvSpPr>
          <p:spPr bwMode="auto">
            <a:xfrm>
              <a:off x="1069" y="733"/>
              <a:ext cx="396" cy="185"/>
            </a:xfrm>
            <a:custGeom>
              <a:avLst/>
              <a:gdLst>
                <a:gd name="T0" fmla="*/ 233 w 396"/>
                <a:gd name="T1" fmla="*/ 0 h 185"/>
                <a:gd name="T2" fmla="*/ 232 w 396"/>
                <a:gd name="T3" fmla="*/ 10 h 185"/>
                <a:gd name="T4" fmla="*/ 243 w 396"/>
                <a:gd name="T5" fmla="*/ 35 h 185"/>
                <a:gd name="T6" fmla="*/ 248 w 396"/>
                <a:gd name="T7" fmla="*/ 51 h 185"/>
                <a:gd name="T8" fmla="*/ 242 w 396"/>
                <a:gd name="T9" fmla="*/ 61 h 185"/>
                <a:gd name="T10" fmla="*/ 233 w 396"/>
                <a:gd name="T11" fmla="*/ 58 h 185"/>
                <a:gd name="T12" fmla="*/ 220 w 396"/>
                <a:gd name="T13" fmla="*/ 37 h 185"/>
                <a:gd name="T14" fmla="*/ 207 w 396"/>
                <a:gd name="T15" fmla="*/ 18 h 185"/>
                <a:gd name="T16" fmla="*/ 197 w 396"/>
                <a:gd name="T17" fmla="*/ 17 h 185"/>
                <a:gd name="T18" fmla="*/ 192 w 396"/>
                <a:gd name="T19" fmla="*/ 18 h 185"/>
                <a:gd name="T20" fmla="*/ 185 w 396"/>
                <a:gd name="T21" fmla="*/ 33 h 185"/>
                <a:gd name="T22" fmla="*/ 164 w 396"/>
                <a:gd name="T23" fmla="*/ 40 h 185"/>
                <a:gd name="T24" fmla="*/ 164 w 396"/>
                <a:gd name="T25" fmla="*/ 40 h 185"/>
                <a:gd name="T26" fmla="*/ 147 w 396"/>
                <a:gd name="T27" fmla="*/ 20 h 185"/>
                <a:gd name="T28" fmla="*/ 129 w 396"/>
                <a:gd name="T29" fmla="*/ 20 h 185"/>
                <a:gd name="T30" fmla="*/ 111 w 396"/>
                <a:gd name="T31" fmla="*/ 25 h 185"/>
                <a:gd name="T32" fmla="*/ 98 w 396"/>
                <a:gd name="T33" fmla="*/ 25 h 185"/>
                <a:gd name="T34" fmla="*/ 101 w 396"/>
                <a:gd name="T35" fmla="*/ 0 h 185"/>
                <a:gd name="T36" fmla="*/ 53 w 396"/>
                <a:gd name="T37" fmla="*/ 13 h 185"/>
                <a:gd name="T38" fmla="*/ 15 w 396"/>
                <a:gd name="T39" fmla="*/ 37 h 185"/>
                <a:gd name="T40" fmla="*/ 0 w 396"/>
                <a:gd name="T41" fmla="*/ 61 h 185"/>
                <a:gd name="T42" fmla="*/ 38 w 396"/>
                <a:gd name="T43" fmla="*/ 68 h 185"/>
                <a:gd name="T44" fmla="*/ 70 w 396"/>
                <a:gd name="T45" fmla="*/ 78 h 185"/>
                <a:gd name="T46" fmla="*/ 65 w 396"/>
                <a:gd name="T47" fmla="*/ 83 h 185"/>
                <a:gd name="T48" fmla="*/ 36 w 396"/>
                <a:gd name="T49" fmla="*/ 86 h 185"/>
                <a:gd name="T50" fmla="*/ 12 w 396"/>
                <a:gd name="T51" fmla="*/ 93 h 185"/>
                <a:gd name="T52" fmla="*/ 8 w 396"/>
                <a:gd name="T53" fmla="*/ 101 h 185"/>
                <a:gd name="T54" fmla="*/ 51 w 396"/>
                <a:gd name="T55" fmla="*/ 101 h 185"/>
                <a:gd name="T56" fmla="*/ 76 w 396"/>
                <a:gd name="T57" fmla="*/ 99 h 185"/>
                <a:gd name="T58" fmla="*/ 134 w 396"/>
                <a:gd name="T59" fmla="*/ 108 h 185"/>
                <a:gd name="T60" fmla="*/ 156 w 396"/>
                <a:gd name="T61" fmla="*/ 124 h 185"/>
                <a:gd name="T62" fmla="*/ 139 w 396"/>
                <a:gd name="T63" fmla="*/ 124 h 185"/>
                <a:gd name="T64" fmla="*/ 93 w 396"/>
                <a:gd name="T65" fmla="*/ 123 h 185"/>
                <a:gd name="T66" fmla="*/ 56 w 396"/>
                <a:gd name="T67" fmla="*/ 126 h 185"/>
                <a:gd name="T68" fmla="*/ 31 w 396"/>
                <a:gd name="T69" fmla="*/ 139 h 185"/>
                <a:gd name="T70" fmla="*/ 38 w 396"/>
                <a:gd name="T71" fmla="*/ 147 h 185"/>
                <a:gd name="T72" fmla="*/ 65 w 396"/>
                <a:gd name="T73" fmla="*/ 156 h 185"/>
                <a:gd name="T74" fmla="*/ 99 w 396"/>
                <a:gd name="T75" fmla="*/ 161 h 185"/>
                <a:gd name="T76" fmla="*/ 114 w 396"/>
                <a:gd name="T77" fmla="*/ 172 h 185"/>
                <a:gd name="T78" fmla="*/ 118 w 396"/>
                <a:gd name="T79" fmla="*/ 185 h 185"/>
                <a:gd name="T80" fmla="*/ 164 w 396"/>
                <a:gd name="T81" fmla="*/ 185 h 185"/>
                <a:gd name="T82" fmla="*/ 218 w 396"/>
                <a:gd name="T83" fmla="*/ 176 h 185"/>
                <a:gd name="T84" fmla="*/ 280 w 396"/>
                <a:gd name="T85" fmla="*/ 154 h 185"/>
                <a:gd name="T86" fmla="*/ 304 w 396"/>
                <a:gd name="T87" fmla="*/ 171 h 185"/>
                <a:gd name="T88" fmla="*/ 343 w 396"/>
                <a:gd name="T89" fmla="*/ 179 h 185"/>
                <a:gd name="T90" fmla="*/ 362 w 396"/>
                <a:gd name="T91" fmla="*/ 172 h 185"/>
                <a:gd name="T92" fmla="*/ 372 w 396"/>
                <a:gd name="T93" fmla="*/ 161 h 185"/>
                <a:gd name="T94" fmla="*/ 367 w 396"/>
                <a:gd name="T95" fmla="*/ 152 h 185"/>
                <a:gd name="T96" fmla="*/ 356 w 396"/>
                <a:gd name="T97" fmla="*/ 157 h 185"/>
                <a:gd name="T98" fmla="*/ 348 w 396"/>
                <a:gd name="T99" fmla="*/ 162 h 185"/>
                <a:gd name="T100" fmla="*/ 344 w 396"/>
                <a:gd name="T101" fmla="*/ 161 h 185"/>
                <a:gd name="T102" fmla="*/ 343 w 396"/>
                <a:gd name="T103" fmla="*/ 147 h 185"/>
                <a:gd name="T104" fmla="*/ 356 w 396"/>
                <a:gd name="T105" fmla="*/ 139 h 185"/>
                <a:gd name="T106" fmla="*/ 372 w 396"/>
                <a:gd name="T107" fmla="*/ 141 h 185"/>
                <a:gd name="T108" fmla="*/ 387 w 396"/>
                <a:gd name="T109" fmla="*/ 144 h 185"/>
                <a:gd name="T110" fmla="*/ 394 w 396"/>
                <a:gd name="T111" fmla="*/ 141 h 185"/>
                <a:gd name="T112" fmla="*/ 387 w 396"/>
                <a:gd name="T113" fmla="*/ 131 h 185"/>
                <a:gd name="T114" fmla="*/ 338 w 396"/>
                <a:gd name="T115" fmla="*/ 109 h 185"/>
                <a:gd name="T116" fmla="*/ 313 w 396"/>
                <a:gd name="T117" fmla="*/ 91 h 185"/>
                <a:gd name="T118" fmla="*/ 311 w 396"/>
                <a:gd name="T119" fmla="*/ 73 h 185"/>
                <a:gd name="T120" fmla="*/ 298 w 396"/>
                <a:gd name="T121" fmla="*/ 32 h 185"/>
                <a:gd name="T122" fmla="*/ 276 w 396"/>
                <a:gd name="T123" fmla="*/ 10 h 185"/>
                <a:gd name="T124" fmla="*/ 253 w 396"/>
                <a:gd name="T125"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6" h="185">
                  <a:moveTo>
                    <a:pt x="243" y="0"/>
                  </a:moveTo>
                  <a:lnTo>
                    <a:pt x="243" y="0"/>
                  </a:lnTo>
                  <a:lnTo>
                    <a:pt x="233" y="0"/>
                  </a:lnTo>
                  <a:lnTo>
                    <a:pt x="233" y="0"/>
                  </a:lnTo>
                  <a:lnTo>
                    <a:pt x="232" y="5"/>
                  </a:lnTo>
                  <a:lnTo>
                    <a:pt x="232" y="10"/>
                  </a:lnTo>
                  <a:lnTo>
                    <a:pt x="233" y="20"/>
                  </a:lnTo>
                  <a:lnTo>
                    <a:pt x="238" y="27"/>
                  </a:lnTo>
                  <a:lnTo>
                    <a:pt x="243" y="35"/>
                  </a:lnTo>
                  <a:lnTo>
                    <a:pt x="247" y="42"/>
                  </a:lnTo>
                  <a:lnTo>
                    <a:pt x="248" y="48"/>
                  </a:lnTo>
                  <a:lnTo>
                    <a:pt x="248" y="51"/>
                  </a:lnTo>
                  <a:lnTo>
                    <a:pt x="247" y="55"/>
                  </a:lnTo>
                  <a:lnTo>
                    <a:pt x="245" y="58"/>
                  </a:lnTo>
                  <a:lnTo>
                    <a:pt x="242" y="61"/>
                  </a:lnTo>
                  <a:lnTo>
                    <a:pt x="242" y="61"/>
                  </a:lnTo>
                  <a:lnTo>
                    <a:pt x="237" y="61"/>
                  </a:lnTo>
                  <a:lnTo>
                    <a:pt x="233" y="58"/>
                  </a:lnTo>
                  <a:lnTo>
                    <a:pt x="228" y="53"/>
                  </a:lnTo>
                  <a:lnTo>
                    <a:pt x="223" y="45"/>
                  </a:lnTo>
                  <a:lnTo>
                    <a:pt x="220" y="37"/>
                  </a:lnTo>
                  <a:lnTo>
                    <a:pt x="218" y="30"/>
                  </a:lnTo>
                  <a:lnTo>
                    <a:pt x="213" y="23"/>
                  </a:lnTo>
                  <a:lnTo>
                    <a:pt x="207" y="18"/>
                  </a:lnTo>
                  <a:lnTo>
                    <a:pt x="202" y="17"/>
                  </a:lnTo>
                  <a:lnTo>
                    <a:pt x="197" y="17"/>
                  </a:lnTo>
                  <a:lnTo>
                    <a:pt x="197" y="17"/>
                  </a:lnTo>
                  <a:lnTo>
                    <a:pt x="194" y="17"/>
                  </a:lnTo>
                  <a:lnTo>
                    <a:pt x="194" y="17"/>
                  </a:lnTo>
                  <a:lnTo>
                    <a:pt x="192" y="18"/>
                  </a:lnTo>
                  <a:lnTo>
                    <a:pt x="190" y="23"/>
                  </a:lnTo>
                  <a:lnTo>
                    <a:pt x="187" y="30"/>
                  </a:lnTo>
                  <a:lnTo>
                    <a:pt x="185" y="33"/>
                  </a:lnTo>
                  <a:lnTo>
                    <a:pt x="180" y="37"/>
                  </a:lnTo>
                  <a:lnTo>
                    <a:pt x="174" y="38"/>
                  </a:lnTo>
                  <a:lnTo>
                    <a:pt x="164" y="40"/>
                  </a:lnTo>
                  <a:lnTo>
                    <a:pt x="164" y="40"/>
                  </a:lnTo>
                  <a:lnTo>
                    <a:pt x="164" y="40"/>
                  </a:lnTo>
                  <a:lnTo>
                    <a:pt x="164" y="40"/>
                  </a:lnTo>
                  <a:lnTo>
                    <a:pt x="159" y="28"/>
                  </a:lnTo>
                  <a:lnTo>
                    <a:pt x="154" y="23"/>
                  </a:lnTo>
                  <a:lnTo>
                    <a:pt x="147" y="20"/>
                  </a:lnTo>
                  <a:lnTo>
                    <a:pt x="139" y="18"/>
                  </a:lnTo>
                  <a:lnTo>
                    <a:pt x="139" y="18"/>
                  </a:lnTo>
                  <a:lnTo>
                    <a:pt x="129" y="20"/>
                  </a:lnTo>
                  <a:lnTo>
                    <a:pt x="119" y="22"/>
                  </a:lnTo>
                  <a:lnTo>
                    <a:pt x="119" y="22"/>
                  </a:lnTo>
                  <a:lnTo>
                    <a:pt x="111" y="25"/>
                  </a:lnTo>
                  <a:lnTo>
                    <a:pt x="103" y="25"/>
                  </a:lnTo>
                  <a:lnTo>
                    <a:pt x="103" y="25"/>
                  </a:lnTo>
                  <a:lnTo>
                    <a:pt x="98" y="25"/>
                  </a:lnTo>
                  <a:lnTo>
                    <a:pt x="96" y="20"/>
                  </a:lnTo>
                  <a:lnTo>
                    <a:pt x="98" y="13"/>
                  </a:lnTo>
                  <a:lnTo>
                    <a:pt x="101" y="0"/>
                  </a:lnTo>
                  <a:lnTo>
                    <a:pt x="101" y="0"/>
                  </a:lnTo>
                  <a:lnTo>
                    <a:pt x="68" y="8"/>
                  </a:lnTo>
                  <a:lnTo>
                    <a:pt x="53" y="13"/>
                  </a:lnTo>
                  <a:lnTo>
                    <a:pt x="38" y="18"/>
                  </a:lnTo>
                  <a:lnTo>
                    <a:pt x="25" y="27"/>
                  </a:lnTo>
                  <a:lnTo>
                    <a:pt x="15" y="37"/>
                  </a:lnTo>
                  <a:lnTo>
                    <a:pt x="7" y="48"/>
                  </a:lnTo>
                  <a:lnTo>
                    <a:pt x="0" y="61"/>
                  </a:lnTo>
                  <a:lnTo>
                    <a:pt x="0" y="61"/>
                  </a:lnTo>
                  <a:lnTo>
                    <a:pt x="8" y="65"/>
                  </a:lnTo>
                  <a:lnTo>
                    <a:pt x="18" y="66"/>
                  </a:lnTo>
                  <a:lnTo>
                    <a:pt x="38" y="68"/>
                  </a:lnTo>
                  <a:lnTo>
                    <a:pt x="56" y="71"/>
                  </a:lnTo>
                  <a:lnTo>
                    <a:pt x="65" y="73"/>
                  </a:lnTo>
                  <a:lnTo>
                    <a:pt x="70" y="78"/>
                  </a:lnTo>
                  <a:lnTo>
                    <a:pt x="70" y="78"/>
                  </a:lnTo>
                  <a:lnTo>
                    <a:pt x="68" y="80"/>
                  </a:lnTo>
                  <a:lnTo>
                    <a:pt x="65" y="83"/>
                  </a:lnTo>
                  <a:lnTo>
                    <a:pt x="56" y="85"/>
                  </a:lnTo>
                  <a:lnTo>
                    <a:pt x="46" y="86"/>
                  </a:lnTo>
                  <a:lnTo>
                    <a:pt x="36" y="86"/>
                  </a:lnTo>
                  <a:lnTo>
                    <a:pt x="26" y="88"/>
                  </a:lnTo>
                  <a:lnTo>
                    <a:pt x="18" y="89"/>
                  </a:lnTo>
                  <a:lnTo>
                    <a:pt x="12" y="93"/>
                  </a:lnTo>
                  <a:lnTo>
                    <a:pt x="10" y="96"/>
                  </a:lnTo>
                  <a:lnTo>
                    <a:pt x="8" y="101"/>
                  </a:lnTo>
                  <a:lnTo>
                    <a:pt x="8" y="101"/>
                  </a:lnTo>
                  <a:lnTo>
                    <a:pt x="28" y="101"/>
                  </a:lnTo>
                  <a:lnTo>
                    <a:pt x="28" y="101"/>
                  </a:lnTo>
                  <a:lnTo>
                    <a:pt x="51" y="101"/>
                  </a:lnTo>
                  <a:lnTo>
                    <a:pt x="51" y="101"/>
                  </a:lnTo>
                  <a:lnTo>
                    <a:pt x="76" y="99"/>
                  </a:lnTo>
                  <a:lnTo>
                    <a:pt x="76" y="99"/>
                  </a:lnTo>
                  <a:lnTo>
                    <a:pt x="101" y="101"/>
                  </a:lnTo>
                  <a:lnTo>
                    <a:pt x="124" y="104"/>
                  </a:lnTo>
                  <a:lnTo>
                    <a:pt x="134" y="108"/>
                  </a:lnTo>
                  <a:lnTo>
                    <a:pt x="142" y="111"/>
                  </a:lnTo>
                  <a:lnTo>
                    <a:pt x="149" y="116"/>
                  </a:lnTo>
                  <a:lnTo>
                    <a:pt x="156" y="124"/>
                  </a:lnTo>
                  <a:lnTo>
                    <a:pt x="156" y="124"/>
                  </a:lnTo>
                  <a:lnTo>
                    <a:pt x="139" y="124"/>
                  </a:lnTo>
                  <a:lnTo>
                    <a:pt x="139" y="124"/>
                  </a:lnTo>
                  <a:lnTo>
                    <a:pt x="116" y="123"/>
                  </a:lnTo>
                  <a:lnTo>
                    <a:pt x="116" y="123"/>
                  </a:lnTo>
                  <a:lnTo>
                    <a:pt x="93" y="123"/>
                  </a:lnTo>
                  <a:lnTo>
                    <a:pt x="93" y="123"/>
                  </a:lnTo>
                  <a:lnTo>
                    <a:pt x="74" y="124"/>
                  </a:lnTo>
                  <a:lnTo>
                    <a:pt x="56" y="126"/>
                  </a:lnTo>
                  <a:lnTo>
                    <a:pt x="43" y="131"/>
                  </a:lnTo>
                  <a:lnTo>
                    <a:pt x="36" y="134"/>
                  </a:lnTo>
                  <a:lnTo>
                    <a:pt x="31" y="139"/>
                  </a:lnTo>
                  <a:lnTo>
                    <a:pt x="31" y="139"/>
                  </a:lnTo>
                  <a:lnTo>
                    <a:pt x="35" y="144"/>
                  </a:lnTo>
                  <a:lnTo>
                    <a:pt x="38" y="147"/>
                  </a:lnTo>
                  <a:lnTo>
                    <a:pt x="43" y="151"/>
                  </a:lnTo>
                  <a:lnTo>
                    <a:pt x="50" y="154"/>
                  </a:lnTo>
                  <a:lnTo>
                    <a:pt x="65" y="156"/>
                  </a:lnTo>
                  <a:lnTo>
                    <a:pt x="79" y="157"/>
                  </a:lnTo>
                  <a:lnTo>
                    <a:pt x="93" y="159"/>
                  </a:lnTo>
                  <a:lnTo>
                    <a:pt x="99" y="161"/>
                  </a:lnTo>
                  <a:lnTo>
                    <a:pt x="106" y="164"/>
                  </a:lnTo>
                  <a:lnTo>
                    <a:pt x="111" y="167"/>
                  </a:lnTo>
                  <a:lnTo>
                    <a:pt x="114" y="172"/>
                  </a:lnTo>
                  <a:lnTo>
                    <a:pt x="116" y="177"/>
                  </a:lnTo>
                  <a:lnTo>
                    <a:pt x="118" y="185"/>
                  </a:lnTo>
                  <a:lnTo>
                    <a:pt x="118" y="185"/>
                  </a:lnTo>
                  <a:lnTo>
                    <a:pt x="144" y="185"/>
                  </a:lnTo>
                  <a:lnTo>
                    <a:pt x="144" y="185"/>
                  </a:lnTo>
                  <a:lnTo>
                    <a:pt x="164" y="185"/>
                  </a:lnTo>
                  <a:lnTo>
                    <a:pt x="184" y="184"/>
                  </a:lnTo>
                  <a:lnTo>
                    <a:pt x="200" y="180"/>
                  </a:lnTo>
                  <a:lnTo>
                    <a:pt x="218" y="176"/>
                  </a:lnTo>
                  <a:lnTo>
                    <a:pt x="250" y="166"/>
                  </a:lnTo>
                  <a:lnTo>
                    <a:pt x="280" y="154"/>
                  </a:lnTo>
                  <a:lnTo>
                    <a:pt x="280" y="154"/>
                  </a:lnTo>
                  <a:lnTo>
                    <a:pt x="283" y="157"/>
                  </a:lnTo>
                  <a:lnTo>
                    <a:pt x="290" y="162"/>
                  </a:lnTo>
                  <a:lnTo>
                    <a:pt x="304" y="171"/>
                  </a:lnTo>
                  <a:lnTo>
                    <a:pt x="323" y="176"/>
                  </a:lnTo>
                  <a:lnTo>
                    <a:pt x="333" y="177"/>
                  </a:lnTo>
                  <a:lnTo>
                    <a:pt x="343" y="179"/>
                  </a:lnTo>
                  <a:lnTo>
                    <a:pt x="343" y="179"/>
                  </a:lnTo>
                  <a:lnTo>
                    <a:pt x="354" y="177"/>
                  </a:lnTo>
                  <a:lnTo>
                    <a:pt x="362" y="172"/>
                  </a:lnTo>
                  <a:lnTo>
                    <a:pt x="367" y="169"/>
                  </a:lnTo>
                  <a:lnTo>
                    <a:pt x="369" y="166"/>
                  </a:lnTo>
                  <a:lnTo>
                    <a:pt x="372" y="161"/>
                  </a:lnTo>
                  <a:lnTo>
                    <a:pt x="372" y="154"/>
                  </a:lnTo>
                  <a:lnTo>
                    <a:pt x="372" y="154"/>
                  </a:lnTo>
                  <a:lnTo>
                    <a:pt x="367" y="152"/>
                  </a:lnTo>
                  <a:lnTo>
                    <a:pt x="367" y="152"/>
                  </a:lnTo>
                  <a:lnTo>
                    <a:pt x="362" y="154"/>
                  </a:lnTo>
                  <a:lnTo>
                    <a:pt x="356" y="157"/>
                  </a:lnTo>
                  <a:lnTo>
                    <a:pt x="356" y="157"/>
                  </a:lnTo>
                  <a:lnTo>
                    <a:pt x="351" y="161"/>
                  </a:lnTo>
                  <a:lnTo>
                    <a:pt x="348" y="162"/>
                  </a:lnTo>
                  <a:lnTo>
                    <a:pt x="348" y="162"/>
                  </a:lnTo>
                  <a:lnTo>
                    <a:pt x="346" y="162"/>
                  </a:lnTo>
                  <a:lnTo>
                    <a:pt x="344" y="161"/>
                  </a:lnTo>
                  <a:lnTo>
                    <a:pt x="341" y="154"/>
                  </a:lnTo>
                  <a:lnTo>
                    <a:pt x="341" y="154"/>
                  </a:lnTo>
                  <a:lnTo>
                    <a:pt x="343" y="147"/>
                  </a:lnTo>
                  <a:lnTo>
                    <a:pt x="346" y="142"/>
                  </a:lnTo>
                  <a:lnTo>
                    <a:pt x="351" y="139"/>
                  </a:lnTo>
                  <a:lnTo>
                    <a:pt x="356" y="139"/>
                  </a:lnTo>
                  <a:lnTo>
                    <a:pt x="356" y="139"/>
                  </a:lnTo>
                  <a:lnTo>
                    <a:pt x="364" y="139"/>
                  </a:lnTo>
                  <a:lnTo>
                    <a:pt x="372" y="141"/>
                  </a:lnTo>
                  <a:lnTo>
                    <a:pt x="372" y="141"/>
                  </a:lnTo>
                  <a:lnTo>
                    <a:pt x="381" y="144"/>
                  </a:lnTo>
                  <a:lnTo>
                    <a:pt x="387" y="144"/>
                  </a:lnTo>
                  <a:lnTo>
                    <a:pt x="387" y="144"/>
                  </a:lnTo>
                  <a:lnTo>
                    <a:pt x="392" y="142"/>
                  </a:lnTo>
                  <a:lnTo>
                    <a:pt x="394" y="141"/>
                  </a:lnTo>
                  <a:lnTo>
                    <a:pt x="396" y="139"/>
                  </a:lnTo>
                  <a:lnTo>
                    <a:pt x="396" y="139"/>
                  </a:lnTo>
                  <a:lnTo>
                    <a:pt x="387" y="131"/>
                  </a:lnTo>
                  <a:lnTo>
                    <a:pt x="376" y="124"/>
                  </a:lnTo>
                  <a:lnTo>
                    <a:pt x="351" y="114"/>
                  </a:lnTo>
                  <a:lnTo>
                    <a:pt x="338" y="109"/>
                  </a:lnTo>
                  <a:lnTo>
                    <a:pt x="326" y="104"/>
                  </a:lnTo>
                  <a:lnTo>
                    <a:pt x="318" y="96"/>
                  </a:lnTo>
                  <a:lnTo>
                    <a:pt x="313" y="91"/>
                  </a:lnTo>
                  <a:lnTo>
                    <a:pt x="311" y="85"/>
                  </a:lnTo>
                  <a:lnTo>
                    <a:pt x="311" y="85"/>
                  </a:lnTo>
                  <a:lnTo>
                    <a:pt x="311" y="73"/>
                  </a:lnTo>
                  <a:lnTo>
                    <a:pt x="309" y="60"/>
                  </a:lnTo>
                  <a:lnTo>
                    <a:pt x="304" y="45"/>
                  </a:lnTo>
                  <a:lnTo>
                    <a:pt x="298" y="32"/>
                  </a:lnTo>
                  <a:lnTo>
                    <a:pt x="288" y="20"/>
                  </a:lnTo>
                  <a:lnTo>
                    <a:pt x="283" y="13"/>
                  </a:lnTo>
                  <a:lnTo>
                    <a:pt x="276" y="10"/>
                  </a:lnTo>
                  <a:lnTo>
                    <a:pt x="270" y="5"/>
                  </a:lnTo>
                  <a:lnTo>
                    <a:pt x="261" y="2"/>
                  </a:lnTo>
                  <a:lnTo>
                    <a:pt x="253" y="0"/>
                  </a:lnTo>
                  <a:lnTo>
                    <a:pt x="24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49" name="Freeform 41"/>
            <p:cNvSpPr/>
            <p:nvPr/>
          </p:nvSpPr>
          <p:spPr bwMode="auto">
            <a:xfrm>
              <a:off x="2403" y="748"/>
              <a:ext cx="61" cy="40"/>
            </a:xfrm>
            <a:custGeom>
              <a:avLst/>
              <a:gdLst>
                <a:gd name="T0" fmla="*/ 15 w 61"/>
                <a:gd name="T1" fmla="*/ 0 h 40"/>
                <a:gd name="T2" fmla="*/ 15 w 61"/>
                <a:gd name="T3" fmla="*/ 0 h 40"/>
                <a:gd name="T4" fmla="*/ 8 w 61"/>
                <a:gd name="T5" fmla="*/ 3 h 40"/>
                <a:gd name="T6" fmla="*/ 0 w 61"/>
                <a:gd name="T7" fmla="*/ 8 h 40"/>
                <a:gd name="T8" fmla="*/ 0 w 61"/>
                <a:gd name="T9" fmla="*/ 8 h 40"/>
                <a:gd name="T10" fmla="*/ 0 w 61"/>
                <a:gd name="T11" fmla="*/ 15 h 40"/>
                <a:gd name="T12" fmla="*/ 1 w 61"/>
                <a:gd name="T13" fmla="*/ 22 h 40"/>
                <a:gd name="T14" fmla="*/ 5 w 61"/>
                <a:gd name="T15" fmla="*/ 27 h 40"/>
                <a:gd name="T16" fmla="*/ 8 w 61"/>
                <a:gd name="T17" fmla="*/ 31 h 40"/>
                <a:gd name="T18" fmla="*/ 13 w 61"/>
                <a:gd name="T19" fmla="*/ 35 h 40"/>
                <a:gd name="T20" fmla="*/ 20 w 61"/>
                <a:gd name="T21" fmla="*/ 38 h 40"/>
                <a:gd name="T22" fmla="*/ 26 w 61"/>
                <a:gd name="T23" fmla="*/ 40 h 40"/>
                <a:gd name="T24" fmla="*/ 33 w 61"/>
                <a:gd name="T25" fmla="*/ 40 h 40"/>
                <a:gd name="T26" fmla="*/ 33 w 61"/>
                <a:gd name="T27" fmla="*/ 40 h 40"/>
                <a:gd name="T28" fmla="*/ 43 w 61"/>
                <a:gd name="T29" fmla="*/ 38 h 40"/>
                <a:gd name="T30" fmla="*/ 53 w 61"/>
                <a:gd name="T31" fmla="*/ 33 h 40"/>
                <a:gd name="T32" fmla="*/ 56 w 61"/>
                <a:gd name="T33" fmla="*/ 31 h 40"/>
                <a:gd name="T34" fmla="*/ 59 w 61"/>
                <a:gd name="T35" fmla="*/ 27 h 40"/>
                <a:gd name="T36" fmla="*/ 61 w 61"/>
                <a:gd name="T37" fmla="*/ 22 h 40"/>
                <a:gd name="T38" fmla="*/ 61 w 61"/>
                <a:gd name="T39" fmla="*/ 17 h 40"/>
                <a:gd name="T40" fmla="*/ 61 w 61"/>
                <a:gd name="T41" fmla="*/ 17 h 40"/>
                <a:gd name="T42" fmla="*/ 56 w 61"/>
                <a:gd name="T43" fmla="*/ 17 h 40"/>
                <a:gd name="T44" fmla="*/ 56 w 61"/>
                <a:gd name="T45" fmla="*/ 17 h 40"/>
                <a:gd name="T46" fmla="*/ 49 w 61"/>
                <a:gd name="T47" fmla="*/ 17 h 40"/>
                <a:gd name="T48" fmla="*/ 43 w 61"/>
                <a:gd name="T49" fmla="*/ 15 h 40"/>
                <a:gd name="T50" fmla="*/ 33 w 61"/>
                <a:gd name="T51" fmla="*/ 8 h 40"/>
                <a:gd name="T52" fmla="*/ 33 w 61"/>
                <a:gd name="T53" fmla="*/ 8 h 40"/>
                <a:gd name="T54" fmla="*/ 25 w 61"/>
                <a:gd name="T55" fmla="*/ 3 h 40"/>
                <a:gd name="T56" fmla="*/ 20 w 61"/>
                <a:gd name="T57" fmla="*/ 2 h 40"/>
                <a:gd name="T58" fmla="*/ 15 w 61"/>
                <a:gd name="T5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0">
                  <a:moveTo>
                    <a:pt x="15" y="0"/>
                  </a:moveTo>
                  <a:lnTo>
                    <a:pt x="15" y="0"/>
                  </a:lnTo>
                  <a:lnTo>
                    <a:pt x="8" y="3"/>
                  </a:lnTo>
                  <a:lnTo>
                    <a:pt x="0" y="8"/>
                  </a:lnTo>
                  <a:lnTo>
                    <a:pt x="0" y="8"/>
                  </a:lnTo>
                  <a:lnTo>
                    <a:pt x="0" y="15"/>
                  </a:lnTo>
                  <a:lnTo>
                    <a:pt x="1" y="22"/>
                  </a:lnTo>
                  <a:lnTo>
                    <a:pt x="5" y="27"/>
                  </a:lnTo>
                  <a:lnTo>
                    <a:pt x="8" y="31"/>
                  </a:lnTo>
                  <a:lnTo>
                    <a:pt x="13" y="35"/>
                  </a:lnTo>
                  <a:lnTo>
                    <a:pt x="20" y="38"/>
                  </a:lnTo>
                  <a:lnTo>
                    <a:pt x="26" y="40"/>
                  </a:lnTo>
                  <a:lnTo>
                    <a:pt x="33" y="40"/>
                  </a:lnTo>
                  <a:lnTo>
                    <a:pt x="33" y="40"/>
                  </a:lnTo>
                  <a:lnTo>
                    <a:pt x="43" y="38"/>
                  </a:lnTo>
                  <a:lnTo>
                    <a:pt x="53" y="33"/>
                  </a:lnTo>
                  <a:lnTo>
                    <a:pt x="56" y="31"/>
                  </a:lnTo>
                  <a:lnTo>
                    <a:pt x="59" y="27"/>
                  </a:lnTo>
                  <a:lnTo>
                    <a:pt x="61" y="22"/>
                  </a:lnTo>
                  <a:lnTo>
                    <a:pt x="61" y="17"/>
                  </a:lnTo>
                  <a:lnTo>
                    <a:pt x="61" y="17"/>
                  </a:lnTo>
                  <a:lnTo>
                    <a:pt x="56" y="17"/>
                  </a:lnTo>
                  <a:lnTo>
                    <a:pt x="56" y="17"/>
                  </a:lnTo>
                  <a:lnTo>
                    <a:pt x="49" y="17"/>
                  </a:lnTo>
                  <a:lnTo>
                    <a:pt x="43" y="15"/>
                  </a:lnTo>
                  <a:lnTo>
                    <a:pt x="33" y="8"/>
                  </a:lnTo>
                  <a:lnTo>
                    <a:pt x="33" y="8"/>
                  </a:lnTo>
                  <a:lnTo>
                    <a:pt x="25" y="3"/>
                  </a:lnTo>
                  <a:lnTo>
                    <a:pt x="20" y="2"/>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0" name="Freeform 42"/>
            <p:cNvSpPr/>
            <p:nvPr/>
          </p:nvSpPr>
          <p:spPr bwMode="auto">
            <a:xfrm>
              <a:off x="2403" y="748"/>
              <a:ext cx="61" cy="40"/>
            </a:xfrm>
            <a:custGeom>
              <a:avLst/>
              <a:gdLst>
                <a:gd name="T0" fmla="*/ 15 w 61"/>
                <a:gd name="T1" fmla="*/ 0 h 40"/>
                <a:gd name="T2" fmla="*/ 15 w 61"/>
                <a:gd name="T3" fmla="*/ 0 h 40"/>
                <a:gd name="T4" fmla="*/ 8 w 61"/>
                <a:gd name="T5" fmla="*/ 3 h 40"/>
                <a:gd name="T6" fmla="*/ 0 w 61"/>
                <a:gd name="T7" fmla="*/ 8 h 40"/>
                <a:gd name="T8" fmla="*/ 0 w 61"/>
                <a:gd name="T9" fmla="*/ 8 h 40"/>
                <a:gd name="T10" fmla="*/ 0 w 61"/>
                <a:gd name="T11" fmla="*/ 15 h 40"/>
                <a:gd name="T12" fmla="*/ 1 w 61"/>
                <a:gd name="T13" fmla="*/ 22 h 40"/>
                <a:gd name="T14" fmla="*/ 5 w 61"/>
                <a:gd name="T15" fmla="*/ 27 h 40"/>
                <a:gd name="T16" fmla="*/ 8 w 61"/>
                <a:gd name="T17" fmla="*/ 31 h 40"/>
                <a:gd name="T18" fmla="*/ 13 w 61"/>
                <a:gd name="T19" fmla="*/ 35 h 40"/>
                <a:gd name="T20" fmla="*/ 20 w 61"/>
                <a:gd name="T21" fmla="*/ 38 h 40"/>
                <a:gd name="T22" fmla="*/ 26 w 61"/>
                <a:gd name="T23" fmla="*/ 40 h 40"/>
                <a:gd name="T24" fmla="*/ 33 w 61"/>
                <a:gd name="T25" fmla="*/ 40 h 40"/>
                <a:gd name="T26" fmla="*/ 33 w 61"/>
                <a:gd name="T27" fmla="*/ 40 h 40"/>
                <a:gd name="T28" fmla="*/ 43 w 61"/>
                <a:gd name="T29" fmla="*/ 38 h 40"/>
                <a:gd name="T30" fmla="*/ 53 w 61"/>
                <a:gd name="T31" fmla="*/ 33 h 40"/>
                <a:gd name="T32" fmla="*/ 56 w 61"/>
                <a:gd name="T33" fmla="*/ 31 h 40"/>
                <a:gd name="T34" fmla="*/ 59 w 61"/>
                <a:gd name="T35" fmla="*/ 27 h 40"/>
                <a:gd name="T36" fmla="*/ 61 w 61"/>
                <a:gd name="T37" fmla="*/ 22 h 40"/>
                <a:gd name="T38" fmla="*/ 61 w 61"/>
                <a:gd name="T39" fmla="*/ 17 h 40"/>
                <a:gd name="T40" fmla="*/ 61 w 61"/>
                <a:gd name="T41" fmla="*/ 17 h 40"/>
                <a:gd name="T42" fmla="*/ 56 w 61"/>
                <a:gd name="T43" fmla="*/ 17 h 40"/>
                <a:gd name="T44" fmla="*/ 56 w 61"/>
                <a:gd name="T45" fmla="*/ 17 h 40"/>
                <a:gd name="T46" fmla="*/ 49 w 61"/>
                <a:gd name="T47" fmla="*/ 17 h 40"/>
                <a:gd name="T48" fmla="*/ 43 w 61"/>
                <a:gd name="T49" fmla="*/ 15 h 40"/>
                <a:gd name="T50" fmla="*/ 33 w 61"/>
                <a:gd name="T51" fmla="*/ 8 h 40"/>
                <a:gd name="T52" fmla="*/ 33 w 61"/>
                <a:gd name="T53" fmla="*/ 8 h 40"/>
                <a:gd name="T54" fmla="*/ 25 w 61"/>
                <a:gd name="T55" fmla="*/ 3 h 40"/>
                <a:gd name="T56" fmla="*/ 20 w 61"/>
                <a:gd name="T57" fmla="*/ 2 h 40"/>
                <a:gd name="T58" fmla="*/ 15 w 61"/>
                <a:gd name="T5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40">
                  <a:moveTo>
                    <a:pt x="15" y="0"/>
                  </a:moveTo>
                  <a:lnTo>
                    <a:pt x="15" y="0"/>
                  </a:lnTo>
                  <a:lnTo>
                    <a:pt x="8" y="3"/>
                  </a:lnTo>
                  <a:lnTo>
                    <a:pt x="0" y="8"/>
                  </a:lnTo>
                  <a:lnTo>
                    <a:pt x="0" y="8"/>
                  </a:lnTo>
                  <a:lnTo>
                    <a:pt x="0" y="15"/>
                  </a:lnTo>
                  <a:lnTo>
                    <a:pt x="1" y="22"/>
                  </a:lnTo>
                  <a:lnTo>
                    <a:pt x="5" y="27"/>
                  </a:lnTo>
                  <a:lnTo>
                    <a:pt x="8" y="31"/>
                  </a:lnTo>
                  <a:lnTo>
                    <a:pt x="13" y="35"/>
                  </a:lnTo>
                  <a:lnTo>
                    <a:pt x="20" y="38"/>
                  </a:lnTo>
                  <a:lnTo>
                    <a:pt x="26" y="40"/>
                  </a:lnTo>
                  <a:lnTo>
                    <a:pt x="33" y="40"/>
                  </a:lnTo>
                  <a:lnTo>
                    <a:pt x="33" y="40"/>
                  </a:lnTo>
                  <a:lnTo>
                    <a:pt x="43" y="38"/>
                  </a:lnTo>
                  <a:lnTo>
                    <a:pt x="53" y="33"/>
                  </a:lnTo>
                  <a:lnTo>
                    <a:pt x="56" y="31"/>
                  </a:lnTo>
                  <a:lnTo>
                    <a:pt x="59" y="27"/>
                  </a:lnTo>
                  <a:lnTo>
                    <a:pt x="61" y="22"/>
                  </a:lnTo>
                  <a:lnTo>
                    <a:pt x="61" y="17"/>
                  </a:lnTo>
                  <a:lnTo>
                    <a:pt x="61" y="17"/>
                  </a:lnTo>
                  <a:lnTo>
                    <a:pt x="56" y="17"/>
                  </a:lnTo>
                  <a:lnTo>
                    <a:pt x="56" y="17"/>
                  </a:lnTo>
                  <a:lnTo>
                    <a:pt x="49" y="17"/>
                  </a:lnTo>
                  <a:lnTo>
                    <a:pt x="43" y="15"/>
                  </a:lnTo>
                  <a:lnTo>
                    <a:pt x="33" y="8"/>
                  </a:lnTo>
                  <a:lnTo>
                    <a:pt x="33" y="8"/>
                  </a:lnTo>
                  <a:lnTo>
                    <a:pt x="25" y="3"/>
                  </a:lnTo>
                  <a:lnTo>
                    <a:pt x="20" y="2"/>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1" name="Freeform 43"/>
            <p:cNvSpPr/>
            <p:nvPr/>
          </p:nvSpPr>
          <p:spPr bwMode="auto">
            <a:xfrm>
              <a:off x="2969" y="841"/>
              <a:ext cx="225" cy="101"/>
            </a:xfrm>
            <a:custGeom>
              <a:avLst/>
              <a:gdLst>
                <a:gd name="T0" fmla="*/ 170 w 225"/>
                <a:gd name="T1" fmla="*/ 0 h 101"/>
                <a:gd name="T2" fmla="*/ 140 w 225"/>
                <a:gd name="T3" fmla="*/ 16 h 101"/>
                <a:gd name="T4" fmla="*/ 112 w 225"/>
                <a:gd name="T5" fmla="*/ 21 h 101"/>
                <a:gd name="T6" fmla="*/ 84 w 225"/>
                <a:gd name="T7" fmla="*/ 25 h 101"/>
                <a:gd name="T8" fmla="*/ 54 w 225"/>
                <a:gd name="T9" fmla="*/ 38 h 101"/>
                <a:gd name="T10" fmla="*/ 54 w 225"/>
                <a:gd name="T11" fmla="*/ 29 h 101"/>
                <a:gd name="T12" fmla="*/ 53 w 225"/>
                <a:gd name="T13" fmla="*/ 16 h 101"/>
                <a:gd name="T14" fmla="*/ 46 w 225"/>
                <a:gd name="T15" fmla="*/ 8 h 101"/>
                <a:gd name="T16" fmla="*/ 31 w 225"/>
                <a:gd name="T17" fmla="*/ 0 h 101"/>
                <a:gd name="T18" fmla="*/ 30 w 225"/>
                <a:gd name="T19" fmla="*/ 8 h 101"/>
                <a:gd name="T20" fmla="*/ 21 w 225"/>
                <a:gd name="T21" fmla="*/ 18 h 101"/>
                <a:gd name="T22" fmla="*/ 10 w 225"/>
                <a:gd name="T23" fmla="*/ 23 h 101"/>
                <a:gd name="T24" fmla="*/ 1 w 225"/>
                <a:gd name="T25" fmla="*/ 31 h 101"/>
                <a:gd name="T26" fmla="*/ 0 w 225"/>
                <a:gd name="T27" fmla="*/ 38 h 101"/>
                <a:gd name="T28" fmla="*/ 21 w 225"/>
                <a:gd name="T29" fmla="*/ 33 h 101"/>
                <a:gd name="T30" fmla="*/ 30 w 225"/>
                <a:gd name="T31" fmla="*/ 31 h 101"/>
                <a:gd name="T32" fmla="*/ 41 w 225"/>
                <a:gd name="T33" fmla="*/ 36 h 101"/>
                <a:gd name="T34" fmla="*/ 46 w 225"/>
                <a:gd name="T35" fmla="*/ 54 h 101"/>
                <a:gd name="T36" fmla="*/ 39 w 225"/>
                <a:gd name="T37" fmla="*/ 54 h 101"/>
                <a:gd name="T38" fmla="*/ 36 w 225"/>
                <a:gd name="T39" fmla="*/ 54 h 101"/>
                <a:gd name="T40" fmla="*/ 33 w 225"/>
                <a:gd name="T41" fmla="*/ 54 h 101"/>
                <a:gd name="T42" fmla="*/ 26 w 225"/>
                <a:gd name="T43" fmla="*/ 54 h 101"/>
                <a:gd name="T44" fmla="*/ 16 w 225"/>
                <a:gd name="T45" fmla="*/ 58 h 101"/>
                <a:gd name="T46" fmla="*/ 15 w 225"/>
                <a:gd name="T47" fmla="*/ 61 h 101"/>
                <a:gd name="T48" fmla="*/ 16 w 225"/>
                <a:gd name="T49" fmla="*/ 61 h 101"/>
                <a:gd name="T50" fmla="*/ 36 w 225"/>
                <a:gd name="T51" fmla="*/ 64 h 101"/>
                <a:gd name="T52" fmla="*/ 48 w 225"/>
                <a:gd name="T53" fmla="*/ 71 h 101"/>
                <a:gd name="T54" fmla="*/ 48 w 225"/>
                <a:gd name="T55" fmla="*/ 79 h 101"/>
                <a:gd name="T56" fmla="*/ 38 w 225"/>
                <a:gd name="T57" fmla="*/ 92 h 101"/>
                <a:gd name="T58" fmla="*/ 56 w 225"/>
                <a:gd name="T59" fmla="*/ 96 h 101"/>
                <a:gd name="T60" fmla="*/ 92 w 225"/>
                <a:gd name="T61" fmla="*/ 101 h 101"/>
                <a:gd name="T62" fmla="*/ 111 w 225"/>
                <a:gd name="T63" fmla="*/ 101 h 101"/>
                <a:gd name="T64" fmla="*/ 149 w 225"/>
                <a:gd name="T65" fmla="*/ 97 h 101"/>
                <a:gd name="T66" fmla="*/ 183 w 225"/>
                <a:gd name="T67" fmla="*/ 86 h 101"/>
                <a:gd name="T68" fmla="*/ 208 w 225"/>
                <a:gd name="T69" fmla="*/ 64 h 101"/>
                <a:gd name="T70" fmla="*/ 218 w 225"/>
                <a:gd name="T71" fmla="*/ 49 h 101"/>
                <a:gd name="T72" fmla="*/ 225 w 225"/>
                <a:gd name="T73" fmla="*/ 31 h 101"/>
                <a:gd name="T74" fmla="*/ 218 w 225"/>
                <a:gd name="T75" fmla="*/ 31 h 101"/>
                <a:gd name="T76" fmla="*/ 210 w 225"/>
                <a:gd name="T77" fmla="*/ 29 h 101"/>
                <a:gd name="T78" fmla="*/ 198 w 225"/>
                <a:gd name="T79" fmla="*/ 21 h 101"/>
                <a:gd name="T80" fmla="*/ 190 w 225"/>
                <a:gd name="T81" fmla="*/ 10 h 101"/>
                <a:gd name="T82" fmla="*/ 178 w 225"/>
                <a:gd name="T83" fmla="*/ 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5" h="101">
                  <a:moveTo>
                    <a:pt x="170" y="0"/>
                  </a:moveTo>
                  <a:lnTo>
                    <a:pt x="170" y="0"/>
                  </a:lnTo>
                  <a:lnTo>
                    <a:pt x="155" y="10"/>
                  </a:lnTo>
                  <a:lnTo>
                    <a:pt x="140" y="16"/>
                  </a:lnTo>
                  <a:lnTo>
                    <a:pt x="126" y="20"/>
                  </a:lnTo>
                  <a:lnTo>
                    <a:pt x="112" y="21"/>
                  </a:lnTo>
                  <a:lnTo>
                    <a:pt x="97" y="21"/>
                  </a:lnTo>
                  <a:lnTo>
                    <a:pt x="84" y="25"/>
                  </a:lnTo>
                  <a:lnTo>
                    <a:pt x="69" y="29"/>
                  </a:lnTo>
                  <a:lnTo>
                    <a:pt x="54" y="38"/>
                  </a:lnTo>
                  <a:lnTo>
                    <a:pt x="54" y="38"/>
                  </a:lnTo>
                  <a:lnTo>
                    <a:pt x="54" y="29"/>
                  </a:lnTo>
                  <a:lnTo>
                    <a:pt x="54" y="21"/>
                  </a:lnTo>
                  <a:lnTo>
                    <a:pt x="53" y="16"/>
                  </a:lnTo>
                  <a:lnTo>
                    <a:pt x="51" y="11"/>
                  </a:lnTo>
                  <a:lnTo>
                    <a:pt x="46" y="8"/>
                  </a:lnTo>
                  <a:lnTo>
                    <a:pt x="41" y="5"/>
                  </a:lnTo>
                  <a:lnTo>
                    <a:pt x="31" y="0"/>
                  </a:lnTo>
                  <a:lnTo>
                    <a:pt x="31" y="0"/>
                  </a:lnTo>
                  <a:lnTo>
                    <a:pt x="30" y="8"/>
                  </a:lnTo>
                  <a:lnTo>
                    <a:pt x="26" y="13"/>
                  </a:lnTo>
                  <a:lnTo>
                    <a:pt x="21" y="18"/>
                  </a:lnTo>
                  <a:lnTo>
                    <a:pt x="16" y="20"/>
                  </a:lnTo>
                  <a:lnTo>
                    <a:pt x="10" y="23"/>
                  </a:lnTo>
                  <a:lnTo>
                    <a:pt x="5" y="26"/>
                  </a:lnTo>
                  <a:lnTo>
                    <a:pt x="1" y="31"/>
                  </a:lnTo>
                  <a:lnTo>
                    <a:pt x="0" y="38"/>
                  </a:lnTo>
                  <a:lnTo>
                    <a:pt x="0" y="38"/>
                  </a:lnTo>
                  <a:lnTo>
                    <a:pt x="15" y="34"/>
                  </a:lnTo>
                  <a:lnTo>
                    <a:pt x="21" y="33"/>
                  </a:lnTo>
                  <a:lnTo>
                    <a:pt x="30" y="31"/>
                  </a:lnTo>
                  <a:lnTo>
                    <a:pt x="30" y="31"/>
                  </a:lnTo>
                  <a:lnTo>
                    <a:pt x="36" y="33"/>
                  </a:lnTo>
                  <a:lnTo>
                    <a:pt x="41" y="36"/>
                  </a:lnTo>
                  <a:lnTo>
                    <a:pt x="46" y="43"/>
                  </a:lnTo>
                  <a:lnTo>
                    <a:pt x="46" y="54"/>
                  </a:lnTo>
                  <a:lnTo>
                    <a:pt x="46" y="54"/>
                  </a:lnTo>
                  <a:lnTo>
                    <a:pt x="39" y="54"/>
                  </a:lnTo>
                  <a:lnTo>
                    <a:pt x="39" y="54"/>
                  </a:lnTo>
                  <a:lnTo>
                    <a:pt x="36" y="54"/>
                  </a:lnTo>
                  <a:lnTo>
                    <a:pt x="36" y="54"/>
                  </a:lnTo>
                  <a:lnTo>
                    <a:pt x="33" y="54"/>
                  </a:lnTo>
                  <a:lnTo>
                    <a:pt x="33" y="54"/>
                  </a:lnTo>
                  <a:lnTo>
                    <a:pt x="26" y="54"/>
                  </a:lnTo>
                  <a:lnTo>
                    <a:pt x="21" y="56"/>
                  </a:lnTo>
                  <a:lnTo>
                    <a:pt x="16" y="58"/>
                  </a:lnTo>
                  <a:lnTo>
                    <a:pt x="15" y="61"/>
                  </a:lnTo>
                  <a:lnTo>
                    <a:pt x="15" y="61"/>
                  </a:lnTo>
                  <a:lnTo>
                    <a:pt x="16" y="61"/>
                  </a:lnTo>
                  <a:lnTo>
                    <a:pt x="16" y="61"/>
                  </a:lnTo>
                  <a:lnTo>
                    <a:pt x="28" y="63"/>
                  </a:lnTo>
                  <a:lnTo>
                    <a:pt x="36" y="64"/>
                  </a:lnTo>
                  <a:lnTo>
                    <a:pt x="43" y="66"/>
                  </a:lnTo>
                  <a:lnTo>
                    <a:pt x="48" y="71"/>
                  </a:lnTo>
                  <a:lnTo>
                    <a:pt x="49" y="74"/>
                  </a:lnTo>
                  <a:lnTo>
                    <a:pt x="48" y="79"/>
                  </a:lnTo>
                  <a:lnTo>
                    <a:pt x="44" y="86"/>
                  </a:lnTo>
                  <a:lnTo>
                    <a:pt x="38" y="92"/>
                  </a:lnTo>
                  <a:lnTo>
                    <a:pt x="38" y="92"/>
                  </a:lnTo>
                  <a:lnTo>
                    <a:pt x="56" y="96"/>
                  </a:lnTo>
                  <a:lnTo>
                    <a:pt x="74" y="99"/>
                  </a:lnTo>
                  <a:lnTo>
                    <a:pt x="92" y="101"/>
                  </a:lnTo>
                  <a:lnTo>
                    <a:pt x="111" y="101"/>
                  </a:lnTo>
                  <a:lnTo>
                    <a:pt x="111" y="101"/>
                  </a:lnTo>
                  <a:lnTo>
                    <a:pt x="130" y="101"/>
                  </a:lnTo>
                  <a:lnTo>
                    <a:pt x="149" y="97"/>
                  </a:lnTo>
                  <a:lnTo>
                    <a:pt x="167" y="92"/>
                  </a:lnTo>
                  <a:lnTo>
                    <a:pt x="183" y="86"/>
                  </a:lnTo>
                  <a:lnTo>
                    <a:pt x="197" y="76"/>
                  </a:lnTo>
                  <a:lnTo>
                    <a:pt x="208" y="64"/>
                  </a:lnTo>
                  <a:lnTo>
                    <a:pt x="213" y="58"/>
                  </a:lnTo>
                  <a:lnTo>
                    <a:pt x="218" y="49"/>
                  </a:lnTo>
                  <a:lnTo>
                    <a:pt x="221" y="41"/>
                  </a:lnTo>
                  <a:lnTo>
                    <a:pt x="225" y="31"/>
                  </a:lnTo>
                  <a:lnTo>
                    <a:pt x="225" y="31"/>
                  </a:lnTo>
                  <a:lnTo>
                    <a:pt x="218" y="31"/>
                  </a:lnTo>
                  <a:lnTo>
                    <a:pt x="218" y="31"/>
                  </a:lnTo>
                  <a:lnTo>
                    <a:pt x="210" y="29"/>
                  </a:lnTo>
                  <a:lnTo>
                    <a:pt x="203" y="26"/>
                  </a:lnTo>
                  <a:lnTo>
                    <a:pt x="198" y="21"/>
                  </a:lnTo>
                  <a:lnTo>
                    <a:pt x="193" y="16"/>
                  </a:lnTo>
                  <a:lnTo>
                    <a:pt x="190" y="10"/>
                  </a:lnTo>
                  <a:lnTo>
                    <a:pt x="185" y="5"/>
                  </a:lnTo>
                  <a:lnTo>
                    <a:pt x="178" y="1"/>
                  </a:lnTo>
                  <a:lnTo>
                    <a:pt x="17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2" name="Freeform 44"/>
            <p:cNvSpPr/>
            <p:nvPr/>
          </p:nvSpPr>
          <p:spPr bwMode="auto">
            <a:xfrm>
              <a:off x="2969" y="841"/>
              <a:ext cx="225" cy="101"/>
            </a:xfrm>
            <a:custGeom>
              <a:avLst/>
              <a:gdLst>
                <a:gd name="T0" fmla="*/ 170 w 225"/>
                <a:gd name="T1" fmla="*/ 0 h 101"/>
                <a:gd name="T2" fmla="*/ 140 w 225"/>
                <a:gd name="T3" fmla="*/ 16 h 101"/>
                <a:gd name="T4" fmla="*/ 112 w 225"/>
                <a:gd name="T5" fmla="*/ 21 h 101"/>
                <a:gd name="T6" fmla="*/ 84 w 225"/>
                <a:gd name="T7" fmla="*/ 25 h 101"/>
                <a:gd name="T8" fmla="*/ 54 w 225"/>
                <a:gd name="T9" fmla="*/ 38 h 101"/>
                <a:gd name="T10" fmla="*/ 54 w 225"/>
                <a:gd name="T11" fmla="*/ 29 h 101"/>
                <a:gd name="T12" fmla="*/ 53 w 225"/>
                <a:gd name="T13" fmla="*/ 16 h 101"/>
                <a:gd name="T14" fmla="*/ 46 w 225"/>
                <a:gd name="T15" fmla="*/ 8 h 101"/>
                <a:gd name="T16" fmla="*/ 31 w 225"/>
                <a:gd name="T17" fmla="*/ 0 h 101"/>
                <a:gd name="T18" fmla="*/ 30 w 225"/>
                <a:gd name="T19" fmla="*/ 8 h 101"/>
                <a:gd name="T20" fmla="*/ 21 w 225"/>
                <a:gd name="T21" fmla="*/ 18 h 101"/>
                <a:gd name="T22" fmla="*/ 10 w 225"/>
                <a:gd name="T23" fmla="*/ 23 h 101"/>
                <a:gd name="T24" fmla="*/ 1 w 225"/>
                <a:gd name="T25" fmla="*/ 31 h 101"/>
                <a:gd name="T26" fmla="*/ 0 w 225"/>
                <a:gd name="T27" fmla="*/ 38 h 101"/>
                <a:gd name="T28" fmla="*/ 21 w 225"/>
                <a:gd name="T29" fmla="*/ 33 h 101"/>
                <a:gd name="T30" fmla="*/ 30 w 225"/>
                <a:gd name="T31" fmla="*/ 31 h 101"/>
                <a:gd name="T32" fmla="*/ 41 w 225"/>
                <a:gd name="T33" fmla="*/ 36 h 101"/>
                <a:gd name="T34" fmla="*/ 46 w 225"/>
                <a:gd name="T35" fmla="*/ 54 h 101"/>
                <a:gd name="T36" fmla="*/ 39 w 225"/>
                <a:gd name="T37" fmla="*/ 54 h 101"/>
                <a:gd name="T38" fmla="*/ 36 w 225"/>
                <a:gd name="T39" fmla="*/ 54 h 101"/>
                <a:gd name="T40" fmla="*/ 33 w 225"/>
                <a:gd name="T41" fmla="*/ 54 h 101"/>
                <a:gd name="T42" fmla="*/ 26 w 225"/>
                <a:gd name="T43" fmla="*/ 54 h 101"/>
                <a:gd name="T44" fmla="*/ 16 w 225"/>
                <a:gd name="T45" fmla="*/ 58 h 101"/>
                <a:gd name="T46" fmla="*/ 15 w 225"/>
                <a:gd name="T47" fmla="*/ 61 h 101"/>
                <a:gd name="T48" fmla="*/ 16 w 225"/>
                <a:gd name="T49" fmla="*/ 61 h 101"/>
                <a:gd name="T50" fmla="*/ 36 w 225"/>
                <a:gd name="T51" fmla="*/ 64 h 101"/>
                <a:gd name="T52" fmla="*/ 48 w 225"/>
                <a:gd name="T53" fmla="*/ 71 h 101"/>
                <a:gd name="T54" fmla="*/ 48 w 225"/>
                <a:gd name="T55" fmla="*/ 79 h 101"/>
                <a:gd name="T56" fmla="*/ 38 w 225"/>
                <a:gd name="T57" fmla="*/ 92 h 101"/>
                <a:gd name="T58" fmla="*/ 56 w 225"/>
                <a:gd name="T59" fmla="*/ 96 h 101"/>
                <a:gd name="T60" fmla="*/ 92 w 225"/>
                <a:gd name="T61" fmla="*/ 101 h 101"/>
                <a:gd name="T62" fmla="*/ 111 w 225"/>
                <a:gd name="T63" fmla="*/ 101 h 101"/>
                <a:gd name="T64" fmla="*/ 149 w 225"/>
                <a:gd name="T65" fmla="*/ 97 h 101"/>
                <a:gd name="T66" fmla="*/ 183 w 225"/>
                <a:gd name="T67" fmla="*/ 86 h 101"/>
                <a:gd name="T68" fmla="*/ 208 w 225"/>
                <a:gd name="T69" fmla="*/ 64 h 101"/>
                <a:gd name="T70" fmla="*/ 218 w 225"/>
                <a:gd name="T71" fmla="*/ 49 h 101"/>
                <a:gd name="T72" fmla="*/ 225 w 225"/>
                <a:gd name="T73" fmla="*/ 31 h 101"/>
                <a:gd name="T74" fmla="*/ 218 w 225"/>
                <a:gd name="T75" fmla="*/ 31 h 101"/>
                <a:gd name="T76" fmla="*/ 210 w 225"/>
                <a:gd name="T77" fmla="*/ 29 h 101"/>
                <a:gd name="T78" fmla="*/ 198 w 225"/>
                <a:gd name="T79" fmla="*/ 21 h 101"/>
                <a:gd name="T80" fmla="*/ 190 w 225"/>
                <a:gd name="T81" fmla="*/ 10 h 101"/>
                <a:gd name="T82" fmla="*/ 178 w 225"/>
                <a:gd name="T83" fmla="*/ 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5" h="101">
                  <a:moveTo>
                    <a:pt x="170" y="0"/>
                  </a:moveTo>
                  <a:lnTo>
                    <a:pt x="170" y="0"/>
                  </a:lnTo>
                  <a:lnTo>
                    <a:pt x="155" y="10"/>
                  </a:lnTo>
                  <a:lnTo>
                    <a:pt x="140" y="16"/>
                  </a:lnTo>
                  <a:lnTo>
                    <a:pt x="126" y="20"/>
                  </a:lnTo>
                  <a:lnTo>
                    <a:pt x="112" y="21"/>
                  </a:lnTo>
                  <a:lnTo>
                    <a:pt x="97" y="21"/>
                  </a:lnTo>
                  <a:lnTo>
                    <a:pt x="84" y="25"/>
                  </a:lnTo>
                  <a:lnTo>
                    <a:pt x="69" y="29"/>
                  </a:lnTo>
                  <a:lnTo>
                    <a:pt x="54" y="38"/>
                  </a:lnTo>
                  <a:lnTo>
                    <a:pt x="54" y="38"/>
                  </a:lnTo>
                  <a:lnTo>
                    <a:pt x="54" y="29"/>
                  </a:lnTo>
                  <a:lnTo>
                    <a:pt x="54" y="21"/>
                  </a:lnTo>
                  <a:lnTo>
                    <a:pt x="53" y="16"/>
                  </a:lnTo>
                  <a:lnTo>
                    <a:pt x="51" y="11"/>
                  </a:lnTo>
                  <a:lnTo>
                    <a:pt x="46" y="8"/>
                  </a:lnTo>
                  <a:lnTo>
                    <a:pt x="41" y="5"/>
                  </a:lnTo>
                  <a:lnTo>
                    <a:pt x="31" y="0"/>
                  </a:lnTo>
                  <a:lnTo>
                    <a:pt x="31" y="0"/>
                  </a:lnTo>
                  <a:lnTo>
                    <a:pt x="30" y="8"/>
                  </a:lnTo>
                  <a:lnTo>
                    <a:pt x="26" y="13"/>
                  </a:lnTo>
                  <a:lnTo>
                    <a:pt x="21" y="18"/>
                  </a:lnTo>
                  <a:lnTo>
                    <a:pt x="16" y="20"/>
                  </a:lnTo>
                  <a:lnTo>
                    <a:pt x="10" y="23"/>
                  </a:lnTo>
                  <a:lnTo>
                    <a:pt x="5" y="26"/>
                  </a:lnTo>
                  <a:lnTo>
                    <a:pt x="1" y="31"/>
                  </a:lnTo>
                  <a:lnTo>
                    <a:pt x="0" y="38"/>
                  </a:lnTo>
                  <a:lnTo>
                    <a:pt x="0" y="38"/>
                  </a:lnTo>
                  <a:lnTo>
                    <a:pt x="15" y="34"/>
                  </a:lnTo>
                  <a:lnTo>
                    <a:pt x="21" y="33"/>
                  </a:lnTo>
                  <a:lnTo>
                    <a:pt x="30" y="31"/>
                  </a:lnTo>
                  <a:lnTo>
                    <a:pt x="30" y="31"/>
                  </a:lnTo>
                  <a:lnTo>
                    <a:pt x="36" y="33"/>
                  </a:lnTo>
                  <a:lnTo>
                    <a:pt x="41" y="36"/>
                  </a:lnTo>
                  <a:lnTo>
                    <a:pt x="46" y="43"/>
                  </a:lnTo>
                  <a:lnTo>
                    <a:pt x="46" y="54"/>
                  </a:lnTo>
                  <a:lnTo>
                    <a:pt x="46" y="54"/>
                  </a:lnTo>
                  <a:lnTo>
                    <a:pt x="39" y="54"/>
                  </a:lnTo>
                  <a:lnTo>
                    <a:pt x="39" y="54"/>
                  </a:lnTo>
                  <a:lnTo>
                    <a:pt x="36" y="54"/>
                  </a:lnTo>
                  <a:lnTo>
                    <a:pt x="36" y="54"/>
                  </a:lnTo>
                  <a:lnTo>
                    <a:pt x="33" y="54"/>
                  </a:lnTo>
                  <a:lnTo>
                    <a:pt x="33" y="54"/>
                  </a:lnTo>
                  <a:lnTo>
                    <a:pt x="26" y="54"/>
                  </a:lnTo>
                  <a:lnTo>
                    <a:pt x="21" y="56"/>
                  </a:lnTo>
                  <a:lnTo>
                    <a:pt x="16" y="58"/>
                  </a:lnTo>
                  <a:lnTo>
                    <a:pt x="15" y="61"/>
                  </a:lnTo>
                  <a:lnTo>
                    <a:pt x="15" y="61"/>
                  </a:lnTo>
                  <a:lnTo>
                    <a:pt x="16" y="61"/>
                  </a:lnTo>
                  <a:lnTo>
                    <a:pt x="16" y="61"/>
                  </a:lnTo>
                  <a:lnTo>
                    <a:pt x="28" y="63"/>
                  </a:lnTo>
                  <a:lnTo>
                    <a:pt x="36" y="64"/>
                  </a:lnTo>
                  <a:lnTo>
                    <a:pt x="43" y="66"/>
                  </a:lnTo>
                  <a:lnTo>
                    <a:pt x="48" y="71"/>
                  </a:lnTo>
                  <a:lnTo>
                    <a:pt x="49" y="74"/>
                  </a:lnTo>
                  <a:lnTo>
                    <a:pt x="48" y="79"/>
                  </a:lnTo>
                  <a:lnTo>
                    <a:pt x="44" y="86"/>
                  </a:lnTo>
                  <a:lnTo>
                    <a:pt x="38" y="92"/>
                  </a:lnTo>
                  <a:lnTo>
                    <a:pt x="38" y="92"/>
                  </a:lnTo>
                  <a:lnTo>
                    <a:pt x="56" y="96"/>
                  </a:lnTo>
                  <a:lnTo>
                    <a:pt x="74" y="99"/>
                  </a:lnTo>
                  <a:lnTo>
                    <a:pt x="92" y="101"/>
                  </a:lnTo>
                  <a:lnTo>
                    <a:pt x="111" y="101"/>
                  </a:lnTo>
                  <a:lnTo>
                    <a:pt x="111" y="101"/>
                  </a:lnTo>
                  <a:lnTo>
                    <a:pt x="130" y="101"/>
                  </a:lnTo>
                  <a:lnTo>
                    <a:pt x="149" y="97"/>
                  </a:lnTo>
                  <a:lnTo>
                    <a:pt x="167" y="92"/>
                  </a:lnTo>
                  <a:lnTo>
                    <a:pt x="183" y="86"/>
                  </a:lnTo>
                  <a:lnTo>
                    <a:pt x="197" y="76"/>
                  </a:lnTo>
                  <a:lnTo>
                    <a:pt x="208" y="64"/>
                  </a:lnTo>
                  <a:lnTo>
                    <a:pt x="213" y="58"/>
                  </a:lnTo>
                  <a:lnTo>
                    <a:pt x="218" y="49"/>
                  </a:lnTo>
                  <a:lnTo>
                    <a:pt x="221" y="41"/>
                  </a:lnTo>
                  <a:lnTo>
                    <a:pt x="225" y="31"/>
                  </a:lnTo>
                  <a:lnTo>
                    <a:pt x="225" y="31"/>
                  </a:lnTo>
                  <a:lnTo>
                    <a:pt x="218" y="31"/>
                  </a:lnTo>
                  <a:lnTo>
                    <a:pt x="218" y="31"/>
                  </a:lnTo>
                  <a:lnTo>
                    <a:pt x="210" y="29"/>
                  </a:lnTo>
                  <a:lnTo>
                    <a:pt x="203" y="26"/>
                  </a:lnTo>
                  <a:lnTo>
                    <a:pt x="198" y="21"/>
                  </a:lnTo>
                  <a:lnTo>
                    <a:pt x="193" y="16"/>
                  </a:lnTo>
                  <a:lnTo>
                    <a:pt x="190" y="10"/>
                  </a:lnTo>
                  <a:lnTo>
                    <a:pt x="185" y="5"/>
                  </a:lnTo>
                  <a:lnTo>
                    <a:pt x="178" y="1"/>
                  </a:lnTo>
                  <a:lnTo>
                    <a:pt x="17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3" name="Freeform 45"/>
            <p:cNvSpPr/>
            <p:nvPr/>
          </p:nvSpPr>
          <p:spPr bwMode="auto">
            <a:xfrm>
              <a:off x="1504" y="872"/>
              <a:ext cx="76" cy="50"/>
            </a:xfrm>
            <a:custGeom>
              <a:avLst/>
              <a:gdLst>
                <a:gd name="T0" fmla="*/ 23 w 76"/>
                <a:gd name="T1" fmla="*/ 0 h 50"/>
                <a:gd name="T2" fmla="*/ 23 w 76"/>
                <a:gd name="T3" fmla="*/ 0 h 50"/>
                <a:gd name="T4" fmla="*/ 23 w 76"/>
                <a:gd name="T5" fmla="*/ 7 h 50"/>
                <a:gd name="T6" fmla="*/ 22 w 76"/>
                <a:gd name="T7" fmla="*/ 13 h 50"/>
                <a:gd name="T8" fmla="*/ 18 w 76"/>
                <a:gd name="T9" fmla="*/ 18 h 50"/>
                <a:gd name="T10" fmla="*/ 13 w 76"/>
                <a:gd name="T11" fmla="*/ 22 h 50"/>
                <a:gd name="T12" fmla="*/ 5 w 76"/>
                <a:gd name="T13" fmla="*/ 28 h 50"/>
                <a:gd name="T14" fmla="*/ 2 w 76"/>
                <a:gd name="T15" fmla="*/ 32 h 50"/>
                <a:gd name="T16" fmla="*/ 0 w 76"/>
                <a:gd name="T17" fmla="*/ 38 h 50"/>
                <a:gd name="T18" fmla="*/ 0 w 76"/>
                <a:gd name="T19" fmla="*/ 38 h 50"/>
                <a:gd name="T20" fmla="*/ 4 w 76"/>
                <a:gd name="T21" fmla="*/ 38 h 50"/>
                <a:gd name="T22" fmla="*/ 4 w 76"/>
                <a:gd name="T23" fmla="*/ 38 h 50"/>
                <a:gd name="T24" fmla="*/ 18 w 76"/>
                <a:gd name="T25" fmla="*/ 40 h 50"/>
                <a:gd name="T26" fmla="*/ 33 w 76"/>
                <a:gd name="T27" fmla="*/ 45 h 50"/>
                <a:gd name="T28" fmla="*/ 33 w 76"/>
                <a:gd name="T29" fmla="*/ 45 h 50"/>
                <a:gd name="T30" fmla="*/ 47 w 76"/>
                <a:gd name="T31" fmla="*/ 48 h 50"/>
                <a:gd name="T32" fmla="*/ 58 w 76"/>
                <a:gd name="T33" fmla="*/ 50 h 50"/>
                <a:gd name="T34" fmla="*/ 58 w 76"/>
                <a:gd name="T35" fmla="*/ 50 h 50"/>
                <a:gd name="T36" fmla="*/ 63 w 76"/>
                <a:gd name="T37" fmla="*/ 50 h 50"/>
                <a:gd name="T38" fmla="*/ 68 w 76"/>
                <a:gd name="T39" fmla="*/ 48 h 50"/>
                <a:gd name="T40" fmla="*/ 73 w 76"/>
                <a:gd name="T41" fmla="*/ 43 h 50"/>
                <a:gd name="T42" fmla="*/ 76 w 76"/>
                <a:gd name="T43" fmla="*/ 38 h 50"/>
                <a:gd name="T44" fmla="*/ 76 w 76"/>
                <a:gd name="T45" fmla="*/ 38 h 50"/>
                <a:gd name="T46" fmla="*/ 53 w 76"/>
                <a:gd name="T47" fmla="*/ 17 h 50"/>
                <a:gd name="T48" fmla="*/ 40 w 76"/>
                <a:gd name="T49" fmla="*/ 7 h 50"/>
                <a:gd name="T50" fmla="*/ 32 w 76"/>
                <a:gd name="T51" fmla="*/ 3 h 50"/>
                <a:gd name="T52" fmla="*/ 23 w 76"/>
                <a:gd name="T5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50">
                  <a:moveTo>
                    <a:pt x="23" y="0"/>
                  </a:moveTo>
                  <a:lnTo>
                    <a:pt x="23" y="0"/>
                  </a:lnTo>
                  <a:lnTo>
                    <a:pt x="23" y="7"/>
                  </a:lnTo>
                  <a:lnTo>
                    <a:pt x="22" y="13"/>
                  </a:lnTo>
                  <a:lnTo>
                    <a:pt x="18" y="18"/>
                  </a:lnTo>
                  <a:lnTo>
                    <a:pt x="13" y="22"/>
                  </a:lnTo>
                  <a:lnTo>
                    <a:pt x="5" y="28"/>
                  </a:lnTo>
                  <a:lnTo>
                    <a:pt x="2" y="32"/>
                  </a:lnTo>
                  <a:lnTo>
                    <a:pt x="0" y="38"/>
                  </a:lnTo>
                  <a:lnTo>
                    <a:pt x="0" y="38"/>
                  </a:lnTo>
                  <a:lnTo>
                    <a:pt x="4" y="38"/>
                  </a:lnTo>
                  <a:lnTo>
                    <a:pt x="4" y="38"/>
                  </a:lnTo>
                  <a:lnTo>
                    <a:pt x="18" y="40"/>
                  </a:lnTo>
                  <a:lnTo>
                    <a:pt x="33" y="45"/>
                  </a:lnTo>
                  <a:lnTo>
                    <a:pt x="33" y="45"/>
                  </a:lnTo>
                  <a:lnTo>
                    <a:pt x="47" y="48"/>
                  </a:lnTo>
                  <a:lnTo>
                    <a:pt x="58" y="50"/>
                  </a:lnTo>
                  <a:lnTo>
                    <a:pt x="58" y="50"/>
                  </a:lnTo>
                  <a:lnTo>
                    <a:pt x="63" y="50"/>
                  </a:lnTo>
                  <a:lnTo>
                    <a:pt x="68" y="48"/>
                  </a:lnTo>
                  <a:lnTo>
                    <a:pt x="73" y="43"/>
                  </a:lnTo>
                  <a:lnTo>
                    <a:pt x="76" y="38"/>
                  </a:lnTo>
                  <a:lnTo>
                    <a:pt x="76" y="38"/>
                  </a:lnTo>
                  <a:lnTo>
                    <a:pt x="53" y="17"/>
                  </a:lnTo>
                  <a:lnTo>
                    <a:pt x="40" y="7"/>
                  </a:lnTo>
                  <a:lnTo>
                    <a:pt x="32" y="3"/>
                  </a:lnTo>
                  <a:lnTo>
                    <a:pt x="2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4" name="Freeform 46"/>
            <p:cNvSpPr/>
            <p:nvPr/>
          </p:nvSpPr>
          <p:spPr bwMode="auto">
            <a:xfrm>
              <a:off x="1504" y="872"/>
              <a:ext cx="76" cy="50"/>
            </a:xfrm>
            <a:custGeom>
              <a:avLst/>
              <a:gdLst>
                <a:gd name="T0" fmla="*/ 23 w 76"/>
                <a:gd name="T1" fmla="*/ 0 h 50"/>
                <a:gd name="T2" fmla="*/ 23 w 76"/>
                <a:gd name="T3" fmla="*/ 0 h 50"/>
                <a:gd name="T4" fmla="*/ 23 w 76"/>
                <a:gd name="T5" fmla="*/ 7 h 50"/>
                <a:gd name="T6" fmla="*/ 22 w 76"/>
                <a:gd name="T7" fmla="*/ 13 h 50"/>
                <a:gd name="T8" fmla="*/ 18 w 76"/>
                <a:gd name="T9" fmla="*/ 18 h 50"/>
                <a:gd name="T10" fmla="*/ 13 w 76"/>
                <a:gd name="T11" fmla="*/ 22 h 50"/>
                <a:gd name="T12" fmla="*/ 5 w 76"/>
                <a:gd name="T13" fmla="*/ 28 h 50"/>
                <a:gd name="T14" fmla="*/ 2 w 76"/>
                <a:gd name="T15" fmla="*/ 32 h 50"/>
                <a:gd name="T16" fmla="*/ 0 w 76"/>
                <a:gd name="T17" fmla="*/ 38 h 50"/>
                <a:gd name="T18" fmla="*/ 0 w 76"/>
                <a:gd name="T19" fmla="*/ 38 h 50"/>
                <a:gd name="T20" fmla="*/ 4 w 76"/>
                <a:gd name="T21" fmla="*/ 38 h 50"/>
                <a:gd name="T22" fmla="*/ 4 w 76"/>
                <a:gd name="T23" fmla="*/ 38 h 50"/>
                <a:gd name="T24" fmla="*/ 18 w 76"/>
                <a:gd name="T25" fmla="*/ 40 h 50"/>
                <a:gd name="T26" fmla="*/ 33 w 76"/>
                <a:gd name="T27" fmla="*/ 45 h 50"/>
                <a:gd name="T28" fmla="*/ 33 w 76"/>
                <a:gd name="T29" fmla="*/ 45 h 50"/>
                <a:gd name="T30" fmla="*/ 47 w 76"/>
                <a:gd name="T31" fmla="*/ 48 h 50"/>
                <a:gd name="T32" fmla="*/ 58 w 76"/>
                <a:gd name="T33" fmla="*/ 50 h 50"/>
                <a:gd name="T34" fmla="*/ 58 w 76"/>
                <a:gd name="T35" fmla="*/ 50 h 50"/>
                <a:gd name="T36" fmla="*/ 63 w 76"/>
                <a:gd name="T37" fmla="*/ 50 h 50"/>
                <a:gd name="T38" fmla="*/ 68 w 76"/>
                <a:gd name="T39" fmla="*/ 48 h 50"/>
                <a:gd name="T40" fmla="*/ 73 w 76"/>
                <a:gd name="T41" fmla="*/ 43 h 50"/>
                <a:gd name="T42" fmla="*/ 76 w 76"/>
                <a:gd name="T43" fmla="*/ 38 h 50"/>
                <a:gd name="T44" fmla="*/ 76 w 76"/>
                <a:gd name="T45" fmla="*/ 38 h 50"/>
                <a:gd name="T46" fmla="*/ 53 w 76"/>
                <a:gd name="T47" fmla="*/ 17 h 50"/>
                <a:gd name="T48" fmla="*/ 40 w 76"/>
                <a:gd name="T49" fmla="*/ 7 h 50"/>
                <a:gd name="T50" fmla="*/ 32 w 76"/>
                <a:gd name="T51" fmla="*/ 3 h 50"/>
                <a:gd name="T52" fmla="*/ 23 w 76"/>
                <a:gd name="T5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6" h="50">
                  <a:moveTo>
                    <a:pt x="23" y="0"/>
                  </a:moveTo>
                  <a:lnTo>
                    <a:pt x="23" y="0"/>
                  </a:lnTo>
                  <a:lnTo>
                    <a:pt x="23" y="7"/>
                  </a:lnTo>
                  <a:lnTo>
                    <a:pt x="22" y="13"/>
                  </a:lnTo>
                  <a:lnTo>
                    <a:pt x="18" y="18"/>
                  </a:lnTo>
                  <a:lnTo>
                    <a:pt x="13" y="22"/>
                  </a:lnTo>
                  <a:lnTo>
                    <a:pt x="5" y="28"/>
                  </a:lnTo>
                  <a:lnTo>
                    <a:pt x="2" y="32"/>
                  </a:lnTo>
                  <a:lnTo>
                    <a:pt x="0" y="38"/>
                  </a:lnTo>
                  <a:lnTo>
                    <a:pt x="0" y="38"/>
                  </a:lnTo>
                  <a:lnTo>
                    <a:pt x="4" y="38"/>
                  </a:lnTo>
                  <a:lnTo>
                    <a:pt x="4" y="38"/>
                  </a:lnTo>
                  <a:lnTo>
                    <a:pt x="18" y="40"/>
                  </a:lnTo>
                  <a:lnTo>
                    <a:pt x="33" y="45"/>
                  </a:lnTo>
                  <a:lnTo>
                    <a:pt x="33" y="45"/>
                  </a:lnTo>
                  <a:lnTo>
                    <a:pt x="47" y="48"/>
                  </a:lnTo>
                  <a:lnTo>
                    <a:pt x="58" y="50"/>
                  </a:lnTo>
                  <a:lnTo>
                    <a:pt x="58" y="50"/>
                  </a:lnTo>
                  <a:lnTo>
                    <a:pt x="63" y="50"/>
                  </a:lnTo>
                  <a:lnTo>
                    <a:pt x="68" y="48"/>
                  </a:lnTo>
                  <a:lnTo>
                    <a:pt x="73" y="43"/>
                  </a:lnTo>
                  <a:lnTo>
                    <a:pt x="76" y="38"/>
                  </a:lnTo>
                  <a:lnTo>
                    <a:pt x="76" y="38"/>
                  </a:lnTo>
                  <a:lnTo>
                    <a:pt x="53" y="17"/>
                  </a:lnTo>
                  <a:lnTo>
                    <a:pt x="40" y="7"/>
                  </a:lnTo>
                  <a:lnTo>
                    <a:pt x="32" y="3"/>
                  </a:lnTo>
                  <a:lnTo>
                    <a:pt x="2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5" name="Freeform 47"/>
            <p:cNvSpPr/>
            <p:nvPr/>
          </p:nvSpPr>
          <p:spPr bwMode="auto">
            <a:xfrm>
              <a:off x="1984" y="933"/>
              <a:ext cx="48" cy="38"/>
            </a:xfrm>
            <a:custGeom>
              <a:avLst/>
              <a:gdLst>
                <a:gd name="T0" fmla="*/ 37 w 48"/>
                <a:gd name="T1" fmla="*/ 0 h 38"/>
                <a:gd name="T2" fmla="*/ 37 w 48"/>
                <a:gd name="T3" fmla="*/ 0 h 38"/>
                <a:gd name="T4" fmla="*/ 28 w 48"/>
                <a:gd name="T5" fmla="*/ 0 h 38"/>
                <a:gd name="T6" fmla="*/ 22 w 48"/>
                <a:gd name="T7" fmla="*/ 2 h 38"/>
                <a:gd name="T8" fmla="*/ 15 w 48"/>
                <a:gd name="T9" fmla="*/ 4 h 38"/>
                <a:gd name="T10" fmla="*/ 10 w 48"/>
                <a:gd name="T11" fmla="*/ 7 h 38"/>
                <a:gd name="T12" fmla="*/ 7 w 48"/>
                <a:gd name="T13" fmla="*/ 12 h 38"/>
                <a:gd name="T14" fmla="*/ 3 w 48"/>
                <a:gd name="T15" fmla="*/ 17 h 38"/>
                <a:gd name="T16" fmla="*/ 2 w 48"/>
                <a:gd name="T17" fmla="*/ 23 h 38"/>
                <a:gd name="T18" fmla="*/ 0 w 48"/>
                <a:gd name="T19" fmla="*/ 30 h 38"/>
                <a:gd name="T20" fmla="*/ 0 w 48"/>
                <a:gd name="T21" fmla="*/ 30 h 38"/>
                <a:gd name="T22" fmla="*/ 5 w 48"/>
                <a:gd name="T23" fmla="*/ 33 h 38"/>
                <a:gd name="T24" fmla="*/ 10 w 48"/>
                <a:gd name="T25" fmla="*/ 37 h 38"/>
                <a:gd name="T26" fmla="*/ 20 w 48"/>
                <a:gd name="T27" fmla="*/ 38 h 38"/>
                <a:gd name="T28" fmla="*/ 20 w 48"/>
                <a:gd name="T29" fmla="*/ 38 h 38"/>
                <a:gd name="T30" fmla="*/ 27 w 48"/>
                <a:gd name="T31" fmla="*/ 37 h 38"/>
                <a:gd name="T32" fmla="*/ 33 w 48"/>
                <a:gd name="T33" fmla="*/ 35 h 38"/>
                <a:gd name="T34" fmla="*/ 38 w 48"/>
                <a:gd name="T35" fmla="*/ 33 h 38"/>
                <a:gd name="T36" fmla="*/ 43 w 48"/>
                <a:gd name="T37" fmla="*/ 28 h 38"/>
                <a:gd name="T38" fmla="*/ 46 w 48"/>
                <a:gd name="T39" fmla="*/ 23 h 38"/>
                <a:gd name="T40" fmla="*/ 48 w 48"/>
                <a:gd name="T41" fmla="*/ 17 h 38"/>
                <a:gd name="T42" fmla="*/ 48 w 48"/>
                <a:gd name="T43" fmla="*/ 9 h 38"/>
                <a:gd name="T44" fmla="*/ 46 w 48"/>
                <a:gd name="T45" fmla="*/ 0 h 38"/>
                <a:gd name="T46" fmla="*/ 46 w 48"/>
                <a:gd name="T47" fmla="*/ 0 h 38"/>
                <a:gd name="T48" fmla="*/ 37 w 48"/>
                <a:gd name="T4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38">
                  <a:moveTo>
                    <a:pt x="37" y="0"/>
                  </a:moveTo>
                  <a:lnTo>
                    <a:pt x="37" y="0"/>
                  </a:lnTo>
                  <a:lnTo>
                    <a:pt x="28" y="0"/>
                  </a:lnTo>
                  <a:lnTo>
                    <a:pt x="22" y="2"/>
                  </a:lnTo>
                  <a:lnTo>
                    <a:pt x="15" y="4"/>
                  </a:lnTo>
                  <a:lnTo>
                    <a:pt x="10" y="7"/>
                  </a:lnTo>
                  <a:lnTo>
                    <a:pt x="7" y="12"/>
                  </a:lnTo>
                  <a:lnTo>
                    <a:pt x="3" y="17"/>
                  </a:lnTo>
                  <a:lnTo>
                    <a:pt x="2" y="23"/>
                  </a:lnTo>
                  <a:lnTo>
                    <a:pt x="0" y="30"/>
                  </a:lnTo>
                  <a:lnTo>
                    <a:pt x="0" y="30"/>
                  </a:lnTo>
                  <a:lnTo>
                    <a:pt x="5" y="33"/>
                  </a:lnTo>
                  <a:lnTo>
                    <a:pt x="10" y="37"/>
                  </a:lnTo>
                  <a:lnTo>
                    <a:pt x="20" y="38"/>
                  </a:lnTo>
                  <a:lnTo>
                    <a:pt x="20" y="38"/>
                  </a:lnTo>
                  <a:lnTo>
                    <a:pt x="27" y="37"/>
                  </a:lnTo>
                  <a:lnTo>
                    <a:pt x="33" y="35"/>
                  </a:lnTo>
                  <a:lnTo>
                    <a:pt x="38" y="33"/>
                  </a:lnTo>
                  <a:lnTo>
                    <a:pt x="43" y="28"/>
                  </a:lnTo>
                  <a:lnTo>
                    <a:pt x="46" y="23"/>
                  </a:lnTo>
                  <a:lnTo>
                    <a:pt x="48" y="17"/>
                  </a:lnTo>
                  <a:lnTo>
                    <a:pt x="48" y="9"/>
                  </a:lnTo>
                  <a:lnTo>
                    <a:pt x="46" y="0"/>
                  </a:lnTo>
                  <a:lnTo>
                    <a:pt x="46" y="0"/>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6" name="Freeform 48"/>
            <p:cNvSpPr/>
            <p:nvPr/>
          </p:nvSpPr>
          <p:spPr bwMode="auto">
            <a:xfrm>
              <a:off x="1984" y="933"/>
              <a:ext cx="48" cy="38"/>
            </a:xfrm>
            <a:custGeom>
              <a:avLst/>
              <a:gdLst>
                <a:gd name="T0" fmla="*/ 37 w 48"/>
                <a:gd name="T1" fmla="*/ 0 h 38"/>
                <a:gd name="T2" fmla="*/ 37 w 48"/>
                <a:gd name="T3" fmla="*/ 0 h 38"/>
                <a:gd name="T4" fmla="*/ 28 w 48"/>
                <a:gd name="T5" fmla="*/ 0 h 38"/>
                <a:gd name="T6" fmla="*/ 22 w 48"/>
                <a:gd name="T7" fmla="*/ 2 h 38"/>
                <a:gd name="T8" fmla="*/ 15 w 48"/>
                <a:gd name="T9" fmla="*/ 4 h 38"/>
                <a:gd name="T10" fmla="*/ 10 w 48"/>
                <a:gd name="T11" fmla="*/ 7 h 38"/>
                <a:gd name="T12" fmla="*/ 7 w 48"/>
                <a:gd name="T13" fmla="*/ 12 h 38"/>
                <a:gd name="T14" fmla="*/ 3 w 48"/>
                <a:gd name="T15" fmla="*/ 17 h 38"/>
                <a:gd name="T16" fmla="*/ 2 w 48"/>
                <a:gd name="T17" fmla="*/ 23 h 38"/>
                <a:gd name="T18" fmla="*/ 0 w 48"/>
                <a:gd name="T19" fmla="*/ 30 h 38"/>
                <a:gd name="T20" fmla="*/ 0 w 48"/>
                <a:gd name="T21" fmla="*/ 30 h 38"/>
                <a:gd name="T22" fmla="*/ 5 w 48"/>
                <a:gd name="T23" fmla="*/ 33 h 38"/>
                <a:gd name="T24" fmla="*/ 10 w 48"/>
                <a:gd name="T25" fmla="*/ 37 h 38"/>
                <a:gd name="T26" fmla="*/ 20 w 48"/>
                <a:gd name="T27" fmla="*/ 38 h 38"/>
                <a:gd name="T28" fmla="*/ 20 w 48"/>
                <a:gd name="T29" fmla="*/ 38 h 38"/>
                <a:gd name="T30" fmla="*/ 27 w 48"/>
                <a:gd name="T31" fmla="*/ 37 h 38"/>
                <a:gd name="T32" fmla="*/ 33 w 48"/>
                <a:gd name="T33" fmla="*/ 35 h 38"/>
                <a:gd name="T34" fmla="*/ 38 w 48"/>
                <a:gd name="T35" fmla="*/ 33 h 38"/>
                <a:gd name="T36" fmla="*/ 43 w 48"/>
                <a:gd name="T37" fmla="*/ 28 h 38"/>
                <a:gd name="T38" fmla="*/ 46 w 48"/>
                <a:gd name="T39" fmla="*/ 23 h 38"/>
                <a:gd name="T40" fmla="*/ 48 w 48"/>
                <a:gd name="T41" fmla="*/ 17 h 38"/>
                <a:gd name="T42" fmla="*/ 48 w 48"/>
                <a:gd name="T43" fmla="*/ 9 h 38"/>
                <a:gd name="T44" fmla="*/ 46 w 48"/>
                <a:gd name="T45" fmla="*/ 0 h 38"/>
                <a:gd name="T46" fmla="*/ 46 w 48"/>
                <a:gd name="T47" fmla="*/ 0 h 38"/>
                <a:gd name="T48" fmla="*/ 37 w 48"/>
                <a:gd name="T4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38">
                  <a:moveTo>
                    <a:pt x="37" y="0"/>
                  </a:moveTo>
                  <a:lnTo>
                    <a:pt x="37" y="0"/>
                  </a:lnTo>
                  <a:lnTo>
                    <a:pt x="28" y="0"/>
                  </a:lnTo>
                  <a:lnTo>
                    <a:pt x="22" y="2"/>
                  </a:lnTo>
                  <a:lnTo>
                    <a:pt x="15" y="4"/>
                  </a:lnTo>
                  <a:lnTo>
                    <a:pt x="10" y="7"/>
                  </a:lnTo>
                  <a:lnTo>
                    <a:pt x="7" y="12"/>
                  </a:lnTo>
                  <a:lnTo>
                    <a:pt x="3" y="17"/>
                  </a:lnTo>
                  <a:lnTo>
                    <a:pt x="2" y="23"/>
                  </a:lnTo>
                  <a:lnTo>
                    <a:pt x="0" y="30"/>
                  </a:lnTo>
                  <a:lnTo>
                    <a:pt x="0" y="30"/>
                  </a:lnTo>
                  <a:lnTo>
                    <a:pt x="5" y="33"/>
                  </a:lnTo>
                  <a:lnTo>
                    <a:pt x="10" y="37"/>
                  </a:lnTo>
                  <a:lnTo>
                    <a:pt x="20" y="38"/>
                  </a:lnTo>
                  <a:lnTo>
                    <a:pt x="20" y="38"/>
                  </a:lnTo>
                  <a:lnTo>
                    <a:pt x="27" y="37"/>
                  </a:lnTo>
                  <a:lnTo>
                    <a:pt x="33" y="35"/>
                  </a:lnTo>
                  <a:lnTo>
                    <a:pt x="38" y="33"/>
                  </a:lnTo>
                  <a:lnTo>
                    <a:pt x="43" y="28"/>
                  </a:lnTo>
                  <a:lnTo>
                    <a:pt x="46" y="23"/>
                  </a:lnTo>
                  <a:lnTo>
                    <a:pt x="48" y="17"/>
                  </a:lnTo>
                  <a:lnTo>
                    <a:pt x="48" y="9"/>
                  </a:lnTo>
                  <a:lnTo>
                    <a:pt x="46" y="0"/>
                  </a:lnTo>
                  <a:lnTo>
                    <a:pt x="46" y="0"/>
                  </a:lnTo>
                  <a:lnTo>
                    <a:pt x="3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7" name="Freeform 49"/>
            <p:cNvSpPr/>
            <p:nvPr/>
          </p:nvSpPr>
          <p:spPr bwMode="auto">
            <a:xfrm>
              <a:off x="1781" y="1024"/>
              <a:ext cx="134" cy="85"/>
            </a:xfrm>
            <a:custGeom>
              <a:avLst/>
              <a:gdLst>
                <a:gd name="T0" fmla="*/ 18 w 134"/>
                <a:gd name="T1" fmla="*/ 0 h 85"/>
                <a:gd name="T2" fmla="*/ 18 w 134"/>
                <a:gd name="T3" fmla="*/ 0 h 85"/>
                <a:gd name="T4" fmla="*/ 18 w 134"/>
                <a:gd name="T5" fmla="*/ 14 h 85"/>
                <a:gd name="T6" fmla="*/ 16 w 134"/>
                <a:gd name="T7" fmla="*/ 25 h 85"/>
                <a:gd name="T8" fmla="*/ 11 w 134"/>
                <a:gd name="T9" fmla="*/ 37 h 85"/>
                <a:gd name="T10" fmla="*/ 6 w 134"/>
                <a:gd name="T11" fmla="*/ 47 h 85"/>
                <a:gd name="T12" fmla="*/ 3 w 134"/>
                <a:gd name="T13" fmla="*/ 57 h 85"/>
                <a:gd name="T14" fmla="*/ 0 w 134"/>
                <a:gd name="T15" fmla="*/ 65 h 85"/>
                <a:gd name="T16" fmla="*/ 0 w 134"/>
                <a:gd name="T17" fmla="*/ 71 h 85"/>
                <a:gd name="T18" fmla="*/ 0 w 134"/>
                <a:gd name="T19" fmla="*/ 75 h 85"/>
                <a:gd name="T20" fmla="*/ 1 w 134"/>
                <a:gd name="T21" fmla="*/ 78 h 85"/>
                <a:gd name="T22" fmla="*/ 1 w 134"/>
                <a:gd name="T23" fmla="*/ 78 h 85"/>
                <a:gd name="T24" fmla="*/ 1 w 134"/>
                <a:gd name="T25" fmla="*/ 73 h 85"/>
                <a:gd name="T26" fmla="*/ 5 w 134"/>
                <a:gd name="T27" fmla="*/ 71 h 85"/>
                <a:gd name="T28" fmla="*/ 8 w 134"/>
                <a:gd name="T29" fmla="*/ 70 h 85"/>
                <a:gd name="T30" fmla="*/ 13 w 134"/>
                <a:gd name="T31" fmla="*/ 68 h 85"/>
                <a:gd name="T32" fmla="*/ 13 w 134"/>
                <a:gd name="T33" fmla="*/ 68 h 85"/>
                <a:gd name="T34" fmla="*/ 19 w 134"/>
                <a:gd name="T35" fmla="*/ 70 h 85"/>
                <a:gd name="T36" fmla="*/ 24 w 134"/>
                <a:gd name="T37" fmla="*/ 73 h 85"/>
                <a:gd name="T38" fmla="*/ 26 w 134"/>
                <a:gd name="T39" fmla="*/ 75 h 85"/>
                <a:gd name="T40" fmla="*/ 28 w 134"/>
                <a:gd name="T41" fmla="*/ 78 h 85"/>
                <a:gd name="T42" fmla="*/ 26 w 134"/>
                <a:gd name="T43" fmla="*/ 81 h 85"/>
                <a:gd name="T44" fmla="*/ 24 w 134"/>
                <a:gd name="T45" fmla="*/ 85 h 85"/>
                <a:gd name="T46" fmla="*/ 24 w 134"/>
                <a:gd name="T47" fmla="*/ 85 h 85"/>
                <a:gd name="T48" fmla="*/ 26 w 134"/>
                <a:gd name="T49" fmla="*/ 85 h 85"/>
                <a:gd name="T50" fmla="*/ 26 w 134"/>
                <a:gd name="T51" fmla="*/ 85 h 85"/>
                <a:gd name="T52" fmla="*/ 34 w 134"/>
                <a:gd name="T53" fmla="*/ 85 h 85"/>
                <a:gd name="T54" fmla="*/ 43 w 134"/>
                <a:gd name="T55" fmla="*/ 83 h 85"/>
                <a:gd name="T56" fmla="*/ 48 w 134"/>
                <a:gd name="T57" fmla="*/ 80 h 85"/>
                <a:gd name="T58" fmla="*/ 53 w 134"/>
                <a:gd name="T59" fmla="*/ 75 h 85"/>
                <a:gd name="T60" fmla="*/ 62 w 134"/>
                <a:gd name="T61" fmla="*/ 65 h 85"/>
                <a:gd name="T62" fmla="*/ 71 w 134"/>
                <a:gd name="T63" fmla="*/ 55 h 85"/>
                <a:gd name="T64" fmla="*/ 71 w 134"/>
                <a:gd name="T65" fmla="*/ 55 h 85"/>
                <a:gd name="T66" fmla="*/ 81 w 134"/>
                <a:gd name="T67" fmla="*/ 62 h 85"/>
                <a:gd name="T68" fmla="*/ 92 w 134"/>
                <a:gd name="T69" fmla="*/ 68 h 85"/>
                <a:gd name="T70" fmla="*/ 104 w 134"/>
                <a:gd name="T71" fmla="*/ 75 h 85"/>
                <a:gd name="T72" fmla="*/ 110 w 134"/>
                <a:gd name="T73" fmla="*/ 78 h 85"/>
                <a:gd name="T74" fmla="*/ 117 w 134"/>
                <a:gd name="T75" fmla="*/ 78 h 85"/>
                <a:gd name="T76" fmla="*/ 117 w 134"/>
                <a:gd name="T77" fmla="*/ 78 h 85"/>
                <a:gd name="T78" fmla="*/ 120 w 134"/>
                <a:gd name="T79" fmla="*/ 78 h 85"/>
                <a:gd name="T80" fmla="*/ 125 w 134"/>
                <a:gd name="T81" fmla="*/ 76 h 85"/>
                <a:gd name="T82" fmla="*/ 130 w 134"/>
                <a:gd name="T83" fmla="*/ 75 h 85"/>
                <a:gd name="T84" fmla="*/ 134 w 134"/>
                <a:gd name="T85" fmla="*/ 70 h 85"/>
                <a:gd name="T86" fmla="*/ 134 w 134"/>
                <a:gd name="T87" fmla="*/ 70 h 85"/>
                <a:gd name="T88" fmla="*/ 102 w 134"/>
                <a:gd name="T89" fmla="*/ 50 h 85"/>
                <a:gd name="T90" fmla="*/ 71 w 134"/>
                <a:gd name="T91" fmla="*/ 33 h 85"/>
                <a:gd name="T92" fmla="*/ 43 w 134"/>
                <a:gd name="T93" fmla="*/ 17 h 85"/>
                <a:gd name="T94" fmla="*/ 18 w 134"/>
                <a:gd name="T9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4" h="85">
                  <a:moveTo>
                    <a:pt x="18" y="0"/>
                  </a:moveTo>
                  <a:lnTo>
                    <a:pt x="18" y="0"/>
                  </a:lnTo>
                  <a:lnTo>
                    <a:pt x="18" y="14"/>
                  </a:lnTo>
                  <a:lnTo>
                    <a:pt x="16" y="25"/>
                  </a:lnTo>
                  <a:lnTo>
                    <a:pt x="11" y="37"/>
                  </a:lnTo>
                  <a:lnTo>
                    <a:pt x="6" y="47"/>
                  </a:lnTo>
                  <a:lnTo>
                    <a:pt x="3" y="57"/>
                  </a:lnTo>
                  <a:lnTo>
                    <a:pt x="0" y="65"/>
                  </a:lnTo>
                  <a:lnTo>
                    <a:pt x="0" y="71"/>
                  </a:lnTo>
                  <a:lnTo>
                    <a:pt x="0" y="75"/>
                  </a:lnTo>
                  <a:lnTo>
                    <a:pt x="1" y="78"/>
                  </a:lnTo>
                  <a:lnTo>
                    <a:pt x="1" y="78"/>
                  </a:lnTo>
                  <a:lnTo>
                    <a:pt x="1" y="73"/>
                  </a:lnTo>
                  <a:lnTo>
                    <a:pt x="5" y="71"/>
                  </a:lnTo>
                  <a:lnTo>
                    <a:pt x="8" y="70"/>
                  </a:lnTo>
                  <a:lnTo>
                    <a:pt x="13" y="68"/>
                  </a:lnTo>
                  <a:lnTo>
                    <a:pt x="13" y="68"/>
                  </a:lnTo>
                  <a:lnTo>
                    <a:pt x="19" y="70"/>
                  </a:lnTo>
                  <a:lnTo>
                    <a:pt x="24" y="73"/>
                  </a:lnTo>
                  <a:lnTo>
                    <a:pt x="26" y="75"/>
                  </a:lnTo>
                  <a:lnTo>
                    <a:pt x="28" y="78"/>
                  </a:lnTo>
                  <a:lnTo>
                    <a:pt x="26" y="81"/>
                  </a:lnTo>
                  <a:lnTo>
                    <a:pt x="24" y="85"/>
                  </a:lnTo>
                  <a:lnTo>
                    <a:pt x="24" y="85"/>
                  </a:lnTo>
                  <a:lnTo>
                    <a:pt x="26" y="85"/>
                  </a:lnTo>
                  <a:lnTo>
                    <a:pt x="26" y="85"/>
                  </a:lnTo>
                  <a:lnTo>
                    <a:pt x="34" y="85"/>
                  </a:lnTo>
                  <a:lnTo>
                    <a:pt x="43" y="83"/>
                  </a:lnTo>
                  <a:lnTo>
                    <a:pt x="48" y="80"/>
                  </a:lnTo>
                  <a:lnTo>
                    <a:pt x="53" y="75"/>
                  </a:lnTo>
                  <a:lnTo>
                    <a:pt x="62" y="65"/>
                  </a:lnTo>
                  <a:lnTo>
                    <a:pt x="71" y="55"/>
                  </a:lnTo>
                  <a:lnTo>
                    <a:pt x="71" y="55"/>
                  </a:lnTo>
                  <a:lnTo>
                    <a:pt x="81" y="62"/>
                  </a:lnTo>
                  <a:lnTo>
                    <a:pt x="92" y="68"/>
                  </a:lnTo>
                  <a:lnTo>
                    <a:pt x="104" y="75"/>
                  </a:lnTo>
                  <a:lnTo>
                    <a:pt x="110" y="78"/>
                  </a:lnTo>
                  <a:lnTo>
                    <a:pt x="117" y="78"/>
                  </a:lnTo>
                  <a:lnTo>
                    <a:pt x="117" y="78"/>
                  </a:lnTo>
                  <a:lnTo>
                    <a:pt x="120" y="78"/>
                  </a:lnTo>
                  <a:lnTo>
                    <a:pt x="125" y="76"/>
                  </a:lnTo>
                  <a:lnTo>
                    <a:pt x="130" y="75"/>
                  </a:lnTo>
                  <a:lnTo>
                    <a:pt x="134" y="70"/>
                  </a:lnTo>
                  <a:lnTo>
                    <a:pt x="134" y="70"/>
                  </a:lnTo>
                  <a:lnTo>
                    <a:pt x="102" y="50"/>
                  </a:lnTo>
                  <a:lnTo>
                    <a:pt x="71" y="33"/>
                  </a:lnTo>
                  <a:lnTo>
                    <a:pt x="43" y="17"/>
                  </a:lnTo>
                  <a:lnTo>
                    <a:pt x="1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8" name="Freeform 50"/>
            <p:cNvSpPr/>
            <p:nvPr/>
          </p:nvSpPr>
          <p:spPr bwMode="auto">
            <a:xfrm>
              <a:off x="1781" y="1024"/>
              <a:ext cx="134" cy="85"/>
            </a:xfrm>
            <a:custGeom>
              <a:avLst/>
              <a:gdLst>
                <a:gd name="T0" fmla="*/ 18 w 134"/>
                <a:gd name="T1" fmla="*/ 0 h 85"/>
                <a:gd name="T2" fmla="*/ 18 w 134"/>
                <a:gd name="T3" fmla="*/ 0 h 85"/>
                <a:gd name="T4" fmla="*/ 18 w 134"/>
                <a:gd name="T5" fmla="*/ 14 h 85"/>
                <a:gd name="T6" fmla="*/ 16 w 134"/>
                <a:gd name="T7" fmla="*/ 25 h 85"/>
                <a:gd name="T8" fmla="*/ 11 w 134"/>
                <a:gd name="T9" fmla="*/ 37 h 85"/>
                <a:gd name="T10" fmla="*/ 6 w 134"/>
                <a:gd name="T11" fmla="*/ 47 h 85"/>
                <a:gd name="T12" fmla="*/ 3 w 134"/>
                <a:gd name="T13" fmla="*/ 57 h 85"/>
                <a:gd name="T14" fmla="*/ 0 w 134"/>
                <a:gd name="T15" fmla="*/ 65 h 85"/>
                <a:gd name="T16" fmla="*/ 0 w 134"/>
                <a:gd name="T17" fmla="*/ 71 h 85"/>
                <a:gd name="T18" fmla="*/ 0 w 134"/>
                <a:gd name="T19" fmla="*/ 75 h 85"/>
                <a:gd name="T20" fmla="*/ 1 w 134"/>
                <a:gd name="T21" fmla="*/ 78 h 85"/>
                <a:gd name="T22" fmla="*/ 1 w 134"/>
                <a:gd name="T23" fmla="*/ 78 h 85"/>
                <a:gd name="T24" fmla="*/ 1 w 134"/>
                <a:gd name="T25" fmla="*/ 73 h 85"/>
                <a:gd name="T26" fmla="*/ 5 w 134"/>
                <a:gd name="T27" fmla="*/ 71 h 85"/>
                <a:gd name="T28" fmla="*/ 8 w 134"/>
                <a:gd name="T29" fmla="*/ 70 h 85"/>
                <a:gd name="T30" fmla="*/ 13 w 134"/>
                <a:gd name="T31" fmla="*/ 68 h 85"/>
                <a:gd name="T32" fmla="*/ 13 w 134"/>
                <a:gd name="T33" fmla="*/ 68 h 85"/>
                <a:gd name="T34" fmla="*/ 19 w 134"/>
                <a:gd name="T35" fmla="*/ 70 h 85"/>
                <a:gd name="T36" fmla="*/ 24 w 134"/>
                <a:gd name="T37" fmla="*/ 73 h 85"/>
                <a:gd name="T38" fmla="*/ 26 w 134"/>
                <a:gd name="T39" fmla="*/ 75 h 85"/>
                <a:gd name="T40" fmla="*/ 28 w 134"/>
                <a:gd name="T41" fmla="*/ 78 h 85"/>
                <a:gd name="T42" fmla="*/ 26 w 134"/>
                <a:gd name="T43" fmla="*/ 81 h 85"/>
                <a:gd name="T44" fmla="*/ 24 w 134"/>
                <a:gd name="T45" fmla="*/ 85 h 85"/>
                <a:gd name="T46" fmla="*/ 24 w 134"/>
                <a:gd name="T47" fmla="*/ 85 h 85"/>
                <a:gd name="T48" fmla="*/ 26 w 134"/>
                <a:gd name="T49" fmla="*/ 85 h 85"/>
                <a:gd name="T50" fmla="*/ 26 w 134"/>
                <a:gd name="T51" fmla="*/ 85 h 85"/>
                <a:gd name="T52" fmla="*/ 34 w 134"/>
                <a:gd name="T53" fmla="*/ 85 h 85"/>
                <a:gd name="T54" fmla="*/ 43 w 134"/>
                <a:gd name="T55" fmla="*/ 83 h 85"/>
                <a:gd name="T56" fmla="*/ 48 w 134"/>
                <a:gd name="T57" fmla="*/ 80 h 85"/>
                <a:gd name="T58" fmla="*/ 53 w 134"/>
                <a:gd name="T59" fmla="*/ 75 h 85"/>
                <a:gd name="T60" fmla="*/ 62 w 134"/>
                <a:gd name="T61" fmla="*/ 65 h 85"/>
                <a:gd name="T62" fmla="*/ 71 w 134"/>
                <a:gd name="T63" fmla="*/ 55 h 85"/>
                <a:gd name="T64" fmla="*/ 71 w 134"/>
                <a:gd name="T65" fmla="*/ 55 h 85"/>
                <a:gd name="T66" fmla="*/ 81 w 134"/>
                <a:gd name="T67" fmla="*/ 62 h 85"/>
                <a:gd name="T68" fmla="*/ 92 w 134"/>
                <a:gd name="T69" fmla="*/ 68 h 85"/>
                <a:gd name="T70" fmla="*/ 104 w 134"/>
                <a:gd name="T71" fmla="*/ 75 h 85"/>
                <a:gd name="T72" fmla="*/ 110 w 134"/>
                <a:gd name="T73" fmla="*/ 78 h 85"/>
                <a:gd name="T74" fmla="*/ 117 w 134"/>
                <a:gd name="T75" fmla="*/ 78 h 85"/>
                <a:gd name="T76" fmla="*/ 117 w 134"/>
                <a:gd name="T77" fmla="*/ 78 h 85"/>
                <a:gd name="T78" fmla="*/ 120 w 134"/>
                <a:gd name="T79" fmla="*/ 78 h 85"/>
                <a:gd name="T80" fmla="*/ 125 w 134"/>
                <a:gd name="T81" fmla="*/ 76 h 85"/>
                <a:gd name="T82" fmla="*/ 130 w 134"/>
                <a:gd name="T83" fmla="*/ 75 h 85"/>
                <a:gd name="T84" fmla="*/ 134 w 134"/>
                <a:gd name="T85" fmla="*/ 70 h 85"/>
                <a:gd name="T86" fmla="*/ 134 w 134"/>
                <a:gd name="T87" fmla="*/ 70 h 85"/>
                <a:gd name="T88" fmla="*/ 102 w 134"/>
                <a:gd name="T89" fmla="*/ 50 h 85"/>
                <a:gd name="T90" fmla="*/ 71 w 134"/>
                <a:gd name="T91" fmla="*/ 33 h 85"/>
                <a:gd name="T92" fmla="*/ 43 w 134"/>
                <a:gd name="T93" fmla="*/ 17 h 85"/>
                <a:gd name="T94" fmla="*/ 18 w 134"/>
                <a:gd name="T9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4" h="85">
                  <a:moveTo>
                    <a:pt x="18" y="0"/>
                  </a:moveTo>
                  <a:lnTo>
                    <a:pt x="18" y="0"/>
                  </a:lnTo>
                  <a:lnTo>
                    <a:pt x="18" y="14"/>
                  </a:lnTo>
                  <a:lnTo>
                    <a:pt x="16" y="25"/>
                  </a:lnTo>
                  <a:lnTo>
                    <a:pt x="11" y="37"/>
                  </a:lnTo>
                  <a:lnTo>
                    <a:pt x="6" y="47"/>
                  </a:lnTo>
                  <a:lnTo>
                    <a:pt x="3" y="57"/>
                  </a:lnTo>
                  <a:lnTo>
                    <a:pt x="0" y="65"/>
                  </a:lnTo>
                  <a:lnTo>
                    <a:pt x="0" y="71"/>
                  </a:lnTo>
                  <a:lnTo>
                    <a:pt x="0" y="75"/>
                  </a:lnTo>
                  <a:lnTo>
                    <a:pt x="1" y="78"/>
                  </a:lnTo>
                  <a:lnTo>
                    <a:pt x="1" y="78"/>
                  </a:lnTo>
                  <a:lnTo>
                    <a:pt x="1" y="73"/>
                  </a:lnTo>
                  <a:lnTo>
                    <a:pt x="5" y="71"/>
                  </a:lnTo>
                  <a:lnTo>
                    <a:pt x="8" y="70"/>
                  </a:lnTo>
                  <a:lnTo>
                    <a:pt x="13" y="68"/>
                  </a:lnTo>
                  <a:lnTo>
                    <a:pt x="13" y="68"/>
                  </a:lnTo>
                  <a:lnTo>
                    <a:pt x="19" y="70"/>
                  </a:lnTo>
                  <a:lnTo>
                    <a:pt x="24" y="73"/>
                  </a:lnTo>
                  <a:lnTo>
                    <a:pt x="26" y="75"/>
                  </a:lnTo>
                  <a:lnTo>
                    <a:pt x="28" y="78"/>
                  </a:lnTo>
                  <a:lnTo>
                    <a:pt x="26" y="81"/>
                  </a:lnTo>
                  <a:lnTo>
                    <a:pt x="24" y="85"/>
                  </a:lnTo>
                  <a:lnTo>
                    <a:pt x="24" y="85"/>
                  </a:lnTo>
                  <a:lnTo>
                    <a:pt x="26" y="85"/>
                  </a:lnTo>
                  <a:lnTo>
                    <a:pt x="26" y="85"/>
                  </a:lnTo>
                  <a:lnTo>
                    <a:pt x="34" y="85"/>
                  </a:lnTo>
                  <a:lnTo>
                    <a:pt x="43" y="83"/>
                  </a:lnTo>
                  <a:lnTo>
                    <a:pt x="48" y="80"/>
                  </a:lnTo>
                  <a:lnTo>
                    <a:pt x="53" y="75"/>
                  </a:lnTo>
                  <a:lnTo>
                    <a:pt x="62" y="65"/>
                  </a:lnTo>
                  <a:lnTo>
                    <a:pt x="71" y="55"/>
                  </a:lnTo>
                  <a:lnTo>
                    <a:pt x="71" y="55"/>
                  </a:lnTo>
                  <a:lnTo>
                    <a:pt x="81" y="62"/>
                  </a:lnTo>
                  <a:lnTo>
                    <a:pt x="92" y="68"/>
                  </a:lnTo>
                  <a:lnTo>
                    <a:pt x="104" y="75"/>
                  </a:lnTo>
                  <a:lnTo>
                    <a:pt x="110" y="78"/>
                  </a:lnTo>
                  <a:lnTo>
                    <a:pt x="117" y="78"/>
                  </a:lnTo>
                  <a:lnTo>
                    <a:pt x="117" y="78"/>
                  </a:lnTo>
                  <a:lnTo>
                    <a:pt x="120" y="78"/>
                  </a:lnTo>
                  <a:lnTo>
                    <a:pt x="125" y="76"/>
                  </a:lnTo>
                  <a:lnTo>
                    <a:pt x="130" y="75"/>
                  </a:lnTo>
                  <a:lnTo>
                    <a:pt x="134" y="70"/>
                  </a:lnTo>
                  <a:lnTo>
                    <a:pt x="134" y="70"/>
                  </a:lnTo>
                  <a:lnTo>
                    <a:pt x="102" y="50"/>
                  </a:lnTo>
                  <a:lnTo>
                    <a:pt x="71" y="33"/>
                  </a:lnTo>
                  <a:lnTo>
                    <a:pt x="43" y="17"/>
                  </a:lnTo>
                  <a:lnTo>
                    <a:pt x="1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59" name="Freeform 51"/>
            <p:cNvSpPr/>
            <p:nvPr/>
          </p:nvSpPr>
          <p:spPr bwMode="auto">
            <a:xfrm>
              <a:off x="3270" y="1210"/>
              <a:ext cx="94" cy="107"/>
            </a:xfrm>
            <a:custGeom>
              <a:avLst/>
              <a:gdLst>
                <a:gd name="T0" fmla="*/ 48 w 94"/>
                <a:gd name="T1" fmla="*/ 0 h 107"/>
                <a:gd name="T2" fmla="*/ 48 w 94"/>
                <a:gd name="T3" fmla="*/ 0 h 107"/>
                <a:gd name="T4" fmla="*/ 43 w 94"/>
                <a:gd name="T5" fmla="*/ 10 h 107"/>
                <a:gd name="T6" fmla="*/ 40 w 94"/>
                <a:gd name="T7" fmla="*/ 19 h 107"/>
                <a:gd name="T8" fmla="*/ 36 w 94"/>
                <a:gd name="T9" fmla="*/ 24 h 107"/>
                <a:gd name="T10" fmla="*/ 33 w 94"/>
                <a:gd name="T11" fmla="*/ 29 h 107"/>
                <a:gd name="T12" fmla="*/ 28 w 94"/>
                <a:gd name="T13" fmla="*/ 31 h 107"/>
                <a:gd name="T14" fmla="*/ 21 w 94"/>
                <a:gd name="T15" fmla="*/ 33 h 107"/>
                <a:gd name="T16" fmla="*/ 21 w 94"/>
                <a:gd name="T17" fmla="*/ 33 h 107"/>
                <a:gd name="T18" fmla="*/ 8 w 94"/>
                <a:gd name="T19" fmla="*/ 29 h 107"/>
                <a:gd name="T20" fmla="*/ 8 w 94"/>
                <a:gd name="T21" fmla="*/ 29 h 107"/>
                <a:gd name="T22" fmla="*/ 11 w 94"/>
                <a:gd name="T23" fmla="*/ 46 h 107"/>
                <a:gd name="T24" fmla="*/ 15 w 94"/>
                <a:gd name="T25" fmla="*/ 56 h 107"/>
                <a:gd name="T26" fmla="*/ 20 w 94"/>
                <a:gd name="T27" fmla="*/ 71 h 107"/>
                <a:gd name="T28" fmla="*/ 20 w 94"/>
                <a:gd name="T29" fmla="*/ 77 h 107"/>
                <a:gd name="T30" fmla="*/ 16 w 94"/>
                <a:gd name="T31" fmla="*/ 82 h 107"/>
                <a:gd name="T32" fmla="*/ 11 w 94"/>
                <a:gd name="T33" fmla="*/ 89 h 107"/>
                <a:gd name="T34" fmla="*/ 0 w 94"/>
                <a:gd name="T35" fmla="*/ 99 h 107"/>
                <a:gd name="T36" fmla="*/ 0 w 94"/>
                <a:gd name="T37" fmla="*/ 99 h 107"/>
                <a:gd name="T38" fmla="*/ 7 w 94"/>
                <a:gd name="T39" fmla="*/ 102 h 107"/>
                <a:gd name="T40" fmla="*/ 11 w 94"/>
                <a:gd name="T41" fmla="*/ 105 h 107"/>
                <a:gd name="T42" fmla="*/ 21 w 94"/>
                <a:gd name="T43" fmla="*/ 107 h 107"/>
                <a:gd name="T44" fmla="*/ 21 w 94"/>
                <a:gd name="T45" fmla="*/ 107 h 107"/>
                <a:gd name="T46" fmla="*/ 28 w 94"/>
                <a:gd name="T47" fmla="*/ 105 h 107"/>
                <a:gd name="T48" fmla="*/ 33 w 94"/>
                <a:gd name="T49" fmla="*/ 104 h 107"/>
                <a:gd name="T50" fmla="*/ 46 w 94"/>
                <a:gd name="T51" fmla="*/ 99 h 107"/>
                <a:gd name="T52" fmla="*/ 46 w 94"/>
                <a:gd name="T53" fmla="*/ 99 h 107"/>
                <a:gd name="T54" fmla="*/ 61 w 94"/>
                <a:gd name="T55" fmla="*/ 92 h 107"/>
                <a:gd name="T56" fmla="*/ 69 w 94"/>
                <a:gd name="T57" fmla="*/ 91 h 107"/>
                <a:gd name="T58" fmla="*/ 78 w 94"/>
                <a:gd name="T59" fmla="*/ 91 h 107"/>
                <a:gd name="T60" fmla="*/ 78 w 94"/>
                <a:gd name="T61" fmla="*/ 91 h 107"/>
                <a:gd name="T62" fmla="*/ 86 w 94"/>
                <a:gd name="T63" fmla="*/ 91 h 107"/>
                <a:gd name="T64" fmla="*/ 86 w 94"/>
                <a:gd name="T65" fmla="*/ 91 h 107"/>
                <a:gd name="T66" fmla="*/ 88 w 94"/>
                <a:gd name="T67" fmla="*/ 67 h 107"/>
                <a:gd name="T68" fmla="*/ 91 w 94"/>
                <a:gd name="T69" fmla="*/ 48 h 107"/>
                <a:gd name="T70" fmla="*/ 94 w 94"/>
                <a:gd name="T71" fmla="*/ 28 h 107"/>
                <a:gd name="T72" fmla="*/ 94 w 94"/>
                <a:gd name="T73" fmla="*/ 18 h 107"/>
                <a:gd name="T74" fmla="*/ 94 w 94"/>
                <a:gd name="T75" fmla="*/ 6 h 107"/>
                <a:gd name="T76" fmla="*/ 94 w 94"/>
                <a:gd name="T77" fmla="*/ 6 h 107"/>
                <a:gd name="T78" fmla="*/ 79 w 94"/>
                <a:gd name="T79" fmla="*/ 8 h 107"/>
                <a:gd name="T80" fmla="*/ 79 w 94"/>
                <a:gd name="T81" fmla="*/ 8 h 107"/>
                <a:gd name="T82" fmla="*/ 69 w 94"/>
                <a:gd name="T83" fmla="*/ 6 h 107"/>
                <a:gd name="T84" fmla="*/ 61 w 94"/>
                <a:gd name="T85" fmla="*/ 6 h 107"/>
                <a:gd name="T86" fmla="*/ 53 w 94"/>
                <a:gd name="T87" fmla="*/ 3 h 107"/>
                <a:gd name="T88" fmla="*/ 48 w 94"/>
                <a:gd name="T8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4" h="107">
                  <a:moveTo>
                    <a:pt x="48" y="0"/>
                  </a:moveTo>
                  <a:lnTo>
                    <a:pt x="48" y="0"/>
                  </a:lnTo>
                  <a:lnTo>
                    <a:pt x="43" y="10"/>
                  </a:lnTo>
                  <a:lnTo>
                    <a:pt x="40" y="19"/>
                  </a:lnTo>
                  <a:lnTo>
                    <a:pt x="36" y="24"/>
                  </a:lnTo>
                  <a:lnTo>
                    <a:pt x="33" y="29"/>
                  </a:lnTo>
                  <a:lnTo>
                    <a:pt x="28" y="31"/>
                  </a:lnTo>
                  <a:lnTo>
                    <a:pt x="21" y="33"/>
                  </a:lnTo>
                  <a:lnTo>
                    <a:pt x="21" y="33"/>
                  </a:lnTo>
                  <a:lnTo>
                    <a:pt x="8" y="29"/>
                  </a:lnTo>
                  <a:lnTo>
                    <a:pt x="8" y="29"/>
                  </a:lnTo>
                  <a:lnTo>
                    <a:pt x="11" y="46"/>
                  </a:lnTo>
                  <a:lnTo>
                    <a:pt x="15" y="56"/>
                  </a:lnTo>
                  <a:lnTo>
                    <a:pt x="20" y="71"/>
                  </a:lnTo>
                  <a:lnTo>
                    <a:pt x="20" y="77"/>
                  </a:lnTo>
                  <a:lnTo>
                    <a:pt x="16" y="82"/>
                  </a:lnTo>
                  <a:lnTo>
                    <a:pt x="11" y="89"/>
                  </a:lnTo>
                  <a:lnTo>
                    <a:pt x="0" y="99"/>
                  </a:lnTo>
                  <a:lnTo>
                    <a:pt x="0" y="99"/>
                  </a:lnTo>
                  <a:lnTo>
                    <a:pt x="7" y="102"/>
                  </a:lnTo>
                  <a:lnTo>
                    <a:pt x="11" y="105"/>
                  </a:lnTo>
                  <a:lnTo>
                    <a:pt x="21" y="107"/>
                  </a:lnTo>
                  <a:lnTo>
                    <a:pt x="21" y="107"/>
                  </a:lnTo>
                  <a:lnTo>
                    <a:pt x="28" y="105"/>
                  </a:lnTo>
                  <a:lnTo>
                    <a:pt x="33" y="104"/>
                  </a:lnTo>
                  <a:lnTo>
                    <a:pt x="46" y="99"/>
                  </a:lnTo>
                  <a:lnTo>
                    <a:pt x="46" y="99"/>
                  </a:lnTo>
                  <a:lnTo>
                    <a:pt x="61" y="92"/>
                  </a:lnTo>
                  <a:lnTo>
                    <a:pt x="69" y="91"/>
                  </a:lnTo>
                  <a:lnTo>
                    <a:pt x="78" y="91"/>
                  </a:lnTo>
                  <a:lnTo>
                    <a:pt x="78" y="91"/>
                  </a:lnTo>
                  <a:lnTo>
                    <a:pt x="86" y="91"/>
                  </a:lnTo>
                  <a:lnTo>
                    <a:pt x="86" y="91"/>
                  </a:lnTo>
                  <a:lnTo>
                    <a:pt x="88" y="67"/>
                  </a:lnTo>
                  <a:lnTo>
                    <a:pt x="91" y="48"/>
                  </a:lnTo>
                  <a:lnTo>
                    <a:pt x="94" y="28"/>
                  </a:lnTo>
                  <a:lnTo>
                    <a:pt x="94" y="18"/>
                  </a:lnTo>
                  <a:lnTo>
                    <a:pt x="94" y="6"/>
                  </a:lnTo>
                  <a:lnTo>
                    <a:pt x="94" y="6"/>
                  </a:lnTo>
                  <a:lnTo>
                    <a:pt x="79" y="8"/>
                  </a:lnTo>
                  <a:lnTo>
                    <a:pt x="79" y="8"/>
                  </a:lnTo>
                  <a:lnTo>
                    <a:pt x="69" y="6"/>
                  </a:lnTo>
                  <a:lnTo>
                    <a:pt x="61" y="6"/>
                  </a:lnTo>
                  <a:lnTo>
                    <a:pt x="53" y="3"/>
                  </a:lnTo>
                  <a:lnTo>
                    <a:pt x="4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0" name="Freeform 53"/>
            <p:cNvSpPr/>
            <p:nvPr/>
          </p:nvSpPr>
          <p:spPr bwMode="auto">
            <a:xfrm>
              <a:off x="861" y="1506"/>
              <a:ext cx="100" cy="56"/>
            </a:xfrm>
            <a:custGeom>
              <a:avLst/>
              <a:gdLst>
                <a:gd name="T0" fmla="*/ 16 w 100"/>
                <a:gd name="T1" fmla="*/ 0 h 56"/>
                <a:gd name="T2" fmla="*/ 16 w 100"/>
                <a:gd name="T3" fmla="*/ 0 h 56"/>
                <a:gd name="T4" fmla="*/ 8 w 100"/>
                <a:gd name="T5" fmla="*/ 0 h 56"/>
                <a:gd name="T6" fmla="*/ 0 w 100"/>
                <a:gd name="T7" fmla="*/ 1 h 56"/>
                <a:gd name="T8" fmla="*/ 0 w 100"/>
                <a:gd name="T9" fmla="*/ 1 h 56"/>
                <a:gd name="T10" fmla="*/ 13 w 100"/>
                <a:gd name="T11" fmla="*/ 8 h 56"/>
                <a:gd name="T12" fmla="*/ 24 w 100"/>
                <a:gd name="T13" fmla="*/ 15 h 56"/>
                <a:gd name="T14" fmla="*/ 47 w 100"/>
                <a:gd name="T15" fmla="*/ 31 h 56"/>
                <a:gd name="T16" fmla="*/ 57 w 100"/>
                <a:gd name="T17" fmla="*/ 39 h 56"/>
                <a:gd name="T18" fmla="*/ 71 w 100"/>
                <a:gd name="T19" fmla="*/ 48 h 56"/>
                <a:gd name="T20" fmla="*/ 84 w 100"/>
                <a:gd name="T21" fmla="*/ 53 h 56"/>
                <a:gd name="T22" fmla="*/ 100 w 100"/>
                <a:gd name="T23" fmla="*/ 56 h 56"/>
                <a:gd name="T24" fmla="*/ 100 w 100"/>
                <a:gd name="T25" fmla="*/ 56 h 56"/>
                <a:gd name="T26" fmla="*/ 94 w 100"/>
                <a:gd name="T27" fmla="*/ 46 h 56"/>
                <a:gd name="T28" fmla="*/ 86 w 100"/>
                <a:gd name="T29" fmla="*/ 36 h 56"/>
                <a:gd name="T30" fmla="*/ 76 w 100"/>
                <a:gd name="T31" fmla="*/ 26 h 56"/>
                <a:gd name="T32" fmla="*/ 66 w 100"/>
                <a:gd name="T33" fmla="*/ 18 h 56"/>
                <a:gd name="T34" fmla="*/ 54 w 100"/>
                <a:gd name="T35" fmla="*/ 10 h 56"/>
                <a:gd name="T36" fmla="*/ 41 w 100"/>
                <a:gd name="T37" fmla="*/ 5 h 56"/>
                <a:gd name="T38" fmla="*/ 28 w 100"/>
                <a:gd name="T39" fmla="*/ 0 h 56"/>
                <a:gd name="T40" fmla="*/ 16 w 100"/>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56">
                  <a:moveTo>
                    <a:pt x="16" y="0"/>
                  </a:moveTo>
                  <a:lnTo>
                    <a:pt x="16" y="0"/>
                  </a:lnTo>
                  <a:lnTo>
                    <a:pt x="8" y="0"/>
                  </a:lnTo>
                  <a:lnTo>
                    <a:pt x="0" y="1"/>
                  </a:lnTo>
                  <a:lnTo>
                    <a:pt x="0" y="1"/>
                  </a:lnTo>
                  <a:lnTo>
                    <a:pt x="13" y="8"/>
                  </a:lnTo>
                  <a:lnTo>
                    <a:pt x="24" y="15"/>
                  </a:lnTo>
                  <a:lnTo>
                    <a:pt x="47" y="31"/>
                  </a:lnTo>
                  <a:lnTo>
                    <a:pt x="57" y="39"/>
                  </a:lnTo>
                  <a:lnTo>
                    <a:pt x="71" y="48"/>
                  </a:lnTo>
                  <a:lnTo>
                    <a:pt x="84" y="53"/>
                  </a:lnTo>
                  <a:lnTo>
                    <a:pt x="100" y="56"/>
                  </a:lnTo>
                  <a:lnTo>
                    <a:pt x="100" y="56"/>
                  </a:lnTo>
                  <a:lnTo>
                    <a:pt x="94" y="46"/>
                  </a:lnTo>
                  <a:lnTo>
                    <a:pt x="86" y="36"/>
                  </a:lnTo>
                  <a:lnTo>
                    <a:pt x="76" y="26"/>
                  </a:lnTo>
                  <a:lnTo>
                    <a:pt x="66" y="18"/>
                  </a:lnTo>
                  <a:lnTo>
                    <a:pt x="54" y="10"/>
                  </a:lnTo>
                  <a:lnTo>
                    <a:pt x="41" y="5"/>
                  </a:lnTo>
                  <a:lnTo>
                    <a:pt x="28"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1" name="Freeform 54"/>
            <p:cNvSpPr/>
            <p:nvPr/>
          </p:nvSpPr>
          <p:spPr bwMode="auto">
            <a:xfrm>
              <a:off x="861" y="1506"/>
              <a:ext cx="100" cy="56"/>
            </a:xfrm>
            <a:custGeom>
              <a:avLst/>
              <a:gdLst>
                <a:gd name="T0" fmla="*/ 16 w 100"/>
                <a:gd name="T1" fmla="*/ 0 h 56"/>
                <a:gd name="T2" fmla="*/ 16 w 100"/>
                <a:gd name="T3" fmla="*/ 0 h 56"/>
                <a:gd name="T4" fmla="*/ 8 w 100"/>
                <a:gd name="T5" fmla="*/ 0 h 56"/>
                <a:gd name="T6" fmla="*/ 0 w 100"/>
                <a:gd name="T7" fmla="*/ 1 h 56"/>
                <a:gd name="T8" fmla="*/ 0 w 100"/>
                <a:gd name="T9" fmla="*/ 1 h 56"/>
                <a:gd name="T10" fmla="*/ 13 w 100"/>
                <a:gd name="T11" fmla="*/ 8 h 56"/>
                <a:gd name="T12" fmla="*/ 24 w 100"/>
                <a:gd name="T13" fmla="*/ 15 h 56"/>
                <a:gd name="T14" fmla="*/ 47 w 100"/>
                <a:gd name="T15" fmla="*/ 31 h 56"/>
                <a:gd name="T16" fmla="*/ 57 w 100"/>
                <a:gd name="T17" fmla="*/ 39 h 56"/>
                <a:gd name="T18" fmla="*/ 71 w 100"/>
                <a:gd name="T19" fmla="*/ 48 h 56"/>
                <a:gd name="T20" fmla="*/ 84 w 100"/>
                <a:gd name="T21" fmla="*/ 53 h 56"/>
                <a:gd name="T22" fmla="*/ 100 w 100"/>
                <a:gd name="T23" fmla="*/ 56 h 56"/>
                <a:gd name="T24" fmla="*/ 100 w 100"/>
                <a:gd name="T25" fmla="*/ 56 h 56"/>
                <a:gd name="T26" fmla="*/ 94 w 100"/>
                <a:gd name="T27" fmla="*/ 46 h 56"/>
                <a:gd name="T28" fmla="*/ 86 w 100"/>
                <a:gd name="T29" fmla="*/ 36 h 56"/>
                <a:gd name="T30" fmla="*/ 76 w 100"/>
                <a:gd name="T31" fmla="*/ 26 h 56"/>
                <a:gd name="T32" fmla="*/ 66 w 100"/>
                <a:gd name="T33" fmla="*/ 18 h 56"/>
                <a:gd name="T34" fmla="*/ 54 w 100"/>
                <a:gd name="T35" fmla="*/ 10 h 56"/>
                <a:gd name="T36" fmla="*/ 41 w 100"/>
                <a:gd name="T37" fmla="*/ 5 h 56"/>
                <a:gd name="T38" fmla="*/ 28 w 100"/>
                <a:gd name="T39" fmla="*/ 0 h 56"/>
                <a:gd name="T40" fmla="*/ 16 w 100"/>
                <a:gd name="T4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56">
                  <a:moveTo>
                    <a:pt x="16" y="0"/>
                  </a:moveTo>
                  <a:lnTo>
                    <a:pt x="16" y="0"/>
                  </a:lnTo>
                  <a:lnTo>
                    <a:pt x="8" y="0"/>
                  </a:lnTo>
                  <a:lnTo>
                    <a:pt x="0" y="1"/>
                  </a:lnTo>
                  <a:lnTo>
                    <a:pt x="0" y="1"/>
                  </a:lnTo>
                  <a:lnTo>
                    <a:pt x="13" y="8"/>
                  </a:lnTo>
                  <a:lnTo>
                    <a:pt x="24" y="15"/>
                  </a:lnTo>
                  <a:lnTo>
                    <a:pt x="47" y="31"/>
                  </a:lnTo>
                  <a:lnTo>
                    <a:pt x="57" y="39"/>
                  </a:lnTo>
                  <a:lnTo>
                    <a:pt x="71" y="48"/>
                  </a:lnTo>
                  <a:lnTo>
                    <a:pt x="84" y="53"/>
                  </a:lnTo>
                  <a:lnTo>
                    <a:pt x="100" y="56"/>
                  </a:lnTo>
                  <a:lnTo>
                    <a:pt x="100" y="56"/>
                  </a:lnTo>
                  <a:lnTo>
                    <a:pt x="94" y="46"/>
                  </a:lnTo>
                  <a:lnTo>
                    <a:pt x="86" y="36"/>
                  </a:lnTo>
                  <a:lnTo>
                    <a:pt x="76" y="26"/>
                  </a:lnTo>
                  <a:lnTo>
                    <a:pt x="66" y="18"/>
                  </a:lnTo>
                  <a:lnTo>
                    <a:pt x="54" y="10"/>
                  </a:lnTo>
                  <a:lnTo>
                    <a:pt x="41" y="5"/>
                  </a:lnTo>
                  <a:lnTo>
                    <a:pt x="28" y="0"/>
                  </a:lnTo>
                  <a:lnTo>
                    <a:pt x="1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2" name="Freeform 55"/>
            <p:cNvSpPr/>
            <p:nvPr/>
          </p:nvSpPr>
          <p:spPr bwMode="auto">
            <a:xfrm>
              <a:off x="3680" y="1607"/>
              <a:ext cx="30" cy="48"/>
            </a:xfrm>
            <a:custGeom>
              <a:avLst/>
              <a:gdLst>
                <a:gd name="T0" fmla="*/ 15 w 30"/>
                <a:gd name="T1" fmla="*/ 0 h 48"/>
                <a:gd name="T2" fmla="*/ 15 w 30"/>
                <a:gd name="T3" fmla="*/ 0 h 48"/>
                <a:gd name="T4" fmla="*/ 9 w 30"/>
                <a:gd name="T5" fmla="*/ 1 h 48"/>
                <a:gd name="T6" fmla="*/ 9 w 30"/>
                <a:gd name="T7" fmla="*/ 1 h 48"/>
                <a:gd name="T8" fmla="*/ 7 w 30"/>
                <a:gd name="T9" fmla="*/ 5 h 48"/>
                <a:gd name="T10" fmla="*/ 4 w 30"/>
                <a:gd name="T11" fmla="*/ 10 h 48"/>
                <a:gd name="T12" fmla="*/ 2 w 30"/>
                <a:gd name="T13" fmla="*/ 18 h 48"/>
                <a:gd name="T14" fmla="*/ 0 w 30"/>
                <a:gd name="T15" fmla="*/ 26 h 48"/>
                <a:gd name="T16" fmla="*/ 0 w 30"/>
                <a:gd name="T17" fmla="*/ 34 h 48"/>
                <a:gd name="T18" fmla="*/ 2 w 30"/>
                <a:gd name="T19" fmla="*/ 41 h 48"/>
                <a:gd name="T20" fmla="*/ 5 w 30"/>
                <a:gd name="T21" fmla="*/ 46 h 48"/>
                <a:gd name="T22" fmla="*/ 9 w 30"/>
                <a:gd name="T23" fmla="*/ 48 h 48"/>
                <a:gd name="T24" fmla="*/ 12 w 30"/>
                <a:gd name="T25" fmla="*/ 48 h 48"/>
                <a:gd name="T26" fmla="*/ 12 w 30"/>
                <a:gd name="T27" fmla="*/ 48 h 48"/>
                <a:gd name="T28" fmla="*/ 17 w 30"/>
                <a:gd name="T29" fmla="*/ 46 h 48"/>
                <a:gd name="T30" fmla="*/ 17 w 30"/>
                <a:gd name="T31" fmla="*/ 46 h 48"/>
                <a:gd name="T32" fmla="*/ 23 w 30"/>
                <a:gd name="T33" fmla="*/ 34 h 48"/>
                <a:gd name="T34" fmla="*/ 27 w 30"/>
                <a:gd name="T35" fmla="*/ 26 h 48"/>
                <a:gd name="T36" fmla="*/ 28 w 30"/>
                <a:gd name="T37" fmla="*/ 19 h 48"/>
                <a:gd name="T38" fmla="*/ 30 w 30"/>
                <a:gd name="T39" fmla="*/ 11 h 48"/>
                <a:gd name="T40" fmla="*/ 27 w 30"/>
                <a:gd name="T41" fmla="*/ 6 h 48"/>
                <a:gd name="T42" fmla="*/ 23 w 30"/>
                <a:gd name="T43" fmla="*/ 1 h 48"/>
                <a:gd name="T44" fmla="*/ 15 w 30"/>
                <a:gd name="T4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48">
                  <a:moveTo>
                    <a:pt x="15" y="0"/>
                  </a:moveTo>
                  <a:lnTo>
                    <a:pt x="15" y="0"/>
                  </a:lnTo>
                  <a:lnTo>
                    <a:pt x="9" y="1"/>
                  </a:lnTo>
                  <a:lnTo>
                    <a:pt x="9" y="1"/>
                  </a:lnTo>
                  <a:lnTo>
                    <a:pt x="7" y="5"/>
                  </a:lnTo>
                  <a:lnTo>
                    <a:pt x="4" y="10"/>
                  </a:lnTo>
                  <a:lnTo>
                    <a:pt x="2" y="18"/>
                  </a:lnTo>
                  <a:lnTo>
                    <a:pt x="0" y="26"/>
                  </a:lnTo>
                  <a:lnTo>
                    <a:pt x="0" y="34"/>
                  </a:lnTo>
                  <a:lnTo>
                    <a:pt x="2" y="41"/>
                  </a:lnTo>
                  <a:lnTo>
                    <a:pt x="5" y="46"/>
                  </a:lnTo>
                  <a:lnTo>
                    <a:pt x="9" y="48"/>
                  </a:lnTo>
                  <a:lnTo>
                    <a:pt x="12" y="48"/>
                  </a:lnTo>
                  <a:lnTo>
                    <a:pt x="12" y="48"/>
                  </a:lnTo>
                  <a:lnTo>
                    <a:pt x="17" y="46"/>
                  </a:lnTo>
                  <a:lnTo>
                    <a:pt x="17" y="46"/>
                  </a:lnTo>
                  <a:lnTo>
                    <a:pt x="23" y="34"/>
                  </a:lnTo>
                  <a:lnTo>
                    <a:pt x="27" y="26"/>
                  </a:lnTo>
                  <a:lnTo>
                    <a:pt x="28" y="19"/>
                  </a:lnTo>
                  <a:lnTo>
                    <a:pt x="30" y="11"/>
                  </a:lnTo>
                  <a:lnTo>
                    <a:pt x="27" y="6"/>
                  </a:lnTo>
                  <a:lnTo>
                    <a:pt x="23" y="1"/>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3" name="Freeform 56"/>
            <p:cNvSpPr/>
            <p:nvPr/>
          </p:nvSpPr>
          <p:spPr bwMode="auto">
            <a:xfrm>
              <a:off x="3680" y="1607"/>
              <a:ext cx="30" cy="48"/>
            </a:xfrm>
            <a:custGeom>
              <a:avLst/>
              <a:gdLst>
                <a:gd name="T0" fmla="*/ 15 w 30"/>
                <a:gd name="T1" fmla="*/ 0 h 48"/>
                <a:gd name="T2" fmla="*/ 15 w 30"/>
                <a:gd name="T3" fmla="*/ 0 h 48"/>
                <a:gd name="T4" fmla="*/ 9 w 30"/>
                <a:gd name="T5" fmla="*/ 1 h 48"/>
                <a:gd name="T6" fmla="*/ 9 w 30"/>
                <a:gd name="T7" fmla="*/ 1 h 48"/>
                <a:gd name="T8" fmla="*/ 7 w 30"/>
                <a:gd name="T9" fmla="*/ 5 h 48"/>
                <a:gd name="T10" fmla="*/ 4 w 30"/>
                <a:gd name="T11" fmla="*/ 10 h 48"/>
                <a:gd name="T12" fmla="*/ 2 w 30"/>
                <a:gd name="T13" fmla="*/ 18 h 48"/>
                <a:gd name="T14" fmla="*/ 0 w 30"/>
                <a:gd name="T15" fmla="*/ 26 h 48"/>
                <a:gd name="T16" fmla="*/ 0 w 30"/>
                <a:gd name="T17" fmla="*/ 34 h 48"/>
                <a:gd name="T18" fmla="*/ 2 w 30"/>
                <a:gd name="T19" fmla="*/ 41 h 48"/>
                <a:gd name="T20" fmla="*/ 5 w 30"/>
                <a:gd name="T21" fmla="*/ 46 h 48"/>
                <a:gd name="T22" fmla="*/ 9 w 30"/>
                <a:gd name="T23" fmla="*/ 48 h 48"/>
                <a:gd name="T24" fmla="*/ 12 w 30"/>
                <a:gd name="T25" fmla="*/ 48 h 48"/>
                <a:gd name="T26" fmla="*/ 12 w 30"/>
                <a:gd name="T27" fmla="*/ 48 h 48"/>
                <a:gd name="T28" fmla="*/ 17 w 30"/>
                <a:gd name="T29" fmla="*/ 46 h 48"/>
                <a:gd name="T30" fmla="*/ 17 w 30"/>
                <a:gd name="T31" fmla="*/ 46 h 48"/>
                <a:gd name="T32" fmla="*/ 23 w 30"/>
                <a:gd name="T33" fmla="*/ 34 h 48"/>
                <a:gd name="T34" fmla="*/ 27 w 30"/>
                <a:gd name="T35" fmla="*/ 26 h 48"/>
                <a:gd name="T36" fmla="*/ 28 w 30"/>
                <a:gd name="T37" fmla="*/ 19 h 48"/>
                <a:gd name="T38" fmla="*/ 30 w 30"/>
                <a:gd name="T39" fmla="*/ 11 h 48"/>
                <a:gd name="T40" fmla="*/ 27 w 30"/>
                <a:gd name="T41" fmla="*/ 6 h 48"/>
                <a:gd name="T42" fmla="*/ 23 w 30"/>
                <a:gd name="T43" fmla="*/ 1 h 48"/>
                <a:gd name="T44" fmla="*/ 15 w 30"/>
                <a:gd name="T4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48">
                  <a:moveTo>
                    <a:pt x="15" y="0"/>
                  </a:moveTo>
                  <a:lnTo>
                    <a:pt x="15" y="0"/>
                  </a:lnTo>
                  <a:lnTo>
                    <a:pt x="9" y="1"/>
                  </a:lnTo>
                  <a:lnTo>
                    <a:pt x="9" y="1"/>
                  </a:lnTo>
                  <a:lnTo>
                    <a:pt x="7" y="5"/>
                  </a:lnTo>
                  <a:lnTo>
                    <a:pt x="4" y="10"/>
                  </a:lnTo>
                  <a:lnTo>
                    <a:pt x="2" y="18"/>
                  </a:lnTo>
                  <a:lnTo>
                    <a:pt x="0" y="26"/>
                  </a:lnTo>
                  <a:lnTo>
                    <a:pt x="0" y="34"/>
                  </a:lnTo>
                  <a:lnTo>
                    <a:pt x="2" y="41"/>
                  </a:lnTo>
                  <a:lnTo>
                    <a:pt x="5" y="46"/>
                  </a:lnTo>
                  <a:lnTo>
                    <a:pt x="9" y="48"/>
                  </a:lnTo>
                  <a:lnTo>
                    <a:pt x="12" y="48"/>
                  </a:lnTo>
                  <a:lnTo>
                    <a:pt x="12" y="48"/>
                  </a:lnTo>
                  <a:lnTo>
                    <a:pt x="17" y="46"/>
                  </a:lnTo>
                  <a:lnTo>
                    <a:pt x="17" y="46"/>
                  </a:lnTo>
                  <a:lnTo>
                    <a:pt x="23" y="34"/>
                  </a:lnTo>
                  <a:lnTo>
                    <a:pt x="27" y="26"/>
                  </a:lnTo>
                  <a:lnTo>
                    <a:pt x="28" y="19"/>
                  </a:lnTo>
                  <a:lnTo>
                    <a:pt x="30" y="11"/>
                  </a:lnTo>
                  <a:lnTo>
                    <a:pt x="27" y="6"/>
                  </a:lnTo>
                  <a:lnTo>
                    <a:pt x="23" y="1"/>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4" name="Freeform 57"/>
            <p:cNvSpPr/>
            <p:nvPr/>
          </p:nvSpPr>
          <p:spPr bwMode="auto">
            <a:xfrm>
              <a:off x="6378" y="1608"/>
              <a:ext cx="241" cy="184"/>
            </a:xfrm>
            <a:custGeom>
              <a:avLst/>
              <a:gdLst>
                <a:gd name="T0" fmla="*/ 202 w 241"/>
                <a:gd name="T1" fmla="*/ 0 h 184"/>
                <a:gd name="T2" fmla="*/ 200 w 241"/>
                <a:gd name="T3" fmla="*/ 23 h 184"/>
                <a:gd name="T4" fmla="*/ 190 w 241"/>
                <a:gd name="T5" fmla="*/ 58 h 184"/>
                <a:gd name="T6" fmla="*/ 172 w 241"/>
                <a:gd name="T7" fmla="*/ 88 h 184"/>
                <a:gd name="T8" fmla="*/ 160 w 241"/>
                <a:gd name="T9" fmla="*/ 98 h 184"/>
                <a:gd name="T10" fmla="*/ 147 w 241"/>
                <a:gd name="T11" fmla="*/ 101 h 184"/>
                <a:gd name="T12" fmla="*/ 142 w 241"/>
                <a:gd name="T13" fmla="*/ 101 h 184"/>
                <a:gd name="T14" fmla="*/ 130 w 241"/>
                <a:gd name="T15" fmla="*/ 96 h 184"/>
                <a:gd name="T16" fmla="*/ 124 w 241"/>
                <a:gd name="T17" fmla="*/ 91 h 184"/>
                <a:gd name="T18" fmla="*/ 122 w 241"/>
                <a:gd name="T19" fmla="*/ 109 h 184"/>
                <a:gd name="T20" fmla="*/ 115 w 241"/>
                <a:gd name="T21" fmla="*/ 124 h 184"/>
                <a:gd name="T22" fmla="*/ 94 w 241"/>
                <a:gd name="T23" fmla="*/ 146 h 184"/>
                <a:gd name="T24" fmla="*/ 82 w 241"/>
                <a:gd name="T25" fmla="*/ 141 h 184"/>
                <a:gd name="T26" fmla="*/ 69 w 241"/>
                <a:gd name="T27" fmla="*/ 139 h 184"/>
                <a:gd name="T28" fmla="*/ 48 w 241"/>
                <a:gd name="T29" fmla="*/ 143 h 184"/>
                <a:gd name="T30" fmla="*/ 28 w 241"/>
                <a:gd name="T31" fmla="*/ 151 h 184"/>
                <a:gd name="T32" fmla="*/ 11 w 241"/>
                <a:gd name="T33" fmla="*/ 162 h 184"/>
                <a:gd name="T34" fmla="*/ 0 w 241"/>
                <a:gd name="T35" fmla="*/ 176 h 184"/>
                <a:gd name="T36" fmla="*/ 11 w 241"/>
                <a:gd name="T37" fmla="*/ 176 h 184"/>
                <a:gd name="T38" fmla="*/ 39 w 241"/>
                <a:gd name="T39" fmla="*/ 167 h 184"/>
                <a:gd name="T40" fmla="*/ 66 w 241"/>
                <a:gd name="T41" fmla="*/ 161 h 184"/>
                <a:gd name="T42" fmla="*/ 77 w 241"/>
                <a:gd name="T43" fmla="*/ 159 h 184"/>
                <a:gd name="T44" fmla="*/ 94 w 241"/>
                <a:gd name="T45" fmla="*/ 161 h 184"/>
                <a:gd name="T46" fmla="*/ 89 w 241"/>
                <a:gd name="T47" fmla="*/ 177 h 184"/>
                <a:gd name="T48" fmla="*/ 94 w 241"/>
                <a:gd name="T49" fmla="*/ 184 h 184"/>
                <a:gd name="T50" fmla="*/ 137 w 241"/>
                <a:gd name="T51" fmla="*/ 161 h 184"/>
                <a:gd name="T52" fmla="*/ 159 w 241"/>
                <a:gd name="T53" fmla="*/ 151 h 184"/>
                <a:gd name="T54" fmla="*/ 182 w 241"/>
                <a:gd name="T55" fmla="*/ 148 h 184"/>
                <a:gd name="T56" fmla="*/ 192 w 241"/>
                <a:gd name="T57" fmla="*/ 149 h 184"/>
                <a:gd name="T58" fmla="*/ 202 w 241"/>
                <a:gd name="T59" fmla="*/ 152 h 184"/>
                <a:gd name="T60" fmla="*/ 218 w 241"/>
                <a:gd name="T61" fmla="*/ 88 h 184"/>
                <a:gd name="T62" fmla="*/ 241 w 241"/>
                <a:gd name="T63" fmla="*/ 30 h 184"/>
                <a:gd name="T64" fmla="*/ 231 w 241"/>
                <a:gd name="T65" fmla="*/ 15 h 184"/>
                <a:gd name="T66" fmla="*/ 215 w 241"/>
                <a:gd name="T67"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1" h="184">
                  <a:moveTo>
                    <a:pt x="202" y="0"/>
                  </a:moveTo>
                  <a:lnTo>
                    <a:pt x="202" y="0"/>
                  </a:lnTo>
                  <a:lnTo>
                    <a:pt x="202" y="10"/>
                  </a:lnTo>
                  <a:lnTo>
                    <a:pt x="200" y="23"/>
                  </a:lnTo>
                  <a:lnTo>
                    <a:pt x="197" y="40"/>
                  </a:lnTo>
                  <a:lnTo>
                    <a:pt x="190" y="58"/>
                  </a:lnTo>
                  <a:lnTo>
                    <a:pt x="182" y="75"/>
                  </a:lnTo>
                  <a:lnTo>
                    <a:pt x="172" y="88"/>
                  </a:lnTo>
                  <a:lnTo>
                    <a:pt x="167" y="93"/>
                  </a:lnTo>
                  <a:lnTo>
                    <a:pt x="160" y="98"/>
                  </a:lnTo>
                  <a:lnTo>
                    <a:pt x="154" y="100"/>
                  </a:lnTo>
                  <a:lnTo>
                    <a:pt x="147" y="101"/>
                  </a:lnTo>
                  <a:lnTo>
                    <a:pt x="147" y="101"/>
                  </a:lnTo>
                  <a:lnTo>
                    <a:pt x="142" y="101"/>
                  </a:lnTo>
                  <a:lnTo>
                    <a:pt x="135" y="100"/>
                  </a:lnTo>
                  <a:lnTo>
                    <a:pt x="130" y="96"/>
                  </a:lnTo>
                  <a:lnTo>
                    <a:pt x="124" y="91"/>
                  </a:lnTo>
                  <a:lnTo>
                    <a:pt x="124" y="91"/>
                  </a:lnTo>
                  <a:lnTo>
                    <a:pt x="124" y="101"/>
                  </a:lnTo>
                  <a:lnTo>
                    <a:pt x="122" y="109"/>
                  </a:lnTo>
                  <a:lnTo>
                    <a:pt x="119" y="118"/>
                  </a:lnTo>
                  <a:lnTo>
                    <a:pt x="115" y="124"/>
                  </a:lnTo>
                  <a:lnTo>
                    <a:pt x="106" y="136"/>
                  </a:lnTo>
                  <a:lnTo>
                    <a:pt x="94" y="146"/>
                  </a:lnTo>
                  <a:lnTo>
                    <a:pt x="94" y="146"/>
                  </a:lnTo>
                  <a:lnTo>
                    <a:pt x="82" y="141"/>
                  </a:lnTo>
                  <a:lnTo>
                    <a:pt x="69" y="139"/>
                  </a:lnTo>
                  <a:lnTo>
                    <a:pt x="69" y="139"/>
                  </a:lnTo>
                  <a:lnTo>
                    <a:pt x="59" y="141"/>
                  </a:lnTo>
                  <a:lnTo>
                    <a:pt x="48" y="143"/>
                  </a:lnTo>
                  <a:lnTo>
                    <a:pt x="38" y="146"/>
                  </a:lnTo>
                  <a:lnTo>
                    <a:pt x="28" y="151"/>
                  </a:lnTo>
                  <a:lnTo>
                    <a:pt x="20" y="156"/>
                  </a:lnTo>
                  <a:lnTo>
                    <a:pt x="11" y="162"/>
                  </a:lnTo>
                  <a:lnTo>
                    <a:pt x="5" y="169"/>
                  </a:lnTo>
                  <a:lnTo>
                    <a:pt x="0" y="176"/>
                  </a:lnTo>
                  <a:lnTo>
                    <a:pt x="0" y="176"/>
                  </a:lnTo>
                  <a:lnTo>
                    <a:pt x="11" y="176"/>
                  </a:lnTo>
                  <a:lnTo>
                    <a:pt x="21" y="174"/>
                  </a:lnTo>
                  <a:lnTo>
                    <a:pt x="39" y="167"/>
                  </a:lnTo>
                  <a:lnTo>
                    <a:pt x="56" y="162"/>
                  </a:lnTo>
                  <a:lnTo>
                    <a:pt x="66" y="161"/>
                  </a:lnTo>
                  <a:lnTo>
                    <a:pt x="77" y="159"/>
                  </a:lnTo>
                  <a:lnTo>
                    <a:pt x="77" y="159"/>
                  </a:lnTo>
                  <a:lnTo>
                    <a:pt x="94" y="161"/>
                  </a:lnTo>
                  <a:lnTo>
                    <a:pt x="94" y="161"/>
                  </a:lnTo>
                  <a:lnTo>
                    <a:pt x="89" y="172"/>
                  </a:lnTo>
                  <a:lnTo>
                    <a:pt x="89" y="177"/>
                  </a:lnTo>
                  <a:lnTo>
                    <a:pt x="94" y="184"/>
                  </a:lnTo>
                  <a:lnTo>
                    <a:pt x="94" y="184"/>
                  </a:lnTo>
                  <a:lnTo>
                    <a:pt x="114" y="172"/>
                  </a:lnTo>
                  <a:lnTo>
                    <a:pt x="137" y="161"/>
                  </a:lnTo>
                  <a:lnTo>
                    <a:pt x="149" y="156"/>
                  </a:lnTo>
                  <a:lnTo>
                    <a:pt x="159" y="151"/>
                  </a:lnTo>
                  <a:lnTo>
                    <a:pt x="170" y="148"/>
                  </a:lnTo>
                  <a:lnTo>
                    <a:pt x="182" y="148"/>
                  </a:lnTo>
                  <a:lnTo>
                    <a:pt x="182" y="148"/>
                  </a:lnTo>
                  <a:lnTo>
                    <a:pt x="192" y="149"/>
                  </a:lnTo>
                  <a:lnTo>
                    <a:pt x="202" y="152"/>
                  </a:lnTo>
                  <a:lnTo>
                    <a:pt x="202" y="152"/>
                  </a:lnTo>
                  <a:lnTo>
                    <a:pt x="210" y="119"/>
                  </a:lnTo>
                  <a:lnTo>
                    <a:pt x="218" y="88"/>
                  </a:lnTo>
                  <a:lnTo>
                    <a:pt x="228" y="58"/>
                  </a:lnTo>
                  <a:lnTo>
                    <a:pt x="241" y="30"/>
                  </a:lnTo>
                  <a:lnTo>
                    <a:pt x="241" y="30"/>
                  </a:lnTo>
                  <a:lnTo>
                    <a:pt x="231" y="15"/>
                  </a:lnTo>
                  <a:lnTo>
                    <a:pt x="225" y="7"/>
                  </a:lnTo>
                  <a:lnTo>
                    <a:pt x="215" y="2"/>
                  </a:lnTo>
                  <a:lnTo>
                    <a:pt x="20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5" name="Freeform 58"/>
            <p:cNvSpPr/>
            <p:nvPr/>
          </p:nvSpPr>
          <p:spPr bwMode="auto">
            <a:xfrm>
              <a:off x="6378" y="1608"/>
              <a:ext cx="241" cy="184"/>
            </a:xfrm>
            <a:custGeom>
              <a:avLst/>
              <a:gdLst>
                <a:gd name="T0" fmla="*/ 202 w 241"/>
                <a:gd name="T1" fmla="*/ 0 h 184"/>
                <a:gd name="T2" fmla="*/ 200 w 241"/>
                <a:gd name="T3" fmla="*/ 23 h 184"/>
                <a:gd name="T4" fmla="*/ 190 w 241"/>
                <a:gd name="T5" fmla="*/ 58 h 184"/>
                <a:gd name="T6" fmla="*/ 172 w 241"/>
                <a:gd name="T7" fmla="*/ 88 h 184"/>
                <a:gd name="T8" fmla="*/ 160 w 241"/>
                <a:gd name="T9" fmla="*/ 98 h 184"/>
                <a:gd name="T10" fmla="*/ 147 w 241"/>
                <a:gd name="T11" fmla="*/ 101 h 184"/>
                <a:gd name="T12" fmla="*/ 142 w 241"/>
                <a:gd name="T13" fmla="*/ 101 h 184"/>
                <a:gd name="T14" fmla="*/ 130 w 241"/>
                <a:gd name="T15" fmla="*/ 96 h 184"/>
                <a:gd name="T16" fmla="*/ 124 w 241"/>
                <a:gd name="T17" fmla="*/ 91 h 184"/>
                <a:gd name="T18" fmla="*/ 122 w 241"/>
                <a:gd name="T19" fmla="*/ 109 h 184"/>
                <a:gd name="T20" fmla="*/ 115 w 241"/>
                <a:gd name="T21" fmla="*/ 124 h 184"/>
                <a:gd name="T22" fmla="*/ 94 w 241"/>
                <a:gd name="T23" fmla="*/ 146 h 184"/>
                <a:gd name="T24" fmla="*/ 82 w 241"/>
                <a:gd name="T25" fmla="*/ 141 h 184"/>
                <a:gd name="T26" fmla="*/ 69 w 241"/>
                <a:gd name="T27" fmla="*/ 139 h 184"/>
                <a:gd name="T28" fmla="*/ 48 w 241"/>
                <a:gd name="T29" fmla="*/ 143 h 184"/>
                <a:gd name="T30" fmla="*/ 28 w 241"/>
                <a:gd name="T31" fmla="*/ 151 h 184"/>
                <a:gd name="T32" fmla="*/ 11 w 241"/>
                <a:gd name="T33" fmla="*/ 162 h 184"/>
                <a:gd name="T34" fmla="*/ 0 w 241"/>
                <a:gd name="T35" fmla="*/ 176 h 184"/>
                <a:gd name="T36" fmla="*/ 11 w 241"/>
                <a:gd name="T37" fmla="*/ 176 h 184"/>
                <a:gd name="T38" fmla="*/ 39 w 241"/>
                <a:gd name="T39" fmla="*/ 167 h 184"/>
                <a:gd name="T40" fmla="*/ 66 w 241"/>
                <a:gd name="T41" fmla="*/ 161 h 184"/>
                <a:gd name="T42" fmla="*/ 77 w 241"/>
                <a:gd name="T43" fmla="*/ 159 h 184"/>
                <a:gd name="T44" fmla="*/ 94 w 241"/>
                <a:gd name="T45" fmla="*/ 161 h 184"/>
                <a:gd name="T46" fmla="*/ 89 w 241"/>
                <a:gd name="T47" fmla="*/ 177 h 184"/>
                <a:gd name="T48" fmla="*/ 94 w 241"/>
                <a:gd name="T49" fmla="*/ 184 h 184"/>
                <a:gd name="T50" fmla="*/ 137 w 241"/>
                <a:gd name="T51" fmla="*/ 161 h 184"/>
                <a:gd name="T52" fmla="*/ 159 w 241"/>
                <a:gd name="T53" fmla="*/ 151 h 184"/>
                <a:gd name="T54" fmla="*/ 182 w 241"/>
                <a:gd name="T55" fmla="*/ 148 h 184"/>
                <a:gd name="T56" fmla="*/ 192 w 241"/>
                <a:gd name="T57" fmla="*/ 149 h 184"/>
                <a:gd name="T58" fmla="*/ 202 w 241"/>
                <a:gd name="T59" fmla="*/ 152 h 184"/>
                <a:gd name="T60" fmla="*/ 218 w 241"/>
                <a:gd name="T61" fmla="*/ 88 h 184"/>
                <a:gd name="T62" fmla="*/ 241 w 241"/>
                <a:gd name="T63" fmla="*/ 30 h 184"/>
                <a:gd name="T64" fmla="*/ 231 w 241"/>
                <a:gd name="T65" fmla="*/ 15 h 184"/>
                <a:gd name="T66" fmla="*/ 215 w 241"/>
                <a:gd name="T67"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1" h="184">
                  <a:moveTo>
                    <a:pt x="202" y="0"/>
                  </a:moveTo>
                  <a:lnTo>
                    <a:pt x="202" y="0"/>
                  </a:lnTo>
                  <a:lnTo>
                    <a:pt x="202" y="10"/>
                  </a:lnTo>
                  <a:lnTo>
                    <a:pt x="200" y="23"/>
                  </a:lnTo>
                  <a:lnTo>
                    <a:pt x="197" y="40"/>
                  </a:lnTo>
                  <a:lnTo>
                    <a:pt x="190" y="58"/>
                  </a:lnTo>
                  <a:lnTo>
                    <a:pt x="182" y="75"/>
                  </a:lnTo>
                  <a:lnTo>
                    <a:pt x="172" y="88"/>
                  </a:lnTo>
                  <a:lnTo>
                    <a:pt x="167" y="93"/>
                  </a:lnTo>
                  <a:lnTo>
                    <a:pt x="160" y="98"/>
                  </a:lnTo>
                  <a:lnTo>
                    <a:pt x="154" y="100"/>
                  </a:lnTo>
                  <a:lnTo>
                    <a:pt x="147" y="101"/>
                  </a:lnTo>
                  <a:lnTo>
                    <a:pt x="147" y="101"/>
                  </a:lnTo>
                  <a:lnTo>
                    <a:pt x="142" y="101"/>
                  </a:lnTo>
                  <a:lnTo>
                    <a:pt x="135" y="100"/>
                  </a:lnTo>
                  <a:lnTo>
                    <a:pt x="130" y="96"/>
                  </a:lnTo>
                  <a:lnTo>
                    <a:pt x="124" y="91"/>
                  </a:lnTo>
                  <a:lnTo>
                    <a:pt x="124" y="91"/>
                  </a:lnTo>
                  <a:lnTo>
                    <a:pt x="124" y="101"/>
                  </a:lnTo>
                  <a:lnTo>
                    <a:pt x="122" y="109"/>
                  </a:lnTo>
                  <a:lnTo>
                    <a:pt x="119" y="118"/>
                  </a:lnTo>
                  <a:lnTo>
                    <a:pt x="115" y="124"/>
                  </a:lnTo>
                  <a:lnTo>
                    <a:pt x="106" y="136"/>
                  </a:lnTo>
                  <a:lnTo>
                    <a:pt x="94" y="146"/>
                  </a:lnTo>
                  <a:lnTo>
                    <a:pt x="94" y="146"/>
                  </a:lnTo>
                  <a:lnTo>
                    <a:pt x="82" y="141"/>
                  </a:lnTo>
                  <a:lnTo>
                    <a:pt x="69" y="139"/>
                  </a:lnTo>
                  <a:lnTo>
                    <a:pt x="69" y="139"/>
                  </a:lnTo>
                  <a:lnTo>
                    <a:pt x="59" y="141"/>
                  </a:lnTo>
                  <a:lnTo>
                    <a:pt x="48" y="143"/>
                  </a:lnTo>
                  <a:lnTo>
                    <a:pt x="38" y="146"/>
                  </a:lnTo>
                  <a:lnTo>
                    <a:pt x="28" y="151"/>
                  </a:lnTo>
                  <a:lnTo>
                    <a:pt x="20" y="156"/>
                  </a:lnTo>
                  <a:lnTo>
                    <a:pt x="11" y="162"/>
                  </a:lnTo>
                  <a:lnTo>
                    <a:pt x="5" y="169"/>
                  </a:lnTo>
                  <a:lnTo>
                    <a:pt x="0" y="176"/>
                  </a:lnTo>
                  <a:lnTo>
                    <a:pt x="0" y="176"/>
                  </a:lnTo>
                  <a:lnTo>
                    <a:pt x="11" y="176"/>
                  </a:lnTo>
                  <a:lnTo>
                    <a:pt x="21" y="174"/>
                  </a:lnTo>
                  <a:lnTo>
                    <a:pt x="39" y="167"/>
                  </a:lnTo>
                  <a:lnTo>
                    <a:pt x="56" y="162"/>
                  </a:lnTo>
                  <a:lnTo>
                    <a:pt x="66" y="161"/>
                  </a:lnTo>
                  <a:lnTo>
                    <a:pt x="77" y="159"/>
                  </a:lnTo>
                  <a:lnTo>
                    <a:pt x="77" y="159"/>
                  </a:lnTo>
                  <a:lnTo>
                    <a:pt x="94" y="161"/>
                  </a:lnTo>
                  <a:lnTo>
                    <a:pt x="94" y="161"/>
                  </a:lnTo>
                  <a:lnTo>
                    <a:pt x="89" y="172"/>
                  </a:lnTo>
                  <a:lnTo>
                    <a:pt x="89" y="177"/>
                  </a:lnTo>
                  <a:lnTo>
                    <a:pt x="94" y="184"/>
                  </a:lnTo>
                  <a:lnTo>
                    <a:pt x="94" y="184"/>
                  </a:lnTo>
                  <a:lnTo>
                    <a:pt x="114" y="172"/>
                  </a:lnTo>
                  <a:lnTo>
                    <a:pt x="137" y="161"/>
                  </a:lnTo>
                  <a:lnTo>
                    <a:pt x="149" y="156"/>
                  </a:lnTo>
                  <a:lnTo>
                    <a:pt x="159" y="151"/>
                  </a:lnTo>
                  <a:lnTo>
                    <a:pt x="170" y="148"/>
                  </a:lnTo>
                  <a:lnTo>
                    <a:pt x="182" y="148"/>
                  </a:lnTo>
                  <a:lnTo>
                    <a:pt x="182" y="148"/>
                  </a:lnTo>
                  <a:lnTo>
                    <a:pt x="192" y="149"/>
                  </a:lnTo>
                  <a:lnTo>
                    <a:pt x="202" y="152"/>
                  </a:lnTo>
                  <a:lnTo>
                    <a:pt x="202" y="152"/>
                  </a:lnTo>
                  <a:lnTo>
                    <a:pt x="210" y="119"/>
                  </a:lnTo>
                  <a:lnTo>
                    <a:pt x="218" y="88"/>
                  </a:lnTo>
                  <a:lnTo>
                    <a:pt x="228" y="58"/>
                  </a:lnTo>
                  <a:lnTo>
                    <a:pt x="241" y="30"/>
                  </a:lnTo>
                  <a:lnTo>
                    <a:pt x="241" y="30"/>
                  </a:lnTo>
                  <a:lnTo>
                    <a:pt x="231" y="15"/>
                  </a:lnTo>
                  <a:lnTo>
                    <a:pt x="225" y="7"/>
                  </a:lnTo>
                  <a:lnTo>
                    <a:pt x="215" y="2"/>
                  </a:lnTo>
                  <a:lnTo>
                    <a:pt x="20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6" name="Freeform 59"/>
            <p:cNvSpPr/>
            <p:nvPr/>
          </p:nvSpPr>
          <p:spPr bwMode="auto">
            <a:xfrm>
              <a:off x="3775" y="1683"/>
              <a:ext cx="58" cy="33"/>
            </a:xfrm>
            <a:custGeom>
              <a:avLst/>
              <a:gdLst>
                <a:gd name="T0" fmla="*/ 28 w 58"/>
                <a:gd name="T1" fmla="*/ 0 h 33"/>
                <a:gd name="T2" fmla="*/ 28 w 58"/>
                <a:gd name="T3" fmla="*/ 0 h 33"/>
                <a:gd name="T4" fmla="*/ 19 w 58"/>
                <a:gd name="T5" fmla="*/ 0 h 33"/>
                <a:gd name="T6" fmla="*/ 11 w 58"/>
                <a:gd name="T7" fmla="*/ 1 h 33"/>
                <a:gd name="T8" fmla="*/ 5 w 58"/>
                <a:gd name="T9" fmla="*/ 5 h 33"/>
                <a:gd name="T10" fmla="*/ 0 w 58"/>
                <a:gd name="T11" fmla="*/ 10 h 33"/>
                <a:gd name="T12" fmla="*/ 0 w 58"/>
                <a:gd name="T13" fmla="*/ 10 h 33"/>
                <a:gd name="T14" fmla="*/ 13 w 58"/>
                <a:gd name="T15" fmla="*/ 15 h 33"/>
                <a:gd name="T16" fmla="*/ 24 w 58"/>
                <a:gd name="T17" fmla="*/ 23 h 33"/>
                <a:gd name="T18" fmla="*/ 38 w 58"/>
                <a:gd name="T19" fmla="*/ 28 h 33"/>
                <a:gd name="T20" fmla="*/ 46 w 58"/>
                <a:gd name="T21" fmla="*/ 31 h 33"/>
                <a:gd name="T22" fmla="*/ 54 w 58"/>
                <a:gd name="T23" fmla="*/ 33 h 33"/>
                <a:gd name="T24" fmla="*/ 54 w 58"/>
                <a:gd name="T25" fmla="*/ 33 h 33"/>
                <a:gd name="T26" fmla="*/ 56 w 58"/>
                <a:gd name="T27" fmla="*/ 25 h 33"/>
                <a:gd name="T28" fmla="*/ 58 w 58"/>
                <a:gd name="T29" fmla="*/ 16 h 33"/>
                <a:gd name="T30" fmla="*/ 56 w 58"/>
                <a:gd name="T31" fmla="*/ 11 h 33"/>
                <a:gd name="T32" fmla="*/ 53 w 58"/>
                <a:gd name="T33" fmla="*/ 6 h 33"/>
                <a:gd name="T34" fmla="*/ 48 w 58"/>
                <a:gd name="T35" fmla="*/ 3 h 33"/>
                <a:gd name="T36" fmla="*/ 41 w 58"/>
                <a:gd name="T37" fmla="*/ 1 h 33"/>
                <a:gd name="T38" fmla="*/ 28 w 58"/>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33">
                  <a:moveTo>
                    <a:pt x="28" y="0"/>
                  </a:moveTo>
                  <a:lnTo>
                    <a:pt x="28" y="0"/>
                  </a:lnTo>
                  <a:lnTo>
                    <a:pt x="19" y="0"/>
                  </a:lnTo>
                  <a:lnTo>
                    <a:pt x="11" y="1"/>
                  </a:lnTo>
                  <a:lnTo>
                    <a:pt x="5" y="5"/>
                  </a:lnTo>
                  <a:lnTo>
                    <a:pt x="0" y="10"/>
                  </a:lnTo>
                  <a:lnTo>
                    <a:pt x="0" y="10"/>
                  </a:lnTo>
                  <a:lnTo>
                    <a:pt x="13" y="15"/>
                  </a:lnTo>
                  <a:lnTo>
                    <a:pt x="24" y="23"/>
                  </a:lnTo>
                  <a:lnTo>
                    <a:pt x="38" y="28"/>
                  </a:lnTo>
                  <a:lnTo>
                    <a:pt x="46" y="31"/>
                  </a:lnTo>
                  <a:lnTo>
                    <a:pt x="54" y="33"/>
                  </a:lnTo>
                  <a:lnTo>
                    <a:pt x="54" y="33"/>
                  </a:lnTo>
                  <a:lnTo>
                    <a:pt x="56" y="25"/>
                  </a:lnTo>
                  <a:lnTo>
                    <a:pt x="58" y="16"/>
                  </a:lnTo>
                  <a:lnTo>
                    <a:pt x="56" y="11"/>
                  </a:lnTo>
                  <a:lnTo>
                    <a:pt x="53" y="6"/>
                  </a:lnTo>
                  <a:lnTo>
                    <a:pt x="48" y="3"/>
                  </a:lnTo>
                  <a:lnTo>
                    <a:pt x="41" y="1"/>
                  </a:ln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7" name="Freeform 60"/>
            <p:cNvSpPr/>
            <p:nvPr/>
          </p:nvSpPr>
          <p:spPr bwMode="auto">
            <a:xfrm>
              <a:off x="3775" y="1683"/>
              <a:ext cx="58" cy="33"/>
            </a:xfrm>
            <a:custGeom>
              <a:avLst/>
              <a:gdLst>
                <a:gd name="T0" fmla="*/ 28 w 58"/>
                <a:gd name="T1" fmla="*/ 0 h 33"/>
                <a:gd name="T2" fmla="*/ 28 w 58"/>
                <a:gd name="T3" fmla="*/ 0 h 33"/>
                <a:gd name="T4" fmla="*/ 19 w 58"/>
                <a:gd name="T5" fmla="*/ 0 h 33"/>
                <a:gd name="T6" fmla="*/ 11 w 58"/>
                <a:gd name="T7" fmla="*/ 1 h 33"/>
                <a:gd name="T8" fmla="*/ 5 w 58"/>
                <a:gd name="T9" fmla="*/ 5 h 33"/>
                <a:gd name="T10" fmla="*/ 0 w 58"/>
                <a:gd name="T11" fmla="*/ 10 h 33"/>
                <a:gd name="T12" fmla="*/ 0 w 58"/>
                <a:gd name="T13" fmla="*/ 10 h 33"/>
                <a:gd name="T14" fmla="*/ 13 w 58"/>
                <a:gd name="T15" fmla="*/ 15 h 33"/>
                <a:gd name="T16" fmla="*/ 24 w 58"/>
                <a:gd name="T17" fmla="*/ 23 h 33"/>
                <a:gd name="T18" fmla="*/ 38 w 58"/>
                <a:gd name="T19" fmla="*/ 28 h 33"/>
                <a:gd name="T20" fmla="*/ 46 w 58"/>
                <a:gd name="T21" fmla="*/ 31 h 33"/>
                <a:gd name="T22" fmla="*/ 54 w 58"/>
                <a:gd name="T23" fmla="*/ 33 h 33"/>
                <a:gd name="T24" fmla="*/ 54 w 58"/>
                <a:gd name="T25" fmla="*/ 33 h 33"/>
                <a:gd name="T26" fmla="*/ 56 w 58"/>
                <a:gd name="T27" fmla="*/ 25 h 33"/>
                <a:gd name="T28" fmla="*/ 58 w 58"/>
                <a:gd name="T29" fmla="*/ 16 h 33"/>
                <a:gd name="T30" fmla="*/ 56 w 58"/>
                <a:gd name="T31" fmla="*/ 11 h 33"/>
                <a:gd name="T32" fmla="*/ 53 w 58"/>
                <a:gd name="T33" fmla="*/ 6 h 33"/>
                <a:gd name="T34" fmla="*/ 48 w 58"/>
                <a:gd name="T35" fmla="*/ 3 h 33"/>
                <a:gd name="T36" fmla="*/ 41 w 58"/>
                <a:gd name="T37" fmla="*/ 1 h 33"/>
                <a:gd name="T38" fmla="*/ 28 w 58"/>
                <a:gd name="T3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33">
                  <a:moveTo>
                    <a:pt x="28" y="0"/>
                  </a:moveTo>
                  <a:lnTo>
                    <a:pt x="28" y="0"/>
                  </a:lnTo>
                  <a:lnTo>
                    <a:pt x="19" y="0"/>
                  </a:lnTo>
                  <a:lnTo>
                    <a:pt x="11" y="1"/>
                  </a:lnTo>
                  <a:lnTo>
                    <a:pt x="5" y="5"/>
                  </a:lnTo>
                  <a:lnTo>
                    <a:pt x="0" y="10"/>
                  </a:lnTo>
                  <a:lnTo>
                    <a:pt x="0" y="10"/>
                  </a:lnTo>
                  <a:lnTo>
                    <a:pt x="13" y="15"/>
                  </a:lnTo>
                  <a:lnTo>
                    <a:pt x="24" y="23"/>
                  </a:lnTo>
                  <a:lnTo>
                    <a:pt x="38" y="28"/>
                  </a:lnTo>
                  <a:lnTo>
                    <a:pt x="46" y="31"/>
                  </a:lnTo>
                  <a:lnTo>
                    <a:pt x="54" y="33"/>
                  </a:lnTo>
                  <a:lnTo>
                    <a:pt x="54" y="33"/>
                  </a:lnTo>
                  <a:lnTo>
                    <a:pt x="56" y="25"/>
                  </a:lnTo>
                  <a:lnTo>
                    <a:pt x="58" y="16"/>
                  </a:lnTo>
                  <a:lnTo>
                    <a:pt x="56" y="11"/>
                  </a:lnTo>
                  <a:lnTo>
                    <a:pt x="53" y="6"/>
                  </a:lnTo>
                  <a:lnTo>
                    <a:pt x="48" y="3"/>
                  </a:lnTo>
                  <a:lnTo>
                    <a:pt x="41" y="1"/>
                  </a:lnTo>
                  <a:lnTo>
                    <a:pt x="2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8" name="Freeform 61"/>
            <p:cNvSpPr/>
            <p:nvPr/>
          </p:nvSpPr>
          <p:spPr bwMode="auto">
            <a:xfrm>
              <a:off x="6409" y="1779"/>
              <a:ext cx="46" cy="36"/>
            </a:xfrm>
            <a:custGeom>
              <a:avLst/>
              <a:gdLst>
                <a:gd name="T0" fmla="*/ 35 w 46"/>
                <a:gd name="T1" fmla="*/ 0 h 36"/>
                <a:gd name="T2" fmla="*/ 35 w 46"/>
                <a:gd name="T3" fmla="*/ 0 h 36"/>
                <a:gd name="T4" fmla="*/ 27 w 46"/>
                <a:gd name="T5" fmla="*/ 1 h 36"/>
                <a:gd name="T6" fmla="*/ 20 w 46"/>
                <a:gd name="T7" fmla="*/ 3 h 36"/>
                <a:gd name="T8" fmla="*/ 12 w 46"/>
                <a:gd name="T9" fmla="*/ 6 h 36"/>
                <a:gd name="T10" fmla="*/ 5 w 46"/>
                <a:gd name="T11" fmla="*/ 11 h 36"/>
                <a:gd name="T12" fmla="*/ 2 w 46"/>
                <a:gd name="T13" fmla="*/ 18 h 36"/>
                <a:gd name="T14" fmla="*/ 0 w 46"/>
                <a:gd name="T15" fmla="*/ 23 h 36"/>
                <a:gd name="T16" fmla="*/ 2 w 46"/>
                <a:gd name="T17" fmla="*/ 29 h 36"/>
                <a:gd name="T18" fmla="*/ 8 w 46"/>
                <a:gd name="T19" fmla="*/ 36 h 36"/>
                <a:gd name="T20" fmla="*/ 8 w 46"/>
                <a:gd name="T21" fmla="*/ 36 h 36"/>
                <a:gd name="T22" fmla="*/ 8 w 46"/>
                <a:gd name="T23" fmla="*/ 31 h 36"/>
                <a:gd name="T24" fmla="*/ 10 w 46"/>
                <a:gd name="T25" fmla="*/ 29 h 36"/>
                <a:gd name="T26" fmla="*/ 13 w 46"/>
                <a:gd name="T27" fmla="*/ 24 h 36"/>
                <a:gd name="T28" fmla="*/ 20 w 46"/>
                <a:gd name="T29" fmla="*/ 21 h 36"/>
                <a:gd name="T30" fmla="*/ 28 w 46"/>
                <a:gd name="T31" fmla="*/ 21 h 36"/>
                <a:gd name="T32" fmla="*/ 35 w 46"/>
                <a:gd name="T33" fmla="*/ 20 h 36"/>
                <a:gd name="T34" fmla="*/ 41 w 46"/>
                <a:gd name="T35" fmla="*/ 16 h 36"/>
                <a:gd name="T36" fmla="*/ 45 w 46"/>
                <a:gd name="T37" fmla="*/ 13 h 36"/>
                <a:gd name="T38" fmla="*/ 46 w 46"/>
                <a:gd name="T39" fmla="*/ 10 h 36"/>
                <a:gd name="T40" fmla="*/ 46 w 46"/>
                <a:gd name="T41" fmla="*/ 5 h 36"/>
                <a:gd name="T42" fmla="*/ 46 w 46"/>
                <a:gd name="T43" fmla="*/ 5 h 36"/>
                <a:gd name="T44" fmla="*/ 45 w 46"/>
                <a:gd name="T45" fmla="*/ 3 h 36"/>
                <a:gd name="T46" fmla="*/ 41 w 46"/>
                <a:gd name="T47" fmla="*/ 1 h 36"/>
                <a:gd name="T48" fmla="*/ 35 w 46"/>
                <a:gd name="T4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 h="36">
                  <a:moveTo>
                    <a:pt x="35" y="0"/>
                  </a:moveTo>
                  <a:lnTo>
                    <a:pt x="35" y="0"/>
                  </a:lnTo>
                  <a:lnTo>
                    <a:pt x="27" y="1"/>
                  </a:lnTo>
                  <a:lnTo>
                    <a:pt x="20" y="3"/>
                  </a:lnTo>
                  <a:lnTo>
                    <a:pt x="12" y="6"/>
                  </a:lnTo>
                  <a:lnTo>
                    <a:pt x="5" y="11"/>
                  </a:lnTo>
                  <a:lnTo>
                    <a:pt x="2" y="18"/>
                  </a:lnTo>
                  <a:lnTo>
                    <a:pt x="0" y="23"/>
                  </a:lnTo>
                  <a:lnTo>
                    <a:pt x="2" y="29"/>
                  </a:lnTo>
                  <a:lnTo>
                    <a:pt x="8" y="36"/>
                  </a:lnTo>
                  <a:lnTo>
                    <a:pt x="8" y="36"/>
                  </a:lnTo>
                  <a:lnTo>
                    <a:pt x="8" y="31"/>
                  </a:lnTo>
                  <a:lnTo>
                    <a:pt x="10" y="29"/>
                  </a:lnTo>
                  <a:lnTo>
                    <a:pt x="13" y="24"/>
                  </a:lnTo>
                  <a:lnTo>
                    <a:pt x="20" y="21"/>
                  </a:lnTo>
                  <a:lnTo>
                    <a:pt x="28" y="21"/>
                  </a:lnTo>
                  <a:lnTo>
                    <a:pt x="35" y="20"/>
                  </a:lnTo>
                  <a:lnTo>
                    <a:pt x="41" y="16"/>
                  </a:lnTo>
                  <a:lnTo>
                    <a:pt x="45" y="13"/>
                  </a:lnTo>
                  <a:lnTo>
                    <a:pt x="46" y="10"/>
                  </a:lnTo>
                  <a:lnTo>
                    <a:pt x="46" y="5"/>
                  </a:lnTo>
                  <a:lnTo>
                    <a:pt x="46" y="5"/>
                  </a:lnTo>
                  <a:lnTo>
                    <a:pt x="45" y="3"/>
                  </a:lnTo>
                  <a:lnTo>
                    <a:pt x="41" y="1"/>
                  </a:lnTo>
                  <a:lnTo>
                    <a:pt x="3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69" name="Freeform 62"/>
            <p:cNvSpPr/>
            <p:nvPr/>
          </p:nvSpPr>
          <p:spPr bwMode="auto">
            <a:xfrm>
              <a:off x="6409" y="1779"/>
              <a:ext cx="46" cy="36"/>
            </a:xfrm>
            <a:custGeom>
              <a:avLst/>
              <a:gdLst>
                <a:gd name="T0" fmla="*/ 35 w 46"/>
                <a:gd name="T1" fmla="*/ 0 h 36"/>
                <a:gd name="T2" fmla="*/ 35 w 46"/>
                <a:gd name="T3" fmla="*/ 0 h 36"/>
                <a:gd name="T4" fmla="*/ 27 w 46"/>
                <a:gd name="T5" fmla="*/ 1 h 36"/>
                <a:gd name="T6" fmla="*/ 20 w 46"/>
                <a:gd name="T7" fmla="*/ 3 h 36"/>
                <a:gd name="T8" fmla="*/ 12 w 46"/>
                <a:gd name="T9" fmla="*/ 6 h 36"/>
                <a:gd name="T10" fmla="*/ 5 w 46"/>
                <a:gd name="T11" fmla="*/ 11 h 36"/>
                <a:gd name="T12" fmla="*/ 2 w 46"/>
                <a:gd name="T13" fmla="*/ 18 h 36"/>
                <a:gd name="T14" fmla="*/ 0 w 46"/>
                <a:gd name="T15" fmla="*/ 23 h 36"/>
                <a:gd name="T16" fmla="*/ 2 w 46"/>
                <a:gd name="T17" fmla="*/ 29 h 36"/>
                <a:gd name="T18" fmla="*/ 8 w 46"/>
                <a:gd name="T19" fmla="*/ 36 h 36"/>
                <a:gd name="T20" fmla="*/ 8 w 46"/>
                <a:gd name="T21" fmla="*/ 36 h 36"/>
                <a:gd name="T22" fmla="*/ 8 w 46"/>
                <a:gd name="T23" fmla="*/ 31 h 36"/>
                <a:gd name="T24" fmla="*/ 10 w 46"/>
                <a:gd name="T25" fmla="*/ 29 h 36"/>
                <a:gd name="T26" fmla="*/ 13 w 46"/>
                <a:gd name="T27" fmla="*/ 24 h 36"/>
                <a:gd name="T28" fmla="*/ 20 w 46"/>
                <a:gd name="T29" fmla="*/ 21 h 36"/>
                <a:gd name="T30" fmla="*/ 28 w 46"/>
                <a:gd name="T31" fmla="*/ 21 h 36"/>
                <a:gd name="T32" fmla="*/ 35 w 46"/>
                <a:gd name="T33" fmla="*/ 20 h 36"/>
                <a:gd name="T34" fmla="*/ 41 w 46"/>
                <a:gd name="T35" fmla="*/ 16 h 36"/>
                <a:gd name="T36" fmla="*/ 45 w 46"/>
                <a:gd name="T37" fmla="*/ 13 h 36"/>
                <a:gd name="T38" fmla="*/ 46 w 46"/>
                <a:gd name="T39" fmla="*/ 10 h 36"/>
                <a:gd name="T40" fmla="*/ 46 w 46"/>
                <a:gd name="T41" fmla="*/ 5 h 36"/>
                <a:gd name="T42" fmla="*/ 46 w 46"/>
                <a:gd name="T43" fmla="*/ 5 h 36"/>
                <a:gd name="T44" fmla="*/ 45 w 46"/>
                <a:gd name="T45" fmla="*/ 3 h 36"/>
                <a:gd name="T46" fmla="*/ 41 w 46"/>
                <a:gd name="T47" fmla="*/ 1 h 36"/>
                <a:gd name="T48" fmla="*/ 35 w 46"/>
                <a:gd name="T4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 h="36">
                  <a:moveTo>
                    <a:pt x="35" y="0"/>
                  </a:moveTo>
                  <a:lnTo>
                    <a:pt x="35" y="0"/>
                  </a:lnTo>
                  <a:lnTo>
                    <a:pt x="27" y="1"/>
                  </a:lnTo>
                  <a:lnTo>
                    <a:pt x="20" y="3"/>
                  </a:lnTo>
                  <a:lnTo>
                    <a:pt x="12" y="6"/>
                  </a:lnTo>
                  <a:lnTo>
                    <a:pt x="5" y="11"/>
                  </a:lnTo>
                  <a:lnTo>
                    <a:pt x="2" y="18"/>
                  </a:lnTo>
                  <a:lnTo>
                    <a:pt x="0" y="23"/>
                  </a:lnTo>
                  <a:lnTo>
                    <a:pt x="2" y="29"/>
                  </a:lnTo>
                  <a:lnTo>
                    <a:pt x="8" y="36"/>
                  </a:lnTo>
                  <a:lnTo>
                    <a:pt x="8" y="36"/>
                  </a:lnTo>
                  <a:lnTo>
                    <a:pt x="8" y="31"/>
                  </a:lnTo>
                  <a:lnTo>
                    <a:pt x="10" y="29"/>
                  </a:lnTo>
                  <a:lnTo>
                    <a:pt x="13" y="24"/>
                  </a:lnTo>
                  <a:lnTo>
                    <a:pt x="20" y="21"/>
                  </a:lnTo>
                  <a:lnTo>
                    <a:pt x="28" y="21"/>
                  </a:lnTo>
                  <a:lnTo>
                    <a:pt x="35" y="20"/>
                  </a:lnTo>
                  <a:lnTo>
                    <a:pt x="41" y="16"/>
                  </a:lnTo>
                  <a:lnTo>
                    <a:pt x="45" y="13"/>
                  </a:lnTo>
                  <a:lnTo>
                    <a:pt x="46" y="10"/>
                  </a:lnTo>
                  <a:lnTo>
                    <a:pt x="46" y="5"/>
                  </a:lnTo>
                  <a:lnTo>
                    <a:pt x="46" y="5"/>
                  </a:lnTo>
                  <a:lnTo>
                    <a:pt x="45" y="3"/>
                  </a:lnTo>
                  <a:lnTo>
                    <a:pt x="41" y="1"/>
                  </a:lnTo>
                  <a:lnTo>
                    <a:pt x="3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0" name="Freeform 63"/>
            <p:cNvSpPr/>
            <p:nvPr/>
          </p:nvSpPr>
          <p:spPr bwMode="auto">
            <a:xfrm>
              <a:off x="6348" y="1792"/>
              <a:ext cx="41" cy="61"/>
            </a:xfrm>
            <a:custGeom>
              <a:avLst/>
              <a:gdLst>
                <a:gd name="T0" fmla="*/ 15 w 41"/>
                <a:gd name="T1" fmla="*/ 0 h 61"/>
                <a:gd name="T2" fmla="*/ 15 w 41"/>
                <a:gd name="T3" fmla="*/ 0 h 61"/>
                <a:gd name="T4" fmla="*/ 13 w 41"/>
                <a:gd name="T5" fmla="*/ 3 h 61"/>
                <a:gd name="T6" fmla="*/ 11 w 41"/>
                <a:gd name="T7" fmla="*/ 5 h 61"/>
                <a:gd name="T8" fmla="*/ 8 w 41"/>
                <a:gd name="T9" fmla="*/ 7 h 61"/>
                <a:gd name="T10" fmla="*/ 3 w 41"/>
                <a:gd name="T11" fmla="*/ 8 h 61"/>
                <a:gd name="T12" fmla="*/ 3 w 41"/>
                <a:gd name="T13" fmla="*/ 8 h 61"/>
                <a:gd name="T14" fmla="*/ 0 w 41"/>
                <a:gd name="T15" fmla="*/ 8 h 61"/>
                <a:gd name="T16" fmla="*/ 0 w 41"/>
                <a:gd name="T17" fmla="*/ 8 h 61"/>
                <a:gd name="T18" fmla="*/ 6 w 41"/>
                <a:gd name="T19" fmla="*/ 11 h 61"/>
                <a:gd name="T20" fmla="*/ 11 w 41"/>
                <a:gd name="T21" fmla="*/ 16 h 61"/>
                <a:gd name="T22" fmla="*/ 13 w 41"/>
                <a:gd name="T23" fmla="*/ 23 h 61"/>
                <a:gd name="T24" fmla="*/ 15 w 41"/>
                <a:gd name="T25" fmla="*/ 30 h 61"/>
                <a:gd name="T26" fmla="*/ 16 w 41"/>
                <a:gd name="T27" fmla="*/ 36 h 61"/>
                <a:gd name="T28" fmla="*/ 18 w 41"/>
                <a:gd name="T29" fmla="*/ 45 h 61"/>
                <a:gd name="T30" fmla="*/ 23 w 41"/>
                <a:gd name="T31" fmla="*/ 53 h 61"/>
                <a:gd name="T32" fmla="*/ 30 w 41"/>
                <a:gd name="T33" fmla="*/ 61 h 61"/>
                <a:gd name="T34" fmla="*/ 30 w 41"/>
                <a:gd name="T35" fmla="*/ 61 h 61"/>
                <a:gd name="T36" fmla="*/ 38 w 41"/>
                <a:gd name="T37" fmla="*/ 41 h 61"/>
                <a:gd name="T38" fmla="*/ 41 w 41"/>
                <a:gd name="T39" fmla="*/ 31 h 61"/>
                <a:gd name="T40" fmla="*/ 41 w 41"/>
                <a:gd name="T41" fmla="*/ 21 h 61"/>
                <a:gd name="T42" fmla="*/ 41 w 41"/>
                <a:gd name="T43" fmla="*/ 13 h 61"/>
                <a:gd name="T44" fmla="*/ 38 w 41"/>
                <a:gd name="T45" fmla="*/ 10 h 61"/>
                <a:gd name="T46" fmla="*/ 36 w 41"/>
                <a:gd name="T47" fmla="*/ 7 h 61"/>
                <a:gd name="T48" fmla="*/ 33 w 41"/>
                <a:gd name="T49" fmla="*/ 3 h 61"/>
                <a:gd name="T50" fmla="*/ 28 w 41"/>
                <a:gd name="T51" fmla="*/ 2 h 61"/>
                <a:gd name="T52" fmla="*/ 15 w 41"/>
                <a:gd name="T5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 h="61">
                  <a:moveTo>
                    <a:pt x="15" y="0"/>
                  </a:moveTo>
                  <a:lnTo>
                    <a:pt x="15" y="0"/>
                  </a:lnTo>
                  <a:lnTo>
                    <a:pt x="13" y="3"/>
                  </a:lnTo>
                  <a:lnTo>
                    <a:pt x="11" y="5"/>
                  </a:lnTo>
                  <a:lnTo>
                    <a:pt x="8" y="7"/>
                  </a:lnTo>
                  <a:lnTo>
                    <a:pt x="3" y="8"/>
                  </a:lnTo>
                  <a:lnTo>
                    <a:pt x="3" y="8"/>
                  </a:lnTo>
                  <a:lnTo>
                    <a:pt x="0" y="8"/>
                  </a:lnTo>
                  <a:lnTo>
                    <a:pt x="0" y="8"/>
                  </a:lnTo>
                  <a:lnTo>
                    <a:pt x="6" y="11"/>
                  </a:lnTo>
                  <a:lnTo>
                    <a:pt x="11" y="16"/>
                  </a:lnTo>
                  <a:lnTo>
                    <a:pt x="13" y="23"/>
                  </a:lnTo>
                  <a:lnTo>
                    <a:pt x="15" y="30"/>
                  </a:lnTo>
                  <a:lnTo>
                    <a:pt x="16" y="36"/>
                  </a:lnTo>
                  <a:lnTo>
                    <a:pt x="18" y="45"/>
                  </a:lnTo>
                  <a:lnTo>
                    <a:pt x="23" y="53"/>
                  </a:lnTo>
                  <a:lnTo>
                    <a:pt x="30" y="61"/>
                  </a:lnTo>
                  <a:lnTo>
                    <a:pt x="30" y="61"/>
                  </a:lnTo>
                  <a:lnTo>
                    <a:pt x="38" y="41"/>
                  </a:lnTo>
                  <a:lnTo>
                    <a:pt x="41" y="31"/>
                  </a:lnTo>
                  <a:lnTo>
                    <a:pt x="41" y="21"/>
                  </a:lnTo>
                  <a:lnTo>
                    <a:pt x="41" y="13"/>
                  </a:lnTo>
                  <a:lnTo>
                    <a:pt x="38" y="10"/>
                  </a:lnTo>
                  <a:lnTo>
                    <a:pt x="36" y="7"/>
                  </a:lnTo>
                  <a:lnTo>
                    <a:pt x="33" y="3"/>
                  </a:lnTo>
                  <a:lnTo>
                    <a:pt x="28" y="2"/>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1" name="Freeform 64"/>
            <p:cNvSpPr/>
            <p:nvPr/>
          </p:nvSpPr>
          <p:spPr bwMode="auto">
            <a:xfrm>
              <a:off x="6348" y="1792"/>
              <a:ext cx="41" cy="61"/>
            </a:xfrm>
            <a:custGeom>
              <a:avLst/>
              <a:gdLst>
                <a:gd name="T0" fmla="*/ 15 w 41"/>
                <a:gd name="T1" fmla="*/ 0 h 61"/>
                <a:gd name="T2" fmla="*/ 15 w 41"/>
                <a:gd name="T3" fmla="*/ 0 h 61"/>
                <a:gd name="T4" fmla="*/ 13 w 41"/>
                <a:gd name="T5" fmla="*/ 3 h 61"/>
                <a:gd name="T6" fmla="*/ 11 w 41"/>
                <a:gd name="T7" fmla="*/ 5 h 61"/>
                <a:gd name="T8" fmla="*/ 8 w 41"/>
                <a:gd name="T9" fmla="*/ 7 h 61"/>
                <a:gd name="T10" fmla="*/ 3 w 41"/>
                <a:gd name="T11" fmla="*/ 8 h 61"/>
                <a:gd name="T12" fmla="*/ 3 w 41"/>
                <a:gd name="T13" fmla="*/ 8 h 61"/>
                <a:gd name="T14" fmla="*/ 0 w 41"/>
                <a:gd name="T15" fmla="*/ 8 h 61"/>
                <a:gd name="T16" fmla="*/ 0 w 41"/>
                <a:gd name="T17" fmla="*/ 8 h 61"/>
                <a:gd name="T18" fmla="*/ 6 w 41"/>
                <a:gd name="T19" fmla="*/ 11 h 61"/>
                <a:gd name="T20" fmla="*/ 11 w 41"/>
                <a:gd name="T21" fmla="*/ 16 h 61"/>
                <a:gd name="T22" fmla="*/ 13 w 41"/>
                <a:gd name="T23" fmla="*/ 23 h 61"/>
                <a:gd name="T24" fmla="*/ 15 w 41"/>
                <a:gd name="T25" fmla="*/ 30 h 61"/>
                <a:gd name="T26" fmla="*/ 16 w 41"/>
                <a:gd name="T27" fmla="*/ 36 h 61"/>
                <a:gd name="T28" fmla="*/ 18 w 41"/>
                <a:gd name="T29" fmla="*/ 45 h 61"/>
                <a:gd name="T30" fmla="*/ 23 w 41"/>
                <a:gd name="T31" fmla="*/ 53 h 61"/>
                <a:gd name="T32" fmla="*/ 30 w 41"/>
                <a:gd name="T33" fmla="*/ 61 h 61"/>
                <a:gd name="T34" fmla="*/ 30 w 41"/>
                <a:gd name="T35" fmla="*/ 61 h 61"/>
                <a:gd name="T36" fmla="*/ 38 w 41"/>
                <a:gd name="T37" fmla="*/ 41 h 61"/>
                <a:gd name="T38" fmla="*/ 41 w 41"/>
                <a:gd name="T39" fmla="*/ 31 h 61"/>
                <a:gd name="T40" fmla="*/ 41 w 41"/>
                <a:gd name="T41" fmla="*/ 21 h 61"/>
                <a:gd name="T42" fmla="*/ 41 w 41"/>
                <a:gd name="T43" fmla="*/ 13 h 61"/>
                <a:gd name="T44" fmla="*/ 38 w 41"/>
                <a:gd name="T45" fmla="*/ 10 h 61"/>
                <a:gd name="T46" fmla="*/ 36 w 41"/>
                <a:gd name="T47" fmla="*/ 7 h 61"/>
                <a:gd name="T48" fmla="*/ 33 w 41"/>
                <a:gd name="T49" fmla="*/ 3 h 61"/>
                <a:gd name="T50" fmla="*/ 28 w 41"/>
                <a:gd name="T51" fmla="*/ 2 h 61"/>
                <a:gd name="T52" fmla="*/ 15 w 41"/>
                <a:gd name="T5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1" h="61">
                  <a:moveTo>
                    <a:pt x="15" y="0"/>
                  </a:moveTo>
                  <a:lnTo>
                    <a:pt x="15" y="0"/>
                  </a:lnTo>
                  <a:lnTo>
                    <a:pt x="13" y="3"/>
                  </a:lnTo>
                  <a:lnTo>
                    <a:pt x="11" y="5"/>
                  </a:lnTo>
                  <a:lnTo>
                    <a:pt x="8" y="7"/>
                  </a:lnTo>
                  <a:lnTo>
                    <a:pt x="3" y="8"/>
                  </a:lnTo>
                  <a:lnTo>
                    <a:pt x="3" y="8"/>
                  </a:lnTo>
                  <a:lnTo>
                    <a:pt x="0" y="8"/>
                  </a:lnTo>
                  <a:lnTo>
                    <a:pt x="0" y="8"/>
                  </a:lnTo>
                  <a:lnTo>
                    <a:pt x="6" y="11"/>
                  </a:lnTo>
                  <a:lnTo>
                    <a:pt x="11" y="16"/>
                  </a:lnTo>
                  <a:lnTo>
                    <a:pt x="13" y="23"/>
                  </a:lnTo>
                  <a:lnTo>
                    <a:pt x="15" y="30"/>
                  </a:lnTo>
                  <a:lnTo>
                    <a:pt x="16" y="36"/>
                  </a:lnTo>
                  <a:lnTo>
                    <a:pt x="18" y="45"/>
                  </a:lnTo>
                  <a:lnTo>
                    <a:pt x="23" y="53"/>
                  </a:lnTo>
                  <a:lnTo>
                    <a:pt x="30" y="61"/>
                  </a:lnTo>
                  <a:lnTo>
                    <a:pt x="30" y="61"/>
                  </a:lnTo>
                  <a:lnTo>
                    <a:pt x="38" y="41"/>
                  </a:lnTo>
                  <a:lnTo>
                    <a:pt x="41" y="31"/>
                  </a:lnTo>
                  <a:lnTo>
                    <a:pt x="41" y="21"/>
                  </a:lnTo>
                  <a:lnTo>
                    <a:pt x="41" y="13"/>
                  </a:lnTo>
                  <a:lnTo>
                    <a:pt x="38" y="10"/>
                  </a:lnTo>
                  <a:lnTo>
                    <a:pt x="36" y="7"/>
                  </a:lnTo>
                  <a:lnTo>
                    <a:pt x="33" y="3"/>
                  </a:lnTo>
                  <a:lnTo>
                    <a:pt x="28" y="2"/>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2" name="Freeform 65"/>
            <p:cNvSpPr/>
            <p:nvPr/>
          </p:nvSpPr>
          <p:spPr bwMode="auto">
            <a:xfrm>
              <a:off x="6138" y="1999"/>
              <a:ext cx="31" cy="61"/>
            </a:xfrm>
            <a:custGeom>
              <a:avLst/>
              <a:gdLst>
                <a:gd name="T0" fmla="*/ 28 w 31"/>
                <a:gd name="T1" fmla="*/ 0 h 61"/>
                <a:gd name="T2" fmla="*/ 28 w 31"/>
                <a:gd name="T3" fmla="*/ 0 h 61"/>
                <a:gd name="T4" fmla="*/ 23 w 31"/>
                <a:gd name="T5" fmla="*/ 0 h 61"/>
                <a:gd name="T6" fmla="*/ 18 w 31"/>
                <a:gd name="T7" fmla="*/ 1 h 61"/>
                <a:gd name="T8" fmla="*/ 11 w 31"/>
                <a:gd name="T9" fmla="*/ 8 h 61"/>
                <a:gd name="T10" fmla="*/ 5 w 31"/>
                <a:gd name="T11" fmla="*/ 18 h 61"/>
                <a:gd name="T12" fmla="*/ 1 w 31"/>
                <a:gd name="T13" fmla="*/ 28 h 61"/>
                <a:gd name="T14" fmla="*/ 0 w 31"/>
                <a:gd name="T15" fmla="*/ 38 h 61"/>
                <a:gd name="T16" fmla="*/ 1 w 31"/>
                <a:gd name="T17" fmla="*/ 48 h 61"/>
                <a:gd name="T18" fmla="*/ 5 w 31"/>
                <a:gd name="T19" fmla="*/ 53 h 61"/>
                <a:gd name="T20" fmla="*/ 6 w 31"/>
                <a:gd name="T21" fmla="*/ 56 h 61"/>
                <a:gd name="T22" fmla="*/ 11 w 31"/>
                <a:gd name="T23" fmla="*/ 59 h 61"/>
                <a:gd name="T24" fmla="*/ 16 w 31"/>
                <a:gd name="T25" fmla="*/ 61 h 61"/>
                <a:gd name="T26" fmla="*/ 16 w 31"/>
                <a:gd name="T27" fmla="*/ 61 h 61"/>
                <a:gd name="T28" fmla="*/ 16 w 31"/>
                <a:gd name="T29" fmla="*/ 53 h 61"/>
                <a:gd name="T30" fmla="*/ 20 w 31"/>
                <a:gd name="T31" fmla="*/ 44 h 61"/>
                <a:gd name="T32" fmla="*/ 25 w 31"/>
                <a:gd name="T33" fmla="*/ 31 h 61"/>
                <a:gd name="T34" fmla="*/ 29 w 31"/>
                <a:gd name="T35" fmla="*/ 18 h 61"/>
                <a:gd name="T36" fmla="*/ 31 w 31"/>
                <a:gd name="T37" fmla="*/ 10 h 61"/>
                <a:gd name="T38" fmla="*/ 31 w 31"/>
                <a:gd name="T39" fmla="*/ 0 h 61"/>
                <a:gd name="T40" fmla="*/ 31 w 31"/>
                <a:gd name="T41" fmla="*/ 0 h 61"/>
                <a:gd name="T42" fmla="*/ 28 w 31"/>
                <a:gd name="T4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1">
                  <a:moveTo>
                    <a:pt x="28" y="0"/>
                  </a:moveTo>
                  <a:lnTo>
                    <a:pt x="28" y="0"/>
                  </a:lnTo>
                  <a:lnTo>
                    <a:pt x="23" y="0"/>
                  </a:lnTo>
                  <a:lnTo>
                    <a:pt x="18" y="1"/>
                  </a:lnTo>
                  <a:lnTo>
                    <a:pt x="11" y="8"/>
                  </a:lnTo>
                  <a:lnTo>
                    <a:pt x="5" y="18"/>
                  </a:lnTo>
                  <a:lnTo>
                    <a:pt x="1" y="28"/>
                  </a:lnTo>
                  <a:lnTo>
                    <a:pt x="0" y="38"/>
                  </a:lnTo>
                  <a:lnTo>
                    <a:pt x="1" y="48"/>
                  </a:lnTo>
                  <a:lnTo>
                    <a:pt x="5" y="53"/>
                  </a:lnTo>
                  <a:lnTo>
                    <a:pt x="6" y="56"/>
                  </a:lnTo>
                  <a:lnTo>
                    <a:pt x="11" y="59"/>
                  </a:lnTo>
                  <a:lnTo>
                    <a:pt x="16" y="61"/>
                  </a:lnTo>
                  <a:lnTo>
                    <a:pt x="16" y="61"/>
                  </a:lnTo>
                  <a:lnTo>
                    <a:pt x="16" y="53"/>
                  </a:lnTo>
                  <a:lnTo>
                    <a:pt x="20" y="44"/>
                  </a:lnTo>
                  <a:lnTo>
                    <a:pt x="25" y="31"/>
                  </a:lnTo>
                  <a:lnTo>
                    <a:pt x="29" y="18"/>
                  </a:lnTo>
                  <a:lnTo>
                    <a:pt x="31" y="10"/>
                  </a:lnTo>
                  <a:lnTo>
                    <a:pt x="31" y="0"/>
                  </a:lnTo>
                  <a:lnTo>
                    <a:pt x="31" y="0"/>
                  </a:ln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3" name="Freeform 66"/>
            <p:cNvSpPr/>
            <p:nvPr/>
          </p:nvSpPr>
          <p:spPr bwMode="auto">
            <a:xfrm>
              <a:off x="6138" y="1999"/>
              <a:ext cx="31" cy="61"/>
            </a:xfrm>
            <a:custGeom>
              <a:avLst/>
              <a:gdLst>
                <a:gd name="T0" fmla="*/ 28 w 31"/>
                <a:gd name="T1" fmla="*/ 0 h 61"/>
                <a:gd name="T2" fmla="*/ 28 w 31"/>
                <a:gd name="T3" fmla="*/ 0 h 61"/>
                <a:gd name="T4" fmla="*/ 23 w 31"/>
                <a:gd name="T5" fmla="*/ 0 h 61"/>
                <a:gd name="T6" fmla="*/ 18 w 31"/>
                <a:gd name="T7" fmla="*/ 1 h 61"/>
                <a:gd name="T8" fmla="*/ 11 w 31"/>
                <a:gd name="T9" fmla="*/ 8 h 61"/>
                <a:gd name="T10" fmla="*/ 5 w 31"/>
                <a:gd name="T11" fmla="*/ 18 h 61"/>
                <a:gd name="T12" fmla="*/ 1 w 31"/>
                <a:gd name="T13" fmla="*/ 28 h 61"/>
                <a:gd name="T14" fmla="*/ 0 w 31"/>
                <a:gd name="T15" fmla="*/ 38 h 61"/>
                <a:gd name="T16" fmla="*/ 1 w 31"/>
                <a:gd name="T17" fmla="*/ 48 h 61"/>
                <a:gd name="T18" fmla="*/ 5 w 31"/>
                <a:gd name="T19" fmla="*/ 53 h 61"/>
                <a:gd name="T20" fmla="*/ 6 w 31"/>
                <a:gd name="T21" fmla="*/ 56 h 61"/>
                <a:gd name="T22" fmla="*/ 11 w 31"/>
                <a:gd name="T23" fmla="*/ 59 h 61"/>
                <a:gd name="T24" fmla="*/ 16 w 31"/>
                <a:gd name="T25" fmla="*/ 61 h 61"/>
                <a:gd name="T26" fmla="*/ 16 w 31"/>
                <a:gd name="T27" fmla="*/ 61 h 61"/>
                <a:gd name="T28" fmla="*/ 16 w 31"/>
                <a:gd name="T29" fmla="*/ 53 h 61"/>
                <a:gd name="T30" fmla="*/ 20 w 31"/>
                <a:gd name="T31" fmla="*/ 44 h 61"/>
                <a:gd name="T32" fmla="*/ 25 w 31"/>
                <a:gd name="T33" fmla="*/ 31 h 61"/>
                <a:gd name="T34" fmla="*/ 29 w 31"/>
                <a:gd name="T35" fmla="*/ 18 h 61"/>
                <a:gd name="T36" fmla="*/ 31 w 31"/>
                <a:gd name="T37" fmla="*/ 10 h 61"/>
                <a:gd name="T38" fmla="*/ 31 w 31"/>
                <a:gd name="T39" fmla="*/ 0 h 61"/>
                <a:gd name="T40" fmla="*/ 31 w 31"/>
                <a:gd name="T41" fmla="*/ 0 h 61"/>
                <a:gd name="T42" fmla="*/ 28 w 31"/>
                <a:gd name="T4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61">
                  <a:moveTo>
                    <a:pt x="28" y="0"/>
                  </a:moveTo>
                  <a:lnTo>
                    <a:pt x="28" y="0"/>
                  </a:lnTo>
                  <a:lnTo>
                    <a:pt x="23" y="0"/>
                  </a:lnTo>
                  <a:lnTo>
                    <a:pt x="18" y="1"/>
                  </a:lnTo>
                  <a:lnTo>
                    <a:pt x="11" y="8"/>
                  </a:lnTo>
                  <a:lnTo>
                    <a:pt x="5" y="18"/>
                  </a:lnTo>
                  <a:lnTo>
                    <a:pt x="1" y="28"/>
                  </a:lnTo>
                  <a:lnTo>
                    <a:pt x="0" y="38"/>
                  </a:lnTo>
                  <a:lnTo>
                    <a:pt x="1" y="48"/>
                  </a:lnTo>
                  <a:lnTo>
                    <a:pt x="5" y="53"/>
                  </a:lnTo>
                  <a:lnTo>
                    <a:pt x="6" y="56"/>
                  </a:lnTo>
                  <a:lnTo>
                    <a:pt x="11" y="59"/>
                  </a:lnTo>
                  <a:lnTo>
                    <a:pt x="16" y="61"/>
                  </a:lnTo>
                  <a:lnTo>
                    <a:pt x="16" y="61"/>
                  </a:lnTo>
                  <a:lnTo>
                    <a:pt x="16" y="53"/>
                  </a:lnTo>
                  <a:lnTo>
                    <a:pt x="20" y="44"/>
                  </a:lnTo>
                  <a:lnTo>
                    <a:pt x="25" y="31"/>
                  </a:lnTo>
                  <a:lnTo>
                    <a:pt x="29" y="18"/>
                  </a:lnTo>
                  <a:lnTo>
                    <a:pt x="31" y="10"/>
                  </a:lnTo>
                  <a:lnTo>
                    <a:pt x="31" y="0"/>
                  </a:lnTo>
                  <a:lnTo>
                    <a:pt x="31" y="0"/>
                  </a:lnTo>
                  <a:lnTo>
                    <a:pt x="2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4" name="Freeform 67"/>
            <p:cNvSpPr/>
            <p:nvPr/>
          </p:nvSpPr>
          <p:spPr bwMode="auto">
            <a:xfrm>
              <a:off x="5889" y="2113"/>
              <a:ext cx="40" cy="40"/>
            </a:xfrm>
            <a:custGeom>
              <a:avLst/>
              <a:gdLst>
                <a:gd name="T0" fmla="*/ 30 w 40"/>
                <a:gd name="T1" fmla="*/ 0 h 40"/>
                <a:gd name="T2" fmla="*/ 30 w 40"/>
                <a:gd name="T3" fmla="*/ 0 h 40"/>
                <a:gd name="T4" fmla="*/ 24 w 40"/>
                <a:gd name="T5" fmla="*/ 2 h 40"/>
                <a:gd name="T6" fmla="*/ 19 w 40"/>
                <a:gd name="T7" fmla="*/ 5 h 40"/>
                <a:gd name="T8" fmla="*/ 19 w 40"/>
                <a:gd name="T9" fmla="*/ 5 h 40"/>
                <a:gd name="T10" fmla="*/ 12 w 40"/>
                <a:gd name="T11" fmla="*/ 8 h 40"/>
                <a:gd name="T12" fmla="*/ 5 w 40"/>
                <a:gd name="T13" fmla="*/ 8 h 40"/>
                <a:gd name="T14" fmla="*/ 5 w 40"/>
                <a:gd name="T15" fmla="*/ 8 h 40"/>
                <a:gd name="T16" fmla="*/ 0 w 40"/>
                <a:gd name="T17" fmla="*/ 8 h 40"/>
                <a:gd name="T18" fmla="*/ 0 w 40"/>
                <a:gd name="T19" fmla="*/ 8 h 40"/>
                <a:gd name="T20" fmla="*/ 0 w 40"/>
                <a:gd name="T21" fmla="*/ 20 h 40"/>
                <a:gd name="T22" fmla="*/ 2 w 40"/>
                <a:gd name="T23" fmla="*/ 30 h 40"/>
                <a:gd name="T24" fmla="*/ 5 w 40"/>
                <a:gd name="T25" fmla="*/ 33 h 40"/>
                <a:gd name="T26" fmla="*/ 9 w 40"/>
                <a:gd name="T27" fmla="*/ 36 h 40"/>
                <a:gd name="T28" fmla="*/ 12 w 40"/>
                <a:gd name="T29" fmla="*/ 38 h 40"/>
                <a:gd name="T30" fmla="*/ 17 w 40"/>
                <a:gd name="T31" fmla="*/ 40 h 40"/>
                <a:gd name="T32" fmla="*/ 17 w 40"/>
                <a:gd name="T33" fmla="*/ 40 h 40"/>
                <a:gd name="T34" fmla="*/ 24 w 40"/>
                <a:gd name="T35" fmla="*/ 31 h 40"/>
                <a:gd name="T36" fmla="*/ 32 w 40"/>
                <a:gd name="T37" fmla="*/ 23 h 40"/>
                <a:gd name="T38" fmla="*/ 35 w 40"/>
                <a:gd name="T39" fmla="*/ 20 h 40"/>
                <a:gd name="T40" fmla="*/ 39 w 40"/>
                <a:gd name="T41" fmla="*/ 15 h 40"/>
                <a:gd name="T42" fmla="*/ 40 w 40"/>
                <a:gd name="T43" fmla="*/ 8 h 40"/>
                <a:gd name="T44" fmla="*/ 40 w 40"/>
                <a:gd name="T45" fmla="*/ 2 h 40"/>
                <a:gd name="T46" fmla="*/ 40 w 40"/>
                <a:gd name="T47" fmla="*/ 2 h 40"/>
                <a:gd name="T48" fmla="*/ 30 w 40"/>
                <a:gd name="T4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40">
                  <a:moveTo>
                    <a:pt x="30" y="0"/>
                  </a:moveTo>
                  <a:lnTo>
                    <a:pt x="30" y="0"/>
                  </a:lnTo>
                  <a:lnTo>
                    <a:pt x="24" y="2"/>
                  </a:lnTo>
                  <a:lnTo>
                    <a:pt x="19" y="5"/>
                  </a:lnTo>
                  <a:lnTo>
                    <a:pt x="19" y="5"/>
                  </a:lnTo>
                  <a:lnTo>
                    <a:pt x="12" y="8"/>
                  </a:lnTo>
                  <a:lnTo>
                    <a:pt x="5" y="8"/>
                  </a:lnTo>
                  <a:lnTo>
                    <a:pt x="5" y="8"/>
                  </a:lnTo>
                  <a:lnTo>
                    <a:pt x="0" y="8"/>
                  </a:lnTo>
                  <a:lnTo>
                    <a:pt x="0" y="8"/>
                  </a:lnTo>
                  <a:lnTo>
                    <a:pt x="0" y="20"/>
                  </a:lnTo>
                  <a:lnTo>
                    <a:pt x="2" y="30"/>
                  </a:lnTo>
                  <a:lnTo>
                    <a:pt x="5" y="33"/>
                  </a:lnTo>
                  <a:lnTo>
                    <a:pt x="9" y="36"/>
                  </a:lnTo>
                  <a:lnTo>
                    <a:pt x="12" y="38"/>
                  </a:lnTo>
                  <a:lnTo>
                    <a:pt x="17" y="40"/>
                  </a:lnTo>
                  <a:lnTo>
                    <a:pt x="17" y="40"/>
                  </a:lnTo>
                  <a:lnTo>
                    <a:pt x="24" y="31"/>
                  </a:lnTo>
                  <a:lnTo>
                    <a:pt x="32" y="23"/>
                  </a:lnTo>
                  <a:lnTo>
                    <a:pt x="35" y="20"/>
                  </a:lnTo>
                  <a:lnTo>
                    <a:pt x="39" y="15"/>
                  </a:lnTo>
                  <a:lnTo>
                    <a:pt x="40" y="8"/>
                  </a:lnTo>
                  <a:lnTo>
                    <a:pt x="40" y="2"/>
                  </a:lnTo>
                  <a:lnTo>
                    <a:pt x="40" y="2"/>
                  </a:lnTo>
                  <a:lnTo>
                    <a:pt x="3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5" name="Freeform 68"/>
            <p:cNvSpPr/>
            <p:nvPr/>
          </p:nvSpPr>
          <p:spPr bwMode="auto">
            <a:xfrm>
              <a:off x="5889" y="2113"/>
              <a:ext cx="40" cy="40"/>
            </a:xfrm>
            <a:custGeom>
              <a:avLst/>
              <a:gdLst>
                <a:gd name="T0" fmla="*/ 30 w 40"/>
                <a:gd name="T1" fmla="*/ 0 h 40"/>
                <a:gd name="T2" fmla="*/ 30 w 40"/>
                <a:gd name="T3" fmla="*/ 0 h 40"/>
                <a:gd name="T4" fmla="*/ 24 w 40"/>
                <a:gd name="T5" fmla="*/ 2 h 40"/>
                <a:gd name="T6" fmla="*/ 19 w 40"/>
                <a:gd name="T7" fmla="*/ 5 h 40"/>
                <a:gd name="T8" fmla="*/ 19 w 40"/>
                <a:gd name="T9" fmla="*/ 5 h 40"/>
                <a:gd name="T10" fmla="*/ 12 w 40"/>
                <a:gd name="T11" fmla="*/ 8 h 40"/>
                <a:gd name="T12" fmla="*/ 5 w 40"/>
                <a:gd name="T13" fmla="*/ 8 h 40"/>
                <a:gd name="T14" fmla="*/ 5 w 40"/>
                <a:gd name="T15" fmla="*/ 8 h 40"/>
                <a:gd name="T16" fmla="*/ 0 w 40"/>
                <a:gd name="T17" fmla="*/ 8 h 40"/>
                <a:gd name="T18" fmla="*/ 0 w 40"/>
                <a:gd name="T19" fmla="*/ 8 h 40"/>
                <a:gd name="T20" fmla="*/ 0 w 40"/>
                <a:gd name="T21" fmla="*/ 20 h 40"/>
                <a:gd name="T22" fmla="*/ 2 w 40"/>
                <a:gd name="T23" fmla="*/ 30 h 40"/>
                <a:gd name="T24" fmla="*/ 5 w 40"/>
                <a:gd name="T25" fmla="*/ 33 h 40"/>
                <a:gd name="T26" fmla="*/ 9 w 40"/>
                <a:gd name="T27" fmla="*/ 36 h 40"/>
                <a:gd name="T28" fmla="*/ 12 w 40"/>
                <a:gd name="T29" fmla="*/ 38 h 40"/>
                <a:gd name="T30" fmla="*/ 17 w 40"/>
                <a:gd name="T31" fmla="*/ 40 h 40"/>
                <a:gd name="T32" fmla="*/ 17 w 40"/>
                <a:gd name="T33" fmla="*/ 40 h 40"/>
                <a:gd name="T34" fmla="*/ 24 w 40"/>
                <a:gd name="T35" fmla="*/ 31 h 40"/>
                <a:gd name="T36" fmla="*/ 32 w 40"/>
                <a:gd name="T37" fmla="*/ 23 h 40"/>
                <a:gd name="T38" fmla="*/ 35 w 40"/>
                <a:gd name="T39" fmla="*/ 20 h 40"/>
                <a:gd name="T40" fmla="*/ 39 w 40"/>
                <a:gd name="T41" fmla="*/ 15 h 40"/>
                <a:gd name="T42" fmla="*/ 40 w 40"/>
                <a:gd name="T43" fmla="*/ 8 h 40"/>
                <a:gd name="T44" fmla="*/ 40 w 40"/>
                <a:gd name="T45" fmla="*/ 2 h 40"/>
                <a:gd name="T46" fmla="*/ 40 w 40"/>
                <a:gd name="T47" fmla="*/ 2 h 40"/>
                <a:gd name="T48" fmla="*/ 30 w 40"/>
                <a:gd name="T4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40">
                  <a:moveTo>
                    <a:pt x="30" y="0"/>
                  </a:moveTo>
                  <a:lnTo>
                    <a:pt x="30" y="0"/>
                  </a:lnTo>
                  <a:lnTo>
                    <a:pt x="24" y="2"/>
                  </a:lnTo>
                  <a:lnTo>
                    <a:pt x="19" y="5"/>
                  </a:lnTo>
                  <a:lnTo>
                    <a:pt x="19" y="5"/>
                  </a:lnTo>
                  <a:lnTo>
                    <a:pt x="12" y="8"/>
                  </a:lnTo>
                  <a:lnTo>
                    <a:pt x="5" y="8"/>
                  </a:lnTo>
                  <a:lnTo>
                    <a:pt x="5" y="8"/>
                  </a:lnTo>
                  <a:lnTo>
                    <a:pt x="0" y="8"/>
                  </a:lnTo>
                  <a:lnTo>
                    <a:pt x="0" y="8"/>
                  </a:lnTo>
                  <a:lnTo>
                    <a:pt x="0" y="20"/>
                  </a:lnTo>
                  <a:lnTo>
                    <a:pt x="2" y="30"/>
                  </a:lnTo>
                  <a:lnTo>
                    <a:pt x="5" y="33"/>
                  </a:lnTo>
                  <a:lnTo>
                    <a:pt x="9" y="36"/>
                  </a:lnTo>
                  <a:lnTo>
                    <a:pt x="12" y="38"/>
                  </a:lnTo>
                  <a:lnTo>
                    <a:pt x="17" y="40"/>
                  </a:lnTo>
                  <a:lnTo>
                    <a:pt x="17" y="40"/>
                  </a:lnTo>
                  <a:lnTo>
                    <a:pt x="24" y="31"/>
                  </a:lnTo>
                  <a:lnTo>
                    <a:pt x="32" y="23"/>
                  </a:lnTo>
                  <a:lnTo>
                    <a:pt x="35" y="20"/>
                  </a:lnTo>
                  <a:lnTo>
                    <a:pt x="39" y="15"/>
                  </a:lnTo>
                  <a:lnTo>
                    <a:pt x="40" y="8"/>
                  </a:lnTo>
                  <a:lnTo>
                    <a:pt x="40" y="2"/>
                  </a:lnTo>
                  <a:lnTo>
                    <a:pt x="40" y="2"/>
                  </a:lnTo>
                  <a:lnTo>
                    <a:pt x="3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6" name="Freeform 69"/>
            <p:cNvSpPr/>
            <p:nvPr/>
          </p:nvSpPr>
          <p:spPr bwMode="auto">
            <a:xfrm>
              <a:off x="6192" y="2344"/>
              <a:ext cx="86" cy="85"/>
            </a:xfrm>
            <a:custGeom>
              <a:avLst/>
              <a:gdLst>
                <a:gd name="T0" fmla="*/ 63 w 86"/>
                <a:gd name="T1" fmla="*/ 0 h 85"/>
                <a:gd name="T2" fmla="*/ 63 w 86"/>
                <a:gd name="T3" fmla="*/ 0 h 85"/>
                <a:gd name="T4" fmla="*/ 62 w 86"/>
                <a:gd name="T5" fmla="*/ 7 h 85"/>
                <a:gd name="T6" fmla="*/ 58 w 86"/>
                <a:gd name="T7" fmla="*/ 14 h 85"/>
                <a:gd name="T8" fmla="*/ 55 w 86"/>
                <a:gd name="T9" fmla="*/ 17 h 85"/>
                <a:gd name="T10" fmla="*/ 52 w 86"/>
                <a:gd name="T11" fmla="*/ 20 h 85"/>
                <a:gd name="T12" fmla="*/ 43 w 86"/>
                <a:gd name="T13" fmla="*/ 24 h 85"/>
                <a:gd name="T14" fmla="*/ 33 w 86"/>
                <a:gd name="T15" fmla="*/ 25 h 85"/>
                <a:gd name="T16" fmla="*/ 23 w 86"/>
                <a:gd name="T17" fmla="*/ 25 h 85"/>
                <a:gd name="T18" fmla="*/ 14 w 86"/>
                <a:gd name="T19" fmla="*/ 27 h 85"/>
                <a:gd name="T20" fmla="*/ 10 w 86"/>
                <a:gd name="T21" fmla="*/ 29 h 85"/>
                <a:gd name="T22" fmla="*/ 5 w 86"/>
                <a:gd name="T23" fmla="*/ 30 h 85"/>
                <a:gd name="T24" fmla="*/ 4 w 86"/>
                <a:gd name="T25" fmla="*/ 34 h 85"/>
                <a:gd name="T26" fmla="*/ 0 w 86"/>
                <a:gd name="T27" fmla="*/ 39 h 85"/>
                <a:gd name="T28" fmla="*/ 0 w 86"/>
                <a:gd name="T29" fmla="*/ 39 h 85"/>
                <a:gd name="T30" fmla="*/ 12 w 86"/>
                <a:gd name="T31" fmla="*/ 37 h 85"/>
                <a:gd name="T32" fmla="*/ 12 w 86"/>
                <a:gd name="T33" fmla="*/ 37 h 85"/>
                <a:gd name="T34" fmla="*/ 17 w 86"/>
                <a:gd name="T35" fmla="*/ 37 h 85"/>
                <a:gd name="T36" fmla="*/ 22 w 86"/>
                <a:gd name="T37" fmla="*/ 39 h 85"/>
                <a:gd name="T38" fmla="*/ 25 w 86"/>
                <a:gd name="T39" fmla="*/ 40 h 85"/>
                <a:gd name="T40" fmla="*/ 28 w 86"/>
                <a:gd name="T41" fmla="*/ 43 h 85"/>
                <a:gd name="T42" fmla="*/ 32 w 86"/>
                <a:gd name="T43" fmla="*/ 52 h 85"/>
                <a:gd name="T44" fmla="*/ 35 w 86"/>
                <a:gd name="T45" fmla="*/ 60 h 85"/>
                <a:gd name="T46" fmla="*/ 35 w 86"/>
                <a:gd name="T47" fmla="*/ 60 h 85"/>
                <a:gd name="T48" fmla="*/ 38 w 86"/>
                <a:gd name="T49" fmla="*/ 70 h 85"/>
                <a:gd name="T50" fmla="*/ 43 w 86"/>
                <a:gd name="T51" fmla="*/ 77 h 85"/>
                <a:gd name="T52" fmla="*/ 45 w 86"/>
                <a:gd name="T53" fmla="*/ 80 h 85"/>
                <a:gd name="T54" fmla="*/ 48 w 86"/>
                <a:gd name="T55" fmla="*/ 82 h 85"/>
                <a:gd name="T56" fmla="*/ 53 w 86"/>
                <a:gd name="T57" fmla="*/ 83 h 85"/>
                <a:gd name="T58" fmla="*/ 58 w 86"/>
                <a:gd name="T59" fmla="*/ 85 h 85"/>
                <a:gd name="T60" fmla="*/ 58 w 86"/>
                <a:gd name="T61" fmla="*/ 85 h 85"/>
                <a:gd name="T62" fmla="*/ 63 w 86"/>
                <a:gd name="T63" fmla="*/ 85 h 85"/>
                <a:gd name="T64" fmla="*/ 63 w 86"/>
                <a:gd name="T65" fmla="*/ 85 h 85"/>
                <a:gd name="T66" fmla="*/ 60 w 86"/>
                <a:gd name="T67" fmla="*/ 73 h 85"/>
                <a:gd name="T68" fmla="*/ 62 w 86"/>
                <a:gd name="T69" fmla="*/ 65 h 85"/>
                <a:gd name="T70" fmla="*/ 63 w 86"/>
                <a:gd name="T71" fmla="*/ 60 h 85"/>
                <a:gd name="T72" fmla="*/ 68 w 86"/>
                <a:gd name="T73" fmla="*/ 55 h 85"/>
                <a:gd name="T74" fmla="*/ 78 w 86"/>
                <a:gd name="T75" fmla="*/ 48 h 85"/>
                <a:gd name="T76" fmla="*/ 83 w 86"/>
                <a:gd name="T77" fmla="*/ 43 h 85"/>
                <a:gd name="T78" fmla="*/ 86 w 86"/>
                <a:gd name="T79" fmla="*/ 39 h 85"/>
                <a:gd name="T80" fmla="*/ 86 w 86"/>
                <a:gd name="T81" fmla="*/ 39 h 85"/>
                <a:gd name="T82" fmla="*/ 80 w 86"/>
                <a:gd name="T83" fmla="*/ 35 h 85"/>
                <a:gd name="T84" fmla="*/ 76 w 86"/>
                <a:gd name="T85" fmla="*/ 32 h 85"/>
                <a:gd name="T86" fmla="*/ 75 w 86"/>
                <a:gd name="T87" fmla="*/ 27 h 85"/>
                <a:gd name="T88" fmla="*/ 73 w 86"/>
                <a:gd name="T89" fmla="*/ 20 h 85"/>
                <a:gd name="T90" fmla="*/ 70 w 86"/>
                <a:gd name="T91" fmla="*/ 7 h 85"/>
                <a:gd name="T92" fmla="*/ 67 w 86"/>
                <a:gd name="T93" fmla="*/ 2 h 85"/>
                <a:gd name="T94" fmla="*/ 63 w 86"/>
                <a:gd name="T9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6" h="85">
                  <a:moveTo>
                    <a:pt x="63" y="0"/>
                  </a:moveTo>
                  <a:lnTo>
                    <a:pt x="63" y="0"/>
                  </a:lnTo>
                  <a:lnTo>
                    <a:pt x="62" y="7"/>
                  </a:lnTo>
                  <a:lnTo>
                    <a:pt x="58" y="14"/>
                  </a:lnTo>
                  <a:lnTo>
                    <a:pt x="55" y="17"/>
                  </a:lnTo>
                  <a:lnTo>
                    <a:pt x="52" y="20"/>
                  </a:lnTo>
                  <a:lnTo>
                    <a:pt x="43" y="24"/>
                  </a:lnTo>
                  <a:lnTo>
                    <a:pt x="33" y="25"/>
                  </a:lnTo>
                  <a:lnTo>
                    <a:pt x="23" y="25"/>
                  </a:lnTo>
                  <a:lnTo>
                    <a:pt x="14" y="27"/>
                  </a:lnTo>
                  <a:lnTo>
                    <a:pt x="10" y="29"/>
                  </a:lnTo>
                  <a:lnTo>
                    <a:pt x="5" y="30"/>
                  </a:lnTo>
                  <a:lnTo>
                    <a:pt x="4" y="34"/>
                  </a:lnTo>
                  <a:lnTo>
                    <a:pt x="0" y="39"/>
                  </a:lnTo>
                  <a:lnTo>
                    <a:pt x="0" y="39"/>
                  </a:lnTo>
                  <a:lnTo>
                    <a:pt x="12" y="37"/>
                  </a:lnTo>
                  <a:lnTo>
                    <a:pt x="12" y="37"/>
                  </a:lnTo>
                  <a:lnTo>
                    <a:pt x="17" y="37"/>
                  </a:lnTo>
                  <a:lnTo>
                    <a:pt x="22" y="39"/>
                  </a:lnTo>
                  <a:lnTo>
                    <a:pt x="25" y="40"/>
                  </a:lnTo>
                  <a:lnTo>
                    <a:pt x="28" y="43"/>
                  </a:lnTo>
                  <a:lnTo>
                    <a:pt x="32" y="52"/>
                  </a:lnTo>
                  <a:lnTo>
                    <a:pt x="35" y="60"/>
                  </a:lnTo>
                  <a:lnTo>
                    <a:pt x="35" y="60"/>
                  </a:lnTo>
                  <a:lnTo>
                    <a:pt x="38" y="70"/>
                  </a:lnTo>
                  <a:lnTo>
                    <a:pt x="43" y="77"/>
                  </a:lnTo>
                  <a:lnTo>
                    <a:pt x="45" y="80"/>
                  </a:lnTo>
                  <a:lnTo>
                    <a:pt x="48" y="82"/>
                  </a:lnTo>
                  <a:lnTo>
                    <a:pt x="53" y="83"/>
                  </a:lnTo>
                  <a:lnTo>
                    <a:pt x="58" y="85"/>
                  </a:lnTo>
                  <a:lnTo>
                    <a:pt x="58" y="85"/>
                  </a:lnTo>
                  <a:lnTo>
                    <a:pt x="63" y="85"/>
                  </a:lnTo>
                  <a:lnTo>
                    <a:pt x="63" y="85"/>
                  </a:lnTo>
                  <a:lnTo>
                    <a:pt x="60" y="73"/>
                  </a:lnTo>
                  <a:lnTo>
                    <a:pt x="62" y="65"/>
                  </a:lnTo>
                  <a:lnTo>
                    <a:pt x="63" y="60"/>
                  </a:lnTo>
                  <a:lnTo>
                    <a:pt x="68" y="55"/>
                  </a:lnTo>
                  <a:lnTo>
                    <a:pt x="78" y="48"/>
                  </a:lnTo>
                  <a:lnTo>
                    <a:pt x="83" y="43"/>
                  </a:lnTo>
                  <a:lnTo>
                    <a:pt x="86" y="39"/>
                  </a:lnTo>
                  <a:lnTo>
                    <a:pt x="86" y="39"/>
                  </a:lnTo>
                  <a:lnTo>
                    <a:pt x="80" y="35"/>
                  </a:lnTo>
                  <a:lnTo>
                    <a:pt x="76" y="32"/>
                  </a:lnTo>
                  <a:lnTo>
                    <a:pt x="75" y="27"/>
                  </a:lnTo>
                  <a:lnTo>
                    <a:pt x="73" y="20"/>
                  </a:lnTo>
                  <a:lnTo>
                    <a:pt x="70" y="7"/>
                  </a:lnTo>
                  <a:lnTo>
                    <a:pt x="67" y="2"/>
                  </a:lnTo>
                  <a:lnTo>
                    <a:pt x="6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7" name="Freeform 70"/>
            <p:cNvSpPr/>
            <p:nvPr/>
          </p:nvSpPr>
          <p:spPr bwMode="auto">
            <a:xfrm>
              <a:off x="6192" y="2344"/>
              <a:ext cx="86" cy="85"/>
            </a:xfrm>
            <a:custGeom>
              <a:avLst/>
              <a:gdLst>
                <a:gd name="T0" fmla="*/ 63 w 86"/>
                <a:gd name="T1" fmla="*/ 0 h 85"/>
                <a:gd name="T2" fmla="*/ 63 w 86"/>
                <a:gd name="T3" fmla="*/ 0 h 85"/>
                <a:gd name="T4" fmla="*/ 62 w 86"/>
                <a:gd name="T5" fmla="*/ 7 h 85"/>
                <a:gd name="T6" fmla="*/ 58 w 86"/>
                <a:gd name="T7" fmla="*/ 14 h 85"/>
                <a:gd name="T8" fmla="*/ 55 w 86"/>
                <a:gd name="T9" fmla="*/ 17 h 85"/>
                <a:gd name="T10" fmla="*/ 52 w 86"/>
                <a:gd name="T11" fmla="*/ 20 h 85"/>
                <a:gd name="T12" fmla="*/ 43 w 86"/>
                <a:gd name="T13" fmla="*/ 24 h 85"/>
                <a:gd name="T14" fmla="*/ 33 w 86"/>
                <a:gd name="T15" fmla="*/ 25 h 85"/>
                <a:gd name="T16" fmla="*/ 23 w 86"/>
                <a:gd name="T17" fmla="*/ 25 h 85"/>
                <a:gd name="T18" fmla="*/ 14 w 86"/>
                <a:gd name="T19" fmla="*/ 27 h 85"/>
                <a:gd name="T20" fmla="*/ 10 w 86"/>
                <a:gd name="T21" fmla="*/ 29 h 85"/>
                <a:gd name="T22" fmla="*/ 5 w 86"/>
                <a:gd name="T23" fmla="*/ 30 h 85"/>
                <a:gd name="T24" fmla="*/ 4 w 86"/>
                <a:gd name="T25" fmla="*/ 34 h 85"/>
                <a:gd name="T26" fmla="*/ 0 w 86"/>
                <a:gd name="T27" fmla="*/ 39 h 85"/>
                <a:gd name="T28" fmla="*/ 0 w 86"/>
                <a:gd name="T29" fmla="*/ 39 h 85"/>
                <a:gd name="T30" fmla="*/ 12 w 86"/>
                <a:gd name="T31" fmla="*/ 37 h 85"/>
                <a:gd name="T32" fmla="*/ 12 w 86"/>
                <a:gd name="T33" fmla="*/ 37 h 85"/>
                <a:gd name="T34" fmla="*/ 17 w 86"/>
                <a:gd name="T35" fmla="*/ 37 h 85"/>
                <a:gd name="T36" fmla="*/ 22 w 86"/>
                <a:gd name="T37" fmla="*/ 39 h 85"/>
                <a:gd name="T38" fmla="*/ 25 w 86"/>
                <a:gd name="T39" fmla="*/ 40 h 85"/>
                <a:gd name="T40" fmla="*/ 28 w 86"/>
                <a:gd name="T41" fmla="*/ 43 h 85"/>
                <a:gd name="T42" fmla="*/ 32 w 86"/>
                <a:gd name="T43" fmla="*/ 52 h 85"/>
                <a:gd name="T44" fmla="*/ 35 w 86"/>
                <a:gd name="T45" fmla="*/ 60 h 85"/>
                <a:gd name="T46" fmla="*/ 35 w 86"/>
                <a:gd name="T47" fmla="*/ 60 h 85"/>
                <a:gd name="T48" fmla="*/ 38 w 86"/>
                <a:gd name="T49" fmla="*/ 70 h 85"/>
                <a:gd name="T50" fmla="*/ 43 w 86"/>
                <a:gd name="T51" fmla="*/ 77 h 85"/>
                <a:gd name="T52" fmla="*/ 45 w 86"/>
                <a:gd name="T53" fmla="*/ 80 h 85"/>
                <a:gd name="T54" fmla="*/ 48 w 86"/>
                <a:gd name="T55" fmla="*/ 82 h 85"/>
                <a:gd name="T56" fmla="*/ 53 w 86"/>
                <a:gd name="T57" fmla="*/ 83 h 85"/>
                <a:gd name="T58" fmla="*/ 58 w 86"/>
                <a:gd name="T59" fmla="*/ 85 h 85"/>
                <a:gd name="T60" fmla="*/ 58 w 86"/>
                <a:gd name="T61" fmla="*/ 85 h 85"/>
                <a:gd name="T62" fmla="*/ 63 w 86"/>
                <a:gd name="T63" fmla="*/ 85 h 85"/>
                <a:gd name="T64" fmla="*/ 63 w 86"/>
                <a:gd name="T65" fmla="*/ 85 h 85"/>
                <a:gd name="T66" fmla="*/ 60 w 86"/>
                <a:gd name="T67" fmla="*/ 73 h 85"/>
                <a:gd name="T68" fmla="*/ 62 w 86"/>
                <a:gd name="T69" fmla="*/ 65 h 85"/>
                <a:gd name="T70" fmla="*/ 63 w 86"/>
                <a:gd name="T71" fmla="*/ 60 h 85"/>
                <a:gd name="T72" fmla="*/ 68 w 86"/>
                <a:gd name="T73" fmla="*/ 55 h 85"/>
                <a:gd name="T74" fmla="*/ 78 w 86"/>
                <a:gd name="T75" fmla="*/ 48 h 85"/>
                <a:gd name="T76" fmla="*/ 83 w 86"/>
                <a:gd name="T77" fmla="*/ 43 h 85"/>
                <a:gd name="T78" fmla="*/ 86 w 86"/>
                <a:gd name="T79" fmla="*/ 39 h 85"/>
                <a:gd name="T80" fmla="*/ 86 w 86"/>
                <a:gd name="T81" fmla="*/ 39 h 85"/>
                <a:gd name="T82" fmla="*/ 80 w 86"/>
                <a:gd name="T83" fmla="*/ 35 h 85"/>
                <a:gd name="T84" fmla="*/ 76 w 86"/>
                <a:gd name="T85" fmla="*/ 32 h 85"/>
                <a:gd name="T86" fmla="*/ 75 w 86"/>
                <a:gd name="T87" fmla="*/ 27 h 85"/>
                <a:gd name="T88" fmla="*/ 73 w 86"/>
                <a:gd name="T89" fmla="*/ 20 h 85"/>
                <a:gd name="T90" fmla="*/ 70 w 86"/>
                <a:gd name="T91" fmla="*/ 7 h 85"/>
                <a:gd name="T92" fmla="*/ 67 w 86"/>
                <a:gd name="T93" fmla="*/ 2 h 85"/>
                <a:gd name="T94" fmla="*/ 63 w 86"/>
                <a:gd name="T9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6" h="85">
                  <a:moveTo>
                    <a:pt x="63" y="0"/>
                  </a:moveTo>
                  <a:lnTo>
                    <a:pt x="63" y="0"/>
                  </a:lnTo>
                  <a:lnTo>
                    <a:pt x="62" y="7"/>
                  </a:lnTo>
                  <a:lnTo>
                    <a:pt x="58" y="14"/>
                  </a:lnTo>
                  <a:lnTo>
                    <a:pt x="55" y="17"/>
                  </a:lnTo>
                  <a:lnTo>
                    <a:pt x="52" y="20"/>
                  </a:lnTo>
                  <a:lnTo>
                    <a:pt x="43" y="24"/>
                  </a:lnTo>
                  <a:lnTo>
                    <a:pt x="33" y="25"/>
                  </a:lnTo>
                  <a:lnTo>
                    <a:pt x="23" y="25"/>
                  </a:lnTo>
                  <a:lnTo>
                    <a:pt x="14" y="27"/>
                  </a:lnTo>
                  <a:lnTo>
                    <a:pt x="10" y="29"/>
                  </a:lnTo>
                  <a:lnTo>
                    <a:pt x="5" y="30"/>
                  </a:lnTo>
                  <a:lnTo>
                    <a:pt x="4" y="34"/>
                  </a:lnTo>
                  <a:lnTo>
                    <a:pt x="0" y="39"/>
                  </a:lnTo>
                  <a:lnTo>
                    <a:pt x="0" y="39"/>
                  </a:lnTo>
                  <a:lnTo>
                    <a:pt x="12" y="37"/>
                  </a:lnTo>
                  <a:lnTo>
                    <a:pt x="12" y="37"/>
                  </a:lnTo>
                  <a:lnTo>
                    <a:pt x="17" y="37"/>
                  </a:lnTo>
                  <a:lnTo>
                    <a:pt x="22" y="39"/>
                  </a:lnTo>
                  <a:lnTo>
                    <a:pt x="25" y="40"/>
                  </a:lnTo>
                  <a:lnTo>
                    <a:pt x="28" y="43"/>
                  </a:lnTo>
                  <a:lnTo>
                    <a:pt x="32" y="52"/>
                  </a:lnTo>
                  <a:lnTo>
                    <a:pt x="35" y="60"/>
                  </a:lnTo>
                  <a:lnTo>
                    <a:pt x="35" y="60"/>
                  </a:lnTo>
                  <a:lnTo>
                    <a:pt x="38" y="70"/>
                  </a:lnTo>
                  <a:lnTo>
                    <a:pt x="43" y="77"/>
                  </a:lnTo>
                  <a:lnTo>
                    <a:pt x="45" y="80"/>
                  </a:lnTo>
                  <a:lnTo>
                    <a:pt x="48" y="82"/>
                  </a:lnTo>
                  <a:lnTo>
                    <a:pt x="53" y="83"/>
                  </a:lnTo>
                  <a:lnTo>
                    <a:pt x="58" y="85"/>
                  </a:lnTo>
                  <a:lnTo>
                    <a:pt x="58" y="85"/>
                  </a:lnTo>
                  <a:lnTo>
                    <a:pt x="63" y="85"/>
                  </a:lnTo>
                  <a:lnTo>
                    <a:pt x="63" y="85"/>
                  </a:lnTo>
                  <a:lnTo>
                    <a:pt x="60" y="73"/>
                  </a:lnTo>
                  <a:lnTo>
                    <a:pt x="62" y="65"/>
                  </a:lnTo>
                  <a:lnTo>
                    <a:pt x="63" y="60"/>
                  </a:lnTo>
                  <a:lnTo>
                    <a:pt x="68" y="55"/>
                  </a:lnTo>
                  <a:lnTo>
                    <a:pt x="78" y="48"/>
                  </a:lnTo>
                  <a:lnTo>
                    <a:pt x="83" y="43"/>
                  </a:lnTo>
                  <a:lnTo>
                    <a:pt x="86" y="39"/>
                  </a:lnTo>
                  <a:lnTo>
                    <a:pt x="86" y="39"/>
                  </a:lnTo>
                  <a:lnTo>
                    <a:pt x="80" y="35"/>
                  </a:lnTo>
                  <a:lnTo>
                    <a:pt x="76" y="32"/>
                  </a:lnTo>
                  <a:lnTo>
                    <a:pt x="75" y="27"/>
                  </a:lnTo>
                  <a:lnTo>
                    <a:pt x="73" y="20"/>
                  </a:lnTo>
                  <a:lnTo>
                    <a:pt x="70" y="7"/>
                  </a:lnTo>
                  <a:lnTo>
                    <a:pt x="67" y="2"/>
                  </a:lnTo>
                  <a:lnTo>
                    <a:pt x="6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8" name="Freeform 71"/>
            <p:cNvSpPr/>
            <p:nvPr/>
          </p:nvSpPr>
          <p:spPr bwMode="auto">
            <a:xfrm>
              <a:off x="5254" y="2351"/>
              <a:ext cx="40" cy="70"/>
            </a:xfrm>
            <a:custGeom>
              <a:avLst/>
              <a:gdLst>
                <a:gd name="T0" fmla="*/ 0 w 40"/>
                <a:gd name="T1" fmla="*/ 0 h 70"/>
                <a:gd name="T2" fmla="*/ 0 w 40"/>
                <a:gd name="T3" fmla="*/ 0 h 70"/>
                <a:gd name="T4" fmla="*/ 2 w 40"/>
                <a:gd name="T5" fmla="*/ 10 h 70"/>
                <a:gd name="T6" fmla="*/ 0 w 40"/>
                <a:gd name="T7" fmla="*/ 22 h 70"/>
                <a:gd name="T8" fmla="*/ 0 w 40"/>
                <a:gd name="T9" fmla="*/ 45 h 70"/>
                <a:gd name="T10" fmla="*/ 2 w 40"/>
                <a:gd name="T11" fmla="*/ 55 h 70"/>
                <a:gd name="T12" fmla="*/ 3 w 40"/>
                <a:gd name="T13" fmla="*/ 63 h 70"/>
                <a:gd name="T14" fmla="*/ 7 w 40"/>
                <a:gd name="T15" fmla="*/ 66 h 70"/>
                <a:gd name="T16" fmla="*/ 10 w 40"/>
                <a:gd name="T17" fmla="*/ 68 h 70"/>
                <a:gd name="T18" fmla="*/ 13 w 40"/>
                <a:gd name="T19" fmla="*/ 70 h 70"/>
                <a:gd name="T20" fmla="*/ 18 w 40"/>
                <a:gd name="T21" fmla="*/ 70 h 70"/>
                <a:gd name="T22" fmla="*/ 18 w 40"/>
                <a:gd name="T23" fmla="*/ 70 h 70"/>
                <a:gd name="T24" fmla="*/ 23 w 40"/>
                <a:gd name="T25" fmla="*/ 70 h 70"/>
                <a:gd name="T26" fmla="*/ 23 w 40"/>
                <a:gd name="T27" fmla="*/ 70 h 70"/>
                <a:gd name="T28" fmla="*/ 30 w 40"/>
                <a:gd name="T29" fmla="*/ 66 h 70"/>
                <a:gd name="T30" fmla="*/ 33 w 40"/>
                <a:gd name="T31" fmla="*/ 63 h 70"/>
                <a:gd name="T32" fmla="*/ 36 w 40"/>
                <a:gd name="T33" fmla="*/ 58 h 70"/>
                <a:gd name="T34" fmla="*/ 38 w 40"/>
                <a:gd name="T35" fmla="*/ 53 h 70"/>
                <a:gd name="T36" fmla="*/ 40 w 40"/>
                <a:gd name="T37" fmla="*/ 48 h 70"/>
                <a:gd name="T38" fmla="*/ 38 w 40"/>
                <a:gd name="T39" fmla="*/ 41 h 70"/>
                <a:gd name="T40" fmla="*/ 35 w 40"/>
                <a:gd name="T41" fmla="*/ 30 h 70"/>
                <a:gd name="T42" fmla="*/ 30 w 40"/>
                <a:gd name="T43" fmla="*/ 18 h 70"/>
                <a:gd name="T44" fmla="*/ 20 w 40"/>
                <a:gd name="T45" fmla="*/ 10 h 70"/>
                <a:gd name="T46" fmla="*/ 12 w 40"/>
                <a:gd name="T47" fmla="*/ 3 h 70"/>
                <a:gd name="T48" fmla="*/ 5 w 40"/>
                <a:gd name="T49" fmla="*/ 2 h 70"/>
                <a:gd name="T50" fmla="*/ 0 w 40"/>
                <a:gd name="T5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70">
                  <a:moveTo>
                    <a:pt x="0" y="0"/>
                  </a:moveTo>
                  <a:lnTo>
                    <a:pt x="0" y="0"/>
                  </a:lnTo>
                  <a:lnTo>
                    <a:pt x="2" y="10"/>
                  </a:lnTo>
                  <a:lnTo>
                    <a:pt x="0" y="22"/>
                  </a:lnTo>
                  <a:lnTo>
                    <a:pt x="0" y="45"/>
                  </a:lnTo>
                  <a:lnTo>
                    <a:pt x="2" y="55"/>
                  </a:lnTo>
                  <a:lnTo>
                    <a:pt x="3" y="63"/>
                  </a:lnTo>
                  <a:lnTo>
                    <a:pt x="7" y="66"/>
                  </a:lnTo>
                  <a:lnTo>
                    <a:pt x="10" y="68"/>
                  </a:lnTo>
                  <a:lnTo>
                    <a:pt x="13" y="70"/>
                  </a:lnTo>
                  <a:lnTo>
                    <a:pt x="18" y="70"/>
                  </a:lnTo>
                  <a:lnTo>
                    <a:pt x="18" y="70"/>
                  </a:lnTo>
                  <a:lnTo>
                    <a:pt x="23" y="70"/>
                  </a:lnTo>
                  <a:lnTo>
                    <a:pt x="23" y="70"/>
                  </a:lnTo>
                  <a:lnTo>
                    <a:pt x="30" y="66"/>
                  </a:lnTo>
                  <a:lnTo>
                    <a:pt x="33" y="63"/>
                  </a:lnTo>
                  <a:lnTo>
                    <a:pt x="36" y="58"/>
                  </a:lnTo>
                  <a:lnTo>
                    <a:pt x="38" y="53"/>
                  </a:lnTo>
                  <a:lnTo>
                    <a:pt x="40" y="48"/>
                  </a:lnTo>
                  <a:lnTo>
                    <a:pt x="38" y="41"/>
                  </a:lnTo>
                  <a:lnTo>
                    <a:pt x="35" y="30"/>
                  </a:lnTo>
                  <a:lnTo>
                    <a:pt x="30" y="18"/>
                  </a:lnTo>
                  <a:lnTo>
                    <a:pt x="20" y="10"/>
                  </a:lnTo>
                  <a:lnTo>
                    <a:pt x="12" y="3"/>
                  </a:lnTo>
                  <a:lnTo>
                    <a:pt x="5" y="2"/>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79" name="Freeform 72"/>
            <p:cNvSpPr/>
            <p:nvPr/>
          </p:nvSpPr>
          <p:spPr bwMode="auto">
            <a:xfrm>
              <a:off x="5254" y="2351"/>
              <a:ext cx="40" cy="70"/>
            </a:xfrm>
            <a:custGeom>
              <a:avLst/>
              <a:gdLst>
                <a:gd name="T0" fmla="*/ 0 w 40"/>
                <a:gd name="T1" fmla="*/ 0 h 70"/>
                <a:gd name="T2" fmla="*/ 0 w 40"/>
                <a:gd name="T3" fmla="*/ 0 h 70"/>
                <a:gd name="T4" fmla="*/ 2 w 40"/>
                <a:gd name="T5" fmla="*/ 10 h 70"/>
                <a:gd name="T6" fmla="*/ 0 w 40"/>
                <a:gd name="T7" fmla="*/ 22 h 70"/>
                <a:gd name="T8" fmla="*/ 0 w 40"/>
                <a:gd name="T9" fmla="*/ 45 h 70"/>
                <a:gd name="T10" fmla="*/ 2 w 40"/>
                <a:gd name="T11" fmla="*/ 55 h 70"/>
                <a:gd name="T12" fmla="*/ 3 w 40"/>
                <a:gd name="T13" fmla="*/ 63 h 70"/>
                <a:gd name="T14" fmla="*/ 7 w 40"/>
                <a:gd name="T15" fmla="*/ 66 h 70"/>
                <a:gd name="T16" fmla="*/ 10 w 40"/>
                <a:gd name="T17" fmla="*/ 68 h 70"/>
                <a:gd name="T18" fmla="*/ 13 w 40"/>
                <a:gd name="T19" fmla="*/ 70 h 70"/>
                <a:gd name="T20" fmla="*/ 18 w 40"/>
                <a:gd name="T21" fmla="*/ 70 h 70"/>
                <a:gd name="T22" fmla="*/ 18 w 40"/>
                <a:gd name="T23" fmla="*/ 70 h 70"/>
                <a:gd name="T24" fmla="*/ 23 w 40"/>
                <a:gd name="T25" fmla="*/ 70 h 70"/>
                <a:gd name="T26" fmla="*/ 23 w 40"/>
                <a:gd name="T27" fmla="*/ 70 h 70"/>
                <a:gd name="T28" fmla="*/ 30 w 40"/>
                <a:gd name="T29" fmla="*/ 66 h 70"/>
                <a:gd name="T30" fmla="*/ 33 w 40"/>
                <a:gd name="T31" fmla="*/ 63 h 70"/>
                <a:gd name="T32" fmla="*/ 36 w 40"/>
                <a:gd name="T33" fmla="*/ 58 h 70"/>
                <a:gd name="T34" fmla="*/ 38 w 40"/>
                <a:gd name="T35" fmla="*/ 53 h 70"/>
                <a:gd name="T36" fmla="*/ 40 w 40"/>
                <a:gd name="T37" fmla="*/ 48 h 70"/>
                <a:gd name="T38" fmla="*/ 38 w 40"/>
                <a:gd name="T39" fmla="*/ 41 h 70"/>
                <a:gd name="T40" fmla="*/ 35 w 40"/>
                <a:gd name="T41" fmla="*/ 30 h 70"/>
                <a:gd name="T42" fmla="*/ 30 w 40"/>
                <a:gd name="T43" fmla="*/ 18 h 70"/>
                <a:gd name="T44" fmla="*/ 20 w 40"/>
                <a:gd name="T45" fmla="*/ 10 h 70"/>
                <a:gd name="T46" fmla="*/ 12 w 40"/>
                <a:gd name="T47" fmla="*/ 3 h 70"/>
                <a:gd name="T48" fmla="*/ 5 w 40"/>
                <a:gd name="T49" fmla="*/ 2 h 70"/>
                <a:gd name="T50" fmla="*/ 0 w 40"/>
                <a:gd name="T5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70">
                  <a:moveTo>
                    <a:pt x="0" y="0"/>
                  </a:moveTo>
                  <a:lnTo>
                    <a:pt x="0" y="0"/>
                  </a:lnTo>
                  <a:lnTo>
                    <a:pt x="2" y="10"/>
                  </a:lnTo>
                  <a:lnTo>
                    <a:pt x="0" y="22"/>
                  </a:lnTo>
                  <a:lnTo>
                    <a:pt x="0" y="45"/>
                  </a:lnTo>
                  <a:lnTo>
                    <a:pt x="2" y="55"/>
                  </a:lnTo>
                  <a:lnTo>
                    <a:pt x="3" y="63"/>
                  </a:lnTo>
                  <a:lnTo>
                    <a:pt x="7" y="66"/>
                  </a:lnTo>
                  <a:lnTo>
                    <a:pt x="10" y="68"/>
                  </a:lnTo>
                  <a:lnTo>
                    <a:pt x="13" y="70"/>
                  </a:lnTo>
                  <a:lnTo>
                    <a:pt x="18" y="70"/>
                  </a:lnTo>
                  <a:lnTo>
                    <a:pt x="18" y="70"/>
                  </a:lnTo>
                  <a:lnTo>
                    <a:pt x="23" y="70"/>
                  </a:lnTo>
                  <a:lnTo>
                    <a:pt x="23" y="70"/>
                  </a:lnTo>
                  <a:lnTo>
                    <a:pt x="30" y="66"/>
                  </a:lnTo>
                  <a:lnTo>
                    <a:pt x="33" y="63"/>
                  </a:lnTo>
                  <a:lnTo>
                    <a:pt x="36" y="58"/>
                  </a:lnTo>
                  <a:lnTo>
                    <a:pt x="38" y="53"/>
                  </a:lnTo>
                  <a:lnTo>
                    <a:pt x="40" y="48"/>
                  </a:lnTo>
                  <a:lnTo>
                    <a:pt x="38" y="41"/>
                  </a:lnTo>
                  <a:lnTo>
                    <a:pt x="35" y="30"/>
                  </a:lnTo>
                  <a:lnTo>
                    <a:pt x="30" y="18"/>
                  </a:lnTo>
                  <a:lnTo>
                    <a:pt x="20" y="10"/>
                  </a:lnTo>
                  <a:lnTo>
                    <a:pt x="12" y="3"/>
                  </a:lnTo>
                  <a:lnTo>
                    <a:pt x="5" y="2"/>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0" name="Freeform 73"/>
            <p:cNvSpPr/>
            <p:nvPr/>
          </p:nvSpPr>
          <p:spPr bwMode="auto">
            <a:xfrm>
              <a:off x="5936" y="2406"/>
              <a:ext cx="180" cy="122"/>
            </a:xfrm>
            <a:custGeom>
              <a:avLst/>
              <a:gdLst>
                <a:gd name="T0" fmla="*/ 124 w 180"/>
                <a:gd name="T1" fmla="*/ 0 h 122"/>
                <a:gd name="T2" fmla="*/ 124 w 180"/>
                <a:gd name="T3" fmla="*/ 0 h 122"/>
                <a:gd name="T4" fmla="*/ 119 w 180"/>
                <a:gd name="T5" fmla="*/ 10 h 122"/>
                <a:gd name="T6" fmla="*/ 112 w 180"/>
                <a:gd name="T7" fmla="*/ 18 h 122"/>
                <a:gd name="T8" fmla="*/ 106 w 180"/>
                <a:gd name="T9" fmla="*/ 26 h 122"/>
                <a:gd name="T10" fmla="*/ 97 w 180"/>
                <a:gd name="T11" fmla="*/ 34 h 122"/>
                <a:gd name="T12" fmla="*/ 79 w 180"/>
                <a:gd name="T13" fmla="*/ 46 h 122"/>
                <a:gd name="T14" fmla="*/ 61 w 180"/>
                <a:gd name="T15" fmla="*/ 59 h 122"/>
                <a:gd name="T16" fmla="*/ 43 w 180"/>
                <a:gd name="T17" fmla="*/ 71 h 122"/>
                <a:gd name="T18" fmla="*/ 25 w 180"/>
                <a:gd name="T19" fmla="*/ 84 h 122"/>
                <a:gd name="T20" fmla="*/ 18 w 180"/>
                <a:gd name="T21" fmla="*/ 92 h 122"/>
                <a:gd name="T22" fmla="*/ 11 w 180"/>
                <a:gd name="T23" fmla="*/ 101 h 122"/>
                <a:gd name="T24" fmla="*/ 5 w 180"/>
                <a:gd name="T25" fmla="*/ 111 h 122"/>
                <a:gd name="T26" fmla="*/ 0 w 180"/>
                <a:gd name="T27" fmla="*/ 122 h 122"/>
                <a:gd name="T28" fmla="*/ 0 w 180"/>
                <a:gd name="T29" fmla="*/ 122 h 122"/>
                <a:gd name="T30" fmla="*/ 16 w 180"/>
                <a:gd name="T31" fmla="*/ 122 h 122"/>
                <a:gd name="T32" fmla="*/ 16 w 180"/>
                <a:gd name="T33" fmla="*/ 122 h 122"/>
                <a:gd name="T34" fmla="*/ 31 w 180"/>
                <a:gd name="T35" fmla="*/ 122 h 122"/>
                <a:gd name="T36" fmla="*/ 46 w 180"/>
                <a:gd name="T37" fmla="*/ 119 h 122"/>
                <a:gd name="T38" fmla="*/ 59 w 180"/>
                <a:gd name="T39" fmla="*/ 114 h 122"/>
                <a:gd name="T40" fmla="*/ 73 w 180"/>
                <a:gd name="T41" fmla="*/ 107 h 122"/>
                <a:gd name="T42" fmla="*/ 84 w 180"/>
                <a:gd name="T43" fmla="*/ 97 h 122"/>
                <a:gd name="T44" fmla="*/ 94 w 180"/>
                <a:gd name="T45" fmla="*/ 86 h 122"/>
                <a:gd name="T46" fmla="*/ 102 w 180"/>
                <a:gd name="T47" fmla="*/ 71 h 122"/>
                <a:gd name="T48" fmla="*/ 109 w 180"/>
                <a:gd name="T49" fmla="*/ 53 h 122"/>
                <a:gd name="T50" fmla="*/ 109 w 180"/>
                <a:gd name="T51" fmla="*/ 53 h 122"/>
                <a:gd name="T52" fmla="*/ 117 w 180"/>
                <a:gd name="T53" fmla="*/ 51 h 122"/>
                <a:gd name="T54" fmla="*/ 117 w 180"/>
                <a:gd name="T55" fmla="*/ 51 h 122"/>
                <a:gd name="T56" fmla="*/ 132 w 180"/>
                <a:gd name="T57" fmla="*/ 53 h 122"/>
                <a:gd name="T58" fmla="*/ 132 w 180"/>
                <a:gd name="T59" fmla="*/ 53 h 122"/>
                <a:gd name="T60" fmla="*/ 147 w 180"/>
                <a:gd name="T61" fmla="*/ 54 h 122"/>
                <a:gd name="T62" fmla="*/ 147 w 180"/>
                <a:gd name="T63" fmla="*/ 54 h 122"/>
                <a:gd name="T64" fmla="*/ 154 w 180"/>
                <a:gd name="T65" fmla="*/ 54 h 122"/>
                <a:gd name="T66" fmla="*/ 157 w 180"/>
                <a:gd name="T67" fmla="*/ 53 h 122"/>
                <a:gd name="T68" fmla="*/ 162 w 180"/>
                <a:gd name="T69" fmla="*/ 49 h 122"/>
                <a:gd name="T70" fmla="*/ 164 w 180"/>
                <a:gd name="T71" fmla="*/ 44 h 122"/>
                <a:gd name="T72" fmla="*/ 164 w 180"/>
                <a:gd name="T73" fmla="*/ 44 h 122"/>
                <a:gd name="T74" fmla="*/ 155 w 180"/>
                <a:gd name="T75" fmla="*/ 43 h 122"/>
                <a:gd name="T76" fmla="*/ 155 w 180"/>
                <a:gd name="T77" fmla="*/ 39 h 122"/>
                <a:gd name="T78" fmla="*/ 157 w 180"/>
                <a:gd name="T79" fmla="*/ 39 h 122"/>
                <a:gd name="T80" fmla="*/ 164 w 180"/>
                <a:gd name="T81" fmla="*/ 39 h 122"/>
                <a:gd name="T82" fmla="*/ 170 w 180"/>
                <a:gd name="T83" fmla="*/ 38 h 122"/>
                <a:gd name="T84" fmla="*/ 175 w 180"/>
                <a:gd name="T85" fmla="*/ 36 h 122"/>
                <a:gd name="T86" fmla="*/ 179 w 180"/>
                <a:gd name="T87" fmla="*/ 34 h 122"/>
                <a:gd name="T88" fmla="*/ 180 w 180"/>
                <a:gd name="T89" fmla="*/ 33 h 122"/>
                <a:gd name="T90" fmla="*/ 179 w 180"/>
                <a:gd name="T91" fmla="*/ 29 h 122"/>
                <a:gd name="T92" fmla="*/ 179 w 180"/>
                <a:gd name="T93" fmla="*/ 29 h 122"/>
                <a:gd name="T94" fmla="*/ 174 w 180"/>
                <a:gd name="T95" fmla="*/ 29 h 122"/>
                <a:gd name="T96" fmla="*/ 174 w 180"/>
                <a:gd name="T97" fmla="*/ 29 h 122"/>
                <a:gd name="T98" fmla="*/ 164 w 180"/>
                <a:gd name="T99" fmla="*/ 29 h 122"/>
                <a:gd name="T100" fmla="*/ 157 w 180"/>
                <a:gd name="T101" fmla="*/ 26 h 122"/>
                <a:gd name="T102" fmla="*/ 152 w 180"/>
                <a:gd name="T103" fmla="*/ 21 h 122"/>
                <a:gd name="T104" fmla="*/ 147 w 180"/>
                <a:gd name="T105" fmla="*/ 16 h 122"/>
                <a:gd name="T106" fmla="*/ 137 w 180"/>
                <a:gd name="T107" fmla="*/ 6 h 122"/>
                <a:gd name="T108" fmla="*/ 132 w 180"/>
                <a:gd name="T109" fmla="*/ 1 h 122"/>
                <a:gd name="T110" fmla="*/ 124 w 180"/>
                <a:gd name="T111"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0" h="122">
                  <a:moveTo>
                    <a:pt x="124" y="0"/>
                  </a:moveTo>
                  <a:lnTo>
                    <a:pt x="124" y="0"/>
                  </a:lnTo>
                  <a:lnTo>
                    <a:pt x="119" y="10"/>
                  </a:lnTo>
                  <a:lnTo>
                    <a:pt x="112" y="18"/>
                  </a:lnTo>
                  <a:lnTo>
                    <a:pt x="106" y="26"/>
                  </a:lnTo>
                  <a:lnTo>
                    <a:pt x="97" y="34"/>
                  </a:lnTo>
                  <a:lnTo>
                    <a:pt x="79" y="46"/>
                  </a:lnTo>
                  <a:lnTo>
                    <a:pt x="61" y="59"/>
                  </a:lnTo>
                  <a:lnTo>
                    <a:pt x="43" y="71"/>
                  </a:lnTo>
                  <a:lnTo>
                    <a:pt x="25" y="84"/>
                  </a:lnTo>
                  <a:lnTo>
                    <a:pt x="18" y="92"/>
                  </a:lnTo>
                  <a:lnTo>
                    <a:pt x="11" y="101"/>
                  </a:lnTo>
                  <a:lnTo>
                    <a:pt x="5" y="111"/>
                  </a:lnTo>
                  <a:lnTo>
                    <a:pt x="0" y="122"/>
                  </a:lnTo>
                  <a:lnTo>
                    <a:pt x="0" y="122"/>
                  </a:lnTo>
                  <a:lnTo>
                    <a:pt x="16" y="122"/>
                  </a:lnTo>
                  <a:lnTo>
                    <a:pt x="16" y="122"/>
                  </a:lnTo>
                  <a:lnTo>
                    <a:pt x="31" y="122"/>
                  </a:lnTo>
                  <a:lnTo>
                    <a:pt x="46" y="119"/>
                  </a:lnTo>
                  <a:lnTo>
                    <a:pt x="59" y="114"/>
                  </a:lnTo>
                  <a:lnTo>
                    <a:pt x="73" y="107"/>
                  </a:lnTo>
                  <a:lnTo>
                    <a:pt x="84" y="97"/>
                  </a:lnTo>
                  <a:lnTo>
                    <a:pt x="94" y="86"/>
                  </a:lnTo>
                  <a:lnTo>
                    <a:pt x="102" y="71"/>
                  </a:lnTo>
                  <a:lnTo>
                    <a:pt x="109" y="53"/>
                  </a:lnTo>
                  <a:lnTo>
                    <a:pt x="109" y="53"/>
                  </a:lnTo>
                  <a:lnTo>
                    <a:pt x="117" y="51"/>
                  </a:lnTo>
                  <a:lnTo>
                    <a:pt x="117" y="51"/>
                  </a:lnTo>
                  <a:lnTo>
                    <a:pt x="132" y="53"/>
                  </a:lnTo>
                  <a:lnTo>
                    <a:pt x="132" y="53"/>
                  </a:lnTo>
                  <a:lnTo>
                    <a:pt x="147" y="54"/>
                  </a:lnTo>
                  <a:lnTo>
                    <a:pt x="147" y="54"/>
                  </a:lnTo>
                  <a:lnTo>
                    <a:pt x="154" y="54"/>
                  </a:lnTo>
                  <a:lnTo>
                    <a:pt x="157" y="53"/>
                  </a:lnTo>
                  <a:lnTo>
                    <a:pt x="162" y="49"/>
                  </a:lnTo>
                  <a:lnTo>
                    <a:pt x="164" y="44"/>
                  </a:lnTo>
                  <a:lnTo>
                    <a:pt x="164" y="44"/>
                  </a:lnTo>
                  <a:lnTo>
                    <a:pt x="155" y="43"/>
                  </a:lnTo>
                  <a:lnTo>
                    <a:pt x="155" y="39"/>
                  </a:lnTo>
                  <a:lnTo>
                    <a:pt x="157" y="39"/>
                  </a:lnTo>
                  <a:lnTo>
                    <a:pt x="164" y="39"/>
                  </a:lnTo>
                  <a:lnTo>
                    <a:pt x="170" y="38"/>
                  </a:lnTo>
                  <a:lnTo>
                    <a:pt x="175" y="36"/>
                  </a:lnTo>
                  <a:lnTo>
                    <a:pt x="179" y="34"/>
                  </a:lnTo>
                  <a:lnTo>
                    <a:pt x="180" y="33"/>
                  </a:lnTo>
                  <a:lnTo>
                    <a:pt x="179" y="29"/>
                  </a:lnTo>
                  <a:lnTo>
                    <a:pt x="179" y="29"/>
                  </a:lnTo>
                  <a:lnTo>
                    <a:pt x="174" y="29"/>
                  </a:lnTo>
                  <a:lnTo>
                    <a:pt x="174" y="29"/>
                  </a:lnTo>
                  <a:lnTo>
                    <a:pt x="164" y="29"/>
                  </a:lnTo>
                  <a:lnTo>
                    <a:pt x="157" y="26"/>
                  </a:lnTo>
                  <a:lnTo>
                    <a:pt x="152" y="21"/>
                  </a:lnTo>
                  <a:lnTo>
                    <a:pt x="147" y="16"/>
                  </a:lnTo>
                  <a:lnTo>
                    <a:pt x="137" y="6"/>
                  </a:lnTo>
                  <a:lnTo>
                    <a:pt x="132" y="1"/>
                  </a:lnTo>
                  <a:lnTo>
                    <a:pt x="12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1" name="Freeform 74"/>
            <p:cNvSpPr/>
            <p:nvPr/>
          </p:nvSpPr>
          <p:spPr bwMode="auto">
            <a:xfrm>
              <a:off x="5936" y="2406"/>
              <a:ext cx="180" cy="122"/>
            </a:xfrm>
            <a:custGeom>
              <a:avLst/>
              <a:gdLst>
                <a:gd name="T0" fmla="*/ 124 w 180"/>
                <a:gd name="T1" fmla="*/ 0 h 122"/>
                <a:gd name="T2" fmla="*/ 124 w 180"/>
                <a:gd name="T3" fmla="*/ 0 h 122"/>
                <a:gd name="T4" fmla="*/ 119 w 180"/>
                <a:gd name="T5" fmla="*/ 10 h 122"/>
                <a:gd name="T6" fmla="*/ 112 w 180"/>
                <a:gd name="T7" fmla="*/ 18 h 122"/>
                <a:gd name="T8" fmla="*/ 106 w 180"/>
                <a:gd name="T9" fmla="*/ 26 h 122"/>
                <a:gd name="T10" fmla="*/ 97 w 180"/>
                <a:gd name="T11" fmla="*/ 34 h 122"/>
                <a:gd name="T12" fmla="*/ 79 w 180"/>
                <a:gd name="T13" fmla="*/ 46 h 122"/>
                <a:gd name="T14" fmla="*/ 61 w 180"/>
                <a:gd name="T15" fmla="*/ 59 h 122"/>
                <a:gd name="T16" fmla="*/ 43 w 180"/>
                <a:gd name="T17" fmla="*/ 71 h 122"/>
                <a:gd name="T18" fmla="*/ 25 w 180"/>
                <a:gd name="T19" fmla="*/ 84 h 122"/>
                <a:gd name="T20" fmla="*/ 18 w 180"/>
                <a:gd name="T21" fmla="*/ 92 h 122"/>
                <a:gd name="T22" fmla="*/ 11 w 180"/>
                <a:gd name="T23" fmla="*/ 101 h 122"/>
                <a:gd name="T24" fmla="*/ 5 w 180"/>
                <a:gd name="T25" fmla="*/ 111 h 122"/>
                <a:gd name="T26" fmla="*/ 0 w 180"/>
                <a:gd name="T27" fmla="*/ 122 h 122"/>
                <a:gd name="T28" fmla="*/ 0 w 180"/>
                <a:gd name="T29" fmla="*/ 122 h 122"/>
                <a:gd name="T30" fmla="*/ 16 w 180"/>
                <a:gd name="T31" fmla="*/ 122 h 122"/>
                <a:gd name="T32" fmla="*/ 16 w 180"/>
                <a:gd name="T33" fmla="*/ 122 h 122"/>
                <a:gd name="T34" fmla="*/ 31 w 180"/>
                <a:gd name="T35" fmla="*/ 122 h 122"/>
                <a:gd name="T36" fmla="*/ 46 w 180"/>
                <a:gd name="T37" fmla="*/ 119 h 122"/>
                <a:gd name="T38" fmla="*/ 59 w 180"/>
                <a:gd name="T39" fmla="*/ 114 h 122"/>
                <a:gd name="T40" fmla="*/ 73 w 180"/>
                <a:gd name="T41" fmla="*/ 107 h 122"/>
                <a:gd name="T42" fmla="*/ 84 w 180"/>
                <a:gd name="T43" fmla="*/ 97 h 122"/>
                <a:gd name="T44" fmla="*/ 94 w 180"/>
                <a:gd name="T45" fmla="*/ 86 h 122"/>
                <a:gd name="T46" fmla="*/ 102 w 180"/>
                <a:gd name="T47" fmla="*/ 71 h 122"/>
                <a:gd name="T48" fmla="*/ 109 w 180"/>
                <a:gd name="T49" fmla="*/ 53 h 122"/>
                <a:gd name="T50" fmla="*/ 109 w 180"/>
                <a:gd name="T51" fmla="*/ 53 h 122"/>
                <a:gd name="T52" fmla="*/ 117 w 180"/>
                <a:gd name="T53" fmla="*/ 51 h 122"/>
                <a:gd name="T54" fmla="*/ 117 w 180"/>
                <a:gd name="T55" fmla="*/ 51 h 122"/>
                <a:gd name="T56" fmla="*/ 132 w 180"/>
                <a:gd name="T57" fmla="*/ 53 h 122"/>
                <a:gd name="T58" fmla="*/ 132 w 180"/>
                <a:gd name="T59" fmla="*/ 53 h 122"/>
                <a:gd name="T60" fmla="*/ 147 w 180"/>
                <a:gd name="T61" fmla="*/ 54 h 122"/>
                <a:gd name="T62" fmla="*/ 147 w 180"/>
                <a:gd name="T63" fmla="*/ 54 h 122"/>
                <a:gd name="T64" fmla="*/ 154 w 180"/>
                <a:gd name="T65" fmla="*/ 54 h 122"/>
                <a:gd name="T66" fmla="*/ 157 w 180"/>
                <a:gd name="T67" fmla="*/ 53 h 122"/>
                <a:gd name="T68" fmla="*/ 162 w 180"/>
                <a:gd name="T69" fmla="*/ 49 h 122"/>
                <a:gd name="T70" fmla="*/ 164 w 180"/>
                <a:gd name="T71" fmla="*/ 44 h 122"/>
                <a:gd name="T72" fmla="*/ 164 w 180"/>
                <a:gd name="T73" fmla="*/ 44 h 122"/>
                <a:gd name="T74" fmla="*/ 155 w 180"/>
                <a:gd name="T75" fmla="*/ 43 h 122"/>
                <a:gd name="T76" fmla="*/ 155 w 180"/>
                <a:gd name="T77" fmla="*/ 39 h 122"/>
                <a:gd name="T78" fmla="*/ 157 w 180"/>
                <a:gd name="T79" fmla="*/ 39 h 122"/>
                <a:gd name="T80" fmla="*/ 164 w 180"/>
                <a:gd name="T81" fmla="*/ 39 h 122"/>
                <a:gd name="T82" fmla="*/ 170 w 180"/>
                <a:gd name="T83" fmla="*/ 38 h 122"/>
                <a:gd name="T84" fmla="*/ 175 w 180"/>
                <a:gd name="T85" fmla="*/ 36 h 122"/>
                <a:gd name="T86" fmla="*/ 179 w 180"/>
                <a:gd name="T87" fmla="*/ 34 h 122"/>
                <a:gd name="T88" fmla="*/ 180 w 180"/>
                <a:gd name="T89" fmla="*/ 33 h 122"/>
                <a:gd name="T90" fmla="*/ 179 w 180"/>
                <a:gd name="T91" fmla="*/ 29 h 122"/>
                <a:gd name="T92" fmla="*/ 179 w 180"/>
                <a:gd name="T93" fmla="*/ 29 h 122"/>
                <a:gd name="T94" fmla="*/ 174 w 180"/>
                <a:gd name="T95" fmla="*/ 29 h 122"/>
                <a:gd name="T96" fmla="*/ 174 w 180"/>
                <a:gd name="T97" fmla="*/ 29 h 122"/>
                <a:gd name="T98" fmla="*/ 164 w 180"/>
                <a:gd name="T99" fmla="*/ 29 h 122"/>
                <a:gd name="T100" fmla="*/ 157 w 180"/>
                <a:gd name="T101" fmla="*/ 26 h 122"/>
                <a:gd name="T102" fmla="*/ 152 w 180"/>
                <a:gd name="T103" fmla="*/ 21 h 122"/>
                <a:gd name="T104" fmla="*/ 147 w 180"/>
                <a:gd name="T105" fmla="*/ 16 h 122"/>
                <a:gd name="T106" fmla="*/ 137 w 180"/>
                <a:gd name="T107" fmla="*/ 6 h 122"/>
                <a:gd name="T108" fmla="*/ 132 w 180"/>
                <a:gd name="T109" fmla="*/ 1 h 122"/>
                <a:gd name="T110" fmla="*/ 124 w 180"/>
                <a:gd name="T111"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0" h="122">
                  <a:moveTo>
                    <a:pt x="124" y="0"/>
                  </a:moveTo>
                  <a:lnTo>
                    <a:pt x="124" y="0"/>
                  </a:lnTo>
                  <a:lnTo>
                    <a:pt x="119" y="10"/>
                  </a:lnTo>
                  <a:lnTo>
                    <a:pt x="112" y="18"/>
                  </a:lnTo>
                  <a:lnTo>
                    <a:pt x="106" y="26"/>
                  </a:lnTo>
                  <a:lnTo>
                    <a:pt x="97" y="34"/>
                  </a:lnTo>
                  <a:lnTo>
                    <a:pt x="79" y="46"/>
                  </a:lnTo>
                  <a:lnTo>
                    <a:pt x="61" y="59"/>
                  </a:lnTo>
                  <a:lnTo>
                    <a:pt x="43" y="71"/>
                  </a:lnTo>
                  <a:lnTo>
                    <a:pt x="25" y="84"/>
                  </a:lnTo>
                  <a:lnTo>
                    <a:pt x="18" y="92"/>
                  </a:lnTo>
                  <a:lnTo>
                    <a:pt x="11" y="101"/>
                  </a:lnTo>
                  <a:lnTo>
                    <a:pt x="5" y="111"/>
                  </a:lnTo>
                  <a:lnTo>
                    <a:pt x="0" y="122"/>
                  </a:lnTo>
                  <a:lnTo>
                    <a:pt x="0" y="122"/>
                  </a:lnTo>
                  <a:lnTo>
                    <a:pt x="16" y="122"/>
                  </a:lnTo>
                  <a:lnTo>
                    <a:pt x="16" y="122"/>
                  </a:lnTo>
                  <a:lnTo>
                    <a:pt x="31" y="122"/>
                  </a:lnTo>
                  <a:lnTo>
                    <a:pt x="46" y="119"/>
                  </a:lnTo>
                  <a:lnTo>
                    <a:pt x="59" y="114"/>
                  </a:lnTo>
                  <a:lnTo>
                    <a:pt x="73" y="107"/>
                  </a:lnTo>
                  <a:lnTo>
                    <a:pt x="84" y="97"/>
                  </a:lnTo>
                  <a:lnTo>
                    <a:pt x="94" y="86"/>
                  </a:lnTo>
                  <a:lnTo>
                    <a:pt x="102" y="71"/>
                  </a:lnTo>
                  <a:lnTo>
                    <a:pt x="109" y="53"/>
                  </a:lnTo>
                  <a:lnTo>
                    <a:pt x="109" y="53"/>
                  </a:lnTo>
                  <a:lnTo>
                    <a:pt x="117" y="51"/>
                  </a:lnTo>
                  <a:lnTo>
                    <a:pt x="117" y="51"/>
                  </a:lnTo>
                  <a:lnTo>
                    <a:pt x="132" y="53"/>
                  </a:lnTo>
                  <a:lnTo>
                    <a:pt x="132" y="53"/>
                  </a:lnTo>
                  <a:lnTo>
                    <a:pt x="147" y="54"/>
                  </a:lnTo>
                  <a:lnTo>
                    <a:pt x="147" y="54"/>
                  </a:lnTo>
                  <a:lnTo>
                    <a:pt x="154" y="54"/>
                  </a:lnTo>
                  <a:lnTo>
                    <a:pt x="157" y="53"/>
                  </a:lnTo>
                  <a:lnTo>
                    <a:pt x="162" y="49"/>
                  </a:lnTo>
                  <a:lnTo>
                    <a:pt x="164" y="44"/>
                  </a:lnTo>
                  <a:lnTo>
                    <a:pt x="164" y="44"/>
                  </a:lnTo>
                  <a:lnTo>
                    <a:pt x="155" y="43"/>
                  </a:lnTo>
                  <a:lnTo>
                    <a:pt x="155" y="39"/>
                  </a:lnTo>
                  <a:lnTo>
                    <a:pt x="157" y="39"/>
                  </a:lnTo>
                  <a:lnTo>
                    <a:pt x="164" y="39"/>
                  </a:lnTo>
                  <a:lnTo>
                    <a:pt x="170" y="38"/>
                  </a:lnTo>
                  <a:lnTo>
                    <a:pt x="175" y="36"/>
                  </a:lnTo>
                  <a:lnTo>
                    <a:pt x="179" y="34"/>
                  </a:lnTo>
                  <a:lnTo>
                    <a:pt x="180" y="33"/>
                  </a:lnTo>
                  <a:lnTo>
                    <a:pt x="179" y="29"/>
                  </a:lnTo>
                  <a:lnTo>
                    <a:pt x="179" y="29"/>
                  </a:lnTo>
                  <a:lnTo>
                    <a:pt x="174" y="29"/>
                  </a:lnTo>
                  <a:lnTo>
                    <a:pt x="174" y="29"/>
                  </a:lnTo>
                  <a:lnTo>
                    <a:pt x="164" y="29"/>
                  </a:lnTo>
                  <a:lnTo>
                    <a:pt x="157" y="26"/>
                  </a:lnTo>
                  <a:lnTo>
                    <a:pt x="152" y="21"/>
                  </a:lnTo>
                  <a:lnTo>
                    <a:pt x="147" y="16"/>
                  </a:lnTo>
                  <a:lnTo>
                    <a:pt x="137" y="6"/>
                  </a:lnTo>
                  <a:lnTo>
                    <a:pt x="132" y="1"/>
                  </a:lnTo>
                  <a:lnTo>
                    <a:pt x="12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2" name="Freeform 75"/>
            <p:cNvSpPr/>
            <p:nvPr/>
          </p:nvSpPr>
          <p:spPr bwMode="auto">
            <a:xfrm>
              <a:off x="5851" y="2589"/>
              <a:ext cx="229" cy="245"/>
            </a:xfrm>
            <a:custGeom>
              <a:avLst/>
              <a:gdLst>
                <a:gd name="T0" fmla="*/ 0 w 229"/>
                <a:gd name="T1" fmla="*/ 0 h 245"/>
                <a:gd name="T2" fmla="*/ 0 w 229"/>
                <a:gd name="T3" fmla="*/ 0 h 245"/>
                <a:gd name="T4" fmla="*/ 7 w 229"/>
                <a:gd name="T5" fmla="*/ 12 h 245"/>
                <a:gd name="T6" fmla="*/ 14 w 229"/>
                <a:gd name="T7" fmla="*/ 25 h 245"/>
                <a:gd name="T8" fmla="*/ 30 w 229"/>
                <a:gd name="T9" fmla="*/ 47 h 245"/>
                <a:gd name="T10" fmla="*/ 48 w 229"/>
                <a:gd name="T11" fmla="*/ 66 h 245"/>
                <a:gd name="T12" fmla="*/ 68 w 229"/>
                <a:gd name="T13" fmla="*/ 86 h 245"/>
                <a:gd name="T14" fmla="*/ 85 w 229"/>
                <a:gd name="T15" fmla="*/ 108 h 245"/>
                <a:gd name="T16" fmla="*/ 101 w 229"/>
                <a:gd name="T17" fmla="*/ 129 h 245"/>
                <a:gd name="T18" fmla="*/ 108 w 229"/>
                <a:gd name="T19" fmla="*/ 143 h 245"/>
                <a:gd name="T20" fmla="*/ 115 w 229"/>
                <a:gd name="T21" fmla="*/ 156 h 245"/>
                <a:gd name="T22" fmla="*/ 120 w 229"/>
                <a:gd name="T23" fmla="*/ 169 h 245"/>
                <a:gd name="T24" fmla="*/ 125 w 229"/>
                <a:gd name="T25" fmla="*/ 184 h 245"/>
                <a:gd name="T26" fmla="*/ 125 w 229"/>
                <a:gd name="T27" fmla="*/ 184 h 245"/>
                <a:gd name="T28" fmla="*/ 131 w 229"/>
                <a:gd name="T29" fmla="*/ 187 h 245"/>
                <a:gd name="T30" fmla="*/ 138 w 229"/>
                <a:gd name="T31" fmla="*/ 191 h 245"/>
                <a:gd name="T32" fmla="*/ 149 w 229"/>
                <a:gd name="T33" fmla="*/ 199 h 245"/>
                <a:gd name="T34" fmla="*/ 158 w 229"/>
                <a:gd name="T35" fmla="*/ 209 h 245"/>
                <a:gd name="T36" fmla="*/ 168 w 229"/>
                <a:gd name="T37" fmla="*/ 219 h 245"/>
                <a:gd name="T38" fmla="*/ 177 w 229"/>
                <a:gd name="T39" fmla="*/ 229 h 245"/>
                <a:gd name="T40" fmla="*/ 189 w 229"/>
                <a:gd name="T41" fmla="*/ 237 h 245"/>
                <a:gd name="T42" fmla="*/ 196 w 229"/>
                <a:gd name="T43" fmla="*/ 240 h 245"/>
                <a:gd name="T44" fmla="*/ 202 w 229"/>
                <a:gd name="T45" fmla="*/ 243 h 245"/>
                <a:gd name="T46" fmla="*/ 211 w 229"/>
                <a:gd name="T47" fmla="*/ 245 h 245"/>
                <a:gd name="T48" fmla="*/ 221 w 229"/>
                <a:gd name="T49" fmla="*/ 245 h 245"/>
                <a:gd name="T50" fmla="*/ 221 w 229"/>
                <a:gd name="T51" fmla="*/ 245 h 245"/>
                <a:gd name="T52" fmla="*/ 225 w 229"/>
                <a:gd name="T53" fmla="*/ 245 h 245"/>
                <a:gd name="T54" fmla="*/ 225 w 229"/>
                <a:gd name="T55" fmla="*/ 245 h 245"/>
                <a:gd name="T56" fmla="*/ 224 w 229"/>
                <a:gd name="T57" fmla="*/ 234 h 245"/>
                <a:gd name="T58" fmla="*/ 225 w 229"/>
                <a:gd name="T59" fmla="*/ 222 h 245"/>
                <a:gd name="T60" fmla="*/ 227 w 229"/>
                <a:gd name="T61" fmla="*/ 205 h 245"/>
                <a:gd name="T62" fmla="*/ 229 w 229"/>
                <a:gd name="T63" fmla="*/ 192 h 245"/>
                <a:gd name="T64" fmla="*/ 229 w 229"/>
                <a:gd name="T65" fmla="*/ 184 h 245"/>
                <a:gd name="T66" fmla="*/ 225 w 229"/>
                <a:gd name="T67" fmla="*/ 176 h 245"/>
                <a:gd name="T68" fmla="*/ 225 w 229"/>
                <a:gd name="T69" fmla="*/ 176 h 245"/>
                <a:gd name="T70" fmla="*/ 199 w 229"/>
                <a:gd name="T71" fmla="*/ 154 h 245"/>
                <a:gd name="T72" fmla="*/ 174 w 229"/>
                <a:gd name="T73" fmla="*/ 131 h 245"/>
                <a:gd name="T74" fmla="*/ 126 w 229"/>
                <a:gd name="T75" fmla="*/ 81 h 245"/>
                <a:gd name="T76" fmla="*/ 100 w 229"/>
                <a:gd name="T77" fmla="*/ 58 h 245"/>
                <a:gd name="T78" fmla="*/ 70 w 229"/>
                <a:gd name="T79" fmla="*/ 35 h 245"/>
                <a:gd name="T80" fmla="*/ 55 w 229"/>
                <a:gd name="T81" fmla="*/ 25 h 245"/>
                <a:gd name="T82" fmla="*/ 38 w 229"/>
                <a:gd name="T83" fmla="*/ 15 h 245"/>
                <a:gd name="T84" fmla="*/ 20 w 229"/>
                <a:gd name="T85" fmla="*/ 7 h 245"/>
                <a:gd name="T86" fmla="*/ 0 w 229"/>
                <a:gd name="T8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9" h="245">
                  <a:moveTo>
                    <a:pt x="0" y="0"/>
                  </a:moveTo>
                  <a:lnTo>
                    <a:pt x="0" y="0"/>
                  </a:lnTo>
                  <a:lnTo>
                    <a:pt x="7" y="12"/>
                  </a:lnTo>
                  <a:lnTo>
                    <a:pt x="14" y="25"/>
                  </a:lnTo>
                  <a:lnTo>
                    <a:pt x="30" y="47"/>
                  </a:lnTo>
                  <a:lnTo>
                    <a:pt x="48" y="66"/>
                  </a:lnTo>
                  <a:lnTo>
                    <a:pt x="68" y="86"/>
                  </a:lnTo>
                  <a:lnTo>
                    <a:pt x="85" y="108"/>
                  </a:lnTo>
                  <a:lnTo>
                    <a:pt x="101" y="129"/>
                  </a:lnTo>
                  <a:lnTo>
                    <a:pt x="108" y="143"/>
                  </a:lnTo>
                  <a:lnTo>
                    <a:pt x="115" y="156"/>
                  </a:lnTo>
                  <a:lnTo>
                    <a:pt x="120" y="169"/>
                  </a:lnTo>
                  <a:lnTo>
                    <a:pt x="125" y="184"/>
                  </a:lnTo>
                  <a:lnTo>
                    <a:pt x="125" y="184"/>
                  </a:lnTo>
                  <a:lnTo>
                    <a:pt x="131" y="187"/>
                  </a:lnTo>
                  <a:lnTo>
                    <a:pt x="138" y="191"/>
                  </a:lnTo>
                  <a:lnTo>
                    <a:pt x="149" y="199"/>
                  </a:lnTo>
                  <a:lnTo>
                    <a:pt x="158" y="209"/>
                  </a:lnTo>
                  <a:lnTo>
                    <a:pt x="168" y="219"/>
                  </a:lnTo>
                  <a:lnTo>
                    <a:pt x="177" y="229"/>
                  </a:lnTo>
                  <a:lnTo>
                    <a:pt x="189" y="237"/>
                  </a:lnTo>
                  <a:lnTo>
                    <a:pt x="196" y="240"/>
                  </a:lnTo>
                  <a:lnTo>
                    <a:pt x="202" y="243"/>
                  </a:lnTo>
                  <a:lnTo>
                    <a:pt x="211" y="245"/>
                  </a:lnTo>
                  <a:lnTo>
                    <a:pt x="221" y="245"/>
                  </a:lnTo>
                  <a:lnTo>
                    <a:pt x="221" y="245"/>
                  </a:lnTo>
                  <a:lnTo>
                    <a:pt x="225" y="245"/>
                  </a:lnTo>
                  <a:lnTo>
                    <a:pt x="225" y="245"/>
                  </a:lnTo>
                  <a:lnTo>
                    <a:pt x="224" y="234"/>
                  </a:lnTo>
                  <a:lnTo>
                    <a:pt x="225" y="222"/>
                  </a:lnTo>
                  <a:lnTo>
                    <a:pt x="227" y="205"/>
                  </a:lnTo>
                  <a:lnTo>
                    <a:pt x="229" y="192"/>
                  </a:lnTo>
                  <a:lnTo>
                    <a:pt x="229" y="184"/>
                  </a:lnTo>
                  <a:lnTo>
                    <a:pt x="225" y="176"/>
                  </a:lnTo>
                  <a:lnTo>
                    <a:pt x="225" y="176"/>
                  </a:lnTo>
                  <a:lnTo>
                    <a:pt x="199" y="154"/>
                  </a:lnTo>
                  <a:lnTo>
                    <a:pt x="174" y="131"/>
                  </a:lnTo>
                  <a:lnTo>
                    <a:pt x="126" y="81"/>
                  </a:lnTo>
                  <a:lnTo>
                    <a:pt x="100" y="58"/>
                  </a:lnTo>
                  <a:lnTo>
                    <a:pt x="70" y="35"/>
                  </a:lnTo>
                  <a:lnTo>
                    <a:pt x="55" y="25"/>
                  </a:lnTo>
                  <a:lnTo>
                    <a:pt x="38" y="15"/>
                  </a:lnTo>
                  <a:lnTo>
                    <a:pt x="20" y="7"/>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3" name="Freeform 76"/>
            <p:cNvSpPr/>
            <p:nvPr/>
          </p:nvSpPr>
          <p:spPr bwMode="auto">
            <a:xfrm>
              <a:off x="5851" y="2589"/>
              <a:ext cx="229" cy="245"/>
            </a:xfrm>
            <a:custGeom>
              <a:avLst/>
              <a:gdLst>
                <a:gd name="T0" fmla="*/ 0 w 229"/>
                <a:gd name="T1" fmla="*/ 0 h 245"/>
                <a:gd name="T2" fmla="*/ 0 w 229"/>
                <a:gd name="T3" fmla="*/ 0 h 245"/>
                <a:gd name="T4" fmla="*/ 7 w 229"/>
                <a:gd name="T5" fmla="*/ 12 h 245"/>
                <a:gd name="T6" fmla="*/ 14 w 229"/>
                <a:gd name="T7" fmla="*/ 25 h 245"/>
                <a:gd name="T8" fmla="*/ 30 w 229"/>
                <a:gd name="T9" fmla="*/ 47 h 245"/>
                <a:gd name="T10" fmla="*/ 48 w 229"/>
                <a:gd name="T11" fmla="*/ 66 h 245"/>
                <a:gd name="T12" fmla="*/ 68 w 229"/>
                <a:gd name="T13" fmla="*/ 86 h 245"/>
                <a:gd name="T14" fmla="*/ 85 w 229"/>
                <a:gd name="T15" fmla="*/ 108 h 245"/>
                <a:gd name="T16" fmla="*/ 101 w 229"/>
                <a:gd name="T17" fmla="*/ 129 h 245"/>
                <a:gd name="T18" fmla="*/ 108 w 229"/>
                <a:gd name="T19" fmla="*/ 143 h 245"/>
                <a:gd name="T20" fmla="*/ 115 w 229"/>
                <a:gd name="T21" fmla="*/ 156 h 245"/>
                <a:gd name="T22" fmla="*/ 120 w 229"/>
                <a:gd name="T23" fmla="*/ 169 h 245"/>
                <a:gd name="T24" fmla="*/ 125 w 229"/>
                <a:gd name="T25" fmla="*/ 184 h 245"/>
                <a:gd name="T26" fmla="*/ 125 w 229"/>
                <a:gd name="T27" fmla="*/ 184 h 245"/>
                <a:gd name="T28" fmla="*/ 131 w 229"/>
                <a:gd name="T29" fmla="*/ 187 h 245"/>
                <a:gd name="T30" fmla="*/ 138 w 229"/>
                <a:gd name="T31" fmla="*/ 191 h 245"/>
                <a:gd name="T32" fmla="*/ 149 w 229"/>
                <a:gd name="T33" fmla="*/ 199 h 245"/>
                <a:gd name="T34" fmla="*/ 158 w 229"/>
                <a:gd name="T35" fmla="*/ 209 h 245"/>
                <a:gd name="T36" fmla="*/ 168 w 229"/>
                <a:gd name="T37" fmla="*/ 219 h 245"/>
                <a:gd name="T38" fmla="*/ 177 w 229"/>
                <a:gd name="T39" fmla="*/ 229 h 245"/>
                <a:gd name="T40" fmla="*/ 189 w 229"/>
                <a:gd name="T41" fmla="*/ 237 h 245"/>
                <a:gd name="T42" fmla="*/ 196 w 229"/>
                <a:gd name="T43" fmla="*/ 240 h 245"/>
                <a:gd name="T44" fmla="*/ 202 w 229"/>
                <a:gd name="T45" fmla="*/ 243 h 245"/>
                <a:gd name="T46" fmla="*/ 211 w 229"/>
                <a:gd name="T47" fmla="*/ 245 h 245"/>
                <a:gd name="T48" fmla="*/ 221 w 229"/>
                <a:gd name="T49" fmla="*/ 245 h 245"/>
                <a:gd name="T50" fmla="*/ 221 w 229"/>
                <a:gd name="T51" fmla="*/ 245 h 245"/>
                <a:gd name="T52" fmla="*/ 225 w 229"/>
                <a:gd name="T53" fmla="*/ 245 h 245"/>
                <a:gd name="T54" fmla="*/ 225 w 229"/>
                <a:gd name="T55" fmla="*/ 245 h 245"/>
                <a:gd name="T56" fmla="*/ 224 w 229"/>
                <a:gd name="T57" fmla="*/ 234 h 245"/>
                <a:gd name="T58" fmla="*/ 225 w 229"/>
                <a:gd name="T59" fmla="*/ 222 h 245"/>
                <a:gd name="T60" fmla="*/ 227 w 229"/>
                <a:gd name="T61" fmla="*/ 205 h 245"/>
                <a:gd name="T62" fmla="*/ 229 w 229"/>
                <a:gd name="T63" fmla="*/ 192 h 245"/>
                <a:gd name="T64" fmla="*/ 229 w 229"/>
                <a:gd name="T65" fmla="*/ 184 h 245"/>
                <a:gd name="T66" fmla="*/ 225 w 229"/>
                <a:gd name="T67" fmla="*/ 176 h 245"/>
                <a:gd name="T68" fmla="*/ 225 w 229"/>
                <a:gd name="T69" fmla="*/ 176 h 245"/>
                <a:gd name="T70" fmla="*/ 199 w 229"/>
                <a:gd name="T71" fmla="*/ 154 h 245"/>
                <a:gd name="T72" fmla="*/ 174 w 229"/>
                <a:gd name="T73" fmla="*/ 131 h 245"/>
                <a:gd name="T74" fmla="*/ 126 w 229"/>
                <a:gd name="T75" fmla="*/ 81 h 245"/>
                <a:gd name="T76" fmla="*/ 100 w 229"/>
                <a:gd name="T77" fmla="*/ 58 h 245"/>
                <a:gd name="T78" fmla="*/ 70 w 229"/>
                <a:gd name="T79" fmla="*/ 35 h 245"/>
                <a:gd name="T80" fmla="*/ 55 w 229"/>
                <a:gd name="T81" fmla="*/ 25 h 245"/>
                <a:gd name="T82" fmla="*/ 38 w 229"/>
                <a:gd name="T83" fmla="*/ 15 h 245"/>
                <a:gd name="T84" fmla="*/ 20 w 229"/>
                <a:gd name="T85" fmla="*/ 7 h 245"/>
                <a:gd name="T86" fmla="*/ 0 w 229"/>
                <a:gd name="T87"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29" h="245">
                  <a:moveTo>
                    <a:pt x="0" y="0"/>
                  </a:moveTo>
                  <a:lnTo>
                    <a:pt x="0" y="0"/>
                  </a:lnTo>
                  <a:lnTo>
                    <a:pt x="7" y="12"/>
                  </a:lnTo>
                  <a:lnTo>
                    <a:pt x="14" y="25"/>
                  </a:lnTo>
                  <a:lnTo>
                    <a:pt x="30" y="47"/>
                  </a:lnTo>
                  <a:lnTo>
                    <a:pt x="48" y="66"/>
                  </a:lnTo>
                  <a:lnTo>
                    <a:pt x="68" y="86"/>
                  </a:lnTo>
                  <a:lnTo>
                    <a:pt x="85" y="108"/>
                  </a:lnTo>
                  <a:lnTo>
                    <a:pt x="101" y="129"/>
                  </a:lnTo>
                  <a:lnTo>
                    <a:pt x="108" y="143"/>
                  </a:lnTo>
                  <a:lnTo>
                    <a:pt x="115" y="156"/>
                  </a:lnTo>
                  <a:lnTo>
                    <a:pt x="120" y="169"/>
                  </a:lnTo>
                  <a:lnTo>
                    <a:pt x="125" y="184"/>
                  </a:lnTo>
                  <a:lnTo>
                    <a:pt x="125" y="184"/>
                  </a:lnTo>
                  <a:lnTo>
                    <a:pt x="131" y="187"/>
                  </a:lnTo>
                  <a:lnTo>
                    <a:pt x="138" y="191"/>
                  </a:lnTo>
                  <a:lnTo>
                    <a:pt x="149" y="199"/>
                  </a:lnTo>
                  <a:lnTo>
                    <a:pt x="158" y="209"/>
                  </a:lnTo>
                  <a:lnTo>
                    <a:pt x="168" y="219"/>
                  </a:lnTo>
                  <a:lnTo>
                    <a:pt x="177" y="229"/>
                  </a:lnTo>
                  <a:lnTo>
                    <a:pt x="189" y="237"/>
                  </a:lnTo>
                  <a:lnTo>
                    <a:pt x="196" y="240"/>
                  </a:lnTo>
                  <a:lnTo>
                    <a:pt x="202" y="243"/>
                  </a:lnTo>
                  <a:lnTo>
                    <a:pt x="211" y="245"/>
                  </a:lnTo>
                  <a:lnTo>
                    <a:pt x="221" y="245"/>
                  </a:lnTo>
                  <a:lnTo>
                    <a:pt x="221" y="245"/>
                  </a:lnTo>
                  <a:lnTo>
                    <a:pt x="225" y="245"/>
                  </a:lnTo>
                  <a:lnTo>
                    <a:pt x="225" y="245"/>
                  </a:lnTo>
                  <a:lnTo>
                    <a:pt x="224" y="234"/>
                  </a:lnTo>
                  <a:lnTo>
                    <a:pt x="225" y="222"/>
                  </a:lnTo>
                  <a:lnTo>
                    <a:pt x="227" y="205"/>
                  </a:lnTo>
                  <a:lnTo>
                    <a:pt x="229" y="192"/>
                  </a:lnTo>
                  <a:lnTo>
                    <a:pt x="229" y="184"/>
                  </a:lnTo>
                  <a:lnTo>
                    <a:pt x="225" y="176"/>
                  </a:lnTo>
                  <a:lnTo>
                    <a:pt x="225" y="176"/>
                  </a:lnTo>
                  <a:lnTo>
                    <a:pt x="199" y="154"/>
                  </a:lnTo>
                  <a:lnTo>
                    <a:pt x="174" y="131"/>
                  </a:lnTo>
                  <a:lnTo>
                    <a:pt x="126" y="81"/>
                  </a:lnTo>
                  <a:lnTo>
                    <a:pt x="100" y="58"/>
                  </a:lnTo>
                  <a:lnTo>
                    <a:pt x="70" y="35"/>
                  </a:lnTo>
                  <a:lnTo>
                    <a:pt x="55" y="25"/>
                  </a:lnTo>
                  <a:lnTo>
                    <a:pt x="38" y="15"/>
                  </a:lnTo>
                  <a:lnTo>
                    <a:pt x="20" y="7"/>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4" name="Freeform 77"/>
            <p:cNvSpPr/>
            <p:nvPr/>
          </p:nvSpPr>
          <p:spPr bwMode="auto">
            <a:xfrm>
              <a:off x="6148" y="2617"/>
              <a:ext cx="206" cy="179"/>
            </a:xfrm>
            <a:custGeom>
              <a:avLst/>
              <a:gdLst>
                <a:gd name="T0" fmla="*/ 170 w 206"/>
                <a:gd name="T1" fmla="*/ 0 h 179"/>
                <a:gd name="T2" fmla="*/ 159 w 206"/>
                <a:gd name="T3" fmla="*/ 4 h 179"/>
                <a:gd name="T4" fmla="*/ 150 w 206"/>
                <a:gd name="T5" fmla="*/ 9 h 179"/>
                <a:gd name="T6" fmla="*/ 140 w 206"/>
                <a:gd name="T7" fmla="*/ 27 h 179"/>
                <a:gd name="T8" fmla="*/ 129 w 206"/>
                <a:gd name="T9" fmla="*/ 57 h 179"/>
                <a:gd name="T10" fmla="*/ 122 w 206"/>
                <a:gd name="T11" fmla="*/ 63 h 179"/>
                <a:gd name="T12" fmla="*/ 119 w 206"/>
                <a:gd name="T13" fmla="*/ 63 h 179"/>
                <a:gd name="T14" fmla="*/ 109 w 206"/>
                <a:gd name="T15" fmla="*/ 65 h 179"/>
                <a:gd name="T16" fmla="*/ 79 w 206"/>
                <a:gd name="T17" fmla="*/ 70 h 179"/>
                <a:gd name="T18" fmla="*/ 63 w 206"/>
                <a:gd name="T19" fmla="*/ 75 h 179"/>
                <a:gd name="T20" fmla="*/ 46 w 206"/>
                <a:gd name="T21" fmla="*/ 77 h 179"/>
                <a:gd name="T22" fmla="*/ 26 w 206"/>
                <a:gd name="T23" fmla="*/ 72 h 179"/>
                <a:gd name="T24" fmla="*/ 6 w 206"/>
                <a:gd name="T25" fmla="*/ 57 h 179"/>
                <a:gd name="T26" fmla="*/ 3 w 206"/>
                <a:gd name="T27" fmla="*/ 63 h 179"/>
                <a:gd name="T28" fmla="*/ 0 w 206"/>
                <a:gd name="T29" fmla="*/ 77 h 179"/>
                <a:gd name="T30" fmla="*/ 5 w 206"/>
                <a:gd name="T31" fmla="*/ 93 h 179"/>
                <a:gd name="T32" fmla="*/ 16 w 206"/>
                <a:gd name="T33" fmla="*/ 116 h 179"/>
                <a:gd name="T34" fmla="*/ 28 w 206"/>
                <a:gd name="T35" fmla="*/ 141 h 179"/>
                <a:gd name="T36" fmla="*/ 29 w 206"/>
                <a:gd name="T37" fmla="*/ 156 h 179"/>
                <a:gd name="T38" fmla="*/ 66 w 206"/>
                <a:gd name="T39" fmla="*/ 159 h 179"/>
                <a:gd name="T40" fmla="*/ 101 w 206"/>
                <a:gd name="T41" fmla="*/ 164 h 179"/>
                <a:gd name="T42" fmla="*/ 124 w 206"/>
                <a:gd name="T43" fmla="*/ 172 h 179"/>
                <a:gd name="T44" fmla="*/ 137 w 206"/>
                <a:gd name="T45" fmla="*/ 179 h 179"/>
                <a:gd name="T46" fmla="*/ 149 w 206"/>
                <a:gd name="T47" fmla="*/ 168 h 179"/>
                <a:gd name="T48" fmla="*/ 165 w 206"/>
                <a:gd name="T49" fmla="*/ 138 h 179"/>
                <a:gd name="T50" fmla="*/ 178 w 206"/>
                <a:gd name="T51" fmla="*/ 105 h 179"/>
                <a:gd name="T52" fmla="*/ 195 w 206"/>
                <a:gd name="T53" fmla="*/ 75 h 179"/>
                <a:gd name="T54" fmla="*/ 206 w 206"/>
                <a:gd name="T55" fmla="*/ 63 h 179"/>
                <a:gd name="T56" fmla="*/ 200 w 206"/>
                <a:gd name="T57" fmla="*/ 60 h 179"/>
                <a:gd name="T58" fmla="*/ 192 w 206"/>
                <a:gd name="T59" fmla="*/ 48 h 179"/>
                <a:gd name="T60" fmla="*/ 185 w 206"/>
                <a:gd name="T61" fmla="*/ 22 h 179"/>
                <a:gd name="T62" fmla="*/ 183 w 206"/>
                <a:gd name="T63" fmla="*/ 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6" h="179">
                  <a:moveTo>
                    <a:pt x="170" y="0"/>
                  </a:moveTo>
                  <a:lnTo>
                    <a:pt x="170" y="0"/>
                  </a:lnTo>
                  <a:lnTo>
                    <a:pt x="163" y="2"/>
                  </a:lnTo>
                  <a:lnTo>
                    <a:pt x="159" y="4"/>
                  </a:lnTo>
                  <a:lnTo>
                    <a:pt x="154" y="5"/>
                  </a:lnTo>
                  <a:lnTo>
                    <a:pt x="150" y="9"/>
                  </a:lnTo>
                  <a:lnTo>
                    <a:pt x="145" y="17"/>
                  </a:lnTo>
                  <a:lnTo>
                    <a:pt x="140" y="27"/>
                  </a:lnTo>
                  <a:lnTo>
                    <a:pt x="134" y="48"/>
                  </a:lnTo>
                  <a:lnTo>
                    <a:pt x="129" y="57"/>
                  </a:lnTo>
                  <a:lnTo>
                    <a:pt x="125" y="62"/>
                  </a:lnTo>
                  <a:lnTo>
                    <a:pt x="122" y="63"/>
                  </a:lnTo>
                  <a:lnTo>
                    <a:pt x="122" y="63"/>
                  </a:lnTo>
                  <a:lnTo>
                    <a:pt x="119" y="63"/>
                  </a:lnTo>
                  <a:lnTo>
                    <a:pt x="119" y="63"/>
                  </a:lnTo>
                  <a:lnTo>
                    <a:pt x="109" y="65"/>
                  </a:lnTo>
                  <a:lnTo>
                    <a:pt x="99" y="67"/>
                  </a:lnTo>
                  <a:lnTo>
                    <a:pt x="79" y="70"/>
                  </a:lnTo>
                  <a:lnTo>
                    <a:pt x="79" y="70"/>
                  </a:lnTo>
                  <a:lnTo>
                    <a:pt x="63" y="75"/>
                  </a:lnTo>
                  <a:lnTo>
                    <a:pt x="46" y="77"/>
                  </a:lnTo>
                  <a:lnTo>
                    <a:pt x="46" y="77"/>
                  </a:lnTo>
                  <a:lnTo>
                    <a:pt x="36" y="75"/>
                  </a:lnTo>
                  <a:lnTo>
                    <a:pt x="26" y="72"/>
                  </a:lnTo>
                  <a:lnTo>
                    <a:pt x="16" y="67"/>
                  </a:lnTo>
                  <a:lnTo>
                    <a:pt x="6" y="57"/>
                  </a:lnTo>
                  <a:lnTo>
                    <a:pt x="6" y="57"/>
                  </a:lnTo>
                  <a:lnTo>
                    <a:pt x="3" y="63"/>
                  </a:lnTo>
                  <a:lnTo>
                    <a:pt x="1" y="70"/>
                  </a:lnTo>
                  <a:lnTo>
                    <a:pt x="0" y="77"/>
                  </a:lnTo>
                  <a:lnTo>
                    <a:pt x="1" y="83"/>
                  </a:lnTo>
                  <a:lnTo>
                    <a:pt x="5" y="93"/>
                  </a:lnTo>
                  <a:lnTo>
                    <a:pt x="10" y="105"/>
                  </a:lnTo>
                  <a:lnTo>
                    <a:pt x="16" y="116"/>
                  </a:lnTo>
                  <a:lnTo>
                    <a:pt x="23" y="128"/>
                  </a:lnTo>
                  <a:lnTo>
                    <a:pt x="28" y="141"/>
                  </a:lnTo>
                  <a:lnTo>
                    <a:pt x="29" y="148"/>
                  </a:lnTo>
                  <a:lnTo>
                    <a:pt x="29" y="156"/>
                  </a:lnTo>
                  <a:lnTo>
                    <a:pt x="29" y="156"/>
                  </a:lnTo>
                  <a:lnTo>
                    <a:pt x="66" y="159"/>
                  </a:lnTo>
                  <a:lnTo>
                    <a:pt x="91" y="163"/>
                  </a:lnTo>
                  <a:lnTo>
                    <a:pt x="101" y="164"/>
                  </a:lnTo>
                  <a:lnTo>
                    <a:pt x="112" y="168"/>
                  </a:lnTo>
                  <a:lnTo>
                    <a:pt x="124" y="172"/>
                  </a:lnTo>
                  <a:lnTo>
                    <a:pt x="137" y="179"/>
                  </a:lnTo>
                  <a:lnTo>
                    <a:pt x="137" y="179"/>
                  </a:lnTo>
                  <a:lnTo>
                    <a:pt x="144" y="174"/>
                  </a:lnTo>
                  <a:lnTo>
                    <a:pt x="149" y="168"/>
                  </a:lnTo>
                  <a:lnTo>
                    <a:pt x="159" y="154"/>
                  </a:lnTo>
                  <a:lnTo>
                    <a:pt x="165" y="138"/>
                  </a:lnTo>
                  <a:lnTo>
                    <a:pt x="172" y="121"/>
                  </a:lnTo>
                  <a:lnTo>
                    <a:pt x="178" y="105"/>
                  </a:lnTo>
                  <a:lnTo>
                    <a:pt x="185" y="88"/>
                  </a:lnTo>
                  <a:lnTo>
                    <a:pt x="195" y="75"/>
                  </a:lnTo>
                  <a:lnTo>
                    <a:pt x="200" y="68"/>
                  </a:lnTo>
                  <a:lnTo>
                    <a:pt x="206" y="63"/>
                  </a:lnTo>
                  <a:lnTo>
                    <a:pt x="206" y="63"/>
                  </a:lnTo>
                  <a:lnTo>
                    <a:pt x="200" y="60"/>
                  </a:lnTo>
                  <a:lnTo>
                    <a:pt x="195" y="55"/>
                  </a:lnTo>
                  <a:lnTo>
                    <a:pt x="192" y="48"/>
                  </a:lnTo>
                  <a:lnTo>
                    <a:pt x="188" y="40"/>
                  </a:lnTo>
                  <a:lnTo>
                    <a:pt x="185" y="22"/>
                  </a:lnTo>
                  <a:lnTo>
                    <a:pt x="183" y="2"/>
                  </a:lnTo>
                  <a:lnTo>
                    <a:pt x="183" y="2"/>
                  </a:lnTo>
                  <a:lnTo>
                    <a:pt x="17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5" name="Freeform 78"/>
            <p:cNvSpPr/>
            <p:nvPr/>
          </p:nvSpPr>
          <p:spPr bwMode="auto">
            <a:xfrm>
              <a:off x="6148" y="2617"/>
              <a:ext cx="206" cy="179"/>
            </a:xfrm>
            <a:custGeom>
              <a:avLst/>
              <a:gdLst>
                <a:gd name="T0" fmla="*/ 170 w 206"/>
                <a:gd name="T1" fmla="*/ 0 h 179"/>
                <a:gd name="T2" fmla="*/ 159 w 206"/>
                <a:gd name="T3" fmla="*/ 4 h 179"/>
                <a:gd name="T4" fmla="*/ 150 w 206"/>
                <a:gd name="T5" fmla="*/ 9 h 179"/>
                <a:gd name="T6" fmla="*/ 140 w 206"/>
                <a:gd name="T7" fmla="*/ 27 h 179"/>
                <a:gd name="T8" fmla="*/ 129 w 206"/>
                <a:gd name="T9" fmla="*/ 57 h 179"/>
                <a:gd name="T10" fmla="*/ 122 w 206"/>
                <a:gd name="T11" fmla="*/ 63 h 179"/>
                <a:gd name="T12" fmla="*/ 119 w 206"/>
                <a:gd name="T13" fmla="*/ 63 h 179"/>
                <a:gd name="T14" fmla="*/ 109 w 206"/>
                <a:gd name="T15" fmla="*/ 65 h 179"/>
                <a:gd name="T16" fmla="*/ 79 w 206"/>
                <a:gd name="T17" fmla="*/ 70 h 179"/>
                <a:gd name="T18" fmla="*/ 63 w 206"/>
                <a:gd name="T19" fmla="*/ 75 h 179"/>
                <a:gd name="T20" fmla="*/ 46 w 206"/>
                <a:gd name="T21" fmla="*/ 77 h 179"/>
                <a:gd name="T22" fmla="*/ 26 w 206"/>
                <a:gd name="T23" fmla="*/ 72 h 179"/>
                <a:gd name="T24" fmla="*/ 6 w 206"/>
                <a:gd name="T25" fmla="*/ 57 h 179"/>
                <a:gd name="T26" fmla="*/ 3 w 206"/>
                <a:gd name="T27" fmla="*/ 63 h 179"/>
                <a:gd name="T28" fmla="*/ 0 w 206"/>
                <a:gd name="T29" fmla="*/ 77 h 179"/>
                <a:gd name="T30" fmla="*/ 5 w 206"/>
                <a:gd name="T31" fmla="*/ 93 h 179"/>
                <a:gd name="T32" fmla="*/ 16 w 206"/>
                <a:gd name="T33" fmla="*/ 116 h 179"/>
                <a:gd name="T34" fmla="*/ 28 w 206"/>
                <a:gd name="T35" fmla="*/ 141 h 179"/>
                <a:gd name="T36" fmla="*/ 29 w 206"/>
                <a:gd name="T37" fmla="*/ 156 h 179"/>
                <a:gd name="T38" fmla="*/ 66 w 206"/>
                <a:gd name="T39" fmla="*/ 159 h 179"/>
                <a:gd name="T40" fmla="*/ 101 w 206"/>
                <a:gd name="T41" fmla="*/ 164 h 179"/>
                <a:gd name="T42" fmla="*/ 124 w 206"/>
                <a:gd name="T43" fmla="*/ 172 h 179"/>
                <a:gd name="T44" fmla="*/ 137 w 206"/>
                <a:gd name="T45" fmla="*/ 179 h 179"/>
                <a:gd name="T46" fmla="*/ 149 w 206"/>
                <a:gd name="T47" fmla="*/ 168 h 179"/>
                <a:gd name="T48" fmla="*/ 165 w 206"/>
                <a:gd name="T49" fmla="*/ 138 h 179"/>
                <a:gd name="T50" fmla="*/ 178 w 206"/>
                <a:gd name="T51" fmla="*/ 105 h 179"/>
                <a:gd name="T52" fmla="*/ 195 w 206"/>
                <a:gd name="T53" fmla="*/ 75 h 179"/>
                <a:gd name="T54" fmla="*/ 206 w 206"/>
                <a:gd name="T55" fmla="*/ 63 h 179"/>
                <a:gd name="T56" fmla="*/ 200 w 206"/>
                <a:gd name="T57" fmla="*/ 60 h 179"/>
                <a:gd name="T58" fmla="*/ 192 w 206"/>
                <a:gd name="T59" fmla="*/ 48 h 179"/>
                <a:gd name="T60" fmla="*/ 185 w 206"/>
                <a:gd name="T61" fmla="*/ 22 h 179"/>
                <a:gd name="T62" fmla="*/ 183 w 206"/>
                <a:gd name="T63" fmla="*/ 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6" h="179">
                  <a:moveTo>
                    <a:pt x="170" y="0"/>
                  </a:moveTo>
                  <a:lnTo>
                    <a:pt x="170" y="0"/>
                  </a:lnTo>
                  <a:lnTo>
                    <a:pt x="163" y="2"/>
                  </a:lnTo>
                  <a:lnTo>
                    <a:pt x="159" y="4"/>
                  </a:lnTo>
                  <a:lnTo>
                    <a:pt x="154" y="5"/>
                  </a:lnTo>
                  <a:lnTo>
                    <a:pt x="150" y="9"/>
                  </a:lnTo>
                  <a:lnTo>
                    <a:pt x="145" y="17"/>
                  </a:lnTo>
                  <a:lnTo>
                    <a:pt x="140" y="27"/>
                  </a:lnTo>
                  <a:lnTo>
                    <a:pt x="134" y="48"/>
                  </a:lnTo>
                  <a:lnTo>
                    <a:pt x="129" y="57"/>
                  </a:lnTo>
                  <a:lnTo>
                    <a:pt x="125" y="62"/>
                  </a:lnTo>
                  <a:lnTo>
                    <a:pt x="122" y="63"/>
                  </a:lnTo>
                  <a:lnTo>
                    <a:pt x="122" y="63"/>
                  </a:lnTo>
                  <a:lnTo>
                    <a:pt x="119" y="63"/>
                  </a:lnTo>
                  <a:lnTo>
                    <a:pt x="119" y="63"/>
                  </a:lnTo>
                  <a:lnTo>
                    <a:pt x="109" y="65"/>
                  </a:lnTo>
                  <a:lnTo>
                    <a:pt x="99" y="67"/>
                  </a:lnTo>
                  <a:lnTo>
                    <a:pt x="79" y="70"/>
                  </a:lnTo>
                  <a:lnTo>
                    <a:pt x="79" y="70"/>
                  </a:lnTo>
                  <a:lnTo>
                    <a:pt x="63" y="75"/>
                  </a:lnTo>
                  <a:lnTo>
                    <a:pt x="46" y="77"/>
                  </a:lnTo>
                  <a:lnTo>
                    <a:pt x="46" y="77"/>
                  </a:lnTo>
                  <a:lnTo>
                    <a:pt x="36" y="75"/>
                  </a:lnTo>
                  <a:lnTo>
                    <a:pt x="26" y="72"/>
                  </a:lnTo>
                  <a:lnTo>
                    <a:pt x="16" y="67"/>
                  </a:lnTo>
                  <a:lnTo>
                    <a:pt x="6" y="57"/>
                  </a:lnTo>
                  <a:lnTo>
                    <a:pt x="6" y="57"/>
                  </a:lnTo>
                  <a:lnTo>
                    <a:pt x="3" y="63"/>
                  </a:lnTo>
                  <a:lnTo>
                    <a:pt x="1" y="70"/>
                  </a:lnTo>
                  <a:lnTo>
                    <a:pt x="0" y="77"/>
                  </a:lnTo>
                  <a:lnTo>
                    <a:pt x="1" y="83"/>
                  </a:lnTo>
                  <a:lnTo>
                    <a:pt x="5" y="93"/>
                  </a:lnTo>
                  <a:lnTo>
                    <a:pt x="10" y="105"/>
                  </a:lnTo>
                  <a:lnTo>
                    <a:pt x="16" y="116"/>
                  </a:lnTo>
                  <a:lnTo>
                    <a:pt x="23" y="128"/>
                  </a:lnTo>
                  <a:lnTo>
                    <a:pt x="28" y="141"/>
                  </a:lnTo>
                  <a:lnTo>
                    <a:pt x="29" y="148"/>
                  </a:lnTo>
                  <a:lnTo>
                    <a:pt x="29" y="156"/>
                  </a:lnTo>
                  <a:lnTo>
                    <a:pt x="29" y="156"/>
                  </a:lnTo>
                  <a:lnTo>
                    <a:pt x="66" y="159"/>
                  </a:lnTo>
                  <a:lnTo>
                    <a:pt x="91" y="163"/>
                  </a:lnTo>
                  <a:lnTo>
                    <a:pt x="101" y="164"/>
                  </a:lnTo>
                  <a:lnTo>
                    <a:pt x="112" y="168"/>
                  </a:lnTo>
                  <a:lnTo>
                    <a:pt x="124" y="172"/>
                  </a:lnTo>
                  <a:lnTo>
                    <a:pt x="137" y="179"/>
                  </a:lnTo>
                  <a:lnTo>
                    <a:pt x="137" y="179"/>
                  </a:lnTo>
                  <a:lnTo>
                    <a:pt x="144" y="174"/>
                  </a:lnTo>
                  <a:lnTo>
                    <a:pt x="149" y="168"/>
                  </a:lnTo>
                  <a:lnTo>
                    <a:pt x="159" y="154"/>
                  </a:lnTo>
                  <a:lnTo>
                    <a:pt x="165" y="138"/>
                  </a:lnTo>
                  <a:lnTo>
                    <a:pt x="172" y="121"/>
                  </a:lnTo>
                  <a:lnTo>
                    <a:pt x="178" y="105"/>
                  </a:lnTo>
                  <a:lnTo>
                    <a:pt x="185" y="88"/>
                  </a:lnTo>
                  <a:lnTo>
                    <a:pt x="195" y="75"/>
                  </a:lnTo>
                  <a:lnTo>
                    <a:pt x="200" y="68"/>
                  </a:lnTo>
                  <a:lnTo>
                    <a:pt x="206" y="63"/>
                  </a:lnTo>
                  <a:lnTo>
                    <a:pt x="206" y="63"/>
                  </a:lnTo>
                  <a:lnTo>
                    <a:pt x="200" y="60"/>
                  </a:lnTo>
                  <a:lnTo>
                    <a:pt x="195" y="55"/>
                  </a:lnTo>
                  <a:lnTo>
                    <a:pt x="192" y="48"/>
                  </a:lnTo>
                  <a:lnTo>
                    <a:pt x="188" y="40"/>
                  </a:lnTo>
                  <a:lnTo>
                    <a:pt x="185" y="22"/>
                  </a:lnTo>
                  <a:lnTo>
                    <a:pt x="183" y="2"/>
                  </a:lnTo>
                  <a:lnTo>
                    <a:pt x="183" y="2"/>
                  </a:lnTo>
                  <a:lnTo>
                    <a:pt x="17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6" name="Freeform 79"/>
            <p:cNvSpPr/>
            <p:nvPr/>
          </p:nvSpPr>
          <p:spPr bwMode="auto">
            <a:xfrm>
              <a:off x="6642" y="2727"/>
              <a:ext cx="62" cy="31"/>
            </a:xfrm>
            <a:custGeom>
              <a:avLst/>
              <a:gdLst>
                <a:gd name="T0" fmla="*/ 29 w 62"/>
                <a:gd name="T1" fmla="*/ 0 h 31"/>
                <a:gd name="T2" fmla="*/ 29 w 62"/>
                <a:gd name="T3" fmla="*/ 0 h 31"/>
                <a:gd name="T4" fmla="*/ 19 w 62"/>
                <a:gd name="T5" fmla="*/ 0 h 31"/>
                <a:gd name="T6" fmla="*/ 9 w 62"/>
                <a:gd name="T7" fmla="*/ 3 h 31"/>
                <a:gd name="T8" fmla="*/ 2 w 62"/>
                <a:gd name="T9" fmla="*/ 8 h 31"/>
                <a:gd name="T10" fmla="*/ 0 w 62"/>
                <a:gd name="T11" fmla="*/ 11 h 31"/>
                <a:gd name="T12" fmla="*/ 0 w 62"/>
                <a:gd name="T13" fmla="*/ 16 h 31"/>
                <a:gd name="T14" fmla="*/ 0 w 62"/>
                <a:gd name="T15" fmla="*/ 16 h 31"/>
                <a:gd name="T16" fmla="*/ 7 w 62"/>
                <a:gd name="T17" fmla="*/ 21 h 31"/>
                <a:gd name="T18" fmla="*/ 15 w 62"/>
                <a:gd name="T19" fmla="*/ 26 h 31"/>
                <a:gd name="T20" fmla="*/ 27 w 62"/>
                <a:gd name="T21" fmla="*/ 29 h 31"/>
                <a:gd name="T22" fmla="*/ 38 w 62"/>
                <a:gd name="T23" fmla="*/ 31 h 31"/>
                <a:gd name="T24" fmla="*/ 38 w 62"/>
                <a:gd name="T25" fmla="*/ 31 h 31"/>
                <a:gd name="T26" fmla="*/ 45 w 62"/>
                <a:gd name="T27" fmla="*/ 31 h 31"/>
                <a:gd name="T28" fmla="*/ 52 w 62"/>
                <a:gd name="T29" fmla="*/ 29 h 31"/>
                <a:gd name="T30" fmla="*/ 57 w 62"/>
                <a:gd name="T31" fmla="*/ 26 h 31"/>
                <a:gd name="T32" fmla="*/ 62 w 62"/>
                <a:gd name="T33" fmla="*/ 23 h 31"/>
                <a:gd name="T34" fmla="*/ 62 w 62"/>
                <a:gd name="T35" fmla="*/ 23 h 31"/>
                <a:gd name="T36" fmla="*/ 62 w 62"/>
                <a:gd name="T37" fmla="*/ 18 h 31"/>
                <a:gd name="T38" fmla="*/ 60 w 62"/>
                <a:gd name="T39" fmla="*/ 13 h 31"/>
                <a:gd name="T40" fmla="*/ 57 w 62"/>
                <a:gd name="T41" fmla="*/ 8 h 31"/>
                <a:gd name="T42" fmla="*/ 52 w 62"/>
                <a:gd name="T43" fmla="*/ 5 h 31"/>
                <a:gd name="T44" fmla="*/ 42 w 62"/>
                <a:gd name="T45" fmla="*/ 1 h 31"/>
                <a:gd name="T46" fmla="*/ 29 w 62"/>
                <a:gd name="T4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 h="31">
                  <a:moveTo>
                    <a:pt x="29" y="0"/>
                  </a:moveTo>
                  <a:lnTo>
                    <a:pt x="29" y="0"/>
                  </a:lnTo>
                  <a:lnTo>
                    <a:pt x="19" y="0"/>
                  </a:lnTo>
                  <a:lnTo>
                    <a:pt x="9" y="3"/>
                  </a:lnTo>
                  <a:lnTo>
                    <a:pt x="2" y="8"/>
                  </a:lnTo>
                  <a:lnTo>
                    <a:pt x="0" y="11"/>
                  </a:lnTo>
                  <a:lnTo>
                    <a:pt x="0" y="16"/>
                  </a:lnTo>
                  <a:lnTo>
                    <a:pt x="0" y="16"/>
                  </a:lnTo>
                  <a:lnTo>
                    <a:pt x="7" y="21"/>
                  </a:lnTo>
                  <a:lnTo>
                    <a:pt x="15" y="26"/>
                  </a:lnTo>
                  <a:lnTo>
                    <a:pt x="27" y="29"/>
                  </a:lnTo>
                  <a:lnTo>
                    <a:pt x="38" y="31"/>
                  </a:lnTo>
                  <a:lnTo>
                    <a:pt x="38" y="31"/>
                  </a:lnTo>
                  <a:lnTo>
                    <a:pt x="45" y="31"/>
                  </a:lnTo>
                  <a:lnTo>
                    <a:pt x="52" y="29"/>
                  </a:lnTo>
                  <a:lnTo>
                    <a:pt x="57" y="26"/>
                  </a:lnTo>
                  <a:lnTo>
                    <a:pt x="62" y="23"/>
                  </a:lnTo>
                  <a:lnTo>
                    <a:pt x="62" y="23"/>
                  </a:lnTo>
                  <a:lnTo>
                    <a:pt x="62" y="18"/>
                  </a:lnTo>
                  <a:lnTo>
                    <a:pt x="60" y="13"/>
                  </a:lnTo>
                  <a:lnTo>
                    <a:pt x="57" y="8"/>
                  </a:lnTo>
                  <a:lnTo>
                    <a:pt x="52" y="5"/>
                  </a:lnTo>
                  <a:lnTo>
                    <a:pt x="42" y="1"/>
                  </a:lnTo>
                  <a:lnTo>
                    <a:pt x="2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7" name="Freeform 80"/>
            <p:cNvSpPr/>
            <p:nvPr/>
          </p:nvSpPr>
          <p:spPr bwMode="auto">
            <a:xfrm>
              <a:off x="6642" y="2727"/>
              <a:ext cx="62" cy="31"/>
            </a:xfrm>
            <a:custGeom>
              <a:avLst/>
              <a:gdLst>
                <a:gd name="T0" fmla="*/ 29 w 62"/>
                <a:gd name="T1" fmla="*/ 0 h 31"/>
                <a:gd name="T2" fmla="*/ 29 w 62"/>
                <a:gd name="T3" fmla="*/ 0 h 31"/>
                <a:gd name="T4" fmla="*/ 19 w 62"/>
                <a:gd name="T5" fmla="*/ 0 h 31"/>
                <a:gd name="T6" fmla="*/ 9 w 62"/>
                <a:gd name="T7" fmla="*/ 3 h 31"/>
                <a:gd name="T8" fmla="*/ 2 w 62"/>
                <a:gd name="T9" fmla="*/ 8 h 31"/>
                <a:gd name="T10" fmla="*/ 0 w 62"/>
                <a:gd name="T11" fmla="*/ 11 h 31"/>
                <a:gd name="T12" fmla="*/ 0 w 62"/>
                <a:gd name="T13" fmla="*/ 16 h 31"/>
                <a:gd name="T14" fmla="*/ 0 w 62"/>
                <a:gd name="T15" fmla="*/ 16 h 31"/>
                <a:gd name="T16" fmla="*/ 7 w 62"/>
                <a:gd name="T17" fmla="*/ 21 h 31"/>
                <a:gd name="T18" fmla="*/ 15 w 62"/>
                <a:gd name="T19" fmla="*/ 26 h 31"/>
                <a:gd name="T20" fmla="*/ 27 w 62"/>
                <a:gd name="T21" fmla="*/ 29 h 31"/>
                <a:gd name="T22" fmla="*/ 38 w 62"/>
                <a:gd name="T23" fmla="*/ 31 h 31"/>
                <a:gd name="T24" fmla="*/ 38 w 62"/>
                <a:gd name="T25" fmla="*/ 31 h 31"/>
                <a:gd name="T26" fmla="*/ 45 w 62"/>
                <a:gd name="T27" fmla="*/ 31 h 31"/>
                <a:gd name="T28" fmla="*/ 52 w 62"/>
                <a:gd name="T29" fmla="*/ 29 h 31"/>
                <a:gd name="T30" fmla="*/ 57 w 62"/>
                <a:gd name="T31" fmla="*/ 26 h 31"/>
                <a:gd name="T32" fmla="*/ 62 w 62"/>
                <a:gd name="T33" fmla="*/ 23 h 31"/>
                <a:gd name="T34" fmla="*/ 62 w 62"/>
                <a:gd name="T35" fmla="*/ 23 h 31"/>
                <a:gd name="T36" fmla="*/ 62 w 62"/>
                <a:gd name="T37" fmla="*/ 18 h 31"/>
                <a:gd name="T38" fmla="*/ 60 w 62"/>
                <a:gd name="T39" fmla="*/ 13 h 31"/>
                <a:gd name="T40" fmla="*/ 57 w 62"/>
                <a:gd name="T41" fmla="*/ 8 h 31"/>
                <a:gd name="T42" fmla="*/ 52 w 62"/>
                <a:gd name="T43" fmla="*/ 5 h 31"/>
                <a:gd name="T44" fmla="*/ 42 w 62"/>
                <a:gd name="T45" fmla="*/ 1 h 31"/>
                <a:gd name="T46" fmla="*/ 29 w 62"/>
                <a:gd name="T4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 h="31">
                  <a:moveTo>
                    <a:pt x="29" y="0"/>
                  </a:moveTo>
                  <a:lnTo>
                    <a:pt x="29" y="0"/>
                  </a:lnTo>
                  <a:lnTo>
                    <a:pt x="19" y="0"/>
                  </a:lnTo>
                  <a:lnTo>
                    <a:pt x="9" y="3"/>
                  </a:lnTo>
                  <a:lnTo>
                    <a:pt x="2" y="8"/>
                  </a:lnTo>
                  <a:lnTo>
                    <a:pt x="0" y="11"/>
                  </a:lnTo>
                  <a:lnTo>
                    <a:pt x="0" y="16"/>
                  </a:lnTo>
                  <a:lnTo>
                    <a:pt x="0" y="16"/>
                  </a:lnTo>
                  <a:lnTo>
                    <a:pt x="7" y="21"/>
                  </a:lnTo>
                  <a:lnTo>
                    <a:pt x="15" y="26"/>
                  </a:lnTo>
                  <a:lnTo>
                    <a:pt x="27" y="29"/>
                  </a:lnTo>
                  <a:lnTo>
                    <a:pt x="38" y="31"/>
                  </a:lnTo>
                  <a:lnTo>
                    <a:pt x="38" y="31"/>
                  </a:lnTo>
                  <a:lnTo>
                    <a:pt x="45" y="31"/>
                  </a:lnTo>
                  <a:lnTo>
                    <a:pt x="52" y="29"/>
                  </a:lnTo>
                  <a:lnTo>
                    <a:pt x="57" y="26"/>
                  </a:lnTo>
                  <a:lnTo>
                    <a:pt x="62" y="23"/>
                  </a:lnTo>
                  <a:lnTo>
                    <a:pt x="62" y="23"/>
                  </a:lnTo>
                  <a:lnTo>
                    <a:pt x="62" y="18"/>
                  </a:lnTo>
                  <a:lnTo>
                    <a:pt x="60" y="13"/>
                  </a:lnTo>
                  <a:lnTo>
                    <a:pt x="57" y="8"/>
                  </a:lnTo>
                  <a:lnTo>
                    <a:pt x="52" y="5"/>
                  </a:lnTo>
                  <a:lnTo>
                    <a:pt x="42" y="1"/>
                  </a:lnTo>
                  <a:lnTo>
                    <a:pt x="2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8" name="Freeform 81"/>
            <p:cNvSpPr/>
            <p:nvPr/>
          </p:nvSpPr>
          <p:spPr bwMode="auto">
            <a:xfrm>
              <a:off x="2457" y="2811"/>
              <a:ext cx="47" cy="33"/>
            </a:xfrm>
            <a:custGeom>
              <a:avLst/>
              <a:gdLst>
                <a:gd name="T0" fmla="*/ 15 w 47"/>
                <a:gd name="T1" fmla="*/ 0 h 33"/>
                <a:gd name="T2" fmla="*/ 15 w 47"/>
                <a:gd name="T3" fmla="*/ 0 h 33"/>
                <a:gd name="T4" fmla="*/ 0 w 47"/>
                <a:gd name="T5" fmla="*/ 0 h 33"/>
                <a:gd name="T6" fmla="*/ 0 w 47"/>
                <a:gd name="T7" fmla="*/ 31 h 33"/>
                <a:gd name="T8" fmla="*/ 0 w 47"/>
                <a:gd name="T9" fmla="*/ 31 h 33"/>
                <a:gd name="T10" fmla="*/ 15 w 47"/>
                <a:gd name="T11" fmla="*/ 33 h 33"/>
                <a:gd name="T12" fmla="*/ 15 w 47"/>
                <a:gd name="T13" fmla="*/ 33 h 33"/>
                <a:gd name="T14" fmla="*/ 27 w 47"/>
                <a:gd name="T15" fmla="*/ 31 h 33"/>
                <a:gd name="T16" fmla="*/ 32 w 47"/>
                <a:gd name="T17" fmla="*/ 30 h 33"/>
                <a:gd name="T18" fmla="*/ 37 w 47"/>
                <a:gd name="T19" fmla="*/ 26 h 33"/>
                <a:gd name="T20" fmla="*/ 40 w 47"/>
                <a:gd name="T21" fmla="*/ 23 h 33"/>
                <a:gd name="T22" fmla="*/ 43 w 47"/>
                <a:gd name="T23" fmla="*/ 18 h 33"/>
                <a:gd name="T24" fmla="*/ 47 w 47"/>
                <a:gd name="T25" fmla="*/ 8 h 33"/>
                <a:gd name="T26" fmla="*/ 47 w 47"/>
                <a:gd name="T27" fmla="*/ 8 h 33"/>
                <a:gd name="T28" fmla="*/ 40 w 47"/>
                <a:gd name="T29" fmla="*/ 3 h 33"/>
                <a:gd name="T30" fmla="*/ 33 w 47"/>
                <a:gd name="T31" fmla="*/ 2 h 33"/>
                <a:gd name="T32" fmla="*/ 24 w 47"/>
                <a:gd name="T33" fmla="*/ 0 h 33"/>
                <a:gd name="T34" fmla="*/ 15 w 47"/>
                <a:gd name="T3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33">
                  <a:moveTo>
                    <a:pt x="15" y="0"/>
                  </a:moveTo>
                  <a:lnTo>
                    <a:pt x="15" y="0"/>
                  </a:lnTo>
                  <a:lnTo>
                    <a:pt x="0" y="0"/>
                  </a:lnTo>
                  <a:lnTo>
                    <a:pt x="0" y="31"/>
                  </a:lnTo>
                  <a:lnTo>
                    <a:pt x="0" y="31"/>
                  </a:lnTo>
                  <a:lnTo>
                    <a:pt x="15" y="33"/>
                  </a:lnTo>
                  <a:lnTo>
                    <a:pt x="15" y="33"/>
                  </a:lnTo>
                  <a:lnTo>
                    <a:pt x="27" y="31"/>
                  </a:lnTo>
                  <a:lnTo>
                    <a:pt x="32" y="30"/>
                  </a:lnTo>
                  <a:lnTo>
                    <a:pt x="37" y="26"/>
                  </a:lnTo>
                  <a:lnTo>
                    <a:pt x="40" y="23"/>
                  </a:lnTo>
                  <a:lnTo>
                    <a:pt x="43" y="18"/>
                  </a:lnTo>
                  <a:lnTo>
                    <a:pt x="47" y="8"/>
                  </a:lnTo>
                  <a:lnTo>
                    <a:pt x="47" y="8"/>
                  </a:lnTo>
                  <a:lnTo>
                    <a:pt x="40" y="3"/>
                  </a:lnTo>
                  <a:lnTo>
                    <a:pt x="33" y="2"/>
                  </a:lnTo>
                  <a:lnTo>
                    <a:pt x="24" y="0"/>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89" name="Freeform 82"/>
            <p:cNvSpPr/>
            <p:nvPr/>
          </p:nvSpPr>
          <p:spPr bwMode="auto">
            <a:xfrm>
              <a:off x="2457" y="2811"/>
              <a:ext cx="47" cy="33"/>
            </a:xfrm>
            <a:custGeom>
              <a:avLst/>
              <a:gdLst>
                <a:gd name="T0" fmla="*/ 15 w 47"/>
                <a:gd name="T1" fmla="*/ 0 h 33"/>
                <a:gd name="T2" fmla="*/ 15 w 47"/>
                <a:gd name="T3" fmla="*/ 0 h 33"/>
                <a:gd name="T4" fmla="*/ 0 w 47"/>
                <a:gd name="T5" fmla="*/ 0 h 33"/>
                <a:gd name="T6" fmla="*/ 0 w 47"/>
                <a:gd name="T7" fmla="*/ 31 h 33"/>
                <a:gd name="T8" fmla="*/ 0 w 47"/>
                <a:gd name="T9" fmla="*/ 31 h 33"/>
                <a:gd name="T10" fmla="*/ 15 w 47"/>
                <a:gd name="T11" fmla="*/ 33 h 33"/>
                <a:gd name="T12" fmla="*/ 15 w 47"/>
                <a:gd name="T13" fmla="*/ 33 h 33"/>
                <a:gd name="T14" fmla="*/ 27 w 47"/>
                <a:gd name="T15" fmla="*/ 31 h 33"/>
                <a:gd name="T16" fmla="*/ 32 w 47"/>
                <a:gd name="T17" fmla="*/ 30 h 33"/>
                <a:gd name="T18" fmla="*/ 37 w 47"/>
                <a:gd name="T19" fmla="*/ 26 h 33"/>
                <a:gd name="T20" fmla="*/ 40 w 47"/>
                <a:gd name="T21" fmla="*/ 23 h 33"/>
                <a:gd name="T22" fmla="*/ 43 w 47"/>
                <a:gd name="T23" fmla="*/ 18 h 33"/>
                <a:gd name="T24" fmla="*/ 47 w 47"/>
                <a:gd name="T25" fmla="*/ 8 h 33"/>
                <a:gd name="T26" fmla="*/ 47 w 47"/>
                <a:gd name="T27" fmla="*/ 8 h 33"/>
                <a:gd name="T28" fmla="*/ 40 w 47"/>
                <a:gd name="T29" fmla="*/ 3 h 33"/>
                <a:gd name="T30" fmla="*/ 33 w 47"/>
                <a:gd name="T31" fmla="*/ 2 h 33"/>
                <a:gd name="T32" fmla="*/ 24 w 47"/>
                <a:gd name="T33" fmla="*/ 0 h 33"/>
                <a:gd name="T34" fmla="*/ 15 w 47"/>
                <a:gd name="T3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33">
                  <a:moveTo>
                    <a:pt x="15" y="0"/>
                  </a:moveTo>
                  <a:lnTo>
                    <a:pt x="15" y="0"/>
                  </a:lnTo>
                  <a:lnTo>
                    <a:pt x="0" y="0"/>
                  </a:lnTo>
                  <a:lnTo>
                    <a:pt x="0" y="31"/>
                  </a:lnTo>
                  <a:lnTo>
                    <a:pt x="0" y="31"/>
                  </a:lnTo>
                  <a:lnTo>
                    <a:pt x="15" y="33"/>
                  </a:lnTo>
                  <a:lnTo>
                    <a:pt x="15" y="33"/>
                  </a:lnTo>
                  <a:lnTo>
                    <a:pt x="27" y="31"/>
                  </a:lnTo>
                  <a:lnTo>
                    <a:pt x="32" y="30"/>
                  </a:lnTo>
                  <a:lnTo>
                    <a:pt x="37" y="26"/>
                  </a:lnTo>
                  <a:lnTo>
                    <a:pt x="40" y="23"/>
                  </a:lnTo>
                  <a:lnTo>
                    <a:pt x="43" y="18"/>
                  </a:lnTo>
                  <a:lnTo>
                    <a:pt x="47" y="8"/>
                  </a:lnTo>
                  <a:lnTo>
                    <a:pt x="47" y="8"/>
                  </a:lnTo>
                  <a:lnTo>
                    <a:pt x="40" y="3"/>
                  </a:lnTo>
                  <a:lnTo>
                    <a:pt x="33" y="2"/>
                  </a:lnTo>
                  <a:lnTo>
                    <a:pt x="24" y="0"/>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0" name="Freeform 83"/>
            <p:cNvSpPr/>
            <p:nvPr/>
          </p:nvSpPr>
          <p:spPr bwMode="auto">
            <a:xfrm>
              <a:off x="4451" y="2828"/>
              <a:ext cx="153" cy="291"/>
            </a:xfrm>
            <a:custGeom>
              <a:avLst/>
              <a:gdLst>
                <a:gd name="T0" fmla="*/ 121 w 153"/>
                <a:gd name="T1" fmla="*/ 0 h 291"/>
                <a:gd name="T2" fmla="*/ 121 w 153"/>
                <a:gd name="T3" fmla="*/ 0 h 291"/>
                <a:gd name="T4" fmla="*/ 116 w 153"/>
                <a:gd name="T5" fmla="*/ 13 h 291"/>
                <a:gd name="T6" fmla="*/ 108 w 153"/>
                <a:gd name="T7" fmla="*/ 28 h 291"/>
                <a:gd name="T8" fmla="*/ 100 w 153"/>
                <a:gd name="T9" fmla="*/ 41 h 291"/>
                <a:gd name="T10" fmla="*/ 90 w 153"/>
                <a:gd name="T11" fmla="*/ 52 h 291"/>
                <a:gd name="T12" fmla="*/ 77 w 153"/>
                <a:gd name="T13" fmla="*/ 62 h 291"/>
                <a:gd name="T14" fmla="*/ 62 w 153"/>
                <a:gd name="T15" fmla="*/ 71 h 291"/>
                <a:gd name="T16" fmla="*/ 42 w 153"/>
                <a:gd name="T17" fmla="*/ 79 h 291"/>
                <a:gd name="T18" fmla="*/ 20 w 153"/>
                <a:gd name="T19" fmla="*/ 82 h 291"/>
                <a:gd name="T20" fmla="*/ 20 w 153"/>
                <a:gd name="T21" fmla="*/ 82 h 291"/>
                <a:gd name="T22" fmla="*/ 17 w 153"/>
                <a:gd name="T23" fmla="*/ 95 h 291"/>
                <a:gd name="T24" fmla="*/ 15 w 153"/>
                <a:gd name="T25" fmla="*/ 107 h 291"/>
                <a:gd name="T26" fmla="*/ 15 w 153"/>
                <a:gd name="T27" fmla="*/ 117 h 291"/>
                <a:gd name="T28" fmla="*/ 17 w 153"/>
                <a:gd name="T29" fmla="*/ 127 h 291"/>
                <a:gd name="T30" fmla="*/ 22 w 153"/>
                <a:gd name="T31" fmla="*/ 145 h 291"/>
                <a:gd name="T32" fmla="*/ 29 w 153"/>
                <a:gd name="T33" fmla="*/ 167 h 291"/>
                <a:gd name="T34" fmla="*/ 29 w 153"/>
                <a:gd name="T35" fmla="*/ 167 h 291"/>
                <a:gd name="T36" fmla="*/ 20 w 153"/>
                <a:gd name="T37" fmla="*/ 173 h 291"/>
                <a:gd name="T38" fmla="*/ 15 w 153"/>
                <a:gd name="T39" fmla="*/ 180 h 291"/>
                <a:gd name="T40" fmla="*/ 10 w 153"/>
                <a:gd name="T41" fmla="*/ 188 h 291"/>
                <a:gd name="T42" fmla="*/ 5 w 153"/>
                <a:gd name="T43" fmla="*/ 198 h 291"/>
                <a:gd name="T44" fmla="*/ 2 w 153"/>
                <a:gd name="T45" fmla="*/ 208 h 291"/>
                <a:gd name="T46" fmla="*/ 2 w 153"/>
                <a:gd name="T47" fmla="*/ 218 h 291"/>
                <a:gd name="T48" fmla="*/ 0 w 153"/>
                <a:gd name="T49" fmla="*/ 228 h 291"/>
                <a:gd name="T50" fmla="*/ 2 w 153"/>
                <a:gd name="T51" fmla="*/ 239 h 291"/>
                <a:gd name="T52" fmla="*/ 4 w 153"/>
                <a:gd name="T53" fmla="*/ 249 h 291"/>
                <a:gd name="T54" fmla="*/ 7 w 153"/>
                <a:gd name="T55" fmla="*/ 259 h 291"/>
                <a:gd name="T56" fmla="*/ 12 w 153"/>
                <a:gd name="T57" fmla="*/ 268 h 291"/>
                <a:gd name="T58" fmla="*/ 17 w 153"/>
                <a:gd name="T59" fmla="*/ 276 h 291"/>
                <a:gd name="T60" fmla="*/ 24 w 153"/>
                <a:gd name="T61" fmla="*/ 282 h 291"/>
                <a:gd name="T62" fmla="*/ 32 w 153"/>
                <a:gd name="T63" fmla="*/ 287 h 291"/>
                <a:gd name="T64" fmla="*/ 40 w 153"/>
                <a:gd name="T65" fmla="*/ 289 h 291"/>
                <a:gd name="T66" fmla="*/ 50 w 153"/>
                <a:gd name="T67" fmla="*/ 291 h 291"/>
                <a:gd name="T68" fmla="*/ 50 w 153"/>
                <a:gd name="T69" fmla="*/ 291 h 291"/>
                <a:gd name="T70" fmla="*/ 65 w 153"/>
                <a:gd name="T71" fmla="*/ 289 h 291"/>
                <a:gd name="T72" fmla="*/ 83 w 153"/>
                <a:gd name="T73" fmla="*/ 282 h 291"/>
                <a:gd name="T74" fmla="*/ 83 w 153"/>
                <a:gd name="T75" fmla="*/ 282 h 291"/>
                <a:gd name="T76" fmla="*/ 88 w 153"/>
                <a:gd name="T77" fmla="*/ 253 h 291"/>
                <a:gd name="T78" fmla="*/ 95 w 153"/>
                <a:gd name="T79" fmla="*/ 226 h 291"/>
                <a:gd name="T80" fmla="*/ 113 w 153"/>
                <a:gd name="T81" fmla="*/ 175 h 291"/>
                <a:gd name="T82" fmla="*/ 121 w 153"/>
                <a:gd name="T83" fmla="*/ 148 h 291"/>
                <a:gd name="T84" fmla="*/ 130 w 153"/>
                <a:gd name="T85" fmla="*/ 122 h 291"/>
                <a:gd name="T86" fmla="*/ 134 w 153"/>
                <a:gd name="T87" fmla="*/ 92 h 291"/>
                <a:gd name="T88" fmla="*/ 138 w 153"/>
                <a:gd name="T89" fmla="*/ 61 h 291"/>
                <a:gd name="T90" fmla="*/ 138 w 153"/>
                <a:gd name="T91" fmla="*/ 61 h 291"/>
                <a:gd name="T92" fmla="*/ 141 w 153"/>
                <a:gd name="T93" fmla="*/ 61 h 291"/>
                <a:gd name="T94" fmla="*/ 146 w 153"/>
                <a:gd name="T95" fmla="*/ 64 h 291"/>
                <a:gd name="T96" fmla="*/ 149 w 153"/>
                <a:gd name="T97" fmla="*/ 66 h 291"/>
                <a:gd name="T98" fmla="*/ 153 w 153"/>
                <a:gd name="T99" fmla="*/ 67 h 291"/>
                <a:gd name="T100" fmla="*/ 153 w 153"/>
                <a:gd name="T101" fmla="*/ 67 h 291"/>
                <a:gd name="T102" fmla="*/ 149 w 153"/>
                <a:gd name="T103" fmla="*/ 59 h 291"/>
                <a:gd name="T104" fmla="*/ 148 w 153"/>
                <a:gd name="T105" fmla="*/ 49 h 291"/>
                <a:gd name="T106" fmla="*/ 144 w 153"/>
                <a:gd name="T107" fmla="*/ 26 h 291"/>
                <a:gd name="T108" fmla="*/ 143 w 153"/>
                <a:gd name="T109" fmla="*/ 16 h 291"/>
                <a:gd name="T110" fmla="*/ 138 w 153"/>
                <a:gd name="T111" fmla="*/ 6 h 291"/>
                <a:gd name="T112" fmla="*/ 136 w 153"/>
                <a:gd name="T113" fmla="*/ 3 h 291"/>
                <a:gd name="T114" fmla="*/ 131 w 153"/>
                <a:gd name="T115" fmla="*/ 1 h 291"/>
                <a:gd name="T116" fmla="*/ 128 w 153"/>
                <a:gd name="T117" fmla="*/ 0 h 291"/>
                <a:gd name="T118" fmla="*/ 121 w 153"/>
                <a:gd name="T119"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3" h="291">
                  <a:moveTo>
                    <a:pt x="121" y="0"/>
                  </a:moveTo>
                  <a:lnTo>
                    <a:pt x="121" y="0"/>
                  </a:lnTo>
                  <a:lnTo>
                    <a:pt x="116" y="13"/>
                  </a:lnTo>
                  <a:lnTo>
                    <a:pt x="108" y="28"/>
                  </a:lnTo>
                  <a:lnTo>
                    <a:pt x="100" y="41"/>
                  </a:lnTo>
                  <a:lnTo>
                    <a:pt x="90" y="52"/>
                  </a:lnTo>
                  <a:lnTo>
                    <a:pt x="77" y="62"/>
                  </a:lnTo>
                  <a:lnTo>
                    <a:pt x="62" y="71"/>
                  </a:lnTo>
                  <a:lnTo>
                    <a:pt x="42" y="79"/>
                  </a:lnTo>
                  <a:lnTo>
                    <a:pt x="20" y="82"/>
                  </a:lnTo>
                  <a:lnTo>
                    <a:pt x="20" y="82"/>
                  </a:lnTo>
                  <a:lnTo>
                    <a:pt x="17" y="95"/>
                  </a:lnTo>
                  <a:lnTo>
                    <a:pt x="15" y="107"/>
                  </a:lnTo>
                  <a:lnTo>
                    <a:pt x="15" y="117"/>
                  </a:lnTo>
                  <a:lnTo>
                    <a:pt x="17" y="127"/>
                  </a:lnTo>
                  <a:lnTo>
                    <a:pt x="22" y="145"/>
                  </a:lnTo>
                  <a:lnTo>
                    <a:pt x="29" y="167"/>
                  </a:lnTo>
                  <a:lnTo>
                    <a:pt x="29" y="167"/>
                  </a:lnTo>
                  <a:lnTo>
                    <a:pt x="20" y="173"/>
                  </a:lnTo>
                  <a:lnTo>
                    <a:pt x="15" y="180"/>
                  </a:lnTo>
                  <a:lnTo>
                    <a:pt x="10" y="188"/>
                  </a:lnTo>
                  <a:lnTo>
                    <a:pt x="5" y="198"/>
                  </a:lnTo>
                  <a:lnTo>
                    <a:pt x="2" y="208"/>
                  </a:lnTo>
                  <a:lnTo>
                    <a:pt x="2" y="218"/>
                  </a:lnTo>
                  <a:lnTo>
                    <a:pt x="0" y="228"/>
                  </a:lnTo>
                  <a:lnTo>
                    <a:pt x="2" y="239"/>
                  </a:lnTo>
                  <a:lnTo>
                    <a:pt x="4" y="249"/>
                  </a:lnTo>
                  <a:lnTo>
                    <a:pt x="7" y="259"/>
                  </a:lnTo>
                  <a:lnTo>
                    <a:pt x="12" y="268"/>
                  </a:lnTo>
                  <a:lnTo>
                    <a:pt x="17" y="276"/>
                  </a:lnTo>
                  <a:lnTo>
                    <a:pt x="24" y="282"/>
                  </a:lnTo>
                  <a:lnTo>
                    <a:pt x="32" y="287"/>
                  </a:lnTo>
                  <a:lnTo>
                    <a:pt x="40" y="289"/>
                  </a:lnTo>
                  <a:lnTo>
                    <a:pt x="50" y="291"/>
                  </a:lnTo>
                  <a:lnTo>
                    <a:pt x="50" y="291"/>
                  </a:lnTo>
                  <a:lnTo>
                    <a:pt x="65" y="289"/>
                  </a:lnTo>
                  <a:lnTo>
                    <a:pt x="83" y="282"/>
                  </a:lnTo>
                  <a:lnTo>
                    <a:pt x="83" y="282"/>
                  </a:lnTo>
                  <a:lnTo>
                    <a:pt x="88" y="253"/>
                  </a:lnTo>
                  <a:lnTo>
                    <a:pt x="95" y="226"/>
                  </a:lnTo>
                  <a:lnTo>
                    <a:pt x="113" y="175"/>
                  </a:lnTo>
                  <a:lnTo>
                    <a:pt x="121" y="148"/>
                  </a:lnTo>
                  <a:lnTo>
                    <a:pt x="130" y="122"/>
                  </a:lnTo>
                  <a:lnTo>
                    <a:pt x="134" y="92"/>
                  </a:lnTo>
                  <a:lnTo>
                    <a:pt x="138" y="61"/>
                  </a:lnTo>
                  <a:lnTo>
                    <a:pt x="138" y="61"/>
                  </a:lnTo>
                  <a:lnTo>
                    <a:pt x="141" y="61"/>
                  </a:lnTo>
                  <a:lnTo>
                    <a:pt x="146" y="64"/>
                  </a:lnTo>
                  <a:lnTo>
                    <a:pt x="149" y="66"/>
                  </a:lnTo>
                  <a:lnTo>
                    <a:pt x="153" y="67"/>
                  </a:lnTo>
                  <a:lnTo>
                    <a:pt x="153" y="67"/>
                  </a:lnTo>
                  <a:lnTo>
                    <a:pt x="149" y="59"/>
                  </a:lnTo>
                  <a:lnTo>
                    <a:pt x="148" y="49"/>
                  </a:lnTo>
                  <a:lnTo>
                    <a:pt x="144" y="26"/>
                  </a:lnTo>
                  <a:lnTo>
                    <a:pt x="143" y="16"/>
                  </a:lnTo>
                  <a:lnTo>
                    <a:pt x="138" y="6"/>
                  </a:lnTo>
                  <a:lnTo>
                    <a:pt x="136" y="3"/>
                  </a:lnTo>
                  <a:lnTo>
                    <a:pt x="131" y="1"/>
                  </a:lnTo>
                  <a:lnTo>
                    <a:pt x="128" y="0"/>
                  </a:lnTo>
                  <a:lnTo>
                    <a:pt x="1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1" name="Freeform 84"/>
            <p:cNvSpPr/>
            <p:nvPr/>
          </p:nvSpPr>
          <p:spPr bwMode="auto">
            <a:xfrm>
              <a:off x="4451" y="2828"/>
              <a:ext cx="153" cy="291"/>
            </a:xfrm>
            <a:custGeom>
              <a:avLst/>
              <a:gdLst>
                <a:gd name="T0" fmla="*/ 121 w 153"/>
                <a:gd name="T1" fmla="*/ 0 h 291"/>
                <a:gd name="T2" fmla="*/ 121 w 153"/>
                <a:gd name="T3" fmla="*/ 0 h 291"/>
                <a:gd name="T4" fmla="*/ 116 w 153"/>
                <a:gd name="T5" fmla="*/ 13 h 291"/>
                <a:gd name="T6" fmla="*/ 108 w 153"/>
                <a:gd name="T7" fmla="*/ 28 h 291"/>
                <a:gd name="T8" fmla="*/ 100 w 153"/>
                <a:gd name="T9" fmla="*/ 41 h 291"/>
                <a:gd name="T10" fmla="*/ 90 w 153"/>
                <a:gd name="T11" fmla="*/ 52 h 291"/>
                <a:gd name="T12" fmla="*/ 77 w 153"/>
                <a:gd name="T13" fmla="*/ 62 h 291"/>
                <a:gd name="T14" fmla="*/ 62 w 153"/>
                <a:gd name="T15" fmla="*/ 71 h 291"/>
                <a:gd name="T16" fmla="*/ 42 w 153"/>
                <a:gd name="T17" fmla="*/ 79 h 291"/>
                <a:gd name="T18" fmla="*/ 20 w 153"/>
                <a:gd name="T19" fmla="*/ 82 h 291"/>
                <a:gd name="T20" fmla="*/ 20 w 153"/>
                <a:gd name="T21" fmla="*/ 82 h 291"/>
                <a:gd name="T22" fmla="*/ 17 w 153"/>
                <a:gd name="T23" fmla="*/ 95 h 291"/>
                <a:gd name="T24" fmla="*/ 15 w 153"/>
                <a:gd name="T25" fmla="*/ 107 h 291"/>
                <a:gd name="T26" fmla="*/ 15 w 153"/>
                <a:gd name="T27" fmla="*/ 117 h 291"/>
                <a:gd name="T28" fmla="*/ 17 w 153"/>
                <a:gd name="T29" fmla="*/ 127 h 291"/>
                <a:gd name="T30" fmla="*/ 22 w 153"/>
                <a:gd name="T31" fmla="*/ 145 h 291"/>
                <a:gd name="T32" fmla="*/ 29 w 153"/>
                <a:gd name="T33" fmla="*/ 167 h 291"/>
                <a:gd name="T34" fmla="*/ 29 w 153"/>
                <a:gd name="T35" fmla="*/ 167 h 291"/>
                <a:gd name="T36" fmla="*/ 20 w 153"/>
                <a:gd name="T37" fmla="*/ 173 h 291"/>
                <a:gd name="T38" fmla="*/ 15 w 153"/>
                <a:gd name="T39" fmla="*/ 180 h 291"/>
                <a:gd name="T40" fmla="*/ 10 w 153"/>
                <a:gd name="T41" fmla="*/ 188 h 291"/>
                <a:gd name="T42" fmla="*/ 5 w 153"/>
                <a:gd name="T43" fmla="*/ 198 h 291"/>
                <a:gd name="T44" fmla="*/ 2 w 153"/>
                <a:gd name="T45" fmla="*/ 208 h 291"/>
                <a:gd name="T46" fmla="*/ 2 w 153"/>
                <a:gd name="T47" fmla="*/ 218 h 291"/>
                <a:gd name="T48" fmla="*/ 0 w 153"/>
                <a:gd name="T49" fmla="*/ 228 h 291"/>
                <a:gd name="T50" fmla="*/ 2 w 153"/>
                <a:gd name="T51" fmla="*/ 239 h 291"/>
                <a:gd name="T52" fmla="*/ 4 w 153"/>
                <a:gd name="T53" fmla="*/ 249 h 291"/>
                <a:gd name="T54" fmla="*/ 7 w 153"/>
                <a:gd name="T55" fmla="*/ 259 h 291"/>
                <a:gd name="T56" fmla="*/ 12 w 153"/>
                <a:gd name="T57" fmla="*/ 268 h 291"/>
                <a:gd name="T58" fmla="*/ 17 w 153"/>
                <a:gd name="T59" fmla="*/ 276 h 291"/>
                <a:gd name="T60" fmla="*/ 24 w 153"/>
                <a:gd name="T61" fmla="*/ 282 h 291"/>
                <a:gd name="T62" fmla="*/ 32 w 153"/>
                <a:gd name="T63" fmla="*/ 287 h 291"/>
                <a:gd name="T64" fmla="*/ 40 w 153"/>
                <a:gd name="T65" fmla="*/ 289 h 291"/>
                <a:gd name="T66" fmla="*/ 50 w 153"/>
                <a:gd name="T67" fmla="*/ 291 h 291"/>
                <a:gd name="T68" fmla="*/ 50 w 153"/>
                <a:gd name="T69" fmla="*/ 291 h 291"/>
                <a:gd name="T70" fmla="*/ 65 w 153"/>
                <a:gd name="T71" fmla="*/ 289 h 291"/>
                <a:gd name="T72" fmla="*/ 83 w 153"/>
                <a:gd name="T73" fmla="*/ 282 h 291"/>
                <a:gd name="T74" fmla="*/ 83 w 153"/>
                <a:gd name="T75" fmla="*/ 282 h 291"/>
                <a:gd name="T76" fmla="*/ 88 w 153"/>
                <a:gd name="T77" fmla="*/ 253 h 291"/>
                <a:gd name="T78" fmla="*/ 95 w 153"/>
                <a:gd name="T79" fmla="*/ 226 h 291"/>
                <a:gd name="T80" fmla="*/ 113 w 153"/>
                <a:gd name="T81" fmla="*/ 175 h 291"/>
                <a:gd name="T82" fmla="*/ 121 w 153"/>
                <a:gd name="T83" fmla="*/ 148 h 291"/>
                <a:gd name="T84" fmla="*/ 130 w 153"/>
                <a:gd name="T85" fmla="*/ 122 h 291"/>
                <a:gd name="T86" fmla="*/ 134 w 153"/>
                <a:gd name="T87" fmla="*/ 92 h 291"/>
                <a:gd name="T88" fmla="*/ 138 w 153"/>
                <a:gd name="T89" fmla="*/ 61 h 291"/>
                <a:gd name="T90" fmla="*/ 138 w 153"/>
                <a:gd name="T91" fmla="*/ 61 h 291"/>
                <a:gd name="T92" fmla="*/ 141 w 153"/>
                <a:gd name="T93" fmla="*/ 61 h 291"/>
                <a:gd name="T94" fmla="*/ 146 w 153"/>
                <a:gd name="T95" fmla="*/ 64 h 291"/>
                <a:gd name="T96" fmla="*/ 149 w 153"/>
                <a:gd name="T97" fmla="*/ 66 h 291"/>
                <a:gd name="T98" fmla="*/ 153 w 153"/>
                <a:gd name="T99" fmla="*/ 67 h 291"/>
                <a:gd name="T100" fmla="*/ 153 w 153"/>
                <a:gd name="T101" fmla="*/ 67 h 291"/>
                <a:gd name="T102" fmla="*/ 149 w 153"/>
                <a:gd name="T103" fmla="*/ 59 h 291"/>
                <a:gd name="T104" fmla="*/ 148 w 153"/>
                <a:gd name="T105" fmla="*/ 49 h 291"/>
                <a:gd name="T106" fmla="*/ 144 w 153"/>
                <a:gd name="T107" fmla="*/ 26 h 291"/>
                <a:gd name="T108" fmla="*/ 143 w 153"/>
                <a:gd name="T109" fmla="*/ 16 h 291"/>
                <a:gd name="T110" fmla="*/ 138 w 153"/>
                <a:gd name="T111" fmla="*/ 6 h 291"/>
                <a:gd name="T112" fmla="*/ 136 w 153"/>
                <a:gd name="T113" fmla="*/ 3 h 291"/>
                <a:gd name="T114" fmla="*/ 131 w 153"/>
                <a:gd name="T115" fmla="*/ 1 h 291"/>
                <a:gd name="T116" fmla="*/ 128 w 153"/>
                <a:gd name="T117" fmla="*/ 0 h 291"/>
                <a:gd name="T118" fmla="*/ 121 w 153"/>
                <a:gd name="T119"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3" h="291">
                  <a:moveTo>
                    <a:pt x="121" y="0"/>
                  </a:moveTo>
                  <a:lnTo>
                    <a:pt x="121" y="0"/>
                  </a:lnTo>
                  <a:lnTo>
                    <a:pt x="116" y="13"/>
                  </a:lnTo>
                  <a:lnTo>
                    <a:pt x="108" y="28"/>
                  </a:lnTo>
                  <a:lnTo>
                    <a:pt x="100" y="41"/>
                  </a:lnTo>
                  <a:lnTo>
                    <a:pt x="90" y="52"/>
                  </a:lnTo>
                  <a:lnTo>
                    <a:pt x="77" y="62"/>
                  </a:lnTo>
                  <a:lnTo>
                    <a:pt x="62" y="71"/>
                  </a:lnTo>
                  <a:lnTo>
                    <a:pt x="42" y="79"/>
                  </a:lnTo>
                  <a:lnTo>
                    <a:pt x="20" y="82"/>
                  </a:lnTo>
                  <a:lnTo>
                    <a:pt x="20" y="82"/>
                  </a:lnTo>
                  <a:lnTo>
                    <a:pt x="17" y="95"/>
                  </a:lnTo>
                  <a:lnTo>
                    <a:pt x="15" y="107"/>
                  </a:lnTo>
                  <a:lnTo>
                    <a:pt x="15" y="117"/>
                  </a:lnTo>
                  <a:lnTo>
                    <a:pt x="17" y="127"/>
                  </a:lnTo>
                  <a:lnTo>
                    <a:pt x="22" y="145"/>
                  </a:lnTo>
                  <a:lnTo>
                    <a:pt x="29" y="167"/>
                  </a:lnTo>
                  <a:lnTo>
                    <a:pt x="29" y="167"/>
                  </a:lnTo>
                  <a:lnTo>
                    <a:pt x="20" y="173"/>
                  </a:lnTo>
                  <a:lnTo>
                    <a:pt x="15" y="180"/>
                  </a:lnTo>
                  <a:lnTo>
                    <a:pt x="10" y="188"/>
                  </a:lnTo>
                  <a:lnTo>
                    <a:pt x="5" y="198"/>
                  </a:lnTo>
                  <a:lnTo>
                    <a:pt x="2" y="208"/>
                  </a:lnTo>
                  <a:lnTo>
                    <a:pt x="2" y="218"/>
                  </a:lnTo>
                  <a:lnTo>
                    <a:pt x="0" y="228"/>
                  </a:lnTo>
                  <a:lnTo>
                    <a:pt x="2" y="239"/>
                  </a:lnTo>
                  <a:lnTo>
                    <a:pt x="4" y="249"/>
                  </a:lnTo>
                  <a:lnTo>
                    <a:pt x="7" y="259"/>
                  </a:lnTo>
                  <a:lnTo>
                    <a:pt x="12" y="268"/>
                  </a:lnTo>
                  <a:lnTo>
                    <a:pt x="17" y="276"/>
                  </a:lnTo>
                  <a:lnTo>
                    <a:pt x="24" y="282"/>
                  </a:lnTo>
                  <a:lnTo>
                    <a:pt x="32" y="287"/>
                  </a:lnTo>
                  <a:lnTo>
                    <a:pt x="40" y="289"/>
                  </a:lnTo>
                  <a:lnTo>
                    <a:pt x="50" y="291"/>
                  </a:lnTo>
                  <a:lnTo>
                    <a:pt x="50" y="291"/>
                  </a:lnTo>
                  <a:lnTo>
                    <a:pt x="65" y="289"/>
                  </a:lnTo>
                  <a:lnTo>
                    <a:pt x="83" y="282"/>
                  </a:lnTo>
                  <a:lnTo>
                    <a:pt x="83" y="282"/>
                  </a:lnTo>
                  <a:lnTo>
                    <a:pt x="88" y="253"/>
                  </a:lnTo>
                  <a:lnTo>
                    <a:pt x="95" y="226"/>
                  </a:lnTo>
                  <a:lnTo>
                    <a:pt x="113" y="175"/>
                  </a:lnTo>
                  <a:lnTo>
                    <a:pt x="121" y="148"/>
                  </a:lnTo>
                  <a:lnTo>
                    <a:pt x="130" y="122"/>
                  </a:lnTo>
                  <a:lnTo>
                    <a:pt x="134" y="92"/>
                  </a:lnTo>
                  <a:lnTo>
                    <a:pt x="138" y="61"/>
                  </a:lnTo>
                  <a:lnTo>
                    <a:pt x="138" y="61"/>
                  </a:lnTo>
                  <a:lnTo>
                    <a:pt x="141" y="61"/>
                  </a:lnTo>
                  <a:lnTo>
                    <a:pt x="146" y="64"/>
                  </a:lnTo>
                  <a:lnTo>
                    <a:pt x="149" y="66"/>
                  </a:lnTo>
                  <a:lnTo>
                    <a:pt x="153" y="67"/>
                  </a:lnTo>
                  <a:lnTo>
                    <a:pt x="153" y="67"/>
                  </a:lnTo>
                  <a:lnTo>
                    <a:pt x="149" y="59"/>
                  </a:lnTo>
                  <a:lnTo>
                    <a:pt x="148" y="49"/>
                  </a:lnTo>
                  <a:lnTo>
                    <a:pt x="144" y="26"/>
                  </a:lnTo>
                  <a:lnTo>
                    <a:pt x="143" y="16"/>
                  </a:lnTo>
                  <a:lnTo>
                    <a:pt x="138" y="6"/>
                  </a:lnTo>
                  <a:lnTo>
                    <a:pt x="136" y="3"/>
                  </a:lnTo>
                  <a:lnTo>
                    <a:pt x="131" y="1"/>
                  </a:lnTo>
                  <a:lnTo>
                    <a:pt x="128" y="0"/>
                  </a:lnTo>
                  <a:lnTo>
                    <a:pt x="121"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2" name="Freeform 85"/>
            <p:cNvSpPr/>
            <p:nvPr/>
          </p:nvSpPr>
          <p:spPr bwMode="auto">
            <a:xfrm>
              <a:off x="6076" y="2851"/>
              <a:ext cx="186" cy="44"/>
            </a:xfrm>
            <a:custGeom>
              <a:avLst/>
              <a:gdLst>
                <a:gd name="T0" fmla="*/ 40 w 186"/>
                <a:gd name="T1" fmla="*/ 0 h 44"/>
                <a:gd name="T2" fmla="*/ 40 w 186"/>
                <a:gd name="T3" fmla="*/ 0 h 44"/>
                <a:gd name="T4" fmla="*/ 17 w 186"/>
                <a:gd name="T5" fmla="*/ 1 h 44"/>
                <a:gd name="T6" fmla="*/ 9 w 186"/>
                <a:gd name="T7" fmla="*/ 3 h 44"/>
                <a:gd name="T8" fmla="*/ 0 w 186"/>
                <a:gd name="T9" fmla="*/ 6 h 44"/>
                <a:gd name="T10" fmla="*/ 0 w 186"/>
                <a:gd name="T11" fmla="*/ 6 h 44"/>
                <a:gd name="T12" fmla="*/ 22 w 186"/>
                <a:gd name="T13" fmla="*/ 16 h 44"/>
                <a:gd name="T14" fmla="*/ 44 w 186"/>
                <a:gd name="T15" fmla="*/ 23 h 44"/>
                <a:gd name="T16" fmla="*/ 67 w 186"/>
                <a:gd name="T17" fmla="*/ 28 h 44"/>
                <a:gd name="T18" fmla="*/ 91 w 186"/>
                <a:gd name="T19" fmla="*/ 33 h 44"/>
                <a:gd name="T20" fmla="*/ 139 w 186"/>
                <a:gd name="T21" fmla="*/ 38 h 44"/>
                <a:gd name="T22" fmla="*/ 186 w 186"/>
                <a:gd name="T23" fmla="*/ 44 h 44"/>
                <a:gd name="T24" fmla="*/ 186 w 186"/>
                <a:gd name="T25" fmla="*/ 44 h 44"/>
                <a:gd name="T26" fmla="*/ 173 w 186"/>
                <a:gd name="T27" fmla="*/ 34 h 44"/>
                <a:gd name="T28" fmla="*/ 156 w 186"/>
                <a:gd name="T29" fmla="*/ 26 h 44"/>
                <a:gd name="T30" fmla="*/ 138 w 186"/>
                <a:gd name="T31" fmla="*/ 18 h 44"/>
                <a:gd name="T32" fmla="*/ 118 w 186"/>
                <a:gd name="T33" fmla="*/ 11 h 44"/>
                <a:gd name="T34" fmla="*/ 98 w 186"/>
                <a:gd name="T35" fmla="*/ 6 h 44"/>
                <a:gd name="T36" fmla="*/ 77 w 186"/>
                <a:gd name="T37" fmla="*/ 3 h 44"/>
                <a:gd name="T38" fmla="*/ 58 w 186"/>
                <a:gd name="T39" fmla="*/ 1 h 44"/>
                <a:gd name="T40" fmla="*/ 40 w 186"/>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44">
                  <a:moveTo>
                    <a:pt x="40" y="0"/>
                  </a:moveTo>
                  <a:lnTo>
                    <a:pt x="40" y="0"/>
                  </a:lnTo>
                  <a:lnTo>
                    <a:pt x="17" y="1"/>
                  </a:lnTo>
                  <a:lnTo>
                    <a:pt x="9" y="3"/>
                  </a:lnTo>
                  <a:lnTo>
                    <a:pt x="0" y="6"/>
                  </a:lnTo>
                  <a:lnTo>
                    <a:pt x="0" y="6"/>
                  </a:lnTo>
                  <a:lnTo>
                    <a:pt x="22" y="16"/>
                  </a:lnTo>
                  <a:lnTo>
                    <a:pt x="44" y="23"/>
                  </a:lnTo>
                  <a:lnTo>
                    <a:pt x="67" y="28"/>
                  </a:lnTo>
                  <a:lnTo>
                    <a:pt x="91" y="33"/>
                  </a:lnTo>
                  <a:lnTo>
                    <a:pt x="139" y="38"/>
                  </a:lnTo>
                  <a:lnTo>
                    <a:pt x="186" y="44"/>
                  </a:lnTo>
                  <a:lnTo>
                    <a:pt x="186" y="44"/>
                  </a:lnTo>
                  <a:lnTo>
                    <a:pt x="173" y="34"/>
                  </a:lnTo>
                  <a:lnTo>
                    <a:pt x="156" y="26"/>
                  </a:lnTo>
                  <a:lnTo>
                    <a:pt x="138" y="18"/>
                  </a:lnTo>
                  <a:lnTo>
                    <a:pt x="118" y="11"/>
                  </a:lnTo>
                  <a:lnTo>
                    <a:pt x="98" y="6"/>
                  </a:lnTo>
                  <a:lnTo>
                    <a:pt x="77" y="3"/>
                  </a:lnTo>
                  <a:lnTo>
                    <a:pt x="58" y="1"/>
                  </a:lnTo>
                  <a:lnTo>
                    <a:pt x="4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3" name="Freeform 86"/>
            <p:cNvSpPr/>
            <p:nvPr/>
          </p:nvSpPr>
          <p:spPr bwMode="auto">
            <a:xfrm>
              <a:off x="6076" y="2851"/>
              <a:ext cx="186" cy="44"/>
            </a:xfrm>
            <a:custGeom>
              <a:avLst/>
              <a:gdLst>
                <a:gd name="T0" fmla="*/ 40 w 186"/>
                <a:gd name="T1" fmla="*/ 0 h 44"/>
                <a:gd name="T2" fmla="*/ 40 w 186"/>
                <a:gd name="T3" fmla="*/ 0 h 44"/>
                <a:gd name="T4" fmla="*/ 17 w 186"/>
                <a:gd name="T5" fmla="*/ 1 h 44"/>
                <a:gd name="T6" fmla="*/ 9 w 186"/>
                <a:gd name="T7" fmla="*/ 3 h 44"/>
                <a:gd name="T8" fmla="*/ 0 w 186"/>
                <a:gd name="T9" fmla="*/ 6 h 44"/>
                <a:gd name="T10" fmla="*/ 0 w 186"/>
                <a:gd name="T11" fmla="*/ 6 h 44"/>
                <a:gd name="T12" fmla="*/ 22 w 186"/>
                <a:gd name="T13" fmla="*/ 16 h 44"/>
                <a:gd name="T14" fmla="*/ 44 w 186"/>
                <a:gd name="T15" fmla="*/ 23 h 44"/>
                <a:gd name="T16" fmla="*/ 67 w 186"/>
                <a:gd name="T17" fmla="*/ 28 h 44"/>
                <a:gd name="T18" fmla="*/ 91 w 186"/>
                <a:gd name="T19" fmla="*/ 33 h 44"/>
                <a:gd name="T20" fmla="*/ 139 w 186"/>
                <a:gd name="T21" fmla="*/ 38 h 44"/>
                <a:gd name="T22" fmla="*/ 186 w 186"/>
                <a:gd name="T23" fmla="*/ 44 h 44"/>
                <a:gd name="T24" fmla="*/ 186 w 186"/>
                <a:gd name="T25" fmla="*/ 44 h 44"/>
                <a:gd name="T26" fmla="*/ 173 w 186"/>
                <a:gd name="T27" fmla="*/ 34 h 44"/>
                <a:gd name="T28" fmla="*/ 156 w 186"/>
                <a:gd name="T29" fmla="*/ 26 h 44"/>
                <a:gd name="T30" fmla="*/ 138 w 186"/>
                <a:gd name="T31" fmla="*/ 18 h 44"/>
                <a:gd name="T32" fmla="*/ 118 w 186"/>
                <a:gd name="T33" fmla="*/ 11 h 44"/>
                <a:gd name="T34" fmla="*/ 98 w 186"/>
                <a:gd name="T35" fmla="*/ 6 h 44"/>
                <a:gd name="T36" fmla="*/ 77 w 186"/>
                <a:gd name="T37" fmla="*/ 3 h 44"/>
                <a:gd name="T38" fmla="*/ 58 w 186"/>
                <a:gd name="T39" fmla="*/ 1 h 44"/>
                <a:gd name="T40" fmla="*/ 40 w 186"/>
                <a:gd name="T4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6" h="44">
                  <a:moveTo>
                    <a:pt x="40" y="0"/>
                  </a:moveTo>
                  <a:lnTo>
                    <a:pt x="40" y="0"/>
                  </a:lnTo>
                  <a:lnTo>
                    <a:pt x="17" y="1"/>
                  </a:lnTo>
                  <a:lnTo>
                    <a:pt x="9" y="3"/>
                  </a:lnTo>
                  <a:lnTo>
                    <a:pt x="0" y="6"/>
                  </a:lnTo>
                  <a:lnTo>
                    <a:pt x="0" y="6"/>
                  </a:lnTo>
                  <a:lnTo>
                    <a:pt x="22" y="16"/>
                  </a:lnTo>
                  <a:lnTo>
                    <a:pt x="44" y="23"/>
                  </a:lnTo>
                  <a:lnTo>
                    <a:pt x="67" y="28"/>
                  </a:lnTo>
                  <a:lnTo>
                    <a:pt x="91" y="33"/>
                  </a:lnTo>
                  <a:lnTo>
                    <a:pt x="139" y="38"/>
                  </a:lnTo>
                  <a:lnTo>
                    <a:pt x="186" y="44"/>
                  </a:lnTo>
                  <a:lnTo>
                    <a:pt x="186" y="44"/>
                  </a:lnTo>
                  <a:lnTo>
                    <a:pt x="173" y="34"/>
                  </a:lnTo>
                  <a:lnTo>
                    <a:pt x="156" y="26"/>
                  </a:lnTo>
                  <a:lnTo>
                    <a:pt x="138" y="18"/>
                  </a:lnTo>
                  <a:lnTo>
                    <a:pt x="118" y="11"/>
                  </a:lnTo>
                  <a:lnTo>
                    <a:pt x="98" y="6"/>
                  </a:lnTo>
                  <a:lnTo>
                    <a:pt x="77" y="3"/>
                  </a:lnTo>
                  <a:lnTo>
                    <a:pt x="58" y="1"/>
                  </a:lnTo>
                  <a:lnTo>
                    <a:pt x="4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4" name="Freeform 87"/>
            <p:cNvSpPr/>
            <p:nvPr/>
          </p:nvSpPr>
          <p:spPr bwMode="auto">
            <a:xfrm>
              <a:off x="6237" y="2957"/>
              <a:ext cx="894" cy="651"/>
            </a:xfrm>
            <a:custGeom>
              <a:avLst/>
              <a:gdLst>
                <a:gd name="T0" fmla="*/ 642 w 894"/>
                <a:gd name="T1" fmla="*/ 34 h 651"/>
                <a:gd name="T2" fmla="*/ 624 w 894"/>
                <a:gd name="T3" fmla="*/ 125 h 651"/>
                <a:gd name="T4" fmla="*/ 594 w 894"/>
                <a:gd name="T5" fmla="*/ 135 h 651"/>
                <a:gd name="T6" fmla="*/ 518 w 894"/>
                <a:gd name="T7" fmla="*/ 96 h 651"/>
                <a:gd name="T8" fmla="*/ 498 w 894"/>
                <a:gd name="T9" fmla="*/ 62 h 651"/>
                <a:gd name="T10" fmla="*/ 518 w 894"/>
                <a:gd name="T11" fmla="*/ 28 h 651"/>
                <a:gd name="T12" fmla="*/ 508 w 894"/>
                <a:gd name="T13" fmla="*/ 24 h 651"/>
                <a:gd name="T14" fmla="*/ 462 w 894"/>
                <a:gd name="T15" fmla="*/ 19 h 651"/>
                <a:gd name="T16" fmla="*/ 417 w 894"/>
                <a:gd name="T17" fmla="*/ 16 h 651"/>
                <a:gd name="T18" fmla="*/ 362 w 894"/>
                <a:gd name="T19" fmla="*/ 57 h 651"/>
                <a:gd name="T20" fmla="*/ 348 w 894"/>
                <a:gd name="T21" fmla="*/ 84 h 651"/>
                <a:gd name="T22" fmla="*/ 324 w 894"/>
                <a:gd name="T23" fmla="*/ 89 h 651"/>
                <a:gd name="T24" fmla="*/ 321 w 894"/>
                <a:gd name="T25" fmla="*/ 79 h 651"/>
                <a:gd name="T26" fmla="*/ 306 w 894"/>
                <a:gd name="T27" fmla="*/ 66 h 651"/>
                <a:gd name="T28" fmla="*/ 286 w 894"/>
                <a:gd name="T29" fmla="*/ 66 h 651"/>
                <a:gd name="T30" fmla="*/ 250 w 894"/>
                <a:gd name="T31" fmla="*/ 96 h 651"/>
                <a:gd name="T32" fmla="*/ 218 w 894"/>
                <a:gd name="T33" fmla="*/ 139 h 651"/>
                <a:gd name="T34" fmla="*/ 209 w 894"/>
                <a:gd name="T35" fmla="*/ 125 h 651"/>
                <a:gd name="T36" fmla="*/ 200 w 894"/>
                <a:gd name="T37" fmla="*/ 139 h 651"/>
                <a:gd name="T38" fmla="*/ 167 w 894"/>
                <a:gd name="T39" fmla="*/ 185 h 651"/>
                <a:gd name="T40" fmla="*/ 93 w 894"/>
                <a:gd name="T41" fmla="*/ 223 h 651"/>
                <a:gd name="T42" fmla="*/ 2 w 894"/>
                <a:gd name="T43" fmla="*/ 268 h 651"/>
                <a:gd name="T44" fmla="*/ 2 w 894"/>
                <a:gd name="T45" fmla="*/ 322 h 651"/>
                <a:gd name="T46" fmla="*/ 31 w 894"/>
                <a:gd name="T47" fmla="*/ 407 h 651"/>
                <a:gd name="T48" fmla="*/ 56 w 894"/>
                <a:gd name="T49" fmla="*/ 491 h 651"/>
                <a:gd name="T50" fmla="*/ 48 w 894"/>
                <a:gd name="T51" fmla="*/ 544 h 651"/>
                <a:gd name="T52" fmla="*/ 83 w 894"/>
                <a:gd name="T53" fmla="*/ 565 h 651"/>
                <a:gd name="T54" fmla="*/ 111 w 894"/>
                <a:gd name="T55" fmla="*/ 567 h 651"/>
                <a:gd name="T56" fmla="*/ 156 w 894"/>
                <a:gd name="T57" fmla="*/ 537 h 651"/>
                <a:gd name="T58" fmla="*/ 209 w 894"/>
                <a:gd name="T59" fmla="*/ 524 h 651"/>
                <a:gd name="T60" fmla="*/ 235 w 894"/>
                <a:gd name="T61" fmla="*/ 529 h 651"/>
                <a:gd name="T62" fmla="*/ 273 w 894"/>
                <a:gd name="T63" fmla="*/ 489 h 651"/>
                <a:gd name="T64" fmla="*/ 354 w 894"/>
                <a:gd name="T65" fmla="*/ 464 h 651"/>
                <a:gd name="T66" fmla="*/ 425 w 894"/>
                <a:gd name="T67" fmla="*/ 468 h 651"/>
                <a:gd name="T68" fmla="*/ 482 w 894"/>
                <a:gd name="T69" fmla="*/ 494 h 651"/>
                <a:gd name="T70" fmla="*/ 503 w 894"/>
                <a:gd name="T71" fmla="*/ 526 h 651"/>
                <a:gd name="T72" fmla="*/ 508 w 894"/>
                <a:gd name="T73" fmla="*/ 534 h 651"/>
                <a:gd name="T74" fmla="*/ 536 w 894"/>
                <a:gd name="T75" fmla="*/ 501 h 651"/>
                <a:gd name="T76" fmla="*/ 553 w 894"/>
                <a:gd name="T77" fmla="*/ 512 h 651"/>
                <a:gd name="T78" fmla="*/ 591 w 894"/>
                <a:gd name="T79" fmla="*/ 597 h 651"/>
                <a:gd name="T80" fmla="*/ 630 w 894"/>
                <a:gd name="T81" fmla="*/ 633 h 651"/>
                <a:gd name="T82" fmla="*/ 665 w 894"/>
                <a:gd name="T83" fmla="*/ 643 h 651"/>
                <a:gd name="T84" fmla="*/ 707 w 894"/>
                <a:gd name="T85" fmla="*/ 628 h 651"/>
                <a:gd name="T86" fmla="*/ 713 w 894"/>
                <a:gd name="T87" fmla="*/ 648 h 651"/>
                <a:gd name="T88" fmla="*/ 730 w 894"/>
                <a:gd name="T89" fmla="*/ 651 h 651"/>
                <a:gd name="T90" fmla="*/ 771 w 894"/>
                <a:gd name="T91" fmla="*/ 630 h 651"/>
                <a:gd name="T92" fmla="*/ 808 w 894"/>
                <a:gd name="T93" fmla="*/ 628 h 651"/>
                <a:gd name="T94" fmla="*/ 822 w 894"/>
                <a:gd name="T95" fmla="*/ 570 h 651"/>
                <a:gd name="T96" fmla="*/ 874 w 894"/>
                <a:gd name="T97" fmla="*/ 473 h 651"/>
                <a:gd name="T98" fmla="*/ 894 w 894"/>
                <a:gd name="T99" fmla="*/ 402 h 651"/>
                <a:gd name="T100" fmla="*/ 885 w 894"/>
                <a:gd name="T101" fmla="*/ 330 h 651"/>
                <a:gd name="T102" fmla="*/ 798 w 894"/>
                <a:gd name="T103" fmla="*/ 225 h 651"/>
                <a:gd name="T104" fmla="*/ 738 w 894"/>
                <a:gd name="T105" fmla="*/ 168 h 651"/>
                <a:gd name="T106" fmla="*/ 731 w 894"/>
                <a:gd name="T107" fmla="*/ 129 h 651"/>
                <a:gd name="T108" fmla="*/ 675 w 894"/>
                <a:gd name="T109" fmla="*/ 41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4" h="651">
                  <a:moveTo>
                    <a:pt x="654" y="0"/>
                  </a:moveTo>
                  <a:lnTo>
                    <a:pt x="654" y="0"/>
                  </a:lnTo>
                  <a:lnTo>
                    <a:pt x="647" y="16"/>
                  </a:lnTo>
                  <a:lnTo>
                    <a:pt x="642" y="34"/>
                  </a:lnTo>
                  <a:lnTo>
                    <a:pt x="637" y="72"/>
                  </a:lnTo>
                  <a:lnTo>
                    <a:pt x="634" y="92"/>
                  </a:lnTo>
                  <a:lnTo>
                    <a:pt x="630" y="109"/>
                  </a:lnTo>
                  <a:lnTo>
                    <a:pt x="624" y="125"/>
                  </a:lnTo>
                  <a:lnTo>
                    <a:pt x="619" y="132"/>
                  </a:lnTo>
                  <a:lnTo>
                    <a:pt x="614" y="139"/>
                  </a:lnTo>
                  <a:lnTo>
                    <a:pt x="614" y="139"/>
                  </a:lnTo>
                  <a:lnTo>
                    <a:pt x="594" y="135"/>
                  </a:lnTo>
                  <a:lnTo>
                    <a:pt x="576" y="129"/>
                  </a:lnTo>
                  <a:lnTo>
                    <a:pt x="559" y="122"/>
                  </a:lnTo>
                  <a:lnTo>
                    <a:pt x="544" y="114"/>
                  </a:lnTo>
                  <a:lnTo>
                    <a:pt x="518" y="96"/>
                  </a:lnTo>
                  <a:lnTo>
                    <a:pt x="490" y="77"/>
                  </a:lnTo>
                  <a:lnTo>
                    <a:pt x="490" y="77"/>
                  </a:lnTo>
                  <a:lnTo>
                    <a:pt x="493" y="71"/>
                  </a:lnTo>
                  <a:lnTo>
                    <a:pt x="498" y="62"/>
                  </a:lnTo>
                  <a:lnTo>
                    <a:pt x="510" y="48"/>
                  </a:lnTo>
                  <a:lnTo>
                    <a:pt x="515" y="41"/>
                  </a:lnTo>
                  <a:lnTo>
                    <a:pt x="516" y="34"/>
                  </a:lnTo>
                  <a:lnTo>
                    <a:pt x="518" y="28"/>
                  </a:lnTo>
                  <a:lnTo>
                    <a:pt x="516" y="26"/>
                  </a:lnTo>
                  <a:lnTo>
                    <a:pt x="513" y="23"/>
                  </a:lnTo>
                  <a:lnTo>
                    <a:pt x="513" y="23"/>
                  </a:lnTo>
                  <a:lnTo>
                    <a:pt x="508" y="24"/>
                  </a:lnTo>
                  <a:lnTo>
                    <a:pt x="500" y="26"/>
                  </a:lnTo>
                  <a:lnTo>
                    <a:pt x="500" y="26"/>
                  </a:lnTo>
                  <a:lnTo>
                    <a:pt x="482" y="24"/>
                  </a:lnTo>
                  <a:lnTo>
                    <a:pt x="462" y="19"/>
                  </a:lnTo>
                  <a:lnTo>
                    <a:pt x="442" y="14"/>
                  </a:lnTo>
                  <a:lnTo>
                    <a:pt x="429" y="8"/>
                  </a:lnTo>
                  <a:lnTo>
                    <a:pt x="429" y="8"/>
                  </a:lnTo>
                  <a:lnTo>
                    <a:pt x="417" y="16"/>
                  </a:lnTo>
                  <a:lnTo>
                    <a:pt x="405" y="23"/>
                  </a:lnTo>
                  <a:lnTo>
                    <a:pt x="381" y="38"/>
                  </a:lnTo>
                  <a:lnTo>
                    <a:pt x="371" y="48"/>
                  </a:lnTo>
                  <a:lnTo>
                    <a:pt x="362" y="57"/>
                  </a:lnTo>
                  <a:lnTo>
                    <a:pt x="354" y="69"/>
                  </a:lnTo>
                  <a:lnTo>
                    <a:pt x="351" y="84"/>
                  </a:lnTo>
                  <a:lnTo>
                    <a:pt x="351" y="84"/>
                  </a:lnTo>
                  <a:lnTo>
                    <a:pt x="348" y="84"/>
                  </a:lnTo>
                  <a:lnTo>
                    <a:pt x="348" y="84"/>
                  </a:lnTo>
                  <a:lnTo>
                    <a:pt x="339" y="84"/>
                  </a:lnTo>
                  <a:lnTo>
                    <a:pt x="331" y="86"/>
                  </a:lnTo>
                  <a:lnTo>
                    <a:pt x="324" y="89"/>
                  </a:lnTo>
                  <a:lnTo>
                    <a:pt x="319" y="92"/>
                  </a:lnTo>
                  <a:lnTo>
                    <a:pt x="319" y="92"/>
                  </a:lnTo>
                  <a:lnTo>
                    <a:pt x="321" y="84"/>
                  </a:lnTo>
                  <a:lnTo>
                    <a:pt x="321" y="79"/>
                  </a:lnTo>
                  <a:lnTo>
                    <a:pt x="319" y="76"/>
                  </a:lnTo>
                  <a:lnTo>
                    <a:pt x="316" y="72"/>
                  </a:lnTo>
                  <a:lnTo>
                    <a:pt x="309" y="67"/>
                  </a:lnTo>
                  <a:lnTo>
                    <a:pt x="306" y="66"/>
                  </a:lnTo>
                  <a:lnTo>
                    <a:pt x="304" y="61"/>
                  </a:lnTo>
                  <a:lnTo>
                    <a:pt x="304" y="61"/>
                  </a:lnTo>
                  <a:lnTo>
                    <a:pt x="295" y="64"/>
                  </a:lnTo>
                  <a:lnTo>
                    <a:pt x="286" y="66"/>
                  </a:lnTo>
                  <a:lnTo>
                    <a:pt x="278" y="69"/>
                  </a:lnTo>
                  <a:lnTo>
                    <a:pt x="271" y="74"/>
                  </a:lnTo>
                  <a:lnTo>
                    <a:pt x="260" y="84"/>
                  </a:lnTo>
                  <a:lnTo>
                    <a:pt x="250" y="96"/>
                  </a:lnTo>
                  <a:lnTo>
                    <a:pt x="235" y="119"/>
                  </a:lnTo>
                  <a:lnTo>
                    <a:pt x="227" y="129"/>
                  </a:lnTo>
                  <a:lnTo>
                    <a:pt x="218" y="139"/>
                  </a:lnTo>
                  <a:lnTo>
                    <a:pt x="218" y="139"/>
                  </a:lnTo>
                  <a:lnTo>
                    <a:pt x="215" y="137"/>
                  </a:lnTo>
                  <a:lnTo>
                    <a:pt x="213" y="135"/>
                  </a:lnTo>
                  <a:lnTo>
                    <a:pt x="210" y="130"/>
                  </a:lnTo>
                  <a:lnTo>
                    <a:pt x="209" y="125"/>
                  </a:lnTo>
                  <a:lnTo>
                    <a:pt x="207" y="124"/>
                  </a:lnTo>
                  <a:lnTo>
                    <a:pt x="204" y="122"/>
                  </a:lnTo>
                  <a:lnTo>
                    <a:pt x="204" y="122"/>
                  </a:lnTo>
                  <a:lnTo>
                    <a:pt x="200" y="139"/>
                  </a:lnTo>
                  <a:lnTo>
                    <a:pt x="195" y="152"/>
                  </a:lnTo>
                  <a:lnTo>
                    <a:pt x="189" y="165"/>
                  </a:lnTo>
                  <a:lnTo>
                    <a:pt x="179" y="175"/>
                  </a:lnTo>
                  <a:lnTo>
                    <a:pt x="167" y="185"/>
                  </a:lnTo>
                  <a:lnTo>
                    <a:pt x="156" y="195"/>
                  </a:lnTo>
                  <a:lnTo>
                    <a:pt x="141" y="203"/>
                  </a:lnTo>
                  <a:lnTo>
                    <a:pt x="126" y="210"/>
                  </a:lnTo>
                  <a:lnTo>
                    <a:pt x="93" y="223"/>
                  </a:lnTo>
                  <a:lnTo>
                    <a:pt x="61" y="236"/>
                  </a:lnTo>
                  <a:lnTo>
                    <a:pt x="30" y="251"/>
                  </a:lnTo>
                  <a:lnTo>
                    <a:pt x="15" y="259"/>
                  </a:lnTo>
                  <a:lnTo>
                    <a:pt x="2" y="268"/>
                  </a:lnTo>
                  <a:lnTo>
                    <a:pt x="2" y="268"/>
                  </a:lnTo>
                  <a:lnTo>
                    <a:pt x="0" y="286"/>
                  </a:lnTo>
                  <a:lnTo>
                    <a:pt x="0" y="304"/>
                  </a:lnTo>
                  <a:lnTo>
                    <a:pt x="2" y="322"/>
                  </a:lnTo>
                  <a:lnTo>
                    <a:pt x="7" y="339"/>
                  </a:lnTo>
                  <a:lnTo>
                    <a:pt x="12" y="355"/>
                  </a:lnTo>
                  <a:lnTo>
                    <a:pt x="18" y="372"/>
                  </a:lnTo>
                  <a:lnTo>
                    <a:pt x="31" y="407"/>
                  </a:lnTo>
                  <a:lnTo>
                    <a:pt x="45" y="440"/>
                  </a:lnTo>
                  <a:lnTo>
                    <a:pt x="50" y="456"/>
                  </a:lnTo>
                  <a:lnTo>
                    <a:pt x="53" y="474"/>
                  </a:lnTo>
                  <a:lnTo>
                    <a:pt x="56" y="491"/>
                  </a:lnTo>
                  <a:lnTo>
                    <a:pt x="56" y="509"/>
                  </a:lnTo>
                  <a:lnTo>
                    <a:pt x="53" y="526"/>
                  </a:lnTo>
                  <a:lnTo>
                    <a:pt x="48" y="544"/>
                  </a:lnTo>
                  <a:lnTo>
                    <a:pt x="48" y="544"/>
                  </a:lnTo>
                  <a:lnTo>
                    <a:pt x="60" y="552"/>
                  </a:lnTo>
                  <a:lnTo>
                    <a:pt x="71" y="559"/>
                  </a:lnTo>
                  <a:lnTo>
                    <a:pt x="76" y="564"/>
                  </a:lnTo>
                  <a:lnTo>
                    <a:pt x="83" y="565"/>
                  </a:lnTo>
                  <a:lnTo>
                    <a:pt x="91" y="567"/>
                  </a:lnTo>
                  <a:lnTo>
                    <a:pt x="99" y="569"/>
                  </a:lnTo>
                  <a:lnTo>
                    <a:pt x="99" y="569"/>
                  </a:lnTo>
                  <a:lnTo>
                    <a:pt x="111" y="567"/>
                  </a:lnTo>
                  <a:lnTo>
                    <a:pt x="111" y="567"/>
                  </a:lnTo>
                  <a:lnTo>
                    <a:pt x="131" y="550"/>
                  </a:lnTo>
                  <a:lnTo>
                    <a:pt x="144" y="544"/>
                  </a:lnTo>
                  <a:lnTo>
                    <a:pt x="156" y="537"/>
                  </a:lnTo>
                  <a:lnTo>
                    <a:pt x="169" y="531"/>
                  </a:lnTo>
                  <a:lnTo>
                    <a:pt x="182" y="527"/>
                  </a:lnTo>
                  <a:lnTo>
                    <a:pt x="195" y="524"/>
                  </a:lnTo>
                  <a:lnTo>
                    <a:pt x="209" y="524"/>
                  </a:lnTo>
                  <a:lnTo>
                    <a:pt x="209" y="524"/>
                  </a:lnTo>
                  <a:lnTo>
                    <a:pt x="222" y="524"/>
                  </a:lnTo>
                  <a:lnTo>
                    <a:pt x="235" y="529"/>
                  </a:lnTo>
                  <a:lnTo>
                    <a:pt x="235" y="529"/>
                  </a:lnTo>
                  <a:lnTo>
                    <a:pt x="238" y="521"/>
                  </a:lnTo>
                  <a:lnTo>
                    <a:pt x="245" y="514"/>
                  </a:lnTo>
                  <a:lnTo>
                    <a:pt x="258" y="501"/>
                  </a:lnTo>
                  <a:lnTo>
                    <a:pt x="273" y="489"/>
                  </a:lnTo>
                  <a:lnTo>
                    <a:pt x="291" y="479"/>
                  </a:lnTo>
                  <a:lnTo>
                    <a:pt x="311" y="473"/>
                  </a:lnTo>
                  <a:lnTo>
                    <a:pt x="333" y="468"/>
                  </a:lnTo>
                  <a:lnTo>
                    <a:pt x="354" y="464"/>
                  </a:lnTo>
                  <a:lnTo>
                    <a:pt x="377" y="463"/>
                  </a:lnTo>
                  <a:lnTo>
                    <a:pt x="377" y="463"/>
                  </a:lnTo>
                  <a:lnTo>
                    <a:pt x="402" y="464"/>
                  </a:lnTo>
                  <a:lnTo>
                    <a:pt x="425" y="468"/>
                  </a:lnTo>
                  <a:lnTo>
                    <a:pt x="447" y="474"/>
                  </a:lnTo>
                  <a:lnTo>
                    <a:pt x="465" y="484"/>
                  </a:lnTo>
                  <a:lnTo>
                    <a:pt x="475" y="489"/>
                  </a:lnTo>
                  <a:lnTo>
                    <a:pt x="482" y="494"/>
                  </a:lnTo>
                  <a:lnTo>
                    <a:pt x="488" y="501"/>
                  </a:lnTo>
                  <a:lnTo>
                    <a:pt x="495" y="509"/>
                  </a:lnTo>
                  <a:lnTo>
                    <a:pt x="500" y="517"/>
                  </a:lnTo>
                  <a:lnTo>
                    <a:pt x="503" y="526"/>
                  </a:lnTo>
                  <a:lnTo>
                    <a:pt x="505" y="534"/>
                  </a:lnTo>
                  <a:lnTo>
                    <a:pt x="506" y="544"/>
                  </a:lnTo>
                  <a:lnTo>
                    <a:pt x="506" y="544"/>
                  </a:lnTo>
                  <a:lnTo>
                    <a:pt x="508" y="534"/>
                  </a:lnTo>
                  <a:lnTo>
                    <a:pt x="511" y="526"/>
                  </a:lnTo>
                  <a:lnTo>
                    <a:pt x="516" y="517"/>
                  </a:lnTo>
                  <a:lnTo>
                    <a:pt x="523" y="511"/>
                  </a:lnTo>
                  <a:lnTo>
                    <a:pt x="536" y="501"/>
                  </a:lnTo>
                  <a:lnTo>
                    <a:pt x="553" y="491"/>
                  </a:lnTo>
                  <a:lnTo>
                    <a:pt x="553" y="491"/>
                  </a:lnTo>
                  <a:lnTo>
                    <a:pt x="553" y="501"/>
                  </a:lnTo>
                  <a:lnTo>
                    <a:pt x="553" y="512"/>
                  </a:lnTo>
                  <a:lnTo>
                    <a:pt x="559" y="537"/>
                  </a:lnTo>
                  <a:lnTo>
                    <a:pt x="569" y="562"/>
                  </a:lnTo>
                  <a:lnTo>
                    <a:pt x="582" y="587"/>
                  </a:lnTo>
                  <a:lnTo>
                    <a:pt x="591" y="597"/>
                  </a:lnTo>
                  <a:lnTo>
                    <a:pt x="599" y="608"/>
                  </a:lnTo>
                  <a:lnTo>
                    <a:pt x="609" y="618"/>
                  </a:lnTo>
                  <a:lnTo>
                    <a:pt x="619" y="627"/>
                  </a:lnTo>
                  <a:lnTo>
                    <a:pt x="630" y="633"/>
                  </a:lnTo>
                  <a:lnTo>
                    <a:pt x="642" y="638"/>
                  </a:lnTo>
                  <a:lnTo>
                    <a:pt x="654" y="641"/>
                  </a:lnTo>
                  <a:lnTo>
                    <a:pt x="665" y="643"/>
                  </a:lnTo>
                  <a:lnTo>
                    <a:pt x="665" y="643"/>
                  </a:lnTo>
                  <a:lnTo>
                    <a:pt x="675" y="641"/>
                  </a:lnTo>
                  <a:lnTo>
                    <a:pt x="687" y="640"/>
                  </a:lnTo>
                  <a:lnTo>
                    <a:pt x="697" y="635"/>
                  </a:lnTo>
                  <a:lnTo>
                    <a:pt x="707" y="628"/>
                  </a:lnTo>
                  <a:lnTo>
                    <a:pt x="707" y="628"/>
                  </a:lnTo>
                  <a:lnTo>
                    <a:pt x="708" y="638"/>
                  </a:lnTo>
                  <a:lnTo>
                    <a:pt x="712" y="646"/>
                  </a:lnTo>
                  <a:lnTo>
                    <a:pt x="713" y="648"/>
                  </a:lnTo>
                  <a:lnTo>
                    <a:pt x="718" y="650"/>
                  </a:lnTo>
                  <a:lnTo>
                    <a:pt x="726" y="651"/>
                  </a:lnTo>
                  <a:lnTo>
                    <a:pt x="726" y="651"/>
                  </a:lnTo>
                  <a:lnTo>
                    <a:pt x="730" y="651"/>
                  </a:lnTo>
                  <a:lnTo>
                    <a:pt x="730" y="651"/>
                  </a:lnTo>
                  <a:lnTo>
                    <a:pt x="743" y="643"/>
                  </a:lnTo>
                  <a:lnTo>
                    <a:pt x="756" y="635"/>
                  </a:lnTo>
                  <a:lnTo>
                    <a:pt x="771" y="630"/>
                  </a:lnTo>
                  <a:lnTo>
                    <a:pt x="781" y="628"/>
                  </a:lnTo>
                  <a:lnTo>
                    <a:pt x="791" y="628"/>
                  </a:lnTo>
                  <a:lnTo>
                    <a:pt x="791" y="628"/>
                  </a:lnTo>
                  <a:lnTo>
                    <a:pt x="808" y="628"/>
                  </a:lnTo>
                  <a:lnTo>
                    <a:pt x="808" y="628"/>
                  </a:lnTo>
                  <a:lnTo>
                    <a:pt x="811" y="608"/>
                  </a:lnTo>
                  <a:lnTo>
                    <a:pt x="816" y="588"/>
                  </a:lnTo>
                  <a:lnTo>
                    <a:pt x="822" y="570"/>
                  </a:lnTo>
                  <a:lnTo>
                    <a:pt x="829" y="552"/>
                  </a:lnTo>
                  <a:lnTo>
                    <a:pt x="847" y="521"/>
                  </a:lnTo>
                  <a:lnTo>
                    <a:pt x="865" y="489"/>
                  </a:lnTo>
                  <a:lnTo>
                    <a:pt x="874" y="473"/>
                  </a:lnTo>
                  <a:lnTo>
                    <a:pt x="880" y="456"/>
                  </a:lnTo>
                  <a:lnTo>
                    <a:pt x="887" y="440"/>
                  </a:lnTo>
                  <a:lnTo>
                    <a:pt x="892" y="421"/>
                  </a:lnTo>
                  <a:lnTo>
                    <a:pt x="894" y="402"/>
                  </a:lnTo>
                  <a:lnTo>
                    <a:pt x="894" y="378"/>
                  </a:lnTo>
                  <a:lnTo>
                    <a:pt x="892" y="355"/>
                  </a:lnTo>
                  <a:lnTo>
                    <a:pt x="885" y="330"/>
                  </a:lnTo>
                  <a:lnTo>
                    <a:pt x="885" y="330"/>
                  </a:lnTo>
                  <a:lnTo>
                    <a:pt x="865" y="311"/>
                  </a:lnTo>
                  <a:lnTo>
                    <a:pt x="847" y="291"/>
                  </a:lnTo>
                  <a:lnTo>
                    <a:pt x="814" y="246"/>
                  </a:lnTo>
                  <a:lnTo>
                    <a:pt x="798" y="225"/>
                  </a:lnTo>
                  <a:lnTo>
                    <a:pt x="781" y="203"/>
                  </a:lnTo>
                  <a:lnTo>
                    <a:pt x="761" y="185"/>
                  </a:lnTo>
                  <a:lnTo>
                    <a:pt x="750" y="177"/>
                  </a:lnTo>
                  <a:lnTo>
                    <a:pt x="738" y="168"/>
                  </a:lnTo>
                  <a:lnTo>
                    <a:pt x="738" y="168"/>
                  </a:lnTo>
                  <a:lnTo>
                    <a:pt x="736" y="155"/>
                  </a:lnTo>
                  <a:lnTo>
                    <a:pt x="735" y="140"/>
                  </a:lnTo>
                  <a:lnTo>
                    <a:pt x="731" y="129"/>
                  </a:lnTo>
                  <a:lnTo>
                    <a:pt x="726" y="117"/>
                  </a:lnTo>
                  <a:lnTo>
                    <a:pt x="715" y="97"/>
                  </a:lnTo>
                  <a:lnTo>
                    <a:pt x="702" y="77"/>
                  </a:lnTo>
                  <a:lnTo>
                    <a:pt x="675" y="41"/>
                  </a:lnTo>
                  <a:lnTo>
                    <a:pt x="664" y="21"/>
                  </a:lnTo>
                  <a:lnTo>
                    <a:pt x="657" y="11"/>
                  </a:lnTo>
                  <a:lnTo>
                    <a:pt x="65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5" name="Freeform 88"/>
            <p:cNvSpPr/>
            <p:nvPr/>
          </p:nvSpPr>
          <p:spPr bwMode="auto">
            <a:xfrm>
              <a:off x="6237" y="2957"/>
              <a:ext cx="894" cy="651"/>
            </a:xfrm>
            <a:custGeom>
              <a:avLst/>
              <a:gdLst>
                <a:gd name="T0" fmla="*/ 642 w 894"/>
                <a:gd name="T1" fmla="*/ 34 h 651"/>
                <a:gd name="T2" fmla="*/ 624 w 894"/>
                <a:gd name="T3" fmla="*/ 125 h 651"/>
                <a:gd name="T4" fmla="*/ 594 w 894"/>
                <a:gd name="T5" fmla="*/ 135 h 651"/>
                <a:gd name="T6" fmla="*/ 518 w 894"/>
                <a:gd name="T7" fmla="*/ 96 h 651"/>
                <a:gd name="T8" fmla="*/ 498 w 894"/>
                <a:gd name="T9" fmla="*/ 62 h 651"/>
                <a:gd name="T10" fmla="*/ 518 w 894"/>
                <a:gd name="T11" fmla="*/ 28 h 651"/>
                <a:gd name="T12" fmla="*/ 508 w 894"/>
                <a:gd name="T13" fmla="*/ 24 h 651"/>
                <a:gd name="T14" fmla="*/ 462 w 894"/>
                <a:gd name="T15" fmla="*/ 19 h 651"/>
                <a:gd name="T16" fmla="*/ 417 w 894"/>
                <a:gd name="T17" fmla="*/ 16 h 651"/>
                <a:gd name="T18" fmla="*/ 362 w 894"/>
                <a:gd name="T19" fmla="*/ 57 h 651"/>
                <a:gd name="T20" fmla="*/ 348 w 894"/>
                <a:gd name="T21" fmla="*/ 84 h 651"/>
                <a:gd name="T22" fmla="*/ 324 w 894"/>
                <a:gd name="T23" fmla="*/ 89 h 651"/>
                <a:gd name="T24" fmla="*/ 321 w 894"/>
                <a:gd name="T25" fmla="*/ 79 h 651"/>
                <a:gd name="T26" fmla="*/ 306 w 894"/>
                <a:gd name="T27" fmla="*/ 66 h 651"/>
                <a:gd name="T28" fmla="*/ 286 w 894"/>
                <a:gd name="T29" fmla="*/ 66 h 651"/>
                <a:gd name="T30" fmla="*/ 250 w 894"/>
                <a:gd name="T31" fmla="*/ 96 h 651"/>
                <a:gd name="T32" fmla="*/ 218 w 894"/>
                <a:gd name="T33" fmla="*/ 139 h 651"/>
                <a:gd name="T34" fmla="*/ 209 w 894"/>
                <a:gd name="T35" fmla="*/ 125 h 651"/>
                <a:gd name="T36" fmla="*/ 200 w 894"/>
                <a:gd name="T37" fmla="*/ 139 h 651"/>
                <a:gd name="T38" fmla="*/ 167 w 894"/>
                <a:gd name="T39" fmla="*/ 185 h 651"/>
                <a:gd name="T40" fmla="*/ 93 w 894"/>
                <a:gd name="T41" fmla="*/ 223 h 651"/>
                <a:gd name="T42" fmla="*/ 2 w 894"/>
                <a:gd name="T43" fmla="*/ 268 h 651"/>
                <a:gd name="T44" fmla="*/ 2 w 894"/>
                <a:gd name="T45" fmla="*/ 322 h 651"/>
                <a:gd name="T46" fmla="*/ 31 w 894"/>
                <a:gd name="T47" fmla="*/ 407 h 651"/>
                <a:gd name="T48" fmla="*/ 56 w 894"/>
                <a:gd name="T49" fmla="*/ 491 h 651"/>
                <a:gd name="T50" fmla="*/ 48 w 894"/>
                <a:gd name="T51" fmla="*/ 544 h 651"/>
                <a:gd name="T52" fmla="*/ 83 w 894"/>
                <a:gd name="T53" fmla="*/ 565 h 651"/>
                <a:gd name="T54" fmla="*/ 111 w 894"/>
                <a:gd name="T55" fmla="*/ 567 h 651"/>
                <a:gd name="T56" fmla="*/ 156 w 894"/>
                <a:gd name="T57" fmla="*/ 537 h 651"/>
                <a:gd name="T58" fmla="*/ 209 w 894"/>
                <a:gd name="T59" fmla="*/ 524 h 651"/>
                <a:gd name="T60" fmla="*/ 235 w 894"/>
                <a:gd name="T61" fmla="*/ 529 h 651"/>
                <a:gd name="T62" fmla="*/ 273 w 894"/>
                <a:gd name="T63" fmla="*/ 489 h 651"/>
                <a:gd name="T64" fmla="*/ 354 w 894"/>
                <a:gd name="T65" fmla="*/ 464 h 651"/>
                <a:gd name="T66" fmla="*/ 425 w 894"/>
                <a:gd name="T67" fmla="*/ 468 h 651"/>
                <a:gd name="T68" fmla="*/ 482 w 894"/>
                <a:gd name="T69" fmla="*/ 494 h 651"/>
                <a:gd name="T70" fmla="*/ 503 w 894"/>
                <a:gd name="T71" fmla="*/ 526 h 651"/>
                <a:gd name="T72" fmla="*/ 508 w 894"/>
                <a:gd name="T73" fmla="*/ 534 h 651"/>
                <a:gd name="T74" fmla="*/ 536 w 894"/>
                <a:gd name="T75" fmla="*/ 501 h 651"/>
                <a:gd name="T76" fmla="*/ 553 w 894"/>
                <a:gd name="T77" fmla="*/ 512 h 651"/>
                <a:gd name="T78" fmla="*/ 591 w 894"/>
                <a:gd name="T79" fmla="*/ 597 h 651"/>
                <a:gd name="T80" fmla="*/ 630 w 894"/>
                <a:gd name="T81" fmla="*/ 633 h 651"/>
                <a:gd name="T82" fmla="*/ 665 w 894"/>
                <a:gd name="T83" fmla="*/ 643 h 651"/>
                <a:gd name="T84" fmla="*/ 707 w 894"/>
                <a:gd name="T85" fmla="*/ 628 h 651"/>
                <a:gd name="T86" fmla="*/ 713 w 894"/>
                <a:gd name="T87" fmla="*/ 648 h 651"/>
                <a:gd name="T88" fmla="*/ 730 w 894"/>
                <a:gd name="T89" fmla="*/ 651 h 651"/>
                <a:gd name="T90" fmla="*/ 771 w 894"/>
                <a:gd name="T91" fmla="*/ 630 h 651"/>
                <a:gd name="T92" fmla="*/ 808 w 894"/>
                <a:gd name="T93" fmla="*/ 628 h 651"/>
                <a:gd name="T94" fmla="*/ 822 w 894"/>
                <a:gd name="T95" fmla="*/ 570 h 651"/>
                <a:gd name="T96" fmla="*/ 874 w 894"/>
                <a:gd name="T97" fmla="*/ 473 h 651"/>
                <a:gd name="T98" fmla="*/ 894 w 894"/>
                <a:gd name="T99" fmla="*/ 402 h 651"/>
                <a:gd name="T100" fmla="*/ 885 w 894"/>
                <a:gd name="T101" fmla="*/ 330 h 651"/>
                <a:gd name="T102" fmla="*/ 798 w 894"/>
                <a:gd name="T103" fmla="*/ 225 h 651"/>
                <a:gd name="T104" fmla="*/ 738 w 894"/>
                <a:gd name="T105" fmla="*/ 168 h 651"/>
                <a:gd name="T106" fmla="*/ 731 w 894"/>
                <a:gd name="T107" fmla="*/ 129 h 651"/>
                <a:gd name="T108" fmla="*/ 675 w 894"/>
                <a:gd name="T109" fmla="*/ 41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94" h="651">
                  <a:moveTo>
                    <a:pt x="654" y="0"/>
                  </a:moveTo>
                  <a:lnTo>
                    <a:pt x="654" y="0"/>
                  </a:lnTo>
                  <a:lnTo>
                    <a:pt x="647" y="16"/>
                  </a:lnTo>
                  <a:lnTo>
                    <a:pt x="642" y="34"/>
                  </a:lnTo>
                  <a:lnTo>
                    <a:pt x="637" y="72"/>
                  </a:lnTo>
                  <a:lnTo>
                    <a:pt x="634" y="92"/>
                  </a:lnTo>
                  <a:lnTo>
                    <a:pt x="630" y="109"/>
                  </a:lnTo>
                  <a:lnTo>
                    <a:pt x="624" y="125"/>
                  </a:lnTo>
                  <a:lnTo>
                    <a:pt x="619" y="132"/>
                  </a:lnTo>
                  <a:lnTo>
                    <a:pt x="614" y="139"/>
                  </a:lnTo>
                  <a:lnTo>
                    <a:pt x="614" y="139"/>
                  </a:lnTo>
                  <a:lnTo>
                    <a:pt x="594" y="135"/>
                  </a:lnTo>
                  <a:lnTo>
                    <a:pt x="576" y="129"/>
                  </a:lnTo>
                  <a:lnTo>
                    <a:pt x="559" y="122"/>
                  </a:lnTo>
                  <a:lnTo>
                    <a:pt x="544" y="114"/>
                  </a:lnTo>
                  <a:lnTo>
                    <a:pt x="518" y="96"/>
                  </a:lnTo>
                  <a:lnTo>
                    <a:pt x="490" y="77"/>
                  </a:lnTo>
                  <a:lnTo>
                    <a:pt x="490" y="77"/>
                  </a:lnTo>
                  <a:lnTo>
                    <a:pt x="493" y="71"/>
                  </a:lnTo>
                  <a:lnTo>
                    <a:pt x="498" y="62"/>
                  </a:lnTo>
                  <a:lnTo>
                    <a:pt x="510" y="48"/>
                  </a:lnTo>
                  <a:lnTo>
                    <a:pt x="515" y="41"/>
                  </a:lnTo>
                  <a:lnTo>
                    <a:pt x="516" y="34"/>
                  </a:lnTo>
                  <a:lnTo>
                    <a:pt x="518" y="28"/>
                  </a:lnTo>
                  <a:lnTo>
                    <a:pt x="516" y="26"/>
                  </a:lnTo>
                  <a:lnTo>
                    <a:pt x="513" y="23"/>
                  </a:lnTo>
                  <a:lnTo>
                    <a:pt x="513" y="23"/>
                  </a:lnTo>
                  <a:lnTo>
                    <a:pt x="508" y="24"/>
                  </a:lnTo>
                  <a:lnTo>
                    <a:pt x="500" y="26"/>
                  </a:lnTo>
                  <a:lnTo>
                    <a:pt x="500" y="26"/>
                  </a:lnTo>
                  <a:lnTo>
                    <a:pt x="482" y="24"/>
                  </a:lnTo>
                  <a:lnTo>
                    <a:pt x="462" y="19"/>
                  </a:lnTo>
                  <a:lnTo>
                    <a:pt x="442" y="14"/>
                  </a:lnTo>
                  <a:lnTo>
                    <a:pt x="429" y="8"/>
                  </a:lnTo>
                  <a:lnTo>
                    <a:pt x="429" y="8"/>
                  </a:lnTo>
                  <a:lnTo>
                    <a:pt x="417" y="16"/>
                  </a:lnTo>
                  <a:lnTo>
                    <a:pt x="405" y="23"/>
                  </a:lnTo>
                  <a:lnTo>
                    <a:pt x="381" y="38"/>
                  </a:lnTo>
                  <a:lnTo>
                    <a:pt x="371" y="48"/>
                  </a:lnTo>
                  <a:lnTo>
                    <a:pt x="362" y="57"/>
                  </a:lnTo>
                  <a:lnTo>
                    <a:pt x="354" y="69"/>
                  </a:lnTo>
                  <a:lnTo>
                    <a:pt x="351" y="84"/>
                  </a:lnTo>
                  <a:lnTo>
                    <a:pt x="351" y="84"/>
                  </a:lnTo>
                  <a:lnTo>
                    <a:pt x="348" y="84"/>
                  </a:lnTo>
                  <a:lnTo>
                    <a:pt x="348" y="84"/>
                  </a:lnTo>
                  <a:lnTo>
                    <a:pt x="339" y="84"/>
                  </a:lnTo>
                  <a:lnTo>
                    <a:pt x="331" y="86"/>
                  </a:lnTo>
                  <a:lnTo>
                    <a:pt x="324" y="89"/>
                  </a:lnTo>
                  <a:lnTo>
                    <a:pt x="319" y="92"/>
                  </a:lnTo>
                  <a:lnTo>
                    <a:pt x="319" y="92"/>
                  </a:lnTo>
                  <a:lnTo>
                    <a:pt x="321" y="84"/>
                  </a:lnTo>
                  <a:lnTo>
                    <a:pt x="321" y="79"/>
                  </a:lnTo>
                  <a:lnTo>
                    <a:pt x="319" y="76"/>
                  </a:lnTo>
                  <a:lnTo>
                    <a:pt x="316" y="72"/>
                  </a:lnTo>
                  <a:lnTo>
                    <a:pt x="309" y="67"/>
                  </a:lnTo>
                  <a:lnTo>
                    <a:pt x="306" y="66"/>
                  </a:lnTo>
                  <a:lnTo>
                    <a:pt x="304" y="61"/>
                  </a:lnTo>
                  <a:lnTo>
                    <a:pt x="304" y="61"/>
                  </a:lnTo>
                  <a:lnTo>
                    <a:pt x="295" y="64"/>
                  </a:lnTo>
                  <a:lnTo>
                    <a:pt x="286" y="66"/>
                  </a:lnTo>
                  <a:lnTo>
                    <a:pt x="278" y="69"/>
                  </a:lnTo>
                  <a:lnTo>
                    <a:pt x="271" y="74"/>
                  </a:lnTo>
                  <a:lnTo>
                    <a:pt x="260" y="84"/>
                  </a:lnTo>
                  <a:lnTo>
                    <a:pt x="250" y="96"/>
                  </a:lnTo>
                  <a:lnTo>
                    <a:pt x="235" y="119"/>
                  </a:lnTo>
                  <a:lnTo>
                    <a:pt x="227" y="129"/>
                  </a:lnTo>
                  <a:lnTo>
                    <a:pt x="218" y="139"/>
                  </a:lnTo>
                  <a:lnTo>
                    <a:pt x="218" y="139"/>
                  </a:lnTo>
                  <a:lnTo>
                    <a:pt x="215" y="137"/>
                  </a:lnTo>
                  <a:lnTo>
                    <a:pt x="213" y="135"/>
                  </a:lnTo>
                  <a:lnTo>
                    <a:pt x="210" y="130"/>
                  </a:lnTo>
                  <a:lnTo>
                    <a:pt x="209" y="125"/>
                  </a:lnTo>
                  <a:lnTo>
                    <a:pt x="207" y="124"/>
                  </a:lnTo>
                  <a:lnTo>
                    <a:pt x="204" y="122"/>
                  </a:lnTo>
                  <a:lnTo>
                    <a:pt x="204" y="122"/>
                  </a:lnTo>
                  <a:lnTo>
                    <a:pt x="200" y="139"/>
                  </a:lnTo>
                  <a:lnTo>
                    <a:pt x="195" y="152"/>
                  </a:lnTo>
                  <a:lnTo>
                    <a:pt x="189" y="165"/>
                  </a:lnTo>
                  <a:lnTo>
                    <a:pt x="179" y="175"/>
                  </a:lnTo>
                  <a:lnTo>
                    <a:pt x="167" y="185"/>
                  </a:lnTo>
                  <a:lnTo>
                    <a:pt x="156" y="195"/>
                  </a:lnTo>
                  <a:lnTo>
                    <a:pt x="141" y="203"/>
                  </a:lnTo>
                  <a:lnTo>
                    <a:pt x="126" y="210"/>
                  </a:lnTo>
                  <a:lnTo>
                    <a:pt x="93" y="223"/>
                  </a:lnTo>
                  <a:lnTo>
                    <a:pt x="61" y="236"/>
                  </a:lnTo>
                  <a:lnTo>
                    <a:pt x="30" y="251"/>
                  </a:lnTo>
                  <a:lnTo>
                    <a:pt x="15" y="259"/>
                  </a:lnTo>
                  <a:lnTo>
                    <a:pt x="2" y="268"/>
                  </a:lnTo>
                  <a:lnTo>
                    <a:pt x="2" y="268"/>
                  </a:lnTo>
                  <a:lnTo>
                    <a:pt x="0" y="286"/>
                  </a:lnTo>
                  <a:lnTo>
                    <a:pt x="0" y="304"/>
                  </a:lnTo>
                  <a:lnTo>
                    <a:pt x="2" y="322"/>
                  </a:lnTo>
                  <a:lnTo>
                    <a:pt x="7" y="339"/>
                  </a:lnTo>
                  <a:lnTo>
                    <a:pt x="12" y="355"/>
                  </a:lnTo>
                  <a:lnTo>
                    <a:pt x="18" y="372"/>
                  </a:lnTo>
                  <a:lnTo>
                    <a:pt x="31" y="407"/>
                  </a:lnTo>
                  <a:lnTo>
                    <a:pt x="45" y="440"/>
                  </a:lnTo>
                  <a:lnTo>
                    <a:pt x="50" y="456"/>
                  </a:lnTo>
                  <a:lnTo>
                    <a:pt x="53" y="474"/>
                  </a:lnTo>
                  <a:lnTo>
                    <a:pt x="56" y="491"/>
                  </a:lnTo>
                  <a:lnTo>
                    <a:pt x="56" y="509"/>
                  </a:lnTo>
                  <a:lnTo>
                    <a:pt x="53" y="526"/>
                  </a:lnTo>
                  <a:lnTo>
                    <a:pt x="48" y="544"/>
                  </a:lnTo>
                  <a:lnTo>
                    <a:pt x="48" y="544"/>
                  </a:lnTo>
                  <a:lnTo>
                    <a:pt x="60" y="552"/>
                  </a:lnTo>
                  <a:lnTo>
                    <a:pt x="71" y="559"/>
                  </a:lnTo>
                  <a:lnTo>
                    <a:pt x="76" y="564"/>
                  </a:lnTo>
                  <a:lnTo>
                    <a:pt x="83" y="565"/>
                  </a:lnTo>
                  <a:lnTo>
                    <a:pt x="91" y="567"/>
                  </a:lnTo>
                  <a:lnTo>
                    <a:pt x="99" y="569"/>
                  </a:lnTo>
                  <a:lnTo>
                    <a:pt x="99" y="569"/>
                  </a:lnTo>
                  <a:lnTo>
                    <a:pt x="111" y="567"/>
                  </a:lnTo>
                  <a:lnTo>
                    <a:pt x="111" y="567"/>
                  </a:lnTo>
                  <a:lnTo>
                    <a:pt x="131" y="550"/>
                  </a:lnTo>
                  <a:lnTo>
                    <a:pt x="144" y="544"/>
                  </a:lnTo>
                  <a:lnTo>
                    <a:pt x="156" y="537"/>
                  </a:lnTo>
                  <a:lnTo>
                    <a:pt x="169" y="531"/>
                  </a:lnTo>
                  <a:lnTo>
                    <a:pt x="182" y="527"/>
                  </a:lnTo>
                  <a:lnTo>
                    <a:pt x="195" y="524"/>
                  </a:lnTo>
                  <a:lnTo>
                    <a:pt x="209" y="524"/>
                  </a:lnTo>
                  <a:lnTo>
                    <a:pt x="209" y="524"/>
                  </a:lnTo>
                  <a:lnTo>
                    <a:pt x="222" y="524"/>
                  </a:lnTo>
                  <a:lnTo>
                    <a:pt x="235" y="529"/>
                  </a:lnTo>
                  <a:lnTo>
                    <a:pt x="235" y="529"/>
                  </a:lnTo>
                  <a:lnTo>
                    <a:pt x="238" y="521"/>
                  </a:lnTo>
                  <a:lnTo>
                    <a:pt x="245" y="514"/>
                  </a:lnTo>
                  <a:lnTo>
                    <a:pt x="258" y="501"/>
                  </a:lnTo>
                  <a:lnTo>
                    <a:pt x="273" y="489"/>
                  </a:lnTo>
                  <a:lnTo>
                    <a:pt x="291" y="479"/>
                  </a:lnTo>
                  <a:lnTo>
                    <a:pt x="311" y="473"/>
                  </a:lnTo>
                  <a:lnTo>
                    <a:pt x="333" y="468"/>
                  </a:lnTo>
                  <a:lnTo>
                    <a:pt x="354" y="464"/>
                  </a:lnTo>
                  <a:lnTo>
                    <a:pt x="377" y="463"/>
                  </a:lnTo>
                  <a:lnTo>
                    <a:pt x="377" y="463"/>
                  </a:lnTo>
                  <a:lnTo>
                    <a:pt x="402" y="464"/>
                  </a:lnTo>
                  <a:lnTo>
                    <a:pt x="425" y="468"/>
                  </a:lnTo>
                  <a:lnTo>
                    <a:pt x="447" y="474"/>
                  </a:lnTo>
                  <a:lnTo>
                    <a:pt x="465" y="484"/>
                  </a:lnTo>
                  <a:lnTo>
                    <a:pt x="475" y="489"/>
                  </a:lnTo>
                  <a:lnTo>
                    <a:pt x="482" y="494"/>
                  </a:lnTo>
                  <a:lnTo>
                    <a:pt x="488" y="501"/>
                  </a:lnTo>
                  <a:lnTo>
                    <a:pt x="495" y="509"/>
                  </a:lnTo>
                  <a:lnTo>
                    <a:pt x="500" y="517"/>
                  </a:lnTo>
                  <a:lnTo>
                    <a:pt x="503" y="526"/>
                  </a:lnTo>
                  <a:lnTo>
                    <a:pt x="505" y="534"/>
                  </a:lnTo>
                  <a:lnTo>
                    <a:pt x="506" y="544"/>
                  </a:lnTo>
                  <a:lnTo>
                    <a:pt x="506" y="544"/>
                  </a:lnTo>
                  <a:lnTo>
                    <a:pt x="508" y="534"/>
                  </a:lnTo>
                  <a:lnTo>
                    <a:pt x="511" y="526"/>
                  </a:lnTo>
                  <a:lnTo>
                    <a:pt x="516" y="517"/>
                  </a:lnTo>
                  <a:lnTo>
                    <a:pt x="523" y="511"/>
                  </a:lnTo>
                  <a:lnTo>
                    <a:pt x="536" y="501"/>
                  </a:lnTo>
                  <a:lnTo>
                    <a:pt x="553" y="491"/>
                  </a:lnTo>
                  <a:lnTo>
                    <a:pt x="553" y="491"/>
                  </a:lnTo>
                  <a:lnTo>
                    <a:pt x="553" y="501"/>
                  </a:lnTo>
                  <a:lnTo>
                    <a:pt x="553" y="512"/>
                  </a:lnTo>
                  <a:lnTo>
                    <a:pt x="559" y="537"/>
                  </a:lnTo>
                  <a:lnTo>
                    <a:pt x="569" y="562"/>
                  </a:lnTo>
                  <a:lnTo>
                    <a:pt x="582" y="587"/>
                  </a:lnTo>
                  <a:lnTo>
                    <a:pt x="591" y="597"/>
                  </a:lnTo>
                  <a:lnTo>
                    <a:pt x="599" y="608"/>
                  </a:lnTo>
                  <a:lnTo>
                    <a:pt x="609" y="618"/>
                  </a:lnTo>
                  <a:lnTo>
                    <a:pt x="619" y="627"/>
                  </a:lnTo>
                  <a:lnTo>
                    <a:pt x="630" y="633"/>
                  </a:lnTo>
                  <a:lnTo>
                    <a:pt x="642" y="638"/>
                  </a:lnTo>
                  <a:lnTo>
                    <a:pt x="654" y="641"/>
                  </a:lnTo>
                  <a:lnTo>
                    <a:pt x="665" y="643"/>
                  </a:lnTo>
                  <a:lnTo>
                    <a:pt x="665" y="643"/>
                  </a:lnTo>
                  <a:lnTo>
                    <a:pt x="675" y="641"/>
                  </a:lnTo>
                  <a:lnTo>
                    <a:pt x="687" y="640"/>
                  </a:lnTo>
                  <a:lnTo>
                    <a:pt x="697" y="635"/>
                  </a:lnTo>
                  <a:lnTo>
                    <a:pt x="707" y="628"/>
                  </a:lnTo>
                  <a:lnTo>
                    <a:pt x="707" y="628"/>
                  </a:lnTo>
                  <a:lnTo>
                    <a:pt x="708" y="638"/>
                  </a:lnTo>
                  <a:lnTo>
                    <a:pt x="712" y="646"/>
                  </a:lnTo>
                  <a:lnTo>
                    <a:pt x="713" y="648"/>
                  </a:lnTo>
                  <a:lnTo>
                    <a:pt x="718" y="650"/>
                  </a:lnTo>
                  <a:lnTo>
                    <a:pt x="726" y="651"/>
                  </a:lnTo>
                  <a:lnTo>
                    <a:pt x="726" y="651"/>
                  </a:lnTo>
                  <a:lnTo>
                    <a:pt x="730" y="651"/>
                  </a:lnTo>
                  <a:lnTo>
                    <a:pt x="730" y="651"/>
                  </a:lnTo>
                  <a:lnTo>
                    <a:pt x="743" y="643"/>
                  </a:lnTo>
                  <a:lnTo>
                    <a:pt x="756" y="635"/>
                  </a:lnTo>
                  <a:lnTo>
                    <a:pt x="771" y="630"/>
                  </a:lnTo>
                  <a:lnTo>
                    <a:pt x="781" y="628"/>
                  </a:lnTo>
                  <a:lnTo>
                    <a:pt x="791" y="628"/>
                  </a:lnTo>
                  <a:lnTo>
                    <a:pt x="791" y="628"/>
                  </a:lnTo>
                  <a:lnTo>
                    <a:pt x="808" y="628"/>
                  </a:lnTo>
                  <a:lnTo>
                    <a:pt x="808" y="628"/>
                  </a:lnTo>
                  <a:lnTo>
                    <a:pt x="811" y="608"/>
                  </a:lnTo>
                  <a:lnTo>
                    <a:pt x="816" y="588"/>
                  </a:lnTo>
                  <a:lnTo>
                    <a:pt x="822" y="570"/>
                  </a:lnTo>
                  <a:lnTo>
                    <a:pt x="829" y="552"/>
                  </a:lnTo>
                  <a:lnTo>
                    <a:pt x="847" y="521"/>
                  </a:lnTo>
                  <a:lnTo>
                    <a:pt x="865" y="489"/>
                  </a:lnTo>
                  <a:lnTo>
                    <a:pt x="874" y="473"/>
                  </a:lnTo>
                  <a:lnTo>
                    <a:pt x="880" y="456"/>
                  </a:lnTo>
                  <a:lnTo>
                    <a:pt x="887" y="440"/>
                  </a:lnTo>
                  <a:lnTo>
                    <a:pt x="892" y="421"/>
                  </a:lnTo>
                  <a:lnTo>
                    <a:pt x="894" y="402"/>
                  </a:lnTo>
                  <a:lnTo>
                    <a:pt x="894" y="378"/>
                  </a:lnTo>
                  <a:lnTo>
                    <a:pt x="892" y="355"/>
                  </a:lnTo>
                  <a:lnTo>
                    <a:pt x="885" y="330"/>
                  </a:lnTo>
                  <a:lnTo>
                    <a:pt x="885" y="330"/>
                  </a:lnTo>
                  <a:lnTo>
                    <a:pt x="865" y="311"/>
                  </a:lnTo>
                  <a:lnTo>
                    <a:pt x="847" y="291"/>
                  </a:lnTo>
                  <a:lnTo>
                    <a:pt x="814" y="246"/>
                  </a:lnTo>
                  <a:lnTo>
                    <a:pt x="798" y="225"/>
                  </a:lnTo>
                  <a:lnTo>
                    <a:pt x="781" y="203"/>
                  </a:lnTo>
                  <a:lnTo>
                    <a:pt x="761" y="185"/>
                  </a:lnTo>
                  <a:lnTo>
                    <a:pt x="750" y="177"/>
                  </a:lnTo>
                  <a:lnTo>
                    <a:pt x="738" y="168"/>
                  </a:lnTo>
                  <a:lnTo>
                    <a:pt x="738" y="168"/>
                  </a:lnTo>
                  <a:lnTo>
                    <a:pt x="736" y="155"/>
                  </a:lnTo>
                  <a:lnTo>
                    <a:pt x="735" y="140"/>
                  </a:lnTo>
                  <a:lnTo>
                    <a:pt x="731" y="129"/>
                  </a:lnTo>
                  <a:lnTo>
                    <a:pt x="726" y="117"/>
                  </a:lnTo>
                  <a:lnTo>
                    <a:pt x="715" y="97"/>
                  </a:lnTo>
                  <a:lnTo>
                    <a:pt x="702" y="77"/>
                  </a:lnTo>
                  <a:lnTo>
                    <a:pt x="675" y="41"/>
                  </a:lnTo>
                  <a:lnTo>
                    <a:pt x="664" y="21"/>
                  </a:lnTo>
                  <a:lnTo>
                    <a:pt x="657" y="11"/>
                  </a:lnTo>
                  <a:lnTo>
                    <a:pt x="65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6" name="Freeform 89"/>
            <p:cNvSpPr/>
            <p:nvPr/>
          </p:nvSpPr>
          <p:spPr bwMode="auto">
            <a:xfrm>
              <a:off x="7579" y="3555"/>
              <a:ext cx="101" cy="115"/>
            </a:xfrm>
            <a:custGeom>
              <a:avLst/>
              <a:gdLst>
                <a:gd name="T0" fmla="*/ 17 w 101"/>
                <a:gd name="T1" fmla="*/ 0 h 115"/>
                <a:gd name="T2" fmla="*/ 17 w 101"/>
                <a:gd name="T3" fmla="*/ 0 h 115"/>
                <a:gd name="T4" fmla="*/ 20 w 101"/>
                <a:gd name="T5" fmla="*/ 9 h 115"/>
                <a:gd name="T6" fmla="*/ 22 w 101"/>
                <a:gd name="T7" fmla="*/ 19 h 115"/>
                <a:gd name="T8" fmla="*/ 22 w 101"/>
                <a:gd name="T9" fmla="*/ 27 h 115"/>
                <a:gd name="T10" fmla="*/ 20 w 101"/>
                <a:gd name="T11" fmla="*/ 35 h 115"/>
                <a:gd name="T12" fmla="*/ 17 w 101"/>
                <a:gd name="T13" fmla="*/ 42 h 115"/>
                <a:gd name="T14" fmla="*/ 13 w 101"/>
                <a:gd name="T15" fmla="*/ 50 h 115"/>
                <a:gd name="T16" fmla="*/ 7 w 101"/>
                <a:gd name="T17" fmla="*/ 55 h 115"/>
                <a:gd name="T18" fmla="*/ 0 w 101"/>
                <a:gd name="T19" fmla="*/ 62 h 115"/>
                <a:gd name="T20" fmla="*/ 0 w 101"/>
                <a:gd name="T21" fmla="*/ 62 h 115"/>
                <a:gd name="T22" fmla="*/ 17 w 101"/>
                <a:gd name="T23" fmla="*/ 70 h 115"/>
                <a:gd name="T24" fmla="*/ 22 w 101"/>
                <a:gd name="T25" fmla="*/ 75 h 115"/>
                <a:gd name="T26" fmla="*/ 27 w 101"/>
                <a:gd name="T27" fmla="*/ 80 h 115"/>
                <a:gd name="T28" fmla="*/ 28 w 101"/>
                <a:gd name="T29" fmla="*/ 86 h 115"/>
                <a:gd name="T30" fmla="*/ 28 w 101"/>
                <a:gd name="T31" fmla="*/ 95 h 115"/>
                <a:gd name="T32" fmla="*/ 27 w 101"/>
                <a:gd name="T33" fmla="*/ 103 h 115"/>
                <a:gd name="T34" fmla="*/ 23 w 101"/>
                <a:gd name="T35" fmla="*/ 115 h 115"/>
                <a:gd name="T36" fmla="*/ 23 w 101"/>
                <a:gd name="T37" fmla="*/ 115 h 115"/>
                <a:gd name="T38" fmla="*/ 38 w 101"/>
                <a:gd name="T39" fmla="*/ 108 h 115"/>
                <a:gd name="T40" fmla="*/ 50 w 101"/>
                <a:gd name="T41" fmla="*/ 98 h 115"/>
                <a:gd name="T42" fmla="*/ 60 w 101"/>
                <a:gd name="T43" fmla="*/ 86 h 115"/>
                <a:gd name="T44" fmla="*/ 68 w 101"/>
                <a:gd name="T45" fmla="*/ 75 h 115"/>
                <a:gd name="T46" fmla="*/ 84 w 101"/>
                <a:gd name="T47" fmla="*/ 48 h 115"/>
                <a:gd name="T48" fmla="*/ 93 w 101"/>
                <a:gd name="T49" fmla="*/ 35 h 115"/>
                <a:gd name="T50" fmla="*/ 101 w 101"/>
                <a:gd name="T51" fmla="*/ 24 h 115"/>
                <a:gd name="T52" fmla="*/ 101 w 101"/>
                <a:gd name="T53" fmla="*/ 24 h 115"/>
                <a:gd name="T54" fmla="*/ 89 w 101"/>
                <a:gd name="T55" fmla="*/ 29 h 115"/>
                <a:gd name="T56" fmla="*/ 79 w 101"/>
                <a:gd name="T57" fmla="*/ 30 h 115"/>
                <a:gd name="T58" fmla="*/ 79 w 101"/>
                <a:gd name="T59" fmla="*/ 30 h 115"/>
                <a:gd name="T60" fmla="*/ 71 w 101"/>
                <a:gd name="T61" fmla="*/ 29 h 115"/>
                <a:gd name="T62" fmla="*/ 63 w 101"/>
                <a:gd name="T63" fmla="*/ 25 h 115"/>
                <a:gd name="T64" fmla="*/ 48 w 101"/>
                <a:gd name="T65" fmla="*/ 17 h 115"/>
                <a:gd name="T66" fmla="*/ 33 w 101"/>
                <a:gd name="T67" fmla="*/ 7 h 115"/>
                <a:gd name="T68" fmla="*/ 25 w 101"/>
                <a:gd name="T69" fmla="*/ 2 h 115"/>
                <a:gd name="T70" fmla="*/ 17 w 101"/>
                <a:gd name="T7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1" h="115">
                  <a:moveTo>
                    <a:pt x="17" y="0"/>
                  </a:moveTo>
                  <a:lnTo>
                    <a:pt x="17" y="0"/>
                  </a:lnTo>
                  <a:lnTo>
                    <a:pt x="20" y="9"/>
                  </a:lnTo>
                  <a:lnTo>
                    <a:pt x="22" y="19"/>
                  </a:lnTo>
                  <a:lnTo>
                    <a:pt x="22" y="27"/>
                  </a:lnTo>
                  <a:lnTo>
                    <a:pt x="20" y="35"/>
                  </a:lnTo>
                  <a:lnTo>
                    <a:pt x="17" y="42"/>
                  </a:lnTo>
                  <a:lnTo>
                    <a:pt x="13" y="50"/>
                  </a:lnTo>
                  <a:lnTo>
                    <a:pt x="7" y="55"/>
                  </a:lnTo>
                  <a:lnTo>
                    <a:pt x="0" y="62"/>
                  </a:lnTo>
                  <a:lnTo>
                    <a:pt x="0" y="62"/>
                  </a:lnTo>
                  <a:lnTo>
                    <a:pt x="17" y="70"/>
                  </a:lnTo>
                  <a:lnTo>
                    <a:pt x="22" y="75"/>
                  </a:lnTo>
                  <a:lnTo>
                    <a:pt x="27" y="80"/>
                  </a:lnTo>
                  <a:lnTo>
                    <a:pt x="28" y="86"/>
                  </a:lnTo>
                  <a:lnTo>
                    <a:pt x="28" y="95"/>
                  </a:lnTo>
                  <a:lnTo>
                    <a:pt x="27" y="103"/>
                  </a:lnTo>
                  <a:lnTo>
                    <a:pt x="23" y="115"/>
                  </a:lnTo>
                  <a:lnTo>
                    <a:pt x="23" y="115"/>
                  </a:lnTo>
                  <a:lnTo>
                    <a:pt x="38" y="108"/>
                  </a:lnTo>
                  <a:lnTo>
                    <a:pt x="50" y="98"/>
                  </a:lnTo>
                  <a:lnTo>
                    <a:pt x="60" y="86"/>
                  </a:lnTo>
                  <a:lnTo>
                    <a:pt x="68" y="75"/>
                  </a:lnTo>
                  <a:lnTo>
                    <a:pt x="84" y="48"/>
                  </a:lnTo>
                  <a:lnTo>
                    <a:pt x="93" y="35"/>
                  </a:lnTo>
                  <a:lnTo>
                    <a:pt x="101" y="24"/>
                  </a:lnTo>
                  <a:lnTo>
                    <a:pt x="101" y="24"/>
                  </a:lnTo>
                  <a:lnTo>
                    <a:pt x="89" y="29"/>
                  </a:lnTo>
                  <a:lnTo>
                    <a:pt x="79" y="30"/>
                  </a:lnTo>
                  <a:lnTo>
                    <a:pt x="79" y="30"/>
                  </a:lnTo>
                  <a:lnTo>
                    <a:pt x="71" y="29"/>
                  </a:lnTo>
                  <a:lnTo>
                    <a:pt x="63" y="25"/>
                  </a:lnTo>
                  <a:lnTo>
                    <a:pt x="48" y="17"/>
                  </a:lnTo>
                  <a:lnTo>
                    <a:pt x="33" y="7"/>
                  </a:lnTo>
                  <a:lnTo>
                    <a:pt x="25" y="2"/>
                  </a:lnTo>
                  <a:lnTo>
                    <a:pt x="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7" name="Freeform 90"/>
            <p:cNvSpPr/>
            <p:nvPr/>
          </p:nvSpPr>
          <p:spPr bwMode="auto">
            <a:xfrm>
              <a:off x="7579" y="3555"/>
              <a:ext cx="101" cy="115"/>
            </a:xfrm>
            <a:custGeom>
              <a:avLst/>
              <a:gdLst>
                <a:gd name="T0" fmla="*/ 17 w 101"/>
                <a:gd name="T1" fmla="*/ 0 h 115"/>
                <a:gd name="T2" fmla="*/ 17 w 101"/>
                <a:gd name="T3" fmla="*/ 0 h 115"/>
                <a:gd name="T4" fmla="*/ 20 w 101"/>
                <a:gd name="T5" fmla="*/ 9 h 115"/>
                <a:gd name="T6" fmla="*/ 22 w 101"/>
                <a:gd name="T7" fmla="*/ 19 h 115"/>
                <a:gd name="T8" fmla="*/ 22 w 101"/>
                <a:gd name="T9" fmla="*/ 27 h 115"/>
                <a:gd name="T10" fmla="*/ 20 w 101"/>
                <a:gd name="T11" fmla="*/ 35 h 115"/>
                <a:gd name="T12" fmla="*/ 17 w 101"/>
                <a:gd name="T13" fmla="*/ 42 h 115"/>
                <a:gd name="T14" fmla="*/ 13 w 101"/>
                <a:gd name="T15" fmla="*/ 50 h 115"/>
                <a:gd name="T16" fmla="*/ 7 w 101"/>
                <a:gd name="T17" fmla="*/ 55 h 115"/>
                <a:gd name="T18" fmla="*/ 0 w 101"/>
                <a:gd name="T19" fmla="*/ 62 h 115"/>
                <a:gd name="T20" fmla="*/ 0 w 101"/>
                <a:gd name="T21" fmla="*/ 62 h 115"/>
                <a:gd name="T22" fmla="*/ 17 w 101"/>
                <a:gd name="T23" fmla="*/ 70 h 115"/>
                <a:gd name="T24" fmla="*/ 22 w 101"/>
                <a:gd name="T25" fmla="*/ 75 h 115"/>
                <a:gd name="T26" fmla="*/ 27 w 101"/>
                <a:gd name="T27" fmla="*/ 80 h 115"/>
                <a:gd name="T28" fmla="*/ 28 w 101"/>
                <a:gd name="T29" fmla="*/ 86 h 115"/>
                <a:gd name="T30" fmla="*/ 28 w 101"/>
                <a:gd name="T31" fmla="*/ 95 h 115"/>
                <a:gd name="T32" fmla="*/ 27 w 101"/>
                <a:gd name="T33" fmla="*/ 103 h 115"/>
                <a:gd name="T34" fmla="*/ 23 w 101"/>
                <a:gd name="T35" fmla="*/ 115 h 115"/>
                <a:gd name="T36" fmla="*/ 23 w 101"/>
                <a:gd name="T37" fmla="*/ 115 h 115"/>
                <a:gd name="T38" fmla="*/ 38 w 101"/>
                <a:gd name="T39" fmla="*/ 108 h 115"/>
                <a:gd name="T40" fmla="*/ 50 w 101"/>
                <a:gd name="T41" fmla="*/ 98 h 115"/>
                <a:gd name="T42" fmla="*/ 60 w 101"/>
                <a:gd name="T43" fmla="*/ 86 h 115"/>
                <a:gd name="T44" fmla="*/ 68 w 101"/>
                <a:gd name="T45" fmla="*/ 75 h 115"/>
                <a:gd name="T46" fmla="*/ 84 w 101"/>
                <a:gd name="T47" fmla="*/ 48 h 115"/>
                <a:gd name="T48" fmla="*/ 93 w 101"/>
                <a:gd name="T49" fmla="*/ 35 h 115"/>
                <a:gd name="T50" fmla="*/ 101 w 101"/>
                <a:gd name="T51" fmla="*/ 24 h 115"/>
                <a:gd name="T52" fmla="*/ 101 w 101"/>
                <a:gd name="T53" fmla="*/ 24 h 115"/>
                <a:gd name="T54" fmla="*/ 89 w 101"/>
                <a:gd name="T55" fmla="*/ 29 h 115"/>
                <a:gd name="T56" fmla="*/ 79 w 101"/>
                <a:gd name="T57" fmla="*/ 30 h 115"/>
                <a:gd name="T58" fmla="*/ 79 w 101"/>
                <a:gd name="T59" fmla="*/ 30 h 115"/>
                <a:gd name="T60" fmla="*/ 71 w 101"/>
                <a:gd name="T61" fmla="*/ 29 h 115"/>
                <a:gd name="T62" fmla="*/ 63 w 101"/>
                <a:gd name="T63" fmla="*/ 25 h 115"/>
                <a:gd name="T64" fmla="*/ 48 w 101"/>
                <a:gd name="T65" fmla="*/ 17 h 115"/>
                <a:gd name="T66" fmla="*/ 33 w 101"/>
                <a:gd name="T67" fmla="*/ 7 h 115"/>
                <a:gd name="T68" fmla="*/ 25 w 101"/>
                <a:gd name="T69" fmla="*/ 2 h 115"/>
                <a:gd name="T70" fmla="*/ 17 w 101"/>
                <a:gd name="T7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1" h="115">
                  <a:moveTo>
                    <a:pt x="17" y="0"/>
                  </a:moveTo>
                  <a:lnTo>
                    <a:pt x="17" y="0"/>
                  </a:lnTo>
                  <a:lnTo>
                    <a:pt x="20" y="9"/>
                  </a:lnTo>
                  <a:lnTo>
                    <a:pt x="22" y="19"/>
                  </a:lnTo>
                  <a:lnTo>
                    <a:pt x="22" y="27"/>
                  </a:lnTo>
                  <a:lnTo>
                    <a:pt x="20" y="35"/>
                  </a:lnTo>
                  <a:lnTo>
                    <a:pt x="17" y="42"/>
                  </a:lnTo>
                  <a:lnTo>
                    <a:pt x="13" y="50"/>
                  </a:lnTo>
                  <a:lnTo>
                    <a:pt x="7" y="55"/>
                  </a:lnTo>
                  <a:lnTo>
                    <a:pt x="0" y="62"/>
                  </a:lnTo>
                  <a:lnTo>
                    <a:pt x="0" y="62"/>
                  </a:lnTo>
                  <a:lnTo>
                    <a:pt x="17" y="70"/>
                  </a:lnTo>
                  <a:lnTo>
                    <a:pt x="22" y="75"/>
                  </a:lnTo>
                  <a:lnTo>
                    <a:pt x="27" y="80"/>
                  </a:lnTo>
                  <a:lnTo>
                    <a:pt x="28" y="86"/>
                  </a:lnTo>
                  <a:lnTo>
                    <a:pt x="28" y="95"/>
                  </a:lnTo>
                  <a:lnTo>
                    <a:pt x="27" y="103"/>
                  </a:lnTo>
                  <a:lnTo>
                    <a:pt x="23" y="115"/>
                  </a:lnTo>
                  <a:lnTo>
                    <a:pt x="23" y="115"/>
                  </a:lnTo>
                  <a:lnTo>
                    <a:pt x="38" y="108"/>
                  </a:lnTo>
                  <a:lnTo>
                    <a:pt x="50" y="98"/>
                  </a:lnTo>
                  <a:lnTo>
                    <a:pt x="60" y="86"/>
                  </a:lnTo>
                  <a:lnTo>
                    <a:pt x="68" y="75"/>
                  </a:lnTo>
                  <a:lnTo>
                    <a:pt x="84" y="48"/>
                  </a:lnTo>
                  <a:lnTo>
                    <a:pt x="93" y="35"/>
                  </a:lnTo>
                  <a:lnTo>
                    <a:pt x="101" y="24"/>
                  </a:lnTo>
                  <a:lnTo>
                    <a:pt x="101" y="24"/>
                  </a:lnTo>
                  <a:lnTo>
                    <a:pt x="89" y="29"/>
                  </a:lnTo>
                  <a:lnTo>
                    <a:pt x="79" y="30"/>
                  </a:lnTo>
                  <a:lnTo>
                    <a:pt x="79" y="30"/>
                  </a:lnTo>
                  <a:lnTo>
                    <a:pt x="71" y="29"/>
                  </a:lnTo>
                  <a:lnTo>
                    <a:pt x="63" y="25"/>
                  </a:lnTo>
                  <a:lnTo>
                    <a:pt x="48" y="17"/>
                  </a:lnTo>
                  <a:lnTo>
                    <a:pt x="33" y="7"/>
                  </a:lnTo>
                  <a:lnTo>
                    <a:pt x="25" y="2"/>
                  </a:lnTo>
                  <a:lnTo>
                    <a:pt x="1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8" name="Freeform 91"/>
            <p:cNvSpPr/>
            <p:nvPr/>
          </p:nvSpPr>
          <p:spPr bwMode="auto">
            <a:xfrm>
              <a:off x="6937" y="3655"/>
              <a:ext cx="76" cy="76"/>
            </a:xfrm>
            <a:custGeom>
              <a:avLst/>
              <a:gdLst>
                <a:gd name="T0" fmla="*/ 0 w 76"/>
                <a:gd name="T1" fmla="*/ 0 h 76"/>
                <a:gd name="T2" fmla="*/ 0 w 76"/>
                <a:gd name="T3" fmla="*/ 0 h 76"/>
                <a:gd name="T4" fmla="*/ 7 w 76"/>
                <a:gd name="T5" fmla="*/ 20 h 76"/>
                <a:gd name="T6" fmla="*/ 13 w 76"/>
                <a:gd name="T7" fmla="*/ 41 h 76"/>
                <a:gd name="T8" fmla="*/ 20 w 76"/>
                <a:gd name="T9" fmla="*/ 59 h 76"/>
                <a:gd name="T10" fmla="*/ 25 w 76"/>
                <a:gd name="T11" fmla="*/ 69 h 76"/>
                <a:gd name="T12" fmla="*/ 30 w 76"/>
                <a:gd name="T13" fmla="*/ 76 h 76"/>
                <a:gd name="T14" fmla="*/ 30 w 76"/>
                <a:gd name="T15" fmla="*/ 76 h 76"/>
                <a:gd name="T16" fmla="*/ 41 w 76"/>
                <a:gd name="T17" fmla="*/ 72 h 76"/>
                <a:gd name="T18" fmla="*/ 51 w 76"/>
                <a:gd name="T19" fmla="*/ 67 h 76"/>
                <a:gd name="T20" fmla="*/ 60 w 76"/>
                <a:gd name="T21" fmla="*/ 61 h 76"/>
                <a:gd name="T22" fmla="*/ 66 w 76"/>
                <a:gd name="T23" fmla="*/ 54 h 76"/>
                <a:gd name="T24" fmla="*/ 71 w 76"/>
                <a:gd name="T25" fmla="*/ 44 h 76"/>
                <a:gd name="T26" fmla="*/ 74 w 76"/>
                <a:gd name="T27" fmla="*/ 34 h 76"/>
                <a:gd name="T28" fmla="*/ 76 w 76"/>
                <a:gd name="T29" fmla="*/ 21 h 76"/>
                <a:gd name="T30" fmla="*/ 76 w 76"/>
                <a:gd name="T31" fmla="*/ 8 h 76"/>
                <a:gd name="T32" fmla="*/ 76 w 76"/>
                <a:gd name="T33" fmla="*/ 8 h 76"/>
                <a:gd name="T34" fmla="*/ 63 w 76"/>
                <a:gd name="T35" fmla="*/ 10 h 76"/>
                <a:gd name="T36" fmla="*/ 51 w 76"/>
                <a:gd name="T37" fmla="*/ 11 h 76"/>
                <a:gd name="T38" fmla="*/ 51 w 76"/>
                <a:gd name="T39" fmla="*/ 11 h 76"/>
                <a:gd name="T40" fmla="*/ 40 w 76"/>
                <a:gd name="T41" fmla="*/ 10 h 76"/>
                <a:gd name="T42" fmla="*/ 30 w 76"/>
                <a:gd name="T43" fmla="*/ 6 h 76"/>
                <a:gd name="T44" fmla="*/ 17 w 76"/>
                <a:gd name="T45" fmla="*/ 3 h 76"/>
                <a:gd name="T46" fmla="*/ 0 w 76"/>
                <a:gd name="T4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76">
                  <a:moveTo>
                    <a:pt x="0" y="0"/>
                  </a:moveTo>
                  <a:lnTo>
                    <a:pt x="0" y="0"/>
                  </a:lnTo>
                  <a:lnTo>
                    <a:pt x="7" y="20"/>
                  </a:lnTo>
                  <a:lnTo>
                    <a:pt x="13" y="41"/>
                  </a:lnTo>
                  <a:lnTo>
                    <a:pt x="20" y="59"/>
                  </a:lnTo>
                  <a:lnTo>
                    <a:pt x="25" y="69"/>
                  </a:lnTo>
                  <a:lnTo>
                    <a:pt x="30" y="76"/>
                  </a:lnTo>
                  <a:lnTo>
                    <a:pt x="30" y="76"/>
                  </a:lnTo>
                  <a:lnTo>
                    <a:pt x="41" y="72"/>
                  </a:lnTo>
                  <a:lnTo>
                    <a:pt x="51" y="67"/>
                  </a:lnTo>
                  <a:lnTo>
                    <a:pt x="60" y="61"/>
                  </a:lnTo>
                  <a:lnTo>
                    <a:pt x="66" y="54"/>
                  </a:lnTo>
                  <a:lnTo>
                    <a:pt x="71" y="44"/>
                  </a:lnTo>
                  <a:lnTo>
                    <a:pt x="74" y="34"/>
                  </a:lnTo>
                  <a:lnTo>
                    <a:pt x="76" y="21"/>
                  </a:lnTo>
                  <a:lnTo>
                    <a:pt x="76" y="8"/>
                  </a:lnTo>
                  <a:lnTo>
                    <a:pt x="76" y="8"/>
                  </a:lnTo>
                  <a:lnTo>
                    <a:pt x="63" y="10"/>
                  </a:lnTo>
                  <a:lnTo>
                    <a:pt x="51" y="11"/>
                  </a:lnTo>
                  <a:lnTo>
                    <a:pt x="51" y="11"/>
                  </a:lnTo>
                  <a:lnTo>
                    <a:pt x="40" y="10"/>
                  </a:lnTo>
                  <a:lnTo>
                    <a:pt x="30" y="6"/>
                  </a:lnTo>
                  <a:lnTo>
                    <a:pt x="17" y="3"/>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99" name="Freeform 92"/>
            <p:cNvSpPr/>
            <p:nvPr/>
          </p:nvSpPr>
          <p:spPr bwMode="auto">
            <a:xfrm>
              <a:off x="6937" y="3655"/>
              <a:ext cx="76" cy="76"/>
            </a:xfrm>
            <a:custGeom>
              <a:avLst/>
              <a:gdLst>
                <a:gd name="T0" fmla="*/ 0 w 76"/>
                <a:gd name="T1" fmla="*/ 0 h 76"/>
                <a:gd name="T2" fmla="*/ 0 w 76"/>
                <a:gd name="T3" fmla="*/ 0 h 76"/>
                <a:gd name="T4" fmla="*/ 7 w 76"/>
                <a:gd name="T5" fmla="*/ 20 h 76"/>
                <a:gd name="T6" fmla="*/ 13 w 76"/>
                <a:gd name="T7" fmla="*/ 41 h 76"/>
                <a:gd name="T8" fmla="*/ 20 w 76"/>
                <a:gd name="T9" fmla="*/ 59 h 76"/>
                <a:gd name="T10" fmla="*/ 25 w 76"/>
                <a:gd name="T11" fmla="*/ 69 h 76"/>
                <a:gd name="T12" fmla="*/ 30 w 76"/>
                <a:gd name="T13" fmla="*/ 76 h 76"/>
                <a:gd name="T14" fmla="*/ 30 w 76"/>
                <a:gd name="T15" fmla="*/ 76 h 76"/>
                <a:gd name="T16" fmla="*/ 41 w 76"/>
                <a:gd name="T17" fmla="*/ 72 h 76"/>
                <a:gd name="T18" fmla="*/ 51 w 76"/>
                <a:gd name="T19" fmla="*/ 67 h 76"/>
                <a:gd name="T20" fmla="*/ 60 w 76"/>
                <a:gd name="T21" fmla="*/ 61 h 76"/>
                <a:gd name="T22" fmla="*/ 66 w 76"/>
                <a:gd name="T23" fmla="*/ 54 h 76"/>
                <a:gd name="T24" fmla="*/ 71 w 76"/>
                <a:gd name="T25" fmla="*/ 44 h 76"/>
                <a:gd name="T26" fmla="*/ 74 w 76"/>
                <a:gd name="T27" fmla="*/ 34 h 76"/>
                <a:gd name="T28" fmla="*/ 76 w 76"/>
                <a:gd name="T29" fmla="*/ 21 h 76"/>
                <a:gd name="T30" fmla="*/ 76 w 76"/>
                <a:gd name="T31" fmla="*/ 8 h 76"/>
                <a:gd name="T32" fmla="*/ 76 w 76"/>
                <a:gd name="T33" fmla="*/ 8 h 76"/>
                <a:gd name="T34" fmla="*/ 63 w 76"/>
                <a:gd name="T35" fmla="*/ 10 h 76"/>
                <a:gd name="T36" fmla="*/ 51 w 76"/>
                <a:gd name="T37" fmla="*/ 11 h 76"/>
                <a:gd name="T38" fmla="*/ 51 w 76"/>
                <a:gd name="T39" fmla="*/ 11 h 76"/>
                <a:gd name="T40" fmla="*/ 40 w 76"/>
                <a:gd name="T41" fmla="*/ 10 h 76"/>
                <a:gd name="T42" fmla="*/ 30 w 76"/>
                <a:gd name="T43" fmla="*/ 6 h 76"/>
                <a:gd name="T44" fmla="*/ 17 w 76"/>
                <a:gd name="T45" fmla="*/ 3 h 76"/>
                <a:gd name="T46" fmla="*/ 0 w 76"/>
                <a:gd name="T47"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76">
                  <a:moveTo>
                    <a:pt x="0" y="0"/>
                  </a:moveTo>
                  <a:lnTo>
                    <a:pt x="0" y="0"/>
                  </a:lnTo>
                  <a:lnTo>
                    <a:pt x="7" y="20"/>
                  </a:lnTo>
                  <a:lnTo>
                    <a:pt x="13" y="41"/>
                  </a:lnTo>
                  <a:lnTo>
                    <a:pt x="20" y="59"/>
                  </a:lnTo>
                  <a:lnTo>
                    <a:pt x="25" y="69"/>
                  </a:lnTo>
                  <a:lnTo>
                    <a:pt x="30" y="76"/>
                  </a:lnTo>
                  <a:lnTo>
                    <a:pt x="30" y="76"/>
                  </a:lnTo>
                  <a:lnTo>
                    <a:pt x="41" y="72"/>
                  </a:lnTo>
                  <a:lnTo>
                    <a:pt x="51" y="67"/>
                  </a:lnTo>
                  <a:lnTo>
                    <a:pt x="60" y="61"/>
                  </a:lnTo>
                  <a:lnTo>
                    <a:pt x="66" y="54"/>
                  </a:lnTo>
                  <a:lnTo>
                    <a:pt x="71" y="44"/>
                  </a:lnTo>
                  <a:lnTo>
                    <a:pt x="74" y="34"/>
                  </a:lnTo>
                  <a:lnTo>
                    <a:pt x="76" y="21"/>
                  </a:lnTo>
                  <a:lnTo>
                    <a:pt x="76" y="8"/>
                  </a:lnTo>
                  <a:lnTo>
                    <a:pt x="76" y="8"/>
                  </a:lnTo>
                  <a:lnTo>
                    <a:pt x="63" y="10"/>
                  </a:lnTo>
                  <a:lnTo>
                    <a:pt x="51" y="11"/>
                  </a:lnTo>
                  <a:lnTo>
                    <a:pt x="51" y="11"/>
                  </a:lnTo>
                  <a:lnTo>
                    <a:pt x="40" y="10"/>
                  </a:lnTo>
                  <a:lnTo>
                    <a:pt x="30" y="6"/>
                  </a:lnTo>
                  <a:lnTo>
                    <a:pt x="17" y="3"/>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0" name="Freeform 93"/>
            <p:cNvSpPr/>
            <p:nvPr/>
          </p:nvSpPr>
          <p:spPr bwMode="auto">
            <a:xfrm>
              <a:off x="7417" y="3653"/>
              <a:ext cx="157" cy="152"/>
            </a:xfrm>
            <a:custGeom>
              <a:avLst/>
              <a:gdLst>
                <a:gd name="T0" fmla="*/ 129 w 157"/>
                <a:gd name="T1" fmla="*/ 0 h 152"/>
                <a:gd name="T2" fmla="*/ 129 w 157"/>
                <a:gd name="T3" fmla="*/ 0 h 152"/>
                <a:gd name="T4" fmla="*/ 124 w 157"/>
                <a:gd name="T5" fmla="*/ 2 h 152"/>
                <a:gd name="T6" fmla="*/ 124 w 157"/>
                <a:gd name="T7" fmla="*/ 2 h 152"/>
                <a:gd name="T8" fmla="*/ 121 w 157"/>
                <a:gd name="T9" fmla="*/ 15 h 152"/>
                <a:gd name="T10" fmla="*/ 116 w 157"/>
                <a:gd name="T11" fmla="*/ 26 h 152"/>
                <a:gd name="T12" fmla="*/ 111 w 157"/>
                <a:gd name="T13" fmla="*/ 36 h 152"/>
                <a:gd name="T14" fmla="*/ 102 w 157"/>
                <a:gd name="T15" fmla="*/ 46 h 152"/>
                <a:gd name="T16" fmla="*/ 94 w 157"/>
                <a:gd name="T17" fmla="*/ 55 h 152"/>
                <a:gd name="T18" fmla="*/ 86 w 157"/>
                <a:gd name="T19" fmla="*/ 61 h 152"/>
                <a:gd name="T20" fmla="*/ 66 w 157"/>
                <a:gd name="T21" fmla="*/ 74 h 152"/>
                <a:gd name="T22" fmla="*/ 46 w 157"/>
                <a:gd name="T23" fmla="*/ 88 h 152"/>
                <a:gd name="T24" fmla="*/ 28 w 157"/>
                <a:gd name="T25" fmla="*/ 101 h 152"/>
                <a:gd name="T26" fmla="*/ 18 w 157"/>
                <a:gd name="T27" fmla="*/ 109 h 152"/>
                <a:gd name="T28" fmla="*/ 11 w 157"/>
                <a:gd name="T29" fmla="*/ 119 h 152"/>
                <a:gd name="T30" fmla="*/ 5 w 157"/>
                <a:gd name="T31" fmla="*/ 129 h 152"/>
                <a:gd name="T32" fmla="*/ 0 w 157"/>
                <a:gd name="T33" fmla="*/ 139 h 152"/>
                <a:gd name="T34" fmla="*/ 0 w 157"/>
                <a:gd name="T35" fmla="*/ 139 h 152"/>
                <a:gd name="T36" fmla="*/ 18 w 157"/>
                <a:gd name="T37" fmla="*/ 142 h 152"/>
                <a:gd name="T38" fmla="*/ 33 w 157"/>
                <a:gd name="T39" fmla="*/ 146 h 152"/>
                <a:gd name="T40" fmla="*/ 46 w 157"/>
                <a:gd name="T41" fmla="*/ 149 h 152"/>
                <a:gd name="T42" fmla="*/ 59 w 157"/>
                <a:gd name="T43" fmla="*/ 152 h 152"/>
                <a:gd name="T44" fmla="*/ 59 w 157"/>
                <a:gd name="T45" fmla="*/ 152 h 152"/>
                <a:gd name="T46" fmla="*/ 68 w 157"/>
                <a:gd name="T47" fmla="*/ 151 h 152"/>
                <a:gd name="T48" fmla="*/ 78 w 157"/>
                <a:gd name="T49" fmla="*/ 147 h 152"/>
                <a:gd name="T50" fmla="*/ 78 w 157"/>
                <a:gd name="T51" fmla="*/ 147 h 152"/>
                <a:gd name="T52" fmla="*/ 79 w 157"/>
                <a:gd name="T53" fmla="*/ 136 h 152"/>
                <a:gd name="T54" fmla="*/ 83 w 157"/>
                <a:gd name="T55" fmla="*/ 126 h 152"/>
                <a:gd name="T56" fmla="*/ 88 w 157"/>
                <a:gd name="T57" fmla="*/ 116 h 152"/>
                <a:gd name="T58" fmla="*/ 93 w 157"/>
                <a:gd name="T59" fmla="*/ 108 h 152"/>
                <a:gd name="T60" fmla="*/ 107 w 157"/>
                <a:gd name="T61" fmla="*/ 91 h 152"/>
                <a:gd name="T62" fmla="*/ 124 w 157"/>
                <a:gd name="T63" fmla="*/ 76 h 152"/>
                <a:gd name="T64" fmla="*/ 139 w 157"/>
                <a:gd name="T65" fmla="*/ 63 h 152"/>
                <a:gd name="T66" fmla="*/ 146 w 157"/>
                <a:gd name="T67" fmla="*/ 55 h 152"/>
                <a:gd name="T68" fmla="*/ 150 w 157"/>
                <a:gd name="T69" fmla="*/ 48 h 152"/>
                <a:gd name="T70" fmla="*/ 155 w 157"/>
                <a:gd name="T71" fmla="*/ 40 h 152"/>
                <a:gd name="T72" fmla="*/ 157 w 157"/>
                <a:gd name="T73" fmla="*/ 30 h 152"/>
                <a:gd name="T74" fmla="*/ 157 w 157"/>
                <a:gd name="T75" fmla="*/ 20 h 152"/>
                <a:gd name="T76" fmla="*/ 155 w 157"/>
                <a:gd name="T77" fmla="*/ 10 h 152"/>
                <a:gd name="T78" fmla="*/ 155 w 157"/>
                <a:gd name="T79" fmla="*/ 10 h 152"/>
                <a:gd name="T80" fmla="*/ 150 w 157"/>
                <a:gd name="T81" fmla="*/ 17 h 152"/>
                <a:gd name="T82" fmla="*/ 147 w 157"/>
                <a:gd name="T83" fmla="*/ 18 h 152"/>
                <a:gd name="T84" fmla="*/ 147 w 157"/>
                <a:gd name="T85" fmla="*/ 18 h 152"/>
                <a:gd name="T86" fmla="*/ 146 w 157"/>
                <a:gd name="T87" fmla="*/ 18 h 152"/>
                <a:gd name="T88" fmla="*/ 144 w 157"/>
                <a:gd name="T89" fmla="*/ 15 h 152"/>
                <a:gd name="T90" fmla="*/ 141 w 157"/>
                <a:gd name="T91" fmla="*/ 10 h 152"/>
                <a:gd name="T92" fmla="*/ 141 w 157"/>
                <a:gd name="T93" fmla="*/ 10 h 152"/>
                <a:gd name="T94" fmla="*/ 136 w 157"/>
                <a:gd name="T95" fmla="*/ 3 h 152"/>
                <a:gd name="T96" fmla="*/ 132 w 157"/>
                <a:gd name="T97" fmla="*/ 2 h 152"/>
                <a:gd name="T98" fmla="*/ 129 w 157"/>
                <a:gd name="T9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7" h="152">
                  <a:moveTo>
                    <a:pt x="129" y="0"/>
                  </a:moveTo>
                  <a:lnTo>
                    <a:pt x="129" y="0"/>
                  </a:lnTo>
                  <a:lnTo>
                    <a:pt x="124" y="2"/>
                  </a:lnTo>
                  <a:lnTo>
                    <a:pt x="124" y="2"/>
                  </a:lnTo>
                  <a:lnTo>
                    <a:pt x="121" y="15"/>
                  </a:lnTo>
                  <a:lnTo>
                    <a:pt x="116" y="26"/>
                  </a:lnTo>
                  <a:lnTo>
                    <a:pt x="111" y="36"/>
                  </a:lnTo>
                  <a:lnTo>
                    <a:pt x="102" y="46"/>
                  </a:lnTo>
                  <a:lnTo>
                    <a:pt x="94" y="55"/>
                  </a:lnTo>
                  <a:lnTo>
                    <a:pt x="86" y="61"/>
                  </a:lnTo>
                  <a:lnTo>
                    <a:pt x="66" y="74"/>
                  </a:lnTo>
                  <a:lnTo>
                    <a:pt x="46" y="88"/>
                  </a:lnTo>
                  <a:lnTo>
                    <a:pt x="28" y="101"/>
                  </a:lnTo>
                  <a:lnTo>
                    <a:pt x="18" y="109"/>
                  </a:lnTo>
                  <a:lnTo>
                    <a:pt x="11" y="119"/>
                  </a:lnTo>
                  <a:lnTo>
                    <a:pt x="5" y="129"/>
                  </a:lnTo>
                  <a:lnTo>
                    <a:pt x="0" y="139"/>
                  </a:lnTo>
                  <a:lnTo>
                    <a:pt x="0" y="139"/>
                  </a:lnTo>
                  <a:lnTo>
                    <a:pt x="18" y="142"/>
                  </a:lnTo>
                  <a:lnTo>
                    <a:pt x="33" y="146"/>
                  </a:lnTo>
                  <a:lnTo>
                    <a:pt x="46" y="149"/>
                  </a:lnTo>
                  <a:lnTo>
                    <a:pt x="59" y="152"/>
                  </a:lnTo>
                  <a:lnTo>
                    <a:pt x="59" y="152"/>
                  </a:lnTo>
                  <a:lnTo>
                    <a:pt x="68" y="151"/>
                  </a:lnTo>
                  <a:lnTo>
                    <a:pt x="78" y="147"/>
                  </a:lnTo>
                  <a:lnTo>
                    <a:pt x="78" y="147"/>
                  </a:lnTo>
                  <a:lnTo>
                    <a:pt x="79" y="136"/>
                  </a:lnTo>
                  <a:lnTo>
                    <a:pt x="83" y="126"/>
                  </a:lnTo>
                  <a:lnTo>
                    <a:pt x="88" y="116"/>
                  </a:lnTo>
                  <a:lnTo>
                    <a:pt x="93" y="108"/>
                  </a:lnTo>
                  <a:lnTo>
                    <a:pt x="107" y="91"/>
                  </a:lnTo>
                  <a:lnTo>
                    <a:pt x="124" y="76"/>
                  </a:lnTo>
                  <a:lnTo>
                    <a:pt x="139" y="63"/>
                  </a:lnTo>
                  <a:lnTo>
                    <a:pt x="146" y="55"/>
                  </a:lnTo>
                  <a:lnTo>
                    <a:pt x="150" y="48"/>
                  </a:lnTo>
                  <a:lnTo>
                    <a:pt x="155" y="40"/>
                  </a:lnTo>
                  <a:lnTo>
                    <a:pt x="157" y="30"/>
                  </a:lnTo>
                  <a:lnTo>
                    <a:pt x="157" y="20"/>
                  </a:lnTo>
                  <a:lnTo>
                    <a:pt x="155" y="10"/>
                  </a:lnTo>
                  <a:lnTo>
                    <a:pt x="155" y="10"/>
                  </a:lnTo>
                  <a:lnTo>
                    <a:pt x="150" y="17"/>
                  </a:lnTo>
                  <a:lnTo>
                    <a:pt x="147" y="18"/>
                  </a:lnTo>
                  <a:lnTo>
                    <a:pt x="147" y="18"/>
                  </a:lnTo>
                  <a:lnTo>
                    <a:pt x="146" y="18"/>
                  </a:lnTo>
                  <a:lnTo>
                    <a:pt x="144" y="15"/>
                  </a:lnTo>
                  <a:lnTo>
                    <a:pt x="141" y="10"/>
                  </a:lnTo>
                  <a:lnTo>
                    <a:pt x="141" y="10"/>
                  </a:lnTo>
                  <a:lnTo>
                    <a:pt x="136" y="3"/>
                  </a:lnTo>
                  <a:lnTo>
                    <a:pt x="132" y="2"/>
                  </a:lnTo>
                  <a:lnTo>
                    <a:pt x="12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1" name="Freeform 94"/>
            <p:cNvSpPr/>
            <p:nvPr/>
          </p:nvSpPr>
          <p:spPr bwMode="auto">
            <a:xfrm>
              <a:off x="7417" y="3653"/>
              <a:ext cx="157" cy="152"/>
            </a:xfrm>
            <a:custGeom>
              <a:avLst/>
              <a:gdLst>
                <a:gd name="T0" fmla="*/ 129 w 157"/>
                <a:gd name="T1" fmla="*/ 0 h 152"/>
                <a:gd name="T2" fmla="*/ 129 w 157"/>
                <a:gd name="T3" fmla="*/ 0 h 152"/>
                <a:gd name="T4" fmla="*/ 124 w 157"/>
                <a:gd name="T5" fmla="*/ 2 h 152"/>
                <a:gd name="T6" fmla="*/ 124 w 157"/>
                <a:gd name="T7" fmla="*/ 2 h 152"/>
                <a:gd name="T8" fmla="*/ 121 w 157"/>
                <a:gd name="T9" fmla="*/ 15 h 152"/>
                <a:gd name="T10" fmla="*/ 116 w 157"/>
                <a:gd name="T11" fmla="*/ 26 h 152"/>
                <a:gd name="T12" fmla="*/ 111 w 157"/>
                <a:gd name="T13" fmla="*/ 36 h 152"/>
                <a:gd name="T14" fmla="*/ 102 w 157"/>
                <a:gd name="T15" fmla="*/ 46 h 152"/>
                <a:gd name="T16" fmla="*/ 94 w 157"/>
                <a:gd name="T17" fmla="*/ 55 h 152"/>
                <a:gd name="T18" fmla="*/ 86 w 157"/>
                <a:gd name="T19" fmla="*/ 61 h 152"/>
                <a:gd name="T20" fmla="*/ 66 w 157"/>
                <a:gd name="T21" fmla="*/ 74 h 152"/>
                <a:gd name="T22" fmla="*/ 46 w 157"/>
                <a:gd name="T23" fmla="*/ 88 h 152"/>
                <a:gd name="T24" fmla="*/ 28 w 157"/>
                <a:gd name="T25" fmla="*/ 101 h 152"/>
                <a:gd name="T26" fmla="*/ 18 w 157"/>
                <a:gd name="T27" fmla="*/ 109 h 152"/>
                <a:gd name="T28" fmla="*/ 11 w 157"/>
                <a:gd name="T29" fmla="*/ 119 h 152"/>
                <a:gd name="T30" fmla="*/ 5 w 157"/>
                <a:gd name="T31" fmla="*/ 129 h 152"/>
                <a:gd name="T32" fmla="*/ 0 w 157"/>
                <a:gd name="T33" fmla="*/ 139 h 152"/>
                <a:gd name="T34" fmla="*/ 0 w 157"/>
                <a:gd name="T35" fmla="*/ 139 h 152"/>
                <a:gd name="T36" fmla="*/ 18 w 157"/>
                <a:gd name="T37" fmla="*/ 142 h 152"/>
                <a:gd name="T38" fmla="*/ 33 w 157"/>
                <a:gd name="T39" fmla="*/ 146 h 152"/>
                <a:gd name="T40" fmla="*/ 46 w 157"/>
                <a:gd name="T41" fmla="*/ 149 h 152"/>
                <a:gd name="T42" fmla="*/ 59 w 157"/>
                <a:gd name="T43" fmla="*/ 152 h 152"/>
                <a:gd name="T44" fmla="*/ 59 w 157"/>
                <a:gd name="T45" fmla="*/ 152 h 152"/>
                <a:gd name="T46" fmla="*/ 68 w 157"/>
                <a:gd name="T47" fmla="*/ 151 h 152"/>
                <a:gd name="T48" fmla="*/ 78 w 157"/>
                <a:gd name="T49" fmla="*/ 147 h 152"/>
                <a:gd name="T50" fmla="*/ 78 w 157"/>
                <a:gd name="T51" fmla="*/ 147 h 152"/>
                <a:gd name="T52" fmla="*/ 79 w 157"/>
                <a:gd name="T53" fmla="*/ 136 h 152"/>
                <a:gd name="T54" fmla="*/ 83 w 157"/>
                <a:gd name="T55" fmla="*/ 126 h 152"/>
                <a:gd name="T56" fmla="*/ 88 w 157"/>
                <a:gd name="T57" fmla="*/ 116 h 152"/>
                <a:gd name="T58" fmla="*/ 93 w 157"/>
                <a:gd name="T59" fmla="*/ 108 h 152"/>
                <a:gd name="T60" fmla="*/ 107 w 157"/>
                <a:gd name="T61" fmla="*/ 91 h 152"/>
                <a:gd name="T62" fmla="*/ 124 w 157"/>
                <a:gd name="T63" fmla="*/ 76 h 152"/>
                <a:gd name="T64" fmla="*/ 139 w 157"/>
                <a:gd name="T65" fmla="*/ 63 h 152"/>
                <a:gd name="T66" fmla="*/ 146 w 157"/>
                <a:gd name="T67" fmla="*/ 55 h 152"/>
                <a:gd name="T68" fmla="*/ 150 w 157"/>
                <a:gd name="T69" fmla="*/ 48 h 152"/>
                <a:gd name="T70" fmla="*/ 155 w 157"/>
                <a:gd name="T71" fmla="*/ 40 h 152"/>
                <a:gd name="T72" fmla="*/ 157 w 157"/>
                <a:gd name="T73" fmla="*/ 30 h 152"/>
                <a:gd name="T74" fmla="*/ 157 w 157"/>
                <a:gd name="T75" fmla="*/ 20 h 152"/>
                <a:gd name="T76" fmla="*/ 155 w 157"/>
                <a:gd name="T77" fmla="*/ 10 h 152"/>
                <a:gd name="T78" fmla="*/ 155 w 157"/>
                <a:gd name="T79" fmla="*/ 10 h 152"/>
                <a:gd name="T80" fmla="*/ 150 w 157"/>
                <a:gd name="T81" fmla="*/ 17 h 152"/>
                <a:gd name="T82" fmla="*/ 147 w 157"/>
                <a:gd name="T83" fmla="*/ 18 h 152"/>
                <a:gd name="T84" fmla="*/ 147 w 157"/>
                <a:gd name="T85" fmla="*/ 18 h 152"/>
                <a:gd name="T86" fmla="*/ 146 w 157"/>
                <a:gd name="T87" fmla="*/ 18 h 152"/>
                <a:gd name="T88" fmla="*/ 144 w 157"/>
                <a:gd name="T89" fmla="*/ 15 h 152"/>
                <a:gd name="T90" fmla="*/ 141 w 157"/>
                <a:gd name="T91" fmla="*/ 10 h 152"/>
                <a:gd name="T92" fmla="*/ 141 w 157"/>
                <a:gd name="T93" fmla="*/ 10 h 152"/>
                <a:gd name="T94" fmla="*/ 136 w 157"/>
                <a:gd name="T95" fmla="*/ 3 h 152"/>
                <a:gd name="T96" fmla="*/ 132 w 157"/>
                <a:gd name="T97" fmla="*/ 2 h 152"/>
                <a:gd name="T98" fmla="*/ 129 w 157"/>
                <a:gd name="T9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7" h="152">
                  <a:moveTo>
                    <a:pt x="129" y="0"/>
                  </a:moveTo>
                  <a:lnTo>
                    <a:pt x="129" y="0"/>
                  </a:lnTo>
                  <a:lnTo>
                    <a:pt x="124" y="2"/>
                  </a:lnTo>
                  <a:lnTo>
                    <a:pt x="124" y="2"/>
                  </a:lnTo>
                  <a:lnTo>
                    <a:pt x="121" y="15"/>
                  </a:lnTo>
                  <a:lnTo>
                    <a:pt x="116" y="26"/>
                  </a:lnTo>
                  <a:lnTo>
                    <a:pt x="111" y="36"/>
                  </a:lnTo>
                  <a:lnTo>
                    <a:pt x="102" y="46"/>
                  </a:lnTo>
                  <a:lnTo>
                    <a:pt x="94" y="55"/>
                  </a:lnTo>
                  <a:lnTo>
                    <a:pt x="86" y="61"/>
                  </a:lnTo>
                  <a:lnTo>
                    <a:pt x="66" y="74"/>
                  </a:lnTo>
                  <a:lnTo>
                    <a:pt x="46" y="88"/>
                  </a:lnTo>
                  <a:lnTo>
                    <a:pt x="28" y="101"/>
                  </a:lnTo>
                  <a:lnTo>
                    <a:pt x="18" y="109"/>
                  </a:lnTo>
                  <a:lnTo>
                    <a:pt x="11" y="119"/>
                  </a:lnTo>
                  <a:lnTo>
                    <a:pt x="5" y="129"/>
                  </a:lnTo>
                  <a:lnTo>
                    <a:pt x="0" y="139"/>
                  </a:lnTo>
                  <a:lnTo>
                    <a:pt x="0" y="139"/>
                  </a:lnTo>
                  <a:lnTo>
                    <a:pt x="18" y="142"/>
                  </a:lnTo>
                  <a:lnTo>
                    <a:pt x="33" y="146"/>
                  </a:lnTo>
                  <a:lnTo>
                    <a:pt x="46" y="149"/>
                  </a:lnTo>
                  <a:lnTo>
                    <a:pt x="59" y="152"/>
                  </a:lnTo>
                  <a:lnTo>
                    <a:pt x="59" y="152"/>
                  </a:lnTo>
                  <a:lnTo>
                    <a:pt x="68" y="151"/>
                  </a:lnTo>
                  <a:lnTo>
                    <a:pt x="78" y="147"/>
                  </a:lnTo>
                  <a:lnTo>
                    <a:pt x="78" y="147"/>
                  </a:lnTo>
                  <a:lnTo>
                    <a:pt x="79" y="136"/>
                  </a:lnTo>
                  <a:lnTo>
                    <a:pt x="83" y="126"/>
                  </a:lnTo>
                  <a:lnTo>
                    <a:pt x="88" y="116"/>
                  </a:lnTo>
                  <a:lnTo>
                    <a:pt x="93" y="108"/>
                  </a:lnTo>
                  <a:lnTo>
                    <a:pt x="107" y="91"/>
                  </a:lnTo>
                  <a:lnTo>
                    <a:pt x="124" y="76"/>
                  </a:lnTo>
                  <a:lnTo>
                    <a:pt x="139" y="63"/>
                  </a:lnTo>
                  <a:lnTo>
                    <a:pt x="146" y="55"/>
                  </a:lnTo>
                  <a:lnTo>
                    <a:pt x="150" y="48"/>
                  </a:lnTo>
                  <a:lnTo>
                    <a:pt x="155" y="40"/>
                  </a:lnTo>
                  <a:lnTo>
                    <a:pt x="157" y="30"/>
                  </a:lnTo>
                  <a:lnTo>
                    <a:pt x="157" y="20"/>
                  </a:lnTo>
                  <a:lnTo>
                    <a:pt x="155" y="10"/>
                  </a:lnTo>
                  <a:lnTo>
                    <a:pt x="155" y="10"/>
                  </a:lnTo>
                  <a:lnTo>
                    <a:pt x="150" y="17"/>
                  </a:lnTo>
                  <a:lnTo>
                    <a:pt x="147" y="18"/>
                  </a:lnTo>
                  <a:lnTo>
                    <a:pt x="147" y="18"/>
                  </a:lnTo>
                  <a:lnTo>
                    <a:pt x="146" y="18"/>
                  </a:lnTo>
                  <a:lnTo>
                    <a:pt x="144" y="15"/>
                  </a:lnTo>
                  <a:lnTo>
                    <a:pt x="141" y="10"/>
                  </a:lnTo>
                  <a:lnTo>
                    <a:pt x="141" y="10"/>
                  </a:lnTo>
                  <a:lnTo>
                    <a:pt x="136" y="3"/>
                  </a:lnTo>
                  <a:lnTo>
                    <a:pt x="132" y="2"/>
                  </a:lnTo>
                  <a:lnTo>
                    <a:pt x="12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2" name="Freeform 95"/>
            <p:cNvSpPr/>
            <p:nvPr/>
          </p:nvSpPr>
          <p:spPr bwMode="auto">
            <a:xfrm>
              <a:off x="2022" y="4077"/>
              <a:ext cx="95" cy="69"/>
            </a:xfrm>
            <a:custGeom>
              <a:avLst/>
              <a:gdLst>
                <a:gd name="T0" fmla="*/ 27 w 95"/>
                <a:gd name="T1" fmla="*/ 0 h 69"/>
                <a:gd name="T2" fmla="*/ 27 w 95"/>
                <a:gd name="T3" fmla="*/ 0 h 69"/>
                <a:gd name="T4" fmla="*/ 17 w 95"/>
                <a:gd name="T5" fmla="*/ 0 h 69"/>
                <a:gd name="T6" fmla="*/ 8 w 95"/>
                <a:gd name="T7" fmla="*/ 1 h 69"/>
                <a:gd name="T8" fmla="*/ 5 w 95"/>
                <a:gd name="T9" fmla="*/ 4 h 69"/>
                <a:gd name="T10" fmla="*/ 3 w 95"/>
                <a:gd name="T11" fmla="*/ 6 h 69"/>
                <a:gd name="T12" fmla="*/ 2 w 95"/>
                <a:gd name="T13" fmla="*/ 9 h 69"/>
                <a:gd name="T14" fmla="*/ 0 w 95"/>
                <a:gd name="T15" fmla="*/ 14 h 69"/>
                <a:gd name="T16" fmla="*/ 0 w 95"/>
                <a:gd name="T17" fmla="*/ 14 h 69"/>
                <a:gd name="T18" fmla="*/ 7 w 95"/>
                <a:gd name="T19" fmla="*/ 16 h 69"/>
                <a:gd name="T20" fmla="*/ 13 w 95"/>
                <a:gd name="T21" fmla="*/ 18 h 69"/>
                <a:gd name="T22" fmla="*/ 17 w 95"/>
                <a:gd name="T23" fmla="*/ 19 h 69"/>
                <a:gd name="T24" fmla="*/ 18 w 95"/>
                <a:gd name="T25" fmla="*/ 23 h 69"/>
                <a:gd name="T26" fmla="*/ 20 w 95"/>
                <a:gd name="T27" fmla="*/ 26 h 69"/>
                <a:gd name="T28" fmla="*/ 20 w 95"/>
                <a:gd name="T29" fmla="*/ 31 h 69"/>
                <a:gd name="T30" fmla="*/ 18 w 95"/>
                <a:gd name="T31" fmla="*/ 39 h 69"/>
                <a:gd name="T32" fmla="*/ 13 w 95"/>
                <a:gd name="T33" fmla="*/ 46 h 69"/>
                <a:gd name="T34" fmla="*/ 8 w 95"/>
                <a:gd name="T35" fmla="*/ 54 h 69"/>
                <a:gd name="T36" fmla="*/ 3 w 95"/>
                <a:gd name="T37" fmla="*/ 59 h 69"/>
                <a:gd name="T38" fmla="*/ 0 w 95"/>
                <a:gd name="T39" fmla="*/ 61 h 69"/>
                <a:gd name="T40" fmla="*/ 0 w 95"/>
                <a:gd name="T41" fmla="*/ 61 h 69"/>
                <a:gd name="T42" fmla="*/ 35 w 95"/>
                <a:gd name="T43" fmla="*/ 61 h 69"/>
                <a:gd name="T44" fmla="*/ 35 w 95"/>
                <a:gd name="T45" fmla="*/ 61 h 69"/>
                <a:gd name="T46" fmla="*/ 51 w 95"/>
                <a:gd name="T47" fmla="*/ 61 h 69"/>
                <a:gd name="T48" fmla="*/ 66 w 95"/>
                <a:gd name="T49" fmla="*/ 62 h 69"/>
                <a:gd name="T50" fmla="*/ 81 w 95"/>
                <a:gd name="T51" fmla="*/ 64 h 69"/>
                <a:gd name="T52" fmla="*/ 95 w 95"/>
                <a:gd name="T53" fmla="*/ 69 h 69"/>
                <a:gd name="T54" fmla="*/ 95 w 95"/>
                <a:gd name="T55" fmla="*/ 69 h 69"/>
                <a:gd name="T56" fmla="*/ 93 w 95"/>
                <a:gd name="T57" fmla="*/ 62 h 69"/>
                <a:gd name="T58" fmla="*/ 90 w 95"/>
                <a:gd name="T59" fmla="*/ 57 h 69"/>
                <a:gd name="T60" fmla="*/ 83 w 95"/>
                <a:gd name="T61" fmla="*/ 49 h 69"/>
                <a:gd name="T62" fmla="*/ 73 w 95"/>
                <a:gd name="T63" fmla="*/ 43 h 69"/>
                <a:gd name="T64" fmla="*/ 65 w 95"/>
                <a:gd name="T65" fmla="*/ 36 h 69"/>
                <a:gd name="T66" fmla="*/ 55 w 95"/>
                <a:gd name="T67" fmla="*/ 31 h 69"/>
                <a:gd name="T68" fmla="*/ 47 w 95"/>
                <a:gd name="T69" fmla="*/ 23 h 69"/>
                <a:gd name="T70" fmla="*/ 43 w 95"/>
                <a:gd name="T71" fmla="*/ 18 h 69"/>
                <a:gd name="T72" fmla="*/ 42 w 95"/>
                <a:gd name="T73" fmla="*/ 13 h 69"/>
                <a:gd name="T74" fmla="*/ 40 w 95"/>
                <a:gd name="T75" fmla="*/ 6 h 69"/>
                <a:gd name="T76" fmla="*/ 40 w 95"/>
                <a:gd name="T77" fmla="*/ 0 h 69"/>
                <a:gd name="T78" fmla="*/ 40 w 95"/>
                <a:gd name="T79" fmla="*/ 0 h 69"/>
                <a:gd name="T80" fmla="*/ 27 w 95"/>
                <a:gd name="T8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69">
                  <a:moveTo>
                    <a:pt x="27" y="0"/>
                  </a:moveTo>
                  <a:lnTo>
                    <a:pt x="27" y="0"/>
                  </a:lnTo>
                  <a:lnTo>
                    <a:pt x="17" y="0"/>
                  </a:lnTo>
                  <a:lnTo>
                    <a:pt x="8" y="1"/>
                  </a:lnTo>
                  <a:lnTo>
                    <a:pt x="5" y="4"/>
                  </a:lnTo>
                  <a:lnTo>
                    <a:pt x="3" y="6"/>
                  </a:lnTo>
                  <a:lnTo>
                    <a:pt x="2" y="9"/>
                  </a:lnTo>
                  <a:lnTo>
                    <a:pt x="0" y="14"/>
                  </a:lnTo>
                  <a:lnTo>
                    <a:pt x="0" y="14"/>
                  </a:lnTo>
                  <a:lnTo>
                    <a:pt x="7" y="16"/>
                  </a:lnTo>
                  <a:lnTo>
                    <a:pt x="13" y="18"/>
                  </a:lnTo>
                  <a:lnTo>
                    <a:pt x="17" y="19"/>
                  </a:lnTo>
                  <a:lnTo>
                    <a:pt x="18" y="23"/>
                  </a:lnTo>
                  <a:lnTo>
                    <a:pt x="20" y="26"/>
                  </a:lnTo>
                  <a:lnTo>
                    <a:pt x="20" y="31"/>
                  </a:lnTo>
                  <a:lnTo>
                    <a:pt x="18" y="39"/>
                  </a:lnTo>
                  <a:lnTo>
                    <a:pt x="13" y="46"/>
                  </a:lnTo>
                  <a:lnTo>
                    <a:pt x="8" y="54"/>
                  </a:lnTo>
                  <a:lnTo>
                    <a:pt x="3" y="59"/>
                  </a:lnTo>
                  <a:lnTo>
                    <a:pt x="0" y="61"/>
                  </a:lnTo>
                  <a:lnTo>
                    <a:pt x="0" y="61"/>
                  </a:lnTo>
                  <a:lnTo>
                    <a:pt x="35" y="61"/>
                  </a:lnTo>
                  <a:lnTo>
                    <a:pt x="35" y="61"/>
                  </a:lnTo>
                  <a:lnTo>
                    <a:pt x="51" y="61"/>
                  </a:lnTo>
                  <a:lnTo>
                    <a:pt x="66" y="62"/>
                  </a:lnTo>
                  <a:lnTo>
                    <a:pt x="81" y="64"/>
                  </a:lnTo>
                  <a:lnTo>
                    <a:pt x="95" y="69"/>
                  </a:lnTo>
                  <a:lnTo>
                    <a:pt x="95" y="69"/>
                  </a:lnTo>
                  <a:lnTo>
                    <a:pt x="93" y="62"/>
                  </a:lnTo>
                  <a:lnTo>
                    <a:pt x="90" y="57"/>
                  </a:lnTo>
                  <a:lnTo>
                    <a:pt x="83" y="49"/>
                  </a:lnTo>
                  <a:lnTo>
                    <a:pt x="73" y="43"/>
                  </a:lnTo>
                  <a:lnTo>
                    <a:pt x="65" y="36"/>
                  </a:lnTo>
                  <a:lnTo>
                    <a:pt x="55" y="31"/>
                  </a:lnTo>
                  <a:lnTo>
                    <a:pt x="47" y="23"/>
                  </a:lnTo>
                  <a:lnTo>
                    <a:pt x="43" y="18"/>
                  </a:lnTo>
                  <a:lnTo>
                    <a:pt x="42" y="13"/>
                  </a:lnTo>
                  <a:lnTo>
                    <a:pt x="40" y="6"/>
                  </a:lnTo>
                  <a:lnTo>
                    <a:pt x="40" y="0"/>
                  </a:lnTo>
                  <a:lnTo>
                    <a:pt x="40" y="0"/>
                  </a:lnTo>
                  <a:lnTo>
                    <a:pt x="2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3" name="Freeform 96"/>
            <p:cNvSpPr/>
            <p:nvPr/>
          </p:nvSpPr>
          <p:spPr bwMode="auto">
            <a:xfrm>
              <a:off x="2022" y="4077"/>
              <a:ext cx="95" cy="69"/>
            </a:xfrm>
            <a:custGeom>
              <a:avLst/>
              <a:gdLst>
                <a:gd name="T0" fmla="*/ 27 w 95"/>
                <a:gd name="T1" fmla="*/ 0 h 69"/>
                <a:gd name="T2" fmla="*/ 27 w 95"/>
                <a:gd name="T3" fmla="*/ 0 h 69"/>
                <a:gd name="T4" fmla="*/ 17 w 95"/>
                <a:gd name="T5" fmla="*/ 0 h 69"/>
                <a:gd name="T6" fmla="*/ 8 w 95"/>
                <a:gd name="T7" fmla="*/ 1 h 69"/>
                <a:gd name="T8" fmla="*/ 5 w 95"/>
                <a:gd name="T9" fmla="*/ 4 h 69"/>
                <a:gd name="T10" fmla="*/ 3 w 95"/>
                <a:gd name="T11" fmla="*/ 6 h 69"/>
                <a:gd name="T12" fmla="*/ 2 w 95"/>
                <a:gd name="T13" fmla="*/ 9 h 69"/>
                <a:gd name="T14" fmla="*/ 0 w 95"/>
                <a:gd name="T15" fmla="*/ 14 h 69"/>
                <a:gd name="T16" fmla="*/ 0 w 95"/>
                <a:gd name="T17" fmla="*/ 14 h 69"/>
                <a:gd name="T18" fmla="*/ 7 w 95"/>
                <a:gd name="T19" fmla="*/ 16 h 69"/>
                <a:gd name="T20" fmla="*/ 13 w 95"/>
                <a:gd name="T21" fmla="*/ 18 h 69"/>
                <a:gd name="T22" fmla="*/ 17 w 95"/>
                <a:gd name="T23" fmla="*/ 19 h 69"/>
                <a:gd name="T24" fmla="*/ 18 w 95"/>
                <a:gd name="T25" fmla="*/ 23 h 69"/>
                <a:gd name="T26" fmla="*/ 20 w 95"/>
                <a:gd name="T27" fmla="*/ 26 h 69"/>
                <a:gd name="T28" fmla="*/ 20 w 95"/>
                <a:gd name="T29" fmla="*/ 31 h 69"/>
                <a:gd name="T30" fmla="*/ 18 w 95"/>
                <a:gd name="T31" fmla="*/ 39 h 69"/>
                <a:gd name="T32" fmla="*/ 13 w 95"/>
                <a:gd name="T33" fmla="*/ 46 h 69"/>
                <a:gd name="T34" fmla="*/ 8 w 95"/>
                <a:gd name="T35" fmla="*/ 54 h 69"/>
                <a:gd name="T36" fmla="*/ 3 w 95"/>
                <a:gd name="T37" fmla="*/ 59 h 69"/>
                <a:gd name="T38" fmla="*/ 0 w 95"/>
                <a:gd name="T39" fmla="*/ 61 h 69"/>
                <a:gd name="T40" fmla="*/ 0 w 95"/>
                <a:gd name="T41" fmla="*/ 61 h 69"/>
                <a:gd name="T42" fmla="*/ 35 w 95"/>
                <a:gd name="T43" fmla="*/ 61 h 69"/>
                <a:gd name="T44" fmla="*/ 35 w 95"/>
                <a:gd name="T45" fmla="*/ 61 h 69"/>
                <a:gd name="T46" fmla="*/ 51 w 95"/>
                <a:gd name="T47" fmla="*/ 61 h 69"/>
                <a:gd name="T48" fmla="*/ 66 w 95"/>
                <a:gd name="T49" fmla="*/ 62 h 69"/>
                <a:gd name="T50" fmla="*/ 81 w 95"/>
                <a:gd name="T51" fmla="*/ 64 h 69"/>
                <a:gd name="T52" fmla="*/ 95 w 95"/>
                <a:gd name="T53" fmla="*/ 69 h 69"/>
                <a:gd name="T54" fmla="*/ 95 w 95"/>
                <a:gd name="T55" fmla="*/ 69 h 69"/>
                <a:gd name="T56" fmla="*/ 93 w 95"/>
                <a:gd name="T57" fmla="*/ 62 h 69"/>
                <a:gd name="T58" fmla="*/ 90 w 95"/>
                <a:gd name="T59" fmla="*/ 57 h 69"/>
                <a:gd name="T60" fmla="*/ 83 w 95"/>
                <a:gd name="T61" fmla="*/ 49 h 69"/>
                <a:gd name="T62" fmla="*/ 73 w 95"/>
                <a:gd name="T63" fmla="*/ 43 h 69"/>
                <a:gd name="T64" fmla="*/ 65 w 95"/>
                <a:gd name="T65" fmla="*/ 36 h 69"/>
                <a:gd name="T66" fmla="*/ 55 w 95"/>
                <a:gd name="T67" fmla="*/ 31 h 69"/>
                <a:gd name="T68" fmla="*/ 47 w 95"/>
                <a:gd name="T69" fmla="*/ 23 h 69"/>
                <a:gd name="T70" fmla="*/ 43 w 95"/>
                <a:gd name="T71" fmla="*/ 18 h 69"/>
                <a:gd name="T72" fmla="*/ 42 w 95"/>
                <a:gd name="T73" fmla="*/ 13 h 69"/>
                <a:gd name="T74" fmla="*/ 40 w 95"/>
                <a:gd name="T75" fmla="*/ 6 h 69"/>
                <a:gd name="T76" fmla="*/ 40 w 95"/>
                <a:gd name="T77" fmla="*/ 0 h 69"/>
                <a:gd name="T78" fmla="*/ 40 w 95"/>
                <a:gd name="T79" fmla="*/ 0 h 69"/>
                <a:gd name="T80" fmla="*/ 27 w 95"/>
                <a:gd name="T8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69">
                  <a:moveTo>
                    <a:pt x="27" y="0"/>
                  </a:moveTo>
                  <a:lnTo>
                    <a:pt x="27" y="0"/>
                  </a:lnTo>
                  <a:lnTo>
                    <a:pt x="17" y="0"/>
                  </a:lnTo>
                  <a:lnTo>
                    <a:pt x="8" y="1"/>
                  </a:lnTo>
                  <a:lnTo>
                    <a:pt x="5" y="4"/>
                  </a:lnTo>
                  <a:lnTo>
                    <a:pt x="3" y="6"/>
                  </a:lnTo>
                  <a:lnTo>
                    <a:pt x="2" y="9"/>
                  </a:lnTo>
                  <a:lnTo>
                    <a:pt x="0" y="14"/>
                  </a:lnTo>
                  <a:lnTo>
                    <a:pt x="0" y="14"/>
                  </a:lnTo>
                  <a:lnTo>
                    <a:pt x="7" y="16"/>
                  </a:lnTo>
                  <a:lnTo>
                    <a:pt x="13" y="18"/>
                  </a:lnTo>
                  <a:lnTo>
                    <a:pt x="17" y="19"/>
                  </a:lnTo>
                  <a:lnTo>
                    <a:pt x="18" y="23"/>
                  </a:lnTo>
                  <a:lnTo>
                    <a:pt x="20" y="26"/>
                  </a:lnTo>
                  <a:lnTo>
                    <a:pt x="20" y="31"/>
                  </a:lnTo>
                  <a:lnTo>
                    <a:pt x="18" y="39"/>
                  </a:lnTo>
                  <a:lnTo>
                    <a:pt x="13" y="46"/>
                  </a:lnTo>
                  <a:lnTo>
                    <a:pt x="8" y="54"/>
                  </a:lnTo>
                  <a:lnTo>
                    <a:pt x="3" y="59"/>
                  </a:lnTo>
                  <a:lnTo>
                    <a:pt x="0" y="61"/>
                  </a:lnTo>
                  <a:lnTo>
                    <a:pt x="0" y="61"/>
                  </a:lnTo>
                  <a:lnTo>
                    <a:pt x="35" y="61"/>
                  </a:lnTo>
                  <a:lnTo>
                    <a:pt x="35" y="61"/>
                  </a:lnTo>
                  <a:lnTo>
                    <a:pt x="51" y="61"/>
                  </a:lnTo>
                  <a:lnTo>
                    <a:pt x="66" y="62"/>
                  </a:lnTo>
                  <a:lnTo>
                    <a:pt x="81" y="64"/>
                  </a:lnTo>
                  <a:lnTo>
                    <a:pt x="95" y="69"/>
                  </a:lnTo>
                  <a:lnTo>
                    <a:pt x="95" y="69"/>
                  </a:lnTo>
                  <a:lnTo>
                    <a:pt x="93" y="62"/>
                  </a:lnTo>
                  <a:lnTo>
                    <a:pt x="90" y="57"/>
                  </a:lnTo>
                  <a:lnTo>
                    <a:pt x="83" y="49"/>
                  </a:lnTo>
                  <a:lnTo>
                    <a:pt x="73" y="43"/>
                  </a:lnTo>
                  <a:lnTo>
                    <a:pt x="65" y="36"/>
                  </a:lnTo>
                  <a:lnTo>
                    <a:pt x="55" y="31"/>
                  </a:lnTo>
                  <a:lnTo>
                    <a:pt x="47" y="23"/>
                  </a:lnTo>
                  <a:lnTo>
                    <a:pt x="43" y="18"/>
                  </a:lnTo>
                  <a:lnTo>
                    <a:pt x="42" y="13"/>
                  </a:lnTo>
                  <a:lnTo>
                    <a:pt x="40" y="6"/>
                  </a:lnTo>
                  <a:lnTo>
                    <a:pt x="40" y="0"/>
                  </a:lnTo>
                  <a:lnTo>
                    <a:pt x="40" y="0"/>
                  </a:lnTo>
                  <a:lnTo>
                    <a:pt x="2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4" name="Freeform 97"/>
            <p:cNvSpPr/>
            <p:nvPr/>
          </p:nvSpPr>
          <p:spPr bwMode="auto">
            <a:xfrm>
              <a:off x="2193" y="174"/>
              <a:ext cx="892" cy="966"/>
            </a:xfrm>
            <a:custGeom>
              <a:avLst/>
              <a:gdLst>
                <a:gd name="T0" fmla="*/ 235 w 892"/>
                <a:gd name="T1" fmla="*/ 728 h 966"/>
                <a:gd name="T2" fmla="*/ 261 w 892"/>
                <a:gd name="T3" fmla="*/ 721 h 966"/>
                <a:gd name="T4" fmla="*/ 256 w 892"/>
                <a:gd name="T5" fmla="*/ 667 h 966"/>
                <a:gd name="T6" fmla="*/ 332 w 892"/>
                <a:gd name="T7" fmla="*/ 50 h 966"/>
                <a:gd name="T8" fmla="*/ 342 w 892"/>
                <a:gd name="T9" fmla="*/ 61 h 966"/>
                <a:gd name="T10" fmla="*/ 297 w 892"/>
                <a:gd name="T11" fmla="*/ 79 h 966"/>
                <a:gd name="T12" fmla="*/ 269 w 892"/>
                <a:gd name="T13" fmla="*/ 98 h 966"/>
                <a:gd name="T14" fmla="*/ 185 w 892"/>
                <a:gd name="T15" fmla="*/ 108 h 966"/>
                <a:gd name="T16" fmla="*/ 124 w 892"/>
                <a:gd name="T17" fmla="*/ 170 h 966"/>
                <a:gd name="T18" fmla="*/ 8 w 892"/>
                <a:gd name="T19" fmla="*/ 230 h 966"/>
                <a:gd name="T20" fmla="*/ 48 w 892"/>
                <a:gd name="T21" fmla="*/ 268 h 966"/>
                <a:gd name="T22" fmla="*/ 46 w 892"/>
                <a:gd name="T23" fmla="*/ 281 h 966"/>
                <a:gd name="T24" fmla="*/ 15 w 892"/>
                <a:gd name="T25" fmla="*/ 318 h 966"/>
                <a:gd name="T26" fmla="*/ 195 w 892"/>
                <a:gd name="T27" fmla="*/ 412 h 966"/>
                <a:gd name="T28" fmla="*/ 231 w 892"/>
                <a:gd name="T29" fmla="*/ 523 h 966"/>
                <a:gd name="T30" fmla="*/ 289 w 892"/>
                <a:gd name="T31" fmla="*/ 566 h 966"/>
                <a:gd name="T32" fmla="*/ 278 w 892"/>
                <a:gd name="T33" fmla="*/ 581 h 966"/>
                <a:gd name="T34" fmla="*/ 264 w 892"/>
                <a:gd name="T35" fmla="*/ 652 h 966"/>
                <a:gd name="T36" fmla="*/ 288 w 892"/>
                <a:gd name="T37" fmla="*/ 682 h 966"/>
                <a:gd name="T38" fmla="*/ 235 w 892"/>
                <a:gd name="T39" fmla="*/ 692 h 966"/>
                <a:gd name="T40" fmla="*/ 256 w 892"/>
                <a:gd name="T41" fmla="*/ 763 h 966"/>
                <a:gd name="T42" fmla="*/ 326 w 892"/>
                <a:gd name="T43" fmla="*/ 797 h 966"/>
                <a:gd name="T44" fmla="*/ 312 w 892"/>
                <a:gd name="T45" fmla="*/ 816 h 966"/>
                <a:gd name="T46" fmla="*/ 324 w 892"/>
                <a:gd name="T47" fmla="*/ 860 h 966"/>
                <a:gd name="T48" fmla="*/ 372 w 892"/>
                <a:gd name="T49" fmla="*/ 928 h 966"/>
                <a:gd name="T50" fmla="*/ 465 w 892"/>
                <a:gd name="T51" fmla="*/ 920 h 966"/>
                <a:gd name="T52" fmla="*/ 499 w 892"/>
                <a:gd name="T53" fmla="*/ 951 h 966"/>
                <a:gd name="T54" fmla="*/ 544 w 892"/>
                <a:gd name="T55" fmla="*/ 950 h 966"/>
                <a:gd name="T56" fmla="*/ 567 w 892"/>
                <a:gd name="T57" fmla="*/ 887 h 966"/>
                <a:gd name="T58" fmla="*/ 589 w 892"/>
                <a:gd name="T59" fmla="*/ 789 h 966"/>
                <a:gd name="T60" fmla="*/ 566 w 892"/>
                <a:gd name="T61" fmla="*/ 744 h 966"/>
                <a:gd name="T62" fmla="*/ 637 w 892"/>
                <a:gd name="T63" fmla="*/ 683 h 966"/>
                <a:gd name="T64" fmla="*/ 670 w 892"/>
                <a:gd name="T65" fmla="*/ 695 h 966"/>
                <a:gd name="T66" fmla="*/ 744 w 892"/>
                <a:gd name="T67" fmla="*/ 576 h 966"/>
                <a:gd name="T68" fmla="*/ 875 w 892"/>
                <a:gd name="T69" fmla="*/ 452 h 966"/>
                <a:gd name="T70" fmla="*/ 776 w 892"/>
                <a:gd name="T71" fmla="*/ 483 h 966"/>
                <a:gd name="T72" fmla="*/ 781 w 892"/>
                <a:gd name="T73" fmla="*/ 453 h 966"/>
                <a:gd name="T74" fmla="*/ 759 w 892"/>
                <a:gd name="T75" fmla="*/ 481 h 966"/>
                <a:gd name="T76" fmla="*/ 797 w 892"/>
                <a:gd name="T77" fmla="*/ 427 h 966"/>
                <a:gd name="T78" fmla="*/ 776 w 892"/>
                <a:gd name="T79" fmla="*/ 415 h 966"/>
                <a:gd name="T80" fmla="*/ 877 w 892"/>
                <a:gd name="T81" fmla="*/ 422 h 966"/>
                <a:gd name="T82" fmla="*/ 849 w 892"/>
                <a:gd name="T83" fmla="*/ 390 h 966"/>
                <a:gd name="T84" fmla="*/ 759 w 892"/>
                <a:gd name="T85" fmla="*/ 367 h 966"/>
                <a:gd name="T86" fmla="*/ 731 w 892"/>
                <a:gd name="T87" fmla="*/ 367 h 966"/>
                <a:gd name="T88" fmla="*/ 774 w 892"/>
                <a:gd name="T89" fmla="*/ 324 h 966"/>
                <a:gd name="T90" fmla="*/ 807 w 892"/>
                <a:gd name="T91" fmla="*/ 306 h 966"/>
                <a:gd name="T92" fmla="*/ 784 w 892"/>
                <a:gd name="T93" fmla="*/ 285 h 966"/>
                <a:gd name="T94" fmla="*/ 766 w 892"/>
                <a:gd name="T95" fmla="*/ 271 h 966"/>
                <a:gd name="T96" fmla="*/ 736 w 892"/>
                <a:gd name="T97" fmla="*/ 251 h 966"/>
                <a:gd name="T98" fmla="*/ 733 w 892"/>
                <a:gd name="T99" fmla="*/ 235 h 966"/>
                <a:gd name="T100" fmla="*/ 690 w 892"/>
                <a:gd name="T101" fmla="*/ 215 h 966"/>
                <a:gd name="T102" fmla="*/ 686 w 892"/>
                <a:gd name="T103" fmla="*/ 185 h 966"/>
                <a:gd name="T104" fmla="*/ 635 w 892"/>
                <a:gd name="T105" fmla="*/ 122 h 966"/>
                <a:gd name="T106" fmla="*/ 605 w 892"/>
                <a:gd name="T107" fmla="*/ 108 h 966"/>
                <a:gd name="T108" fmla="*/ 610 w 892"/>
                <a:gd name="T109" fmla="*/ 69 h 966"/>
                <a:gd name="T110" fmla="*/ 609 w 892"/>
                <a:gd name="T111" fmla="*/ 61 h 966"/>
                <a:gd name="T112" fmla="*/ 574 w 892"/>
                <a:gd name="T113" fmla="*/ 26 h 966"/>
                <a:gd name="T114" fmla="*/ 521 w 892"/>
                <a:gd name="T115" fmla="*/ 38 h 966"/>
                <a:gd name="T116" fmla="*/ 504 w 892"/>
                <a:gd name="T117" fmla="*/ 55 h 966"/>
                <a:gd name="T118" fmla="*/ 489 w 892"/>
                <a:gd name="T119" fmla="*/ 43 h 966"/>
                <a:gd name="T120" fmla="*/ 430 w 892"/>
                <a:gd name="T121" fmla="*/ 28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92" h="966">
                  <a:moveTo>
                    <a:pt x="241" y="743"/>
                  </a:moveTo>
                  <a:lnTo>
                    <a:pt x="241" y="743"/>
                  </a:lnTo>
                  <a:lnTo>
                    <a:pt x="241" y="744"/>
                  </a:lnTo>
                  <a:lnTo>
                    <a:pt x="241" y="744"/>
                  </a:lnTo>
                  <a:lnTo>
                    <a:pt x="241" y="744"/>
                  </a:lnTo>
                  <a:lnTo>
                    <a:pt x="241" y="744"/>
                  </a:lnTo>
                  <a:lnTo>
                    <a:pt x="241" y="743"/>
                  </a:lnTo>
                  <a:close/>
                  <a:moveTo>
                    <a:pt x="261" y="721"/>
                  </a:moveTo>
                  <a:lnTo>
                    <a:pt x="261" y="721"/>
                  </a:lnTo>
                  <a:lnTo>
                    <a:pt x="253" y="721"/>
                  </a:lnTo>
                  <a:lnTo>
                    <a:pt x="248" y="725"/>
                  </a:lnTo>
                  <a:lnTo>
                    <a:pt x="248" y="725"/>
                  </a:lnTo>
                  <a:lnTo>
                    <a:pt x="241" y="728"/>
                  </a:lnTo>
                  <a:lnTo>
                    <a:pt x="235" y="728"/>
                  </a:lnTo>
                  <a:lnTo>
                    <a:pt x="235" y="728"/>
                  </a:lnTo>
                  <a:lnTo>
                    <a:pt x="233" y="728"/>
                  </a:lnTo>
                  <a:lnTo>
                    <a:pt x="233" y="728"/>
                  </a:lnTo>
                  <a:lnTo>
                    <a:pt x="241" y="743"/>
                  </a:lnTo>
                  <a:lnTo>
                    <a:pt x="241" y="743"/>
                  </a:lnTo>
                  <a:lnTo>
                    <a:pt x="243" y="738"/>
                  </a:lnTo>
                  <a:lnTo>
                    <a:pt x="246" y="736"/>
                  </a:lnTo>
                  <a:lnTo>
                    <a:pt x="254" y="733"/>
                  </a:lnTo>
                  <a:lnTo>
                    <a:pt x="258" y="731"/>
                  </a:lnTo>
                  <a:lnTo>
                    <a:pt x="261" y="730"/>
                  </a:lnTo>
                  <a:lnTo>
                    <a:pt x="264" y="726"/>
                  </a:lnTo>
                  <a:lnTo>
                    <a:pt x="264" y="721"/>
                  </a:lnTo>
                  <a:lnTo>
                    <a:pt x="264" y="721"/>
                  </a:lnTo>
                  <a:lnTo>
                    <a:pt x="261" y="721"/>
                  </a:lnTo>
                  <a:close/>
                  <a:moveTo>
                    <a:pt x="245" y="673"/>
                  </a:moveTo>
                  <a:lnTo>
                    <a:pt x="245" y="673"/>
                  </a:lnTo>
                  <a:lnTo>
                    <a:pt x="241" y="675"/>
                  </a:lnTo>
                  <a:lnTo>
                    <a:pt x="241" y="675"/>
                  </a:lnTo>
                  <a:lnTo>
                    <a:pt x="241" y="677"/>
                  </a:lnTo>
                  <a:lnTo>
                    <a:pt x="241" y="677"/>
                  </a:lnTo>
                  <a:lnTo>
                    <a:pt x="245" y="673"/>
                  </a:lnTo>
                  <a:close/>
                  <a:moveTo>
                    <a:pt x="256" y="667"/>
                  </a:moveTo>
                  <a:lnTo>
                    <a:pt x="256" y="667"/>
                  </a:lnTo>
                  <a:lnTo>
                    <a:pt x="245" y="673"/>
                  </a:lnTo>
                  <a:lnTo>
                    <a:pt x="245" y="673"/>
                  </a:lnTo>
                  <a:lnTo>
                    <a:pt x="253" y="672"/>
                  </a:lnTo>
                  <a:lnTo>
                    <a:pt x="254" y="670"/>
                  </a:lnTo>
                  <a:lnTo>
                    <a:pt x="256" y="667"/>
                  </a:lnTo>
                  <a:close/>
                  <a:moveTo>
                    <a:pt x="458" y="0"/>
                  </a:moveTo>
                  <a:lnTo>
                    <a:pt x="458" y="0"/>
                  </a:lnTo>
                  <a:lnTo>
                    <a:pt x="427" y="3"/>
                  </a:lnTo>
                  <a:lnTo>
                    <a:pt x="389" y="8"/>
                  </a:lnTo>
                  <a:lnTo>
                    <a:pt x="389" y="8"/>
                  </a:lnTo>
                  <a:lnTo>
                    <a:pt x="384" y="20"/>
                  </a:lnTo>
                  <a:lnTo>
                    <a:pt x="379" y="30"/>
                  </a:lnTo>
                  <a:lnTo>
                    <a:pt x="372" y="35"/>
                  </a:lnTo>
                  <a:lnTo>
                    <a:pt x="364" y="40"/>
                  </a:lnTo>
                  <a:lnTo>
                    <a:pt x="355" y="41"/>
                  </a:lnTo>
                  <a:lnTo>
                    <a:pt x="345" y="43"/>
                  </a:lnTo>
                  <a:lnTo>
                    <a:pt x="326" y="46"/>
                  </a:lnTo>
                  <a:lnTo>
                    <a:pt x="326" y="46"/>
                  </a:lnTo>
                  <a:lnTo>
                    <a:pt x="332" y="50"/>
                  </a:lnTo>
                  <a:lnTo>
                    <a:pt x="337" y="51"/>
                  </a:lnTo>
                  <a:lnTo>
                    <a:pt x="337" y="51"/>
                  </a:lnTo>
                  <a:lnTo>
                    <a:pt x="344" y="50"/>
                  </a:lnTo>
                  <a:lnTo>
                    <a:pt x="344" y="50"/>
                  </a:lnTo>
                  <a:lnTo>
                    <a:pt x="349" y="50"/>
                  </a:lnTo>
                  <a:lnTo>
                    <a:pt x="349" y="50"/>
                  </a:lnTo>
                  <a:lnTo>
                    <a:pt x="352" y="50"/>
                  </a:lnTo>
                  <a:lnTo>
                    <a:pt x="357" y="51"/>
                  </a:lnTo>
                  <a:lnTo>
                    <a:pt x="360" y="56"/>
                  </a:lnTo>
                  <a:lnTo>
                    <a:pt x="365" y="61"/>
                  </a:lnTo>
                  <a:lnTo>
                    <a:pt x="365" y="61"/>
                  </a:lnTo>
                  <a:lnTo>
                    <a:pt x="350" y="61"/>
                  </a:lnTo>
                  <a:lnTo>
                    <a:pt x="350" y="61"/>
                  </a:lnTo>
                  <a:lnTo>
                    <a:pt x="342" y="61"/>
                  </a:lnTo>
                  <a:lnTo>
                    <a:pt x="341" y="63"/>
                  </a:lnTo>
                  <a:lnTo>
                    <a:pt x="339" y="65"/>
                  </a:lnTo>
                  <a:lnTo>
                    <a:pt x="341" y="68"/>
                  </a:lnTo>
                  <a:lnTo>
                    <a:pt x="342" y="73"/>
                  </a:lnTo>
                  <a:lnTo>
                    <a:pt x="344" y="79"/>
                  </a:lnTo>
                  <a:lnTo>
                    <a:pt x="345" y="86"/>
                  </a:lnTo>
                  <a:lnTo>
                    <a:pt x="344" y="89"/>
                  </a:lnTo>
                  <a:lnTo>
                    <a:pt x="342" y="93"/>
                  </a:lnTo>
                  <a:lnTo>
                    <a:pt x="339" y="96"/>
                  </a:lnTo>
                  <a:lnTo>
                    <a:pt x="334" y="99"/>
                  </a:lnTo>
                  <a:lnTo>
                    <a:pt x="334" y="99"/>
                  </a:lnTo>
                  <a:lnTo>
                    <a:pt x="324" y="91"/>
                  </a:lnTo>
                  <a:lnTo>
                    <a:pt x="311" y="84"/>
                  </a:lnTo>
                  <a:lnTo>
                    <a:pt x="297" y="79"/>
                  </a:lnTo>
                  <a:lnTo>
                    <a:pt x="289" y="78"/>
                  </a:lnTo>
                  <a:lnTo>
                    <a:pt x="279" y="76"/>
                  </a:lnTo>
                  <a:lnTo>
                    <a:pt x="279" y="76"/>
                  </a:lnTo>
                  <a:lnTo>
                    <a:pt x="279" y="76"/>
                  </a:lnTo>
                  <a:lnTo>
                    <a:pt x="279" y="76"/>
                  </a:lnTo>
                  <a:lnTo>
                    <a:pt x="278" y="83"/>
                  </a:lnTo>
                  <a:lnTo>
                    <a:pt x="279" y="88"/>
                  </a:lnTo>
                  <a:lnTo>
                    <a:pt x="286" y="96"/>
                  </a:lnTo>
                  <a:lnTo>
                    <a:pt x="288" y="99"/>
                  </a:lnTo>
                  <a:lnTo>
                    <a:pt x="288" y="103"/>
                  </a:lnTo>
                  <a:lnTo>
                    <a:pt x="286" y="106"/>
                  </a:lnTo>
                  <a:lnTo>
                    <a:pt x="279" y="108"/>
                  </a:lnTo>
                  <a:lnTo>
                    <a:pt x="279" y="108"/>
                  </a:lnTo>
                  <a:lnTo>
                    <a:pt x="269" y="98"/>
                  </a:lnTo>
                  <a:lnTo>
                    <a:pt x="261" y="93"/>
                  </a:lnTo>
                  <a:lnTo>
                    <a:pt x="253" y="89"/>
                  </a:lnTo>
                  <a:lnTo>
                    <a:pt x="245" y="88"/>
                  </a:lnTo>
                  <a:lnTo>
                    <a:pt x="245" y="88"/>
                  </a:lnTo>
                  <a:lnTo>
                    <a:pt x="233" y="89"/>
                  </a:lnTo>
                  <a:lnTo>
                    <a:pt x="220" y="94"/>
                  </a:lnTo>
                  <a:lnTo>
                    <a:pt x="220" y="94"/>
                  </a:lnTo>
                  <a:lnTo>
                    <a:pt x="206" y="98"/>
                  </a:lnTo>
                  <a:lnTo>
                    <a:pt x="200" y="99"/>
                  </a:lnTo>
                  <a:lnTo>
                    <a:pt x="192" y="101"/>
                  </a:lnTo>
                  <a:lnTo>
                    <a:pt x="192" y="101"/>
                  </a:lnTo>
                  <a:lnTo>
                    <a:pt x="187" y="99"/>
                  </a:lnTo>
                  <a:lnTo>
                    <a:pt x="187" y="99"/>
                  </a:lnTo>
                  <a:lnTo>
                    <a:pt x="185" y="108"/>
                  </a:lnTo>
                  <a:lnTo>
                    <a:pt x="183" y="116"/>
                  </a:lnTo>
                  <a:lnTo>
                    <a:pt x="180" y="121"/>
                  </a:lnTo>
                  <a:lnTo>
                    <a:pt x="175" y="126"/>
                  </a:lnTo>
                  <a:lnTo>
                    <a:pt x="170" y="129"/>
                  </a:lnTo>
                  <a:lnTo>
                    <a:pt x="163" y="132"/>
                  </a:lnTo>
                  <a:lnTo>
                    <a:pt x="150" y="137"/>
                  </a:lnTo>
                  <a:lnTo>
                    <a:pt x="137" y="142"/>
                  </a:lnTo>
                  <a:lnTo>
                    <a:pt x="124" y="147"/>
                  </a:lnTo>
                  <a:lnTo>
                    <a:pt x="119" y="152"/>
                  </a:lnTo>
                  <a:lnTo>
                    <a:pt x="114" y="156"/>
                  </a:lnTo>
                  <a:lnTo>
                    <a:pt x="111" y="162"/>
                  </a:lnTo>
                  <a:lnTo>
                    <a:pt x="109" y="169"/>
                  </a:lnTo>
                  <a:lnTo>
                    <a:pt x="109" y="169"/>
                  </a:lnTo>
                  <a:lnTo>
                    <a:pt x="124" y="170"/>
                  </a:lnTo>
                  <a:lnTo>
                    <a:pt x="129" y="172"/>
                  </a:lnTo>
                  <a:lnTo>
                    <a:pt x="130" y="174"/>
                  </a:lnTo>
                  <a:lnTo>
                    <a:pt x="132" y="177"/>
                  </a:lnTo>
                  <a:lnTo>
                    <a:pt x="132" y="177"/>
                  </a:lnTo>
                  <a:lnTo>
                    <a:pt x="129" y="184"/>
                  </a:lnTo>
                  <a:lnTo>
                    <a:pt x="124" y="189"/>
                  </a:lnTo>
                  <a:lnTo>
                    <a:pt x="111" y="199"/>
                  </a:lnTo>
                  <a:lnTo>
                    <a:pt x="97" y="205"/>
                  </a:lnTo>
                  <a:lnTo>
                    <a:pt x="82" y="210"/>
                  </a:lnTo>
                  <a:lnTo>
                    <a:pt x="64" y="215"/>
                  </a:lnTo>
                  <a:lnTo>
                    <a:pt x="46" y="218"/>
                  </a:lnTo>
                  <a:lnTo>
                    <a:pt x="8" y="222"/>
                  </a:lnTo>
                  <a:lnTo>
                    <a:pt x="8" y="222"/>
                  </a:lnTo>
                  <a:lnTo>
                    <a:pt x="8" y="230"/>
                  </a:lnTo>
                  <a:lnTo>
                    <a:pt x="6" y="235"/>
                  </a:lnTo>
                  <a:lnTo>
                    <a:pt x="0" y="245"/>
                  </a:lnTo>
                  <a:lnTo>
                    <a:pt x="0" y="245"/>
                  </a:lnTo>
                  <a:lnTo>
                    <a:pt x="5" y="245"/>
                  </a:lnTo>
                  <a:lnTo>
                    <a:pt x="5" y="245"/>
                  </a:lnTo>
                  <a:lnTo>
                    <a:pt x="13" y="246"/>
                  </a:lnTo>
                  <a:lnTo>
                    <a:pt x="16" y="248"/>
                  </a:lnTo>
                  <a:lnTo>
                    <a:pt x="19" y="251"/>
                  </a:lnTo>
                  <a:lnTo>
                    <a:pt x="23" y="258"/>
                  </a:lnTo>
                  <a:lnTo>
                    <a:pt x="23" y="268"/>
                  </a:lnTo>
                  <a:lnTo>
                    <a:pt x="23" y="268"/>
                  </a:lnTo>
                  <a:lnTo>
                    <a:pt x="33" y="270"/>
                  </a:lnTo>
                  <a:lnTo>
                    <a:pt x="33" y="270"/>
                  </a:lnTo>
                  <a:lnTo>
                    <a:pt x="48" y="268"/>
                  </a:lnTo>
                  <a:lnTo>
                    <a:pt x="48" y="268"/>
                  </a:lnTo>
                  <a:lnTo>
                    <a:pt x="61" y="268"/>
                  </a:lnTo>
                  <a:lnTo>
                    <a:pt x="61" y="268"/>
                  </a:lnTo>
                  <a:lnTo>
                    <a:pt x="67" y="268"/>
                  </a:lnTo>
                  <a:lnTo>
                    <a:pt x="72" y="270"/>
                  </a:lnTo>
                  <a:lnTo>
                    <a:pt x="76" y="271"/>
                  </a:lnTo>
                  <a:lnTo>
                    <a:pt x="77" y="276"/>
                  </a:lnTo>
                  <a:lnTo>
                    <a:pt x="77" y="276"/>
                  </a:lnTo>
                  <a:lnTo>
                    <a:pt x="72" y="280"/>
                  </a:lnTo>
                  <a:lnTo>
                    <a:pt x="67" y="281"/>
                  </a:lnTo>
                  <a:lnTo>
                    <a:pt x="54" y="281"/>
                  </a:lnTo>
                  <a:lnTo>
                    <a:pt x="54" y="281"/>
                  </a:lnTo>
                  <a:lnTo>
                    <a:pt x="46" y="281"/>
                  </a:lnTo>
                  <a:lnTo>
                    <a:pt x="46" y="281"/>
                  </a:lnTo>
                  <a:lnTo>
                    <a:pt x="36" y="281"/>
                  </a:lnTo>
                  <a:lnTo>
                    <a:pt x="36" y="281"/>
                  </a:lnTo>
                  <a:lnTo>
                    <a:pt x="28" y="281"/>
                  </a:lnTo>
                  <a:lnTo>
                    <a:pt x="18" y="283"/>
                  </a:lnTo>
                  <a:lnTo>
                    <a:pt x="10" y="286"/>
                  </a:lnTo>
                  <a:lnTo>
                    <a:pt x="0" y="291"/>
                  </a:lnTo>
                  <a:lnTo>
                    <a:pt x="0" y="291"/>
                  </a:lnTo>
                  <a:lnTo>
                    <a:pt x="8" y="294"/>
                  </a:lnTo>
                  <a:lnTo>
                    <a:pt x="15" y="296"/>
                  </a:lnTo>
                  <a:lnTo>
                    <a:pt x="18" y="301"/>
                  </a:lnTo>
                  <a:lnTo>
                    <a:pt x="21" y="304"/>
                  </a:lnTo>
                  <a:lnTo>
                    <a:pt x="21" y="309"/>
                  </a:lnTo>
                  <a:lnTo>
                    <a:pt x="19" y="313"/>
                  </a:lnTo>
                  <a:lnTo>
                    <a:pt x="15" y="318"/>
                  </a:lnTo>
                  <a:lnTo>
                    <a:pt x="8" y="323"/>
                  </a:lnTo>
                  <a:lnTo>
                    <a:pt x="8" y="323"/>
                  </a:lnTo>
                  <a:lnTo>
                    <a:pt x="28" y="316"/>
                  </a:lnTo>
                  <a:lnTo>
                    <a:pt x="48" y="314"/>
                  </a:lnTo>
                  <a:lnTo>
                    <a:pt x="48" y="314"/>
                  </a:lnTo>
                  <a:lnTo>
                    <a:pt x="67" y="316"/>
                  </a:lnTo>
                  <a:lnTo>
                    <a:pt x="87" y="321"/>
                  </a:lnTo>
                  <a:lnTo>
                    <a:pt x="106" y="329"/>
                  </a:lnTo>
                  <a:lnTo>
                    <a:pt x="124" y="339"/>
                  </a:lnTo>
                  <a:lnTo>
                    <a:pt x="142" y="351"/>
                  </a:lnTo>
                  <a:lnTo>
                    <a:pt x="157" y="364"/>
                  </a:lnTo>
                  <a:lnTo>
                    <a:pt x="172" y="379"/>
                  </a:lnTo>
                  <a:lnTo>
                    <a:pt x="185" y="395"/>
                  </a:lnTo>
                  <a:lnTo>
                    <a:pt x="195" y="412"/>
                  </a:lnTo>
                  <a:lnTo>
                    <a:pt x="205" y="430"/>
                  </a:lnTo>
                  <a:lnTo>
                    <a:pt x="211" y="448"/>
                  </a:lnTo>
                  <a:lnTo>
                    <a:pt x="215" y="467"/>
                  </a:lnTo>
                  <a:lnTo>
                    <a:pt x="216" y="483"/>
                  </a:lnTo>
                  <a:lnTo>
                    <a:pt x="215" y="500"/>
                  </a:lnTo>
                  <a:lnTo>
                    <a:pt x="210" y="514"/>
                  </a:lnTo>
                  <a:lnTo>
                    <a:pt x="202" y="529"/>
                  </a:lnTo>
                  <a:lnTo>
                    <a:pt x="202" y="529"/>
                  </a:lnTo>
                  <a:lnTo>
                    <a:pt x="210" y="531"/>
                  </a:lnTo>
                  <a:lnTo>
                    <a:pt x="215" y="531"/>
                  </a:lnTo>
                  <a:lnTo>
                    <a:pt x="215" y="531"/>
                  </a:lnTo>
                  <a:lnTo>
                    <a:pt x="221" y="531"/>
                  </a:lnTo>
                  <a:lnTo>
                    <a:pt x="226" y="528"/>
                  </a:lnTo>
                  <a:lnTo>
                    <a:pt x="231" y="523"/>
                  </a:lnTo>
                  <a:lnTo>
                    <a:pt x="233" y="519"/>
                  </a:lnTo>
                  <a:lnTo>
                    <a:pt x="233" y="519"/>
                  </a:lnTo>
                  <a:lnTo>
                    <a:pt x="236" y="514"/>
                  </a:lnTo>
                  <a:lnTo>
                    <a:pt x="241" y="510"/>
                  </a:lnTo>
                  <a:lnTo>
                    <a:pt x="246" y="506"/>
                  </a:lnTo>
                  <a:lnTo>
                    <a:pt x="253" y="506"/>
                  </a:lnTo>
                  <a:lnTo>
                    <a:pt x="253" y="506"/>
                  </a:lnTo>
                  <a:lnTo>
                    <a:pt x="256" y="506"/>
                  </a:lnTo>
                  <a:lnTo>
                    <a:pt x="256" y="506"/>
                  </a:lnTo>
                  <a:lnTo>
                    <a:pt x="283" y="534"/>
                  </a:lnTo>
                  <a:lnTo>
                    <a:pt x="294" y="549"/>
                  </a:lnTo>
                  <a:lnTo>
                    <a:pt x="302" y="567"/>
                  </a:lnTo>
                  <a:lnTo>
                    <a:pt x="302" y="567"/>
                  </a:lnTo>
                  <a:lnTo>
                    <a:pt x="289" y="566"/>
                  </a:lnTo>
                  <a:lnTo>
                    <a:pt x="278" y="564"/>
                  </a:lnTo>
                  <a:lnTo>
                    <a:pt x="258" y="559"/>
                  </a:lnTo>
                  <a:lnTo>
                    <a:pt x="243" y="554"/>
                  </a:lnTo>
                  <a:lnTo>
                    <a:pt x="235" y="553"/>
                  </a:lnTo>
                  <a:lnTo>
                    <a:pt x="226" y="553"/>
                  </a:lnTo>
                  <a:lnTo>
                    <a:pt x="226" y="553"/>
                  </a:lnTo>
                  <a:lnTo>
                    <a:pt x="225" y="553"/>
                  </a:lnTo>
                  <a:lnTo>
                    <a:pt x="225" y="553"/>
                  </a:lnTo>
                  <a:lnTo>
                    <a:pt x="230" y="561"/>
                  </a:lnTo>
                  <a:lnTo>
                    <a:pt x="236" y="567"/>
                  </a:lnTo>
                  <a:lnTo>
                    <a:pt x="245" y="572"/>
                  </a:lnTo>
                  <a:lnTo>
                    <a:pt x="254" y="577"/>
                  </a:lnTo>
                  <a:lnTo>
                    <a:pt x="264" y="579"/>
                  </a:lnTo>
                  <a:lnTo>
                    <a:pt x="278" y="581"/>
                  </a:lnTo>
                  <a:lnTo>
                    <a:pt x="302" y="582"/>
                  </a:lnTo>
                  <a:lnTo>
                    <a:pt x="302" y="582"/>
                  </a:lnTo>
                  <a:lnTo>
                    <a:pt x="306" y="592"/>
                  </a:lnTo>
                  <a:lnTo>
                    <a:pt x="307" y="601"/>
                  </a:lnTo>
                  <a:lnTo>
                    <a:pt x="307" y="609"/>
                  </a:lnTo>
                  <a:lnTo>
                    <a:pt x="307" y="614"/>
                  </a:lnTo>
                  <a:lnTo>
                    <a:pt x="306" y="620"/>
                  </a:lnTo>
                  <a:lnTo>
                    <a:pt x="304" y="625"/>
                  </a:lnTo>
                  <a:lnTo>
                    <a:pt x="297" y="632"/>
                  </a:lnTo>
                  <a:lnTo>
                    <a:pt x="289" y="639"/>
                  </a:lnTo>
                  <a:lnTo>
                    <a:pt x="279" y="644"/>
                  </a:lnTo>
                  <a:lnTo>
                    <a:pt x="271" y="647"/>
                  </a:lnTo>
                  <a:lnTo>
                    <a:pt x="264" y="652"/>
                  </a:lnTo>
                  <a:lnTo>
                    <a:pt x="264" y="652"/>
                  </a:lnTo>
                  <a:lnTo>
                    <a:pt x="269" y="652"/>
                  </a:lnTo>
                  <a:lnTo>
                    <a:pt x="269" y="652"/>
                  </a:lnTo>
                  <a:lnTo>
                    <a:pt x="281" y="652"/>
                  </a:lnTo>
                  <a:lnTo>
                    <a:pt x="289" y="655"/>
                  </a:lnTo>
                  <a:lnTo>
                    <a:pt x="297" y="660"/>
                  </a:lnTo>
                  <a:lnTo>
                    <a:pt x="302" y="667"/>
                  </a:lnTo>
                  <a:lnTo>
                    <a:pt x="302" y="667"/>
                  </a:lnTo>
                  <a:lnTo>
                    <a:pt x="299" y="668"/>
                  </a:lnTo>
                  <a:lnTo>
                    <a:pt x="297" y="670"/>
                  </a:lnTo>
                  <a:lnTo>
                    <a:pt x="294" y="673"/>
                  </a:lnTo>
                  <a:lnTo>
                    <a:pt x="291" y="680"/>
                  </a:lnTo>
                  <a:lnTo>
                    <a:pt x="289" y="682"/>
                  </a:lnTo>
                  <a:lnTo>
                    <a:pt x="288" y="682"/>
                  </a:lnTo>
                  <a:lnTo>
                    <a:pt x="288" y="682"/>
                  </a:lnTo>
                  <a:lnTo>
                    <a:pt x="279" y="682"/>
                  </a:lnTo>
                  <a:lnTo>
                    <a:pt x="279" y="682"/>
                  </a:lnTo>
                  <a:lnTo>
                    <a:pt x="268" y="683"/>
                  </a:lnTo>
                  <a:lnTo>
                    <a:pt x="268" y="683"/>
                  </a:lnTo>
                  <a:lnTo>
                    <a:pt x="254" y="683"/>
                  </a:lnTo>
                  <a:lnTo>
                    <a:pt x="254" y="683"/>
                  </a:lnTo>
                  <a:lnTo>
                    <a:pt x="246" y="682"/>
                  </a:lnTo>
                  <a:lnTo>
                    <a:pt x="243" y="680"/>
                  </a:lnTo>
                  <a:lnTo>
                    <a:pt x="241" y="677"/>
                  </a:lnTo>
                  <a:lnTo>
                    <a:pt x="241" y="677"/>
                  </a:lnTo>
                  <a:lnTo>
                    <a:pt x="238" y="682"/>
                  </a:lnTo>
                  <a:lnTo>
                    <a:pt x="235" y="685"/>
                  </a:lnTo>
                  <a:lnTo>
                    <a:pt x="235" y="688"/>
                  </a:lnTo>
                  <a:lnTo>
                    <a:pt x="235" y="692"/>
                  </a:lnTo>
                  <a:lnTo>
                    <a:pt x="238" y="698"/>
                  </a:lnTo>
                  <a:lnTo>
                    <a:pt x="245" y="703"/>
                  </a:lnTo>
                  <a:lnTo>
                    <a:pt x="253" y="708"/>
                  </a:lnTo>
                  <a:lnTo>
                    <a:pt x="264" y="713"/>
                  </a:lnTo>
                  <a:lnTo>
                    <a:pt x="276" y="715"/>
                  </a:lnTo>
                  <a:lnTo>
                    <a:pt x="289" y="716"/>
                  </a:lnTo>
                  <a:lnTo>
                    <a:pt x="289" y="716"/>
                  </a:lnTo>
                  <a:lnTo>
                    <a:pt x="278" y="723"/>
                  </a:lnTo>
                  <a:lnTo>
                    <a:pt x="268" y="731"/>
                  </a:lnTo>
                  <a:lnTo>
                    <a:pt x="256" y="739"/>
                  </a:lnTo>
                  <a:lnTo>
                    <a:pt x="250" y="743"/>
                  </a:lnTo>
                  <a:lnTo>
                    <a:pt x="241" y="744"/>
                  </a:lnTo>
                  <a:lnTo>
                    <a:pt x="241" y="744"/>
                  </a:lnTo>
                  <a:lnTo>
                    <a:pt x="256" y="763"/>
                  </a:lnTo>
                  <a:lnTo>
                    <a:pt x="269" y="779"/>
                  </a:lnTo>
                  <a:lnTo>
                    <a:pt x="274" y="789"/>
                  </a:lnTo>
                  <a:lnTo>
                    <a:pt x="278" y="799"/>
                  </a:lnTo>
                  <a:lnTo>
                    <a:pt x="279" y="809"/>
                  </a:lnTo>
                  <a:lnTo>
                    <a:pt x="279" y="821"/>
                  </a:lnTo>
                  <a:lnTo>
                    <a:pt x="279" y="821"/>
                  </a:lnTo>
                  <a:lnTo>
                    <a:pt x="284" y="809"/>
                  </a:lnTo>
                  <a:lnTo>
                    <a:pt x="291" y="797"/>
                  </a:lnTo>
                  <a:lnTo>
                    <a:pt x="299" y="787"/>
                  </a:lnTo>
                  <a:lnTo>
                    <a:pt x="304" y="784"/>
                  </a:lnTo>
                  <a:lnTo>
                    <a:pt x="311" y="782"/>
                  </a:lnTo>
                  <a:lnTo>
                    <a:pt x="311" y="782"/>
                  </a:lnTo>
                  <a:lnTo>
                    <a:pt x="317" y="791"/>
                  </a:lnTo>
                  <a:lnTo>
                    <a:pt x="326" y="797"/>
                  </a:lnTo>
                  <a:lnTo>
                    <a:pt x="334" y="804"/>
                  </a:lnTo>
                  <a:lnTo>
                    <a:pt x="341" y="812"/>
                  </a:lnTo>
                  <a:lnTo>
                    <a:pt x="341" y="812"/>
                  </a:lnTo>
                  <a:lnTo>
                    <a:pt x="336" y="814"/>
                  </a:lnTo>
                  <a:lnTo>
                    <a:pt x="336" y="814"/>
                  </a:lnTo>
                  <a:lnTo>
                    <a:pt x="331" y="812"/>
                  </a:lnTo>
                  <a:lnTo>
                    <a:pt x="327" y="811"/>
                  </a:lnTo>
                  <a:lnTo>
                    <a:pt x="322" y="806"/>
                  </a:lnTo>
                  <a:lnTo>
                    <a:pt x="317" y="801"/>
                  </a:lnTo>
                  <a:lnTo>
                    <a:pt x="314" y="797"/>
                  </a:lnTo>
                  <a:lnTo>
                    <a:pt x="311" y="797"/>
                  </a:lnTo>
                  <a:lnTo>
                    <a:pt x="311" y="797"/>
                  </a:lnTo>
                  <a:lnTo>
                    <a:pt x="312" y="809"/>
                  </a:lnTo>
                  <a:lnTo>
                    <a:pt x="312" y="816"/>
                  </a:lnTo>
                  <a:lnTo>
                    <a:pt x="309" y="817"/>
                  </a:lnTo>
                  <a:lnTo>
                    <a:pt x="304" y="819"/>
                  </a:lnTo>
                  <a:lnTo>
                    <a:pt x="299" y="819"/>
                  </a:lnTo>
                  <a:lnTo>
                    <a:pt x="294" y="822"/>
                  </a:lnTo>
                  <a:lnTo>
                    <a:pt x="291" y="826"/>
                  </a:lnTo>
                  <a:lnTo>
                    <a:pt x="289" y="830"/>
                  </a:lnTo>
                  <a:lnTo>
                    <a:pt x="288" y="844"/>
                  </a:lnTo>
                  <a:lnTo>
                    <a:pt x="288" y="844"/>
                  </a:lnTo>
                  <a:lnTo>
                    <a:pt x="289" y="844"/>
                  </a:lnTo>
                  <a:lnTo>
                    <a:pt x="289" y="844"/>
                  </a:lnTo>
                  <a:lnTo>
                    <a:pt x="299" y="845"/>
                  </a:lnTo>
                  <a:lnTo>
                    <a:pt x="309" y="849"/>
                  </a:lnTo>
                  <a:lnTo>
                    <a:pt x="317" y="854"/>
                  </a:lnTo>
                  <a:lnTo>
                    <a:pt x="324" y="860"/>
                  </a:lnTo>
                  <a:lnTo>
                    <a:pt x="329" y="867"/>
                  </a:lnTo>
                  <a:lnTo>
                    <a:pt x="331" y="875"/>
                  </a:lnTo>
                  <a:lnTo>
                    <a:pt x="329" y="882"/>
                  </a:lnTo>
                  <a:lnTo>
                    <a:pt x="326" y="890"/>
                  </a:lnTo>
                  <a:lnTo>
                    <a:pt x="326" y="890"/>
                  </a:lnTo>
                  <a:lnTo>
                    <a:pt x="336" y="888"/>
                  </a:lnTo>
                  <a:lnTo>
                    <a:pt x="336" y="888"/>
                  </a:lnTo>
                  <a:lnTo>
                    <a:pt x="344" y="890"/>
                  </a:lnTo>
                  <a:lnTo>
                    <a:pt x="350" y="893"/>
                  </a:lnTo>
                  <a:lnTo>
                    <a:pt x="355" y="898"/>
                  </a:lnTo>
                  <a:lnTo>
                    <a:pt x="359" y="903"/>
                  </a:lnTo>
                  <a:lnTo>
                    <a:pt x="365" y="916"/>
                  </a:lnTo>
                  <a:lnTo>
                    <a:pt x="369" y="923"/>
                  </a:lnTo>
                  <a:lnTo>
                    <a:pt x="372" y="928"/>
                  </a:lnTo>
                  <a:lnTo>
                    <a:pt x="372" y="928"/>
                  </a:lnTo>
                  <a:lnTo>
                    <a:pt x="375" y="928"/>
                  </a:lnTo>
                  <a:lnTo>
                    <a:pt x="375" y="928"/>
                  </a:lnTo>
                  <a:lnTo>
                    <a:pt x="387" y="930"/>
                  </a:lnTo>
                  <a:lnTo>
                    <a:pt x="400" y="933"/>
                  </a:lnTo>
                  <a:lnTo>
                    <a:pt x="400" y="933"/>
                  </a:lnTo>
                  <a:lnTo>
                    <a:pt x="417" y="938"/>
                  </a:lnTo>
                  <a:lnTo>
                    <a:pt x="432" y="940"/>
                  </a:lnTo>
                  <a:lnTo>
                    <a:pt x="432" y="940"/>
                  </a:lnTo>
                  <a:lnTo>
                    <a:pt x="441" y="938"/>
                  </a:lnTo>
                  <a:lnTo>
                    <a:pt x="450" y="935"/>
                  </a:lnTo>
                  <a:lnTo>
                    <a:pt x="458" y="930"/>
                  </a:lnTo>
                  <a:lnTo>
                    <a:pt x="465" y="920"/>
                  </a:lnTo>
                  <a:lnTo>
                    <a:pt x="465" y="920"/>
                  </a:lnTo>
                  <a:lnTo>
                    <a:pt x="466" y="923"/>
                  </a:lnTo>
                  <a:lnTo>
                    <a:pt x="468" y="925"/>
                  </a:lnTo>
                  <a:lnTo>
                    <a:pt x="473" y="928"/>
                  </a:lnTo>
                  <a:lnTo>
                    <a:pt x="478" y="931"/>
                  </a:lnTo>
                  <a:lnTo>
                    <a:pt x="480" y="933"/>
                  </a:lnTo>
                  <a:lnTo>
                    <a:pt x="481" y="935"/>
                  </a:lnTo>
                  <a:lnTo>
                    <a:pt x="481" y="935"/>
                  </a:lnTo>
                  <a:lnTo>
                    <a:pt x="475" y="943"/>
                  </a:lnTo>
                  <a:lnTo>
                    <a:pt x="475" y="945"/>
                  </a:lnTo>
                  <a:lnTo>
                    <a:pt x="475" y="946"/>
                  </a:lnTo>
                  <a:lnTo>
                    <a:pt x="480" y="948"/>
                  </a:lnTo>
                  <a:lnTo>
                    <a:pt x="488" y="948"/>
                  </a:lnTo>
                  <a:lnTo>
                    <a:pt x="494" y="950"/>
                  </a:lnTo>
                  <a:lnTo>
                    <a:pt x="499" y="951"/>
                  </a:lnTo>
                  <a:lnTo>
                    <a:pt x="501" y="953"/>
                  </a:lnTo>
                  <a:lnTo>
                    <a:pt x="501" y="956"/>
                  </a:lnTo>
                  <a:lnTo>
                    <a:pt x="499" y="961"/>
                  </a:lnTo>
                  <a:lnTo>
                    <a:pt x="496" y="966"/>
                  </a:lnTo>
                  <a:lnTo>
                    <a:pt x="496" y="966"/>
                  </a:lnTo>
                  <a:lnTo>
                    <a:pt x="513" y="963"/>
                  </a:lnTo>
                  <a:lnTo>
                    <a:pt x="531" y="961"/>
                  </a:lnTo>
                  <a:lnTo>
                    <a:pt x="546" y="958"/>
                  </a:lnTo>
                  <a:lnTo>
                    <a:pt x="552" y="955"/>
                  </a:lnTo>
                  <a:lnTo>
                    <a:pt x="559" y="951"/>
                  </a:lnTo>
                  <a:lnTo>
                    <a:pt x="559" y="951"/>
                  </a:lnTo>
                  <a:lnTo>
                    <a:pt x="556" y="951"/>
                  </a:lnTo>
                  <a:lnTo>
                    <a:pt x="556" y="951"/>
                  </a:lnTo>
                  <a:lnTo>
                    <a:pt x="544" y="950"/>
                  </a:lnTo>
                  <a:lnTo>
                    <a:pt x="542" y="948"/>
                  </a:lnTo>
                  <a:lnTo>
                    <a:pt x="541" y="946"/>
                  </a:lnTo>
                  <a:lnTo>
                    <a:pt x="541" y="943"/>
                  </a:lnTo>
                  <a:lnTo>
                    <a:pt x="544" y="936"/>
                  </a:lnTo>
                  <a:lnTo>
                    <a:pt x="547" y="930"/>
                  </a:lnTo>
                  <a:lnTo>
                    <a:pt x="551" y="923"/>
                  </a:lnTo>
                  <a:lnTo>
                    <a:pt x="551" y="918"/>
                  </a:lnTo>
                  <a:lnTo>
                    <a:pt x="549" y="913"/>
                  </a:lnTo>
                  <a:lnTo>
                    <a:pt x="547" y="910"/>
                  </a:lnTo>
                  <a:lnTo>
                    <a:pt x="542" y="905"/>
                  </a:lnTo>
                  <a:lnTo>
                    <a:pt x="566" y="905"/>
                  </a:lnTo>
                  <a:lnTo>
                    <a:pt x="566" y="905"/>
                  </a:lnTo>
                  <a:lnTo>
                    <a:pt x="567" y="895"/>
                  </a:lnTo>
                  <a:lnTo>
                    <a:pt x="567" y="887"/>
                  </a:lnTo>
                  <a:lnTo>
                    <a:pt x="566" y="880"/>
                  </a:lnTo>
                  <a:lnTo>
                    <a:pt x="561" y="875"/>
                  </a:lnTo>
                  <a:lnTo>
                    <a:pt x="554" y="865"/>
                  </a:lnTo>
                  <a:lnTo>
                    <a:pt x="551" y="859"/>
                  </a:lnTo>
                  <a:lnTo>
                    <a:pt x="551" y="850"/>
                  </a:lnTo>
                  <a:lnTo>
                    <a:pt x="551" y="850"/>
                  </a:lnTo>
                  <a:lnTo>
                    <a:pt x="556" y="844"/>
                  </a:lnTo>
                  <a:lnTo>
                    <a:pt x="561" y="839"/>
                  </a:lnTo>
                  <a:lnTo>
                    <a:pt x="572" y="827"/>
                  </a:lnTo>
                  <a:lnTo>
                    <a:pt x="577" y="822"/>
                  </a:lnTo>
                  <a:lnTo>
                    <a:pt x="582" y="814"/>
                  </a:lnTo>
                  <a:lnTo>
                    <a:pt x="587" y="804"/>
                  </a:lnTo>
                  <a:lnTo>
                    <a:pt x="589" y="789"/>
                  </a:lnTo>
                  <a:lnTo>
                    <a:pt x="589" y="789"/>
                  </a:lnTo>
                  <a:lnTo>
                    <a:pt x="576" y="789"/>
                  </a:lnTo>
                  <a:lnTo>
                    <a:pt x="569" y="787"/>
                  </a:lnTo>
                  <a:lnTo>
                    <a:pt x="567" y="784"/>
                  </a:lnTo>
                  <a:lnTo>
                    <a:pt x="566" y="782"/>
                  </a:lnTo>
                  <a:lnTo>
                    <a:pt x="566" y="782"/>
                  </a:lnTo>
                  <a:lnTo>
                    <a:pt x="579" y="779"/>
                  </a:lnTo>
                  <a:lnTo>
                    <a:pt x="585" y="776"/>
                  </a:lnTo>
                  <a:lnTo>
                    <a:pt x="587" y="774"/>
                  </a:lnTo>
                  <a:lnTo>
                    <a:pt x="587" y="771"/>
                  </a:lnTo>
                  <a:lnTo>
                    <a:pt x="585" y="768"/>
                  </a:lnTo>
                  <a:lnTo>
                    <a:pt x="576" y="756"/>
                  </a:lnTo>
                  <a:lnTo>
                    <a:pt x="569" y="751"/>
                  </a:lnTo>
                  <a:lnTo>
                    <a:pt x="566" y="744"/>
                  </a:lnTo>
                  <a:lnTo>
                    <a:pt x="566" y="744"/>
                  </a:lnTo>
                  <a:lnTo>
                    <a:pt x="587" y="736"/>
                  </a:lnTo>
                  <a:lnTo>
                    <a:pt x="600" y="731"/>
                  </a:lnTo>
                  <a:lnTo>
                    <a:pt x="610" y="726"/>
                  </a:lnTo>
                  <a:lnTo>
                    <a:pt x="620" y="720"/>
                  </a:lnTo>
                  <a:lnTo>
                    <a:pt x="625" y="713"/>
                  </a:lnTo>
                  <a:lnTo>
                    <a:pt x="627" y="708"/>
                  </a:lnTo>
                  <a:lnTo>
                    <a:pt x="625" y="705"/>
                  </a:lnTo>
                  <a:lnTo>
                    <a:pt x="623" y="701"/>
                  </a:lnTo>
                  <a:lnTo>
                    <a:pt x="620" y="698"/>
                  </a:lnTo>
                  <a:lnTo>
                    <a:pt x="620" y="698"/>
                  </a:lnTo>
                  <a:lnTo>
                    <a:pt x="625" y="696"/>
                  </a:lnTo>
                  <a:lnTo>
                    <a:pt x="628" y="695"/>
                  </a:lnTo>
                  <a:lnTo>
                    <a:pt x="632" y="690"/>
                  </a:lnTo>
                  <a:lnTo>
                    <a:pt x="637" y="683"/>
                  </a:lnTo>
                  <a:lnTo>
                    <a:pt x="640" y="682"/>
                  </a:lnTo>
                  <a:lnTo>
                    <a:pt x="645" y="682"/>
                  </a:lnTo>
                  <a:lnTo>
                    <a:pt x="645" y="682"/>
                  </a:lnTo>
                  <a:lnTo>
                    <a:pt x="652" y="682"/>
                  </a:lnTo>
                  <a:lnTo>
                    <a:pt x="652" y="682"/>
                  </a:lnTo>
                  <a:lnTo>
                    <a:pt x="648" y="690"/>
                  </a:lnTo>
                  <a:lnTo>
                    <a:pt x="645" y="695"/>
                  </a:lnTo>
                  <a:lnTo>
                    <a:pt x="645" y="698"/>
                  </a:lnTo>
                  <a:lnTo>
                    <a:pt x="645" y="701"/>
                  </a:lnTo>
                  <a:lnTo>
                    <a:pt x="647" y="703"/>
                  </a:lnTo>
                  <a:lnTo>
                    <a:pt x="652" y="705"/>
                  </a:lnTo>
                  <a:lnTo>
                    <a:pt x="652" y="705"/>
                  </a:lnTo>
                  <a:lnTo>
                    <a:pt x="663" y="700"/>
                  </a:lnTo>
                  <a:lnTo>
                    <a:pt x="670" y="695"/>
                  </a:lnTo>
                  <a:lnTo>
                    <a:pt x="676" y="688"/>
                  </a:lnTo>
                  <a:lnTo>
                    <a:pt x="680" y="682"/>
                  </a:lnTo>
                  <a:lnTo>
                    <a:pt x="683" y="677"/>
                  </a:lnTo>
                  <a:lnTo>
                    <a:pt x="690" y="672"/>
                  </a:lnTo>
                  <a:lnTo>
                    <a:pt x="696" y="668"/>
                  </a:lnTo>
                  <a:lnTo>
                    <a:pt x="708" y="667"/>
                  </a:lnTo>
                  <a:lnTo>
                    <a:pt x="708" y="667"/>
                  </a:lnTo>
                  <a:lnTo>
                    <a:pt x="713" y="667"/>
                  </a:lnTo>
                  <a:lnTo>
                    <a:pt x="713" y="667"/>
                  </a:lnTo>
                  <a:lnTo>
                    <a:pt x="724" y="615"/>
                  </a:lnTo>
                  <a:lnTo>
                    <a:pt x="728" y="604"/>
                  </a:lnTo>
                  <a:lnTo>
                    <a:pt x="731" y="594"/>
                  </a:lnTo>
                  <a:lnTo>
                    <a:pt x="738" y="584"/>
                  </a:lnTo>
                  <a:lnTo>
                    <a:pt x="744" y="576"/>
                  </a:lnTo>
                  <a:lnTo>
                    <a:pt x="744" y="576"/>
                  </a:lnTo>
                  <a:lnTo>
                    <a:pt x="759" y="572"/>
                  </a:lnTo>
                  <a:lnTo>
                    <a:pt x="772" y="569"/>
                  </a:lnTo>
                  <a:lnTo>
                    <a:pt x="784" y="566"/>
                  </a:lnTo>
                  <a:lnTo>
                    <a:pt x="796" y="561"/>
                  </a:lnTo>
                  <a:lnTo>
                    <a:pt x="807" y="556"/>
                  </a:lnTo>
                  <a:lnTo>
                    <a:pt x="817" y="549"/>
                  </a:lnTo>
                  <a:lnTo>
                    <a:pt x="835" y="534"/>
                  </a:lnTo>
                  <a:lnTo>
                    <a:pt x="850" y="516"/>
                  </a:lnTo>
                  <a:lnTo>
                    <a:pt x="863" y="496"/>
                  </a:lnTo>
                  <a:lnTo>
                    <a:pt x="875" y="475"/>
                  </a:lnTo>
                  <a:lnTo>
                    <a:pt x="883" y="452"/>
                  </a:lnTo>
                  <a:lnTo>
                    <a:pt x="883" y="452"/>
                  </a:lnTo>
                  <a:lnTo>
                    <a:pt x="875" y="452"/>
                  </a:lnTo>
                  <a:lnTo>
                    <a:pt x="868" y="450"/>
                  </a:lnTo>
                  <a:lnTo>
                    <a:pt x="868" y="450"/>
                  </a:lnTo>
                  <a:lnTo>
                    <a:pt x="855" y="452"/>
                  </a:lnTo>
                  <a:lnTo>
                    <a:pt x="844" y="457"/>
                  </a:lnTo>
                  <a:lnTo>
                    <a:pt x="832" y="462"/>
                  </a:lnTo>
                  <a:lnTo>
                    <a:pt x="824" y="468"/>
                  </a:lnTo>
                  <a:lnTo>
                    <a:pt x="824" y="468"/>
                  </a:lnTo>
                  <a:lnTo>
                    <a:pt x="806" y="481"/>
                  </a:lnTo>
                  <a:lnTo>
                    <a:pt x="797" y="485"/>
                  </a:lnTo>
                  <a:lnTo>
                    <a:pt x="787" y="486"/>
                  </a:lnTo>
                  <a:lnTo>
                    <a:pt x="787" y="486"/>
                  </a:lnTo>
                  <a:lnTo>
                    <a:pt x="782" y="486"/>
                  </a:lnTo>
                  <a:lnTo>
                    <a:pt x="776" y="483"/>
                  </a:lnTo>
                  <a:lnTo>
                    <a:pt x="776" y="483"/>
                  </a:lnTo>
                  <a:lnTo>
                    <a:pt x="782" y="480"/>
                  </a:lnTo>
                  <a:lnTo>
                    <a:pt x="789" y="475"/>
                  </a:lnTo>
                  <a:lnTo>
                    <a:pt x="797" y="463"/>
                  </a:lnTo>
                  <a:lnTo>
                    <a:pt x="814" y="437"/>
                  </a:lnTo>
                  <a:lnTo>
                    <a:pt x="814" y="437"/>
                  </a:lnTo>
                  <a:lnTo>
                    <a:pt x="809" y="437"/>
                  </a:lnTo>
                  <a:lnTo>
                    <a:pt x="809" y="437"/>
                  </a:lnTo>
                  <a:lnTo>
                    <a:pt x="804" y="437"/>
                  </a:lnTo>
                  <a:lnTo>
                    <a:pt x="801" y="438"/>
                  </a:lnTo>
                  <a:lnTo>
                    <a:pt x="794" y="445"/>
                  </a:lnTo>
                  <a:lnTo>
                    <a:pt x="794" y="445"/>
                  </a:lnTo>
                  <a:lnTo>
                    <a:pt x="789" y="450"/>
                  </a:lnTo>
                  <a:lnTo>
                    <a:pt x="786" y="453"/>
                  </a:lnTo>
                  <a:lnTo>
                    <a:pt x="781" y="453"/>
                  </a:lnTo>
                  <a:lnTo>
                    <a:pt x="781" y="453"/>
                  </a:lnTo>
                  <a:lnTo>
                    <a:pt x="776" y="452"/>
                  </a:lnTo>
                  <a:lnTo>
                    <a:pt x="776" y="452"/>
                  </a:lnTo>
                  <a:lnTo>
                    <a:pt x="776" y="460"/>
                  </a:lnTo>
                  <a:lnTo>
                    <a:pt x="777" y="465"/>
                  </a:lnTo>
                  <a:lnTo>
                    <a:pt x="782" y="475"/>
                  </a:lnTo>
                  <a:lnTo>
                    <a:pt x="782" y="475"/>
                  </a:lnTo>
                  <a:lnTo>
                    <a:pt x="779" y="473"/>
                  </a:lnTo>
                  <a:lnTo>
                    <a:pt x="776" y="473"/>
                  </a:lnTo>
                  <a:lnTo>
                    <a:pt x="776" y="473"/>
                  </a:lnTo>
                  <a:lnTo>
                    <a:pt x="769" y="475"/>
                  </a:lnTo>
                  <a:lnTo>
                    <a:pt x="764" y="478"/>
                  </a:lnTo>
                  <a:lnTo>
                    <a:pt x="764" y="478"/>
                  </a:lnTo>
                  <a:lnTo>
                    <a:pt x="759" y="481"/>
                  </a:lnTo>
                  <a:lnTo>
                    <a:pt x="756" y="483"/>
                  </a:lnTo>
                  <a:lnTo>
                    <a:pt x="756" y="483"/>
                  </a:lnTo>
                  <a:lnTo>
                    <a:pt x="753" y="481"/>
                  </a:lnTo>
                  <a:lnTo>
                    <a:pt x="753" y="475"/>
                  </a:lnTo>
                  <a:lnTo>
                    <a:pt x="753" y="475"/>
                  </a:lnTo>
                  <a:lnTo>
                    <a:pt x="753" y="470"/>
                  </a:lnTo>
                  <a:lnTo>
                    <a:pt x="754" y="465"/>
                  </a:lnTo>
                  <a:lnTo>
                    <a:pt x="759" y="458"/>
                  </a:lnTo>
                  <a:lnTo>
                    <a:pt x="767" y="453"/>
                  </a:lnTo>
                  <a:lnTo>
                    <a:pt x="776" y="448"/>
                  </a:lnTo>
                  <a:lnTo>
                    <a:pt x="784" y="443"/>
                  </a:lnTo>
                  <a:lnTo>
                    <a:pt x="791" y="438"/>
                  </a:lnTo>
                  <a:lnTo>
                    <a:pt x="796" y="432"/>
                  </a:lnTo>
                  <a:lnTo>
                    <a:pt x="797" y="427"/>
                  </a:lnTo>
                  <a:lnTo>
                    <a:pt x="799" y="422"/>
                  </a:lnTo>
                  <a:lnTo>
                    <a:pt x="799" y="422"/>
                  </a:lnTo>
                  <a:lnTo>
                    <a:pt x="779" y="425"/>
                  </a:lnTo>
                  <a:lnTo>
                    <a:pt x="761" y="427"/>
                  </a:lnTo>
                  <a:lnTo>
                    <a:pt x="761" y="427"/>
                  </a:lnTo>
                  <a:lnTo>
                    <a:pt x="749" y="427"/>
                  </a:lnTo>
                  <a:lnTo>
                    <a:pt x="739" y="424"/>
                  </a:lnTo>
                  <a:lnTo>
                    <a:pt x="731" y="420"/>
                  </a:lnTo>
                  <a:lnTo>
                    <a:pt x="721" y="414"/>
                  </a:lnTo>
                  <a:lnTo>
                    <a:pt x="721" y="414"/>
                  </a:lnTo>
                  <a:lnTo>
                    <a:pt x="741" y="414"/>
                  </a:lnTo>
                  <a:lnTo>
                    <a:pt x="741" y="414"/>
                  </a:lnTo>
                  <a:lnTo>
                    <a:pt x="759" y="414"/>
                  </a:lnTo>
                  <a:lnTo>
                    <a:pt x="776" y="415"/>
                  </a:lnTo>
                  <a:lnTo>
                    <a:pt x="807" y="422"/>
                  </a:lnTo>
                  <a:lnTo>
                    <a:pt x="807" y="422"/>
                  </a:lnTo>
                  <a:lnTo>
                    <a:pt x="839" y="427"/>
                  </a:lnTo>
                  <a:lnTo>
                    <a:pt x="852" y="428"/>
                  </a:lnTo>
                  <a:lnTo>
                    <a:pt x="867" y="430"/>
                  </a:lnTo>
                  <a:lnTo>
                    <a:pt x="867" y="430"/>
                  </a:lnTo>
                  <a:lnTo>
                    <a:pt x="877" y="430"/>
                  </a:lnTo>
                  <a:lnTo>
                    <a:pt x="877" y="430"/>
                  </a:lnTo>
                  <a:lnTo>
                    <a:pt x="877" y="430"/>
                  </a:lnTo>
                  <a:lnTo>
                    <a:pt x="877" y="430"/>
                  </a:lnTo>
                  <a:lnTo>
                    <a:pt x="873" y="428"/>
                  </a:lnTo>
                  <a:lnTo>
                    <a:pt x="872" y="427"/>
                  </a:lnTo>
                  <a:lnTo>
                    <a:pt x="872" y="424"/>
                  </a:lnTo>
                  <a:lnTo>
                    <a:pt x="877" y="422"/>
                  </a:lnTo>
                  <a:lnTo>
                    <a:pt x="877" y="422"/>
                  </a:lnTo>
                  <a:lnTo>
                    <a:pt x="877" y="425"/>
                  </a:lnTo>
                  <a:lnTo>
                    <a:pt x="878" y="427"/>
                  </a:lnTo>
                  <a:lnTo>
                    <a:pt x="883" y="428"/>
                  </a:lnTo>
                  <a:lnTo>
                    <a:pt x="883" y="428"/>
                  </a:lnTo>
                  <a:lnTo>
                    <a:pt x="888" y="427"/>
                  </a:lnTo>
                  <a:lnTo>
                    <a:pt x="890" y="425"/>
                  </a:lnTo>
                  <a:lnTo>
                    <a:pt x="892" y="422"/>
                  </a:lnTo>
                  <a:lnTo>
                    <a:pt x="892" y="422"/>
                  </a:lnTo>
                  <a:lnTo>
                    <a:pt x="885" y="414"/>
                  </a:lnTo>
                  <a:lnTo>
                    <a:pt x="877" y="407"/>
                  </a:lnTo>
                  <a:lnTo>
                    <a:pt x="868" y="400"/>
                  </a:lnTo>
                  <a:lnTo>
                    <a:pt x="858" y="395"/>
                  </a:lnTo>
                  <a:lnTo>
                    <a:pt x="849" y="390"/>
                  </a:lnTo>
                  <a:lnTo>
                    <a:pt x="837" y="387"/>
                  </a:lnTo>
                  <a:lnTo>
                    <a:pt x="825" y="385"/>
                  </a:lnTo>
                  <a:lnTo>
                    <a:pt x="812" y="384"/>
                  </a:lnTo>
                  <a:lnTo>
                    <a:pt x="812" y="384"/>
                  </a:lnTo>
                  <a:lnTo>
                    <a:pt x="791" y="385"/>
                  </a:lnTo>
                  <a:lnTo>
                    <a:pt x="767" y="390"/>
                  </a:lnTo>
                  <a:lnTo>
                    <a:pt x="767" y="390"/>
                  </a:lnTo>
                  <a:lnTo>
                    <a:pt x="772" y="384"/>
                  </a:lnTo>
                  <a:lnTo>
                    <a:pt x="772" y="380"/>
                  </a:lnTo>
                  <a:lnTo>
                    <a:pt x="772" y="377"/>
                  </a:lnTo>
                  <a:lnTo>
                    <a:pt x="772" y="374"/>
                  </a:lnTo>
                  <a:lnTo>
                    <a:pt x="769" y="372"/>
                  </a:lnTo>
                  <a:lnTo>
                    <a:pt x="759" y="367"/>
                  </a:lnTo>
                  <a:lnTo>
                    <a:pt x="759" y="367"/>
                  </a:lnTo>
                  <a:lnTo>
                    <a:pt x="758" y="374"/>
                  </a:lnTo>
                  <a:lnTo>
                    <a:pt x="754" y="377"/>
                  </a:lnTo>
                  <a:lnTo>
                    <a:pt x="744" y="384"/>
                  </a:lnTo>
                  <a:lnTo>
                    <a:pt x="744" y="384"/>
                  </a:lnTo>
                  <a:lnTo>
                    <a:pt x="746" y="377"/>
                  </a:lnTo>
                  <a:lnTo>
                    <a:pt x="749" y="372"/>
                  </a:lnTo>
                  <a:lnTo>
                    <a:pt x="753" y="367"/>
                  </a:lnTo>
                  <a:lnTo>
                    <a:pt x="753" y="361"/>
                  </a:lnTo>
                  <a:lnTo>
                    <a:pt x="753" y="361"/>
                  </a:lnTo>
                  <a:lnTo>
                    <a:pt x="748" y="359"/>
                  </a:lnTo>
                  <a:lnTo>
                    <a:pt x="748" y="359"/>
                  </a:lnTo>
                  <a:lnTo>
                    <a:pt x="743" y="361"/>
                  </a:lnTo>
                  <a:lnTo>
                    <a:pt x="739" y="362"/>
                  </a:lnTo>
                  <a:lnTo>
                    <a:pt x="731" y="367"/>
                  </a:lnTo>
                  <a:lnTo>
                    <a:pt x="731" y="367"/>
                  </a:lnTo>
                  <a:lnTo>
                    <a:pt x="724" y="372"/>
                  </a:lnTo>
                  <a:lnTo>
                    <a:pt x="718" y="374"/>
                  </a:lnTo>
                  <a:lnTo>
                    <a:pt x="718" y="374"/>
                  </a:lnTo>
                  <a:lnTo>
                    <a:pt x="716" y="372"/>
                  </a:lnTo>
                  <a:lnTo>
                    <a:pt x="713" y="367"/>
                  </a:lnTo>
                  <a:lnTo>
                    <a:pt x="713" y="367"/>
                  </a:lnTo>
                  <a:lnTo>
                    <a:pt x="726" y="357"/>
                  </a:lnTo>
                  <a:lnTo>
                    <a:pt x="746" y="342"/>
                  </a:lnTo>
                  <a:lnTo>
                    <a:pt x="763" y="329"/>
                  </a:lnTo>
                  <a:lnTo>
                    <a:pt x="769" y="326"/>
                  </a:lnTo>
                  <a:lnTo>
                    <a:pt x="774" y="324"/>
                  </a:lnTo>
                  <a:lnTo>
                    <a:pt x="774" y="324"/>
                  </a:lnTo>
                  <a:lnTo>
                    <a:pt x="774" y="324"/>
                  </a:lnTo>
                  <a:lnTo>
                    <a:pt x="774" y="328"/>
                  </a:lnTo>
                  <a:lnTo>
                    <a:pt x="767" y="337"/>
                  </a:lnTo>
                  <a:lnTo>
                    <a:pt x="767" y="337"/>
                  </a:lnTo>
                  <a:lnTo>
                    <a:pt x="777" y="337"/>
                  </a:lnTo>
                  <a:lnTo>
                    <a:pt x="777" y="337"/>
                  </a:lnTo>
                  <a:lnTo>
                    <a:pt x="784" y="337"/>
                  </a:lnTo>
                  <a:lnTo>
                    <a:pt x="792" y="336"/>
                  </a:lnTo>
                  <a:lnTo>
                    <a:pt x="797" y="333"/>
                  </a:lnTo>
                  <a:lnTo>
                    <a:pt x="802" y="329"/>
                  </a:lnTo>
                  <a:lnTo>
                    <a:pt x="806" y="324"/>
                  </a:lnTo>
                  <a:lnTo>
                    <a:pt x="809" y="319"/>
                  </a:lnTo>
                  <a:lnTo>
                    <a:pt x="814" y="306"/>
                  </a:lnTo>
                  <a:lnTo>
                    <a:pt x="814" y="306"/>
                  </a:lnTo>
                  <a:lnTo>
                    <a:pt x="807" y="306"/>
                  </a:lnTo>
                  <a:lnTo>
                    <a:pt x="807" y="306"/>
                  </a:lnTo>
                  <a:lnTo>
                    <a:pt x="794" y="306"/>
                  </a:lnTo>
                  <a:lnTo>
                    <a:pt x="794" y="306"/>
                  </a:lnTo>
                  <a:lnTo>
                    <a:pt x="781" y="308"/>
                  </a:lnTo>
                  <a:lnTo>
                    <a:pt x="781" y="308"/>
                  </a:lnTo>
                  <a:lnTo>
                    <a:pt x="776" y="308"/>
                  </a:lnTo>
                  <a:lnTo>
                    <a:pt x="772" y="306"/>
                  </a:lnTo>
                  <a:lnTo>
                    <a:pt x="769" y="303"/>
                  </a:lnTo>
                  <a:lnTo>
                    <a:pt x="767" y="299"/>
                  </a:lnTo>
                  <a:lnTo>
                    <a:pt x="767" y="285"/>
                  </a:lnTo>
                  <a:lnTo>
                    <a:pt x="767" y="285"/>
                  </a:lnTo>
                  <a:lnTo>
                    <a:pt x="774" y="283"/>
                  </a:lnTo>
                  <a:lnTo>
                    <a:pt x="774" y="283"/>
                  </a:lnTo>
                  <a:lnTo>
                    <a:pt x="784" y="285"/>
                  </a:lnTo>
                  <a:lnTo>
                    <a:pt x="784" y="285"/>
                  </a:lnTo>
                  <a:lnTo>
                    <a:pt x="794" y="285"/>
                  </a:lnTo>
                  <a:lnTo>
                    <a:pt x="794" y="285"/>
                  </a:lnTo>
                  <a:lnTo>
                    <a:pt x="801" y="285"/>
                  </a:lnTo>
                  <a:lnTo>
                    <a:pt x="806" y="281"/>
                  </a:lnTo>
                  <a:lnTo>
                    <a:pt x="807" y="276"/>
                  </a:lnTo>
                  <a:lnTo>
                    <a:pt x="807" y="268"/>
                  </a:lnTo>
                  <a:lnTo>
                    <a:pt x="807" y="268"/>
                  </a:lnTo>
                  <a:lnTo>
                    <a:pt x="796" y="271"/>
                  </a:lnTo>
                  <a:lnTo>
                    <a:pt x="786" y="273"/>
                  </a:lnTo>
                  <a:lnTo>
                    <a:pt x="786" y="273"/>
                  </a:lnTo>
                  <a:lnTo>
                    <a:pt x="776" y="273"/>
                  </a:lnTo>
                  <a:lnTo>
                    <a:pt x="776" y="273"/>
                  </a:lnTo>
                  <a:lnTo>
                    <a:pt x="766" y="271"/>
                  </a:lnTo>
                  <a:lnTo>
                    <a:pt x="766" y="271"/>
                  </a:lnTo>
                  <a:lnTo>
                    <a:pt x="756" y="273"/>
                  </a:lnTo>
                  <a:lnTo>
                    <a:pt x="744" y="276"/>
                  </a:lnTo>
                  <a:lnTo>
                    <a:pt x="744" y="276"/>
                  </a:lnTo>
                  <a:lnTo>
                    <a:pt x="749" y="270"/>
                  </a:lnTo>
                  <a:lnTo>
                    <a:pt x="751" y="266"/>
                  </a:lnTo>
                  <a:lnTo>
                    <a:pt x="749" y="263"/>
                  </a:lnTo>
                  <a:lnTo>
                    <a:pt x="746" y="263"/>
                  </a:lnTo>
                  <a:lnTo>
                    <a:pt x="736" y="260"/>
                  </a:lnTo>
                  <a:lnTo>
                    <a:pt x="731" y="258"/>
                  </a:lnTo>
                  <a:lnTo>
                    <a:pt x="729" y="253"/>
                  </a:lnTo>
                  <a:lnTo>
                    <a:pt x="729" y="253"/>
                  </a:lnTo>
                  <a:lnTo>
                    <a:pt x="736" y="251"/>
                  </a:lnTo>
                  <a:lnTo>
                    <a:pt x="736" y="251"/>
                  </a:lnTo>
                  <a:lnTo>
                    <a:pt x="749" y="253"/>
                  </a:lnTo>
                  <a:lnTo>
                    <a:pt x="749" y="253"/>
                  </a:lnTo>
                  <a:lnTo>
                    <a:pt x="763" y="255"/>
                  </a:lnTo>
                  <a:lnTo>
                    <a:pt x="763" y="255"/>
                  </a:lnTo>
                  <a:lnTo>
                    <a:pt x="767" y="253"/>
                  </a:lnTo>
                  <a:lnTo>
                    <a:pt x="771" y="253"/>
                  </a:lnTo>
                  <a:lnTo>
                    <a:pt x="774" y="250"/>
                  </a:lnTo>
                  <a:lnTo>
                    <a:pt x="776" y="245"/>
                  </a:lnTo>
                  <a:lnTo>
                    <a:pt x="776" y="245"/>
                  </a:lnTo>
                  <a:lnTo>
                    <a:pt x="769" y="242"/>
                  </a:lnTo>
                  <a:lnTo>
                    <a:pt x="759" y="238"/>
                  </a:lnTo>
                  <a:lnTo>
                    <a:pt x="741" y="237"/>
                  </a:lnTo>
                  <a:lnTo>
                    <a:pt x="734" y="235"/>
                  </a:lnTo>
                  <a:lnTo>
                    <a:pt x="733" y="235"/>
                  </a:lnTo>
                  <a:lnTo>
                    <a:pt x="731" y="233"/>
                  </a:lnTo>
                  <a:lnTo>
                    <a:pt x="733" y="232"/>
                  </a:lnTo>
                  <a:lnTo>
                    <a:pt x="734" y="228"/>
                  </a:lnTo>
                  <a:lnTo>
                    <a:pt x="744" y="222"/>
                  </a:lnTo>
                  <a:lnTo>
                    <a:pt x="744" y="222"/>
                  </a:lnTo>
                  <a:lnTo>
                    <a:pt x="734" y="223"/>
                  </a:lnTo>
                  <a:lnTo>
                    <a:pt x="724" y="225"/>
                  </a:lnTo>
                  <a:lnTo>
                    <a:pt x="716" y="227"/>
                  </a:lnTo>
                  <a:lnTo>
                    <a:pt x="710" y="228"/>
                  </a:lnTo>
                  <a:lnTo>
                    <a:pt x="710" y="228"/>
                  </a:lnTo>
                  <a:lnTo>
                    <a:pt x="705" y="227"/>
                  </a:lnTo>
                  <a:lnTo>
                    <a:pt x="700" y="225"/>
                  </a:lnTo>
                  <a:lnTo>
                    <a:pt x="695" y="222"/>
                  </a:lnTo>
                  <a:lnTo>
                    <a:pt x="690" y="215"/>
                  </a:lnTo>
                  <a:lnTo>
                    <a:pt x="690" y="215"/>
                  </a:lnTo>
                  <a:lnTo>
                    <a:pt x="700" y="205"/>
                  </a:lnTo>
                  <a:lnTo>
                    <a:pt x="711" y="197"/>
                  </a:lnTo>
                  <a:lnTo>
                    <a:pt x="723" y="190"/>
                  </a:lnTo>
                  <a:lnTo>
                    <a:pt x="736" y="184"/>
                  </a:lnTo>
                  <a:lnTo>
                    <a:pt x="736" y="184"/>
                  </a:lnTo>
                  <a:lnTo>
                    <a:pt x="729" y="179"/>
                  </a:lnTo>
                  <a:lnTo>
                    <a:pt x="723" y="179"/>
                  </a:lnTo>
                  <a:lnTo>
                    <a:pt x="723" y="179"/>
                  </a:lnTo>
                  <a:lnTo>
                    <a:pt x="715" y="179"/>
                  </a:lnTo>
                  <a:lnTo>
                    <a:pt x="706" y="182"/>
                  </a:lnTo>
                  <a:lnTo>
                    <a:pt x="706" y="182"/>
                  </a:lnTo>
                  <a:lnTo>
                    <a:pt x="698" y="184"/>
                  </a:lnTo>
                  <a:lnTo>
                    <a:pt x="686" y="185"/>
                  </a:lnTo>
                  <a:lnTo>
                    <a:pt x="686" y="185"/>
                  </a:lnTo>
                  <a:lnTo>
                    <a:pt x="675" y="184"/>
                  </a:lnTo>
                  <a:lnTo>
                    <a:pt x="675" y="184"/>
                  </a:lnTo>
                  <a:lnTo>
                    <a:pt x="680" y="174"/>
                  </a:lnTo>
                  <a:lnTo>
                    <a:pt x="680" y="172"/>
                  </a:lnTo>
                  <a:lnTo>
                    <a:pt x="680" y="172"/>
                  </a:lnTo>
                  <a:lnTo>
                    <a:pt x="680" y="172"/>
                  </a:lnTo>
                  <a:lnTo>
                    <a:pt x="673" y="174"/>
                  </a:lnTo>
                  <a:lnTo>
                    <a:pt x="667" y="175"/>
                  </a:lnTo>
                  <a:lnTo>
                    <a:pt x="660" y="177"/>
                  </a:lnTo>
                  <a:lnTo>
                    <a:pt x="660" y="177"/>
                  </a:lnTo>
                  <a:lnTo>
                    <a:pt x="648" y="154"/>
                  </a:lnTo>
                  <a:lnTo>
                    <a:pt x="638" y="132"/>
                  </a:lnTo>
                  <a:lnTo>
                    <a:pt x="635" y="122"/>
                  </a:lnTo>
                  <a:lnTo>
                    <a:pt x="632" y="111"/>
                  </a:lnTo>
                  <a:lnTo>
                    <a:pt x="633" y="98"/>
                  </a:lnTo>
                  <a:lnTo>
                    <a:pt x="635" y="84"/>
                  </a:lnTo>
                  <a:lnTo>
                    <a:pt x="635" y="84"/>
                  </a:lnTo>
                  <a:lnTo>
                    <a:pt x="628" y="83"/>
                  </a:lnTo>
                  <a:lnTo>
                    <a:pt x="628" y="83"/>
                  </a:lnTo>
                  <a:lnTo>
                    <a:pt x="623" y="84"/>
                  </a:lnTo>
                  <a:lnTo>
                    <a:pt x="620" y="86"/>
                  </a:lnTo>
                  <a:lnTo>
                    <a:pt x="617" y="91"/>
                  </a:lnTo>
                  <a:lnTo>
                    <a:pt x="615" y="94"/>
                  </a:lnTo>
                  <a:lnTo>
                    <a:pt x="612" y="103"/>
                  </a:lnTo>
                  <a:lnTo>
                    <a:pt x="609" y="106"/>
                  </a:lnTo>
                  <a:lnTo>
                    <a:pt x="605" y="108"/>
                  </a:lnTo>
                  <a:lnTo>
                    <a:pt x="605" y="108"/>
                  </a:lnTo>
                  <a:lnTo>
                    <a:pt x="604" y="101"/>
                  </a:lnTo>
                  <a:lnTo>
                    <a:pt x="602" y="94"/>
                  </a:lnTo>
                  <a:lnTo>
                    <a:pt x="597" y="84"/>
                  </a:lnTo>
                  <a:lnTo>
                    <a:pt x="597" y="84"/>
                  </a:lnTo>
                  <a:lnTo>
                    <a:pt x="599" y="84"/>
                  </a:lnTo>
                  <a:lnTo>
                    <a:pt x="599" y="84"/>
                  </a:lnTo>
                  <a:lnTo>
                    <a:pt x="607" y="83"/>
                  </a:lnTo>
                  <a:lnTo>
                    <a:pt x="614" y="79"/>
                  </a:lnTo>
                  <a:lnTo>
                    <a:pt x="617" y="76"/>
                  </a:lnTo>
                  <a:lnTo>
                    <a:pt x="620" y="69"/>
                  </a:lnTo>
                  <a:lnTo>
                    <a:pt x="620" y="69"/>
                  </a:lnTo>
                  <a:lnTo>
                    <a:pt x="615" y="68"/>
                  </a:lnTo>
                  <a:lnTo>
                    <a:pt x="615" y="68"/>
                  </a:lnTo>
                  <a:lnTo>
                    <a:pt x="610" y="69"/>
                  </a:lnTo>
                  <a:lnTo>
                    <a:pt x="604" y="73"/>
                  </a:lnTo>
                  <a:lnTo>
                    <a:pt x="604" y="73"/>
                  </a:lnTo>
                  <a:lnTo>
                    <a:pt x="599" y="76"/>
                  </a:lnTo>
                  <a:lnTo>
                    <a:pt x="595" y="78"/>
                  </a:lnTo>
                  <a:lnTo>
                    <a:pt x="595" y="78"/>
                  </a:lnTo>
                  <a:lnTo>
                    <a:pt x="594" y="78"/>
                  </a:lnTo>
                  <a:lnTo>
                    <a:pt x="592" y="76"/>
                  </a:lnTo>
                  <a:lnTo>
                    <a:pt x="589" y="69"/>
                  </a:lnTo>
                  <a:lnTo>
                    <a:pt x="589" y="69"/>
                  </a:lnTo>
                  <a:lnTo>
                    <a:pt x="595" y="69"/>
                  </a:lnTo>
                  <a:lnTo>
                    <a:pt x="595" y="69"/>
                  </a:lnTo>
                  <a:lnTo>
                    <a:pt x="600" y="69"/>
                  </a:lnTo>
                  <a:lnTo>
                    <a:pt x="604" y="68"/>
                  </a:lnTo>
                  <a:lnTo>
                    <a:pt x="609" y="61"/>
                  </a:lnTo>
                  <a:lnTo>
                    <a:pt x="612" y="56"/>
                  </a:lnTo>
                  <a:lnTo>
                    <a:pt x="615" y="55"/>
                  </a:lnTo>
                  <a:lnTo>
                    <a:pt x="620" y="55"/>
                  </a:lnTo>
                  <a:lnTo>
                    <a:pt x="620" y="55"/>
                  </a:lnTo>
                  <a:lnTo>
                    <a:pt x="620" y="48"/>
                  </a:lnTo>
                  <a:lnTo>
                    <a:pt x="620" y="43"/>
                  </a:lnTo>
                  <a:lnTo>
                    <a:pt x="615" y="36"/>
                  </a:lnTo>
                  <a:lnTo>
                    <a:pt x="614" y="31"/>
                  </a:lnTo>
                  <a:lnTo>
                    <a:pt x="612" y="28"/>
                  </a:lnTo>
                  <a:lnTo>
                    <a:pt x="612" y="23"/>
                  </a:lnTo>
                  <a:lnTo>
                    <a:pt x="612" y="15"/>
                  </a:lnTo>
                  <a:lnTo>
                    <a:pt x="574" y="15"/>
                  </a:lnTo>
                  <a:lnTo>
                    <a:pt x="574" y="15"/>
                  </a:lnTo>
                  <a:lnTo>
                    <a:pt x="574" y="26"/>
                  </a:lnTo>
                  <a:lnTo>
                    <a:pt x="571" y="35"/>
                  </a:lnTo>
                  <a:lnTo>
                    <a:pt x="567" y="43"/>
                  </a:lnTo>
                  <a:lnTo>
                    <a:pt x="562" y="50"/>
                  </a:lnTo>
                  <a:lnTo>
                    <a:pt x="551" y="61"/>
                  </a:lnTo>
                  <a:lnTo>
                    <a:pt x="546" y="68"/>
                  </a:lnTo>
                  <a:lnTo>
                    <a:pt x="542" y="76"/>
                  </a:lnTo>
                  <a:lnTo>
                    <a:pt x="542" y="76"/>
                  </a:lnTo>
                  <a:lnTo>
                    <a:pt x="542" y="63"/>
                  </a:lnTo>
                  <a:lnTo>
                    <a:pt x="539" y="50"/>
                  </a:lnTo>
                  <a:lnTo>
                    <a:pt x="537" y="46"/>
                  </a:lnTo>
                  <a:lnTo>
                    <a:pt x="532" y="41"/>
                  </a:lnTo>
                  <a:lnTo>
                    <a:pt x="528" y="40"/>
                  </a:lnTo>
                  <a:lnTo>
                    <a:pt x="521" y="38"/>
                  </a:lnTo>
                  <a:lnTo>
                    <a:pt x="521" y="38"/>
                  </a:lnTo>
                  <a:lnTo>
                    <a:pt x="519" y="38"/>
                  </a:lnTo>
                  <a:lnTo>
                    <a:pt x="519" y="38"/>
                  </a:lnTo>
                  <a:lnTo>
                    <a:pt x="518" y="41"/>
                  </a:lnTo>
                  <a:lnTo>
                    <a:pt x="516" y="45"/>
                  </a:lnTo>
                  <a:lnTo>
                    <a:pt x="514" y="56"/>
                  </a:lnTo>
                  <a:lnTo>
                    <a:pt x="513" y="63"/>
                  </a:lnTo>
                  <a:lnTo>
                    <a:pt x="509" y="69"/>
                  </a:lnTo>
                  <a:lnTo>
                    <a:pt x="504" y="74"/>
                  </a:lnTo>
                  <a:lnTo>
                    <a:pt x="496" y="76"/>
                  </a:lnTo>
                  <a:lnTo>
                    <a:pt x="496" y="76"/>
                  </a:lnTo>
                  <a:lnTo>
                    <a:pt x="494" y="71"/>
                  </a:lnTo>
                  <a:lnTo>
                    <a:pt x="496" y="66"/>
                  </a:lnTo>
                  <a:lnTo>
                    <a:pt x="503" y="58"/>
                  </a:lnTo>
                  <a:lnTo>
                    <a:pt x="504" y="55"/>
                  </a:lnTo>
                  <a:lnTo>
                    <a:pt x="504" y="51"/>
                  </a:lnTo>
                  <a:lnTo>
                    <a:pt x="503" y="48"/>
                  </a:lnTo>
                  <a:lnTo>
                    <a:pt x="496" y="46"/>
                  </a:lnTo>
                  <a:lnTo>
                    <a:pt x="496" y="46"/>
                  </a:lnTo>
                  <a:lnTo>
                    <a:pt x="470" y="61"/>
                  </a:lnTo>
                  <a:lnTo>
                    <a:pt x="441" y="76"/>
                  </a:lnTo>
                  <a:lnTo>
                    <a:pt x="441" y="76"/>
                  </a:lnTo>
                  <a:lnTo>
                    <a:pt x="443" y="69"/>
                  </a:lnTo>
                  <a:lnTo>
                    <a:pt x="446" y="65"/>
                  </a:lnTo>
                  <a:lnTo>
                    <a:pt x="450" y="60"/>
                  </a:lnTo>
                  <a:lnTo>
                    <a:pt x="453" y="56"/>
                  </a:lnTo>
                  <a:lnTo>
                    <a:pt x="465" y="50"/>
                  </a:lnTo>
                  <a:lnTo>
                    <a:pt x="478" y="46"/>
                  </a:lnTo>
                  <a:lnTo>
                    <a:pt x="489" y="43"/>
                  </a:lnTo>
                  <a:lnTo>
                    <a:pt x="501" y="36"/>
                  </a:lnTo>
                  <a:lnTo>
                    <a:pt x="504" y="33"/>
                  </a:lnTo>
                  <a:lnTo>
                    <a:pt x="509" y="28"/>
                  </a:lnTo>
                  <a:lnTo>
                    <a:pt x="511" y="23"/>
                  </a:lnTo>
                  <a:lnTo>
                    <a:pt x="513" y="15"/>
                  </a:lnTo>
                  <a:lnTo>
                    <a:pt x="513" y="15"/>
                  </a:lnTo>
                  <a:lnTo>
                    <a:pt x="498" y="10"/>
                  </a:lnTo>
                  <a:lnTo>
                    <a:pt x="484" y="8"/>
                  </a:lnTo>
                  <a:lnTo>
                    <a:pt x="484" y="8"/>
                  </a:lnTo>
                  <a:lnTo>
                    <a:pt x="475" y="10"/>
                  </a:lnTo>
                  <a:lnTo>
                    <a:pt x="465" y="13"/>
                  </a:lnTo>
                  <a:lnTo>
                    <a:pt x="446" y="22"/>
                  </a:lnTo>
                  <a:lnTo>
                    <a:pt x="446" y="22"/>
                  </a:lnTo>
                  <a:lnTo>
                    <a:pt x="430" y="28"/>
                  </a:lnTo>
                  <a:lnTo>
                    <a:pt x="422" y="31"/>
                  </a:lnTo>
                  <a:lnTo>
                    <a:pt x="413" y="33"/>
                  </a:lnTo>
                  <a:lnTo>
                    <a:pt x="413" y="33"/>
                  </a:lnTo>
                  <a:lnTo>
                    <a:pt x="403" y="31"/>
                  </a:lnTo>
                  <a:lnTo>
                    <a:pt x="403" y="31"/>
                  </a:lnTo>
                  <a:lnTo>
                    <a:pt x="417" y="23"/>
                  </a:lnTo>
                  <a:lnTo>
                    <a:pt x="432" y="17"/>
                  </a:lnTo>
                  <a:lnTo>
                    <a:pt x="446" y="10"/>
                  </a:lnTo>
                  <a:lnTo>
                    <a:pt x="453" y="5"/>
                  </a:lnTo>
                  <a:lnTo>
                    <a:pt x="45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5" name="Freeform 98"/>
            <p:cNvSpPr/>
            <p:nvPr/>
          </p:nvSpPr>
          <p:spPr bwMode="auto">
            <a:xfrm>
              <a:off x="2434" y="917"/>
              <a:ext cx="0" cy="1"/>
            </a:xfrm>
            <a:custGeom>
              <a:avLst/>
              <a:gdLst>
                <a:gd name="T0" fmla="*/ 0 h 1"/>
                <a:gd name="T1" fmla="*/ 0 h 1"/>
                <a:gd name="T2" fmla="*/ 1 h 1"/>
                <a:gd name="T3" fmla="*/ 1 h 1"/>
                <a:gd name="T4" fmla="*/ 1 h 1"/>
                <a:gd name="T5" fmla="*/ 1 h 1"/>
                <a:gd name="T6" fmla="*/ 0 h 1"/>
              </a:gdLst>
              <a:ahLst/>
              <a:cxnLst>
                <a:cxn ang="0">
                  <a:pos x="0" y="T0"/>
                </a:cxn>
                <a:cxn ang="0">
                  <a:pos x="0" y="T1"/>
                </a:cxn>
                <a:cxn ang="0">
                  <a:pos x="0" y="T2"/>
                </a:cxn>
                <a:cxn ang="0">
                  <a:pos x="0" y="T3"/>
                </a:cxn>
                <a:cxn ang="0">
                  <a:pos x="0" y="T4"/>
                </a:cxn>
                <a:cxn ang="0">
                  <a:pos x="0" y="T5"/>
                </a:cxn>
                <a:cxn ang="0">
                  <a:pos x="0" y="T6"/>
                </a:cxn>
              </a:cxnLst>
              <a:rect l="0" t="0" r="r" b="b"/>
              <a:pathLst>
                <a:path h="1">
                  <a:moveTo>
                    <a:pt x="0" y="0"/>
                  </a:moveTo>
                  <a:lnTo>
                    <a:pt x="0" y="0"/>
                  </a:lnTo>
                  <a:lnTo>
                    <a:pt x="0" y="1"/>
                  </a:lnTo>
                  <a:lnTo>
                    <a:pt x="0" y="1"/>
                  </a:lnTo>
                  <a:lnTo>
                    <a:pt x="0" y="1"/>
                  </a:lnTo>
                  <a:lnTo>
                    <a:pt x="0" y="1"/>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6" name="Freeform 99"/>
            <p:cNvSpPr/>
            <p:nvPr/>
          </p:nvSpPr>
          <p:spPr bwMode="auto">
            <a:xfrm>
              <a:off x="2426" y="895"/>
              <a:ext cx="31" cy="22"/>
            </a:xfrm>
            <a:custGeom>
              <a:avLst/>
              <a:gdLst>
                <a:gd name="T0" fmla="*/ 28 w 31"/>
                <a:gd name="T1" fmla="*/ 0 h 22"/>
                <a:gd name="T2" fmla="*/ 28 w 31"/>
                <a:gd name="T3" fmla="*/ 0 h 22"/>
                <a:gd name="T4" fmla="*/ 20 w 31"/>
                <a:gd name="T5" fmla="*/ 0 h 22"/>
                <a:gd name="T6" fmla="*/ 15 w 31"/>
                <a:gd name="T7" fmla="*/ 4 h 22"/>
                <a:gd name="T8" fmla="*/ 15 w 31"/>
                <a:gd name="T9" fmla="*/ 4 h 22"/>
                <a:gd name="T10" fmla="*/ 8 w 31"/>
                <a:gd name="T11" fmla="*/ 7 h 22"/>
                <a:gd name="T12" fmla="*/ 2 w 31"/>
                <a:gd name="T13" fmla="*/ 7 h 22"/>
                <a:gd name="T14" fmla="*/ 2 w 31"/>
                <a:gd name="T15" fmla="*/ 7 h 22"/>
                <a:gd name="T16" fmla="*/ 0 w 31"/>
                <a:gd name="T17" fmla="*/ 7 h 22"/>
                <a:gd name="T18" fmla="*/ 0 w 31"/>
                <a:gd name="T19" fmla="*/ 7 h 22"/>
                <a:gd name="T20" fmla="*/ 8 w 31"/>
                <a:gd name="T21" fmla="*/ 22 h 22"/>
                <a:gd name="T22" fmla="*/ 8 w 31"/>
                <a:gd name="T23" fmla="*/ 22 h 22"/>
                <a:gd name="T24" fmla="*/ 10 w 31"/>
                <a:gd name="T25" fmla="*/ 17 h 22"/>
                <a:gd name="T26" fmla="*/ 13 w 31"/>
                <a:gd name="T27" fmla="*/ 15 h 22"/>
                <a:gd name="T28" fmla="*/ 21 w 31"/>
                <a:gd name="T29" fmla="*/ 12 h 22"/>
                <a:gd name="T30" fmla="*/ 25 w 31"/>
                <a:gd name="T31" fmla="*/ 10 h 22"/>
                <a:gd name="T32" fmla="*/ 28 w 31"/>
                <a:gd name="T33" fmla="*/ 9 h 22"/>
                <a:gd name="T34" fmla="*/ 31 w 31"/>
                <a:gd name="T35" fmla="*/ 5 h 22"/>
                <a:gd name="T36" fmla="*/ 31 w 31"/>
                <a:gd name="T37" fmla="*/ 0 h 22"/>
                <a:gd name="T38" fmla="*/ 31 w 31"/>
                <a:gd name="T39" fmla="*/ 0 h 22"/>
                <a:gd name="T40" fmla="*/ 28 w 31"/>
                <a:gd name="T4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22">
                  <a:moveTo>
                    <a:pt x="28" y="0"/>
                  </a:moveTo>
                  <a:lnTo>
                    <a:pt x="28" y="0"/>
                  </a:lnTo>
                  <a:lnTo>
                    <a:pt x="20" y="0"/>
                  </a:lnTo>
                  <a:lnTo>
                    <a:pt x="15" y="4"/>
                  </a:lnTo>
                  <a:lnTo>
                    <a:pt x="15" y="4"/>
                  </a:lnTo>
                  <a:lnTo>
                    <a:pt x="8" y="7"/>
                  </a:lnTo>
                  <a:lnTo>
                    <a:pt x="2" y="7"/>
                  </a:lnTo>
                  <a:lnTo>
                    <a:pt x="2" y="7"/>
                  </a:lnTo>
                  <a:lnTo>
                    <a:pt x="0" y="7"/>
                  </a:lnTo>
                  <a:lnTo>
                    <a:pt x="0" y="7"/>
                  </a:lnTo>
                  <a:lnTo>
                    <a:pt x="8" y="22"/>
                  </a:lnTo>
                  <a:lnTo>
                    <a:pt x="8" y="22"/>
                  </a:lnTo>
                  <a:lnTo>
                    <a:pt x="10" y="17"/>
                  </a:lnTo>
                  <a:lnTo>
                    <a:pt x="13" y="15"/>
                  </a:lnTo>
                  <a:lnTo>
                    <a:pt x="21" y="12"/>
                  </a:lnTo>
                  <a:lnTo>
                    <a:pt x="25" y="10"/>
                  </a:lnTo>
                  <a:lnTo>
                    <a:pt x="28" y="9"/>
                  </a:lnTo>
                  <a:lnTo>
                    <a:pt x="31" y="5"/>
                  </a:lnTo>
                  <a:lnTo>
                    <a:pt x="31" y="0"/>
                  </a:lnTo>
                  <a:lnTo>
                    <a:pt x="31" y="0"/>
                  </a:lnTo>
                  <a:lnTo>
                    <a:pt x="2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7" name="Freeform 100"/>
            <p:cNvSpPr/>
            <p:nvPr/>
          </p:nvSpPr>
          <p:spPr bwMode="auto">
            <a:xfrm>
              <a:off x="2434" y="847"/>
              <a:ext cx="4" cy="4"/>
            </a:xfrm>
            <a:custGeom>
              <a:avLst/>
              <a:gdLst>
                <a:gd name="T0" fmla="*/ 4 w 4"/>
                <a:gd name="T1" fmla="*/ 0 h 4"/>
                <a:gd name="T2" fmla="*/ 4 w 4"/>
                <a:gd name="T3" fmla="*/ 0 h 4"/>
                <a:gd name="T4" fmla="*/ 0 w 4"/>
                <a:gd name="T5" fmla="*/ 2 h 4"/>
                <a:gd name="T6" fmla="*/ 0 w 4"/>
                <a:gd name="T7" fmla="*/ 2 h 4"/>
                <a:gd name="T8" fmla="*/ 0 w 4"/>
                <a:gd name="T9" fmla="*/ 4 h 4"/>
                <a:gd name="T10" fmla="*/ 0 w 4"/>
                <a:gd name="T11" fmla="*/ 4 h 4"/>
                <a:gd name="T12" fmla="*/ 4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0"/>
                  </a:moveTo>
                  <a:lnTo>
                    <a:pt x="4" y="0"/>
                  </a:lnTo>
                  <a:lnTo>
                    <a:pt x="0" y="2"/>
                  </a:lnTo>
                  <a:lnTo>
                    <a:pt x="0" y="2"/>
                  </a:lnTo>
                  <a:lnTo>
                    <a:pt x="0" y="4"/>
                  </a:lnTo>
                  <a:lnTo>
                    <a:pt x="0" y="4"/>
                  </a:lnTo>
                  <a:lnTo>
                    <a:pt x="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8" name="Freeform 101"/>
            <p:cNvSpPr/>
            <p:nvPr/>
          </p:nvSpPr>
          <p:spPr bwMode="auto">
            <a:xfrm>
              <a:off x="2438" y="841"/>
              <a:ext cx="11" cy="6"/>
            </a:xfrm>
            <a:custGeom>
              <a:avLst/>
              <a:gdLst>
                <a:gd name="T0" fmla="*/ 11 w 11"/>
                <a:gd name="T1" fmla="*/ 0 h 6"/>
                <a:gd name="T2" fmla="*/ 11 w 11"/>
                <a:gd name="T3" fmla="*/ 0 h 6"/>
                <a:gd name="T4" fmla="*/ 0 w 11"/>
                <a:gd name="T5" fmla="*/ 6 h 6"/>
                <a:gd name="T6" fmla="*/ 0 w 11"/>
                <a:gd name="T7" fmla="*/ 6 h 6"/>
                <a:gd name="T8" fmla="*/ 8 w 11"/>
                <a:gd name="T9" fmla="*/ 5 h 6"/>
                <a:gd name="T10" fmla="*/ 9 w 11"/>
                <a:gd name="T11" fmla="*/ 3 h 6"/>
                <a:gd name="T12" fmla="*/ 11 w 1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1" h="6">
                  <a:moveTo>
                    <a:pt x="11" y="0"/>
                  </a:moveTo>
                  <a:lnTo>
                    <a:pt x="11" y="0"/>
                  </a:lnTo>
                  <a:lnTo>
                    <a:pt x="0" y="6"/>
                  </a:lnTo>
                  <a:lnTo>
                    <a:pt x="0" y="6"/>
                  </a:lnTo>
                  <a:lnTo>
                    <a:pt x="8" y="5"/>
                  </a:lnTo>
                  <a:lnTo>
                    <a:pt x="9" y="3"/>
                  </a:lnTo>
                  <a:lnTo>
                    <a:pt x="11"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09" name="Freeform 102"/>
            <p:cNvSpPr/>
            <p:nvPr/>
          </p:nvSpPr>
          <p:spPr bwMode="auto">
            <a:xfrm>
              <a:off x="2193" y="174"/>
              <a:ext cx="892" cy="966"/>
            </a:xfrm>
            <a:custGeom>
              <a:avLst/>
              <a:gdLst>
                <a:gd name="T0" fmla="*/ 326 w 892"/>
                <a:gd name="T1" fmla="*/ 46 h 966"/>
                <a:gd name="T2" fmla="*/ 350 w 892"/>
                <a:gd name="T3" fmla="*/ 61 h 966"/>
                <a:gd name="T4" fmla="*/ 334 w 892"/>
                <a:gd name="T5" fmla="*/ 99 h 966"/>
                <a:gd name="T6" fmla="*/ 288 w 892"/>
                <a:gd name="T7" fmla="*/ 103 h 966"/>
                <a:gd name="T8" fmla="*/ 200 w 892"/>
                <a:gd name="T9" fmla="*/ 99 h 966"/>
                <a:gd name="T10" fmla="*/ 124 w 892"/>
                <a:gd name="T11" fmla="*/ 147 h 966"/>
                <a:gd name="T12" fmla="*/ 111 w 892"/>
                <a:gd name="T13" fmla="*/ 199 h 966"/>
                <a:gd name="T14" fmla="*/ 13 w 892"/>
                <a:gd name="T15" fmla="*/ 246 h 966"/>
                <a:gd name="T16" fmla="*/ 72 w 892"/>
                <a:gd name="T17" fmla="*/ 270 h 966"/>
                <a:gd name="T18" fmla="*/ 18 w 892"/>
                <a:gd name="T19" fmla="*/ 283 h 966"/>
                <a:gd name="T20" fmla="*/ 28 w 892"/>
                <a:gd name="T21" fmla="*/ 316 h 966"/>
                <a:gd name="T22" fmla="*/ 211 w 892"/>
                <a:gd name="T23" fmla="*/ 448 h 966"/>
                <a:gd name="T24" fmla="*/ 233 w 892"/>
                <a:gd name="T25" fmla="*/ 519 h 966"/>
                <a:gd name="T26" fmla="*/ 289 w 892"/>
                <a:gd name="T27" fmla="*/ 566 h 966"/>
                <a:gd name="T28" fmla="*/ 264 w 892"/>
                <a:gd name="T29" fmla="*/ 579 h 966"/>
                <a:gd name="T30" fmla="*/ 271 w 892"/>
                <a:gd name="T31" fmla="*/ 647 h 966"/>
                <a:gd name="T32" fmla="*/ 291 w 892"/>
                <a:gd name="T33" fmla="*/ 680 h 966"/>
                <a:gd name="T34" fmla="*/ 241 w 892"/>
                <a:gd name="T35" fmla="*/ 677 h 966"/>
                <a:gd name="T36" fmla="*/ 268 w 892"/>
                <a:gd name="T37" fmla="*/ 731 h 966"/>
                <a:gd name="T38" fmla="*/ 291 w 892"/>
                <a:gd name="T39" fmla="*/ 797 h 966"/>
                <a:gd name="T40" fmla="*/ 327 w 892"/>
                <a:gd name="T41" fmla="*/ 811 h 966"/>
                <a:gd name="T42" fmla="*/ 289 w 892"/>
                <a:gd name="T43" fmla="*/ 830 h 966"/>
                <a:gd name="T44" fmla="*/ 326 w 892"/>
                <a:gd name="T45" fmla="*/ 890 h 966"/>
                <a:gd name="T46" fmla="*/ 387 w 892"/>
                <a:gd name="T47" fmla="*/ 930 h 966"/>
                <a:gd name="T48" fmla="*/ 473 w 892"/>
                <a:gd name="T49" fmla="*/ 928 h 966"/>
                <a:gd name="T50" fmla="*/ 501 w 892"/>
                <a:gd name="T51" fmla="*/ 956 h 966"/>
                <a:gd name="T52" fmla="*/ 542 w 892"/>
                <a:gd name="T53" fmla="*/ 948 h 966"/>
                <a:gd name="T54" fmla="*/ 567 w 892"/>
                <a:gd name="T55" fmla="*/ 887 h 966"/>
                <a:gd name="T56" fmla="*/ 589 w 892"/>
                <a:gd name="T57" fmla="*/ 789 h 966"/>
                <a:gd name="T58" fmla="*/ 569 w 892"/>
                <a:gd name="T59" fmla="*/ 751 h 966"/>
                <a:gd name="T60" fmla="*/ 625 w 892"/>
                <a:gd name="T61" fmla="*/ 696 h 966"/>
                <a:gd name="T62" fmla="*/ 647 w 892"/>
                <a:gd name="T63" fmla="*/ 703 h 966"/>
                <a:gd name="T64" fmla="*/ 713 w 892"/>
                <a:gd name="T65" fmla="*/ 667 h 966"/>
                <a:gd name="T66" fmla="*/ 835 w 892"/>
                <a:gd name="T67" fmla="*/ 534 h 966"/>
                <a:gd name="T68" fmla="*/ 824 w 892"/>
                <a:gd name="T69" fmla="*/ 468 h 966"/>
                <a:gd name="T70" fmla="*/ 809 w 892"/>
                <a:gd name="T71" fmla="*/ 437 h 966"/>
                <a:gd name="T72" fmla="*/ 777 w 892"/>
                <a:gd name="T73" fmla="*/ 465 h 966"/>
                <a:gd name="T74" fmla="*/ 753 w 892"/>
                <a:gd name="T75" fmla="*/ 475 h 966"/>
                <a:gd name="T76" fmla="*/ 779 w 892"/>
                <a:gd name="T77" fmla="*/ 425 h 966"/>
                <a:gd name="T78" fmla="*/ 807 w 892"/>
                <a:gd name="T79" fmla="*/ 422 h 966"/>
                <a:gd name="T80" fmla="*/ 877 w 892"/>
                <a:gd name="T81" fmla="*/ 422 h 966"/>
                <a:gd name="T82" fmla="*/ 849 w 892"/>
                <a:gd name="T83" fmla="*/ 390 h 966"/>
                <a:gd name="T84" fmla="*/ 759 w 892"/>
                <a:gd name="T85" fmla="*/ 367 h 966"/>
                <a:gd name="T86" fmla="*/ 743 w 892"/>
                <a:gd name="T87" fmla="*/ 361 h 966"/>
                <a:gd name="T88" fmla="*/ 769 w 892"/>
                <a:gd name="T89" fmla="*/ 326 h 966"/>
                <a:gd name="T90" fmla="*/ 806 w 892"/>
                <a:gd name="T91" fmla="*/ 324 h 966"/>
                <a:gd name="T92" fmla="*/ 767 w 892"/>
                <a:gd name="T93" fmla="*/ 299 h 966"/>
                <a:gd name="T94" fmla="*/ 807 w 892"/>
                <a:gd name="T95" fmla="*/ 268 h 966"/>
                <a:gd name="T96" fmla="*/ 749 w 892"/>
                <a:gd name="T97" fmla="*/ 263 h 966"/>
                <a:gd name="T98" fmla="*/ 771 w 892"/>
                <a:gd name="T99" fmla="*/ 253 h 966"/>
                <a:gd name="T100" fmla="*/ 744 w 892"/>
                <a:gd name="T101" fmla="*/ 222 h 966"/>
                <a:gd name="T102" fmla="*/ 723 w 892"/>
                <a:gd name="T103" fmla="*/ 190 h 966"/>
                <a:gd name="T104" fmla="*/ 675 w 892"/>
                <a:gd name="T105" fmla="*/ 184 h 966"/>
                <a:gd name="T106" fmla="*/ 633 w 892"/>
                <a:gd name="T107" fmla="*/ 98 h 966"/>
                <a:gd name="T108" fmla="*/ 604 w 892"/>
                <a:gd name="T109" fmla="*/ 101 h 966"/>
                <a:gd name="T110" fmla="*/ 610 w 892"/>
                <a:gd name="T111" fmla="*/ 69 h 966"/>
                <a:gd name="T112" fmla="*/ 604 w 892"/>
                <a:gd name="T113" fmla="*/ 68 h 966"/>
                <a:gd name="T114" fmla="*/ 574 w 892"/>
                <a:gd name="T115" fmla="*/ 15 h 966"/>
                <a:gd name="T116" fmla="*/ 532 w 892"/>
                <a:gd name="T117" fmla="*/ 41 h 966"/>
                <a:gd name="T118" fmla="*/ 496 w 892"/>
                <a:gd name="T119" fmla="*/ 76 h 966"/>
                <a:gd name="T120" fmla="*/ 446 w 892"/>
                <a:gd name="T121" fmla="*/ 65 h 966"/>
                <a:gd name="T122" fmla="*/ 484 w 892"/>
                <a:gd name="T123" fmla="*/ 8 h 966"/>
                <a:gd name="T124" fmla="*/ 432 w 892"/>
                <a:gd name="T125" fmla="*/ 17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2" h="966">
                  <a:moveTo>
                    <a:pt x="458" y="0"/>
                  </a:moveTo>
                  <a:lnTo>
                    <a:pt x="458" y="0"/>
                  </a:lnTo>
                  <a:lnTo>
                    <a:pt x="427" y="3"/>
                  </a:lnTo>
                  <a:lnTo>
                    <a:pt x="389" y="8"/>
                  </a:lnTo>
                  <a:lnTo>
                    <a:pt x="389" y="8"/>
                  </a:lnTo>
                  <a:lnTo>
                    <a:pt x="384" y="20"/>
                  </a:lnTo>
                  <a:lnTo>
                    <a:pt x="379" y="30"/>
                  </a:lnTo>
                  <a:lnTo>
                    <a:pt x="372" y="35"/>
                  </a:lnTo>
                  <a:lnTo>
                    <a:pt x="364" y="40"/>
                  </a:lnTo>
                  <a:lnTo>
                    <a:pt x="355" y="41"/>
                  </a:lnTo>
                  <a:lnTo>
                    <a:pt x="345" y="43"/>
                  </a:lnTo>
                  <a:lnTo>
                    <a:pt x="326" y="46"/>
                  </a:lnTo>
                  <a:lnTo>
                    <a:pt x="326" y="46"/>
                  </a:lnTo>
                  <a:lnTo>
                    <a:pt x="332" y="50"/>
                  </a:lnTo>
                  <a:lnTo>
                    <a:pt x="337" y="51"/>
                  </a:lnTo>
                  <a:lnTo>
                    <a:pt x="337" y="51"/>
                  </a:lnTo>
                  <a:lnTo>
                    <a:pt x="344" y="50"/>
                  </a:lnTo>
                  <a:lnTo>
                    <a:pt x="344" y="50"/>
                  </a:lnTo>
                  <a:lnTo>
                    <a:pt x="349" y="50"/>
                  </a:lnTo>
                  <a:lnTo>
                    <a:pt x="349" y="50"/>
                  </a:lnTo>
                  <a:lnTo>
                    <a:pt x="352" y="50"/>
                  </a:lnTo>
                  <a:lnTo>
                    <a:pt x="357" y="51"/>
                  </a:lnTo>
                  <a:lnTo>
                    <a:pt x="360" y="56"/>
                  </a:lnTo>
                  <a:lnTo>
                    <a:pt x="365" y="61"/>
                  </a:lnTo>
                  <a:lnTo>
                    <a:pt x="365" y="61"/>
                  </a:lnTo>
                  <a:lnTo>
                    <a:pt x="350" y="61"/>
                  </a:lnTo>
                  <a:lnTo>
                    <a:pt x="350" y="61"/>
                  </a:lnTo>
                  <a:lnTo>
                    <a:pt x="342" y="61"/>
                  </a:lnTo>
                  <a:lnTo>
                    <a:pt x="341" y="63"/>
                  </a:lnTo>
                  <a:lnTo>
                    <a:pt x="339" y="65"/>
                  </a:lnTo>
                  <a:lnTo>
                    <a:pt x="341" y="68"/>
                  </a:lnTo>
                  <a:lnTo>
                    <a:pt x="342" y="73"/>
                  </a:lnTo>
                  <a:lnTo>
                    <a:pt x="344" y="79"/>
                  </a:lnTo>
                  <a:lnTo>
                    <a:pt x="345" y="86"/>
                  </a:lnTo>
                  <a:lnTo>
                    <a:pt x="344" y="89"/>
                  </a:lnTo>
                  <a:lnTo>
                    <a:pt x="342" y="93"/>
                  </a:lnTo>
                  <a:lnTo>
                    <a:pt x="339" y="96"/>
                  </a:lnTo>
                  <a:lnTo>
                    <a:pt x="334" y="99"/>
                  </a:lnTo>
                  <a:lnTo>
                    <a:pt x="334" y="99"/>
                  </a:lnTo>
                  <a:lnTo>
                    <a:pt x="324" y="91"/>
                  </a:lnTo>
                  <a:lnTo>
                    <a:pt x="311" y="84"/>
                  </a:lnTo>
                  <a:lnTo>
                    <a:pt x="297" y="79"/>
                  </a:lnTo>
                  <a:lnTo>
                    <a:pt x="289" y="78"/>
                  </a:lnTo>
                  <a:lnTo>
                    <a:pt x="279" y="76"/>
                  </a:lnTo>
                  <a:lnTo>
                    <a:pt x="279" y="76"/>
                  </a:lnTo>
                  <a:lnTo>
                    <a:pt x="279" y="76"/>
                  </a:lnTo>
                  <a:lnTo>
                    <a:pt x="279" y="76"/>
                  </a:lnTo>
                  <a:lnTo>
                    <a:pt x="278" y="83"/>
                  </a:lnTo>
                  <a:lnTo>
                    <a:pt x="279" y="88"/>
                  </a:lnTo>
                  <a:lnTo>
                    <a:pt x="286" y="96"/>
                  </a:lnTo>
                  <a:lnTo>
                    <a:pt x="288" y="99"/>
                  </a:lnTo>
                  <a:lnTo>
                    <a:pt x="288" y="103"/>
                  </a:lnTo>
                  <a:lnTo>
                    <a:pt x="286" y="106"/>
                  </a:lnTo>
                  <a:lnTo>
                    <a:pt x="279" y="108"/>
                  </a:lnTo>
                  <a:lnTo>
                    <a:pt x="279" y="108"/>
                  </a:lnTo>
                  <a:lnTo>
                    <a:pt x="269" y="98"/>
                  </a:lnTo>
                  <a:lnTo>
                    <a:pt x="261" y="93"/>
                  </a:lnTo>
                  <a:lnTo>
                    <a:pt x="253" y="89"/>
                  </a:lnTo>
                  <a:lnTo>
                    <a:pt x="245" y="88"/>
                  </a:lnTo>
                  <a:lnTo>
                    <a:pt x="245" y="88"/>
                  </a:lnTo>
                  <a:lnTo>
                    <a:pt x="233" y="89"/>
                  </a:lnTo>
                  <a:lnTo>
                    <a:pt x="220" y="94"/>
                  </a:lnTo>
                  <a:lnTo>
                    <a:pt x="220" y="94"/>
                  </a:lnTo>
                  <a:lnTo>
                    <a:pt x="206" y="98"/>
                  </a:lnTo>
                  <a:lnTo>
                    <a:pt x="200" y="99"/>
                  </a:lnTo>
                  <a:lnTo>
                    <a:pt x="192" y="101"/>
                  </a:lnTo>
                  <a:lnTo>
                    <a:pt x="192" y="101"/>
                  </a:lnTo>
                  <a:lnTo>
                    <a:pt x="187" y="99"/>
                  </a:lnTo>
                  <a:lnTo>
                    <a:pt x="187" y="99"/>
                  </a:lnTo>
                  <a:lnTo>
                    <a:pt x="185" y="108"/>
                  </a:lnTo>
                  <a:lnTo>
                    <a:pt x="183" y="116"/>
                  </a:lnTo>
                  <a:lnTo>
                    <a:pt x="180" y="121"/>
                  </a:lnTo>
                  <a:lnTo>
                    <a:pt x="175" y="126"/>
                  </a:lnTo>
                  <a:lnTo>
                    <a:pt x="170" y="129"/>
                  </a:lnTo>
                  <a:lnTo>
                    <a:pt x="163" y="132"/>
                  </a:lnTo>
                  <a:lnTo>
                    <a:pt x="150" y="137"/>
                  </a:lnTo>
                  <a:lnTo>
                    <a:pt x="137" y="142"/>
                  </a:lnTo>
                  <a:lnTo>
                    <a:pt x="124" y="147"/>
                  </a:lnTo>
                  <a:lnTo>
                    <a:pt x="119" y="152"/>
                  </a:lnTo>
                  <a:lnTo>
                    <a:pt x="114" y="156"/>
                  </a:lnTo>
                  <a:lnTo>
                    <a:pt x="111" y="162"/>
                  </a:lnTo>
                  <a:lnTo>
                    <a:pt x="109" y="169"/>
                  </a:lnTo>
                  <a:lnTo>
                    <a:pt x="109" y="169"/>
                  </a:lnTo>
                  <a:lnTo>
                    <a:pt x="124" y="170"/>
                  </a:lnTo>
                  <a:lnTo>
                    <a:pt x="129" y="172"/>
                  </a:lnTo>
                  <a:lnTo>
                    <a:pt x="130" y="174"/>
                  </a:lnTo>
                  <a:lnTo>
                    <a:pt x="132" y="177"/>
                  </a:lnTo>
                  <a:lnTo>
                    <a:pt x="132" y="177"/>
                  </a:lnTo>
                  <a:lnTo>
                    <a:pt x="129" y="184"/>
                  </a:lnTo>
                  <a:lnTo>
                    <a:pt x="124" y="189"/>
                  </a:lnTo>
                  <a:lnTo>
                    <a:pt x="111" y="199"/>
                  </a:lnTo>
                  <a:lnTo>
                    <a:pt x="97" y="205"/>
                  </a:lnTo>
                  <a:lnTo>
                    <a:pt x="82" y="210"/>
                  </a:lnTo>
                  <a:lnTo>
                    <a:pt x="64" y="215"/>
                  </a:lnTo>
                  <a:lnTo>
                    <a:pt x="46" y="218"/>
                  </a:lnTo>
                  <a:lnTo>
                    <a:pt x="8" y="222"/>
                  </a:lnTo>
                  <a:lnTo>
                    <a:pt x="8" y="222"/>
                  </a:lnTo>
                  <a:lnTo>
                    <a:pt x="8" y="230"/>
                  </a:lnTo>
                  <a:lnTo>
                    <a:pt x="6" y="235"/>
                  </a:lnTo>
                  <a:lnTo>
                    <a:pt x="0" y="245"/>
                  </a:lnTo>
                  <a:lnTo>
                    <a:pt x="0" y="245"/>
                  </a:lnTo>
                  <a:lnTo>
                    <a:pt x="5" y="245"/>
                  </a:lnTo>
                  <a:lnTo>
                    <a:pt x="5" y="245"/>
                  </a:lnTo>
                  <a:lnTo>
                    <a:pt x="13" y="246"/>
                  </a:lnTo>
                  <a:lnTo>
                    <a:pt x="16" y="248"/>
                  </a:lnTo>
                  <a:lnTo>
                    <a:pt x="19" y="251"/>
                  </a:lnTo>
                  <a:lnTo>
                    <a:pt x="23" y="258"/>
                  </a:lnTo>
                  <a:lnTo>
                    <a:pt x="23" y="268"/>
                  </a:lnTo>
                  <a:lnTo>
                    <a:pt x="23" y="268"/>
                  </a:lnTo>
                  <a:lnTo>
                    <a:pt x="33" y="270"/>
                  </a:lnTo>
                  <a:lnTo>
                    <a:pt x="33" y="270"/>
                  </a:lnTo>
                  <a:lnTo>
                    <a:pt x="48" y="268"/>
                  </a:lnTo>
                  <a:lnTo>
                    <a:pt x="48" y="268"/>
                  </a:lnTo>
                  <a:lnTo>
                    <a:pt x="61" y="268"/>
                  </a:lnTo>
                  <a:lnTo>
                    <a:pt x="61" y="268"/>
                  </a:lnTo>
                  <a:lnTo>
                    <a:pt x="67" y="268"/>
                  </a:lnTo>
                  <a:lnTo>
                    <a:pt x="72" y="270"/>
                  </a:lnTo>
                  <a:lnTo>
                    <a:pt x="76" y="271"/>
                  </a:lnTo>
                  <a:lnTo>
                    <a:pt x="77" y="276"/>
                  </a:lnTo>
                  <a:lnTo>
                    <a:pt x="77" y="276"/>
                  </a:lnTo>
                  <a:lnTo>
                    <a:pt x="72" y="280"/>
                  </a:lnTo>
                  <a:lnTo>
                    <a:pt x="67" y="281"/>
                  </a:lnTo>
                  <a:lnTo>
                    <a:pt x="54" y="281"/>
                  </a:lnTo>
                  <a:lnTo>
                    <a:pt x="54" y="281"/>
                  </a:lnTo>
                  <a:lnTo>
                    <a:pt x="46" y="281"/>
                  </a:lnTo>
                  <a:lnTo>
                    <a:pt x="46" y="281"/>
                  </a:lnTo>
                  <a:lnTo>
                    <a:pt x="36" y="281"/>
                  </a:lnTo>
                  <a:lnTo>
                    <a:pt x="36" y="281"/>
                  </a:lnTo>
                  <a:lnTo>
                    <a:pt x="28" y="281"/>
                  </a:lnTo>
                  <a:lnTo>
                    <a:pt x="18" y="283"/>
                  </a:lnTo>
                  <a:lnTo>
                    <a:pt x="10" y="286"/>
                  </a:lnTo>
                  <a:lnTo>
                    <a:pt x="0" y="291"/>
                  </a:lnTo>
                  <a:lnTo>
                    <a:pt x="0" y="291"/>
                  </a:lnTo>
                  <a:lnTo>
                    <a:pt x="8" y="294"/>
                  </a:lnTo>
                  <a:lnTo>
                    <a:pt x="15" y="296"/>
                  </a:lnTo>
                  <a:lnTo>
                    <a:pt x="18" y="301"/>
                  </a:lnTo>
                  <a:lnTo>
                    <a:pt x="21" y="304"/>
                  </a:lnTo>
                  <a:lnTo>
                    <a:pt x="21" y="309"/>
                  </a:lnTo>
                  <a:lnTo>
                    <a:pt x="19" y="313"/>
                  </a:lnTo>
                  <a:lnTo>
                    <a:pt x="15" y="318"/>
                  </a:lnTo>
                  <a:lnTo>
                    <a:pt x="8" y="323"/>
                  </a:lnTo>
                  <a:lnTo>
                    <a:pt x="8" y="323"/>
                  </a:lnTo>
                  <a:lnTo>
                    <a:pt x="28" y="316"/>
                  </a:lnTo>
                  <a:lnTo>
                    <a:pt x="48" y="314"/>
                  </a:lnTo>
                  <a:lnTo>
                    <a:pt x="48" y="314"/>
                  </a:lnTo>
                  <a:lnTo>
                    <a:pt x="67" y="316"/>
                  </a:lnTo>
                  <a:lnTo>
                    <a:pt x="87" y="321"/>
                  </a:lnTo>
                  <a:lnTo>
                    <a:pt x="106" y="329"/>
                  </a:lnTo>
                  <a:lnTo>
                    <a:pt x="124" y="339"/>
                  </a:lnTo>
                  <a:lnTo>
                    <a:pt x="142" y="351"/>
                  </a:lnTo>
                  <a:lnTo>
                    <a:pt x="157" y="364"/>
                  </a:lnTo>
                  <a:lnTo>
                    <a:pt x="172" y="379"/>
                  </a:lnTo>
                  <a:lnTo>
                    <a:pt x="185" y="395"/>
                  </a:lnTo>
                  <a:lnTo>
                    <a:pt x="195" y="412"/>
                  </a:lnTo>
                  <a:lnTo>
                    <a:pt x="205" y="430"/>
                  </a:lnTo>
                  <a:lnTo>
                    <a:pt x="211" y="448"/>
                  </a:lnTo>
                  <a:lnTo>
                    <a:pt x="215" y="467"/>
                  </a:lnTo>
                  <a:lnTo>
                    <a:pt x="216" y="483"/>
                  </a:lnTo>
                  <a:lnTo>
                    <a:pt x="215" y="500"/>
                  </a:lnTo>
                  <a:lnTo>
                    <a:pt x="210" y="514"/>
                  </a:lnTo>
                  <a:lnTo>
                    <a:pt x="202" y="529"/>
                  </a:lnTo>
                  <a:lnTo>
                    <a:pt x="202" y="529"/>
                  </a:lnTo>
                  <a:lnTo>
                    <a:pt x="210" y="531"/>
                  </a:lnTo>
                  <a:lnTo>
                    <a:pt x="215" y="531"/>
                  </a:lnTo>
                  <a:lnTo>
                    <a:pt x="215" y="531"/>
                  </a:lnTo>
                  <a:lnTo>
                    <a:pt x="221" y="531"/>
                  </a:lnTo>
                  <a:lnTo>
                    <a:pt x="226" y="528"/>
                  </a:lnTo>
                  <a:lnTo>
                    <a:pt x="231" y="523"/>
                  </a:lnTo>
                  <a:lnTo>
                    <a:pt x="233" y="519"/>
                  </a:lnTo>
                  <a:lnTo>
                    <a:pt x="233" y="519"/>
                  </a:lnTo>
                  <a:lnTo>
                    <a:pt x="236" y="514"/>
                  </a:lnTo>
                  <a:lnTo>
                    <a:pt x="241" y="510"/>
                  </a:lnTo>
                  <a:lnTo>
                    <a:pt x="246" y="506"/>
                  </a:lnTo>
                  <a:lnTo>
                    <a:pt x="253" y="506"/>
                  </a:lnTo>
                  <a:lnTo>
                    <a:pt x="253" y="506"/>
                  </a:lnTo>
                  <a:lnTo>
                    <a:pt x="256" y="506"/>
                  </a:lnTo>
                  <a:lnTo>
                    <a:pt x="256" y="506"/>
                  </a:lnTo>
                  <a:lnTo>
                    <a:pt x="283" y="534"/>
                  </a:lnTo>
                  <a:lnTo>
                    <a:pt x="294" y="549"/>
                  </a:lnTo>
                  <a:lnTo>
                    <a:pt x="302" y="567"/>
                  </a:lnTo>
                  <a:lnTo>
                    <a:pt x="302" y="567"/>
                  </a:lnTo>
                  <a:lnTo>
                    <a:pt x="289" y="566"/>
                  </a:lnTo>
                  <a:lnTo>
                    <a:pt x="278" y="564"/>
                  </a:lnTo>
                  <a:lnTo>
                    <a:pt x="258" y="559"/>
                  </a:lnTo>
                  <a:lnTo>
                    <a:pt x="243" y="554"/>
                  </a:lnTo>
                  <a:lnTo>
                    <a:pt x="235" y="553"/>
                  </a:lnTo>
                  <a:lnTo>
                    <a:pt x="226" y="553"/>
                  </a:lnTo>
                  <a:lnTo>
                    <a:pt x="226" y="553"/>
                  </a:lnTo>
                  <a:lnTo>
                    <a:pt x="225" y="553"/>
                  </a:lnTo>
                  <a:lnTo>
                    <a:pt x="225" y="553"/>
                  </a:lnTo>
                  <a:lnTo>
                    <a:pt x="230" y="561"/>
                  </a:lnTo>
                  <a:lnTo>
                    <a:pt x="236" y="567"/>
                  </a:lnTo>
                  <a:lnTo>
                    <a:pt x="245" y="572"/>
                  </a:lnTo>
                  <a:lnTo>
                    <a:pt x="254" y="577"/>
                  </a:lnTo>
                  <a:lnTo>
                    <a:pt x="264" y="579"/>
                  </a:lnTo>
                  <a:lnTo>
                    <a:pt x="278" y="581"/>
                  </a:lnTo>
                  <a:lnTo>
                    <a:pt x="302" y="582"/>
                  </a:lnTo>
                  <a:lnTo>
                    <a:pt x="302" y="582"/>
                  </a:lnTo>
                  <a:lnTo>
                    <a:pt x="306" y="592"/>
                  </a:lnTo>
                  <a:lnTo>
                    <a:pt x="307" y="601"/>
                  </a:lnTo>
                  <a:lnTo>
                    <a:pt x="307" y="609"/>
                  </a:lnTo>
                  <a:lnTo>
                    <a:pt x="307" y="614"/>
                  </a:lnTo>
                  <a:lnTo>
                    <a:pt x="306" y="620"/>
                  </a:lnTo>
                  <a:lnTo>
                    <a:pt x="304" y="625"/>
                  </a:lnTo>
                  <a:lnTo>
                    <a:pt x="297" y="632"/>
                  </a:lnTo>
                  <a:lnTo>
                    <a:pt x="289" y="639"/>
                  </a:lnTo>
                  <a:lnTo>
                    <a:pt x="279" y="644"/>
                  </a:lnTo>
                  <a:lnTo>
                    <a:pt x="271" y="647"/>
                  </a:lnTo>
                  <a:lnTo>
                    <a:pt x="264" y="652"/>
                  </a:lnTo>
                  <a:lnTo>
                    <a:pt x="264" y="652"/>
                  </a:lnTo>
                  <a:lnTo>
                    <a:pt x="269" y="652"/>
                  </a:lnTo>
                  <a:lnTo>
                    <a:pt x="269" y="652"/>
                  </a:lnTo>
                  <a:lnTo>
                    <a:pt x="281" y="652"/>
                  </a:lnTo>
                  <a:lnTo>
                    <a:pt x="289" y="655"/>
                  </a:lnTo>
                  <a:lnTo>
                    <a:pt x="297" y="660"/>
                  </a:lnTo>
                  <a:lnTo>
                    <a:pt x="302" y="667"/>
                  </a:lnTo>
                  <a:lnTo>
                    <a:pt x="302" y="667"/>
                  </a:lnTo>
                  <a:lnTo>
                    <a:pt x="299" y="668"/>
                  </a:lnTo>
                  <a:lnTo>
                    <a:pt x="297" y="670"/>
                  </a:lnTo>
                  <a:lnTo>
                    <a:pt x="294" y="673"/>
                  </a:lnTo>
                  <a:lnTo>
                    <a:pt x="291" y="680"/>
                  </a:lnTo>
                  <a:lnTo>
                    <a:pt x="289" y="682"/>
                  </a:lnTo>
                  <a:lnTo>
                    <a:pt x="288" y="682"/>
                  </a:lnTo>
                  <a:lnTo>
                    <a:pt x="288" y="682"/>
                  </a:lnTo>
                  <a:lnTo>
                    <a:pt x="279" y="682"/>
                  </a:lnTo>
                  <a:lnTo>
                    <a:pt x="279" y="682"/>
                  </a:lnTo>
                  <a:lnTo>
                    <a:pt x="268" y="683"/>
                  </a:lnTo>
                  <a:lnTo>
                    <a:pt x="268" y="683"/>
                  </a:lnTo>
                  <a:lnTo>
                    <a:pt x="254" y="683"/>
                  </a:lnTo>
                  <a:lnTo>
                    <a:pt x="254" y="683"/>
                  </a:lnTo>
                  <a:lnTo>
                    <a:pt x="246" y="682"/>
                  </a:lnTo>
                  <a:lnTo>
                    <a:pt x="243" y="680"/>
                  </a:lnTo>
                  <a:lnTo>
                    <a:pt x="241" y="677"/>
                  </a:lnTo>
                  <a:lnTo>
                    <a:pt x="241" y="677"/>
                  </a:lnTo>
                  <a:lnTo>
                    <a:pt x="238" y="682"/>
                  </a:lnTo>
                  <a:lnTo>
                    <a:pt x="235" y="685"/>
                  </a:lnTo>
                  <a:lnTo>
                    <a:pt x="235" y="688"/>
                  </a:lnTo>
                  <a:lnTo>
                    <a:pt x="235" y="692"/>
                  </a:lnTo>
                  <a:lnTo>
                    <a:pt x="238" y="698"/>
                  </a:lnTo>
                  <a:lnTo>
                    <a:pt x="245" y="703"/>
                  </a:lnTo>
                  <a:lnTo>
                    <a:pt x="253" y="708"/>
                  </a:lnTo>
                  <a:lnTo>
                    <a:pt x="264" y="713"/>
                  </a:lnTo>
                  <a:lnTo>
                    <a:pt x="276" y="715"/>
                  </a:lnTo>
                  <a:lnTo>
                    <a:pt x="289" y="716"/>
                  </a:lnTo>
                  <a:lnTo>
                    <a:pt x="289" y="716"/>
                  </a:lnTo>
                  <a:lnTo>
                    <a:pt x="278" y="723"/>
                  </a:lnTo>
                  <a:lnTo>
                    <a:pt x="268" y="731"/>
                  </a:lnTo>
                  <a:lnTo>
                    <a:pt x="256" y="739"/>
                  </a:lnTo>
                  <a:lnTo>
                    <a:pt x="250" y="743"/>
                  </a:lnTo>
                  <a:lnTo>
                    <a:pt x="241" y="744"/>
                  </a:lnTo>
                  <a:lnTo>
                    <a:pt x="241" y="744"/>
                  </a:lnTo>
                  <a:lnTo>
                    <a:pt x="256" y="763"/>
                  </a:lnTo>
                  <a:lnTo>
                    <a:pt x="269" y="779"/>
                  </a:lnTo>
                  <a:lnTo>
                    <a:pt x="274" y="789"/>
                  </a:lnTo>
                  <a:lnTo>
                    <a:pt x="278" y="799"/>
                  </a:lnTo>
                  <a:lnTo>
                    <a:pt x="279" y="809"/>
                  </a:lnTo>
                  <a:lnTo>
                    <a:pt x="279" y="821"/>
                  </a:lnTo>
                  <a:lnTo>
                    <a:pt x="279" y="821"/>
                  </a:lnTo>
                  <a:lnTo>
                    <a:pt x="284" y="809"/>
                  </a:lnTo>
                  <a:lnTo>
                    <a:pt x="291" y="797"/>
                  </a:lnTo>
                  <a:lnTo>
                    <a:pt x="299" y="787"/>
                  </a:lnTo>
                  <a:lnTo>
                    <a:pt x="304" y="784"/>
                  </a:lnTo>
                  <a:lnTo>
                    <a:pt x="311" y="782"/>
                  </a:lnTo>
                  <a:lnTo>
                    <a:pt x="311" y="782"/>
                  </a:lnTo>
                  <a:lnTo>
                    <a:pt x="317" y="791"/>
                  </a:lnTo>
                  <a:lnTo>
                    <a:pt x="326" y="797"/>
                  </a:lnTo>
                  <a:lnTo>
                    <a:pt x="334" y="804"/>
                  </a:lnTo>
                  <a:lnTo>
                    <a:pt x="341" y="812"/>
                  </a:lnTo>
                  <a:lnTo>
                    <a:pt x="341" y="812"/>
                  </a:lnTo>
                  <a:lnTo>
                    <a:pt x="336" y="814"/>
                  </a:lnTo>
                  <a:lnTo>
                    <a:pt x="336" y="814"/>
                  </a:lnTo>
                  <a:lnTo>
                    <a:pt x="331" y="812"/>
                  </a:lnTo>
                  <a:lnTo>
                    <a:pt x="327" y="811"/>
                  </a:lnTo>
                  <a:lnTo>
                    <a:pt x="322" y="806"/>
                  </a:lnTo>
                  <a:lnTo>
                    <a:pt x="317" y="801"/>
                  </a:lnTo>
                  <a:lnTo>
                    <a:pt x="314" y="797"/>
                  </a:lnTo>
                  <a:lnTo>
                    <a:pt x="311" y="797"/>
                  </a:lnTo>
                  <a:lnTo>
                    <a:pt x="311" y="797"/>
                  </a:lnTo>
                  <a:lnTo>
                    <a:pt x="312" y="809"/>
                  </a:lnTo>
                  <a:lnTo>
                    <a:pt x="312" y="816"/>
                  </a:lnTo>
                  <a:lnTo>
                    <a:pt x="309" y="817"/>
                  </a:lnTo>
                  <a:lnTo>
                    <a:pt x="304" y="819"/>
                  </a:lnTo>
                  <a:lnTo>
                    <a:pt x="299" y="819"/>
                  </a:lnTo>
                  <a:lnTo>
                    <a:pt x="294" y="822"/>
                  </a:lnTo>
                  <a:lnTo>
                    <a:pt x="291" y="826"/>
                  </a:lnTo>
                  <a:lnTo>
                    <a:pt x="289" y="830"/>
                  </a:lnTo>
                  <a:lnTo>
                    <a:pt x="288" y="844"/>
                  </a:lnTo>
                  <a:lnTo>
                    <a:pt x="288" y="844"/>
                  </a:lnTo>
                  <a:lnTo>
                    <a:pt x="289" y="844"/>
                  </a:lnTo>
                  <a:lnTo>
                    <a:pt x="289" y="844"/>
                  </a:lnTo>
                  <a:lnTo>
                    <a:pt x="299" y="845"/>
                  </a:lnTo>
                  <a:lnTo>
                    <a:pt x="309" y="849"/>
                  </a:lnTo>
                  <a:lnTo>
                    <a:pt x="317" y="854"/>
                  </a:lnTo>
                  <a:lnTo>
                    <a:pt x="324" y="860"/>
                  </a:lnTo>
                  <a:lnTo>
                    <a:pt x="329" y="867"/>
                  </a:lnTo>
                  <a:lnTo>
                    <a:pt x="331" y="875"/>
                  </a:lnTo>
                  <a:lnTo>
                    <a:pt x="329" y="882"/>
                  </a:lnTo>
                  <a:lnTo>
                    <a:pt x="326" y="890"/>
                  </a:lnTo>
                  <a:lnTo>
                    <a:pt x="326" y="890"/>
                  </a:lnTo>
                  <a:lnTo>
                    <a:pt x="336" y="888"/>
                  </a:lnTo>
                  <a:lnTo>
                    <a:pt x="336" y="888"/>
                  </a:lnTo>
                  <a:lnTo>
                    <a:pt x="344" y="890"/>
                  </a:lnTo>
                  <a:lnTo>
                    <a:pt x="350" y="893"/>
                  </a:lnTo>
                  <a:lnTo>
                    <a:pt x="355" y="898"/>
                  </a:lnTo>
                  <a:lnTo>
                    <a:pt x="359" y="903"/>
                  </a:lnTo>
                  <a:lnTo>
                    <a:pt x="365" y="916"/>
                  </a:lnTo>
                  <a:lnTo>
                    <a:pt x="369" y="923"/>
                  </a:lnTo>
                  <a:lnTo>
                    <a:pt x="372" y="928"/>
                  </a:lnTo>
                  <a:lnTo>
                    <a:pt x="372" y="928"/>
                  </a:lnTo>
                  <a:lnTo>
                    <a:pt x="375" y="928"/>
                  </a:lnTo>
                  <a:lnTo>
                    <a:pt x="375" y="928"/>
                  </a:lnTo>
                  <a:lnTo>
                    <a:pt x="387" y="930"/>
                  </a:lnTo>
                  <a:lnTo>
                    <a:pt x="400" y="933"/>
                  </a:lnTo>
                  <a:lnTo>
                    <a:pt x="400" y="933"/>
                  </a:lnTo>
                  <a:lnTo>
                    <a:pt x="417" y="938"/>
                  </a:lnTo>
                  <a:lnTo>
                    <a:pt x="432" y="940"/>
                  </a:lnTo>
                  <a:lnTo>
                    <a:pt x="432" y="940"/>
                  </a:lnTo>
                  <a:lnTo>
                    <a:pt x="441" y="938"/>
                  </a:lnTo>
                  <a:lnTo>
                    <a:pt x="450" y="935"/>
                  </a:lnTo>
                  <a:lnTo>
                    <a:pt x="458" y="930"/>
                  </a:lnTo>
                  <a:lnTo>
                    <a:pt x="465" y="920"/>
                  </a:lnTo>
                  <a:lnTo>
                    <a:pt x="465" y="920"/>
                  </a:lnTo>
                  <a:lnTo>
                    <a:pt x="466" y="923"/>
                  </a:lnTo>
                  <a:lnTo>
                    <a:pt x="468" y="925"/>
                  </a:lnTo>
                  <a:lnTo>
                    <a:pt x="473" y="928"/>
                  </a:lnTo>
                  <a:lnTo>
                    <a:pt x="478" y="931"/>
                  </a:lnTo>
                  <a:lnTo>
                    <a:pt x="480" y="933"/>
                  </a:lnTo>
                  <a:lnTo>
                    <a:pt x="481" y="935"/>
                  </a:lnTo>
                  <a:lnTo>
                    <a:pt x="481" y="935"/>
                  </a:lnTo>
                  <a:lnTo>
                    <a:pt x="475" y="943"/>
                  </a:lnTo>
                  <a:lnTo>
                    <a:pt x="475" y="945"/>
                  </a:lnTo>
                  <a:lnTo>
                    <a:pt x="475" y="946"/>
                  </a:lnTo>
                  <a:lnTo>
                    <a:pt x="480" y="948"/>
                  </a:lnTo>
                  <a:lnTo>
                    <a:pt x="488" y="948"/>
                  </a:lnTo>
                  <a:lnTo>
                    <a:pt x="494" y="950"/>
                  </a:lnTo>
                  <a:lnTo>
                    <a:pt x="499" y="951"/>
                  </a:lnTo>
                  <a:lnTo>
                    <a:pt x="501" y="953"/>
                  </a:lnTo>
                  <a:lnTo>
                    <a:pt x="501" y="956"/>
                  </a:lnTo>
                  <a:lnTo>
                    <a:pt x="499" y="961"/>
                  </a:lnTo>
                  <a:lnTo>
                    <a:pt x="496" y="966"/>
                  </a:lnTo>
                  <a:lnTo>
                    <a:pt x="496" y="966"/>
                  </a:lnTo>
                  <a:lnTo>
                    <a:pt x="513" y="963"/>
                  </a:lnTo>
                  <a:lnTo>
                    <a:pt x="531" y="961"/>
                  </a:lnTo>
                  <a:lnTo>
                    <a:pt x="546" y="958"/>
                  </a:lnTo>
                  <a:lnTo>
                    <a:pt x="552" y="955"/>
                  </a:lnTo>
                  <a:lnTo>
                    <a:pt x="559" y="951"/>
                  </a:lnTo>
                  <a:lnTo>
                    <a:pt x="559" y="951"/>
                  </a:lnTo>
                  <a:lnTo>
                    <a:pt x="556" y="951"/>
                  </a:lnTo>
                  <a:lnTo>
                    <a:pt x="556" y="951"/>
                  </a:lnTo>
                  <a:lnTo>
                    <a:pt x="544" y="950"/>
                  </a:lnTo>
                  <a:lnTo>
                    <a:pt x="542" y="948"/>
                  </a:lnTo>
                  <a:lnTo>
                    <a:pt x="541" y="946"/>
                  </a:lnTo>
                  <a:lnTo>
                    <a:pt x="541" y="943"/>
                  </a:lnTo>
                  <a:lnTo>
                    <a:pt x="544" y="936"/>
                  </a:lnTo>
                  <a:lnTo>
                    <a:pt x="547" y="930"/>
                  </a:lnTo>
                  <a:lnTo>
                    <a:pt x="551" y="923"/>
                  </a:lnTo>
                  <a:lnTo>
                    <a:pt x="551" y="918"/>
                  </a:lnTo>
                  <a:lnTo>
                    <a:pt x="549" y="913"/>
                  </a:lnTo>
                  <a:lnTo>
                    <a:pt x="547" y="910"/>
                  </a:lnTo>
                  <a:lnTo>
                    <a:pt x="542" y="905"/>
                  </a:lnTo>
                  <a:lnTo>
                    <a:pt x="566" y="905"/>
                  </a:lnTo>
                  <a:lnTo>
                    <a:pt x="566" y="905"/>
                  </a:lnTo>
                  <a:lnTo>
                    <a:pt x="567" y="895"/>
                  </a:lnTo>
                  <a:lnTo>
                    <a:pt x="567" y="887"/>
                  </a:lnTo>
                  <a:lnTo>
                    <a:pt x="566" y="880"/>
                  </a:lnTo>
                  <a:lnTo>
                    <a:pt x="561" y="875"/>
                  </a:lnTo>
                  <a:lnTo>
                    <a:pt x="554" y="865"/>
                  </a:lnTo>
                  <a:lnTo>
                    <a:pt x="551" y="859"/>
                  </a:lnTo>
                  <a:lnTo>
                    <a:pt x="551" y="850"/>
                  </a:lnTo>
                  <a:lnTo>
                    <a:pt x="551" y="850"/>
                  </a:lnTo>
                  <a:lnTo>
                    <a:pt x="556" y="844"/>
                  </a:lnTo>
                  <a:lnTo>
                    <a:pt x="561" y="839"/>
                  </a:lnTo>
                  <a:lnTo>
                    <a:pt x="572" y="827"/>
                  </a:lnTo>
                  <a:lnTo>
                    <a:pt x="577" y="822"/>
                  </a:lnTo>
                  <a:lnTo>
                    <a:pt x="582" y="814"/>
                  </a:lnTo>
                  <a:lnTo>
                    <a:pt x="587" y="804"/>
                  </a:lnTo>
                  <a:lnTo>
                    <a:pt x="589" y="789"/>
                  </a:lnTo>
                  <a:lnTo>
                    <a:pt x="589" y="789"/>
                  </a:lnTo>
                  <a:lnTo>
                    <a:pt x="576" y="789"/>
                  </a:lnTo>
                  <a:lnTo>
                    <a:pt x="569" y="787"/>
                  </a:lnTo>
                  <a:lnTo>
                    <a:pt x="567" y="784"/>
                  </a:lnTo>
                  <a:lnTo>
                    <a:pt x="566" y="782"/>
                  </a:lnTo>
                  <a:lnTo>
                    <a:pt x="566" y="782"/>
                  </a:lnTo>
                  <a:lnTo>
                    <a:pt x="579" y="779"/>
                  </a:lnTo>
                  <a:lnTo>
                    <a:pt x="585" y="776"/>
                  </a:lnTo>
                  <a:lnTo>
                    <a:pt x="587" y="774"/>
                  </a:lnTo>
                  <a:lnTo>
                    <a:pt x="587" y="771"/>
                  </a:lnTo>
                  <a:lnTo>
                    <a:pt x="585" y="768"/>
                  </a:lnTo>
                  <a:lnTo>
                    <a:pt x="576" y="756"/>
                  </a:lnTo>
                  <a:lnTo>
                    <a:pt x="569" y="751"/>
                  </a:lnTo>
                  <a:lnTo>
                    <a:pt x="566" y="744"/>
                  </a:lnTo>
                  <a:lnTo>
                    <a:pt x="566" y="744"/>
                  </a:lnTo>
                  <a:lnTo>
                    <a:pt x="587" y="736"/>
                  </a:lnTo>
                  <a:lnTo>
                    <a:pt x="600" y="731"/>
                  </a:lnTo>
                  <a:lnTo>
                    <a:pt x="610" y="726"/>
                  </a:lnTo>
                  <a:lnTo>
                    <a:pt x="620" y="720"/>
                  </a:lnTo>
                  <a:lnTo>
                    <a:pt x="625" y="713"/>
                  </a:lnTo>
                  <a:lnTo>
                    <a:pt x="627" y="708"/>
                  </a:lnTo>
                  <a:lnTo>
                    <a:pt x="625" y="705"/>
                  </a:lnTo>
                  <a:lnTo>
                    <a:pt x="623" y="701"/>
                  </a:lnTo>
                  <a:lnTo>
                    <a:pt x="620" y="698"/>
                  </a:lnTo>
                  <a:lnTo>
                    <a:pt x="620" y="698"/>
                  </a:lnTo>
                  <a:lnTo>
                    <a:pt x="625" y="696"/>
                  </a:lnTo>
                  <a:lnTo>
                    <a:pt x="628" y="695"/>
                  </a:lnTo>
                  <a:lnTo>
                    <a:pt x="632" y="690"/>
                  </a:lnTo>
                  <a:lnTo>
                    <a:pt x="637" y="683"/>
                  </a:lnTo>
                  <a:lnTo>
                    <a:pt x="640" y="682"/>
                  </a:lnTo>
                  <a:lnTo>
                    <a:pt x="645" y="682"/>
                  </a:lnTo>
                  <a:lnTo>
                    <a:pt x="645" y="682"/>
                  </a:lnTo>
                  <a:lnTo>
                    <a:pt x="652" y="682"/>
                  </a:lnTo>
                  <a:lnTo>
                    <a:pt x="652" y="682"/>
                  </a:lnTo>
                  <a:lnTo>
                    <a:pt x="648" y="690"/>
                  </a:lnTo>
                  <a:lnTo>
                    <a:pt x="645" y="695"/>
                  </a:lnTo>
                  <a:lnTo>
                    <a:pt x="645" y="698"/>
                  </a:lnTo>
                  <a:lnTo>
                    <a:pt x="645" y="701"/>
                  </a:lnTo>
                  <a:lnTo>
                    <a:pt x="647" y="703"/>
                  </a:lnTo>
                  <a:lnTo>
                    <a:pt x="652" y="705"/>
                  </a:lnTo>
                  <a:lnTo>
                    <a:pt x="652" y="705"/>
                  </a:lnTo>
                  <a:lnTo>
                    <a:pt x="663" y="700"/>
                  </a:lnTo>
                  <a:lnTo>
                    <a:pt x="670" y="695"/>
                  </a:lnTo>
                  <a:lnTo>
                    <a:pt x="676" y="688"/>
                  </a:lnTo>
                  <a:lnTo>
                    <a:pt x="680" y="682"/>
                  </a:lnTo>
                  <a:lnTo>
                    <a:pt x="683" y="677"/>
                  </a:lnTo>
                  <a:lnTo>
                    <a:pt x="690" y="672"/>
                  </a:lnTo>
                  <a:lnTo>
                    <a:pt x="696" y="668"/>
                  </a:lnTo>
                  <a:lnTo>
                    <a:pt x="708" y="667"/>
                  </a:lnTo>
                  <a:lnTo>
                    <a:pt x="708" y="667"/>
                  </a:lnTo>
                  <a:lnTo>
                    <a:pt x="713" y="667"/>
                  </a:lnTo>
                  <a:lnTo>
                    <a:pt x="713" y="667"/>
                  </a:lnTo>
                  <a:lnTo>
                    <a:pt x="724" y="615"/>
                  </a:lnTo>
                  <a:lnTo>
                    <a:pt x="728" y="604"/>
                  </a:lnTo>
                  <a:lnTo>
                    <a:pt x="731" y="594"/>
                  </a:lnTo>
                  <a:lnTo>
                    <a:pt x="738" y="584"/>
                  </a:lnTo>
                  <a:lnTo>
                    <a:pt x="744" y="576"/>
                  </a:lnTo>
                  <a:lnTo>
                    <a:pt x="744" y="576"/>
                  </a:lnTo>
                  <a:lnTo>
                    <a:pt x="759" y="572"/>
                  </a:lnTo>
                  <a:lnTo>
                    <a:pt x="772" y="569"/>
                  </a:lnTo>
                  <a:lnTo>
                    <a:pt x="784" y="566"/>
                  </a:lnTo>
                  <a:lnTo>
                    <a:pt x="796" y="561"/>
                  </a:lnTo>
                  <a:lnTo>
                    <a:pt x="807" y="556"/>
                  </a:lnTo>
                  <a:lnTo>
                    <a:pt x="817" y="549"/>
                  </a:lnTo>
                  <a:lnTo>
                    <a:pt x="835" y="534"/>
                  </a:lnTo>
                  <a:lnTo>
                    <a:pt x="850" y="516"/>
                  </a:lnTo>
                  <a:lnTo>
                    <a:pt x="863" y="496"/>
                  </a:lnTo>
                  <a:lnTo>
                    <a:pt x="875" y="475"/>
                  </a:lnTo>
                  <a:lnTo>
                    <a:pt x="883" y="452"/>
                  </a:lnTo>
                  <a:lnTo>
                    <a:pt x="883" y="452"/>
                  </a:lnTo>
                  <a:lnTo>
                    <a:pt x="875" y="452"/>
                  </a:lnTo>
                  <a:lnTo>
                    <a:pt x="868" y="450"/>
                  </a:lnTo>
                  <a:lnTo>
                    <a:pt x="868" y="450"/>
                  </a:lnTo>
                  <a:lnTo>
                    <a:pt x="855" y="452"/>
                  </a:lnTo>
                  <a:lnTo>
                    <a:pt x="844" y="457"/>
                  </a:lnTo>
                  <a:lnTo>
                    <a:pt x="832" y="462"/>
                  </a:lnTo>
                  <a:lnTo>
                    <a:pt x="824" y="468"/>
                  </a:lnTo>
                  <a:lnTo>
                    <a:pt x="824" y="468"/>
                  </a:lnTo>
                  <a:lnTo>
                    <a:pt x="806" y="481"/>
                  </a:lnTo>
                  <a:lnTo>
                    <a:pt x="797" y="485"/>
                  </a:lnTo>
                  <a:lnTo>
                    <a:pt x="787" y="486"/>
                  </a:lnTo>
                  <a:lnTo>
                    <a:pt x="787" y="486"/>
                  </a:lnTo>
                  <a:lnTo>
                    <a:pt x="782" y="486"/>
                  </a:lnTo>
                  <a:lnTo>
                    <a:pt x="776" y="483"/>
                  </a:lnTo>
                  <a:lnTo>
                    <a:pt x="776" y="483"/>
                  </a:lnTo>
                  <a:lnTo>
                    <a:pt x="782" y="480"/>
                  </a:lnTo>
                  <a:lnTo>
                    <a:pt x="789" y="475"/>
                  </a:lnTo>
                  <a:lnTo>
                    <a:pt x="797" y="463"/>
                  </a:lnTo>
                  <a:lnTo>
                    <a:pt x="814" y="437"/>
                  </a:lnTo>
                  <a:lnTo>
                    <a:pt x="814" y="437"/>
                  </a:lnTo>
                  <a:lnTo>
                    <a:pt x="809" y="437"/>
                  </a:lnTo>
                  <a:lnTo>
                    <a:pt x="809" y="437"/>
                  </a:lnTo>
                  <a:lnTo>
                    <a:pt x="804" y="437"/>
                  </a:lnTo>
                  <a:lnTo>
                    <a:pt x="801" y="438"/>
                  </a:lnTo>
                  <a:lnTo>
                    <a:pt x="794" y="445"/>
                  </a:lnTo>
                  <a:lnTo>
                    <a:pt x="794" y="445"/>
                  </a:lnTo>
                  <a:lnTo>
                    <a:pt x="789" y="450"/>
                  </a:lnTo>
                  <a:lnTo>
                    <a:pt x="786" y="453"/>
                  </a:lnTo>
                  <a:lnTo>
                    <a:pt x="781" y="453"/>
                  </a:lnTo>
                  <a:lnTo>
                    <a:pt x="781" y="453"/>
                  </a:lnTo>
                  <a:lnTo>
                    <a:pt x="776" y="452"/>
                  </a:lnTo>
                  <a:lnTo>
                    <a:pt x="776" y="452"/>
                  </a:lnTo>
                  <a:lnTo>
                    <a:pt x="776" y="460"/>
                  </a:lnTo>
                  <a:lnTo>
                    <a:pt x="777" y="465"/>
                  </a:lnTo>
                  <a:lnTo>
                    <a:pt x="782" y="475"/>
                  </a:lnTo>
                  <a:lnTo>
                    <a:pt x="782" y="475"/>
                  </a:lnTo>
                  <a:lnTo>
                    <a:pt x="779" y="473"/>
                  </a:lnTo>
                  <a:lnTo>
                    <a:pt x="776" y="473"/>
                  </a:lnTo>
                  <a:lnTo>
                    <a:pt x="776" y="473"/>
                  </a:lnTo>
                  <a:lnTo>
                    <a:pt x="769" y="475"/>
                  </a:lnTo>
                  <a:lnTo>
                    <a:pt x="764" y="478"/>
                  </a:lnTo>
                  <a:lnTo>
                    <a:pt x="764" y="478"/>
                  </a:lnTo>
                  <a:lnTo>
                    <a:pt x="759" y="481"/>
                  </a:lnTo>
                  <a:lnTo>
                    <a:pt x="756" y="483"/>
                  </a:lnTo>
                  <a:lnTo>
                    <a:pt x="756" y="483"/>
                  </a:lnTo>
                  <a:lnTo>
                    <a:pt x="753" y="481"/>
                  </a:lnTo>
                  <a:lnTo>
                    <a:pt x="753" y="475"/>
                  </a:lnTo>
                  <a:lnTo>
                    <a:pt x="753" y="475"/>
                  </a:lnTo>
                  <a:lnTo>
                    <a:pt x="753" y="470"/>
                  </a:lnTo>
                  <a:lnTo>
                    <a:pt x="754" y="465"/>
                  </a:lnTo>
                  <a:lnTo>
                    <a:pt x="759" y="458"/>
                  </a:lnTo>
                  <a:lnTo>
                    <a:pt x="767" y="453"/>
                  </a:lnTo>
                  <a:lnTo>
                    <a:pt x="776" y="448"/>
                  </a:lnTo>
                  <a:lnTo>
                    <a:pt x="784" y="443"/>
                  </a:lnTo>
                  <a:lnTo>
                    <a:pt x="791" y="438"/>
                  </a:lnTo>
                  <a:lnTo>
                    <a:pt x="796" y="432"/>
                  </a:lnTo>
                  <a:lnTo>
                    <a:pt x="797" y="427"/>
                  </a:lnTo>
                  <a:lnTo>
                    <a:pt x="799" y="422"/>
                  </a:lnTo>
                  <a:lnTo>
                    <a:pt x="799" y="422"/>
                  </a:lnTo>
                  <a:lnTo>
                    <a:pt x="779" y="425"/>
                  </a:lnTo>
                  <a:lnTo>
                    <a:pt x="761" y="427"/>
                  </a:lnTo>
                  <a:lnTo>
                    <a:pt x="761" y="427"/>
                  </a:lnTo>
                  <a:lnTo>
                    <a:pt x="749" y="427"/>
                  </a:lnTo>
                  <a:lnTo>
                    <a:pt x="739" y="424"/>
                  </a:lnTo>
                  <a:lnTo>
                    <a:pt x="731" y="420"/>
                  </a:lnTo>
                  <a:lnTo>
                    <a:pt x="721" y="414"/>
                  </a:lnTo>
                  <a:lnTo>
                    <a:pt x="721" y="414"/>
                  </a:lnTo>
                  <a:lnTo>
                    <a:pt x="741" y="414"/>
                  </a:lnTo>
                  <a:lnTo>
                    <a:pt x="741" y="414"/>
                  </a:lnTo>
                  <a:lnTo>
                    <a:pt x="759" y="414"/>
                  </a:lnTo>
                  <a:lnTo>
                    <a:pt x="776" y="415"/>
                  </a:lnTo>
                  <a:lnTo>
                    <a:pt x="807" y="422"/>
                  </a:lnTo>
                  <a:lnTo>
                    <a:pt x="807" y="422"/>
                  </a:lnTo>
                  <a:lnTo>
                    <a:pt x="839" y="427"/>
                  </a:lnTo>
                  <a:lnTo>
                    <a:pt x="852" y="428"/>
                  </a:lnTo>
                  <a:lnTo>
                    <a:pt x="867" y="430"/>
                  </a:lnTo>
                  <a:lnTo>
                    <a:pt x="867" y="430"/>
                  </a:lnTo>
                  <a:lnTo>
                    <a:pt x="877" y="430"/>
                  </a:lnTo>
                  <a:lnTo>
                    <a:pt x="877" y="430"/>
                  </a:lnTo>
                  <a:lnTo>
                    <a:pt x="877" y="430"/>
                  </a:lnTo>
                  <a:lnTo>
                    <a:pt x="877" y="430"/>
                  </a:lnTo>
                  <a:lnTo>
                    <a:pt x="873" y="428"/>
                  </a:lnTo>
                  <a:lnTo>
                    <a:pt x="872" y="427"/>
                  </a:lnTo>
                  <a:lnTo>
                    <a:pt x="872" y="424"/>
                  </a:lnTo>
                  <a:lnTo>
                    <a:pt x="877" y="422"/>
                  </a:lnTo>
                  <a:lnTo>
                    <a:pt x="877" y="422"/>
                  </a:lnTo>
                  <a:lnTo>
                    <a:pt x="877" y="425"/>
                  </a:lnTo>
                  <a:lnTo>
                    <a:pt x="878" y="427"/>
                  </a:lnTo>
                  <a:lnTo>
                    <a:pt x="883" y="428"/>
                  </a:lnTo>
                  <a:lnTo>
                    <a:pt x="883" y="428"/>
                  </a:lnTo>
                  <a:lnTo>
                    <a:pt x="888" y="427"/>
                  </a:lnTo>
                  <a:lnTo>
                    <a:pt x="890" y="425"/>
                  </a:lnTo>
                  <a:lnTo>
                    <a:pt x="892" y="422"/>
                  </a:lnTo>
                  <a:lnTo>
                    <a:pt x="892" y="422"/>
                  </a:lnTo>
                  <a:lnTo>
                    <a:pt x="885" y="414"/>
                  </a:lnTo>
                  <a:lnTo>
                    <a:pt x="877" y="407"/>
                  </a:lnTo>
                  <a:lnTo>
                    <a:pt x="868" y="400"/>
                  </a:lnTo>
                  <a:lnTo>
                    <a:pt x="858" y="395"/>
                  </a:lnTo>
                  <a:lnTo>
                    <a:pt x="849" y="390"/>
                  </a:lnTo>
                  <a:lnTo>
                    <a:pt x="837" y="387"/>
                  </a:lnTo>
                  <a:lnTo>
                    <a:pt x="825" y="385"/>
                  </a:lnTo>
                  <a:lnTo>
                    <a:pt x="812" y="384"/>
                  </a:lnTo>
                  <a:lnTo>
                    <a:pt x="812" y="384"/>
                  </a:lnTo>
                  <a:lnTo>
                    <a:pt x="791" y="385"/>
                  </a:lnTo>
                  <a:lnTo>
                    <a:pt x="767" y="390"/>
                  </a:lnTo>
                  <a:lnTo>
                    <a:pt x="767" y="390"/>
                  </a:lnTo>
                  <a:lnTo>
                    <a:pt x="772" y="384"/>
                  </a:lnTo>
                  <a:lnTo>
                    <a:pt x="772" y="380"/>
                  </a:lnTo>
                  <a:lnTo>
                    <a:pt x="772" y="377"/>
                  </a:lnTo>
                  <a:lnTo>
                    <a:pt x="772" y="374"/>
                  </a:lnTo>
                  <a:lnTo>
                    <a:pt x="769" y="372"/>
                  </a:lnTo>
                  <a:lnTo>
                    <a:pt x="759" y="367"/>
                  </a:lnTo>
                  <a:lnTo>
                    <a:pt x="759" y="367"/>
                  </a:lnTo>
                  <a:lnTo>
                    <a:pt x="758" y="374"/>
                  </a:lnTo>
                  <a:lnTo>
                    <a:pt x="754" y="377"/>
                  </a:lnTo>
                  <a:lnTo>
                    <a:pt x="744" y="384"/>
                  </a:lnTo>
                  <a:lnTo>
                    <a:pt x="744" y="384"/>
                  </a:lnTo>
                  <a:lnTo>
                    <a:pt x="746" y="377"/>
                  </a:lnTo>
                  <a:lnTo>
                    <a:pt x="749" y="372"/>
                  </a:lnTo>
                  <a:lnTo>
                    <a:pt x="753" y="367"/>
                  </a:lnTo>
                  <a:lnTo>
                    <a:pt x="753" y="361"/>
                  </a:lnTo>
                  <a:lnTo>
                    <a:pt x="753" y="361"/>
                  </a:lnTo>
                  <a:lnTo>
                    <a:pt x="748" y="359"/>
                  </a:lnTo>
                  <a:lnTo>
                    <a:pt x="748" y="359"/>
                  </a:lnTo>
                  <a:lnTo>
                    <a:pt x="743" y="361"/>
                  </a:lnTo>
                  <a:lnTo>
                    <a:pt x="739" y="362"/>
                  </a:lnTo>
                  <a:lnTo>
                    <a:pt x="731" y="367"/>
                  </a:lnTo>
                  <a:lnTo>
                    <a:pt x="731" y="367"/>
                  </a:lnTo>
                  <a:lnTo>
                    <a:pt x="724" y="372"/>
                  </a:lnTo>
                  <a:lnTo>
                    <a:pt x="718" y="374"/>
                  </a:lnTo>
                  <a:lnTo>
                    <a:pt x="718" y="374"/>
                  </a:lnTo>
                  <a:lnTo>
                    <a:pt x="716" y="372"/>
                  </a:lnTo>
                  <a:lnTo>
                    <a:pt x="713" y="367"/>
                  </a:lnTo>
                  <a:lnTo>
                    <a:pt x="713" y="367"/>
                  </a:lnTo>
                  <a:lnTo>
                    <a:pt x="726" y="357"/>
                  </a:lnTo>
                  <a:lnTo>
                    <a:pt x="746" y="342"/>
                  </a:lnTo>
                  <a:lnTo>
                    <a:pt x="763" y="329"/>
                  </a:lnTo>
                  <a:lnTo>
                    <a:pt x="769" y="326"/>
                  </a:lnTo>
                  <a:lnTo>
                    <a:pt x="774" y="324"/>
                  </a:lnTo>
                  <a:lnTo>
                    <a:pt x="774" y="324"/>
                  </a:lnTo>
                  <a:lnTo>
                    <a:pt x="774" y="324"/>
                  </a:lnTo>
                  <a:lnTo>
                    <a:pt x="774" y="328"/>
                  </a:lnTo>
                  <a:lnTo>
                    <a:pt x="767" y="337"/>
                  </a:lnTo>
                  <a:lnTo>
                    <a:pt x="767" y="337"/>
                  </a:lnTo>
                  <a:lnTo>
                    <a:pt x="777" y="337"/>
                  </a:lnTo>
                  <a:lnTo>
                    <a:pt x="777" y="337"/>
                  </a:lnTo>
                  <a:lnTo>
                    <a:pt x="784" y="337"/>
                  </a:lnTo>
                  <a:lnTo>
                    <a:pt x="792" y="336"/>
                  </a:lnTo>
                  <a:lnTo>
                    <a:pt x="797" y="333"/>
                  </a:lnTo>
                  <a:lnTo>
                    <a:pt x="802" y="329"/>
                  </a:lnTo>
                  <a:lnTo>
                    <a:pt x="806" y="324"/>
                  </a:lnTo>
                  <a:lnTo>
                    <a:pt x="809" y="319"/>
                  </a:lnTo>
                  <a:lnTo>
                    <a:pt x="814" y="306"/>
                  </a:lnTo>
                  <a:lnTo>
                    <a:pt x="814" y="306"/>
                  </a:lnTo>
                  <a:lnTo>
                    <a:pt x="807" y="306"/>
                  </a:lnTo>
                  <a:lnTo>
                    <a:pt x="807" y="306"/>
                  </a:lnTo>
                  <a:lnTo>
                    <a:pt x="794" y="306"/>
                  </a:lnTo>
                  <a:lnTo>
                    <a:pt x="794" y="306"/>
                  </a:lnTo>
                  <a:lnTo>
                    <a:pt x="781" y="308"/>
                  </a:lnTo>
                  <a:lnTo>
                    <a:pt x="781" y="308"/>
                  </a:lnTo>
                  <a:lnTo>
                    <a:pt x="776" y="308"/>
                  </a:lnTo>
                  <a:lnTo>
                    <a:pt x="772" y="306"/>
                  </a:lnTo>
                  <a:lnTo>
                    <a:pt x="769" y="303"/>
                  </a:lnTo>
                  <a:lnTo>
                    <a:pt x="767" y="299"/>
                  </a:lnTo>
                  <a:lnTo>
                    <a:pt x="767" y="285"/>
                  </a:lnTo>
                  <a:lnTo>
                    <a:pt x="767" y="285"/>
                  </a:lnTo>
                  <a:lnTo>
                    <a:pt x="774" y="283"/>
                  </a:lnTo>
                  <a:lnTo>
                    <a:pt x="774" y="283"/>
                  </a:lnTo>
                  <a:lnTo>
                    <a:pt x="784" y="285"/>
                  </a:lnTo>
                  <a:lnTo>
                    <a:pt x="784" y="285"/>
                  </a:lnTo>
                  <a:lnTo>
                    <a:pt x="794" y="285"/>
                  </a:lnTo>
                  <a:lnTo>
                    <a:pt x="794" y="285"/>
                  </a:lnTo>
                  <a:lnTo>
                    <a:pt x="801" y="285"/>
                  </a:lnTo>
                  <a:lnTo>
                    <a:pt x="806" y="281"/>
                  </a:lnTo>
                  <a:lnTo>
                    <a:pt x="807" y="276"/>
                  </a:lnTo>
                  <a:lnTo>
                    <a:pt x="807" y="268"/>
                  </a:lnTo>
                  <a:lnTo>
                    <a:pt x="807" y="268"/>
                  </a:lnTo>
                  <a:lnTo>
                    <a:pt x="796" y="271"/>
                  </a:lnTo>
                  <a:lnTo>
                    <a:pt x="786" y="273"/>
                  </a:lnTo>
                  <a:lnTo>
                    <a:pt x="786" y="273"/>
                  </a:lnTo>
                  <a:lnTo>
                    <a:pt x="776" y="273"/>
                  </a:lnTo>
                  <a:lnTo>
                    <a:pt x="776" y="273"/>
                  </a:lnTo>
                  <a:lnTo>
                    <a:pt x="766" y="271"/>
                  </a:lnTo>
                  <a:lnTo>
                    <a:pt x="766" y="271"/>
                  </a:lnTo>
                  <a:lnTo>
                    <a:pt x="756" y="273"/>
                  </a:lnTo>
                  <a:lnTo>
                    <a:pt x="744" y="276"/>
                  </a:lnTo>
                  <a:lnTo>
                    <a:pt x="744" y="276"/>
                  </a:lnTo>
                  <a:lnTo>
                    <a:pt x="749" y="270"/>
                  </a:lnTo>
                  <a:lnTo>
                    <a:pt x="751" y="266"/>
                  </a:lnTo>
                  <a:lnTo>
                    <a:pt x="749" y="263"/>
                  </a:lnTo>
                  <a:lnTo>
                    <a:pt x="746" y="263"/>
                  </a:lnTo>
                  <a:lnTo>
                    <a:pt x="736" y="260"/>
                  </a:lnTo>
                  <a:lnTo>
                    <a:pt x="731" y="258"/>
                  </a:lnTo>
                  <a:lnTo>
                    <a:pt x="729" y="253"/>
                  </a:lnTo>
                  <a:lnTo>
                    <a:pt x="729" y="253"/>
                  </a:lnTo>
                  <a:lnTo>
                    <a:pt x="736" y="251"/>
                  </a:lnTo>
                  <a:lnTo>
                    <a:pt x="736" y="251"/>
                  </a:lnTo>
                  <a:lnTo>
                    <a:pt x="749" y="253"/>
                  </a:lnTo>
                  <a:lnTo>
                    <a:pt x="749" y="253"/>
                  </a:lnTo>
                  <a:lnTo>
                    <a:pt x="763" y="255"/>
                  </a:lnTo>
                  <a:lnTo>
                    <a:pt x="763" y="255"/>
                  </a:lnTo>
                  <a:lnTo>
                    <a:pt x="767" y="253"/>
                  </a:lnTo>
                  <a:lnTo>
                    <a:pt x="771" y="253"/>
                  </a:lnTo>
                  <a:lnTo>
                    <a:pt x="774" y="250"/>
                  </a:lnTo>
                  <a:lnTo>
                    <a:pt x="776" y="245"/>
                  </a:lnTo>
                  <a:lnTo>
                    <a:pt x="776" y="245"/>
                  </a:lnTo>
                  <a:lnTo>
                    <a:pt x="769" y="242"/>
                  </a:lnTo>
                  <a:lnTo>
                    <a:pt x="759" y="238"/>
                  </a:lnTo>
                  <a:lnTo>
                    <a:pt x="741" y="237"/>
                  </a:lnTo>
                  <a:lnTo>
                    <a:pt x="734" y="235"/>
                  </a:lnTo>
                  <a:lnTo>
                    <a:pt x="733" y="235"/>
                  </a:lnTo>
                  <a:lnTo>
                    <a:pt x="731" y="233"/>
                  </a:lnTo>
                  <a:lnTo>
                    <a:pt x="733" y="232"/>
                  </a:lnTo>
                  <a:lnTo>
                    <a:pt x="734" y="228"/>
                  </a:lnTo>
                  <a:lnTo>
                    <a:pt x="744" y="222"/>
                  </a:lnTo>
                  <a:lnTo>
                    <a:pt x="744" y="222"/>
                  </a:lnTo>
                  <a:lnTo>
                    <a:pt x="734" y="223"/>
                  </a:lnTo>
                  <a:lnTo>
                    <a:pt x="724" y="225"/>
                  </a:lnTo>
                  <a:lnTo>
                    <a:pt x="716" y="227"/>
                  </a:lnTo>
                  <a:lnTo>
                    <a:pt x="710" y="228"/>
                  </a:lnTo>
                  <a:lnTo>
                    <a:pt x="710" y="228"/>
                  </a:lnTo>
                  <a:lnTo>
                    <a:pt x="705" y="227"/>
                  </a:lnTo>
                  <a:lnTo>
                    <a:pt x="700" y="225"/>
                  </a:lnTo>
                  <a:lnTo>
                    <a:pt x="695" y="222"/>
                  </a:lnTo>
                  <a:lnTo>
                    <a:pt x="690" y="215"/>
                  </a:lnTo>
                  <a:lnTo>
                    <a:pt x="690" y="215"/>
                  </a:lnTo>
                  <a:lnTo>
                    <a:pt x="700" y="205"/>
                  </a:lnTo>
                  <a:lnTo>
                    <a:pt x="711" y="197"/>
                  </a:lnTo>
                  <a:lnTo>
                    <a:pt x="723" y="190"/>
                  </a:lnTo>
                  <a:lnTo>
                    <a:pt x="736" y="184"/>
                  </a:lnTo>
                  <a:lnTo>
                    <a:pt x="736" y="184"/>
                  </a:lnTo>
                  <a:lnTo>
                    <a:pt x="729" y="179"/>
                  </a:lnTo>
                  <a:lnTo>
                    <a:pt x="723" y="179"/>
                  </a:lnTo>
                  <a:lnTo>
                    <a:pt x="723" y="179"/>
                  </a:lnTo>
                  <a:lnTo>
                    <a:pt x="715" y="179"/>
                  </a:lnTo>
                  <a:lnTo>
                    <a:pt x="706" y="182"/>
                  </a:lnTo>
                  <a:lnTo>
                    <a:pt x="706" y="182"/>
                  </a:lnTo>
                  <a:lnTo>
                    <a:pt x="698" y="184"/>
                  </a:lnTo>
                  <a:lnTo>
                    <a:pt x="686" y="185"/>
                  </a:lnTo>
                  <a:lnTo>
                    <a:pt x="686" y="185"/>
                  </a:lnTo>
                  <a:lnTo>
                    <a:pt x="675" y="184"/>
                  </a:lnTo>
                  <a:lnTo>
                    <a:pt x="675" y="184"/>
                  </a:lnTo>
                  <a:lnTo>
                    <a:pt x="680" y="174"/>
                  </a:lnTo>
                  <a:lnTo>
                    <a:pt x="680" y="172"/>
                  </a:lnTo>
                  <a:lnTo>
                    <a:pt x="680" y="172"/>
                  </a:lnTo>
                  <a:lnTo>
                    <a:pt x="680" y="172"/>
                  </a:lnTo>
                  <a:lnTo>
                    <a:pt x="673" y="174"/>
                  </a:lnTo>
                  <a:lnTo>
                    <a:pt x="667" y="175"/>
                  </a:lnTo>
                  <a:lnTo>
                    <a:pt x="660" y="177"/>
                  </a:lnTo>
                  <a:lnTo>
                    <a:pt x="660" y="177"/>
                  </a:lnTo>
                  <a:lnTo>
                    <a:pt x="648" y="154"/>
                  </a:lnTo>
                  <a:lnTo>
                    <a:pt x="638" y="132"/>
                  </a:lnTo>
                  <a:lnTo>
                    <a:pt x="635" y="122"/>
                  </a:lnTo>
                  <a:lnTo>
                    <a:pt x="632" y="111"/>
                  </a:lnTo>
                  <a:lnTo>
                    <a:pt x="633" y="98"/>
                  </a:lnTo>
                  <a:lnTo>
                    <a:pt x="635" y="84"/>
                  </a:lnTo>
                  <a:lnTo>
                    <a:pt x="635" y="84"/>
                  </a:lnTo>
                  <a:lnTo>
                    <a:pt x="628" y="83"/>
                  </a:lnTo>
                  <a:lnTo>
                    <a:pt x="628" y="83"/>
                  </a:lnTo>
                  <a:lnTo>
                    <a:pt x="623" y="84"/>
                  </a:lnTo>
                  <a:lnTo>
                    <a:pt x="620" y="86"/>
                  </a:lnTo>
                  <a:lnTo>
                    <a:pt x="617" y="91"/>
                  </a:lnTo>
                  <a:lnTo>
                    <a:pt x="615" y="94"/>
                  </a:lnTo>
                  <a:lnTo>
                    <a:pt x="612" y="103"/>
                  </a:lnTo>
                  <a:lnTo>
                    <a:pt x="609" y="106"/>
                  </a:lnTo>
                  <a:lnTo>
                    <a:pt x="605" y="108"/>
                  </a:lnTo>
                  <a:lnTo>
                    <a:pt x="605" y="108"/>
                  </a:lnTo>
                  <a:lnTo>
                    <a:pt x="604" y="101"/>
                  </a:lnTo>
                  <a:lnTo>
                    <a:pt x="602" y="94"/>
                  </a:lnTo>
                  <a:lnTo>
                    <a:pt x="597" y="84"/>
                  </a:lnTo>
                  <a:lnTo>
                    <a:pt x="597" y="84"/>
                  </a:lnTo>
                  <a:lnTo>
                    <a:pt x="599" y="84"/>
                  </a:lnTo>
                  <a:lnTo>
                    <a:pt x="599" y="84"/>
                  </a:lnTo>
                  <a:lnTo>
                    <a:pt x="607" y="83"/>
                  </a:lnTo>
                  <a:lnTo>
                    <a:pt x="614" y="79"/>
                  </a:lnTo>
                  <a:lnTo>
                    <a:pt x="617" y="76"/>
                  </a:lnTo>
                  <a:lnTo>
                    <a:pt x="620" y="69"/>
                  </a:lnTo>
                  <a:lnTo>
                    <a:pt x="620" y="69"/>
                  </a:lnTo>
                  <a:lnTo>
                    <a:pt x="615" y="68"/>
                  </a:lnTo>
                  <a:lnTo>
                    <a:pt x="615" y="68"/>
                  </a:lnTo>
                  <a:lnTo>
                    <a:pt x="610" y="69"/>
                  </a:lnTo>
                  <a:lnTo>
                    <a:pt x="604" y="73"/>
                  </a:lnTo>
                  <a:lnTo>
                    <a:pt x="604" y="73"/>
                  </a:lnTo>
                  <a:lnTo>
                    <a:pt x="599" y="76"/>
                  </a:lnTo>
                  <a:lnTo>
                    <a:pt x="595" y="78"/>
                  </a:lnTo>
                  <a:lnTo>
                    <a:pt x="595" y="78"/>
                  </a:lnTo>
                  <a:lnTo>
                    <a:pt x="594" y="78"/>
                  </a:lnTo>
                  <a:lnTo>
                    <a:pt x="592" y="76"/>
                  </a:lnTo>
                  <a:lnTo>
                    <a:pt x="589" y="69"/>
                  </a:lnTo>
                  <a:lnTo>
                    <a:pt x="589" y="69"/>
                  </a:lnTo>
                  <a:lnTo>
                    <a:pt x="595" y="69"/>
                  </a:lnTo>
                  <a:lnTo>
                    <a:pt x="595" y="69"/>
                  </a:lnTo>
                  <a:lnTo>
                    <a:pt x="600" y="69"/>
                  </a:lnTo>
                  <a:lnTo>
                    <a:pt x="604" y="68"/>
                  </a:lnTo>
                  <a:lnTo>
                    <a:pt x="609" y="61"/>
                  </a:lnTo>
                  <a:lnTo>
                    <a:pt x="612" y="56"/>
                  </a:lnTo>
                  <a:lnTo>
                    <a:pt x="615" y="55"/>
                  </a:lnTo>
                  <a:lnTo>
                    <a:pt x="620" y="55"/>
                  </a:lnTo>
                  <a:lnTo>
                    <a:pt x="620" y="55"/>
                  </a:lnTo>
                  <a:lnTo>
                    <a:pt x="620" y="48"/>
                  </a:lnTo>
                  <a:lnTo>
                    <a:pt x="620" y="43"/>
                  </a:lnTo>
                  <a:lnTo>
                    <a:pt x="615" y="36"/>
                  </a:lnTo>
                  <a:lnTo>
                    <a:pt x="614" y="31"/>
                  </a:lnTo>
                  <a:lnTo>
                    <a:pt x="612" y="28"/>
                  </a:lnTo>
                  <a:lnTo>
                    <a:pt x="612" y="23"/>
                  </a:lnTo>
                  <a:lnTo>
                    <a:pt x="612" y="15"/>
                  </a:lnTo>
                  <a:lnTo>
                    <a:pt x="574" y="15"/>
                  </a:lnTo>
                  <a:lnTo>
                    <a:pt x="574" y="15"/>
                  </a:lnTo>
                  <a:lnTo>
                    <a:pt x="574" y="26"/>
                  </a:lnTo>
                  <a:lnTo>
                    <a:pt x="571" y="35"/>
                  </a:lnTo>
                  <a:lnTo>
                    <a:pt x="567" y="43"/>
                  </a:lnTo>
                  <a:lnTo>
                    <a:pt x="562" y="50"/>
                  </a:lnTo>
                  <a:lnTo>
                    <a:pt x="551" y="61"/>
                  </a:lnTo>
                  <a:lnTo>
                    <a:pt x="546" y="68"/>
                  </a:lnTo>
                  <a:lnTo>
                    <a:pt x="542" y="76"/>
                  </a:lnTo>
                  <a:lnTo>
                    <a:pt x="542" y="76"/>
                  </a:lnTo>
                  <a:lnTo>
                    <a:pt x="542" y="63"/>
                  </a:lnTo>
                  <a:lnTo>
                    <a:pt x="539" y="50"/>
                  </a:lnTo>
                  <a:lnTo>
                    <a:pt x="537" y="46"/>
                  </a:lnTo>
                  <a:lnTo>
                    <a:pt x="532" y="41"/>
                  </a:lnTo>
                  <a:lnTo>
                    <a:pt x="528" y="40"/>
                  </a:lnTo>
                  <a:lnTo>
                    <a:pt x="521" y="38"/>
                  </a:lnTo>
                  <a:lnTo>
                    <a:pt x="521" y="38"/>
                  </a:lnTo>
                  <a:lnTo>
                    <a:pt x="519" y="38"/>
                  </a:lnTo>
                  <a:lnTo>
                    <a:pt x="519" y="38"/>
                  </a:lnTo>
                  <a:lnTo>
                    <a:pt x="518" y="41"/>
                  </a:lnTo>
                  <a:lnTo>
                    <a:pt x="516" y="45"/>
                  </a:lnTo>
                  <a:lnTo>
                    <a:pt x="514" y="56"/>
                  </a:lnTo>
                  <a:lnTo>
                    <a:pt x="513" y="63"/>
                  </a:lnTo>
                  <a:lnTo>
                    <a:pt x="509" y="69"/>
                  </a:lnTo>
                  <a:lnTo>
                    <a:pt x="504" y="74"/>
                  </a:lnTo>
                  <a:lnTo>
                    <a:pt x="496" y="76"/>
                  </a:lnTo>
                  <a:lnTo>
                    <a:pt x="496" y="76"/>
                  </a:lnTo>
                  <a:lnTo>
                    <a:pt x="494" y="71"/>
                  </a:lnTo>
                  <a:lnTo>
                    <a:pt x="496" y="66"/>
                  </a:lnTo>
                  <a:lnTo>
                    <a:pt x="503" y="58"/>
                  </a:lnTo>
                  <a:lnTo>
                    <a:pt x="504" y="55"/>
                  </a:lnTo>
                  <a:lnTo>
                    <a:pt x="504" y="51"/>
                  </a:lnTo>
                  <a:lnTo>
                    <a:pt x="503" y="48"/>
                  </a:lnTo>
                  <a:lnTo>
                    <a:pt x="496" y="46"/>
                  </a:lnTo>
                  <a:lnTo>
                    <a:pt x="496" y="46"/>
                  </a:lnTo>
                  <a:lnTo>
                    <a:pt x="470" y="61"/>
                  </a:lnTo>
                  <a:lnTo>
                    <a:pt x="441" y="76"/>
                  </a:lnTo>
                  <a:lnTo>
                    <a:pt x="441" y="76"/>
                  </a:lnTo>
                  <a:lnTo>
                    <a:pt x="443" y="69"/>
                  </a:lnTo>
                  <a:lnTo>
                    <a:pt x="446" y="65"/>
                  </a:lnTo>
                  <a:lnTo>
                    <a:pt x="450" y="60"/>
                  </a:lnTo>
                  <a:lnTo>
                    <a:pt x="453" y="56"/>
                  </a:lnTo>
                  <a:lnTo>
                    <a:pt x="465" y="50"/>
                  </a:lnTo>
                  <a:lnTo>
                    <a:pt x="478" y="46"/>
                  </a:lnTo>
                  <a:lnTo>
                    <a:pt x="489" y="43"/>
                  </a:lnTo>
                  <a:lnTo>
                    <a:pt x="501" y="36"/>
                  </a:lnTo>
                  <a:lnTo>
                    <a:pt x="504" y="33"/>
                  </a:lnTo>
                  <a:lnTo>
                    <a:pt x="509" y="28"/>
                  </a:lnTo>
                  <a:lnTo>
                    <a:pt x="511" y="23"/>
                  </a:lnTo>
                  <a:lnTo>
                    <a:pt x="513" y="15"/>
                  </a:lnTo>
                  <a:lnTo>
                    <a:pt x="513" y="15"/>
                  </a:lnTo>
                  <a:lnTo>
                    <a:pt x="498" y="10"/>
                  </a:lnTo>
                  <a:lnTo>
                    <a:pt x="484" y="8"/>
                  </a:lnTo>
                  <a:lnTo>
                    <a:pt x="484" y="8"/>
                  </a:lnTo>
                  <a:lnTo>
                    <a:pt x="475" y="10"/>
                  </a:lnTo>
                  <a:lnTo>
                    <a:pt x="465" y="13"/>
                  </a:lnTo>
                  <a:lnTo>
                    <a:pt x="446" y="22"/>
                  </a:lnTo>
                  <a:lnTo>
                    <a:pt x="446" y="22"/>
                  </a:lnTo>
                  <a:lnTo>
                    <a:pt x="430" y="28"/>
                  </a:lnTo>
                  <a:lnTo>
                    <a:pt x="422" y="31"/>
                  </a:lnTo>
                  <a:lnTo>
                    <a:pt x="413" y="33"/>
                  </a:lnTo>
                  <a:lnTo>
                    <a:pt x="413" y="33"/>
                  </a:lnTo>
                  <a:lnTo>
                    <a:pt x="403" y="31"/>
                  </a:lnTo>
                  <a:lnTo>
                    <a:pt x="403" y="31"/>
                  </a:lnTo>
                  <a:lnTo>
                    <a:pt x="417" y="23"/>
                  </a:lnTo>
                  <a:lnTo>
                    <a:pt x="432" y="17"/>
                  </a:lnTo>
                  <a:lnTo>
                    <a:pt x="446" y="10"/>
                  </a:lnTo>
                  <a:lnTo>
                    <a:pt x="453" y="5"/>
                  </a:lnTo>
                  <a:lnTo>
                    <a:pt x="45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0" name="Freeform 103"/>
            <p:cNvSpPr/>
            <p:nvPr/>
          </p:nvSpPr>
          <p:spPr bwMode="auto">
            <a:xfrm>
              <a:off x="3116" y="381"/>
              <a:ext cx="4332" cy="2953"/>
            </a:xfrm>
            <a:custGeom>
              <a:avLst/>
              <a:gdLst>
                <a:gd name="T0" fmla="*/ 1460 w 4332"/>
                <a:gd name="T1" fmla="*/ 1272 h 2953"/>
                <a:gd name="T2" fmla="*/ 1514 w 4332"/>
                <a:gd name="T3" fmla="*/ 1161 h 2953"/>
                <a:gd name="T4" fmla="*/ 1567 w 4332"/>
                <a:gd name="T5" fmla="*/ 1279 h 2953"/>
                <a:gd name="T6" fmla="*/ 1294 w 4332"/>
                <a:gd name="T7" fmla="*/ 1206 h 2953"/>
                <a:gd name="T8" fmla="*/ 1107 w 4332"/>
                <a:gd name="T9" fmla="*/ 1110 h 2953"/>
                <a:gd name="T10" fmla="*/ 2423 w 4332"/>
                <a:gd name="T11" fmla="*/ 81 h 2953"/>
                <a:gd name="T12" fmla="*/ 2216 w 4332"/>
                <a:gd name="T13" fmla="*/ 261 h 2953"/>
                <a:gd name="T14" fmla="*/ 2108 w 4332"/>
                <a:gd name="T15" fmla="*/ 230 h 2953"/>
                <a:gd name="T16" fmla="*/ 2030 w 4332"/>
                <a:gd name="T17" fmla="*/ 223 h 2953"/>
                <a:gd name="T18" fmla="*/ 2069 w 4332"/>
                <a:gd name="T19" fmla="*/ 395 h 2953"/>
                <a:gd name="T20" fmla="*/ 1971 w 4332"/>
                <a:gd name="T21" fmla="*/ 316 h 2953"/>
                <a:gd name="T22" fmla="*/ 1814 w 4332"/>
                <a:gd name="T23" fmla="*/ 355 h 2953"/>
                <a:gd name="T24" fmla="*/ 1565 w 4332"/>
                <a:gd name="T25" fmla="*/ 397 h 2953"/>
                <a:gd name="T26" fmla="*/ 1377 w 4332"/>
                <a:gd name="T27" fmla="*/ 384 h 2953"/>
                <a:gd name="T28" fmla="*/ 1205 w 4332"/>
                <a:gd name="T29" fmla="*/ 511 h 2953"/>
                <a:gd name="T30" fmla="*/ 1119 w 4332"/>
                <a:gd name="T31" fmla="*/ 441 h 2953"/>
                <a:gd name="T32" fmla="*/ 1016 w 4332"/>
                <a:gd name="T33" fmla="*/ 296 h 2953"/>
                <a:gd name="T34" fmla="*/ 796 w 4332"/>
                <a:gd name="T35" fmla="*/ 354 h 2953"/>
                <a:gd name="T36" fmla="*/ 637 w 4332"/>
                <a:gd name="T37" fmla="*/ 744 h 2953"/>
                <a:gd name="T38" fmla="*/ 794 w 4332"/>
                <a:gd name="T39" fmla="*/ 574 h 2953"/>
                <a:gd name="T40" fmla="*/ 899 w 4332"/>
                <a:gd name="T41" fmla="*/ 680 h 2953"/>
                <a:gd name="T42" fmla="*/ 910 w 4332"/>
                <a:gd name="T43" fmla="*/ 736 h 2953"/>
                <a:gd name="T44" fmla="*/ 817 w 4332"/>
                <a:gd name="T45" fmla="*/ 850 h 2953"/>
                <a:gd name="T46" fmla="*/ 612 w 4332"/>
                <a:gd name="T47" fmla="*/ 791 h 2953"/>
                <a:gd name="T48" fmla="*/ 412 w 4332"/>
                <a:gd name="T49" fmla="*/ 976 h 2953"/>
                <a:gd name="T50" fmla="*/ 185 w 4332"/>
                <a:gd name="T51" fmla="*/ 1227 h 2953"/>
                <a:gd name="T52" fmla="*/ 450 w 4332"/>
                <a:gd name="T53" fmla="*/ 1199 h 2953"/>
                <a:gd name="T54" fmla="*/ 748 w 4332"/>
                <a:gd name="T55" fmla="*/ 1249 h 2953"/>
                <a:gd name="T56" fmla="*/ 705 w 4332"/>
                <a:gd name="T57" fmla="*/ 1111 h 2953"/>
                <a:gd name="T58" fmla="*/ 900 w 4332"/>
                <a:gd name="T59" fmla="*/ 1295 h 2953"/>
                <a:gd name="T60" fmla="*/ 976 w 4332"/>
                <a:gd name="T61" fmla="*/ 1318 h 2953"/>
                <a:gd name="T62" fmla="*/ 1033 w 4332"/>
                <a:gd name="T63" fmla="*/ 1475 h 2953"/>
                <a:gd name="T64" fmla="*/ 655 w 4332"/>
                <a:gd name="T65" fmla="*/ 1422 h 2953"/>
                <a:gd name="T66" fmla="*/ 242 w 4332"/>
                <a:gd name="T67" fmla="*/ 1379 h 2953"/>
                <a:gd name="T68" fmla="*/ 217 w 4332"/>
                <a:gd name="T69" fmla="*/ 2078 h 2953"/>
                <a:gd name="T70" fmla="*/ 650 w 4332"/>
                <a:gd name="T71" fmla="*/ 2488 h 2953"/>
                <a:gd name="T72" fmla="*/ 1092 w 4332"/>
                <a:gd name="T73" fmla="*/ 2786 h 2953"/>
                <a:gd name="T74" fmla="*/ 1403 w 4332"/>
                <a:gd name="T75" fmla="*/ 2101 h 2953"/>
                <a:gd name="T76" fmla="*/ 1120 w 4332"/>
                <a:gd name="T77" fmla="*/ 1540 h 2953"/>
                <a:gd name="T78" fmla="*/ 1685 w 4332"/>
                <a:gd name="T79" fmla="*/ 1672 h 2953"/>
                <a:gd name="T80" fmla="*/ 1440 w 4332"/>
                <a:gd name="T81" fmla="*/ 1525 h 2953"/>
                <a:gd name="T82" fmla="*/ 1772 w 4332"/>
                <a:gd name="T83" fmla="*/ 1609 h 2953"/>
                <a:gd name="T84" fmla="*/ 1984 w 4332"/>
                <a:gd name="T85" fmla="*/ 1679 h 2953"/>
                <a:gd name="T86" fmla="*/ 2380 w 4332"/>
                <a:gd name="T87" fmla="*/ 1664 h 2953"/>
                <a:gd name="T88" fmla="*/ 2542 w 4332"/>
                <a:gd name="T89" fmla="*/ 1978 h 2953"/>
                <a:gd name="T90" fmla="*/ 2634 w 4332"/>
                <a:gd name="T91" fmla="*/ 1906 h 2953"/>
                <a:gd name="T92" fmla="*/ 2792 w 4332"/>
                <a:gd name="T93" fmla="*/ 1707 h 2953"/>
                <a:gd name="T94" fmla="*/ 3022 w 4332"/>
                <a:gd name="T95" fmla="*/ 1487 h 2953"/>
                <a:gd name="T96" fmla="*/ 2965 w 4332"/>
                <a:gd name="T97" fmla="*/ 1295 h 2953"/>
                <a:gd name="T98" fmla="*/ 3136 w 4332"/>
                <a:gd name="T99" fmla="*/ 1275 h 2953"/>
                <a:gd name="T100" fmla="*/ 3260 w 4332"/>
                <a:gd name="T101" fmla="*/ 1179 h 2953"/>
                <a:gd name="T102" fmla="*/ 3421 w 4332"/>
                <a:gd name="T103" fmla="*/ 875 h 2953"/>
                <a:gd name="T104" fmla="*/ 3718 w 4332"/>
                <a:gd name="T105" fmla="*/ 708 h 2953"/>
                <a:gd name="T106" fmla="*/ 3905 w 4332"/>
                <a:gd name="T107" fmla="*/ 652 h 2953"/>
                <a:gd name="T108" fmla="*/ 3801 w 4332"/>
                <a:gd name="T109" fmla="*/ 842 h 2953"/>
                <a:gd name="T110" fmla="*/ 3937 w 4332"/>
                <a:gd name="T111" fmla="*/ 744 h 2953"/>
                <a:gd name="T112" fmla="*/ 4281 w 4332"/>
                <a:gd name="T113" fmla="*/ 537 h 2953"/>
                <a:gd name="T114" fmla="*/ 3914 w 4332"/>
                <a:gd name="T115" fmla="*/ 354 h 2953"/>
                <a:gd name="T116" fmla="*/ 3636 w 4332"/>
                <a:gd name="T117" fmla="*/ 236 h 2953"/>
                <a:gd name="T118" fmla="*/ 3306 w 4332"/>
                <a:gd name="T119" fmla="*/ 263 h 2953"/>
                <a:gd name="T120" fmla="*/ 3073 w 4332"/>
                <a:gd name="T121" fmla="*/ 215 h 2953"/>
                <a:gd name="T122" fmla="*/ 2740 w 4332"/>
                <a:gd name="T123" fmla="*/ 178 h 2953"/>
                <a:gd name="T124" fmla="*/ 2681 w 4332"/>
                <a:gd name="T125" fmla="*/ 23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32" h="2953">
                  <a:moveTo>
                    <a:pt x="3963" y="799"/>
                  </a:moveTo>
                  <a:lnTo>
                    <a:pt x="3963" y="799"/>
                  </a:lnTo>
                  <a:lnTo>
                    <a:pt x="3968" y="805"/>
                  </a:lnTo>
                  <a:lnTo>
                    <a:pt x="3968" y="805"/>
                  </a:lnTo>
                  <a:lnTo>
                    <a:pt x="3963" y="799"/>
                  </a:lnTo>
                  <a:close/>
                  <a:moveTo>
                    <a:pt x="968" y="1242"/>
                  </a:moveTo>
                  <a:lnTo>
                    <a:pt x="968" y="1242"/>
                  </a:lnTo>
                  <a:lnTo>
                    <a:pt x="971" y="1237"/>
                  </a:lnTo>
                  <a:lnTo>
                    <a:pt x="975" y="1234"/>
                  </a:lnTo>
                  <a:lnTo>
                    <a:pt x="980" y="1231"/>
                  </a:lnTo>
                  <a:lnTo>
                    <a:pt x="985" y="1229"/>
                  </a:lnTo>
                  <a:lnTo>
                    <a:pt x="998" y="1227"/>
                  </a:lnTo>
                  <a:lnTo>
                    <a:pt x="1011" y="1226"/>
                  </a:lnTo>
                  <a:lnTo>
                    <a:pt x="1011" y="1226"/>
                  </a:lnTo>
                  <a:lnTo>
                    <a:pt x="1031" y="1227"/>
                  </a:lnTo>
                  <a:lnTo>
                    <a:pt x="1031" y="1227"/>
                  </a:lnTo>
                  <a:lnTo>
                    <a:pt x="1029" y="1231"/>
                  </a:lnTo>
                  <a:lnTo>
                    <a:pt x="1028" y="1236"/>
                  </a:lnTo>
                  <a:lnTo>
                    <a:pt x="1024" y="1237"/>
                  </a:lnTo>
                  <a:lnTo>
                    <a:pt x="1021" y="1239"/>
                  </a:lnTo>
                  <a:lnTo>
                    <a:pt x="1013" y="1242"/>
                  </a:lnTo>
                  <a:lnTo>
                    <a:pt x="1003" y="1242"/>
                  </a:lnTo>
                  <a:lnTo>
                    <a:pt x="1003" y="1242"/>
                  </a:lnTo>
                  <a:lnTo>
                    <a:pt x="990" y="1242"/>
                  </a:lnTo>
                  <a:lnTo>
                    <a:pt x="990" y="1242"/>
                  </a:lnTo>
                  <a:lnTo>
                    <a:pt x="976" y="1242"/>
                  </a:lnTo>
                  <a:lnTo>
                    <a:pt x="976" y="1242"/>
                  </a:lnTo>
                  <a:lnTo>
                    <a:pt x="968" y="1242"/>
                  </a:lnTo>
                  <a:close/>
                  <a:moveTo>
                    <a:pt x="1534" y="1341"/>
                  </a:moveTo>
                  <a:lnTo>
                    <a:pt x="1534" y="1341"/>
                  </a:lnTo>
                  <a:lnTo>
                    <a:pt x="1521" y="1340"/>
                  </a:lnTo>
                  <a:lnTo>
                    <a:pt x="1511" y="1338"/>
                  </a:lnTo>
                  <a:lnTo>
                    <a:pt x="1499" y="1335"/>
                  </a:lnTo>
                  <a:lnTo>
                    <a:pt x="1489" y="1332"/>
                  </a:lnTo>
                  <a:lnTo>
                    <a:pt x="1469" y="1322"/>
                  </a:lnTo>
                  <a:lnTo>
                    <a:pt x="1450" y="1312"/>
                  </a:lnTo>
                  <a:lnTo>
                    <a:pt x="1450" y="1312"/>
                  </a:lnTo>
                  <a:lnTo>
                    <a:pt x="1453" y="1303"/>
                  </a:lnTo>
                  <a:lnTo>
                    <a:pt x="1456" y="1293"/>
                  </a:lnTo>
                  <a:lnTo>
                    <a:pt x="1460" y="1272"/>
                  </a:lnTo>
                  <a:lnTo>
                    <a:pt x="1463" y="1262"/>
                  </a:lnTo>
                  <a:lnTo>
                    <a:pt x="1466" y="1254"/>
                  </a:lnTo>
                  <a:lnTo>
                    <a:pt x="1471" y="1247"/>
                  </a:lnTo>
                  <a:lnTo>
                    <a:pt x="1476" y="1244"/>
                  </a:lnTo>
                  <a:lnTo>
                    <a:pt x="1479" y="1242"/>
                  </a:lnTo>
                  <a:lnTo>
                    <a:pt x="1479" y="1242"/>
                  </a:lnTo>
                  <a:lnTo>
                    <a:pt x="1458" y="1216"/>
                  </a:lnTo>
                  <a:lnTo>
                    <a:pt x="1448" y="1202"/>
                  </a:lnTo>
                  <a:lnTo>
                    <a:pt x="1438" y="1188"/>
                  </a:lnTo>
                  <a:lnTo>
                    <a:pt x="1430" y="1173"/>
                  </a:lnTo>
                  <a:lnTo>
                    <a:pt x="1422" y="1156"/>
                  </a:lnTo>
                  <a:lnTo>
                    <a:pt x="1415" y="1138"/>
                  </a:lnTo>
                  <a:lnTo>
                    <a:pt x="1410" y="1120"/>
                  </a:lnTo>
                  <a:lnTo>
                    <a:pt x="1410" y="1120"/>
                  </a:lnTo>
                  <a:lnTo>
                    <a:pt x="1436" y="1100"/>
                  </a:lnTo>
                  <a:lnTo>
                    <a:pt x="1461" y="1082"/>
                  </a:lnTo>
                  <a:lnTo>
                    <a:pt x="1474" y="1073"/>
                  </a:lnTo>
                  <a:lnTo>
                    <a:pt x="1489" y="1068"/>
                  </a:lnTo>
                  <a:lnTo>
                    <a:pt x="1506" y="1064"/>
                  </a:lnTo>
                  <a:lnTo>
                    <a:pt x="1522" y="1064"/>
                  </a:lnTo>
                  <a:lnTo>
                    <a:pt x="1522" y="1064"/>
                  </a:lnTo>
                  <a:lnTo>
                    <a:pt x="1536" y="1064"/>
                  </a:lnTo>
                  <a:lnTo>
                    <a:pt x="1549" y="1065"/>
                  </a:lnTo>
                  <a:lnTo>
                    <a:pt x="1549" y="1111"/>
                  </a:lnTo>
                  <a:lnTo>
                    <a:pt x="1549" y="1111"/>
                  </a:lnTo>
                  <a:lnTo>
                    <a:pt x="1541" y="1110"/>
                  </a:lnTo>
                  <a:lnTo>
                    <a:pt x="1534" y="1108"/>
                  </a:lnTo>
                  <a:lnTo>
                    <a:pt x="1534" y="1108"/>
                  </a:lnTo>
                  <a:lnTo>
                    <a:pt x="1526" y="1110"/>
                  </a:lnTo>
                  <a:lnTo>
                    <a:pt x="1521" y="1111"/>
                  </a:lnTo>
                  <a:lnTo>
                    <a:pt x="1517" y="1116"/>
                  </a:lnTo>
                  <a:lnTo>
                    <a:pt x="1514" y="1121"/>
                  </a:lnTo>
                  <a:lnTo>
                    <a:pt x="1506" y="1130"/>
                  </a:lnTo>
                  <a:lnTo>
                    <a:pt x="1501" y="1133"/>
                  </a:lnTo>
                  <a:lnTo>
                    <a:pt x="1496" y="1135"/>
                  </a:lnTo>
                  <a:lnTo>
                    <a:pt x="1496" y="1135"/>
                  </a:lnTo>
                  <a:lnTo>
                    <a:pt x="1496" y="1140"/>
                  </a:lnTo>
                  <a:lnTo>
                    <a:pt x="1499" y="1145"/>
                  </a:lnTo>
                  <a:lnTo>
                    <a:pt x="1506" y="1154"/>
                  </a:lnTo>
                  <a:lnTo>
                    <a:pt x="1514" y="1161"/>
                  </a:lnTo>
                  <a:lnTo>
                    <a:pt x="1524" y="1169"/>
                  </a:lnTo>
                  <a:lnTo>
                    <a:pt x="1532" y="1176"/>
                  </a:lnTo>
                  <a:lnTo>
                    <a:pt x="1537" y="1184"/>
                  </a:lnTo>
                  <a:lnTo>
                    <a:pt x="1539" y="1188"/>
                  </a:lnTo>
                  <a:lnTo>
                    <a:pt x="1539" y="1193"/>
                  </a:lnTo>
                  <a:lnTo>
                    <a:pt x="1537" y="1198"/>
                  </a:lnTo>
                  <a:lnTo>
                    <a:pt x="1534" y="1204"/>
                  </a:lnTo>
                  <a:lnTo>
                    <a:pt x="1534" y="1204"/>
                  </a:lnTo>
                  <a:lnTo>
                    <a:pt x="1539" y="1204"/>
                  </a:lnTo>
                  <a:lnTo>
                    <a:pt x="1539" y="1204"/>
                  </a:lnTo>
                  <a:lnTo>
                    <a:pt x="1546" y="1202"/>
                  </a:lnTo>
                  <a:lnTo>
                    <a:pt x="1551" y="1199"/>
                  </a:lnTo>
                  <a:lnTo>
                    <a:pt x="1551" y="1199"/>
                  </a:lnTo>
                  <a:lnTo>
                    <a:pt x="1557" y="1196"/>
                  </a:lnTo>
                  <a:lnTo>
                    <a:pt x="1564" y="1194"/>
                  </a:lnTo>
                  <a:lnTo>
                    <a:pt x="1564" y="1194"/>
                  </a:lnTo>
                  <a:lnTo>
                    <a:pt x="1572" y="1196"/>
                  </a:lnTo>
                  <a:lnTo>
                    <a:pt x="1572" y="1196"/>
                  </a:lnTo>
                  <a:lnTo>
                    <a:pt x="1574" y="1204"/>
                  </a:lnTo>
                  <a:lnTo>
                    <a:pt x="1577" y="1211"/>
                  </a:lnTo>
                  <a:lnTo>
                    <a:pt x="1582" y="1216"/>
                  </a:lnTo>
                  <a:lnTo>
                    <a:pt x="1589" y="1219"/>
                  </a:lnTo>
                  <a:lnTo>
                    <a:pt x="1589" y="1219"/>
                  </a:lnTo>
                  <a:lnTo>
                    <a:pt x="1587" y="1224"/>
                  </a:lnTo>
                  <a:lnTo>
                    <a:pt x="1585" y="1227"/>
                  </a:lnTo>
                  <a:lnTo>
                    <a:pt x="1584" y="1231"/>
                  </a:lnTo>
                  <a:lnTo>
                    <a:pt x="1580" y="1232"/>
                  </a:lnTo>
                  <a:lnTo>
                    <a:pt x="1570" y="1234"/>
                  </a:lnTo>
                  <a:lnTo>
                    <a:pt x="1561" y="1236"/>
                  </a:lnTo>
                  <a:lnTo>
                    <a:pt x="1561" y="1236"/>
                  </a:lnTo>
                  <a:lnTo>
                    <a:pt x="1552" y="1234"/>
                  </a:lnTo>
                  <a:lnTo>
                    <a:pt x="1552" y="1234"/>
                  </a:lnTo>
                  <a:lnTo>
                    <a:pt x="1542" y="1234"/>
                  </a:lnTo>
                  <a:lnTo>
                    <a:pt x="1542" y="1234"/>
                  </a:lnTo>
                  <a:lnTo>
                    <a:pt x="1542" y="1234"/>
                  </a:lnTo>
                  <a:lnTo>
                    <a:pt x="1542" y="1234"/>
                  </a:lnTo>
                  <a:lnTo>
                    <a:pt x="1552" y="1245"/>
                  </a:lnTo>
                  <a:lnTo>
                    <a:pt x="1559" y="1255"/>
                  </a:lnTo>
                  <a:lnTo>
                    <a:pt x="1564" y="1267"/>
                  </a:lnTo>
                  <a:lnTo>
                    <a:pt x="1567" y="1279"/>
                  </a:lnTo>
                  <a:lnTo>
                    <a:pt x="1570" y="1303"/>
                  </a:lnTo>
                  <a:lnTo>
                    <a:pt x="1572" y="1335"/>
                  </a:lnTo>
                  <a:lnTo>
                    <a:pt x="1572" y="1335"/>
                  </a:lnTo>
                  <a:lnTo>
                    <a:pt x="1552" y="1340"/>
                  </a:lnTo>
                  <a:lnTo>
                    <a:pt x="1534" y="1341"/>
                  </a:lnTo>
                  <a:close/>
                  <a:moveTo>
                    <a:pt x="1178" y="1120"/>
                  </a:moveTo>
                  <a:lnTo>
                    <a:pt x="1178" y="1120"/>
                  </a:lnTo>
                  <a:lnTo>
                    <a:pt x="1173" y="1115"/>
                  </a:lnTo>
                  <a:lnTo>
                    <a:pt x="1167" y="1113"/>
                  </a:lnTo>
                  <a:lnTo>
                    <a:pt x="1153" y="1108"/>
                  </a:lnTo>
                  <a:lnTo>
                    <a:pt x="1140" y="1105"/>
                  </a:lnTo>
                  <a:lnTo>
                    <a:pt x="1135" y="1102"/>
                  </a:lnTo>
                  <a:lnTo>
                    <a:pt x="1132" y="1097"/>
                  </a:lnTo>
                  <a:lnTo>
                    <a:pt x="1132" y="1097"/>
                  </a:lnTo>
                  <a:lnTo>
                    <a:pt x="1142" y="1088"/>
                  </a:lnTo>
                  <a:lnTo>
                    <a:pt x="1153" y="1082"/>
                  </a:lnTo>
                  <a:lnTo>
                    <a:pt x="1167" y="1077"/>
                  </a:lnTo>
                  <a:lnTo>
                    <a:pt x="1180" y="1072"/>
                  </a:lnTo>
                  <a:lnTo>
                    <a:pt x="1208" y="1064"/>
                  </a:lnTo>
                  <a:lnTo>
                    <a:pt x="1239" y="1059"/>
                  </a:lnTo>
                  <a:lnTo>
                    <a:pt x="1239" y="1059"/>
                  </a:lnTo>
                  <a:lnTo>
                    <a:pt x="1231" y="1065"/>
                  </a:lnTo>
                  <a:lnTo>
                    <a:pt x="1226" y="1072"/>
                  </a:lnTo>
                  <a:lnTo>
                    <a:pt x="1223" y="1078"/>
                  </a:lnTo>
                  <a:lnTo>
                    <a:pt x="1220" y="1087"/>
                  </a:lnTo>
                  <a:lnTo>
                    <a:pt x="1216" y="1093"/>
                  </a:lnTo>
                  <a:lnTo>
                    <a:pt x="1211" y="1100"/>
                  </a:lnTo>
                  <a:lnTo>
                    <a:pt x="1205" y="1107"/>
                  </a:lnTo>
                  <a:lnTo>
                    <a:pt x="1193" y="1111"/>
                  </a:lnTo>
                  <a:lnTo>
                    <a:pt x="1193" y="1111"/>
                  </a:lnTo>
                  <a:lnTo>
                    <a:pt x="1200" y="1118"/>
                  </a:lnTo>
                  <a:lnTo>
                    <a:pt x="1206" y="1125"/>
                  </a:lnTo>
                  <a:lnTo>
                    <a:pt x="1223" y="1135"/>
                  </a:lnTo>
                  <a:lnTo>
                    <a:pt x="1256" y="1153"/>
                  </a:lnTo>
                  <a:lnTo>
                    <a:pt x="1271" y="1163"/>
                  </a:lnTo>
                  <a:lnTo>
                    <a:pt x="1278" y="1169"/>
                  </a:lnTo>
                  <a:lnTo>
                    <a:pt x="1284" y="1178"/>
                  </a:lnTo>
                  <a:lnTo>
                    <a:pt x="1289" y="1186"/>
                  </a:lnTo>
                  <a:lnTo>
                    <a:pt x="1292" y="1196"/>
                  </a:lnTo>
                  <a:lnTo>
                    <a:pt x="1294" y="1206"/>
                  </a:lnTo>
                  <a:lnTo>
                    <a:pt x="1294" y="1219"/>
                  </a:lnTo>
                  <a:lnTo>
                    <a:pt x="1294" y="1219"/>
                  </a:lnTo>
                  <a:lnTo>
                    <a:pt x="1254" y="1217"/>
                  </a:lnTo>
                  <a:lnTo>
                    <a:pt x="1216" y="1216"/>
                  </a:lnTo>
                  <a:lnTo>
                    <a:pt x="1216" y="1216"/>
                  </a:lnTo>
                  <a:lnTo>
                    <a:pt x="1172" y="1217"/>
                  </a:lnTo>
                  <a:lnTo>
                    <a:pt x="1172" y="1217"/>
                  </a:lnTo>
                  <a:lnTo>
                    <a:pt x="1129" y="1217"/>
                  </a:lnTo>
                  <a:lnTo>
                    <a:pt x="1129" y="1217"/>
                  </a:lnTo>
                  <a:lnTo>
                    <a:pt x="1091" y="1216"/>
                  </a:lnTo>
                  <a:lnTo>
                    <a:pt x="1052" y="1214"/>
                  </a:lnTo>
                  <a:lnTo>
                    <a:pt x="1034" y="1211"/>
                  </a:lnTo>
                  <a:lnTo>
                    <a:pt x="1018" y="1207"/>
                  </a:lnTo>
                  <a:lnTo>
                    <a:pt x="1000" y="1202"/>
                  </a:lnTo>
                  <a:lnTo>
                    <a:pt x="985" y="1196"/>
                  </a:lnTo>
                  <a:lnTo>
                    <a:pt x="985" y="1196"/>
                  </a:lnTo>
                  <a:lnTo>
                    <a:pt x="1000" y="1159"/>
                  </a:lnTo>
                  <a:lnTo>
                    <a:pt x="1008" y="1143"/>
                  </a:lnTo>
                  <a:lnTo>
                    <a:pt x="1018" y="1126"/>
                  </a:lnTo>
                  <a:lnTo>
                    <a:pt x="1029" y="1111"/>
                  </a:lnTo>
                  <a:lnTo>
                    <a:pt x="1041" y="1097"/>
                  </a:lnTo>
                  <a:lnTo>
                    <a:pt x="1054" y="1085"/>
                  </a:lnTo>
                  <a:lnTo>
                    <a:pt x="1069" y="1073"/>
                  </a:lnTo>
                  <a:lnTo>
                    <a:pt x="1069" y="1073"/>
                  </a:lnTo>
                  <a:lnTo>
                    <a:pt x="1071" y="1073"/>
                  </a:lnTo>
                  <a:lnTo>
                    <a:pt x="1071" y="1073"/>
                  </a:lnTo>
                  <a:lnTo>
                    <a:pt x="1076" y="1073"/>
                  </a:lnTo>
                  <a:lnTo>
                    <a:pt x="1081" y="1077"/>
                  </a:lnTo>
                  <a:lnTo>
                    <a:pt x="1087" y="1082"/>
                  </a:lnTo>
                  <a:lnTo>
                    <a:pt x="1087" y="1082"/>
                  </a:lnTo>
                  <a:lnTo>
                    <a:pt x="1094" y="1088"/>
                  </a:lnTo>
                  <a:lnTo>
                    <a:pt x="1097" y="1090"/>
                  </a:lnTo>
                  <a:lnTo>
                    <a:pt x="1104" y="1092"/>
                  </a:lnTo>
                  <a:lnTo>
                    <a:pt x="1104" y="1092"/>
                  </a:lnTo>
                  <a:lnTo>
                    <a:pt x="1109" y="1090"/>
                  </a:lnTo>
                  <a:lnTo>
                    <a:pt x="1115" y="1088"/>
                  </a:lnTo>
                  <a:lnTo>
                    <a:pt x="1115" y="1088"/>
                  </a:lnTo>
                  <a:lnTo>
                    <a:pt x="1107" y="1103"/>
                  </a:lnTo>
                  <a:lnTo>
                    <a:pt x="1107" y="1107"/>
                  </a:lnTo>
                  <a:lnTo>
                    <a:pt x="1107" y="1110"/>
                  </a:lnTo>
                  <a:lnTo>
                    <a:pt x="1112" y="1116"/>
                  </a:lnTo>
                  <a:lnTo>
                    <a:pt x="1114" y="1123"/>
                  </a:lnTo>
                  <a:lnTo>
                    <a:pt x="1115" y="1135"/>
                  </a:lnTo>
                  <a:lnTo>
                    <a:pt x="1115" y="1135"/>
                  </a:lnTo>
                  <a:lnTo>
                    <a:pt x="1124" y="1135"/>
                  </a:lnTo>
                  <a:lnTo>
                    <a:pt x="1130" y="1131"/>
                  </a:lnTo>
                  <a:lnTo>
                    <a:pt x="1140" y="1126"/>
                  </a:lnTo>
                  <a:lnTo>
                    <a:pt x="1152" y="1121"/>
                  </a:lnTo>
                  <a:lnTo>
                    <a:pt x="1158" y="1118"/>
                  </a:lnTo>
                  <a:lnTo>
                    <a:pt x="1167" y="1118"/>
                  </a:lnTo>
                  <a:lnTo>
                    <a:pt x="1167" y="1118"/>
                  </a:lnTo>
                  <a:lnTo>
                    <a:pt x="1178" y="1120"/>
                  </a:lnTo>
                  <a:close/>
                  <a:moveTo>
                    <a:pt x="2674" y="0"/>
                  </a:moveTo>
                  <a:lnTo>
                    <a:pt x="2674" y="0"/>
                  </a:lnTo>
                  <a:lnTo>
                    <a:pt x="2664" y="1"/>
                  </a:lnTo>
                  <a:lnTo>
                    <a:pt x="2656" y="3"/>
                  </a:lnTo>
                  <a:lnTo>
                    <a:pt x="2638" y="11"/>
                  </a:lnTo>
                  <a:lnTo>
                    <a:pt x="2621" y="18"/>
                  </a:lnTo>
                  <a:lnTo>
                    <a:pt x="2613" y="21"/>
                  </a:lnTo>
                  <a:lnTo>
                    <a:pt x="2603" y="23"/>
                  </a:lnTo>
                  <a:lnTo>
                    <a:pt x="2603" y="23"/>
                  </a:lnTo>
                  <a:lnTo>
                    <a:pt x="2606" y="30"/>
                  </a:lnTo>
                  <a:lnTo>
                    <a:pt x="2608" y="35"/>
                  </a:lnTo>
                  <a:lnTo>
                    <a:pt x="2610" y="39"/>
                  </a:lnTo>
                  <a:lnTo>
                    <a:pt x="2608" y="43"/>
                  </a:lnTo>
                  <a:lnTo>
                    <a:pt x="2606" y="46"/>
                  </a:lnTo>
                  <a:lnTo>
                    <a:pt x="2603" y="49"/>
                  </a:lnTo>
                  <a:lnTo>
                    <a:pt x="2595" y="53"/>
                  </a:lnTo>
                  <a:lnTo>
                    <a:pt x="2586" y="58"/>
                  </a:lnTo>
                  <a:lnTo>
                    <a:pt x="2577" y="61"/>
                  </a:lnTo>
                  <a:lnTo>
                    <a:pt x="2570" y="68"/>
                  </a:lnTo>
                  <a:lnTo>
                    <a:pt x="2567" y="73"/>
                  </a:lnTo>
                  <a:lnTo>
                    <a:pt x="2565" y="78"/>
                  </a:lnTo>
                  <a:lnTo>
                    <a:pt x="2565" y="78"/>
                  </a:lnTo>
                  <a:lnTo>
                    <a:pt x="2537" y="74"/>
                  </a:lnTo>
                  <a:lnTo>
                    <a:pt x="2507" y="73"/>
                  </a:lnTo>
                  <a:lnTo>
                    <a:pt x="2507" y="73"/>
                  </a:lnTo>
                  <a:lnTo>
                    <a:pt x="2479" y="73"/>
                  </a:lnTo>
                  <a:lnTo>
                    <a:pt x="2451" y="76"/>
                  </a:lnTo>
                  <a:lnTo>
                    <a:pt x="2423" y="81"/>
                  </a:lnTo>
                  <a:lnTo>
                    <a:pt x="2395" y="86"/>
                  </a:lnTo>
                  <a:lnTo>
                    <a:pt x="2366" y="92"/>
                  </a:lnTo>
                  <a:lnTo>
                    <a:pt x="2340" y="102"/>
                  </a:lnTo>
                  <a:lnTo>
                    <a:pt x="2317" y="112"/>
                  </a:lnTo>
                  <a:lnTo>
                    <a:pt x="2294" y="122"/>
                  </a:lnTo>
                  <a:lnTo>
                    <a:pt x="2294" y="122"/>
                  </a:lnTo>
                  <a:lnTo>
                    <a:pt x="2292" y="132"/>
                  </a:lnTo>
                  <a:lnTo>
                    <a:pt x="2294" y="139"/>
                  </a:lnTo>
                  <a:lnTo>
                    <a:pt x="2295" y="144"/>
                  </a:lnTo>
                  <a:lnTo>
                    <a:pt x="2300" y="147"/>
                  </a:lnTo>
                  <a:lnTo>
                    <a:pt x="2304" y="150"/>
                  </a:lnTo>
                  <a:lnTo>
                    <a:pt x="2307" y="155"/>
                  </a:lnTo>
                  <a:lnTo>
                    <a:pt x="2308" y="160"/>
                  </a:lnTo>
                  <a:lnTo>
                    <a:pt x="2308" y="169"/>
                  </a:lnTo>
                  <a:lnTo>
                    <a:pt x="2308" y="169"/>
                  </a:lnTo>
                  <a:lnTo>
                    <a:pt x="2300" y="172"/>
                  </a:lnTo>
                  <a:lnTo>
                    <a:pt x="2292" y="175"/>
                  </a:lnTo>
                  <a:lnTo>
                    <a:pt x="2272" y="177"/>
                  </a:lnTo>
                  <a:lnTo>
                    <a:pt x="2272" y="177"/>
                  </a:lnTo>
                  <a:lnTo>
                    <a:pt x="2246" y="175"/>
                  </a:lnTo>
                  <a:lnTo>
                    <a:pt x="2246" y="175"/>
                  </a:lnTo>
                  <a:lnTo>
                    <a:pt x="2217" y="173"/>
                  </a:lnTo>
                  <a:lnTo>
                    <a:pt x="2217" y="173"/>
                  </a:lnTo>
                  <a:lnTo>
                    <a:pt x="2203" y="173"/>
                  </a:lnTo>
                  <a:lnTo>
                    <a:pt x="2188" y="175"/>
                  </a:lnTo>
                  <a:lnTo>
                    <a:pt x="2171" y="178"/>
                  </a:lnTo>
                  <a:lnTo>
                    <a:pt x="2155" y="183"/>
                  </a:lnTo>
                  <a:lnTo>
                    <a:pt x="2155" y="183"/>
                  </a:lnTo>
                  <a:lnTo>
                    <a:pt x="2155" y="193"/>
                  </a:lnTo>
                  <a:lnTo>
                    <a:pt x="2155" y="200"/>
                  </a:lnTo>
                  <a:lnTo>
                    <a:pt x="2158" y="207"/>
                  </a:lnTo>
                  <a:lnTo>
                    <a:pt x="2161" y="212"/>
                  </a:lnTo>
                  <a:lnTo>
                    <a:pt x="2169" y="221"/>
                  </a:lnTo>
                  <a:lnTo>
                    <a:pt x="2179" y="228"/>
                  </a:lnTo>
                  <a:lnTo>
                    <a:pt x="2189" y="235"/>
                  </a:lnTo>
                  <a:lnTo>
                    <a:pt x="2201" y="241"/>
                  </a:lnTo>
                  <a:lnTo>
                    <a:pt x="2209" y="250"/>
                  </a:lnTo>
                  <a:lnTo>
                    <a:pt x="2213" y="255"/>
                  </a:lnTo>
                  <a:lnTo>
                    <a:pt x="2216" y="261"/>
                  </a:lnTo>
                  <a:lnTo>
                    <a:pt x="2216" y="261"/>
                  </a:lnTo>
                  <a:lnTo>
                    <a:pt x="2213" y="264"/>
                  </a:lnTo>
                  <a:lnTo>
                    <a:pt x="2211" y="268"/>
                  </a:lnTo>
                  <a:lnTo>
                    <a:pt x="2209" y="271"/>
                  </a:lnTo>
                  <a:lnTo>
                    <a:pt x="2209" y="274"/>
                  </a:lnTo>
                  <a:lnTo>
                    <a:pt x="2211" y="283"/>
                  </a:lnTo>
                  <a:lnTo>
                    <a:pt x="2214" y="289"/>
                  </a:lnTo>
                  <a:lnTo>
                    <a:pt x="2219" y="296"/>
                  </a:lnTo>
                  <a:lnTo>
                    <a:pt x="2221" y="303"/>
                  </a:lnTo>
                  <a:lnTo>
                    <a:pt x="2221" y="307"/>
                  </a:lnTo>
                  <a:lnTo>
                    <a:pt x="2219" y="311"/>
                  </a:lnTo>
                  <a:lnTo>
                    <a:pt x="2216" y="314"/>
                  </a:lnTo>
                  <a:lnTo>
                    <a:pt x="2216" y="314"/>
                  </a:lnTo>
                  <a:lnTo>
                    <a:pt x="2211" y="312"/>
                  </a:lnTo>
                  <a:lnTo>
                    <a:pt x="2208" y="309"/>
                  </a:lnTo>
                  <a:lnTo>
                    <a:pt x="2203" y="303"/>
                  </a:lnTo>
                  <a:lnTo>
                    <a:pt x="2199" y="298"/>
                  </a:lnTo>
                  <a:lnTo>
                    <a:pt x="2198" y="296"/>
                  </a:lnTo>
                  <a:lnTo>
                    <a:pt x="2196" y="296"/>
                  </a:lnTo>
                  <a:lnTo>
                    <a:pt x="2196" y="296"/>
                  </a:lnTo>
                  <a:lnTo>
                    <a:pt x="2191" y="298"/>
                  </a:lnTo>
                  <a:lnTo>
                    <a:pt x="2184" y="307"/>
                  </a:lnTo>
                  <a:lnTo>
                    <a:pt x="2184" y="307"/>
                  </a:lnTo>
                  <a:lnTo>
                    <a:pt x="2184" y="298"/>
                  </a:lnTo>
                  <a:lnTo>
                    <a:pt x="2184" y="291"/>
                  </a:lnTo>
                  <a:lnTo>
                    <a:pt x="2186" y="284"/>
                  </a:lnTo>
                  <a:lnTo>
                    <a:pt x="2188" y="279"/>
                  </a:lnTo>
                  <a:lnTo>
                    <a:pt x="2194" y="269"/>
                  </a:lnTo>
                  <a:lnTo>
                    <a:pt x="2201" y="261"/>
                  </a:lnTo>
                  <a:lnTo>
                    <a:pt x="2201" y="261"/>
                  </a:lnTo>
                  <a:lnTo>
                    <a:pt x="2188" y="261"/>
                  </a:lnTo>
                  <a:lnTo>
                    <a:pt x="2188" y="261"/>
                  </a:lnTo>
                  <a:lnTo>
                    <a:pt x="2174" y="261"/>
                  </a:lnTo>
                  <a:lnTo>
                    <a:pt x="2165" y="258"/>
                  </a:lnTo>
                  <a:lnTo>
                    <a:pt x="2155" y="253"/>
                  </a:lnTo>
                  <a:lnTo>
                    <a:pt x="2146" y="246"/>
                  </a:lnTo>
                  <a:lnTo>
                    <a:pt x="2138" y="241"/>
                  </a:lnTo>
                  <a:lnTo>
                    <a:pt x="2130" y="236"/>
                  </a:lnTo>
                  <a:lnTo>
                    <a:pt x="2120" y="231"/>
                  </a:lnTo>
                  <a:lnTo>
                    <a:pt x="2108" y="230"/>
                  </a:lnTo>
                  <a:lnTo>
                    <a:pt x="2108" y="230"/>
                  </a:lnTo>
                  <a:lnTo>
                    <a:pt x="2107" y="240"/>
                  </a:lnTo>
                  <a:lnTo>
                    <a:pt x="2102" y="246"/>
                  </a:lnTo>
                  <a:lnTo>
                    <a:pt x="2097" y="250"/>
                  </a:lnTo>
                  <a:lnTo>
                    <a:pt x="2090" y="250"/>
                  </a:lnTo>
                  <a:lnTo>
                    <a:pt x="2090" y="250"/>
                  </a:lnTo>
                  <a:lnTo>
                    <a:pt x="2083" y="250"/>
                  </a:lnTo>
                  <a:lnTo>
                    <a:pt x="2083" y="250"/>
                  </a:lnTo>
                  <a:lnTo>
                    <a:pt x="2075" y="250"/>
                  </a:lnTo>
                  <a:lnTo>
                    <a:pt x="2075" y="250"/>
                  </a:lnTo>
                  <a:lnTo>
                    <a:pt x="2070" y="250"/>
                  </a:lnTo>
                  <a:lnTo>
                    <a:pt x="2067" y="251"/>
                  </a:lnTo>
                  <a:lnTo>
                    <a:pt x="2064" y="255"/>
                  </a:lnTo>
                  <a:lnTo>
                    <a:pt x="2062" y="261"/>
                  </a:lnTo>
                  <a:lnTo>
                    <a:pt x="2062" y="261"/>
                  </a:lnTo>
                  <a:lnTo>
                    <a:pt x="2069" y="263"/>
                  </a:lnTo>
                  <a:lnTo>
                    <a:pt x="2077" y="264"/>
                  </a:lnTo>
                  <a:lnTo>
                    <a:pt x="2092" y="268"/>
                  </a:lnTo>
                  <a:lnTo>
                    <a:pt x="2098" y="271"/>
                  </a:lnTo>
                  <a:lnTo>
                    <a:pt x="2103" y="276"/>
                  </a:lnTo>
                  <a:lnTo>
                    <a:pt x="2107" y="283"/>
                  </a:lnTo>
                  <a:lnTo>
                    <a:pt x="2108" y="291"/>
                  </a:lnTo>
                  <a:lnTo>
                    <a:pt x="2108" y="291"/>
                  </a:lnTo>
                  <a:lnTo>
                    <a:pt x="2097" y="288"/>
                  </a:lnTo>
                  <a:lnTo>
                    <a:pt x="2087" y="286"/>
                  </a:lnTo>
                  <a:lnTo>
                    <a:pt x="2064" y="281"/>
                  </a:lnTo>
                  <a:lnTo>
                    <a:pt x="2054" y="278"/>
                  </a:lnTo>
                  <a:lnTo>
                    <a:pt x="2044" y="274"/>
                  </a:lnTo>
                  <a:lnTo>
                    <a:pt x="2035" y="269"/>
                  </a:lnTo>
                  <a:lnTo>
                    <a:pt x="2030" y="261"/>
                  </a:lnTo>
                  <a:lnTo>
                    <a:pt x="2030" y="261"/>
                  </a:lnTo>
                  <a:lnTo>
                    <a:pt x="2034" y="258"/>
                  </a:lnTo>
                  <a:lnTo>
                    <a:pt x="2035" y="253"/>
                  </a:lnTo>
                  <a:lnTo>
                    <a:pt x="2039" y="238"/>
                  </a:lnTo>
                  <a:lnTo>
                    <a:pt x="2037" y="223"/>
                  </a:lnTo>
                  <a:lnTo>
                    <a:pt x="2037" y="218"/>
                  </a:lnTo>
                  <a:lnTo>
                    <a:pt x="2035" y="217"/>
                  </a:lnTo>
                  <a:lnTo>
                    <a:pt x="2035" y="217"/>
                  </a:lnTo>
                  <a:lnTo>
                    <a:pt x="2032" y="218"/>
                  </a:lnTo>
                  <a:lnTo>
                    <a:pt x="2030" y="223"/>
                  </a:lnTo>
                  <a:lnTo>
                    <a:pt x="2030" y="223"/>
                  </a:lnTo>
                  <a:lnTo>
                    <a:pt x="2032" y="230"/>
                  </a:lnTo>
                  <a:lnTo>
                    <a:pt x="2032" y="235"/>
                  </a:lnTo>
                  <a:lnTo>
                    <a:pt x="2030" y="240"/>
                  </a:lnTo>
                  <a:lnTo>
                    <a:pt x="2029" y="243"/>
                  </a:lnTo>
                  <a:lnTo>
                    <a:pt x="2024" y="248"/>
                  </a:lnTo>
                  <a:lnTo>
                    <a:pt x="2017" y="251"/>
                  </a:lnTo>
                  <a:lnTo>
                    <a:pt x="2009" y="253"/>
                  </a:lnTo>
                  <a:lnTo>
                    <a:pt x="2001" y="256"/>
                  </a:lnTo>
                  <a:lnTo>
                    <a:pt x="1994" y="261"/>
                  </a:lnTo>
                  <a:lnTo>
                    <a:pt x="1992" y="264"/>
                  </a:lnTo>
                  <a:lnTo>
                    <a:pt x="1991" y="268"/>
                  </a:lnTo>
                  <a:lnTo>
                    <a:pt x="1991" y="268"/>
                  </a:lnTo>
                  <a:lnTo>
                    <a:pt x="2001" y="276"/>
                  </a:lnTo>
                  <a:lnTo>
                    <a:pt x="2007" y="284"/>
                  </a:lnTo>
                  <a:lnTo>
                    <a:pt x="2011" y="293"/>
                  </a:lnTo>
                  <a:lnTo>
                    <a:pt x="2011" y="301"/>
                  </a:lnTo>
                  <a:lnTo>
                    <a:pt x="2009" y="311"/>
                  </a:lnTo>
                  <a:lnTo>
                    <a:pt x="2006" y="321"/>
                  </a:lnTo>
                  <a:lnTo>
                    <a:pt x="1999" y="346"/>
                  </a:lnTo>
                  <a:lnTo>
                    <a:pt x="1999" y="346"/>
                  </a:lnTo>
                  <a:lnTo>
                    <a:pt x="2027" y="347"/>
                  </a:lnTo>
                  <a:lnTo>
                    <a:pt x="2039" y="349"/>
                  </a:lnTo>
                  <a:lnTo>
                    <a:pt x="2050" y="352"/>
                  </a:lnTo>
                  <a:lnTo>
                    <a:pt x="2059" y="355"/>
                  </a:lnTo>
                  <a:lnTo>
                    <a:pt x="2065" y="359"/>
                  </a:lnTo>
                  <a:lnTo>
                    <a:pt x="2072" y="364"/>
                  </a:lnTo>
                  <a:lnTo>
                    <a:pt x="2078" y="369"/>
                  </a:lnTo>
                  <a:lnTo>
                    <a:pt x="2087" y="380"/>
                  </a:lnTo>
                  <a:lnTo>
                    <a:pt x="2095" y="394"/>
                  </a:lnTo>
                  <a:lnTo>
                    <a:pt x="2108" y="422"/>
                  </a:lnTo>
                  <a:lnTo>
                    <a:pt x="2108" y="422"/>
                  </a:lnTo>
                  <a:lnTo>
                    <a:pt x="2100" y="423"/>
                  </a:lnTo>
                  <a:lnTo>
                    <a:pt x="2093" y="423"/>
                  </a:lnTo>
                  <a:lnTo>
                    <a:pt x="2093" y="423"/>
                  </a:lnTo>
                  <a:lnTo>
                    <a:pt x="2087" y="423"/>
                  </a:lnTo>
                  <a:lnTo>
                    <a:pt x="2082" y="422"/>
                  </a:lnTo>
                  <a:lnTo>
                    <a:pt x="2078" y="418"/>
                  </a:lnTo>
                  <a:lnTo>
                    <a:pt x="2075" y="415"/>
                  </a:lnTo>
                  <a:lnTo>
                    <a:pt x="2070" y="405"/>
                  </a:lnTo>
                  <a:lnTo>
                    <a:pt x="2069" y="395"/>
                  </a:lnTo>
                  <a:lnTo>
                    <a:pt x="2069" y="395"/>
                  </a:lnTo>
                  <a:lnTo>
                    <a:pt x="2065" y="385"/>
                  </a:lnTo>
                  <a:lnTo>
                    <a:pt x="2060" y="375"/>
                  </a:lnTo>
                  <a:lnTo>
                    <a:pt x="2059" y="372"/>
                  </a:lnTo>
                  <a:lnTo>
                    <a:pt x="2054" y="369"/>
                  </a:lnTo>
                  <a:lnTo>
                    <a:pt x="2049" y="367"/>
                  </a:lnTo>
                  <a:lnTo>
                    <a:pt x="2044" y="365"/>
                  </a:lnTo>
                  <a:lnTo>
                    <a:pt x="2044" y="365"/>
                  </a:lnTo>
                  <a:lnTo>
                    <a:pt x="2030" y="369"/>
                  </a:lnTo>
                  <a:lnTo>
                    <a:pt x="2030" y="369"/>
                  </a:lnTo>
                  <a:lnTo>
                    <a:pt x="2029" y="384"/>
                  </a:lnTo>
                  <a:lnTo>
                    <a:pt x="2024" y="398"/>
                  </a:lnTo>
                  <a:lnTo>
                    <a:pt x="2016" y="415"/>
                  </a:lnTo>
                  <a:lnTo>
                    <a:pt x="2006" y="432"/>
                  </a:lnTo>
                  <a:lnTo>
                    <a:pt x="1992" y="445"/>
                  </a:lnTo>
                  <a:lnTo>
                    <a:pt x="1978" y="456"/>
                  </a:lnTo>
                  <a:lnTo>
                    <a:pt x="1969" y="461"/>
                  </a:lnTo>
                  <a:lnTo>
                    <a:pt x="1961" y="465"/>
                  </a:lnTo>
                  <a:lnTo>
                    <a:pt x="1953" y="466"/>
                  </a:lnTo>
                  <a:lnTo>
                    <a:pt x="1944" y="466"/>
                  </a:lnTo>
                  <a:lnTo>
                    <a:pt x="1944" y="466"/>
                  </a:lnTo>
                  <a:lnTo>
                    <a:pt x="1933" y="466"/>
                  </a:lnTo>
                  <a:lnTo>
                    <a:pt x="1921" y="461"/>
                  </a:lnTo>
                  <a:lnTo>
                    <a:pt x="1910" y="455"/>
                  </a:lnTo>
                  <a:lnTo>
                    <a:pt x="1898" y="445"/>
                  </a:lnTo>
                  <a:lnTo>
                    <a:pt x="1898" y="445"/>
                  </a:lnTo>
                  <a:lnTo>
                    <a:pt x="1915" y="446"/>
                  </a:lnTo>
                  <a:lnTo>
                    <a:pt x="1915" y="446"/>
                  </a:lnTo>
                  <a:lnTo>
                    <a:pt x="1933" y="445"/>
                  </a:lnTo>
                  <a:lnTo>
                    <a:pt x="1946" y="440"/>
                  </a:lnTo>
                  <a:lnTo>
                    <a:pt x="1959" y="435"/>
                  </a:lnTo>
                  <a:lnTo>
                    <a:pt x="1969" y="427"/>
                  </a:lnTo>
                  <a:lnTo>
                    <a:pt x="1978" y="417"/>
                  </a:lnTo>
                  <a:lnTo>
                    <a:pt x="1982" y="403"/>
                  </a:lnTo>
                  <a:lnTo>
                    <a:pt x="1987" y="390"/>
                  </a:lnTo>
                  <a:lnTo>
                    <a:pt x="1991" y="375"/>
                  </a:lnTo>
                  <a:lnTo>
                    <a:pt x="1991" y="375"/>
                  </a:lnTo>
                  <a:lnTo>
                    <a:pt x="1982" y="357"/>
                  </a:lnTo>
                  <a:lnTo>
                    <a:pt x="1976" y="336"/>
                  </a:lnTo>
                  <a:lnTo>
                    <a:pt x="1971" y="316"/>
                  </a:lnTo>
                  <a:lnTo>
                    <a:pt x="1968" y="294"/>
                  </a:lnTo>
                  <a:lnTo>
                    <a:pt x="1968" y="274"/>
                  </a:lnTo>
                  <a:lnTo>
                    <a:pt x="1969" y="253"/>
                  </a:lnTo>
                  <a:lnTo>
                    <a:pt x="1974" y="233"/>
                  </a:lnTo>
                  <a:lnTo>
                    <a:pt x="1984" y="215"/>
                  </a:lnTo>
                  <a:lnTo>
                    <a:pt x="1898" y="215"/>
                  </a:lnTo>
                  <a:lnTo>
                    <a:pt x="1898" y="215"/>
                  </a:lnTo>
                  <a:lnTo>
                    <a:pt x="1898" y="228"/>
                  </a:lnTo>
                  <a:lnTo>
                    <a:pt x="1895" y="238"/>
                  </a:lnTo>
                  <a:lnTo>
                    <a:pt x="1891" y="248"/>
                  </a:lnTo>
                  <a:lnTo>
                    <a:pt x="1885" y="255"/>
                  </a:lnTo>
                  <a:lnTo>
                    <a:pt x="1878" y="261"/>
                  </a:lnTo>
                  <a:lnTo>
                    <a:pt x="1870" y="268"/>
                  </a:lnTo>
                  <a:lnTo>
                    <a:pt x="1852" y="276"/>
                  </a:lnTo>
                  <a:lnTo>
                    <a:pt x="1852" y="276"/>
                  </a:lnTo>
                  <a:lnTo>
                    <a:pt x="1858" y="296"/>
                  </a:lnTo>
                  <a:lnTo>
                    <a:pt x="1862" y="307"/>
                  </a:lnTo>
                  <a:lnTo>
                    <a:pt x="1862" y="314"/>
                  </a:lnTo>
                  <a:lnTo>
                    <a:pt x="1860" y="321"/>
                  </a:lnTo>
                  <a:lnTo>
                    <a:pt x="1852" y="337"/>
                  </a:lnTo>
                  <a:lnTo>
                    <a:pt x="1852" y="337"/>
                  </a:lnTo>
                  <a:lnTo>
                    <a:pt x="1853" y="337"/>
                  </a:lnTo>
                  <a:lnTo>
                    <a:pt x="1853" y="337"/>
                  </a:lnTo>
                  <a:lnTo>
                    <a:pt x="1863" y="339"/>
                  </a:lnTo>
                  <a:lnTo>
                    <a:pt x="1872" y="342"/>
                  </a:lnTo>
                  <a:lnTo>
                    <a:pt x="1878" y="347"/>
                  </a:lnTo>
                  <a:lnTo>
                    <a:pt x="1883" y="354"/>
                  </a:lnTo>
                  <a:lnTo>
                    <a:pt x="1890" y="369"/>
                  </a:lnTo>
                  <a:lnTo>
                    <a:pt x="1893" y="377"/>
                  </a:lnTo>
                  <a:lnTo>
                    <a:pt x="1898" y="384"/>
                  </a:lnTo>
                  <a:lnTo>
                    <a:pt x="1898" y="384"/>
                  </a:lnTo>
                  <a:lnTo>
                    <a:pt x="1898" y="384"/>
                  </a:lnTo>
                  <a:lnTo>
                    <a:pt x="1898" y="384"/>
                  </a:lnTo>
                  <a:lnTo>
                    <a:pt x="1893" y="384"/>
                  </a:lnTo>
                  <a:lnTo>
                    <a:pt x="1890" y="387"/>
                  </a:lnTo>
                  <a:lnTo>
                    <a:pt x="1887" y="389"/>
                  </a:lnTo>
                  <a:lnTo>
                    <a:pt x="1883" y="392"/>
                  </a:lnTo>
                  <a:lnTo>
                    <a:pt x="1883" y="392"/>
                  </a:lnTo>
                  <a:lnTo>
                    <a:pt x="1850" y="372"/>
                  </a:lnTo>
                  <a:lnTo>
                    <a:pt x="1814" y="355"/>
                  </a:lnTo>
                  <a:lnTo>
                    <a:pt x="1794" y="347"/>
                  </a:lnTo>
                  <a:lnTo>
                    <a:pt x="1774" y="341"/>
                  </a:lnTo>
                  <a:lnTo>
                    <a:pt x="1754" y="337"/>
                  </a:lnTo>
                  <a:lnTo>
                    <a:pt x="1734" y="336"/>
                  </a:lnTo>
                  <a:lnTo>
                    <a:pt x="1734" y="336"/>
                  </a:lnTo>
                  <a:lnTo>
                    <a:pt x="1723" y="336"/>
                  </a:lnTo>
                  <a:lnTo>
                    <a:pt x="1713" y="337"/>
                  </a:lnTo>
                  <a:lnTo>
                    <a:pt x="1713" y="337"/>
                  </a:lnTo>
                  <a:lnTo>
                    <a:pt x="1713" y="344"/>
                  </a:lnTo>
                  <a:lnTo>
                    <a:pt x="1713" y="349"/>
                  </a:lnTo>
                  <a:lnTo>
                    <a:pt x="1718" y="355"/>
                  </a:lnTo>
                  <a:lnTo>
                    <a:pt x="1719" y="359"/>
                  </a:lnTo>
                  <a:lnTo>
                    <a:pt x="1721" y="364"/>
                  </a:lnTo>
                  <a:lnTo>
                    <a:pt x="1721" y="369"/>
                  </a:lnTo>
                  <a:lnTo>
                    <a:pt x="1719" y="375"/>
                  </a:lnTo>
                  <a:lnTo>
                    <a:pt x="1719" y="375"/>
                  </a:lnTo>
                  <a:lnTo>
                    <a:pt x="1709" y="374"/>
                  </a:lnTo>
                  <a:lnTo>
                    <a:pt x="1709" y="374"/>
                  </a:lnTo>
                  <a:lnTo>
                    <a:pt x="1704" y="374"/>
                  </a:lnTo>
                  <a:lnTo>
                    <a:pt x="1703" y="377"/>
                  </a:lnTo>
                  <a:lnTo>
                    <a:pt x="1698" y="382"/>
                  </a:lnTo>
                  <a:lnTo>
                    <a:pt x="1698" y="382"/>
                  </a:lnTo>
                  <a:lnTo>
                    <a:pt x="1695" y="389"/>
                  </a:lnTo>
                  <a:lnTo>
                    <a:pt x="1691" y="390"/>
                  </a:lnTo>
                  <a:lnTo>
                    <a:pt x="1686" y="392"/>
                  </a:lnTo>
                  <a:lnTo>
                    <a:pt x="1686" y="392"/>
                  </a:lnTo>
                  <a:lnTo>
                    <a:pt x="1681" y="392"/>
                  </a:lnTo>
                  <a:lnTo>
                    <a:pt x="1681" y="392"/>
                  </a:lnTo>
                  <a:lnTo>
                    <a:pt x="1675" y="382"/>
                  </a:lnTo>
                  <a:lnTo>
                    <a:pt x="1668" y="377"/>
                  </a:lnTo>
                  <a:lnTo>
                    <a:pt x="1660" y="374"/>
                  </a:lnTo>
                  <a:lnTo>
                    <a:pt x="1652" y="372"/>
                  </a:lnTo>
                  <a:lnTo>
                    <a:pt x="1652" y="372"/>
                  </a:lnTo>
                  <a:lnTo>
                    <a:pt x="1642" y="374"/>
                  </a:lnTo>
                  <a:lnTo>
                    <a:pt x="1630" y="375"/>
                  </a:lnTo>
                  <a:lnTo>
                    <a:pt x="1608" y="384"/>
                  </a:lnTo>
                  <a:lnTo>
                    <a:pt x="1608" y="384"/>
                  </a:lnTo>
                  <a:lnTo>
                    <a:pt x="1585" y="392"/>
                  </a:lnTo>
                  <a:lnTo>
                    <a:pt x="1575" y="395"/>
                  </a:lnTo>
                  <a:lnTo>
                    <a:pt x="1565" y="397"/>
                  </a:lnTo>
                  <a:lnTo>
                    <a:pt x="1565" y="397"/>
                  </a:lnTo>
                  <a:lnTo>
                    <a:pt x="1557" y="395"/>
                  </a:lnTo>
                  <a:lnTo>
                    <a:pt x="1549" y="392"/>
                  </a:lnTo>
                  <a:lnTo>
                    <a:pt x="1549" y="392"/>
                  </a:lnTo>
                  <a:lnTo>
                    <a:pt x="1551" y="387"/>
                  </a:lnTo>
                  <a:lnTo>
                    <a:pt x="1552" y="385"/>
                  </a:lnTo>
                  <a:lnTo>
                    <a:pt x="1559" y="382"/>
                  </a:lnTo>
                  <a:lnTo>
                    <a:pt x="1562" y="380"/>
                  </a:lnTo>
                  <a:lnTo>
                    <a:pt x="1564" y="377"/>
                  </a:lnTo>
                  <a:lnTo>
                    <a:pt x="1565" y="374"/>
                  </a:lnTo>
                  <a:lnTo>
                    <a:pt x="1565" y="369"/>
                  </a:lnTo>
                  <a:lnTo>
                    <a:pt x="1565" y="369"/>
                  </a:lnTo>
                  <a:lnTo>
                    <a:pt x="1546" y="377"/>
                  </a:lnTo>
                  <a:lnTo>
                    <a:pt x="1524" y="384"/>
                  </a:lnTo>
                  <a:lnTo>
                    <a:pt x="1483" y="398"/>
                  </a:lnTo>
                  <a:lnTo>
                    <a:pt x="1465" y="407"/>
                  </a:lnTo>
                  <a:lnTo>
                    <a:pt x="1446" y="417"/>
                  </a:lnTo>
                  <a:lnTo>
                    <a:pt x="1430" y="430"/>
                  </a:lnTo>
                  <a:lnTo>
                    <a:pt x="1423" y="437"/>
                  </a:lnTo>
                  <a:lnTo>
                    <a:pt x="1418" y="445"/>
                  </a:lnTo>
                  <a:lnTo>
                    <a:pt x="1418" y="445"/>
                  </a:lnTo>
                  <a:lnTo>
                    <a:pt x="1410" y="445"/>
                  </a:lnTo>
                  <a:lnTo>
                    <a:pt x="1410" y="445"/>
                  </a:lnTo>
                  <a:lnTo>
                    <a:pt x="1393" y="443"/>
                  </a:lnTo>
                  <a:lnTo>
                    <a:pt x="1380" y="440"/>
                  </a:lnTo>
                  <a:lnTo>
                    <a:pt x="1375" y="437"/>
                  </a:lnTo>
                  <a:lnTo>
                    <a:pt x="1370" y="432"/>
                  </a:lnTo>
                  <a:lnTo>
                    <a:pt x="1367" y="427"/>
                  </a:lnTo>
                  <a:lnTo>
                    <a:pt x="1364" y="422"/>
                  </a:lnTo>
                  <a:lnTo>
                    <a:pt x="1364" y="422"/>
                  </a:lnTo>
                  <a:lnTo>
                    <a:pt x="1367" y="418"/>
                  </a:lnTo>
                  <a:lnTo>
                    <a:pt x="1372" y="415"/>
                  </a:lnTo>
                  <a:lnTo>
                    <a:pt x="1383" y="410"/>
                  </a:lnTo>
                  <a:lnTo>
                    <a:pt x="1393" y="405"/>
                  </a:lnTo>
                  <a:lnTo>
                    <a:pt x="1398" y="402"/>
                  </a:lnTo>
                  <a:lnTo>
                    <a:pt x="1402" y="398"/>
                  </a:lnTo>
                  <a:lnTo>
                    <a:pt x="1402" y="398"/>
                  </a:lnTo>
                  <a:lnTo>
                    <a:pt x="1397" y="394"/>
                  </a:lnTo>
                  <a:lnTo>
                    <a:pt x="1387" y="389"/>
                  </a:lnTo>
                  <a:lnTo>
                    <a:pt x="1377" y="384"/>
                  </a:lnTo>
                  <a:lnTo>
                    <a:pt x="1365" y="382"/>
                  </a:lnTo>
                  <a:lnTo>
                    <a:pt x="1365" y="382"/>
                  </a:lnTo>
                  <a:lnTo>
                    <a:pt x="1360" y="382"/>
                  </a:lnTo>
                  <a:lnTo>
                    <a:pt x="1355" y="384"/>
                  </a:lnTo>
                  <a:lnTo>
                    <a:pt x="1352" y="387"/>
                  </a:lnTo>
                  <a:lnTo>
                    <a:pt x="1349" y="392"/>
                  </a:lnTo>
                  <a:lnTo>
                    <a:pt x="1349" y="392"/>
                  </a:lnTo>
                  <a:lnTo>
                    <a:pt x="1347" y="402"/>
                  </a:lnTo>
                  <a:lnTo>
                    <a:pt x="1349" y="412"/>
                  </a:lnTo>
                  <a:lnTo>
                    <a:pt x="1352" y="432"/>
                  </a:lnTo>
                  <a:lnTo>
                    <a:pt x="1354" y="441"/>
                  </a:lnTo>
                  <a:lnTo>
                    <a:pt x="1352" y="453"/>
                  </a:lnTo>
                  <a:lnTo>
                    <a:pt x="1349" y="465"/>
                  </a:lnTo>
                  <a:lnTo>
                    <a:pt x="1340" y="475"/>
                  </a:lnTo>
                  <a:lnTo>
                    <a:pt x="1340" y="475"/>
                  </a:lnTo>
                  <a:lnTo>
                    <a:pt x="1335" y="470"/>
                  </a:lnTo>
                  <a:lnTo>
                    <a:pt x="1329" y="465"/>
                  </a:lnTo>
                  <a:lnTo>
                    <a:pt x="1322" y="463"/>
                  </a:lnTo>
                  <a:lnTo>
                    <a:pt x="1316" y="461"/>
                  </a:lnTo>
                  <a:lnTo>
                    <a:pt x="1316" y="461"/>
                  </a:lnTo>
                  <a:lnTo>
                    <a:pt x="1307" y="463"/>
                  </a:lnTo>
                  <a:lnTo>
                    <a:pt x="1299" y="466"/>
                  </a:lnTo>
                  <a:lnTo>
                    <a:pt x="1291" y="470"/>
                  </a:lnTo>
                  <a:lnTo>
                    <a:pt x="1283" y="475"/>
                  </a:lnTo>
                  <a:lnTo>
                    <a:pt x="1268" y="488"/>
                  </a:lnTo>
                  <a:lnTo>
                    <a:pt x="1254" y="498"/>
                  </a:lnTo>
                  <a:lnTo>
                    <a:pt x="1254" y="498"/>
                  </a:lnTo>
                  <a:lnTo>
                    <a:pt x="1259" y="499"/>
                  </a:lnTo>
                  <a:lnTo>
                    <a:pt x="1264" y="501"/>
                  </a:lnTo>
                  <a:lnTo>
                    <a:pt x="1266" y="504"/>
                  </a:lnTo>
                  <a:lnTo>
                    <a:pt x="1269" y="508"/>
                  </a:lnTo>
                  <a:lnTo>
                    <a:pt x="1271" y="518"/>
                  </a:lnTo>
                  <a:lnTo>
                    <a:pt x="1271" y="529"/>
                  </a:lnTo>
                  <a:lnTo>
                    <a:pt x="1271" y="529"/>
                  </a:lnTo>
                  <a:lnTo>
                    <a:pt x="1263" y="529"/>
                  </a:lnTo>
                  <a:lnTo>
                    <a:pt x="1263" y="529"/>
                  </a:lnTo>
                  <a:lnTo>
                    <a:pt x="1251" y="529"/>
                  </a:lnTo>
                  <a:lnTo>
                    <a:pt x="1239" y="526"/>
                  </a:lnTo>
                  <a:lnTo>
                    <a:pt x="1223" y="519"/>
                  </a:lnTo>
                  <a:lnTo>
                    <a:pt x="1205" y="511"/>
                  </a:lnTo>
                  <a:lnTo>
                    <a:pt x="1196" y="508"/>
                  </a:lnTo>
                  <a:lnTo>
                    <a:pt x="1185" y="506"/>
                  </a:lnTo>
                  <a:lnTo>
                    <a:pt x="1185" y="506"/>
                  </a:lnTo>
                  <a:lnTo>
                    <a:pt x="1185" y="513"/>
                  </a:lnTo>
                  <a:lnTo>
                    <a:pt x="1185" y="516"/>
                  </a:lnTo>
                  <a:lnTo>
                    <a:pt x="1187" y="519"/>
                  </a:lnTo>
                  <a:lnTo>
                    <a:pt x="1188" y="523"/>
                  </a:lnTo>
                  <a:lnTo>
                    <a:pt x="1195" y="526"/>
                  </a:lnTo>
                  <a:lnTo>
                    <a:pt x="1201" y="528"/>
                  </a:lnTo>
                  <a:lnTo>
                    <a:pt x="1210" y="531"/>
                  </a:lnTo>
                  <a:lnTo>
                    <a:pt x="1215" y="534"/>
                  </a:lnTo>
                  <a:lnTo>
                    <a:pt x="1218" y="537"/>
                  </a:lnTo>
                  <a:lnTo>
                    <a:pt x="1218" y="541"/>
                  </a:lnTo>
                  <a:lnTo>
                    <a:pt x="1218" y="546"/>
                  </a:lnTo>
                  <a:lnTo>
                    <a:pt x="1216" y="552"/>
                  </a:lnTo>
                  <a:lnTo>
                    <a:pt x="1216" y="552"/>
                  </a:lnTo>
                  <a:lnTo>
                    <a:pt x="1215" y="552"/>
                  </a:lnTo>
                  <a:lnTo>
                    <a:pt x="1215" y="552"/>
                  </a:lnTo>
                  <a:lnTo>
                    <a:pt x="1193" y="551"/>
                  </a:lnTo>
                  <a:lnTo>
                    <a:pt x="1177" y="546"/>
                  </a:lnTo>
                  <a:lnTo>
                    <a:pt x="1162" y="539"/>
                  </a:lnTo>
                  <a:lnTo>
                    <a:pt x="1148" y="529"/>
                  </a:lnTo>
                  <a:lnTo>
                    <a:pt x="1143" y="523"/>
                  </a:lnTo>
                  <a:lnTo>
                    <a:pt x="1140" y="516"/>
                  </a:lnTo>
                  <a:lnTo>
                    <a:pt x="1137" y="509"/>
                  </a:lnTo>
                  <a:lnTo>
                    <a:pt x="1135" y="503"/>
                  </a:lnTo>
                  <a:lnTo>
                    <a:pt x="1135" y="494"/>
                  </a:lnTo>
                  <a:lnTo>
                    <a:pt x="1135" y="486"/>
                  </a:lnTo>
                  <a:lnTo>
                    <a:pt x="1137" y="476"/>
                  </a:lnTo>
                  <a:lnTo>
                    <a:pt x="1139" y="468"/>
                  </a:lnTo>
                  <a:lnTo>
                    <a:pt x="1139" y="468"/>
                  </a:lnTo>
                  <a:lnTo>
                    <a:pt x="1122" y="463"/>
                  </a:lnTo>
                  <a:lnTo>
                    <a:pt x="1114" y="460"/>
                  </a:lnTo>
                  <a:lnTo>
                    <a:pt x="1107" y="456"/>
                  </a:lnTo>
                  <a:lnTo>
                    <a:pt x="1102" y="451"/>
                  </a:lnTo>
                  <a:lnTo>
                    <a:pt x="1097" y="446"/>
                  </a:lnTo>
                  <a:lnTo>
                    <a:pt x="1094" y="438"/>
                  </a:lnTo>
                  <a:lnTo>
                    <a:pt x="1092" y="430"/>
                  </a:lnTo>
                  <a:lnTo>
                    <a:pt x="1092" y="430"/>
                  </a:lnTo>
                  <a:lnTo>
                    <a:pt x="1119" y="441"/>
                  </a:lnTo>
                  <a:lnTo>
                    <a:pt x="1150" y="455"/>
                  </a:lnTo>
                  <a:lnTo>
                    <a:pt x="1168" y="460"/>
                  </a:lnTo>
                  <a:lnTo>
                    <a:pt x="1187" y="465"/>
                  </a:lnTo>
                  <a:lnTo>
                    <a:pt x="1205" y="466"/>
                  </a:lnTo>
                  <a:lnTo>
                    <a:pt x="1221" y="468"/>
                  </a:lnTo>
                  <a:lnTo>
                    <a:pt x="1221" y="468"/>
                  </a:lnTo>
                  <a:lnTo>
                    <a:pt x="1239" y="466"/>
                  </a:lnTo>
                  <a:lnTo>
                    <a:pt x="1258" y="463"/>
                  </a:lnTo>
                  <a:lnTo>
                    <a:pt x="1273" y="455"/>
                  </a:lnTo>
                  <a:lnTo>
                    <a:pt x="1279" y="450"/>
                  </a:lnTo>
                  <a:lnTo>
                    <a:pt x="1286" y="445"/>
                  </a:lnTo>
                  <a:lnTo>
                    <a:pt x="1286" y="445"/>
                  </a:lnTo>
                  <a:lnTo>
                    <a:pt x="1278" y="428"/>
                  </a:lnTo>
                  <a:lnTo>
                    <a:pt x="1264" y="413"/>
                  </a:lnTo>
                  <a:lnTo>
                    <a:pt x="1251" y="400"/>
                  </a:lnTo>
                  <a:lnTo>
                    <a:pt x="1236" y="390"/>
                  </a:lnTo>
                  <a:lnTo>
                    <a:pt x="1220" y="382"/>
                  </a:lnTo>
                  <a:lnTo>
                    <a:pt x="1201" y="374"/>
                  </a:lnTo>
                  <a:lnTo>
                    <a:pt x="1182" y="367"/>
                  </a:lnTo>
                  <a:lnTo>
                    <a:pt x="1162" y="360"/>
                  </a:lnTo>
                  <a:lnTo>
                    <a:pt x="1082" y="341"/>
                  </a:lnTo>
                  <a:lnTo>
                    <a:pt x="1064" y="336"/>
                  </a:lnTo>
                  <a:lnTo>
                    <a:pt x="1046" y="329"/>
                  </a:lnTo>
                  <a:lnTo>
                    <a:pt x="1029" y="322"/>
                  </a:lnTo>
                  <a:lnTo>
                    <a:pt x="1014" y="314"/>
                  </a:lnTo>
                  <a:lnTo>
                    <a:pt x="1014" y="314"/>
                  </a:lnTo>
                  <a:lnTo>
                    <a:pt x="1021" y="314"/>
                  </a:lnTo>
                  <a:lnTo>
                    <a:pt x="1021" y="314"/>
                  </a:lnTo>
                  <a:lnTo>
                    <a:pt x="1033" y="314"/>
                  </a:lnTo>
                  <a:lnTo>
                    <a:pt x="1033" y="314"/>
                  </a:lnTo>
                  <a:lnTo>
                    <a:pt x="1043" y="316"/>
                  </a:lnTo>
                  <a:lnTo>
                    <a:pt x="1043" y="316"/>
                  </a:lnTo>
                  <a:lnTo>
                    <a:pt x="1048" y="316"/>
                  </a:lnTo>
                  <a:lnTo>
                    <a:pt x="1051" y="314"/>
                  </a:lnTo>
                  <a:lnTo>
                    <a:pt x="1052" y="311"/>
                  </a:lnTo>
                  <a:lnTo>
                    <a:pt x="1054" y="307"/>
                  </a:lnTo>
                  <a:lnTo>
                    <a:pt x="1054" y="307"/>
                  </a:lnTo>
                  <a:lnTo>
                    <a:pt x="1033" y="299"/>
                  </a:lnTo>
                  <a:lnTo>
                    <a:pt x="1024" y="296"/>
                  </a:lnTo>
                  <a:lnTo>
                    <a:pt x="1016" y="296"/>
                  </a:lnTo>
                  <a:lnTo>
                    <a:pt x="1016" y="296"/>
                  </a:lnTo>
                  <a:lnTo>
                    <a:pt x="1011" y="296"/>
                  </a:lnTo>
                  <a:lnTo>
                    <a:pt x="1004" y="298"/>
                  </a:lnTo>
                  <a:lnTo>
                    <a:pt x="1000" y="301"/>
                  </a:lnTo>
                  <a:lnTo>
                    <a:pt x="991" y="307"/>
                  </a:lnTo>
                  <a:lnTo>
                    <a:pt x="991" y="307"/>
                  </a:lnTo>
                  <a:lnTo>
                    <a:pt x="993" y="301"/>
                  </a:lnTo>
                  <a:lnTo>
                    <a:pt x="996" y="296"/>
                  </a:lnTo>
                  <a:lnTo>
                    <a:pt x="1000" y="291"/>
                  </a:lnTo>
                  <a:lnTo>
                    <a:pt x="1000" y="284"/>
                  </a:lnTo>
                  <a:lnTo>
                    <a:pt x="1000" y="284"/>
                  </a:lnTo>
                  <a:lnTo>
                    <a:pt x="990" y="293"/>
                  </a:lnTo>
                  <a:lnTo>
                    <a:pt x="980" y="298"/>
                  </a:lnTo>
                  <a:lnTo>
                    <a:pt x="971" y="299"/>
                  </a:lnTo>
                  <a:lnTo>
                    <a:pt x="963" y="303"/>
                  </a:lnTo>
                  <a:lnTo>
                    <a:pt x="955" y="304"/>
                  </a:lnTo>
                  <a:lnTo>
                    <a:pt x="947" y="307"/>
                  </a:lnTo>
                  <a:lnTo>
                    <a:pt x="938" y="314"/>
                  </a:lnTo>
                  <a:lnTo>
                    <a:pt x="930" y="322"/>
                  </a:lnTo>
                  <a:lnTo>
                    <a:pt x="930" y="322"/>
                  </a:lnTo>
                  <a:lnTo>
                    <a:pt x="930" y="317"/>
                  </a:lnTo>
                  <a:lnTo>
                    <a:pt x="930" y="312"/>
                  </a:lnTo>
                  <a:lnTo>
                    <a:pt x="933" y="306"/>
                  </a:lnTo>
                  <a:lnTo>
                    <a:pt x="937" y="299"/>
                  </a:lnTo>
                  <a:lnTo>
                    <a:pt x="937" y="291"/>
                  </a:lnTo>
                  <a:lnTo>
                    <a:pt x="937" y="291"/>
                  </a:lnTo>
                  <a:lnTo>
                    <a:pt x="927" y="293"/>
                  </a:lnTo>
                  <a:lnTo>
                    <a:pt x="918" y="296"/>
                  </a:lnTo>
                  <a:lnTo>
                    <a:pt x="912" y="301"/>
                  </a:lnTo>
                  <a:lnTo>
                    <a:pt x="907" y="307"/>
                  </a:lnTo>
                  <a:lnTo>
                    <a:pt x="895" y="319"/>
                  </a:lnTo>
                  <a:lnTo>
                    <a:pt x="890" y="326"/>
                  </a:lnTo>
                  <a:lnTo>
                    <a:pt x="884" y="329"/>
                  </a:lnTo>
                  <a:lnTo>
                    <a:pt x="884" y="329"/>
                  </a:lnTo>
                  <a:lnTo>
                    <a:pt x="867" y="331"/>
                  </a:lnTo>
                  <a:lnTo>
                    <a:pt x="852" y="334"/>
                  </a:lnTo>
                  <a:lnTo>
                    <a:pt x="837" y="337"/>
                  </a:lnTo>
                  <a:lnTo>
                    <a:pt x="822" y="342"/>
                  </a:lnTo>
                  <a:lnTo>
                    <a:pt x="809" y="347"/>
                  </a:lnTo>
                  <a:lnTo>
                    <a:pt x="796" y="354"/>
                  </a:lnTo>
                  <a:lnTo>
                    <a:pt x="773" y="369"/>
                  </a:lnTo>
                  <a:lnTo>
                    <a:pt x="750" y="387"/>
                  </a:lnTo>
                  <a:lnTo>
                    <a:pt x="728" y="407"/>
                  </a:lnTo>
                  <a:lnTo>
                    <a:pt x="708" y="430"/>
                  </a:lnTo>
                  <a:lnTo>
                    <a:pt x="688" y="453"/>
                  </a:lnTo>
                  <a:lnTo>
                    <a:pt x="649" y="499"/>
                  </a:lnTo>
                  <a:lnTo>
                    <a:pt x="629" y="523"/>
                  </a:lnTo>
                  <a:lnTo>
                    <a:pt x="607" y="544"/>
                  </a:lnTo>
                  <a:lnTo>
                    <a:pt x="584" y="562"/>
                  </a:lnTo>
                  <a:lnTo>
                    <a:pt x="559" y="580"/>
                  </a:lnTo>
                  <a:lnTo>
                    <a:pt x="546" y="589"/>
                  </a:lnTo>
                  <a:lnTo>
                    <a:pt x="533" y="595"/>
                  </a:lnTo>
                  <a:lnTo>
                    <a:pt x="518" y="600"/>
                  </a:lnTo>
                  <a:lnTo>
                    <a:pt x="503" y="605"/>
                  </a:lnTo>
                  <a:lnTo>
                    <a:pt x="503" y="605"/>
                  </a:lnTo>
                  <a:lnTo>
                    <a:pt x="498" y="630"/>
                  </a:lnTo>
                  <a:lnTo>
                    <a:pt x="496" y="648"/>
                  </a:lnTo>
                  <a:lnTo>
                    <a:pt x="496" y="663"/>
                  </a:lnTo>
                  <a:lnTo>
                    <a:pt x="500" y="676"/>
                  </a:lnTo>
                  <a:lnTo>
                    <a:pt x="506" y="701"/>
                  </a:lnTo>
                  <a:lnTo>
                    <a:pt x="510" y="716"/>
                  </a:lnTo>
                  <a:lnTo>
                    <a:pt x="511" y="736"/>
                  </a:lnTo>
                  <a:lnTo>
                    <a:pt x="511" y="736"/>
                  </a:lnTo>
                  <a:lnTo>
                    <a:pt x="521" y="738"/>
                  </a:lnTo>
                  <a:lnTo>
                    <a:pt x="525" y="739"/>
                  </a:lnTo>
                  <a:lnTo>
                    <a:pt x="526" y="744"/>
                  </a:lnTo>
                  <a:lnTo>
                    <a:pt x="526" y="744"/>
                  </a:lnTo>
                  <a:lnTo>
                    <a:pt x="528" y="744"/>
                  </a:lnTo>
                  <a:lnTo>
                    <a:pt x="528" y="744"/>
                  </a:lnTo>
                  <a:lnTo>
                    <a:pt x="543" y="743"/>
                  </a:lnTo>
                  <a:lnTo>
                    <a:pt x="556" y="739"/>
                  </a:lnTo>
                  <a:lnTo>
                    <a:pt x="566" y="734"/>
                  </a:lnTo>
                  <a:lnTo>
                    <a:pt x="576" y="728"/>
                  </a:lnTo>
                  <a:lnTo>
                    <a:pt x="594" y="713"/>
                  </a:lnTo>
                  <a:lnTo>
                    <a:pt x="602" y="705"/>
                  </a:lnTo>
                  <a:lnTo>
                    <a:pt x="612" y="698"/>
                  </a:lnTo>
                  <a:lnTo>
                    <a:pt x="612" y="698"/>
                  </a:lnTo>
                  <a:lnTo>
                    <a:pt x="622" y="711"/>
                  </a:lnTo>
                  <a:lnTo>
                    <a:pt x="631" y="728"/>
                  </a:lnTo>
                  <a:lnTo>
                    <a:pt x="637" y="744"/>
                  </a:lnTo>
                  <a:lnTo>
                    <a:pt x="644" y="762"/>
                  </a:lnTo>
                  <a:lnTo>
                    <a:pt x="657" y="797"/>
                  </a:lnTo>
                  <a:lnTo>
                    <a:pt x="665" y="814"/>
                  </a:lnTo>
                  <a:lnTo>
                    <a:pt x="674" y="829"/>
                  </a:lnTo>
                  <a:lnTo>
                    <a:pt x="674" y="829"/>
                  </a:lnTo>
                  <a:lnTo>
                    <a:pt x="692" y="810"/>
                  </a:lnTo>
                  <a:lnTo>
                    <a:pt x="702" y="802"/>
                  </a:lnTo>
                  <a:lnTo>
                    <a:pt x="707" y="799"/>
                  </a:lnTo>
                  <a:lnTo>
                    <a:pt x="713" y="799"/>
                  </a:lnTo>
                  <a:lnTo>
                    <a:pt x="713" y="799"/>
                  </a:lnTo>
                  <a:lnTo>
                    <a:pt x="720" y="800"/>
                  </a:lnTo>
                  <a:lnTo>
                    <a:pt x="728" y="805"/>
                  </a:lnTo>
                  <a:lnTo>
                    <a:pt x="728" y="805"/>
                  </a:lnTo>
                  <a:lnTo>
                    <a:pt x="733" y="786"/>
                  </a:lnTo>
                  <a:lnTo>
                    <a:pt x="740" y="767"/>
                  </a:lnTo>
                  <a:lnTo>
                    <a:pt x="743" y="757"/>
                  </a:lnTo>
                  <a:lnTo>
                    <a:pt x="745" y="746"/>
                  </a:lnTo>
                  <a:lnTo>
                    <a:pt x="745" y="734"/>
                  </a:lnTo>
                  <a:lnTo>
                    <a:pt x="743" y="721"/>
                  </a:lnTo>
                  <a:lnTo>
                    <a:pt x="743" y="721"/>
                  </a:lnTo>
                  <a:lnTo>
                    <a:pt x="755" y="719"/>
                  </a:lnTo>
                  <a:lnTo>
                    <a:pt x="763" y="716"/>
                  </a:lnTo>
                  <a:lnTo>
                    <a:pt x="770" y="713"/>
                  </a:lnTo>
                  <a:lnTo>
                    <a:pt x="776" y="706"/>
                  </a:lnTo>
                  <a:lnTo>
                    <a:pt x="786" y="695"/>
                  </a:lnTo>
                  <a:lnTo>
                    <a:pt x="793" y="688"/>
                  </a:lnTo>
                  <a:lnTo>
                    <a:pt x="798" y="683"/>
                  </a:lnTo>
                  <a:lnTo>
                    <a:pt x="798" y="683"/>
                  </a:lnTo>
                  <a:lnTo>
                    <a:pt x="784" y="673"/>
                  </a:lnTo>
                  <a:lnTo>
                    <a:pt x="771" y="663"/>
                  </a:lnTo>
                  <a:lnTo>
                    <a:pt x="765" y="658"/>
                  </a:lnTo>
                  <a:lnTo>
                    <a:pt x="760" y="652"/>
                  </a:lnTo>
                  <a:lnTo>
                    <a:pt x="755" y="645"/>
                  </a:lnTo>
                  <a:lnTo>
                    <a:pt x="751" y="637"/>
                  </a:lnTo>
                  <a:lnTo>
                    <a:pt x="751" y="637"/>
                  </a:lnTo>
                  <a:lnTo>
                    <a:pt x="756" y="620"/>
                  </a:lnTo>
                  <a:lnTo>
                    <a:pt x="763" y="605"/>
                  </a:lnTo>
                  <a:lnTo>
                    <a:pt x="771" y="594"/>
                  </a:lnTo>
                  <a:lnTo>
                    <a:pt x="783" y="582"/>
                  </a:lnTo>
                  <a:lnTo>
                    <a:pt x="794" y="574"/>
                  </a:lnTo>
                  <a:lnTo>
                    <a:pt x="808" y="566"/>
                  </a:lnTo>
                  <a:lnTo>
                    <a:pt x="821" y="557"/>
                  </a:lnTo>
                  <a:lnTo>
                    <a:pt x="837" y="552"/>
                  </a:lnTo>
                  <a:lnTo>
                    <a:pt x="837" y="552"/>
                  </a:lnTo>
                  <a:lnTo>
                    <a:pt x="836" y="537"/>
                  </a:lnTo>
                  <a:lnTo>
                    <a:pt x="837" y="524"/>
                  </a:lnTo>
                  <a:lnTo>
                    <a:pt x="844" y="513"/>
                  </a:lnTo>
                  <a:lnTo>
                    <a:pt x="851" y="501"/>
                  </a:lnTo>
                  <a:lnTo>
                    <a:pt x="861" y="493"/>
                  </a:lnTo>
                  <a:lnTo>
                    <a:pt x="870" y="486"/>
                  </a:lnTo>
                  <a:lnTo>
                    <a:pt x="882" y="481"/>
                  </a:lnTo>
                  <a:lnTo>
                    <a:pt x="894" y="480"/>
                  </a:lnTo>
                  <a:lnTo>
                    <a:pt x="894" y="480"/>
                  </a:lnTo>
                  <a:lnTo>
                    <a:pt x="900" y="480"/>
                  </a:lnTo>
                  <a:lnTo>
                    <a:pt x="907" y="481"/>
                  </a:lnTo>
                  <a:lnTo>
                    <a:pt x="913" y="485"/>
                  </a:lnTo>
                  <a:lnTo>
                    <a:pt x="920" y="489"/>
                  </a:lnTo>
                  <a:lnTo>
                    <a:pt x="925" y="494"/>
                  </a:lnTo>
                  <a:lnTo>
                    <a:pt x="930" y="503"/>
                  </a:lnTo>
                  <a:lnTo>
                    <a:pt x="933" y="511"/>
                  </a:lnTo>
                  <a:lnTo>
                    <a:pt x="937" y="521"/>
                  </a:lnTo>
                  <a:lnTo>
                    <a:pt x="937" y="521"/>
                  </a:lnTo>
                  <a:lnTo>
                    <a:pt x="915" y="531"/>
                  </a:lnTo>
                  <a:lnTo>
                    <a:pt x="897" y="542"/>
                  </a:lnTo>
                  <a:lnTo>
                    <a:pt x="880" y="554"/>
                  </a:lnTo>
                  <a:lnTo>
                    <a:pt x="872" y="561"/>
                  </a:lnTo>
                  <a:lnTo>
                    <a:pt x="865" y="567"/>
                  </a:lnTo>
                  <a:lnTo>
                    <a:pt x="861" y="575"/>
                  </a:lnTo>
                  <a:lnTo>
                    <a:pt x="856" y="585"/>
                  </a:lnTo>
                  <a:lnTo>
                    <a:pt x="852" y="594"/>
                  </a:lnTo>
                  <a:lnTo>
                    <a:pt x="849" y="605"/>
                  </a:lnTo>
                  <a:lnTo>
                    <a:pt x="849" y="617"/>
                  </a:lnTo>
                  <a:lnTo>
                    <a:pt x="849" y="630"/>
                  </a:lnTo>
                  <a:lnTo>
                    <a:pt x="849" y="643"/>
                  </a:lnTo>
                  <a:lnTo>
                    <a:pt x="852" y="660"/>
                  </a:lnTo>
                  <a:lnTo>
                    <a:pt x="852" y="660"/>
                  </a:lnTo>
                  <a:lnTo>
                    <a:pt x="862" y="670"/>
                  </a:lnTo>
                  <a:lnTo>
                    <a:pt x="874" y="675"/>
                  </a:lnTo>
                  <a:lnTo>
                    <a:pt x="885" y="680"/>
                  </a:lnTo>
                  <a:lnTo>
                    <a:pt x="899" y="680"/>
                  </a:lnTo>
                  <a:lnTo>
                    <a:pt x="899" y="680"/>
                  </a:lnTo>
                  <a:lnTo>
                    <a:pt x="910" y="680"/>
                  </a:lnTo>
                  <a:lnTo>
                    <a:pt x="923" y="678"/>
                  </a:lnTo>
                  <a:lnTo>
                    <a:pt x="948" y="671"/>
                  </a:lnTo>
                  <a:lnTo>
                    <a:pt x="948" y="671"/>
                  </a:lnTo>
                  <a:lnTo>
                    <a:pt x="973" y="666"/>
                  </a:lnTo>
                  <a:lnTo>
                    <a:pt x="985" y="665"/>
                  </a:lnTo>
                  <a:lnTo>
                    <a:pt x="996" y="665"/>
                  </a:lnTo>
                  <a:lnTo>
                    <a:pt x="996" y="665"/>
                  </a:lnTo>
                  <a:lnTo>
                    <a:pt x="1008" y="665"/>
                  </a:lnTo>
                  <a:lnTo>
                    <a:pt x="1019" y="668"/>
                  </a:lnTo>
                  <a:lnTo>
                    <a:pt x="1029" y="673"/>
                  </a:lnTo>
                  <a:lnTo>
                    <a:pt x="1038" y="683"/>
                  </a:lnTo>
                  <a:lnTo>
                    <a:pt x="1038" y="683"/>
                  </a:lnTo>
                  <a:lnTo>
                    <a:pt x="1031" y="688"/>
                  </a:lnTo>
                  <a:lnTo>
                    <a:pt x="1023" y="691"/>
                  </a:lnTo>
                  <a:lnTo>
                    <a:pt x="1006" y="696"/>
                  </a:lnTo>
                  <a:lnTo>
                    <a:pt x="990" y="698"/>
                  </a:lnTo>
                  <a:lnTo>
                    <a:pt x="971" y="698"/>
                  </a:lnTo>
                  <a:lnTo>
                    <a:pt x="971" y="698"/>
                  </a:lnTo>
                  <a:lnTo>
                    <a:pt x="970" y="698"/>
                  </a:lnTo>
                  <a:lnTo>
                    <a:pt x="970" y="698"/>
                  </a:lnTo>
                  <a:lnTo>
                    <a:pt x="966" y="698"/>
                  </a:lnTo>
                  <a:lnTo>
                    <a:pt x="966" y="698"/>
                  </a:lnTo>
                  <a:lnTo>
                    <a:pt x="948" y="698"/>
                  </a:lnTo>
                  <a:lnTo>
                    <a:pt x="928" y="701"/>
                  </a:lnTo>
                  <a:lnTo>
                    <a:pt x="920" y="705"/>
                  </a:lnTo>
                  <a:lnTo>
                    <a:pt x="912" y="708"/>
                  </a:lnTo>
                  <a:lnTo>
                    <a:pt x="905" y="713"/>
                  </a:lnTo>
                  <a:lnTo>
                    <a:pt x="899" y="721"/>
                  </a:lnTo>
                  <a:lnTo>
                    <a:pt x="899" y="721"/>
                  </a:lnTo>
                  <a:lnTo>
                    <a:pt x="897" y="729"/>
                  </a:lnTo>
                  <a:lnTo>
                    <a:pt x="897" y="731"/>
                  </a:lnTo>
                  <a:lnTo>
                    <a:pt x="897" y="733"/>
                  </a:lnTo>
                  <a:lnTo>
                    <a:pt x="902" y="736"/>
                  </a:lnTo>
                  <a:lnTo>
                    <a:pt x="907" y="736"/>
                  </a:lnTo>
                  <a:lnTo>
                    <a:pt x="907" y="736"/>
                  </a:lnTo>
                  <a:lnTo>
                    <a:pt x="909" y="736"/>
                  </a:lnTo>
                  <a:lnTo>
                    <a:pt x="909" y="736"/>
                  </a:lnTo>
                  <a:lnTo>
                    <a:pt x="910" y="736"/>
                  </a:lnTo>
                  <a:lnTo>
                    <a:pt x="910" y="736"/>
                  </a:lnTo>
                  <a:lnTo>
                    <a:pt x="915" y="736"/>
                  </a:lnTo>
                  <a:lnTo>
                    <a:pt x="918" y="738"/>
                  </a:lnTo>
                  <a:lnTo>
                    <a:pt x="922" y="739"/>
                  </a:lnTo>
                  <a:lnTo>
                    <a:pt x="922" y="744"/>
                  </a:lnTo>
                  <a:lnTo>
                    <a:pt x="922" y="744"/>
                  </a:lnTo>
                  <a:lnTo>
                    <a:pt x="917" y="746"/>
                  </a:lnTo>
                  <a:lnTo>
                    <a:pt x="915" y="751"/>
                  </a:lnTo>
                  <a:lnTo>
                    <a:pt x="913" y="757"/>
                  </a:lnTo>
                  <a:lnTo>
                    <a:pt x="913" y="764"/>
                  </a:lnTo>
                  <a:lnTo>
                    <a:pt x="912" y="771"/>
                  </a:lnTo>
                  <a:lnTo>
                    <a:pt x="910" y="777"/>
                  </a:lnTo>
                  <a:lnTo>
                    <a:pt x="907" y="781"/>
                  </a:lnTo>
                  <a:lnTo>
                    <a:pt x="902" y="782"/>
                  </a:lnTo>
                  <a:lnTo>
                    <a:pt x="902" y="782"/>
                  </a:lnTo>
                  <a:lnTo>
                    <a:pt x="899" y="782"/>
                  </a:lnTo>
                  <a:lnTo>
                    <a:pt x="899" y="782"/>
                  </a:lnTo>
                  <a:lnTo>
                    <a:pt x="894" y="781"/>
                  </a:lnTo>
                  <a:lnTo>
                    <a:pt x="889" y="777"/>
                  </a:lnTo>
                  <a:lnTo>
                    <a:pt x="882" y="769"/>
                  </a:lnTo>
                  <a:lnTo>
                    <a:pt x="879" y="766"/>
                  </a:lnTo>
                  <a:lnTo>
                    <a:pt x="875" y="762"/>
                  </a:lnTo>
                  <a:lnTo>
                    <a:pt x="870" y="759"/>
                  </a:lnTo>
                  <a:lnTo>
                    <a:pt x="864" y="759"/>
                  </a:lnTo>
                  <a:lnTo>
                    <a:pt x="864" y="759"/>
                  </a:lnTo>
                  <a:lnTo>
                    <a:pt x="861" y="759"/>
                  </a:lnTo>
                  <a:lnTo>
                    <a:pt x="861" y="759"/>
                  </a:lnTo>
                  <a:lnTo>
                    <a:pt x="854" y="766"/>
                  </a:lnTo>
                  <a:lnTo>
                    <a:pt x="851" y="774"/>
                  </a:lnTo>
                  <a:lnTo>
                    <a:pt x="847" y="784"/>
                  </a:lnTo>
                  <a:lnTo>
                    <a:pt x="846" y="794"/>
                  </a:lnTo>
                  <a:lnTo>
                    <a:pt x="844" y="817"/>
                  </a:lnTo>
                  <a:lnTo>
                    <a:pt x="844" y="843"/>
                  </a:lnTo>
                  <a:lnTo>
                    <a:pt x="844" y="843"/>
                  </a:lnTo>
                  <a:lnTo>
                    <a:pt x="844" y="843"/>
                  </a:lnTo>
                  <a:lnTo>
                    <a:pt x="844" y="843"/>
                  </a:lnTo>
                  <a:lnTo>
                    <a:pt x="837" y="843"/>
                  </a:lnTo>
                  <a:lnTo>
                    <a:pt x="829" y="845"/>
                  </a:lnTo>
                  <a:lnTo>
                    <a:pt x="817" y="850"/>
                  </a:lnTo>
                  <a:lnTo>
                    <a:pt x="817" y="850"/>
                  </a:lnTo>
                  <a:lnTo>
                    <a:pt x="804" y="857"/>
                  </a:lnTo>
                  <a:lnTo>
                    <a:pt x="799" y="858"/>
                  </a:lnTo>
                  <a:lnTo>
                    <a:pt x="794" y="858"/>
                  </a:lnTo>
                  <a:lnTo>
                    <a:pt x="794" y="858"/>
                  </a:lnTo>
                  <a:lnTo>
                    <a:pt x="789" y="858"/>
                  </a:lnTo>
                  <a:lnTo>
                    <a:pt x="784" y="855"/>
                  </a:lnTo>
                  <a:lnTo>
                    <a:pt x="779" y="850"/>
                  </a:lnTo>
                  <a:lnTo>
                    <a:pt x="774" y="843"/>
                  </a:lnTo>
                  <a:lnTo>
                    <a:pt x="774" y="843"/>
                  </a:lnTo>
                  <a:lnTo>
                    <a:pt x="763" y="850"/>
                  </a:lnTo>
                  <a:lnTo>
                    <a:pt x="753" y="857"/>
                  </a:lnTo>
                  <a:lnTo>
                    <a:pt x="733" y="863"/>
                  </a:lnTo>
                  <a:lnTo>
                    <a:pt x="715" y="868"/>
                  </a:lnTo>
                  <a:lnTo>
                    <a:pt x="698" y="868"/>
                  </a:lnTo>
                  <a:lnTo>
                    <a:pt x="698" y="868"/>
                  </a:lnTo>
                  <a:lnTo>
                    <a:pt x="682" y="868"/>
                  </a:lnTo>
                  <a:lnTo>
                    <a:pt x="682" y="868"/>
                  </a:lnTo>
                  <a:lnTo>
                    <a:pt x="665" y="868"/>
                  </a:lnTo>
                  <a:lnTo>
                    <a:pt x="665" y="868"/>
                  </a:lnTo>
                  <a:lnTo>
                    <a:pt x="644" y="868"/>
                  </a:lnTo>
                  <a:lnTo>
                    <a:pt x="632" y="872"/>
                  </a:lnTo>
                  <a:lnTo>
                    <a:pt x="619" y="873"/>
                  </a:lnTo>
                  <a:lnTo>
                    <a:pt x="619" y="873"/>
                  </a:lnTo>
                  <a:lnTo>
                    <a:pt x="619" y="867"/>
                  </a:lnTo>
                  <a:lnTo>
                    <a:pt x="616" y="862"/>
                  </a:lnTo>
                  <a:lnTo>
                    <a:pt x="609" y="858"/>
                  </a:lnTo>
                  <a:lnTo>
                    <a:pt x="604" y="855"/>
                  </a:lnTo>
                  <a:lnTo>
                    <a:pt x="597" y="853"/>
                  </a:lnTo>
                  <a:lnTo>
                    <a:pt x="592" y="848"/>
                  </a:lnTo>
                  <a:lnTo>
                    <a:pt x="589" y="843"/>
                  </a:lnTo>
                  <a:lnTo>
                    <a:pt x="589" y="835"/>
                  </a:lnTo>
                  <a:lnTo>
                    <a:pt x="589" y="835"/>
                  </a:lnTo>
                  <a:lnTo>
                    <a:pt x="589" y="827"/>
                  </a:lnTo>
                  <a:lnTo>
                    <a:pt x="591" y="820"/>
                  </a:lnTo>
                  <a:lnTo>
                    <a:pt x="596" y="817"/>
                  </a:lnTo>
                  <a:lnTo>
                    <a:pt x="601" y="812"/>
                  </a:lnTo>
                  <a:lnTo>
                    <a:pt x="606" y="809"/>
                  </a:lnTo>
                  <a:lnTo>
                    <a:pt x="609" y="804"/>
                  </a:lnTo>
                  <a:lnTo>
                    <a:pt x="612" y="799"/>
                  </a:lnTo>
                  <a:lnTo>
                    <a:pt x="612" y="791"/>
                  </a:lnTo>
                  <a:lnTo>
                    <a:pt x="612" y="791"/>
                  </a:lnTo>
                  <a:lnTo>
                    <a:pt x="604" y="786"/>
                  </a:lnTo>
                  <a:lnTo>
                    <a:pt x="597" y="784"/>
                  </a:lnTo>
                  <a:lnTo>
                    <a:pt x="597" y="784"/>
                  </a:lnTo>
                  <a:lnTo>
                    <a:pt x="591" y="784"/>
                  </a:lnTo>
                  <a:lnTo>
                    <a:pt x="586" y="786"/>
                  </a:lnTo>
                  <a:lnTo>
                    <a:pt x="576" y="791"/>
                  </a:lnTo>
                  <a:lnTo>
                    <a:pt x="566" y="799"/>
                  </a:lnTo>
                  <a:lnTo>
                    <a:pt x="558" y="805"/>
                  </a:lnTo>
                  <a:lnTo>
                    <a:pt x="558" y="805"/>
                  </a:lnTo>
                  <a:lnTo>
                    <a:pt x="563" y="815"/>
                  </a:lnTo>
                  <a:lnTo>
                    <a:pt x="568" y="829"/>
                  </a:lnTo>
                  <a:lnTo>
                    <a:pt x="571" y="839"/>
                  </a:lnTo>
                  <a:lnTo>
                    <a:pt x="573" y="848"/>
                  </a:lnTo>
                  <a:lnTo>
                    <a:pt x="574" y="860"/>
                  </a:lnTo>
                  <a:lnTo>
                    <a:pt x="573" y="873"/>
                  </a:lnTo>
                  <a:lnTo>
                    <a:pt x="573" y="873"/>
                  </a:lnTo>
                  <a:lnTo>
                    <a:pt x="558" y="880"/>
                  </a:lnTo>
                  <a:lnTo>
                    <a:pt x="543" y="885"/>
                  </a:lnTo>
                  <a:lnTo>
                    <a:pt x="525" y="888"/>
                  </a:lnTo>
                  <a:lnTo>
                    <a:pt x="506" y="890"/>
                  </a:lnTo>
                  <a:lnTo>
                    <a:pt x="506" y="890"/>
                  </a:lnTo>
                  <a:lnTo>
                    <a:pt x="503" y="890"/>
                  </a:lnTo>
                  <a:lnTo>
                    <a:pt x="503" y="890"/>
                  </a:lnTo>
                  <a:lnTo>
                    <a:pt x="505" y="903"/>
                  </a:lnTo>
                  <a:lnTo>
                    <a:pt x="503" y="911"/>
                  </a:lnTo>
                  <a:lnTo>
                    <a:pt x="500" y="916"/>
                  </a:lnTo>
                  <a:lnTo>
                    <a:pt x="495" y="918"/>
                  </a:lnTo>
                  <a:lnTo>
                    <a:pt x="495" y="918"/>
                  </a:lnTo>
                  <a:lnTo>
                    <a:pt x="491" y="918"/>
                  </a:lnTo>
                  <a:lnTo>
                    <a:pt x="488" y="915"/>
                  </a:lnTo>
                  <a:lnTo>
                    <a:pt x="483" y="910"/>
                  </a:lnTo>
                  <a:lnTo>
                    <a:pt x="480" y="905"/>
                  </a:lnTo>
                  <a:lnTo>
                    <a:pt x="480" y="905"/>
                  </a:lnTo>
                  <a:lnTo>
                    <a:pt x="470" y="920"/>
                  </a:lnTo>
                  <a:lnTo>
                    <a:pt x="460" y="934"/>
                  </a:lnTo>
                  <a:lnTo>
                    <a:pt x="448" y="946"/>
                  </a:lnTo>
                  <a:lnTo>
                    <a:pt x="437" y="958"/>
                  </a:lnTo>
                  <a:lnTo>
                    <a:pt x="425" y="968"/>
                  </a:lnTo>
                  <a:lnTo>
                    <a:pt x="412" y="976"/>
                  </a:lnTo>
                  <a:lnTo>
                    <a:pt x="387" y="991"/>
                  </a:lnTo>
                  <a:lnTo>
                    <a:pt x="361" y="1004"/>
                  </a:lnTo>
                  <a:lnTo>
                    <a:pt x="336" y="1014"/>
                  </a:lnTo>
                  <a:lnTo>
                    <a:pt x="309" y="1024"/>
                  </a:lnTo>
                  <a:lnTo>
                    <a:pt x="286" y="1035"/>
                  </a:lnTo>
                  <a:lnTo>
                    <a:pt x="286" y="1035"/>
                  </a:lnTo>
                  <a:lnTo>
                    <a:pt x="296" y="1039"/>
                  </a:lnTo>
                  <a:lnTo>
                    <a:pt x="306" y="1044"/>
                  </a:lnTo>
                  <a:lnTo>
                    <a:pt x="316" y="1049"/>
                  </a:lnTo>
                  <a:lnTo>
                    <a:pt x="324" y="1055"/>
                  </a:lnTo>
                  <a:lnTo>
                    <a:pt x="331" y="1064"/>
                  </a:lnTo>
                  <a:lnTo>
                    <a:pt x="338" y="1072"/>
                  </a:lnTo>
                  <a:lnTo>
                    <a:pt x="344" y="1080"/>
                  </a:lnTo>
                  <a:lnTo>
                    <a:pt x="348" y="1088"/>
                  </a:lnTo>
                  <a:lnTo>
                    <a:pt x="351" y="1098"/>
                  </a:lnTo>
                  <a:lnTo>
                    <a:pt x="354" y="1107"/>
                  </a:lnTo>
                  <a:lnTo>
                    <a:pt x="356" y="1116"/>
                  </a:lnTo>
                  <a:lnTo>
                    <a:pt x="354" y="1126"/>
                  </a:lnTo>
                  <a:lnTo>
                    <a:pt x="354" y="1136"/>
                  </a:lnTo>
                  <a:lnTo>
                    <a:pt x="351" y="1146"/>
                  </a:lnTo>
                  <a:lnTo>
                    <a:pt x="346" y="1156"/>
                  </a:lnTo>
                  <a:lnTo>
                    <a:pt x="341" y="1166"/>
                  </a:lnTo>
                  <a:lnTo>
                    <a:pt x="341" y="1166"/>
                  </a:lnTo>
                  <a:lnTo>
                    <a:pt x="323" y="1166"/>
                  </a:lnTo>
                  <a:lnTo>
                    <a:pt x="323" y="1166"/>
                  </a:lnTo>
                  <a:lnTo>
                    <a:pt x="293" y="1164"/>
                  </a:lnTo>
                  <a:lnTo>
                    <a:pt x="268" y="1163"/>
                  </a:lnTo>
                  <a:lnTo>
                    <a:pt x="268" y="1163"/>
                  </a:lnTo>
                  <a:lnTo>
                    <a:pt x="245" y="1161"/>
                  </a:lnTo>
                  <a:lnTo>
                    <a:pt x="223" y="1159"/>
                  </a:lnTo>
                  <a:lnTo>
                    <a:pt x="223" y="1159"/>
                  </a:lnTo>
                  <a:lnTo>
                    <a:pt x="202" y="1161"/>
                  </a:lnTo>
                  <a:lnTo>
                    <a:pt x="177" y="1166"/>
                  </a:lnTo>
                  <a:lnTo>
                    <a:pt x="177" y="1166"/>
                  </a:lnTo>
                  <a:lnTo>
                    <a:pt x="182" y="1171"/>
                  </a:lnTo>
                  <a:lnTo>
                    <a:pt x="185" y="1178"/>
                  </a:lnTo>
                  <a:lnTo>
                    <a:pt x="187" y="1184"/>
                  </a:lnTo>
                  <a:lnTo>
                    <a:pt x="189" y="1193"/>
                  </a:lnTo>
                  <a:lnTo>
                    <a:pt x="189" y="1209"/>
                  </a:lnTo>
                  <a:lnTo>
                    <a:pt x="185" y="1227"/>
                  </a:lnTo>
                  <a:lnTo>
                    <a:pt x="179" y="1262"/>
                  </a:lnTo>
                  <a:lnTo>
                    <a:pt x="177" y="1277"/>
                  </a:lnTo>
                  <a:lnTo>
                    <a:pt x="177" y="1284"/>
                  </a:lnTo>
                  <a:lnTo>
                    <a:pt x="177" y="1288"/>
                  </a:lnTo>
                  <a:lnTo>
                    <a:pt x="177" y="1288"/>
                  </a:lnTo>
                  <a:lnTo>
                    <a:pt x="180" y="1284"/>
                  </a:lnTo>
                  <a:lnTo>
                    <a:pt x="182" y="1282"/>
                  </a:lnTo>
                  <a:lnTo>
                    <a:pt x="182" y="1282"/>
                  </a:lnTo>
                  <a:lnTo>
                    <a:pt x="184" y="1284"/>
                  </a:lnTo>
                  <a:lnTo>
                    <a:pt x="185" y="1287"/>
                  </a:lnTo>
                  <a:lnTo>
                    <a:pt x="185" y="1300"/>
                  </a:lnTo>
                  <a:lnTo>
                    <a:pt x="185" y="1327"/>
                  </a:lnTo>
                  <a:lnTo>
                    <a:pt x="185" y="1327"/>
                  </a:lnTo>
                  <a:lnTo>
                    <a:pt x="199" y="1323"/>
                  </a:lnTo>
                  <a:lnTo>
                    <a:pt x="209" y="1322"/>
                  </a:lnTo>
                  <a:lnTo>
                    <a:pt x="209" y="1322"/>
                  </a:lnTo>
                  <a:lnTo>
                    <a:pt x="217" y="1323"/>
                  </a:lnTo>
                  <a:lnTo>
                    <a:pt x="223" y="1325"/>
                  </a:lnTo>
                  <a:lnTo>
                    <a:pt x="233" y="1333"/>
                  </a:lnTo>
                  <a:lnTo>
                    <a:pt x="245" y="1341"/>
                  </a:lnTo>
                  <a:lnTo>
                    <a:pt x="253" y="1346"/>
                  </a:lnTo>
                  <a:lnTo>
                    <a:pt x="263" y="1350"/>
                  </a:lnTo>
                  <a:lnTo>
                    <a:pt x="263" y="1350"/>
                  </a:lnTo>
                  <a:lnTo>
                    <a:pt x="285" y="1348"/>
                  </a:lnTo>
                  <a:lnTo>
                    <a:pt x="303" y="1343"/>
                  </a:lnTo>
                  <a:lnTo>
                    <a:pt x="318" y="1336"/>
                  </a:lnTo>
                  <a:lnTo>
                    <a:pt x="331" y="1328"/>
                  </a:lnTo>
                  <a:lnTo>
                    <a:pt x="341" y="1318"/>
                  </a:lnTo>
                  <a:lnTo>
                    <a:pt x="351" y="1308"/>
                  </a:lnTo>
                  <a:lnTo>
                    <a:pt x="357" y="1297"/>
                  </a:lnTo>
                  <a:lnTo>
                    <a:pt x="366" y="1285"/>
                  </a:lnTo>
                  <a:lnTo>
                    <a:pt x="379" y="1260"/>
                  </a:lnTo>
                  <a:lnTo>
                    <a:pt x="387" y="1249"/>
                  </a:lnTo>
                  <a:lnTo>
                    <a:pt x="396" y="1237"/>
                  </a:lnTo>
                  <a:lnTo>
                    <a:pt x="405" y="1226"/>
                  </a:lnTo>
                  <a:lnTo>
                    <a:pt x="419" y="1217"/>
                  </a:lnTo>
                  <a:lnTo>
                    <a:pt x="432" y="1209"/>
                  </a:lnTo>
                  <a:lnTo>
                    <a:pt x="448" y="1204"/>
                  </a:lnTo>
                  <a:lnTo>
                    <a:pt x="448" y="1204"/>
                  </a:lnTo>
                  <a:lnTo>
                    <a:pt x="450" y="1199"/>
                  </a:lnTo>
                  <a:lnTo>
                    <a:pt x="450" y="1193"/>
                  </a:lnTo>
                  <a:lnTo>
                    <a:pt x="448" y="1181"/>
                  </a:lnTo>
                  <a:lnTo>
                    <a:pt x="448" y="1174"/>
                  </a:lnTo>
                  <a:lnTo>
                    <a:pt x="448" y="1169"/>
                  </a:lnTo>
                  <a:lnTo>
                    <a:pt x="452" y="1166"/>
                  </a:lnTo>
                  <a:lnTo>
                    <a:pt x="455" y="1166"/>
                  </a:lnTo>
                  <a:lnTo>
                    <a:pt x="455" y="1166"/>
                  </a:lnTo>
                  <a:lnTo>
                    <a:pt x="457" y="1166"/>
                  </a:lnTo>
                  <a:lnTo>
                    <a:pt x="457" y="1166"/>
                  </a:lnTo>
                  <a:lnTo>
                    <a:pt x="475" y="1169"/>
                  </a:lnTo>
                  <a:lnTo>
                    <a:pt x="491" y="1171"/>
                  </a:lnTo>
                  <a:lnTo>
                    <a:pt x="491" y="1171"/>
                  </a:lnTo>
                  <a:lnTo>
                    <a:pt x="505" y="1169"/>
                  </a:lnTo>
                  <a:lnTo>
                    <a:pt x="516" y="1168"/>
                  </a:lnTo>
                  <a:lnTo>
                    <a:pt x="528" y="1163"/>
                  </a:lnTo>
                  <a:lnTo>
                    <a:pt x="538" y="1158"/>
                  </a:lnTo>
                  <a:lnTo>
                    <a:pt x="558" y="1146"/>
                  </a:lnTo>
                  <a:lnTo>
                    <a:pt x="569" y="1140"/>
                  </a:lnTo>
                  <a:lnTo>
                    <a:pt x="581" y="1135"/>
                  </a:lnTo>
                  <a:lnTo>
                    <a:pt x="581" y="1135"/>
                  </a:lnTo>
                  <a:lnTo>
                    <a:pt x="587" y="1148"/>
                  </a:lnTo>
                  <a:lnTo>
                    <a:pt x="597" y="1159"/>
                  </a:lnTo>
                  <a:lnTo>
                    <a:pt x="607" y="1169"/>
                  </a:lnTo>
                  <a:lnTo>
                    <a:pt x="621" y="1179"/>
                  </a:lnTo>
                  <a:lnTo>
                    <a:pt x="645" y="1198"/>
                  </a:lnTo>
                  <a:lnTo>
                    <a:pt x="672" y="1214"/>
                  </a:lnTo>
                  <a:lnTo>
                    <a:pt x="697" y="1232"/>
                  </a:lnTo>
                  <a:lnTo>
                    <a:pt x="708" y="1242"/>
                  </a:lnTo>
                  <a:lnTo>
                    <a:pt x="718" y="1252"/>
                  </a:lnTo>
                  <a:lnTo>
                    <a:pt x="725" y="1264"/>
                  </a:lnTo>
                  <a:lnTo>
                    <a:pt x="731" y="1275"/>
                  </a:lnTo>
                  <a:lnTo>
                    <a:pt x="735" y="1288"/>
                  </a:lnTo>
                  <a:lnTo>
                    <a:pt x="736" y="1303"/>
                  </a:lnTo>
                  <a:lnTo>
                    <a:pt x="736" y="1303"/>
                  </a:lnTo>
                  <a:lnTo>
                    <a:pt x="743" y="1297"/>
                  </a:lnTo>
                  <a:lnTo>
                    <a:pt x="746" y="1288"/>
                  </a:lnTo>
                  <a:lnTo>
                    <a:pt x="748" y="1280"/>
                  </a:lnTo>
                  <a:lnTo>
                    <a:pt x="746" y="1272"/>
                  </a:lnTo>
                  <a:lnTo>
                    <a:pt x="746" y="1257"/>
                  </a:lnTo>
                  <a:lnTo>
                    <a:pt x="748" y="1249"/>
                  </a:lnTo>
                  <a:lnTo>
                    <a:pt x="751" y="1242"/>
                  </a:lnTo>
                  <a:lnTo>
                    <a:pt x="751" y="1242"/>
                  </a:lnTo>
                  <a:lnTo>
                    <a:pt x="756" y="1239"/>
                  </a:lnTo>
                  <a:lnTo>
                    <a:pt x="761" y="1239"/>
                  </a:lnTo>
                  <a:lnTo>
                    <a:pt x="761" y="1239"/>
                  </a:lnTo>
                  <a:lnTo>
                    <a:pt x="765" y="1239"/>
                  </a:lnTo>
                  <a:lnTo>
                    <a:pt x="768" y="1242"/>
                  </a:lnTo>
                  <a:lnTo>
                    <a:pt x="773" y="1247"/>
                  </a:lnTo>
                  <a:lnTo>
                    <a:pt x="773" y="1247"/>
                  </a:lnTo>
                  <a:lnTo>
                    <a:pt x="776" y="1254"/>
                  </a:lnTo>
                  <a:lnTo>
                    <a:pt x="779" y="1255"/>
                  </a:lnTo>
                  <a:lnTo>
                    <a:pt x="779" y="1255"/>
                  </a:lnTo>
                  <a:lnTo>
                    <a:pt x="781" y="1255"/>
                  </a:lnTo>
                  <a:lnTo>
                    <a:pt x="783" y="1250"/>
                  </a:lnTo>
                  <a:lnTo>
                    <a:pt x="783" y="1250"/>
                  </a:lnTo>
                  <a:lnTo>
                    <a:pt x="774" y="1242"/>
                  </a:lnTo>
                  <a:lnTo>
                    <a:pt x="765" y="1234"/>
                  </a:lnTo>
                  <a:lnTo>
                    <a:pt x="743" y="1221"/>
                  </a:lnTo>
                  <a:lnTo>
                    <a:pt x="720" y="1206"/>
                  </a:lnTo>
                  <a:lnTo>
                    <a:pt x="697" y="1191"/>
                  </a:lnTo>
                  <a:lnTo>
                    <a:pt x="687" y="1183"/>
                  </a:lnTo>
                  <a:lnTo>
                    <a:pt x="677" y="1174"/>
                  </a:lnTo>
                  <a:lnTo>
                    <a:pt x="669" y="1164"/>
                  </a:lnTo>
                  <a:lnTo>
                    <a:pt x="664" y="1154"/>
                  </a:lnTo>
                  <a:lnTo>
                    <a:pt x="659" y="1143"/>
                  </a:lnTo>
                  <a:lnTo>
                    <a:pt x="655" y="1131"/>
                  </a:lnTo>
                  <a:lnTo>
                    <a:pt x="655" y="1118"/>
                  </a:lnTo>
                  <a:lnTo>
                    <a:pt x="659" y="1105"/>
                  </a:lnTo>
                  <a:lnTo>
                    <a:pt x="659" y="1105"/>
                  </a:lnTo>
                  <a:lnTo>
                    <a:pt x="667" y="1105"/>
                  </a:lnTo>
                  <a:lnTo>
                    <a:pt x="674" y="1107"/>
                  </a:lnTo>
                  <a:lnTo>
                    <a:pt x="678" y="1110"/>
                  </a:lnTo>
                  <a:lnTo>
                    <a:pt x="682" y="1113"/>
                  </a:lnTo>
                  <a:lnTo>
                    <a:pt x="685" y="1118"/>
                  </a:lnTo>
                  <a:lnTo>
                    <a:pt x="685" y="1121"/>
                  </a:lnTo>
                  <a:lnTo>
                    <a:pt x="688" y="1121"/>
                  </a:lnTo>
                  <a:lnTo>
                    <a:pt x="688" y="1121"/>
                  </a:lnTo>
                  <a:lnTo>
                    <a:pt x="693" y="1120"/>
                  </a:lnTo>
                  <a:lnTo>
                    <a:pt x="705" y="1111"/>
                  </a:lnTo>
                  <a:lnTo>
                    <a:pt x="705" y="1111"/>
                  </a:lnTo>
                  <a:lnTo>
                    <a:pt x="708" y="1121"/>
                  </a:lnTo>
                  <a:lnTo>
                    <a:pt x="712" y="1131"/>
                  </a:lnTo>
                  <a:lnTo>
                    <a:pt x="717" y="1140"/>
                  </a:lnTo>
                  <a:lnTo>
                    <a:pt x="722" y="1146"/>
                  </a:lnTo>
                  <a:lnTo>
                    <a:pt x="736" y="1158"/>
                  </a:lnTo>
                  <a:lnTo>
                    <a:pt x="751" y="1168"/>
                  </a:lnTo>
                  <a:lnTo>
                    <a:pt x="786" y="1188"/>
                  </a:lnTo>
                  <a:lnTo>
                    <a:pt x="801" y="1198"/>
                  </a:lnTo>
                  <a:lnTo>
                    <a:pt x="808" y="1204"/>
                  </a:lnTo>
                  <a:lnTo>
                    <a:pt x="814" y="1211"/>
                  </a:lnTo>
                  <a:lnTo>
                    <a:pt x="814" y="1211"/>
                  </a:lnTo>
                  <a:lnTo>
                    <a:pt x="814" y="1219"/>
                  </a:lnTo>
                  <a:lnTo>
                    <a:pt x="814" y="1224"/>
                  </a:lnTo>
                  <a:lnTo>
                    <a:pt x="813" y="1229"/>
                  </a:lnTo>
                  <a:lnTo>
                    <a:pt x="811" y="1232"/>
                  </a:lnTo>
                  <a:lnTo>
                    <a:pt x="806" y="1239"/>
                  </a:lnTo>
                  <a:lnTo>
                    <a:pt x="806" y="1244"/>
                  </a:lnTo>
                  <a:lnTo>
                    <a:pt x="806" y="1250"/>
                  </a:lnTo>
                  <a:lnTo>
                    <a:pt x="806" y="1250"/>
                  </a:lnTo>
                  <a:lnTo>
                    <a:pt x="817" y="1254"/>
                  </a:lnTo>
                  <a:lnTo>
                    <a:pt x="824" y="1260"/>
                  </a:lnTo>
                  <a:lnTo>
                    <a:pt x="831" y="1265"/>
                  </a:lnTo>
                  <a:lnTo>
                    <a:pt x="834" y="1272"/>
                  </a:lnTo>
                  <a:lnTo>
                    <a:pt x="841" y="1285"/>
                  </a:lnTo>
                  <a:lnTo>
                    <a:pt x="846" y="1290"/>
                  </a:lnTo>
                  <a:lnTo>
                    <a:pt x="852" y="1295"/>
                  </a:lnTo>
                  <a:lnTo>
                    <a:pt x="852" y="1295"/>
                  </a:lnTo>
                  <a:lnTo>
                    <a:pt x="857" y="1292"/>
                  </a:lnTo>
                  <a:lnTo>
                    <a:pt x="862" y="1290"/>
                  </a:lnTo>
                  <a:lnTo>
                    <a:pt x="862" y="1290"/>
                  </a:lnTo>
                  <a:lnTo>
                    <a:pt x="867" y="1290"/>
                  </a:lnTo>
                  <a:lnTo>
                    <a:pt x="872" y="1293"/>
                  </a:lnTo>
                  <a:lnTo>
                    <a:pt x="884" y="1300"/>
                  </a:lnTo>
                  <a:lnTo>
                    <a:pt x="895" y="1307"/>
                  </a:lnTo>
                  <a:lnTo>
                    <a:pt x="902" y="1310"/>
                  </a:lnTo>
                  <a:lnTo>
                    <a:pt x="907" y="1312"/>
                  </a:lnTo>
                  <a:lnTo>
                    <a:pt x="907" y="1312"/>
                  </a:lnTo>
                  <a:lnTo>
                    <a:pt x="907" y="1303"/>
                  </a:lnTo>
                  <a:lnTo>
                    <a:pt x="904" y="1298"/>
                  </a:lnTo>
                  <a:lnTo>
                    <a:pt x="900" y="1295"/>
                  </a:lnTo>
                  <a:lnTo>
                    <a:pt x="894" y="1293"/>
                  </a:lnTo>
                  <a:lnTo>
                    <a:pt x="882" y="1288"/>
                  </a:lnTo>
                  <a:lnTo>
                    <a:pt x="877" y="1285"/>
                  </a:lnTo>
                  <a:lnTo>
                    <a:pt x="875" y="1280"/>
                  </a:lnTo>
                  <a:lnTo>
                    <a:pt x="875" y="1280"/>
                  </a:lnTo>
                  <a:lnTo>
                    <a:pt x="879" y="1275"/>
                  </a:lnTo>
                  <a:lnTo>
                    <a:pt x="880" y="1272"/>
                  </a:lnTo>
                  <a:lnTo>
                    <a:pt x="880" y="1267"/>
                  </a:lnTo>
                  <a:lnTo>
                    <a:pt x="879" y="1262"/>
                  </a:lnTo>
                  <a:lnTo>
                    <a:pt x="875" y="1250"/>
                  </a:lnTo>
                  <a:lnTo>
                    <a:pt x="874" y="1244"/>
                  </a:lnTo>
                  <a:lnTo>
                    <a:pt x="875" y="1234"/>
                  </a:lnTo>
                  <a:lnTo>
                    <a:pt x="875" y="1234"/>
                  </a:lnTo>
                  <a:lnTo>
                    <a:pt x="879" y="1239"/>
                  </a:lnTo>
                  <a:lnTo>
                    <a:pt x="880" y="1241"/>
                  </a:lnTo>
                  <a:lnTo>
                    <a:pt x="884" y="1242"/>
                  </a:lnTo>
                  <a:lnTo>
                    <a:pt x="889" y="1244"/>
                  </a:lnTo>
                  <a:lnTo>
                    <a:pt x="889" y="1244"/>
                  </a:lnTo>
                  <a:lnTo>
                    <a:pt x="894" y="1242"/>
                  </a:lnTo>
                  <a:lnTo>
                    <a:pt x="899" y="1241"/>
                  </a:lnTo>
                  <a:lnTo>
                    <a:pt x="910" y="1234"/>
                  </a:lnTo>
                  <a:lnTo>
                    <a:pt x="910" y="1234"/>
                  </a:lnTo>
                  <a:lnTo>
                    <a:pt x="923" y="1229"/>
                  </a:lnTo>
                  <a:lnTo>
                    <a:pt x="930" y="1227"/>
                  </a:lnTo>
                  <a:lnTo>
                    <a:pt x="937" y="1226"/>
                  </a:lnTo>
                  <a:lnTo>
                    <a:pt x="937" y="1226"/>
                  </a:lnTo>
                  <a:lnTo>
                    <a:pt x="942" y="1227"/>
                  </a:lnTo>
                  <a:lnTo>
                    <a:pt x="948" y="1229"/>
                  </a:lnTo>
                  <a:lnTo>
                    <a:pt x="955" y="1234"/>
                  </a:lnTo>
                  <a:lnTo>
                    <a:pt x="960" y="1242"/>
                  </a:lnTo>
                  <a:lnTo>
                    <a:pt x="960" y="1242"/>
                  </a:lnTo>
                  <a:lnTo>
                    <a:pt x="961" y="1254"/>
                  </a:lnTo>
                  <a:lnTo>
                    <a:pt x="963" y="1264"/>
                  </a:lnTo>
                  <a:lnTo>
                    <a:pt x="965" y="1272"/>
                  </a:lnTo>
                  <a:lnTo>
                    <a:pt x="968" y="1279"/>
                  </a:lnTo>
                  <a:lnTo>
                    <a:pt x="971" y="1287"/>
                  </a:lnTo>
                  <a:lnTo>
                    <a:pt x="975" y="1295"/>
                  </a:lnTo>
                  <a:lnTo>
                    <a:pt x="976" y="1305"/>
                  </a:lnTo>
                  <a:lnTo>
                    <a:pt x="976" y="1318"/>
                  </a:lnTo>
                  <a:lnTo>
                    <a:pt x="976" y="1318"/>
                  </a:lnTo>
                  <a:lnTo>
                    <a:pt x="993" y="1327"/>
                  </a:lnTo>
                  <a:lnTo>
                    <a:pt x="1008" y="1333"/>
                  </a:lnTo>
                  <a:lnTo>
                    <a:pt x="1038" y="1350"/>
                  </a:lnTo>
                  <a:lnTo>
                    <a:pt x="1038" y="1350"/>
                  </a:lnTo>
                  <a:lnTo>
                    <a:pt x="1049" y="1345"/>
                  </a:lnTo>
                  <a:lnTo>
                    <a:pt x="1061" y="1341"/>
                  </a:lnTo>
                  <a:lnTo>
                    <a:pt x="1072" y="1340"/>
                  </a:lnTo>
                  <a:lnTo>
                    <a:pt x="1084" y="1340"/>
                  </a:lnTo>
                  <a:lnTo>
                    <a:pt x="1084" y="1340"/>
                  </a:lnTo>
                  <a:lnTo>
                    <a:pt x="1109" y="1341"/>
                  </a:lnTo>
                  <a:lnTo>
                    <a:pt x="1109" y="1341"/>
                  </a:lnTo>
                  <a:lnTo>
                    <a:pt x="1135" y="1341"/>
                  </a:lnTo>
                  <a:lnTo>
                    <a:pt x="1135" y="1341"/>
                  </a:lnTo>
                  <a:lnTo>
                    <a:pt x="1147" y="1341"/>
                  </a:lnTo>
                  <a:lnTo>
                    <a:pt x="1157" y="1340"/>
                  </a:lnTo>
                  <a:lnTo>
                    <a:pt x="1167" y="1338"/>
                  </a:lnTo>
                  <a:lnTo>
                    <a:pt x="1178" y="1335"/>
                  </a:lnTo>
                  <a:lnTo>
                    <a:pt x="1178" y="1335"/>
                  </a:lnTo>
                  <a:lnTo>
                    <a:pt x="1173" y="1356"/>
                  </a:lnTo>
                  <a:lnTo>
                    <a:pt x="1168" y="1378"/>
                  </a:lnTo>
                  <a:lnTo>
                    <a:pt x="1155" y="1419"/>
                  </a:lnTo>
                  <a:lnTo>
                    <a:pt x="1140" y="1457"/>
                  </a:lnTo>
                  <a:lnTo>
                    <a:pt x="1132" y="1487"/>
                  </a:lnTo>
                  <a:lnTo>
                    <a:pt x="1132" y="1487"/>
                  </a:lnTo>
                  <a:lnTo>
                    <a:pt x="1125" y="1480"/>
                  </a:lnTo>
                  <a:lnTo>
                    <a:pt x="1119" y="1477"/>
                  </a:lnTo>
                  <a:lnTo>
                    <a:pt x="1112" y="1474"/>
                  </a:lnTo>
                  <a:lnTo>
                    <a:pt x="1105" y="1474"/>
                  </a:lnTo>
                  <a:lnTo>
                    <a:pt x="1105" y="1474"/>
                  </a:lnTo>
                  <a:lnTo>
                    <a:pt x="1099" y="1474"/>
                  </a:lnTo>
                  <a:lnTo>
                    <a:pt x="1099" y="1474"/>
                  </a:lnTo>
                  <a:lnTo>
                    <a:pt x="1092" y="1474"/>
                  </a:lnTo>
                  <a:lnTo>
                    <a:pt x="1092" y="1474"/>
                  </a:lnTo>
                  <a:lnTo>
                    <a:pt x="1082" y="1474"/>
                  </a:lnTo>
                  <a:lnTo>
                    <a:pt x="1074" y="1472"/>
                  </a:lnTo>
                  <a:lnTo>
                    <a:pt x="1064" y="1469"/>
                  </a:lnTo>
                  <a:lnTo>
                    <a:pt x="1054" y="1464"/>
                  </a:lnTo>
                  <a:lnTo>
                    <a:pt x="1054" y="1464"/>
                  </a:lnTo>
                  <a:lnTo>
                    <a:pt x="1044" y="1470"/>
                  </a:lnTo>
                  <a:lnTo>
                    <a:pt x="1033" y="1475"/>
                  </a:lnTo>
                  <a:lnTo>
                    <a:pt x="1021" y="1479"/>
                  </a:lnTo>
                  <a:lnTo>
                    <a:pt x="1009" y="1479"/>
                  </a:lnTo>
                  <a:lnTo>
                    <a:pt x="1009" y="1479"/>
                  </a:lnTo>
                  <a:lnTo>
                    <a:pt x="991" y="1477"/>
                  </a:lnTo>
                  <a:lnTo>
                    <a:pt x="971" y="1472"/>
                  </a:lnTo>
                  <a:lnTo>
                    <a:pt x="952" y="1466"/>
                  </a:lnTo>
                  <a:lnTo>
                    <a:pt x="932" y="1459"/>
                  </a:lnTo>
                  <a:lnTo>
                    <a:pt x="932" y="1459"/>
                  </a:lnTo>
                  <a:lnTo>
                    <a:pt x="894" y="1444"/>
                  </a:lnTo>
                  <a:lnTo>
                    <a:pt x="877" y="1441"/>
                  </a:lnTo>
                  <a:lnTo>
                    <a:pt x="861" y="1439"/>
                  </a:lnTo>
                  <a:lnTo>
                    <a:pt x="861" y="1439"/>
                  </a:lnTo>
                  <a:lnTo>
                    <a:pt x="852" y="1439"/>
                  </a:lnTo>
                  <a:lnTo>
                    <a:pt x="846" y="1441"/>
                  </a:lnTo>
                  <a:lnTo>
                    <a:pt x="837" y="1444"/>
                  </a:lnTo>
                  <a:lnTo>
                    <a:pt x="831" y="1449"/>
                  </a:lnTo>
                  <a:lnTo>
                    <a:pt x="826" y="1456"/>
                  </a:lnTo>
                  <a:lnTo>
                    <a:pt x="821" y="1464"/>
                  </a:lnTo>
                  <a:lnTo>
                    <a:pt x="817" y="1475"/>
                  </a:lnTo>
                  <a:lnTo>
                    <a:pt x="814" y="1487"/>
                  </a:lnTo>
                  <a:lnTo>
                    <a:pt x="814" y="1487"/>
                  </a:lnTo>
                  <a:lnTo>
                    <a:pt x="808" y="1489"/>
                  </a:lnTo>
                  <a:lnTo>
                    <a:pt x="799" y="1489"/>
                  </a:lnTo>
                  <a:lnTo>
                    <a:pt x="799" y="1489"/>
                  </a:lnTo>
                  <a:lnTo>
                    <a:pt x="784" y="1489"/>
                  </a:lnTo>
                  <a:lnTo>
                    <a:pt x="766" y="1485"/>
                  </a:lnTo>
                  <a:lnTo>
                    <a:pt x="746" y="1480"/>
                  </a:lnTo>
                  <a:lnTo>
                    <a:pt x="728" y="1472"/>
                  </a:lnTo>
                  <a:lnTo>
                    <a:pt x="728" y="1472"/>
                  </a:lnTo>
                  <a:lnTo>
                    <a:pt x="725" y="1469"/>
                  </a:lnTo>
                  <a:lnTo>
                    <a:pt x="723" y="1466"/>
                  </a:lnTo>
                  <a:lnTo>
                    <a:pt x="720" y="1457"/>
                  </a:lnTo>
                  <a:lnTo>
                    <a:pt x="718" y="1447"/>
                  </a:lnTo>
                  <a:lnTo>
                    <a:pt x="717" y="1444"/>
                  </a:lnTo>
                  <a:lnTo>
                    <a:pt x="713" y="1441"/>
                  </a:lnTo>
                  <a:lnTo>
                    <a:pt x="713" y="1441"/>
                  </a:lnTo>
                  <a:lnTo>
                    <a:pt x="702" y="1436"/>
                  </a:lnTo>
                  <a:lnTo>
                    <a:pt x="692" y="1431"/>
                  </a:lnTo>
                  <a:lnTo>
                    <a:pt x="672" y="1426"/>
                  </a:lnTo>
                  <a:lnTo>
                    <a:pt x="655" y="1422"/>
                  </a:lnTo>
                  <a:lnTo>
                    <a:pt x="639" y="1421"/>
                  </a:lnTo>
                  <a:lnTo>
                    <a:pt x="626" y="1419"/>
                  </a:lnTo>
                  <a:lnTo>
                    <a:pt x="614" y="1416"/>
                  </a:lnTo>
                  <a:lnTo>
                    <a:pt x="607" y="1413"/>
                  </a:lnTo>
                  <a:lnTo>
                    <a:pt x="604" y="1408"/>
                  </a:lnTo>
                  <a:lnTo>
                    <a:pt x="599" y="1403"/>
                  </a:lnTo>
                  <a:lnTo>
                    <a:pt x="596" y="1396"/>
                  </a:lnTo>
                  <a:lnTo>
                    <a:pt x="596" y="1396"/>
                  </a:lnTo>
                  <a:lnTo>
                    <a:pt x="597" y="1391"/>
                  </a:lnTo>
                  <a:lnTo>
                    <a:pt x="602" y="1383"/>
                  </a:lnTo>
                  <a:lnTo>
                    <a:pt x="609" y="1375"/>
                  </a:lnTo>
                  <a:lnTo>
                    <a:pt x="616" y="1365"/>
                  </a:lnTo>
                  <a:lnTo>
                    <a:pt x="619" y="1353"/>
                  </a:lnTo>
                  <a:lnTo>
                    <a:pt x="621" y="1348"/>
                  </a:lnTo>
                  <a:lnTo>
                    <a:pt x="621" y="1343"/>
                  </a:lnTo>
                  <a:lnTo>
                    <a:pt x="619" y="1338"/>
                  </a:lnTo>
                  <a:lnTo>
                    <a:pt x="616" y="1333"/>
                  </a:lnTo>
                  <a:lnTo>
                    <a:pt x="611" y="1330"/>
                  </a:lnTo>
                  <a:lnTo>
                    <a:pt x="604" y="1327"/>
                  </a:lnTo>
                  <a:lnTo>
                    <a:pt x="604" y="1327"/>
                  </a:lnTo>
                  <a:lnTo>
                    <a:pt x="584" y="1323"/>
                  </a:lnTo>
                  <a:lnTo>
                    <a:pt x="564" y="1323"/>
                  </a:lnTo>
                  <a:lnTo>
                    <a:pt x="564" y="1323"/>
                  </a:lnTo>
                  <a:lnTo>
                    <a:pt x="531" y="1325"/>
                  </a:lnTo>
                  <a:lnTo>
                    <a:pt x="500" y="1330"/>
                  </a:lnTo>
                  <a:lnTo>
                    <a:pt x="470" y="1336"/>
                  </a:lnTo>
                  <a:lnTo>
                    <a:pt x="440" y="1345"/>
                  </a:lnTo>
                  <a:lnTo>
                    <a:pt x="440" y="1345"/>
                  </a:lnTo>
                  <a:lnTo>
                    <a:pt x="409" y="1353"/>
                  </a:lnTo>
                  <a:lnTo>
                    <a:pt x="379" y="1360"/>
                  </a:lnTo>
                  <a:lnTo>
                    <a:pt x="348" y="1365"/>
                  </a:lnTo>
                  <a:lnTo>
                    <a:pt x="316" y="1366"/>
                  </a:lnTo>
                  <a:lnTo>
                    <a:pt x="316" y="1366"/>
                  </a:lnTo>
                  <a:lnTo>
                    <a:pt x="300" y="1366"/>
                  </a:lnTo>
                  <a:lnTo>
                    <a:pt x="283" y="1365"/>
                  </a:lnTo>
                  <a:lnTo>
                    <a:pt x="265" y="1361"/>
                  </a:lnTo>
                  <a:lnTo>
                    <a:pt x="248" y="1356"/>
                  </a:lnTo>
                  <a:lnTo>
                    <a:pt x="248" y="1356"/>
                  </a:lnTo>
                  <a:lnTo>
                    <a:pt x="245" y="1370"/>
                  </a:lnTo>
                  <a:lnTo>
                    <a:pt x="242" y="1379"/>
                  </a:lnTo>
                  <a:lnTo>
                    <a:pt x="237" y="1389"/>
                  </a:lnTo>
                  <a:lnTo>
                    <a:pt x="228" y="1398"/>
                  </a:lnTo>
                  <a:lnTo>
                    <a:pt x="213" y="1413"/>
                  </a:lnTo>
                  <a:lnTo>
                    <a:pt x="195" y="1426"/>
                  </a:lnTo>
                  <a:lnTo>
                    <a:pt x="180" y="1441"/>
                  </a:lnTo>
                  <a:lnTo>
                    <a:pt x="174" y="1449"/>
                  </a:lnTo>
                  <a:lnTo>
                    <a:pt x="169" y="1457"/>
                  </a:lnTo>
                  <a:lnTo>
                    <a:pt x="165" y="1467"/>
                  </a:lnTo>
                  <a:lnTo>
                    <a:pt x="164" y="1477"/>
                  </a:lnTo>
                  <a:lnTo>
                    <a:pt x="165" y="1489"/>
                  </a:lnTo>
                  <a:lnTo>
                    <a:pt x="170" y="1502"/>
                  </a:lnTo>
                  <a:lnTo>
                    <a:pt x="170" y="1502"/>
                  </a:lnTo>
                  <a:lnTo>
                    <a:pt x="142" y="1522"/>
                  </a:lnTo>
                  <a:lnTo>
                    <a:pt x="118" y="1542"/>
                  </a:lnTo>
                  <a:lnTo>
                    <a:pt x="94" y="1563"/>
                  </a:lnTo>
                  <a:lnTo>
                    <a:pt x="73" y="1586"/>
                  </a:lnTo>
                  <a:lnTo>
                    <a:pt x="53" y="1613"/>
                  </a:lnTo>
                  <a:lnTo>
                    <a:pt x="35" y="1639"/>
                  </a:lnTo>
                  <a:lnTo>
                    <a:pt x="20" y="1669"/>
                  </a:lnTo>
                  <a:lnTo>
                    <a:pt x="7" y="1702"/>
                  </a:lnTo>
                  <a:lnTo>
                    <a:pt x="7" y="1702"/>
                  </a:lnTo>
                  <a:lnTo>
                    <a:pt x="15" y="1717"/>
                  </a:lnTo>
                  <a:lnTo>
                    <a:pt x="20" y="1734"/>
                  </a:lnTo>
                  <a:lnTo>
                    <a:pt x="25" y="1752"/>
                  </a:lnTo>
                  <a:lnTo>
                    <a:pt x="26" y="1770"/>
                  </a:lnTo>
                  <a:lnTo>
                    <a:pt x="25" y="1788"/>
                  </a:lnTo>
                  <a:lnTo>
                    <a:pt x="20" y="1806"/>
                  </a:lnTo>
                  <a:lnTo>
                    <a:pt x="12" y="1824"/>
                  </a:lnTo>
                  <a:lnTo>
                    <a:pt x="7" y="1833"/>
                  </a:lnTo>
                  <a:lnTo>
                    <a:pt x="0" y="1839"/>
                  </a:lnTo>
                  <a:lnTo>
                    <a:pt x="0" y="1839"/>
                  </a:lnTo>
                  <a:lnTo>
                    <a:pt x="17" y="1877"/>
                  </a:lnTo>
                  <a:lnTo>
                    <a:pt x="36" y="1912"/>
                  </a:lnTo>
                  <a:lnTo>
                    <a:pt x="60" y="1945"/>
                  </a:lnTo>
                  <a:lnTo>
                    <a:pt x="84" y="1977"/>
                  </a:lnTo>
                  <a:lnTo>
                    <a:pt x="113" y="2005"/>
                  </a:lnTo>
                  <a:lnTo>
                    <a:pt x="144" y="2031"/>
                  </a:lnTo>
                  <a:lnTo>
                    <a:pt x="179" y="2056"/>
                  </a:lnTo>
                  <a:lnTo>
                    <a:pt x="217" y="2078"/>
                  </a:lnTo>
                  <a:lnTo>
                    <a:pt x="217" y="2078"/>
                  </a:lnTo>
                  <a:lnTo>
                    <a:pt x="247" y="2068"/>
                  </a:lnTo>
                  <a:lnTo>
                    <a:pt x="278" y="2061"/>
                  </a:lnTo>
                  <a:lnTo>
                    <a:pt x="309" y="2056"/>
                  </a:lnTo>
                  <a:lnTo>
                    <a:pt x="343" y="2051"/>
                  </a:lnTo>
                  <a:lnTo>
                    <a:pt x="409" y="2045"/>
                  </a:lnTo>
                  <a:lnTo>
                    <a:pt x="444" y="2038"/>
                  </a:lnTo>
                  <a:lnTo>
                    <a:pt x="480" y="2031"/>
                  </a:lnTo>
                  <a:lnTo>
                    <a:pt x="480" y="2031"/>
                  </a:lnTo>
                  <a:lnTo>
                    <a:pt x="495" y="2054"/>
                  </a:lnTo>
                  <a:lnTo>
                    <a:pt x="511" y="2078"/>
                  </a:lnTo>
                  <a:lnTo>
                    <a:pt x="511" y="2078"/>
                  </a:lnTo>
                  <a:lnTo>
                    <a:pt x="531" y="2073"/>
                  </a:lnTo>
                  <a:lnTo>
                    <a:pt x="551" y="2071"/>
                  </a:lnTo>
                  <a:lnTo>
                    <a:pt x="551" y="2071"/>
                  </a:lnTo>
                  <a:lnTo>
                    <a:pt x="564" y="2073"/>
                  </a:lnTo>
                  <a:lnTo>
                    <a:pt x="578" y="2076"/>
                  </a:lnTo>
                  <a:lnTo>
                    <a:pt x="587" y="2083"/>
                  </a:lnTo>
                  <a:lnTo>
                    <a:pt x="592" y="2088"/>
                  </a:lnTo>
                  <a:lnTo>
                    <a:pt x="596" y="2092"/>
                  </a:lnTo>
                  <a:lnTo>
                    <a:pt x="596" y="2092"/>
                  </a:lnTo>
                  <a:lnTo>
                    <a:pt x="589" y="2121"/>
                  </a:lnTo>
                  <a:lnTo>
                    <a:pt x="586" y="2144"/>
                  </a:lnTo>
                  <a:lnTo>
                    <a:pt x="586" y="2167"/>
                  </a:lnTo>
                  <a:lnTo>
                    <a:pt x="589" y="2188"/>
                  </a:lnTo>
                  <a:lnTo>
                    <a:pt x="596" y="2208"/>
                  </a:lnTo>
                  <a:lnTo>
                    <a:pt x="604" y="2226"/>
                  </a:lnTo>
                  <a:lnTo>
                    <a:pt x="614" y="2245"/>
                  </a:lnTo>
                  <a:lnTo>
                    <a:pt x="626" y="2263"/>
                  </a:lnTo>
                  <a:lnTo>
                    <a:pt x="649" y="2299"/>
                  </a:lnTo>
                  <a:lnTo>
                    <a:pt x="659" y="2319"/>
                  </a:lnTo>
                  <a:lnTo>
                    <a:pt x="669" y="2339"/>
                  </a:lnTo>
                  <a:lnTo>
                    <a:pt x="675" y="2360"/>
                  </a:lnTo>
                  <a:lnTo>
                    <a:pt x="680" y="2385"/>
                  </a:lnTo>
                  <a:lnTo>
                    <a:pt x="683" y="2410"/>
                  </a:lnTo>
                  <a:lnTo>
                    <a:pt x="682" y="2438"/>
                  </a:lnTo>
                  <a:lnTo>
                    <a:pt x="682" y="2438"/>
                  </a:lnTo>
                  <a:lnTo>
                    <a:pt x="672" y="2448"/>
                  </a:lnTo>
                  <a:lnTo>
                    <a:pt x="664" y="2460"/>
                  </a:lnTo>
                  <a:lnTo>
                    <a:pt x="655" y="2473"/>
                  </a:lnTo>
                  <a:lnTo>
                    <a:pt x="650" y="2488"/>
                  </a:lnTo>
                  <a:lnTo>
                    <a:pt x="642" y="2519"/>
                  </a:lnTo>
                  <a:lnTo>
                    <a:pt x="635" y="2552"/>
                  </a:lnTo>
                  <a:lnTo>
                    <a:pt x="635" y="2552"/>
                  </a:lnTo>
                  <a:lnTo>
                    <a:pt x="647" y="2572"/>
                  </a:lnTo>
                  <a:lnTo>
                    <a:pt x="657" y="2592"/>
                  </a:lnTo>
                  <a:lnTo>
                    <a:pt x="667" y="2614"/>
                  </a:lnTo>
                  <a:lnTo>
                    <a:pt x="677" y="2635"/>
                  </a:lnTo>
                  <a:lnTo>
                    <a:pt x="692" y="2680"/>
                  </a:lnTo>
                  <a:lnTo>
                    <a:pt x="708" y="2726"/>
                  </a:lnTo>
                  <a:lnTo>
                    <a:pt x="723" y="2772"/>
                  </a:lnTo>
                  <a:lnTo>
                    <a:pt x="740" y="2817"/>
                  </a:lnTo>
                  <a:lnTo>
                    <a:pt x="750" y="2839"/>
                  </a:lnTo>
                  <a:lnTo>
                    <a:pt x="760" y="2860"/>
                  </a:lnTo>
                  <a:lnTo>
                    <a:pt x="770" y="2880"/>
                  </a:lnTo>
                  <a:lnTo>
                    <a:pt x="783" y="2898"/>
                  </a:lnTo>
                  <a:lnTo>
                    <a:pt x="783" y="2898"/>
                  </a:lnTo>
                  <a:lnTo>
                    <a:pt x="778" y="2911"/>
                  </a:lnTo>
                  <a:lnTo>
                    <a:pt x="778" y="2921"/>
                  </a:lnTo>
                  <a:lnTo>
                    <a:pt x="778" y="2931"/>
                  </a:lnTo>
                  <a:lnTo>
                    <a:pt x="783" y="2944"/>
                  </a:lnTo>
                  <a:lnTo>
                    <a:pt x="783" y="2944"/>
                  </a:lnTo>
                  <a:lnTo>
                    <a:pt x="798" y="2948"/>
                  </a:lnTo>
                  <a:lnTo>
                    <a:pt x="814" y="2949"/>
                  </a:lnTo>
                  <a:lnTo>
                    <a:pt x="831" y="2951"/>
                  </a:lnTo>
                  <a:lnTo>
                    <a:pt x="846" y="2953"/>
                  </a:lnTo>
                  <a:lnTo>
                    <a:pt x="846" y="2953"/>
                  </a:lnTo>
                  <a:lnTo>
                    <a:pt x="870" y="2951"/>
                  </a:lnTo>
                  <a:lnTo>
                    <a:pt x="895" y="2948"/>
                  </a:lnTo>
                  <a:lnTo>
                    <a:pt x="918" y="2943"/>
                  </a:lnTo>
                  <a:lnTo>
                    <a:pt x="943" y="2935"/>
                  </a:lnTo>
                  <a:lnTo>
                    <a:pt x="965" y="2926"/>
                  </a:lnTo>
                  <a:lnTo>
                    <a:pt x="986" y="2916"/>
                  </a:lnTo>
                  <a:lnTo>
                    <a:pt x="1006" y="2903"/>
                  </a:lnTo>
                  <a:lnTo>
                    <a:pt x="1024" y="2890"/>
                  </a:lnTo>
                  <a:lnTo>
                    <a:pt x="1041" y="2875"/>
                  </a:lnTo>
                  <a:lnTo>
                    <a:pt x="1056" y="2858"/>
                  </a:lnTo>
                  <a:lnTo>
                    <a:pt x="1069" y="2842"/>
                  </a:lnTo>
                  <a:lnTo>
                    <a:pt x="1079" y="2824"/>
                  </a:lnTo>
                  <a:lnTo>
                    <a:pt x="1087" y="2805"/>
                  </a:lnTo>
                  <a:lnTo>
                    <a:pt x="1092" y="2786"/>
                  </a:lnTo>
                  <a:lnTo>
                    <a:pt x="1094" y="2766"/>
                  </a:lnTo>
                  <a:lnTo>
                    <a:pt x="1092" y="2744"/>
                  </a:lnTo>
                  <a:lnTo>
                    <a:pt x="1092" y="2744"/>
                  </a:lnTo>
                  <a:lnTo>
                    <a:pt x="1099" y="2739"/>
                  </a:lnTo>
                  <a:lnTo>
                    <a:pt x="1105" y="2736"/>
                  </a:lnTo>
                  <a:lnTo>
                    <a:pt x="1122" y="2728"/>
                  </a:lnTo>
                  <a:lnTo>
                    <a:pt x="1139" y="2721"/>
                  </a:lnTo>
                  <a:lnTo>
                    <a:pt x="1155" y="2715"/>
                  </a:lnTo>
                  <a:lnTo>
                    <a:pt x="1155" y="2715"/>
                  </a:lnTo>
                  <a:lnTo>
                    <a:pt x="1158" y="2698"/>
                  </a:lnTo>
                  <a:lnTo>
                    <a:pt x="1158" y="2683"/>
                  </a:lnTo>
                  <a:lnTo>
                    <a:pt x="1157" y="2672"/>
                  </a:lnTo>
                  <a:lnTo>
                    <a:pt x="1153" y="2660"/>
                  </a:lnTo>
                  <a:lnTo>
                    <a:pt x="1143" y="2637"/>
                  </a:lnTo>
                  <a:lnTo>
                    <a:pt x="1140" y="2624"/>
                  </a:lnTo>
                  <a:lnTo>
                    <a:pt x="1139" y="2607"/>
                  </a:lnTo>
                  <a:lnTo>
                    <a:pt x="1139" y="2607"/>
                  </a:lnTo>
                  <a:lnTo>
                    <a:pt x="1157" y="2592"/>
                  </a:lnTo>
                  <a:lnTo>
                    <a:pt x="1175" y="2579"/>
                  </a:lnTo>
                  <a:lnTo>
                    <a:pt x="1215" y="2556"/>
                  </a:lnTo>
                  <a:lnTo>
                    <a:pt x="1235" y="2542"/>
                  </a:lnTo>
                  <a:lnTo>
                    <a:pt x="1251" y="2528"/>
                  </a:lnTo>
                  <a:lnTo>
                    <a:pt x="1259" y="2521"/>
                  </a:lnTo>
                  <a:lnTo>
                    <a:pt x="1266" y="2511"/>
                  </a:lnTo>
                  <a:lnTo>
                    <a:pt x="1273" y="2503"/>
                  </a:lnTo>
                  <a:lnTo>
                    <a:pt x="1279" y="2491"/>
                  </a:lnTo>
                  <a:lnTo>
                    <a:pt x="1279" y="2491"/>
                  </a:lnTo>
                  <a:lnTo>
                    <a:pt x="1268" y="2442"/>
                  </a:lnTo>
                  <a:lnTo>
                    <a:pt x="1258" y="2394"/>
                  </a:lnTo>
                  <a:lnTo>
                    <a:pt x="1246" y="2344"/>
                  </a:lnTo>
                  <a:lnTo>
                    <a:pt x="1231" y="2293"/>
                  </a:lnTo>
                  <a:lnTo>
                    <a:pt x="1231" y="2293"/>
                  </a:lnTo>
                  <a:lnTo>
                    <a:pt x="1246" y="2266"/>
                  </a:lnTo>
                  <a:lnTo>
                    <a:pt x="1263" y="2241"/>
                  </a:lnTo>
                  <a:lnTo>
                    <a:pt x="1279" y="2220"/>
                  </a:lnTo>
                  <a:lnTo>
                    <a:pt x="1299" y="2198"/>
                  </a:lnTo>
                  <a:lnTo>
                    <a:pt x="1319" y="2179"/>
                  </a:lnTo>
                  <a:lnTo>
                    <a:pt x="1340" y="2159"/>
                  </a:lnTo>
                  <a:lnTo>
                    <a:pt x="1383" y="2121"/>
                  </a:lnTo>
                  <a:lnTo>
                    <a:pt x="1403" y="2101"/>
                  </a:lnTo>
                  <a:lnTo>
                    <a:pt x="1423" y="2079"/>
                  </a:lnTo>
                  <a:lnTo>
                    <a:pt x="1441" y="2058"/>
                  </a:lnTo>
                  <a:lnTo>
                    <a:pt x="1460" y="2035"/>
                  </a:lnTo>
                  <a:lnTo>
                    <a:pt x="1474" y="2008"/>
                  </a:lnTo>
                  <a:lnTo>
                    <a:pt x="1486" y="1982"/>
                  </a:lnTo>
                  <a:lnTo>
                    <a:pt x="1496" y="1950"/>
                  </a:lnTo>
                  <a:lnTo>
                    <a:pt x="1501" y="1934"/>
                  </a:lnTo>
                  <a:lnTo>
                    <a:pt x="1503" y="1917"/>
                  </a:lnTo>
                  <a:lnTo>
                    <a:pt x="1503" y="1917"/>
                  </a:lnTo>
                  <a:lnTo>
                    <a:pt x="1465" y="1924"/>
                  </a:lnTo>
                  <a:lnTo>
                    <a:pt x="1428" y="1930"/>
                  </a:lnTo>
                  <a:lnTo>
                    <a:pt x="1355" y="1947"/>
                  </a:lnTo>
                  <a:lnTo>
                    <a:pt x="1355" y="1947"/>
                  </a:lnTo>
                  <a:lnTo>
                    <a:pt x="1342" y="1939"/>
                  </a:lnTo>
                  <a:lnTo>
                    <a:pt x="1335" y="1932"/>
                  </a:lnTo>
                  <a:lnTo>
                    <a:pt x="1330" y="1927"/>
                  </a:lnTo>
                  <a:lnTo>
                    <a:pt x="1327" y="1920"/>
                  </a:lnTo>
                  <a:lnTo>
                    <a:pt x="1327" y="1912"/>
                  </a:lnTo>
                  <a:lnTo>
                    <a:pt x="1329" y="1904"/>
                  </a:lnTo>
                  <a:lnTo>
                    <a:pt x="1332" y="1894"/>
                  </a:lnTo>
                  <a:lnTo>
                    <a:pt x="1332" y="1894"/>
                  </a:lnTo>
                  <a:lnTo>
                    <a:pt x="1321" y="1887"/>
                  </a:lnTo>
                  <a:lnTo>
                    <a:pt x="1309" y="1881"/>
                  </a:lnTo>
                  <a:lnTo>
                    <a:pt x="1289" y="1863"/>
                  </a:lnTo>
                  <a:lnTo>
                    <a:pt x="1269" y="1846"/>
                  </a:lnTo>
                  <a:lnTo>
                    <a:pt x="1259" y="1839"/>
                  </a:lnTo>
                  <a:lnTo>
                    <a:pt x="1248" y="1833"/>
                  </a:lnTo>
                  <a:lnTo>
                    <a:pt x="1248" y="1833"/>
                  </a:lnTo>
                  <a:lnTo>
                    <a:pt x="1230" y="1791"/>
                  </a:lnTo>
                  <a:lnTo>
                    <a:pt x="1210" y="1748"/>
                  </a:lnTo>
                  <a:lnTo>
                    <a:pt x="1167" y="1666"/>
                  </a:lnTo>
                  <a:lnTo>
                    <a:pt x="1145" y="1624"/>
                  </a:lnTo>
                  <a:lnTo>
                    <a:pt x="1127" y="1583"/>
                  </a:lnTo>
                  <a:lnTo>
                    <a:pt x="1110" y="1543"/>
                  </a:lnTo>
                  <a:lnTo>
                    <a:pt x="1105" y="1522"/>
                  </a:lnTo>
                  <a:lnTo>
                    <a:pt x="1100" y="1502"/>
                  </a:lnTo>
                  <a:lnTo>
                    <a:pt x="1100" y="1502"/>
                  </a:lnTo>
                  <a:lnTo>
                    <a:pt x="1105" y="1517"/>
                  </a:lnTo>
                  <a:lnTo>
                    <a:pt x="1112" y="1530"/>
                  </a:lnTo>
                  <a:lnTo>
                    <a:pt x="1120" y="1540"/>
                  </a:lnTo>
                  <a:lnTo>
                    <a:pt x="1132" y="1548"/>
                  </a:lnTo>
                  <a:lnTo>
                    <a:pt x="1132" y="1548"/>
                  </a:lnTo>
                  <a:lnTo>
                    <a:pt x="1134" y="1545"/>
                  </a:lnTo>
                  <a:lnTo>
                    <a:pt x="1137" y="1538"/>
                  </a:lnTo>
                  <a:lnTo>
                    <a:pt x="1139" y="1527"/>
                  </a:lnTo>
                  <a:lnTo>
                    <a:pt x="1142" y="1520"/>
                  </a:lnTo>
                  <a:lnTo>
                    <a:pt x="1143" y="1515"/>
                  </a:lnTo>
                  <a:lnTo>
                    <a:pt x="1148" y="1512"/>
                  </a:lnTo>
                  <a:lnTo>
                    <a:pt x="1155" y="1510"/>
                  </a:lnTo>
                  <a:lnTo>
                    <a:pt x="1155" y="1510"/>
                  </a:lnTo>
                  <a:lnTo>
                    <a:pt x="1160" y="1535"/>
                  </a:lnTo>
                  <a:lnTo>
                    <a:pt x="1168" y="1558"/>
                  </a:lnTo>
                  <a:lnTo>
                    <a:pt x="1180" y="1581"/>
                  </a:lnTo>
                  <a:lnTo>
                    <a:pt x="1191" y="1604"/>
                  </a:lnTo>
                  <a:lnTo>
                    <a:pt x="1205" y="1626"/>
                  </a:lnTo>
                  <a:lnTo>
                    <a:pt x="1220" y="1647"/>
                  </a:lnTo>
                  <a:lnTo>
                    <a:pt x="1249" y="1690"/>
                  </a:lnTo>
                  <a:lnTo>
                    <a:pt x="1279" y="1737"/>
                  </a:lnTo>
                  <a:lnTo>
                    <a:pt x="1292" y="1760"/>
                  </a:lnTo>
                  <a:lnTo>
                    <a:pt x="1306" y="1783"/>
                  </a:lnTo>
                  <a:lnTo>
                    <a:pt x="1317" y="1810"/>
                  </a:lnTo>
                  <a:lnTo>
                    <a:pt x="1327" y="1836"/>
                  </a:lnTo>
                  <a:lnTo>
                    <a:pt x="1335" y="1864"/>
                  </a:lnTo>
                  <a:lnTo>
                    <a:pt x="1340" y="1894"/>
                  </a:lnTo>
                  <a:lnTo>
                    <a:pt x="1340" y="1894"/>
                  </a:lnTo>
                  <a:lnTo>
                    <a:pt x="1393" y="1876"/>
                  </a:lnTo>
                  <a:lnTo>
                    <a:pt x="1446" y="1858"/>
                  </a:lnTo>
                  <a:lnTo>
                    <a:pt x="1496" y="1838"/>
                  </a:lnTo>
                  <a:lnTo>
                    <a:pt x="1519" y="1826"/>
                  </a:lnTo>
                  <a:lnTo>
                    <a:pt x="1544" y="1815"/>
                  </a:lnTo>
                  <a:lnTo>
                    <a:pt x="1565" y="1801"/>
                  </a:lnTo>
                  <a:lnTo>
                    <a:pt x="1587" y="1788"/>
                  </a:lnTo>
                  <a:lnTo>
                    <a:pt x="1607" y="1773"/>
                  </a:lnTo>
                  <a:lnTo>
                    <a:pt x="1627" y="1757"/>
                  </a:lnTo>
                  <a:lnTo>
                    <a:pt x="1645" y="1740"/>
                  </a:lnTo>
                  <a:lnTo>
                    <a:pt x="1661" y="1722"/>
                  </a:lnTo>
                  <a:lnTo>
                    <a:pt x="1676" y="1700"/>
                  </a:lnTo>
                  <a:lnTo>
                    <a:pt x="1690" y="1679"/>
                  </a:lnTo>
                  <a:lnTo>
                    <a:pt x="1690" y="1679"/>
                  </a:lnTo>
                  <a:lnTo>
                    <a:pt x="1685" y="1672"/>
                  </a:lnTo>
                  <a:lnTo>
                    <a:pt x="1681" y="1667"/>
                  </a:lnTo>
                  <a:lnTo>
                    <a:pt x="1670" y="1657"/>
                  </a:lnTo>
                  <a:lnTo>
                    <a:pt x="1645" y="1643"/>
                  </a:lnTo>
                  <a:lnTo>
                    <a:pt x="1633" y="1634"/>
                  </a:lnTo>
                  <a:lnTo>
                    <a:pt x="1623" y="1624"/>
                  </a:lnTo>
                  <a:lnTo>
                    <a:pt x="1618" y="1618"/>
                  </a:lnTo>
                  <a:lnTo>
                    <a:pt x="1615" y="1611"/>
                  </a:lnTo>
                  <a:lnTo>
                    <a:pt x="1613" y="1603"/>
                  </a:lnTo>
                  <a:lnTo>
                    <a:pt x="1612" y="1595"/>
                  </a:lnTo>
                  <a:lnTo>
                    <a:pt x="1612" y="1595"/>
                  </a:lnTo>
                  <a:lnTo>
                    <a:pt x="1599" y="1613"/>
                  </a:lnTo>
                  <a:lnTo>
                    <a:pt x="1590" y="1621"/>
                  </a:lnTo>
                  <a:lnTo>
                    <a:pt x="1582" y="1628"/>
                  </a:lnTo>
                  <a:lnTo>
                    <a:pt x="1572" y="1634"/>
                  </a:lnTo>
                  <a:lnTo>
                    <a:pt x="1562" y="1639"/>
                  </a:lnTo>
                  <a:lnTo>
                    <a:pt x="1549" y="1643"/>
                  </a:lnTo>
                  <a:lnTo>
                    <a:pt x="1534" y="1643"/>
                  </a:lnTo>
                  <a:lnTo>
                    <a:pt x="1534" y="1643"/>
                  </a:lnTo>
                  <a:lnTo>
                    <a:pt x="1511" y="1641"/>
                  </a:lnTo>
                  <a:lnTo>
                    <a:pt x="1511" y="1641"/>
                  </a:lnTo>
                  <a:lnTo>
                    <a:pt x="1516" y="1624"/>
                  </a:lnTo>
                  <a:lnTo>
                    <a:pt x="1516" y="1613"/>
                  </a:lnTo>
                  <a:lnTo>
                    <a:pt x="1514" y="1609"/>
                  </a:lnTo>
                  <a:lnTo>
                    <a:pt x="1513" y="1606"/>
                  </a:lnTo>
                  <a:lnTo>
                    <a:pt x="1511" y="1606"/>
                  </a:lnTo>
                  <a:lnTo>
                    <a:pt x="1509" y="1604"/>
                  </a:lnTo>
                  <a:lnTo>
                    <a:pt x="1509" y="1604"/>
                  </a:lnTo>
                  <a:lnTo>
                    <a:pt x="1506" y="1606"/>
                  </a:lnTo>
                  <a:lnTo>
                    <a:pt x="1503" y="1608"/>
                  </a:lnTo>
                  <a:lnTo>
                    <a:pt x="1498" y="1613"/>
                  </a:lnTo>
                  <a:lnTo>
                    <a:pt x="1494" y="1619"/>
                  </a:lnTo>
                  <a:lnTo>
                    <a:pt x="1494" y="1623"/>
                  </a:lnTo>
                  <a:lnTo>
                    <a:pt x="1496" y="1626"/>
                  </a:lnTo>
                  <a:lnTo>
                    <a:pt x="1496" y="1626"/>
                  </a:lnTo>
                  <a:lnTo>
                    <a:pt x="1488" y="1614"/>
                  </a:lnTo>
                  <a:lnTo>
                    <a:pt x="1481" y="1603"/>
                  </a:lnTo>
                  <a:lnTo>
                    <a:pt x="1468" y="1571"/>
                  </a:lnTo>
                  <a:lnTo>
                    <a:pt x="1461" y="1556"/>
                  </a:lnTo>
                  <a:lnTo>
                    <a:pt x="1451" y="1540"/>
                  </a:lnTo>
                  <a:lnTo>
                    <a:pt x="1440" y="1525"/>
                  </a:lnTo>
                  <a:lnTo>
                    <a:pt x="1425" y="1510"/>
                  </a:lnTo>
                  <a:lnTo>
                    <a:pt x="1425" y="1510"/>
                  </a:lnTo>
                  <a:lnTo>
                    <a:pt x="1435" y="1502"/>
                  </a:lnTo>
                  <a:lnTo>
                    <a:pt x="1443" y="1495"/>
                  </a:lnTo>
                  <a:lnTo>
                    <a:pt x="1451" y="1492"/>
                  </a:lnTo>
                  <a:lnTo>
                    <a:pt x="1461" y="1492"/>
                  </a:lnTo>
                  <a:lnTo>
                    <a:pt x="1461" y="1492"/>
                  </a:lnTo>
                  <a:lnTo>
                    <a:pt x="1473" y="1492"/>
                  </a:lnTo>
                  <a:lnTo>
                    <a:pt x="1488" y="1495"/>
                  </a:lnTo>
                  <a:lnTo>
                    <a:pt x="1488" y="1495"/>
                  </a:lnTo>
                  <a:lnTo>
                    <a:pt x="1493" y="1512"/>
                  </a:lnTo>
                  <a:lnTo>
                    <a:pt x="1499" y="1525"/>
                  </a:lnTo>
                  <a:lnTo>
                    <a:pt x="1509" y="1537"/>
                  </a:lnTo>
                  <a:lnTo>
                    <a:pt x="1521" y="1547"/>
                  </a:lnTo>
                  <a:lnTo>
                    <a:pt x="1532" y="1555"/>
                  </a:lnTo>
                  <a:lnTo>
                    <a:pt x="1546" y="1563"/>
                  </a:lnTo>
                  <a:lnTo>
                    <a:pt x="1572" y="1580"/>
                  </a:lnTo>
                  <a:lnTo>
                    <a:pt x="1572" y="1580"/>
                  </a:lnTo>
                  <a:lnTo>
                    <a:pt x="1575" y="1580"/>
                  </a:lnTo>
                  <a:lnTo>
                    <a:pt x="1575" y="1580"/>
                  </a:lnTo>
                  <a:lnTo>
                    <a:pt x="1582" y="1580"/>
                  </a:lnTo>
                  <a:lnTo>
                    <a:pt x="1587" y="1576"/>
                  </a:lnTo>
                  <a:lnTo>
                    <a:pt x="1597" y="1571"/>
                  </a:lnTo>
                  <a:lnTo>
                    <a:pt x="1597" y="1571"/>
                  </a:lnTo>
                  <a:lnTo>
                    <a:pt x="1605" y="1566"/>
                  </a:lnTo>
                  <a:lnTo>
                    <a:pt x="1610" y="1565"/>
                  </a:lnTo>
                  <a:lnTo>
                    <a:pt x="1617" y="1563"/>
                  </a:lnTo>
                  <a:lnTo>
                    <a:pt x="1617" y="1563"/>
                  </a:lnTo>
                  <a:lnTo>
                    <a:pt x="1620" y="1565"/>
                  </a:lnTo>
                  <a:lnTo>
                    <a:pt x="1620" y="1565"/>
                  </a:lnTo>
                  <a:lnTo>
                    <a:pt x="1625" y="1566"/>
                  </a:lnTo>
                  <a:lnTo>
                    <a:pt x="1630" y="1571"/>
                  </a:lnTo>
                  <a:lnTo>
                    <a:pt x="1637" y="1581"/>
                  </a:lnTo>
                  <a:lnTo>
                    <a:pt x="1643" y="1593"/>
                  </a:lnTo>
                  <a:lnTo>
                    <a:pt x="1650" y="1603"/>
                  </a:lnTo>
                  <a:lnTo>
                    <a:pt x="1650" y="1603"/>
                  </a:lnTo>
                  <a:lnTo>
                    <a:pt x="1714" y="1608"/>
                  </a:lnTo>
                  <a:lnTo>
                    <a:pt x="1744" y="1609"/>
                  </a:lnTo>
                  <a:lnTo>
                    <a:pt x="1772" y="1609"/>
                  </a:lnTo>
                  <a:lnTo>
                    <a:pt x="1772" y="1609"/>
                  </a:lnTo>
                  <a:lnTo>
                    <a:pt x="1809" y="1608"/>
                  </a:lnTo>
                  <a:lnTo>
                    <a:pt x="1827" y="1606"/>
                  </a:lnTo>
                  <a:lnTo>
                    <a:pt x="1843" y="1603"/>
                  </a:lnTo>
                  <a:lnTo>
                    <a:pt x="1843" y="1603"/>
                  </a:lnTo>
                  <a:lnTo>
                    <a:pt x="1850" y="1616"/>
                  </a:lnTo>
                  <a:lnTo>
                    <a:pt x="1858" y="1628"/>
                  </a:lnTo>
                  <a:lnTo>
                    <a:pt x="1867" y="1638"/>
                  </a:lnTo>
                  <a:lnTo>
                    <a:pt x="1877" y="1646"/>
                  </a:lnTo>
                  <a:lnTo>
                    <a:pt x="1888" y="1654"/>
                  </a:lnTo>
                  <a:lnTo>
                    <a:pt x="1901" y="1661"/>
                  </a:lnTo>
                  <a:lnTo>
                    <a:pt x="1915" y="1666"/>
                  </a:lnTo>
                  <a:lnTo>
                    <a:pt x="1930" y="1671"/>
                  </a:lnTo>
                  <a:lnTo>
                    <a:pt x="1930" y="1671"/>
                  </a:lnTo>
                  <a:lnTo>
                    <a:pt x="1926" y="1674"/>
                  </a:lnTo>
                  <a:lnTo>
                    <a:pt x="1923" y="1676"/>
                  </a:lnTo>
                  <a:lnTo>
                    <a:pt x="1913" y="1677"/>
                  </a:lnTo>
                  <a:lnTo>
                    <a:pt x="1908" y="1679"/>
                  </a:lnTo>
                  <a:lnTo>
                    <a:pt x="1903" y="1681"/>
                  </a:lnTo>
                  <a:lnTo>
                    <a:pt x="1900" y="1682"/>
                  </a:lnTo>
                  <a:lnTo>
                    <a:pt x="1898" y="1687"/>
                  </a:lnTo>
                  <a:lnTo>
                    <a:pt x="1898" y="1687"/>
                  </a:lnTo>
                  <a:lnTo>
                    <a:pt x="1908" y="1694"/>
                  </a:lnTo>
                  <a:lnTo>
                    <a:pt x="1918" y="1702"/>
                  </a:lnTo>
                  <a:lnTo>
                    <a:pt x="1925" y="1705"/>
                  </a:lnTo>
                  <a:lnTo>
                    <a:pt x="1930" y="1709"/>
                  </a:lnTo>
                  <a:lnTo>
                    <a:pt x="1938" y="1710"/>
                  </a:lnTo>
                  <a:lnTo>
                    <a:pt x="1946" y="1712"/>
                  </a:lnTo>
                  <a:lnTo>
                    <a:pt x="1946" y="1712"/>
                  </a:lnTo>
                  <a:lnTo>
                    <a:pt x="1961" y="1710"/>
                  </a:lnTo>
                  <a:lnTo>
                    <a:pt x="1961" y="1710"/>
                  </a:lnTo>
                  <a:lnTo>
                    <a:pt x="1964" y="1707"/>
                  </a:lnTo>
                  <a:lnTo>
                    <a:pt x="1966" y="1702"/>
                  </a:lnTo>
                  <a:lnTo>
                    <a:pt x="1968" y="1692"/>
                  </a:lnTo>
                  <a:lnTo>
                    <a:pt x="1968" y="1687"/>
                  </a:lnTo>
                  <a:lnTo>
                    <a:pt x="1969" y="1682"/>
                  </a:lnTo>
                  <a:lnTo>
                    <a:pt x="1973" y="1679"/>
                  </a:lnTo>
                  <a:lnTo>
                    <a:pt x="1978" y="1679"/>
                  </a:lnTo>
                  <a:lnTo>
                    <a:pt x="1978" y="1679"/>
                  </a:lnTo>
                  <a:lnTo>
                    <a:pt x="1984" y="1679"/>
                  </a:lnTo>
                  <a:lnTo>
                    <a:pt x="1984" y="1679"/>
                  </a:lnTo>
                  <a:lnTo>
                    <a:pt x="1982" y="1700"/>
                  </a:lnTo>
                  <a:lnTo>
                    <a:pt x="1984" y="1724"/>
                  </a:lnTo>
                  <a:lnTo>
                    <a:pt x="1986" y="1743"/>
                  </a:lnTo>
                  <a:lnTo>
                    <a:pt x="1989" y="1765"/>
                  </a:lnTo>
                  <a:lnTo>
                    <a:pt x="1994" y="1785"/>
                  </a:lnTo>
                  <a:lnTo>
                    <a:pt x="1999" y="1806"/>
                  </a:lnTo>
                  <a:lnTo>
                    <a:pt x="2012" y="1844"/>
                  </a:lnTo>
                  <a:lnTo>
                    <a:pt x="2027" y="1884"/>
                  </a:lnTo>
                  <a:lnTo>
                    <a:pt x="2044" y="1920"/>
                  </a:lnTo>
                  <a:lnTo>
                    <a:pt x="2060" y="1957"/>
                  </a:lnTo>
                  <a:lnTo>
                    <a:pt x="2077" y="1993"/>
                  </a:lnTo>
                  <a:lnTo>
                    <a:pt x="2077" y="1993"/>
                  </a:lnTo>
                  <a:lnTo>
                    <a:pt x="2087" y="1988"/>
                  </a:lnTo>
                  <a:lnTo>
                    <a:pt x="2095" y="1982"/>
                  </a:lnTo>
                  <a:lnTo>
                    <a:pt x="2103" y="1975"/>
                  </a:lnTo>
                  <a:lnTo>
                    <a:pt x="2112" y="1968"/>
                  </a:lnTo>
                  <a:lnTo>
                    <a:pt x="2118" y="1958"/>
                  </a:lnTo>
                  <a:lnTo>
                    <a:pt x="2123" y="1950"/>
                  </a:lnTo>
                  <a:lnTo>
                    <a:pt x="2133" y="1930"/>
                  </a:lnTo>
                  <a:lnTo>
                    <a:pt x="2138" y="1907"/>
                  </a:lnTo>
                  <a:lnTo>
                    <a:pt x="2141" y="1882"/>
                  </a:lnTo>
                  <a:lnTo>
                    <a:pt x="2141" y="1858"/>
                  </a:lnTo>
                  <a:lnTo>
                    <a:pt x="2138" y="1833"/>
                  </a:lnTo>
                  <a:lnTo>
                    <a:pt x="2138" y="1833"/>
                  </a:lnTo>
                  <a:lnTo>
                    <a:pt x="2161" y="1818"/>
                  </a:lnTo>
                  <a:lnTo>
                    <a:pt x="2184" y="1803"/>
                  </a:lnTo>
                  <a:lnTo>
                    <a:pt x="2206" y="1786"/>
                  </a:lnTo>
                  <a:lnTo>
                    <a:pt x="2226" y="1770"/>
                  </a:lnTo>
                  <a:lnTo>
                    <a:pt x="2246" y="1752"/>
                  </a:lnTo>
                  <a:lnTo>
                    <a:pt x="2265" y="1734"/>
                  </a:lnTo>
                  <a:lnTo>
                    <a:pt x="2284" y="1714"/>
                  </a:lnTo>
                  <a:lnTo>
                    <a:pt x="2302" y="1694"/>
                  </a:lnTo>
                  <a:lnTo>
                    <a:pt x="2302" y="1694"/>
                  </a:lnTo>
                  <a:lnTo>
                    <a:pt x="2313" y="1690"/>
                  </a:lnTo>
                  <a:lnTo>
                    <a:pt x="2327" y="1689"/>
                  </a:lnTo>
                  <a:lnTo>
                    <a:pt x="2348" y="1687"/>
                  </a:lnTo>
                  <a:lnTo>
                    <a:pt x="2358" y="1686"/>
                  </a:lnTo>
                  <a:lnTo>
                    <a:pt x="2366" y="1682"/>
                  </a:lnTo>
                  <a:lnTo>
                    <a:pt x="2373" y="1674"/>
                  </a:lnTo>
                  <a:lnTo>
                    <a:pt x="2380" y="1664"/>
                  </a:lnTo>
                  <a:lnTo>
                    <a:pt x="2380" y="1664"/>
                  </a:lnTo>
                  <a:lnTo>
                    <a:pt x="2381" y="1667"/>
                  </a:lnTo>
                  <a:lnTo>
                    <a:pt x="2383" y="1669"/>
                  </a:lnTo>
                  <a:lnTo>
                    <a:pt x="2383" y="1669"/>
                  </a:lnTo>
                  <a:lnTo>
                    <a:pt x="2388" y="1667"/>
                  </a:lnTo>
                  <a:lnTo>
                    <a:pt x="2395" y="1664"/>
                  </a:lnTo>
                  <a:lnTo>
                    <a:pt x="2395" y="1664"/>
                  </a:lnTo>
                  <a:lnTo>
                    <a:pt x="2396" y="1676"/>
                  </a:lnTo>
                  <a:lnTo>
                    <a:pt x="2400" y="1686"/>
                  </a:lnTo>
                  <a:lnTo>
                    <a:pt x="2403" y="1695"/>
                  </a:lnTo>
                  <a:lnTo>
                    <a:pt x="2408" y="1704"/>
                  </a:lnTo>
                  <a:lnTo>
                    <a:pt x="2421" y="1719"/>
                  </a:lnTo>
                  <a:lnTo>
                    <a:pt x="2434" y="1732"/>
                  </a:lnTo>
                  <a:lnTo>
                    <a:pt x="2446" y="1747"/>
                  </a:lnTo>
                  <a:lnTo>
                    <a:pt x="2451" y="1755"/>
                  </a:lnTo>
                  <a:lnTo>
                    <a:pt x="2454" y="1765"/>
                  </a:lnTo>
                  <a:lnTo>
                    <a:pt x="2457" y="1775"/>
                  </a:lnTo>
                  <a:lnTo>
                    <a:pt x="2459" y="1788"/>
                  </a:lnTo>
                  <a:lnTo>
                    <a:pt x="2459" y="1801"/>
                  </a:lnTo>
                  <a:lnTo>
                    <a:pt x="2456" y="1816"/>
                  </a:lnTo>
                  <a:lnTo>
                    <a:pt x="2456" y="1816"/>
                  </a:lnTo>
                  <a:lnTo>
                    <a:pt x="2464" y="1821"/>
                  </a:lnTo>
                  <a:lnTo>
                    <a:pt x="2472" y="1823"/>
                  </a:lnTo>
                  <a:lnTo>
                    <a:pt x="2472" y="1823"/>
                  </a:lnTo>
                  <a:lnTo>
                    <a:pt x="2477" y="1821"/>
                  </a:lnTo>
                  <a:lnTo>
                    <a:pt x="2484" y="1818"/>
                  </a:lnTo>
                  <a:lnTo>
                    <a:pt x="2494" y="1810"/>
                  </a:lnTo>
                  <a:lnTo>
                    <a:pt x="2504" y="1800"/>
                  </a:lnTo>
                  <a:lnTo>
                    <a:pt x="2510" y="1796"/>
                  </a:lnTo>
                  <a:lnTo>
                    <a:pt x="2519" y="1795"/>
                  </a:lnTo>
                  <a:lnTo>
                    <a:pt x="2519" y="1795"/>
                  </a:lnTo>
                  <a:lnTo>
                    <a:pt x="2534" y="1839"/>
                  </a:lnTo>
                  <a:lnTo>
                    <a:pt x="2540" y="1863"/>
                  </a:lnTo>
                  <a:lnTo>
                    <a:pt x="2547" y="1886"/>
                  </a:lnTo>
                  <a:lnTo>
                    <a:pt x="2550" y="1907"/>
                  </a:lnTo>
                  <a:lnTo>
                    <a:pt x="2552" y="1930"/>
                  </a:lnTo>
                  <a:lnTo>
                    <a:pt x="2550" y="1942"/>
                  </a:lnTo>
                  <a:lnTo>
                    <a:pt x="2548" y="1955"/>
                  </a:lnTo>
                  <a:lnTo>
                    <a:pt x="2545" y="1967"/>
                  </a:lnTo>
                  <a:lnTo>
                    <a:pt x="2542" y="1978"/>
                  </a:lnTo>
                  <a:lnTo>
                    <a:pt x="2542" y="1978"/>
                  </a:lnTo>
                  <a:lnTo>
                    <a:pt x="2552" y="1985"/>
                  </a:lnTo>
                  <a:lnTo>
                    <a:pt x="2560" y="1995"/>
                  </a:lnTo>
                  <a:lnTo>
                    <a:pt x="2568" y="2005"/>
                  </a:lnTo>
                  <a:lnTo>
                    <a:pt x="2575" y="2016"/>
                  </a:lnTo>
                  <a:lnTo>
                    <a:pt x="2585" y="2041"/>
                  </a:lnTo>
                  <a:lnTo>
                    <a:pt x="2595" y="2068"/>
                  </a:lnTo>
                  <a:lnTo>
                    <a:pt x="2605" y="2092"/>
                  </a:lnTo>
                  <a:lnTo>
                    <a:pt x="2611" y="2104"/>
                  </a:lnTo>
                  <a:lnTo>
                    <a:pt x="2618" y="2114"/>
                  </a:lnTo>
                  <a:lnTo>
                    <a:pt x="2628" y="2124"/>
                  </a:lnTo>
                  <a:lnTo>
                    <a:pt x="2638" y="2131"/>
                  </a:lnTo>
                  <a:lnTo>
                    <a:pt x="2651" y="2136"/>
                  </a:lnTo>
                  <a:lnTo>
                    <a:pt x="2666" y="2139"/>
                  </a:lnTo>
                  <a:lnTo>
                    <a:pt x="2666" y="2139"/>
                  </a:lnTo>
                  <a:lnTo>
                    <a:pt x="2664" y="2122"/>
                  </a:lnTo>
                  <a:lnTo>
                    <a:pt x="2661" y="2107"/>
                  </a:lnTo>
                  <a:lnTo>
                    <a:pt x="2656" y="2094"/>
                  </a:lnTo>
                  <a:lnTo>
                    <a:pt x="2651" y="2081"/>
                  </a:lnTo>
                  <a:lnTo>
                    <a:pt x="2644" y="2069"/>
                  </a:lnTo>
                  <a:lnTo>
                    <a:pt x="2636" y="2058"/>
                  </a:lnTo>
                  <a:lnTo>
                    <a:pt x="2621" y="2038"/>
                  </a:lnTo>
                  <a:lnTo>
                    <a:pt x="2586" y="2000"/>
                  </a:lnTo>
                  <a:lnTo>
                    <a:pt x="2570" y="1978"/>
                  </a:lnTo>
                  <a:lnTo>
                    <a:pt x="2563" y="1967"/>
                  </a:lnTo>
                  <a:lnTo>
                    <a:pt x="2557" y="1955"/>
                  </a:lnTo>
                  <a:lnTo>
                    <a:pt x="2557" y="1955"/>
                  </a:lnTo>
                  <a:lnTo>
                    <a:pt x="2558" y="1937"/>
                  </a:lnTo>
                  <a:lnTo>
                    <a:pt x="2562" y="1922"/>
                  </a:lnTo>
                  <a:lnTo>
                    <a:pt x="2565" y="1911"/>
                  </a:lnTo>
                  <a:lnTo>
                    <a:pt x="2570" y="1901"/>
                  </a:lnTo>
                  <a:lnTo>
                    <a:pt x="2575" y="1894"/>
                  </a:lnTo>
                  <a:lnTo>
                    <a:pt x="2580" y="1889"/>
                  </a:lnTo>
                  <a:lnTo>
                    <a:pt x="2586" y="1886"/>
                  </a:lnTo>
                  <a:lnTo>
                    <a:pt x="2593" y="1886"/>
                  </a:lnTo>
                  <a:lnTo>
                    <a:pt x="2593" y="1886"/>
                  </a:lnTo>
                  <a:lnTo>
                    <a:pt x="2600" y="1886"/>
                  </a:lnTo>
                  <a:lnTo>
                    <a:pt x="2606" y="1887"/>
                  </a:lnTo>
                  <a:lnTo>
                    <a:pt x="2620" y="1894"/>
                  </a:lnTo>
                  <a:lnTo>
                    <a:pt x="2634" y="1906"/>
                  </a:lnTo>
                  <a:lnTo>
                    <a:pt x="2649" y="1917"/>
                  </a:lnTo>
                  <a:lnTo>
                    <a:pt x="2663" y="1932"/>
                  </a:lnTo>
                  <a:lnTo>
                    <a:pt x="2676" y="1947"/>
                  </a:lnTo>
                  <a:lnTo>
                    <a:pt x="2697" y="1978"/>
                  </a:lnTo>
                  <a:lnTo>
                    <a:pt x="2697" y="1978"/>
                  </a:lnTo>
                  <a:lnTo>
                    <a:pt x="2714" y="1963"/>
                  </a:lnTo>
                  <a:lnTo>
                    <a:pt x="2730" y="1947"/>
                  </a:lnTo>
                  <a:lnTo>
                    <a:pt x="2740" y="1939"/>
                  </a:lnTo>
                  <a:lnTo>
                    <a:pt x="2750" y="1934"/>
                  </a:lnTo>
                  <a:lnTo>
                    <a:pt x="2762" y="1927"/>
                  </a:lnTo>
                  <a:lnTo>
                    <a:pt x="2773" y="1924"/>
                  </a:lnTo>
                  <a:lnTo>
                    <a:pt x="2773" y="1924"/>
                  </a:lnTo>
                  <a:lnTo>
                    <a:pt x="2778" y="1907"/>
                  </a:lnTo>
                  <a:lnTo>
                    <a:pt x="2780" y="1892"/>
                  </a:lnTo>
                  <a:lnTo>
                    <a:pt x="2780" y="1879"/>
                  </a:lnTo>
                  <a:lnTo>
                    <a:pt x="2778" y="1866"/>
                  </a:lnTo>
                  <a:lnTo>
                    <a:pt x="2775" y="1854"/>
                  </a:lnTo>
                  <a:lnTo>
                    <a:pt x="2770" y="1844"/>
                  </a:lnTo>
                  <a:lnTo>
                    <a:pt x="2764" y="1833"/>
                  </a:lnTo>
                  <a:lnTo>
                    <a:pt x="2757" y="1824"/>
                  </a:lnTo>
                  <a:lnTo>
                    <a:pt x="2742" y="1805"/>
                  </a:lnTo>
                  <a:lnTo>
                    <a:pt x="2725" y="1785"/>
                  </a:lnTo>
                  <a:lnTo>
                    <a:pt x="2719" y="1775"/>
                  </a:lnTo>
                  <a:lnTo>
                    <a:pt x="2712" y="1765"/>
                  </a:lnTo>
                  <a:lnTo>
                    <a:pt x="2707" y="1753"/>
                  </a:lnTo>
                  <a:lnTo>
                    <a:pt x="2704" y="1740"/>
                  </a:lnTo>
                  <a:lnTo>
                    <a:pt x="2704" y="1740"/>
                  </a:lnTo>
                  <a:lnTo>
                    <a:pt x="2719" y="1724"/>
                  </a:lnTo>
                  <a:lnTo>
                    <a:pt x="2735" y="1707"/>
                  </a:lnTo>
                  <a:lnTo>
                    <a:pt x="2744" y="1700"/>
                  </a:lnTo>
                  <a:lnTo>
                    <a:pt x="2754" y="1695"/>
                  </a:lnTo>
                  <a:lnTo>
                    <a:pt x="2764" y="1692"/>
                  </a:lnTo>
                  <a:lnTo>
                    <a:pt x="2775" y="1690"/>
                  </a:lnTo>
                  <a:lnTo>
                    <a:pt x="2775" y="1690"/>
                  </a:lnTo>
                  <a:lnTo>
                    <a:pt x="2787" y="1692"/>
                  </a:lnTo>
                  <a:lnTo>
                    <a:pt x="2797" y="1694"/>
                  </a:lnTo>
                  <a:lnTo>
                    <a:pt x="2797" y="1694"/>
                  </a:lnTo>
                  <a:lnTo>
                    <a:pt x="2795" y="1699"/>
                  </a:lnTo>
                  <a:lnTo>
                    <a:pt x="2793" y="1702"/>
                  </a:lnTo>
                  <a:lnTo>
                    <a:pt x="2792" y="1707"/>
                  </a:lnTo>
                  <a:lnTo>
                    <a:pt x="2793" y="1710"/>
                  </a:lnTo>
                  <a:lnTo>
                    <a:pt x="2797" y="1719"/>
                  </a:lnTo>
                  <a:lnTo>
                    <a:pt x="2805" y="1725"/>
                  </a:lnTo>
                  <a:lnTo>
                    <a:pt x="2805" y="1725"/>
                  </a:lnTo>
                  <a:lnTo>
                    <a:pt x="2805" y="1717"/>
                  </a:lnTo>
                  <a:lnTo>
                    <a:pt x="2807" y="1709"/>
                  </a:lnTo>
                  <a:lnTo>
                    <a:pt x="2810" y="1704"/>
                  </a:lnTo>
                  <a:lnTo>
                    <a:pt x="2813" y="1699"/>
                  </a:lnTo>
                  <a:lnTo>
                    <a:pt x="2818" y="1695"/>
                  </a:lnTo>
                  <a:lnTo>
                    <a:pt x="2825" y="1692"/>
                  </a:lnTo>
                  <a:lnTo>
                    <a:pt x="2838" y="1689"/>
                  </a:lnTo>
                  <a:lnTo>
                    <a:pt x="2851" y="1686"/>
                  </a:lnTo>
                  <a:lnTo>
                    <a:pt x="2865" y="1681"/>
                  </a:lnTo>
                  <a:lnTo>
                    <a:pt x="2871" y="1679"/>
                  </a:lnTo>
                  <a:lnTo>
                    <a:pt x="2876" y="1674"/>
                  </a:lnTo>
                  <a:lnTo>
                    <a:pt x="2879" y="1669"/>
                  </a:lnTo>
                  <a:lnTo>
                    <a:pt x="2883" y="1664"/>
                  </a:lnTo>
                  <a:lnTo>
                    <a:pt x="2883" y="1664"/>
                  </a:lnTo>
                  <a:lnTo>
                    <a:pt x="2899" y="1666"/>
                  </a:lnTo>
                  <a:lnTo>
                    <a:pt x="2899" y="1666"/>
                  </a:lnTo>
                  <a:lnTo>
                    <a:pt x="2914" y="1664"/>
                  </a:lnTo>
                  <a:lnTo>
                    <a:pt x="2927" y="1661"/>
                  </a:lnTo>
                  <a:lnTo>
                    <a:pt x="2941" y="1656"/>
                  </a:lnTo>
                  <a:lnTo>
                    <a:pt x="2952" y="1649"/>
                  </a:lnTo>
                  <a:lnTo>
                    <a:pt x="2964" y="1641"/>
                  </a:lnTo>
                  <a:lnTo>
                    <a:pt x="2974" y="1633"/>
                  </a:lnTo>
                  <a:lnTo>
                    <a:pt x="2984" y="1623"/>
                  </a:lnTo>
                  <a:lnTo>
                    <a:pt x="2994" y="1611"/>
                  </a:lnTo>
                  <a:lnTo>
                    <a:pt x="3010" y="1586"/>
                  </a:lnTo>
                  <a:lnTo>
                    <a:pt x="3027" y="1561"/>
                  </a:lnTo>
                  <a:lnTo>
                    <a:pt x="3053" y="1510"/>
                  </a:lnTo>
                  <a:lnTo>
                    <a:pt x="3053" y="1510"/>
                  </a:lnTo>
                  <a:lnTo>
                    <a:pt x="3053" y="1504"/>
                  </a:lnTo>
                  <a:lnTo>
                    <a:pt x="3050" y="1500"/>
                  </a:lnTo>
                  <a:lnTo>
                    <a:pt x="3045" y="1499"/>
                  </a:lnTo>
                  <a:lnTo>
                    <a:pt x="3040" y="1497"/>
                  </a:lnTo>
                  <a:lnTo>
                    <a:pt x="3028" y="1495"/>
                  </a:lnTo>
                  <a:lnTo>
                    <a:pt x="3025" y="1492"/>
                  </a:lnTo>
                  <a:lnTo>
                    <a:pt x="3022" y="1487"/>
                  </a:lnTo>
                  <a:lnTo>
                    <a:pt x="3022" y="1487"/>
                  </a:lnTo>
                  <a:lnTo>
                    <a:pt x="3033" y="1485"/>
                  </a:lnTo>
                  <a:lnTo>
                    <a:pt x="3045" y="1482"/>
                  </a:lnTo>
                  <a:lnTo>
                    <a:pt x="3048" y="1480"/>
                  </a:lnTo>
                  <a:lnTo>
                    <a:pt x="3051" y="1475"/>
                  </a:lnTo>
                  <a:lnTo>
                    <a:pt x="3053" y="1470"/>
                  </a:lnTo>
                  <a:lnTo>
                    <a:pt x="3053" y="1464"/>
                  </a:lnTo>
                  <a:lnTo>
                    <a:pt x="3053" y="1464"/>
                  </a:lnTo>
                  <a:lnTo>
                    <a:pt x="3042" y="1442"/>
                  </a:lnTo>
                  <a:lnTo>
                    <a:pt x="3028" y="1419"/>
                  </a:lnTo>
                  <a:lnTo>
                    <a:pt x="3015" y="1399"/>
                  </a:lnTo>
                  <a:lnTo>
                    <a:pt x="2999" y="1379"/>
                  </a:lnTo>
                  <a:lnTo>
                    <a:pt x="2999" y="1379"/>
                  </a:lnTo>
                  <a:lnTo>
                    <a:pt x="3010" y="1365"/>
                  </a:lnTo>
                  <a:lnTo>
                    <a:pt x="3015" y="1356"/>
                  </a:lnTo>
                  <a:lnTo>
                    <a:pt x="3022" y="1350"/>
                  </a:lnTo>
                  <a:lnTo>
                    <a:pt x="3030" y="1343"/>
                  </a:lnTo>
                  <a:lnTo>
                    <a:pt x="3038" y="1338"/>
                  </a:lnTo>
                  <a:lnTo>
                    <a:pt x="3048" y="1335"/>
                  </a:lnTo>
                  <a:lnTo>
                    <a:pt x="3061" y="1333"/>
                  </a:lnTo>
                  <a:lnTo>
                    <a:pt x="3061" y="1333"/>
                  </a:lnTo>
                  <a:lnTo>
                    <a:pt x="3068" y="1335"/>
                  </a:lnTo>
                  <a:lnTo>
                    <a:pt x="3068" y="1335"/>
                  </a:lnTo>
                  <a:lnTo>
                    <a:pt x="3065" y="1323"/>
                  </a:lnTo>
                  <a:lnTo>
                    <a:pt x="3058" y="1318"/>
                  </a:lnTo>
                  <a:lnTo>
                    <a:pt x="3051" y="1313"/>
                  </a:lnTo>
                  <a:lnTo>
                    <a:pt x="3043" y="1313"/>
                  </a:lnTo>
                  <a:lnTo>
                    <a:pt x="3043" y="1313"/>
                  </a:lnTo>
                  <a:lnTo>
                    <a:pt x="3032" y="1315"/>
                  </a:lnTo>
                  <a:lnTo>
                    <a:pt x="3018" y="1318"/>
                  </a:lnTo>
                  <a:lnTo>
                    <a:pt x="3005" y="1323"/>
                  </a:lnTo>
                  <a:lnTo>
                    <a:pt x="2992" y="1327"/>
                  </a:lnTo>
                  <a:lnTo>
                    <a:pt x="2992" y="1327"/>
                  </a:lnTo>
                  <a:lnTo>
                    <a:pt x="2992" y="1320"/>
                  </a:lnTo>
                  <a:lnTo>
                    <a:pt x="2994" y="1315"/>
                  </a:lnTo>
                  <a:lnTo>
                    <a:pt x="2992" y="1312"/>
                  </a:lnTo>
                  <a:lnTo>
                    <a:pt x="2990" y="1308"/>
                  </a:lnTo>
                  <a:lnTo>
                    <a:pt x="2985" y="1303"/>
                  </a:lnTo>
                  <a:lnTo>
                    <a:pt x="2979" y="1300"/>
                  </a:lnTo>
                  <a:lnTo>
                    <a:pt x="2970" y="1298"/>
                  </a:lnTo>
                  <a:lnTo>
                    <a:pt x="2965" y="1295"/>
                  </a:lnTo>
                  <a:lnTo>
                    <a:pt x="2962" y="1292"/>
                  </a:lnTo>
                  <a:lnTo>
                    <a:pt x="2960" y="1290"/>
                  </a:lnTo>
                  <a:lnTo>
                    <a:pt x="2960" y="1285"/>
                  </a:lnTo>
                  <a:lnTo>
                    <a:pt x="2960" y="1280"/>
                  </a:lnTo>
                  <a:lnTo>
                    <a:pt x="2960" y="1280"/>
                  </a:lnTo>
                  <a:lnTo>
                    <a:pt x="2969" y="1279"/>
                  </a:lnTo>
                  <a:lnTo>
                    <a:pt x="2975" y="1277"/>
                  </a:lnTo>
                  <a:lnTo>
                    <a:pt x="2989" y="1270"/>
                  </a:lnTo>
                  <a:lnTo>
                    <a:pt x="3000" y="1262"/>
                  </a:lnTo>
                  <a:lnTo>
                    <a:pt x="3010" y="1254"/>
                  </a:lnTo>
                  <a:lnTo>
                    <a:pt x="3020" y="1244"/>
                  </a:lnTo>
                  <a:lnTo>
                    <a:pt x="3032" y="1236"/>
                  </a:lnTo>
                  <a:lnTo>
                    <a:pt x="3045" y="1231"/>
                  </a:lnTo>
                  <a:lnTo>
                    <a:pt x="3051" y="1227"/>
                  </a:lnTo>
                  <a:lnTo>
                    <a:pt x="3061" y="1227"/>
                  </a:lnTo>
                  <a:lnTo>
                    <a:pt x="3061" y="1227"/>
                  </a:lnTo>
                  <a:lnTo>
                    <a:pt x="3065" y="1229"/>
                  </a:lnTo>
                  <a:lnTo>
                    <a:pt x="3066" y="1232"/>
                  </a:lnTo>
                  <a:lnTo>
                    <a:pt x="3066" y="1234"/>
                  </a:lnTo>
                  <a:lnTo>
                    <a:pt x="3066" y="1237"/>
                  </a:lnTo>
                  <a:lnTo>
                    <a:pt x="3063" y="1244"/>
                  </a:lnTo>
                  <a:lnTo>
                    <a:pt x="3060" y="1249"/>
                  </a:lnTo>
                  <a:lnTo>
                    <a:pt x="3055" y="1255"/>
                  </a:lnTo>
                  <a:lnTo>
                    <a:pt x="3051" y="1260"/>
                  </a:lnTo>
                  <a:lnTo>
                    <a:pt x="3051" y="1264"/>
                  </a:lnTo>
                  <a:lnTo>
                    <a:pt x="3053" y="1267"/>
                  </a:lnTo>
                  <a:lnTo>
                    <a:pt x="3056" y="1270"/>
                  </a:lnTo>
                  <a:lnTo>
                    <a:pt x="3061" y="1272"/>
                  </a:lnTo>
                  <a:lnTo>
                    <a:pt x="3061" y="1272"/>
                  </a:lnTo>
                  <a:lnTo>
                    <a:pt x="3070" y="1265"/>
                  </a:lnTo>
                  <a:lnTo>
                    <a:pt x="3081" y="1259"/>
                  </a:lnTo>
                  <a:lnTo>
                    <a:pt x="3093" y="1255"/>
                  </a:lnTo>
                  <a:lnTo>
                    <a:pt x="3104" y="1254"/>
                  </a:lnTo>
                  <a:lnTo>
                    <a:pt x="3104" y="1254"/>
                  </a:lnTo>
                  <a:lnTo>
                    <a:pt x="3114" y="1254"/>
                  </a:lnTo>
                  <a:lnTo>
                    <a:pt x="3124" y="1259"/>
                  </a:lnTo>
                  <a:lnTo>
                    <a:pt x="3133" y="1264"/>
                  </a:lnTo>
                  <a:lnTo>
                    <a:pt x="3139" y="1272"/>
                  </a:lnTo>
                  <a:lnTo>
                    <a:pt x="3139" y="1272"/>
                  </a:lnTo>
                  <a:lnTo>
                    <a:pt x="3136" y="1275"/>
                  </a:lnTo>
                  <a:lnTo>
                    <a:pt x="3134" y="1279"/>
                  </a:lnTo>
                  <a:lnTo>
                    <a:pt x="3133" y="1285"/>
                  </a:lnTo>
                  <a:lnTo>
                    <a:pt x="3131" y="1293"/>
                  </a:lnTo>
                  <a:lnTo>
                    <a:pt x="3128" y="1298"/>
                  </a:lnTo>
                  <a:lnTo>
                    <a:pt x="3123" y="1303"/>
                  </a:lnTo>
                  <a:lnTo>
                    <a:pt x="3123" y="1303"/>
                  </a:lnTo>
                  <a:lnTo>
                    <a:pt x="3129" y="1307"/>
                  </a:lnTo>
                  <a:lnTo>
                    <a:pt x="3134" y="1307"/>
                  </a:lnTo>
                  <a:lnTo>
                    <a:pt x="3147" y="1308"/>
                  </a:lnTo>
                  <a:lnTo>
                    <a:pt x="3154" y="1310"/>
                  </a:lnTo>
                  <a:lnTo>
                    <a:pt x="3159" y="1313"/>
                  </a:lnTo>
                  <a:lnTo>
                    <a:pt x="3166" y="1318"/>
                  </a:lnTo>
                  <a:lnTo>
                    <a:pt x="3169" y="1327"/>
                  </a:lnTo>
                  <a:lnTo>
                    <a:pt x="3169" y="1327"/>
                  </a:lnTo>
                  <a:lnTo>
                    <a:pt x="3164" y="1341"/>
                  </a:lnTo>
                  <a:lnTo>
                    <a:pt x="3164" y="1353"/>
                  </a:lnTo>
                  <a:lnTo>
                    <a:pt x="3164" y="1366"/>
                  </a:lnTo>
                  <a:lnTo>
                    <a:pt x="3162" y="1388"/>
                  </a:lnTo>
                  <a:lnTo>
                    <a:pt x="3162" y="1388"/>
                  </a:lnTo>
                  <a:lnTo>
                    <a:pt x="3179" y="1384"/>
                  </a:lnTo>
                  <a:lnTo>
                    <a:pt x="3195" y="1378"/>
                  </a:lnTo>
                  <a:lnTo>
                    <a:pt x="3224" y="1365"/>
                  </a:lnTo>
                  <a:lnTo>
                    <a:pt x="3224" y="1365"/>
                  </a:lnTo>
                  <a:lnTo>
                    <a:pt x="3224" y="1350"/>
                  </a:lnTo>
                  <a:lnTo>
                    <a:pt x="3222" y="1336"/>
                  </a:lnTo>
                  <a:lnTo>
                    <a:pt x="3217" y="1323"/>
                  </a:lnTo>
                  <a:lnTo>
                    <a:pt x="3212" y="1312"/>
                  </a:lnTo>
                  <a:lnTo>
                    <a:pt x="3205" y="1298"/>
                  </a:lnTo>
                  <a:lnTo>
                    <a:pt x="3197" y="1287"/>
                  </a:lnTo>
                  <a:lnTo>
                    <a:pt x="3177" y="1265"/>
                  </a:lnTo>
                  <a:lnTo>
                    <a:pt x="3177" y="1265"/>
                  </a:lnTo>
                  <a:lnTo>
                    <a:pt x="3186" y="1262"/>
                  </a:lnTo>
                  <a:lnTo>
                    <a:pt x="3194" y="1257"/>
                  </a:lnTo>
                  <a:lnTo>
                    <a:pt x="3202" y="1250"/>
                  </a:lnTo>
                  <a:lnTo>
                    <a:pt x="3209" y="1244"/>
                  </a:lnTo>
                  <a:lnTo>
                    <a:pt x="3220" y="1231"/>
                  </a:lnTo>
                  <a:lnTo>
                    <a:pt x="3230" y="1214"/>
                  </a:lnTo>
                  <a:lnTo>
                    <a:pt x="3242" y="1199"/>
                  </a:lnTo>
                  <a:lnTo>
                    <a:pt x="3253" y="1186"/>
                  </a:lnTo>
                  <a:lnTo>
                    <a:pt x="3260" y="1179"/>
                  </a:lnTo>
                  <a:lnTo>
                    <a:pt x="3268" y="1173"/>
                  </a:lnTo>
                  <a:lnTo>
                    <a:pt x="3277" y="1169"/>
                  </a:lnTo>
                  <a:lnTo>
                    <a:pt x="3285" y="1166"/>
                  </a:lnTo>
                  <a:lnTo>
                    <a:pt x="3285" y="1166"/>
                  </a:lnTo>
                  <a:lnTo>
                    <a:pt x="3293" y="1168"/>
                  </a:lnTo>
                  <a:lnTo>
                    <a:pt x="3298" y="1173"/>
                  </a:lnTo>
                  <a:lnTo>
                    <a:pt x="3303" y="1178"/>
                  </a:lnTo>
                  <a:lnTo>
                    <a:pt x="3310" y="1181"/>
                  </a:lnTo>
                  <a:lnTo>
                    <a:pt x="3310" y="1181"/>
                  </a:lnTo>
                  <a:lnTo>
                    <a:pt x="3341" y="1154"/>
                  </a:lnTo>
                  <a:lnTo>
                    <a:pt x="3373" y="1128"/>
                  </a:lnTo>
                  <a:lnTo>
                    <a:pt x="3386" y="1113"/>
                  </a:lnTo>
                  <a:lnTo>
                    <a:pt x="3401" y="1098"/>
                  </a:lnTo>
                  <a:lnTo>
                    <a:pt x="3412" y="1082"/>
                  </a:lnTo>
                  <a:lnTo>
                    <a:pt x="3425" y="1065"/>
                  </a:lnTo>
                  <a:lnTo>
                    <a:pt x="3435" y="1049"/>
                  </a:lnTo>
                  <a:lnTo>
                    <a:pt x="3445" y="1029"/>
                  </a:lnTo>
                  <a:lnTo>
                    <a:pt x="3455" y="1009"/>
                  </a:lnTo>
                  <a:lnTo>
                    <a:pt x="3462" y="987"/>
                  </a:lnTo>
                  <a:lnTo>
                    <a:pt x="3469" y="966"/>
                  </a:lnTo>
                  <a:lnTo>
                    <a:pt x="3473" y="941"/>
                  </a:lnTo>
                  <a:lnTo>
                    <a:pt x="3477" y="916"/>
                  </a:lnTo>
                  <a:lnTo>
                    <a:pt x="3480" y="890"/>
                  </a:lnTo>
                  <a:lnTo>
                    <a:pt x="3480" y="890"/>
                  </a:lnTo>
                  <a:lnTo>
                    <a:pt x="3473" y="888"/>
                  </a:lnTo>
                  <a:lnTo>
                    <a:pt x="3470" y="885"/>
                  </a:lnTo>
                  <a:lnTo>
                    <a:pt x="3464" y="877"/>
                  </a:lnTo>
                  <a:lnTo>
                    <a:pt x="3460" y="873"/>
                  </a:lnTo>
                  <a:lnTo>
                    <a:pt x="3457" y="870"/>
                  </a:lnTo>
                  <a:lnTo>
                    <a:pt x="3452" y="867"/>
                  </a:lnTo>
                  <a:lnTo>
                    <a:pt x="3445" y="867"/>
                  </a:lnTo>
                  <a:lnTo>
                    <a:pt x="3445" y="867"/>
                  </a:lnTo>
                  <a:lnTo>
                    <a:pt x="3440" y="867"/>
                  </a:lnTo>
                  <a:lnTo>
                    <a:pt x="3440" y="867"/>
                  </a:lnTo>
                  <a:lnTo>
                    <a:pt x="3437" y="867"/>
                  </a:lnTo>
                  <a:lnTo>
                    <a:pt x="3437" y="867"/>
                  </a:lnTo>
                  <a:lnTo>
                    <a:pt x="3430" y="867"/>
                  </a:lnTo>
                  <a:lnTo>
                    <a:pt x="3427" y="868"/>
                  </a:lnTo>
                  <a:lnTo>
                    <a:pt x="3421" y="875"/>
                  </a:lnTo>
                  <a:lnTo>
                    <a:pt x="3421" y="875"/>
                  </a:lnTo>
                  <a:lnTo>
                    <a:pt x="3414" y="880"/>
                  </a:lnTo>
                  <a:lnTo>
                    <a:pt x="3409" y="883"/>
                  </a:lnTo>
                  <a:lnTo>
                    <a:pt x="3404" y="883"/>
                  </a:lnTo>
                  <a:lnTo>
                    <a:pt x="3404" y="883"/>
                  </a:lnTo>
                  <a:lnTo>
                    <a:pt x="3394" y="882"/>
                  </a:lnTo>
                  <a:lnTo>
                    <a:pt x="3394" y="882"/>
                  </a:lnTo>
                  <a:lnTo>
                    <a:pt x="3386" y="870"/>
                  </a:lnTo>
                  <a:lnTo>
                    <a:pt x="3374" y="858"/>
                  </a:lnTo>
                  <a:lnTo>
                    <a:pt x="3363" y="850"/>
                  </a:lnTo>
                  <a:lnTo>
                    <a:pt x="3356" y="847"/>
                  </a:lnTo>
                  <a:lnTo>
                    <a:pt x="3348" y="843"/>
                  </a:lnTo>
                  <a:lnTo>
                    <a:pt x="3348" y="843"/>
                  </a:lnTo>
                  <a:lnTo>
                    <a:pt x="3373" y="820"/>
                  </a:lnTo>
                  <a:lnTo>
                    <a:pt x="3397" y="796"/>
                  </a:lnTo>
                  <a:lnTo>
                    <a:pt x="3424" y="771"/>
                  </a:lnTo>
                  <a:lnTo>
                    <a:pt x="3452" y="748"/>
                  </a:lnTo>
                  <a:lnTo>
                    <a:pt x="3467" y="738"/>
                  </a:lnTo>
                  <a:lnTo>
                    <a:pt x="3482" y="728"/>
                  </a:lnTo>
                  <a:lnTo>
                    <a:pt x="3497" y="718"/>
                  </a:lnTo>
                  <a:lnTo>
                    <a:pt x="3513" y="709"/>
                  </a:lnTo>
                  <a:lnTo>
                    <a:pt x="3530" y="705"/>
                  </a:lnTo>
                  <a:lnTo>
                    <a:pt x="3548" y="700"/>
                  </a:lnTo>
                  <a:lnTo>
                    <a:pt x="3566" y="696"/>
                  </a:lnTo>
                  <a:lnTo>
                    <a:pt x="3586" y="695"/>
                  </a:lnTo>
                  <a:lnTo>
                    <a:pt x="3586" y="695"/>
                  </a:lnTo>
                  <a:lnTo>
                    <a:pt x="3601" y="696"/>
                  </a:lnTo>
                  <a:lnTo>
                    <a:pt x="3616" y="698"/>
                  </a:lnTo>
                  <a:lnTo>
                    <a:pt x="3632" y="701"/>
                  </a:lnTo>
                  <a:lnTo>
                    <a:pt x="3651" y="706"/>
                  </a:lnTo>
                  <a:lnTo>
                    <a:pt x="3651" y="706"/>
                  </a:lnTo>
                  <a:lnTo>
                    <a:pt x="3656" y="698"/>
                  </a:lnTo>
                  <a:lnTo>
                    <a:pt x="3662" y="693"/>
                  </a:lnTo>
                  <a:lnTo>
                    <a:pt x="3672" y="690"/>
                  </a:lnTo>
                  <a:lnTo>
                    <a:pt x="3682" y="690"/>
                  </a:lnTo>
                  <a:lnTo>
                    <a:pt x="3682" y="690"/>
                  </a:lnTo>
                  <a:lnTo>
                    <a:pt x="3694" y="691"/>
                  </a:lnTo>
                  <a:lnTo>
                    <a:pt x="3705" y="695"/>
                  </a:lnTo>
                  <a:lnTo>
                    <a:pt x="3710" y="698"/>
                  </a:lnTo>
                  <a:lnTo>
                    <a:pt x="3715" y="703"/>
                  </a:lnTo>
                  <a:lnTo>
                    <a:pt x="3718" y="708"/>
                  </a:lnTo>
                  <a:lnTo>
                    <a:pt x="3720" y="713"/>
                  </a:lnTo>
                  <a:lnTo>
                    <a:pt x="3720" y="713"/>
                  </a:lnTo>
                  <a:lnTo>
                    <a:pt x="3725" y="713"/>
                  </a:lnTo>
                  <a:lnTo>
                    <a:pt x="3725" y="713"/>
                  </a:lnTo>
                  <a:lnTo>
                    <a:pt x="3735" y="713"/>
                  </a:lnTo>
                  <a:lnTo>
                    <a:pt x="3742" y="709"/>
                  </a:lnTo>
                  <a:lnTo>
                    <a:pt x="3742" y="709"/>
                  </a:lnTo>
                  <a:lnTo>
                    <a:pt x="3748" y="708"/>
                  </a:lnTo>
                  <a:lnTo>
                    <a:pt x="3753" y="706"/>
                  </a:lnTo>
                  <a:lnTo>
                    <a:pt x="3753" y="706"/>
                  </a:lnTo>
                  <a:lnTo>
                    <a:pt x="3760" y="708"/>
                  </a:lnTo>
                  <a:lnTo>
                    <a:pt x="3766" y="713"/>
                  </a:lnTo>
                  <a:lnTo>
                    <a:pt x="3766" y="713"/>
                  </a:lnTo>
                  <a:lnTo>
                    <a:pt x="3770" y="708"/>
                  </a:lnTo>
                  <a:lnTo>
                    <a:pt x="3771" y="705"/>
                  </a:lnTo>
                  <a:lnTo>
                    <a:pt x="3771" y="701"/>
                  </a:lnTo>
                  <a:lnTo>
                    <a:pt x="3770" y="698"/>
                  </a:lnTo>
                  <a:lnTo>
                    <a:pt x="3766" y="690"/>
                  </a:lnTo>
                  <a:lnTo>
                    <a:pt x="3765" y="683"/>
                  </a:lnTo>
                  <a:lnTo>
                    <a:pt x="3766" y="675"/>
                  </a:lnTo>
                  <a:lnTo>
                    <a:pt x="3766" y="675"/>
                  </a:lnTo>
                  <a:lnTo>
                    <a:pt x="3781" y="668"/>
                  </a:lnTo>
                  <a:lnTo>
                    <a:pt x="3793" y="660"/>
                  </a:lnTo>
                  <a:lnTo>
                    <a:pt x="3816" y="640"/>
                  </a:lnTo>
                  <a:lnTo>
                    <a:pt x="3828" y="630"/>
                  </a:lnTo>
                  <a:lnTo>
                    <a:pt x="3839" y="623"/>
                  </a:lnTo>
                  <a:lnTo>
                    <a:pt x="3852" y="617"/>
                  </a:lnTo>
                  <a:lnTo>
                    <a:pt x="3861" y="615"/>
                  </a:lnTo>
                  <a:lnTo>
                    <a:pt x="3869" y="615"/>
                  </a:lnTo>
                  <a:lnTo>
                    <a:pt x="3869" y="615"/>
                  </a:lnTo>
                  <a:lnTo>
                    <a:pt x="3882" y="617"/>
                  </a:lnTo>
                  <a:lnTo>
                    <a:pt x="3897" y="622"/>
                  </a:lnTo>
                  <a:lnTo>
                    <a:pt x="3897" y="622"/>
                  </a:lnTo>
                  <a:lnTo>
                    <a:pt x="3899" y="630"/>
                  </a:lnTo>
                  <a:lnTo>
                    <a:pt x="3899" y="638"/>
                  </a:lnTo>
                  <a:lnTo>
                    <a:pt x="3902" y="647"/>
                  </a:lnTo>
                  <a:lnTo>
                    <a:pt x="3905" y="652"/>
                  </a:lnTo>
                  <a:lnTo>
                    <a:pt x="3905" y="652"/>
                  </a:lnTo>
                  <a:lnTo>
                    <a:pt x="3905" y="652"/>
                  </a:lnTo>
                  <a:lnTo>
                    <a:pt x="3905" y="652"/>
                  </a:lnTo>
                  <a:lnTo>
                    <a:pt x="3912" y="652"/>
                  </a:lnTo>
                  <a:lnTo>
                    <a:pt x="3919" y="650"/>
                  </a:lnTo>
                  <a:lnTo>
                    <a:pt x="3930" y="642"/>
                  </a:lnTo>
                  <a:lnTo>
                    <a:pt x="3940" y="633"/>
                  </a:lnTo>
                  <a:lnTo>
                    <a:pt x="3950" y="622"/>
                  </a:lnTo>
                  <a:lnTo>
                    <a:pt x="3950" y="622"/>
                  </a:lnTo>
                  <a:lnTo>
                    <a:pt x="3960" y="610"/>
                  </a:lnTo>
                  <a:lnTo>
                    <a:pt x="3968" y="600"/>
                  </a:lnTo>
                  <a:lnTo>
                    <a:pt x="3978" y="594"/>
                  </a:lnTo>
                  <a:lnTo>
                    <a:pt x="3983" y="592"/>
                  </a:lnTo>
                  <a:lnTo>
                    <a:pt x="3988" y="592"/>
                  </a:lnTo>
                  <a:lnTo>
                    <a:pt x="3988" y="592"/>
                  </a:lnTo>
                  <a:lnTo>
                    <a:pt x="3995" y="592"/>
                  </a:lnTo>
                  <a:lnTo>
                    <a:pt x="4001" y="595"/>
                  </a:lnTo>
                  <a:lnTo>
                    <a:pt x="4008" y="599"/>
                  </a:lnTo>
                  <a:lnTo>
                    <a:pt x="4015" y="605"/>
                  </a:lnTo>
                  <a:lnTo>
                    <a:pt x="3983" y="605"/>
                  </a:lnTo>
                  <a:lnTo>
                    <a:pt x="3983" y="605"/>
                  </a:lnTo>
                  <a:lnTo>
                    <a:pt x="3982" y="610"/>
                  </a:lnTo>
                  <a:lnTo>
                    <a:pt x="3982" y="615"/>
                  </a:lnTo>
                  <a:lnTo>
                    <a:pt x="3983" y="625"/>
                  </a:lnTo>
                  <a:lnTo>
                    <a:pt x="3985" y="635"/>
                  </a:lnTo>
                  <a:lnTo>
                    <a:pt x="3985" y="640"/>
                  </a:lnTo>
                  <a:lnTo>
                    <a:pt x="3983" y="643"/>
                  </a:lnTo>
                  <a:lnTo>
                    <a:pt x="3983" y="643"/>
                  </a:lnTo>
                  <a:lnTo>
                    <a:pt x="3977" y="652"/>
                  </a:lnTo>
                  <a:lnTo>
                    <a:pt x="3965" y="662"/>
                  </a:lnTo>
                  <a:lnTo>
                    <a:pt x="3930" y="691"/>
                  </a:lnTo>
                  <a:lnTo>
                    <a:pt x="3890" y="723"/>
                  </a:lnTo>
                  <a:lnTo>
                    <a:pt x="3859" y="744"/>
                  </a:lnTo>
                  <a:lnTo>
                    <a:pt x="3859" y="744"/>
                  </a:lnTo>
                  <a:lnTo>
                    <a:pt x="3846" y="753"/>
                  </a:lnTo>
                  <a:lnTo>
                    <a:pt x="3836" y="761"/>
                  </a:lnTo>
                  <a:lnTo>
                    <a:pt x="3826" y="771"/>
                  </a:lnTo>
                  <a:lnTo>
                    <a:pt x="3818" y="781"/>
                  </a:lnTo>
                  <a:lnTo>
                    <a:pt x="3811" y="792"/>
                  </a:lnTo>
                  <a:lnTo>
                    <a:pt x="3806" y="804"/>
                  </a:lnTo>
                  <a:lnTo>
                    <a:pt x="3803" y="815"/>
                  </a:lnTo>
                  <a:lnTo>
                    <a:pt x="3801" y="829"/>
                  </a:lnTo>
                  <a:lnTo>
                    <a:pt x="3801" y="842"/>
                  </a:lnTo>
                  <a:lnTo>
                    <a:pt x="3801" y="855"/>
                  </a:lnTo>
                  <a:lnTo>
                    <a:pt x="3803" y="870"/>
                  </a:lnTo>
                  <a:lnTo>
                    <a:pt x="3808" y="885"/>
                  </a:lnTo>
                  <a:lnTo>
                    <a:pt x="3813" y="900"/>
                  </a:lnTo>
                  <a:lnTo>
                    <a:pt x="3819" y="916"/>
                  </a:lnTo>
                  <a:lnTo>
                    <a:pt x="3836" y="951"/>
                  </a:lnTo>
                  <a:lnTo>
                    <a:pt x="3836" y="951"/>
                  </a:lnTo>
                  <a:lnTo>
                    <a:pt x="3843" y="944"/>
                  </a:lnTo>
                  <a:lnTo>
                    <a:pt x="3847" y="938"/>
                  </a:lnTo>
                  <a:lnTo>
                    <a:pt x="3857" y="923"/>
                  </a:lnTo>
                  <a:lnTo>
                    <a:pt x="3874" y="890"/>
                  </a:lnTo>
                  <a:lnTo>
                    <a:pt x="3884" y="875"/>
                  </a:lnTo>
                  <a:lnTo>
                    <a:pt x="3890" y="868"/>
                  </a:lnTo>
                  <a:lnTo>
                    <a:pt x="3897" y="862"/>
                  </a:lnTo>
                  <a:lnTo>
                    <a:pt x="3905" y="858"/>
                  </a:lnTo>
                  <a:lnTo>
                    <a:pt x="3914" y="853"/>
                  </a:lnTo>
                  <a:lnTo>
                    <a:pt x="3924" y="852"/>
                  </a:lnTo>
                  <a:lnTo>
                    <a:pt x="3935" y="852"/>
                  </a:lnTo>
                  <a:lnTo>
                    <a:pt x="3935" y="852"/>
                  </a:lnTo>
                  <a:lnTo>
                    <a:pt x="3937" y="852"/>
                  </a:lnTo>
                  <a:lnTo>
                    <a:pt x="3937" y="852"/>
                  </a:lnTo>
                  <a:lnTo>
                    <a:pt x="3932" y="842"/>
                  </a:lnTo>
                  <a:lnTo>
                    <a:pt x="3930" y="834"/>
                  </a:lnTo>
                  <a:lnTo>
                    <a:pt x="3930" y="824"/>
                  </a:lnTo>
                  <a:lnTo>
                    <a:pt x="3934" y="814"/>
                  </a:lnTo>
                  <a:lnTo>
                    <a:pt x="3937" y="807"/>
                  </a:lnTo>
                  <a:lnTo>
                    <a:pt x="3942" y="800"/>
                  </a:lnTo>
                  <a:lnTo>
                    <a:pt x="3948" y="796"/>
                  </a:lnTo>
                  <a:lnTo>
                    <a:pt x="3955" y="794"/>
                  </a:lnTo>
                  <a:lnTo>
                    <a:pt x="3955" y="794"/>
                  </a:lnTo>
                  <a:lnTo>
                    <a:pt x="3960" y="796"/>
                  </a:lnTo>
                  <a:lnTo>
                    <a:pt x="3963" y="799"/>
                  </a:lnTo>
                  <a:lnTo>
                    <a:pt x="3963" y="799"/>
                  </a:lnTo>
                  <a:lnTo>
                    <a:pt x="3960" y="791"/>
                  </a:lnTo>
                  <a:lnTo>
                    <a:pt x="3958" y="781"/>
                  </a:lnTo>
                  <a:lnTo>
                    <a:pt x="3957" y="766"/>
                  </a:lnTo>
                  <a:lnTo>
                    <a:pt x="3955" y="759"/>
                  </a:lnTo>
                  <a:lnTo>
                    <a:pt x="3952" y="754"/>
                  </a:lnTo>
                  <a:lnTo>
                    <a:pt x="3947" y="748"/>
                  </a:lnTo>
                  <a:lnTo>
                    <a:pt x="3937" y="744"/>
                  </a:lnTo>
                  <a:lnTo>
                    <a:pt x="3937" y="744"/>
                  </a:lnTo>
                  <a:lnTo>
                    <a:pt x="3940" y="734"/>
                  </a:lnTo>
                  <a:lnTo>
                    <a:pt x="3943" y="726"/>
                  </a:lnTo>
                  <a:lnTo>
                    <a:pt x="3948" y="719"/>
                  </a:lnTo>
                  <a:lnTo>
                    <a:pt x="3955" y="713"/>
                  </a:lnTo>
                  <a:lnTo>
                    <a:pt x="3967" y="700"/>
                  </a:lnTo>
                  <a:lnTo>
                    <a:pt x="3972" y="691"/>
                  </a:lnTo>
                  <a:lnTo>
                    <a:pt x="3975" y="683"/>
                  </a:lnTo>
                  <a:lnTo>
                    <a:pt x="3975" y="683"/>
                  </a:lnTo>
                  <a:lnTo>
                    <a:pt x="3990" y="681"/>
                  </a:lnTo>
                  <a:lnTo>
                    <a:pt x="4003" y="680"/>
                  </a:lnTo>
                  <a:lnTo>
                    <a:pt x="4025" y="673"/>
                  </a:lnTo>
                  <a:lnTo>
                    <a:pt x="4046" y="668"/>
                  </a:lnTo>
                  <a:lnTo>
                    <a:pt x="4058" y="666"/>
                  </a:lnTo>
                  <a:lnTo>
                    <a:pt x="4069" y="665"/>
                  </a:lnTo>
                  <a:lnTo>
                    <a:pt x="4069" y="665"/>
                  </a:lnTo>
                  <a:lnTo>
                    <a:pt x="4081" y="666"/>
                  </a:lnTo>
                  <a:lnTo>
                    <a:pt x="4094" y="668"/>
                  </a:lnTo>
                  <a:lnTo>
                    <a:pt x="4107" y="670"/>
                  </a:lnTo>
                  <a:lnTo>
                    <a:pt x="4122" y="675"/>
                  </a:lnTo>
                  <a:lnTo>
                    <a:pt x="4122" y="675"/>
                  </a:lnTo>
                  <a:lnTo>
                    <a:pt x="4159" y="648"/>
                  </a:lnTo>
                  <a:lnTo>
                    <a:pt x="4177" y="635"/>
                  </a:lnTo>
                  <a:lnTo>
                    <a:pt x="4197" y="623"/>
                  </a:lnTo>
                  <a:lnTo>
                    <a:pt x="4218" y="612"/>
                  </a:lnTo>
                  <a:lnTo>
                    <a:pt x="4240" y="604"/>
                  </a:lnTo>
                  <a:lnTo>
                    <a:pt x="4263" y="597"/>
                  </a:lnTo>
                  <a:lnTo>
                    <a:pt x="4274" y="595"/>
                  </a:lnTo>
                  <a:lnTo>
                    <a:pt x="4288" y="595"/>
                  </a:lnTo>
                  <a:lnTo>
                    <a:pt x="4288" y="595"/>
                  </a:lnTo>
                  <a:lnTo>
                    <a:pt x="4301" y="595"/>
                  </a:lnTo>
                  <a:lnTo>
                    <a:pt x="4316" y="599"/>
                  </a:lnTo>
                  <a:lnTo>
                    <a:pt x="4316" y="599"/>
                  </a:lnTo>
                  <a:lnTo>
                    <a:pt x="4316" y="589"/>
                  </a:lnTo>
                  <a:lnTo>
                    <a:pt x="4316" y="580"/>
                  </a:lnTo>
                  <a:lnTo>
                    <a:pt x="4312" y="572"/>
                  </a:lnTo>
                  <a:lnTo>
                    <a:pt x="4309" y="566"/>
                  </a:lnTo>
                  <a:lnTo>
                    <a:pt x="4303" y="554"/>
                  </a:lnTo>
                  <a:lnTo>
                    <a:pt x="4293" y="546"/>
                  </a:lnTo>
                  <a:lnTo>
                    <a:pt x="4281" y="537"/>
                  </a:lnTo>
                  <a:lnTo>
                    <a:pt x="4269" y="531"/>
                  </a:lnTo>
                  <a:lnTo>
                    <a:pt x="4258" y="523"/>
                  </a:lnTo>
                  <a:lnTo>
                    <a:pt x="4246" y="514"/>
                  </a:lnTo>
                  <a:lnTo>
                    <a:pt x="4246" y="514"/>
                  </a:lnTo>
                  <a:lnTo>
                    <a:pt x="4274" y="518"/>
                  </a:lnTo>
                  <a:lnTo>
                    <a:pt x="4298" y="519"/>
                  </a:lnTo>
                  <a:lnTo>
                    <a:pt x="4298" y="519"/>
                  </a:lnTo>
                  <a:lnTo>
                    <a:pt x="4314" y="518"/>
                  </a:lnTo>
                  <a:lnTo>
                    <a:pt x="4332" y="514"/>
                  </a:lnTo>
                  <a:lnTo>
                    <a:pt x="4332" y="360"/>
                  </a:lnTo>
                  <a:lnTo>
                    <a:pt x="4332" y="360"/>
                  </a:lnTo>
                  <a:lnTo>
                    <a:pt x="4308" y="351"/>
                  </a:lnTo>
                  <a:lnTo>
                    <a:pt x="4284" y="342"/>
                  </a:lnTo>
                  <a:lnTo>
                    <a:pt x="4258" y="337"/>
                  </a:lnTo>
                  <a:lnTo>
                    <a:pt x="4233" y="334"/>
                  </a:lnTo>
                  <a:lnTo>
                    <a:pt x="4182" y="331"/>
                  </a:lnTo>
                  <a:lnTo>
                    <a:pt x="4157" y="327"/>
                  </a:lnTo>
                  <a:lnTo>
                    <a:pt x="4130" y="322"/>
                  </a:lnTo>
                  <a:lnTo>
                    <a:pt x="4130" y="322"/>
                  </a:lnTo>
                  <a:lnTo>
                    <a:pt x="4125" y="329"/>
                  </a:lnTo>
                  <a:lnTo>
                    <a:pt x="4124" y="332"/>
                  </a:lnTo>
                  <a:lnTo>
                    <a:pt x="4127" y="337"/>
                  </a:lnTo>
                  <a:lnTo>
                    <a:pt x="4130" y="341"/>
                  </a:lnTo>
                  <a:lnTo>
                    <a:pt x="4134" y="346"/>
                  </a:lnTo>
                  <a:lnTo>
                    <a:pt x="4137" y="351"/>
                  </a:lnTo>
                  <a:lnTo>
                    <a:pt x="4139" y="359"/>
                  </a:lnTo>
                  <a:lnTo>
                    <a:pt x="4139" y="369"/>
                  </a:lnTo>
                  <a:lnTo>
                    <a:pt x="4139" y="369"/>
                  </a:lnTo>
                  <a:lnTo>
                    <a:pt x="4101" y="360"/>
                  </a:lnTo>
                  <a:lnTo>
                    <a:pt x="4063" y="351"/>
                  </a:lnTo>
                  <a:lnTo>
                    <a:pt x="4026" y="342"/>
                  </a:lnTo>
                  <a:lnTo>
                    <a:pt x="4008" y="341"/>
                  </a:lnTo>
                  <a:lnTo>
                    <a:pt x="3990" y="339"/>
                  </a:lnTo>
                  <a:lnTo>
                    <a:pt x="3990" y="339"/>
                  </a:lnTo>
                  <a:lnTo>
                    <a:pt x="3970" y="341"/>
                  </a:lnTo>
                  <a:lnTo>
                    <a:pt x="3952" y="344"/>
                  </a:lnTo>
                  <a:lnTo>
                    <a:pt x="3932" y="351"/>
                  </a:lnTo>
                  <a:lnTo>
                    <a:pt x="3914" y="360"/>
                  </a:lnTo>
                  <a:lnTo>
                    <a:pt x="3914" y="360"/>
                  </a:lnTo>
                  <a:lnTo>
                    <a:pt x="3914" y="354"/>
                  </a:lnTo>
                  <a:lnTo>
                    <a:pt x="3914" y="349"/>
                  </a:lnTo>
                  <a:lnTo>
                    <a:pt x="3912" y="344"/>
                  </a:lnTo>
                  <a:lnTo>
                    <a:pt x="3909" y="341"/>
                  </a:lnTo>
                  <a:lnTo>
                    <a:pt x="3902" y="337"/>
                  </a:lnTo>
                  <a:lnTo>
                    <a:pt x="3894" y="334"/>
                  </a:lnTo>
                  <a:lnTo>
                    <a:pt x="3887" y="331"/>
                  </a:lnTo>
                  <a:lnTo>
                    <a:pt x="3886" y="329"/>
                  </a:lnTo>
                  <a:lnTo>
                    <a:pt x="3884" y="326"/>
                  </a:lnTo>
                  <a:lnTo>
                    <a:pt x="3884" y="322"/>
                  </a:lnTo>
                  <a:lnTo>
                    <a:pt x="3884" y="319"/>
                  </a:lnTo>
                  <a:lnTo>
                    <a:pt x="3890" y="307"/>
                  </a:lnTo>
                  <a:lnTo>
                    <a:pt x="3890" y="307"/>
                  </a:lnTo>
                  <a:lnTo>
                    <a:pt x="3882" y="301"/>
                  </a:lnTo>
                  <a:lnTo>
                    <a:pt x="3874" y="296"/>
                  </a:lnTo>
                  <a:lnTo>
                    <a:pt x="3856" y="289"/>
                  </a:lnTo>
                  <a:lnTo>
                    <a:pt x="3836" y="286"/>
                  </a:lnTo>
                  <a:lnTo>
                    <a:pt x="3816" y="284"/>
                  </a:lnTo>
                  <a:lnTo>
                    <a:pt x="3816" y="284"/>
                  </a:lnTo>
                  <a:lnTo>
                    <a:pt x="3793" y="286"/>
                  </a:lnTo>
                  <a:lnTo>
                    <a:pt x="3770" y="289"/>
                  </a:lnTo>
                  <a:lnTo>
                    <a:pt x="3748" y="294"/>
                  </a:lnTo>
                  <a:lnTo>
                    <a:pt x="3727" y="299"/>
                  </a:lnTo>
                  <a:lnTo>
                    <a:pt x="3727" y="299"/>
                  </a:lnTo>
                  <a:lnTo>
                    <a:pt x="3725" y="294"/>
                  </a:lnTo>
                  <a:lnTo>
                    <a:pt x="3722" y="289"/>
                  </a:lnTo>
                  <a:lnTo>
                    <a:pt x="3717" y="286"/>
                  </a:lnTo>
                  <a:lnTo>
                    <a:pt x="3710" y="281"/>
                  </a:lnTo>
                  <a:lnTo>
                    <a:pt x="3695" y="276"/>
                  </a:lnTo>
                  <a:lnTo>
                    <a:pt x="3680" y="269"/>
                  </a:lnTo>
                  <a:lnTo>
                    <a:pt x="3667" y="264"/>
                  </a:lnTo>
                  <a:lnTo>
                    <a:pt x="3659" y="260"/>
                  </a:lnTo>
                  <a:lnTo>
                    <a:pt x="3657" y="256"/>
                  </a:lnTo>
                  <a:lnTo>
                    <a:pt x="3657" y="253"/>
                  </a:lnTo>
                  <a:lnTo>
                    <a:pt x="3660" y="250"/>
                  </a:lnTo>
                  <a:lnTo>
                    <a:pt x="3665" y="245"/>
                  </a:lnTo>
                  <a:lnTo>
                    <a:pt x="3665" y="245"/>
                  </a:lnTo>
                  <a:lnTo>
                    <a:pt x="3659" y="241"/>
                  </a:lnTo>
                  <a:lnTo>
                    <a:pt x="3651" y="238"/>
                  </a:lnTo>
                  <a:lnTo>
                    <a:pt x="3644" y="236"/>
                  </a:lnTo>
                  <a:lnTo>
                    <a:pt x="3636" y="236"/>
                  </a:lnTo>
                  <a:lnTo>
                    <a:pt x="3636" y="236"/>
                  </a:lnTo>
                  <a:lnTo>
                    <a:pt x="3627" y="236"/>
                  </a:lnTo>
                  <a:lnTo>
                    <a:pt x="3617" y="240"/>
                  </a:lnTo>
                  <a:lnTo>
                    <a:pt x="3599" y="246"/>
                  </a:lnTo>
                  <a:lnTo>
                    <a:pt x="3581" y="255"/>
                  </a:lnTo>
                  <a:lnTo>
                    <a:pt x="3564" y="261"/>
                  </a:lnTo>
                  <a:lnTo>
                    <a:pt x="3564" y="261"/>
                  </a:lnTo>
                  <a:lnTo>
                    <a:pt x="3573" y="253"/>
                  </a:lnTo>
                  <a:lnTo>
                    <a:pt x="3574" y="248"/>
                  </a:lnTo>
                  <a:lnTo>
                    <a:pt x="3574" y="245"/>
                  </a:lnTo>
                  <a:lnTo>
                    <a:pt x="3573" y="241"/>
                  </a:lnTo>
                  <a:lnTo>
                    <a:pt x="3571" y="238"/>
                  </a:lnTo>
                  <a:lnTo>
                    <a:pt x="3569" y="233"/>
                  </a:lnTo>
                  <a:lnTo>
                    <a:pt x="3569" y="230"/>
                  </a:lnTo>
                  <a:lnTo>
                    <a:pt x="3573" y="223"/>
                  </a:lnTo>
                  <a:lnTo>
                    <a:pt x="3573" y="223"/>
                  </a:lnTo>
                  <a:lnTo>
                    <a:pt x="3540" y="218"/>
                  </a:lnTo>
                  <a:lnTo>
                    <a:pt x="3510" y="217"/>
                  </a:lnTo>
                  <a:lnTo>
                    <a:pt x="3510" y="217"/>
                  </a:lnTo>
                  <a:lnTo>
                    <a:pt x="3497" y="217"/>
                  </a:lnTo>
                  <a:lnTo>
                    <a:pt x="3487" y="218"/>
                  </a:lnTo>
                  <a:lnTo>
                    <a:pt x="3475" y="221"/>
                  </a:lnTo>
                  <a:lnTo>
                    <a:pt x="3467" y="226"/>
                  </a:lnTo>
                  <a:lnTo>
                    <a:pt x="3460" y="233"/>
                  </a:lnTo>
                  <a:lnTo>
                    <a:pt x="3454" y="243"/>
                  </a:lnTo>
                  <a:lnTo>
                    <a:pt x="3450" y="255"/>
                  </a:lnTo>
                  <a:lnTo>
                    <a:pt x="3449" y="268"/>
                  </a:lnTo>
                  <a:lnTo>
                    <a:pt x="3449" y="268"/>
                  </a:lnTo>
                  <a:lnTo>
                    <a:pt x="3437" y="266"/>
                  </a:lnTo>
                  <a:lnTo>
                    <a:pt x="3425" y="266"/>
                  </a:lnTo>
                  <a:lnTo>
                    <a:pt x="3425" y="266"/>
                  </a:lnTo>
                  <a:lnTo>
                    <a:pt x="3407" y="268"/>
                  </a:lnTo>
                  <a:lnTo>
                    <a:pt x="3389" y="269"/>
                  </a:lnTo>
                  <a:lnTo>
                    <a:pt x="3389" y="269"/>
                  </a:lnTo>
                  <a:lnTo>
                    <a:pt x="3371" y="271"/>
                  </a:lnTo>
                  <a:lnTo>
                    <a:pt x="3353" y="271"/>
                  </a:lnTo>
                  <a:lnTo>
                    <a:pt x="3353" y="271"/>
                  </a:lnTo>
                  <a:lnTo>
                    <a:pt x="3336" y="271"/>
                  </a:lnTo>
                  <a:lnTo>
                    <a:pt x="3321" y="268"/>
                  </a:lnTo>
                  <a:lnTo>
                    <a:pt x="3306" y="263"/>
                  </a:lnTo>
                  <a:lnTo>
                    <a:pt x="3293" y="253"/>
                  </a:lnTo>
                  <a:lnTo>
                    <a:pt x="3293" y="253"/>
                  </a:lnTo>
                  <a:lnTo>
                    <a:pt x="3285" y="266"/>
                  </a:lnTo>
                  <a:lnTo>
                    <a:pt x="3277" y="279"/>
                  </a:lnTo>
                  <a:lnTo>
                    <a:pt x="3273" y="284"/>
                  </a:lnTo>
                  <a:lnTo>
                    <a:pt x="3268" y="291"/>
                  </a:lnTo>
                  <a:lnTo>
                    <a:pt x="3262" y="296"/>
                  </a:lnTo>
                  <a:lnTo>
                    <a:pt x="3255" y="299"/>
                  </a:lnTo>
                  <a:lnTo>
                    <a:pt x="3255" y="299"/>
                  </a:lnTo>
                  <a:lnTo>
                    <a:pt x="3242" y="291"/>
                  </a:lnTo>
                  <a:lnTo>
                    <a:pt x="3229" y="283"/>
                  </a:lnTo>
                  <a:lnTo>
                    <a:pt x="3207" y="261"/>
                  </a:lnTo>
                  <a:lnTo>
                    <a:pt x="3195" y="251"/>
                  </a:lnTo>
                  <a:lnTo>
                    <a:pt x="3184" y="243"/>
                  </a:lnTo>
                  <a:lnTo>
                    <a:pt x="3171" y="235"/>
                  </a:lnTo>
                  <a:lnTo>
                    <a:pt x="3154" y="230"/>
                  </a:lnTo>
                  <a:lnTo>
                    <a:pt x="3154" y="230"/>
                  </a:lnTo>
                  <a:lnTo>
                    <a:pt x="3157" y="223"/>
                  </a:lnTo>
                  <a:lnTo>
                    <a:pt x="3164" y="220"/>
                  </a:lnTo>
                  <a:lnTo>
                    <a:pt x="3181" y="215"/>
                  </a:lnTo>
                  <a:lnTo>
                    <a:pt x="3187" y="212"/>
                  </a:lnTo>
                  <a:lnTo>
                    <a:pt x="3194" y="207"/>
                  </a:lnTo>
                  <a:lnTo>
                    <a:pt x="3199" y="202"/>
                  </a:lnTo>
                  <a:lnTo>
                    <a:pt x="3200" y="197"/>
                  </a:lnTo>
                  <a:lnTo>
                    <a:pt x="3200" y="192"/>
                  </a:lnTo>
                  <a:lnTo>
                    <a:pt x="3200" y="192"/>
                  </a:lnTo>
                  <a:lnTo>
                    <a:pt x="3189" y="188"/>
                  </a:lnTo>
                  <a:lnTo>
                    <a:pt x="3177" y="185"/>
                  </a:lnTo>
                  <a:lnTo>
                    <a:pt x="3152" y="182"/>
                  </a:lnTo>
                  <a:lnTo>
                    <a:pt x="3124" y="180"/>
                  </a:lnTo>
                  <a:lnTo>
                    <a:pt x="3099" y="177"/>
                  </a:lnTo>
                  <a:lnTo>
                    <a:pt x="3099" y="177"/>
                  </a:lnTo>
                  <a:lnTo>
                    <a:pt x="3099" y="185"/>
                  </a:lnTo>
                  <a:lnTo>
                    <a:pt x="3099" y="192"/>
                  </a:lnTo>
                  <a:lnTo>
                    <a:pt x="3098" y="197"/>
                  </a:lnTo>
                  <a:lnTo>
                    <a:pt x="3095" y="202"/>
                  </a:lnTo>
                  <a:lnTo>
                    <a:pt x="3086" y="210"/>
                  </a:lnTo>
                  <a:lnTo>
                    <a:pt x="3076" y="215"/>
                  </a:lnTo>
                  <a:lnTo>
                    <a:pt x="3076" y="215"/>
                  </a:lnTo>
                  <a:lnTo>
                    <a:pt x="3073" y="215"/>
                  </a:lnTo>
                  <a:lnTo>
                    <a:pt x="3073" y="215"/>
                  </a:lnTo>
                  <a:lnTo>
                    <a:pt x="3051" y="213"/>
                  </a:lnTo>
                  <a:lnTo>
                    <a:pt x="3032" y="208"/>
                  </a:lnTo>
                  <a:lnTo>
                    <a:pt x="3013" y="203"/>
                  </a:lnTo>
                  <a:lnTo>
                    <a:pt x="2994" y="195"/>
                  </a:lnTo>
                  <a:lnTo>
                    <a:pt x="2994" y="195"/>
                  </a:lnTo>
                  <a:lnTo>
                    <a:pt x="2975" y="188"/>
                  </a:lnTo>
                  <a:lnTo>
                    <a:pt x="2957" y="182"/>
                  </a:lnTo>
                  <a:lnTo>
                    <a:pt x="2937" y="178"/>
                  </a:lnTo>
                  <a:lnTo>
                    <a:pt x="2919" y="177"/>
                  </a:lnTo>
                  <a:lnTo>
                    <a:pt x="2919" y="177"/>
                  </a:lnTo>
                  <a:lnTo>
                    <a:pt x="2906" y="177"/>
                  </a:lnTo>
                  <a:lnTo>
                    <a:pt x="2894" y="180"/>
                  </a:lnTo>
                  <a:lnTo>
                    <a:pt x="2881" y="185"/>
                  </a:lnTo>
                  <a:lnTo>
                    <a:pt x="2868" y="192"/>
                  </a:lnTo>
                  <a:lnTo>
                    <a:pt x="2868" y="192"/>
                  </a:lnTo>
                  <a:lnTo>
                    <a:pt x="2868" y="185"/>
                  </a:lnTo>
                  <a:lnTo>
                    <a:pt x="2865" y="180"/>
                  </a:lnTo>
                  <a:lnTo>
                    <a:pt x="2861" y="175"/>
                  </a:lnTo>
                  <a:lnTo>
                    <a:pt x="2855" y="172"/>
                  </a:lnTo>
                  <a:lnTo>
                    <a:pt x="2838" y="170"/>
                  </a:lnTo>
                  <a:lnTo>
                    <a:pt x="2821" y="169"/>
                  </a:lnTo>
                  <a:lnTo>
                    <a:pt x="2821" y="169"/>
                  </a:lnTo>
                  <a:lnTo>
                    <a:pt x="2818" y="169"/>
                  </a:lnTo>
                  <a:lnTo>
                    <a:pt x="2818" y="169"/>
                  </a:lnTo>
                  <a:lnTo>
                    <a:pt x="2815" y="169"/>
                  </a:lnTo>
                  <a:lnTo>
                    <a:pt x="2815" y="169"/>
                  </a:lnTo>
                  <a:lnTo>
                    <a:pt x="2805" y="169"/>
                  </a:lnTo>
                  <a:lnTo>
                    <a:pt x="2805" y="169"/>
                  </a:lnTo>
                  <a:lnTo>
                    <a:pt x="2807" y="173"/>
                  </a:lnTo>
                  <a:lnTo>
                    <a:pt x="2805" y="177"/>
                  </a:lnTo>
                  <a:lnTo>
                    <a:pt x="2800" y="182"/>
                  </a:lnTo>
                  <a:lnTo>
                    <a:pt x="2795" y="185"/>
                  </a:lnTo>
                  <a:lnTo>
                    <a:pt x="2778" y="192"/>
                  </a:lnTo>
                  <a:lnTo>
                    <a:pt x="2760" y="197"/>
                  </a:lnTo>
                  <a:lnTo>
                    <a:pt x="2721" y="203"/>
                  </a:lnTo>
                  <a:lnTo>
                    <a:pt x="2697" y="207"/>
                  </a:lnTo>
                  <a:lnTo>
                    <a:pt x="2697" y="207"/>
                  </a:lnTo>
                  <a:lnTo>
                    <a:pt x="2717" y="192"/>
                  </a:lnTo>
                  <a:lnTo>
                    <a:pt x="2740" y="178"/>
                  </a:lnTo>
                  <a:lnTo>
                    <a:pt x="2787" y="155"/>
                  </a:lnTo>
                  <a:lnTo>
                    <a:pt x="2812" y="142"/>
                  </a:lnTo>
                  <a:lnTo>
                    <a:pt x="2833" y="130"/>
                  </a:lnTo>
                  <a:lnTo>
                    <a:pt x="2855" y="116"/>
                  </a:lnTo>
                  <a:lnTo>
                    <a:pt x="2874" y="99"/>
                  </a:lnTo>
                  <a:lnTo>
                    <a:pt x="2874" y="99"/>
                  </a:lnTo>
                  <a:lnTo>
                    <a:pt x="2868" y="97"/>
                  </a:lnTo>
                  <a:lnTo>
                    <a:pt x="2866" y="94"/>
                  </a:lnTo>
                  <a:lnTo>
                    <a:pt x="2866" y="92"/>
                  </a:lnTo>
                  <a:lnTo>
                    <a:pt x="2869" y="87"/>
                  </a:lnTo>
                  <a:lnTo>
                    <a:pt x="2874" y="79"/>
                  </a:lnTo>
                  <a:lnTo>
                    <a:pt x="2876" y="74"/>
                  </a:lnTo>
                  <a:lnTo>
                    <a:pt x="2874" y="69"/>
                  </a:lnTo>
                  <a:lnTo>
                    <a:pt x="2874" y="69"/>
                  </a:lnTo>
                  <a:lnTo>
                    <a:pt x="2868" y="63"/>
                  </a:lnTo>
                  <a:lnTo>
                    <a:pt x="2858" y="58"/>
                  </a:lnTo>
                  <a:lnTo>
                    <a:pt x="2850" y="54"/>
                  </a:lnTo>
                  <a:lnTo>
                    <a:pt x="2838" y="51"/>
                  </a:lnTo>
                  <a:lnTo>
                    <a:pt x="2817" y="48"/>
                  </a:lnTo>
                  <a:lnTo>
                    <a:pt x="2793" y="46"/>
                  </a:lnTo>
                  <a:lnTo>
                    <a:pt x="2793" y="46"/>
                  </a:lnTo>
                  <a:lnTo>
                    <a:pt x="2775" y="48"/>
                  </a:lnTo>
                  <a:lnTo>
                    <a:pt x="2757" y="49"/>
                  </a:lnTo>
                  <a:lnTo>
                    <a:pt x="2721" y="54"/>
                  </a:lnTo>
                  <a:lnTo>
                    <a:pt x="2721" y="54"/>
                  </a:lnTo>
                  <a:lnTo>
                    <a:pt x="2722" y="48"/>
                  </a:lnTo>
                  <a:lnTo>
                    <a:pt x="2727" y="41"/>
                  </a:lnTo>
                  <a:lnTo>
                    <a:pt x="2732" y="38"/>
                  </a:lnTo>
                  <a:lnTo>
                    <a:pt x="2735" y="31"/>
                  </a:lnTo>
                  <a:lnTo>
                    <a:pt x="2735" y="31"/>
                  </a:lnTo>
                  <a:lnTo>
                    <a:pt x="2727" y="30"/>
                  </a:lnTo>
                  <a:lnTo>
                    <a:pt x="2727" y="30"/>
                  </a:lnTo>
                  <a:lnTo>
                    <a:pt x="2712" y="31"/>
                  </a:lnTo>
                  <a:lnTo>
                    <a:pt x="2712" y="31"/>
                  </a:lnTo>
                  <a:lnTo>
                    <a:pt x="2697" y="31"/>
                  </a:lnTo>
                  <a:lnTo>
                    <a:pt x="2697" y="31"/>
                  </a:lnTo>
                  <a:lnTo>
                    <a:pt x="2691" y="31"/>
                  </a:lnTo>
                  <a:lnTo>
                    <a:pt x="2687" y="30"/>
                  </a:lnTo>
                  <a:lnTo>
                    <a:pt x="2682" y="28"/>
                  </a:lnTo>
                  <a:lnTo>
                    <a:pt x="2681" y="23"/>
                  </a:lnTo>
                  <a:lnTo>
                    <a:pt x="2681" y="23"/>
                  </a:lnTo>
                  <a:lnTo>
                    <a:pt x="2682" y="20"/>
                  </a:lnTo>
                  <a:lnTo>
                    <a:pt x="2684" y="18"/>
                  </a:lnTo>
                  <a:lnTo>
                    <a:pt x="2687" y="15"/>
                  </a:lnTo>
                  <a:lnTo>
                    <a:pt x="2694" y="13"/>
                  </a:lnTo>
                  <a:lnTo>
                    <a:pt x="2696" y="10"/>
                  </a:lnTo>
                  <a:lnTo>
                    <a:pt x="2697" y="8"/>
                  </a:lnTo>
                  <a:lnTo>
                    <a:pt x="2697" y="8"/>
                  </a:lnTo>
                  <a:lnTo>
                    <a:pt x="2691" y="5"/>
                  </a:lnTo>
                  <a:lnTo>
                    <a:pt x="2686" y="1"/>
                  </a:lnTo>
                  <a:lnTo>
                    <a:pt x="267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1" name="Freeform 104"/>
            <p:cNvSpPr/>
            <p:nvPr/>
          </p:nvSpPr>
          <p:spPr bwMode="auto">
            <a:xfrm>
              <a:off x="7079" y="1180"/>
              <a:ext cx="5" cy="6"/>
            </a:xfrm>
            <a:custGeom>
              <a:avLst/>
              <a:gdLst>
                <a:gd name="T0" fmla="*/ 0 w 5"/>
                <a:gd name="T1" fmla="*/ 0 h 6"/>
                <a:gd name="T2" fmla="*/ 0 w 5"/>
                <a:gd name="T3" fmla="*/ 0 h 6"/>
                <a:gd name="T4" fmla="*/ 5 w 5"/>
                <a:gd name="T5" fmla="*/ 6 h 6"/>
                <a:gd name="T6" fmla="*/ 5 w 5"/>
                <a:gd name="T7" fmla="*/ 6 h 6"/>
                <a:gd name="T8" fmla="*/ 0 w 5"/>
                <a:gd name="T9" fmla="*/ 0 h 6"/>
              </a:gdLst>
              <a:ahLst/>
              <a:cxnLst>
                <a:cxn ang="0">
                  <a:pos x="T0" y="T1"/>
                </a:cxn>
                <a:cxn ang="0">
                  <a:pos x="T2" y="T3"/>
                </a:cxn>
                <a:cxn ang="0">
                  <a:pos x="T4" y="T5"/>
                </a:cxn>
                <a:cxn ang="0">
                  <a:pos x="T6" y="T7"/>
                </a:cxn>
                <a:cxn ang="0">
                  <a:pos x="T8" y="T9"/>
                </a:cxn>
              </a:cxnLst>
              <a:rect l="0" t="0" r="r" b="b"/>
              <a:pathLst>
                <a:path w="5" h="6">
                  <a:moveTo>
                    <a:pt x="0" y="0"/>
                  </a:moveTo>
                  <a:lnTo>
                    <a:pt x="0" y="0"/>
                  </a:lnTo>
                  <a:lnTo>
                    <a:pt x="5" y="6"/>
                  </a:lnTo>
                  <a:lnTo>
                    <a:pt x="5" y="6"/>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2" name="Freeform 105"/>
            <p:cNvSpPr/>
            <p:nvPr/>
          </p:nvSpPr>
          <p:spPr bwMode="auto">
            <a:xfrm>
              <a:off x="4084" y="1607"/>
              <a:ext cx="63" cy="16"/>
            </a:xfrm>
            <a:custGeom>
              <a:avLst/>
              <a:gdLst>
                <a:gd name="T0" fmla="*/ 0 w 63"/>
                <a:gd name="T1" fmla="*/ 16 h 16"/>
                <a:gd name="T2" fmla="*/ 0 w 63"/>
                <a:gd name="T3" fmla="*/ 16 h 16"/>
                <a:gd name="T4" fmla="*/ 3 w 63"/>
                <a:gd name="T5" fmla="*/ 11 h 16"/>
                <a:gd name="T6" fmla="*/ 7 w 63"/>
                <a:gd name="T7" fmla="*/ 8 h 16"/>
                <a:gd name="T8" fmla="*/ 12 w 63"/>
                <a:gd name="T9" fmla="*/ 5 h 16"/>
                <a:gd name="T10" fmla="*/ 17 w 63"/>
                <a:gd name="T11" fmla="*/ 3 h 16"/>
                <a:gd name="T12" fmla="*/ 30 w 63"/>
                <a:gd name="T13" fmla="*/ 1 h 16"/>
                <a:gd name="T14" fmla="*/ 43 w 63"/>
                <a:gd name="T15" fmla="*/ 0 h 16"/>
                <a:gd name="T16" fmla="*/ 43 w 63"/>
                <a:gd name="T17" fmla="*/ 0 h 16"/>
                <a:gd name="T18" fmla="*/ 63 w 63"/>
                <a:gd name="T19" fmla="*/ 1 h 16"/>
                <a:gd name="T20" fmla="*/ 63 w 63"/>
                <a:gd name="T21" fmla="*/ 1 h 16"/>
                <a:gd name="T22" fmla="*/ 61 w 63"/>
                <a:gd name="T23" fmla="*/ 5 h 16"/>
                <a:gd name="T24" fmla="*/ 60 w 63"/>
                <a:gd name="T25" fmla="*/ 10 h 16"/>
                <a:gd name="T26" fmla="*/ 56 w 63"/>
                <a:gd name="T27" fmla="*/ 11 h 16"/>
                <a:gd name="T28" fmla="*/ 53 w 63"/>
                <a:gd name="T29" fmla="*/ 13 h 16"/>
                <a:gd name="T30" fmla="*/ 45 w 63"/>
                <a:gd name="T31" fmla="*/ 16 h 16"/>
                <a:gd name="T32" fmla="*/ 35 w 63"/>
                <a:gd name="T33" fmla="*/ 16 h 16"/>
                <a:gd name="T34" fmla="*/ 35 w 63"/>
                <a:gd name="T35" fmla="*/ 16 h 16"/>
                <a:gd name="T36" fmla="*/ 22 w 63"/>
                <a:gd name="T37" fmla="*/ 16 h 16"/>
                <a:gd name="T38" fmla="*/ 22 w 63"/>
                <a:gd name="T39" fmla="*/ 16 h 16"/>
                <a:gd name="T40" fmla="*/ 8 w 63"/>
                <a:gd name="T41" fmla="*/ 16 h 16"/>
                <a:gd name="T42" fmla="*/ 8 w 63"/>
                <a:gd name="T43" fmla="*/ 16 h 16"/>
                <a:gd name="T44" fmla="*/ 0 w 63"/>
                <a:gd name="T4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16">
                  <a:moveTo>
                    <a:pt x="0" y="16"/>
                  </a:moveTo>
                  <a:lnTo>
                    <a:pt x="0" y="16"/>
                  </a:lnTo>
                  <a:lnTo>
                    <a:pt x="3" y="11"/>
                  </a:lnTo>
                  <a:lnTo>
                    <a:pt x="7" y="8"/>
                  </a:lnTo>
                  <a:lnTo>
                    <a:pt x="12" y="5"/>
                  </a:lnTo>
                  <a:lnTo>
                    <a:pt x="17" y="3"/>
                  </a:lnTo>
                  <a:lnTo>
                    <a:pt x="30" y="1"/>
                  </a:lnTo>
                  <a:lnTo>
                    <a:pt x="43" y="0"/>
                  </a:lnTo>
                  <a:lnTo>
                    <a:pt x="43" y="0"/>
                  </a:lnTo>
                  <a:lnTo>
                    <a:pt x="63" y="1"/>
                  </a:lnTo>
                  <a:lnTo>
                    <a:pt x="63" y="1"/>
                  </a:lnTo>
                  <a:lnTo>
                    <a:pt x="61" y="5"/>
                  </a:lnTo>
                  <a:lnTo>
                    <a:pt x="60" y="10"/>
                  </a:lnTo>
                  <a:lnTo>
                    <a:pt x="56" y="11"/>
                  </a:lnTo>
                  <a:lnTo>
                    <a:pt x="53" y="13"/>
                  </a:lnTo>
                  <a:lnTo>
                    <a:pt x="45" y="16"/>
                  </a:lnTo>
                  <a:lnTo>
                    <a:pt x="35" y="16"/>
                  </a:lnTo>
                  <a:lnTo>
                    <a:pt x="35" y="16"/>
                  </a:lnTo>
                  <a:lnTo>
                    <a:pt x="22" y="16"/>
                  </a:lnTo>
                  <a:lnTo>
                    <a:pt x="22" y="16"/>
                  </a:lnTo>
                  <a:lnTo>
                    <a:pt x="8" y="16"/>
                  </a:lnTo>
                  <a:lnTo>
                    <a:pt x="8" y="16"/>
                  </a:lnTo>
                  <a:lnTo>
                    <a:pt x="0" y="16"/>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3" name="Freeform 106"/>
            <p:cNvSpPr/>
            <p:nvPr/>
          </p:nvSpPr>
          <p:spPr bwMode="auto">
            <a:xfrm>
              <a:off x="4526" y="1445"/>
              <a:ext cx="179" cy="277"/>
            </a:xfrm>
            <a:custGeom>
              <a:avLst/>
              <a:gdLst>
                <a:gd name="T0" fmla="*/ 124 w 179"/>
                <a:gd name="T1" fmla="*/ 277 h 277"/>
                <a:gd name="T2" fmla="*/ 101 w 179"/>
                <a:gd name="T3" fmla="*/ 274 h 277"/>
                <a:gd name="T4" fmla="*/ 79 w 179"/>
                <a:gd name="T5" fmla="*/ 268 h 277"/>
                <a:gd name="T6" fmla="*/ 40 w 179"/>
                <a:gd name="T7" fmla="*/ 248 h 277"/>
                <a:gd name="T8" fmla="*/ 43 w 179"/>
                <a:gd name="T9" fmla="*/ 239 h 277"/>
                <a:gd name="T10" fmla="*/ 50 w 179"/>
                <a:gd name="T11" fmla="*/ 208 h 277"/>
                <a:gd name="T12" fmla="*/ 56 w 179"/>
                <a:gd name="T13" fmla="*/ 190 h 277"/>
                <a:gd name="T14" fmla="*/ 66 w 179"/>
                <a:gd name="T15" fmla="*/ 180 h 277"/>
                <a:gd name="T16" fmla="*/ 69 w 179"/>
                <a:gd name="T17" fmla="*/ 178 h 277"/>
                <a:gd name="T18" fmla="*/ 38 w 179"/>
                <a:gd name="T19" fmla="*/ 138 h 277"/>
                <a:gd name="T20" fmla="*/ 20 w 179"/>
                <a:gd name="T21" fmla="*/ 109 h 277"/>
                <a:gd name="T22" fmla="*/ 5 w 179"/>
                <a:gd name="T23" fmla="*/ 74 h 277"/>
                <a:gd name="T24" fmla="*/ 0 w 179"/>
                <a:gd name="T25" fmla="*/ 56 h 277"/>
                <a:gd name="T26" fmla="*/ 51 w 179"/>
                <a:gd name="T27" fmla="*/ 18 h 277"/>
                <a:gd name="T28" fmla="*/ 79 w 179"/>
                <a:gd name="T29" fmla="*/ 4 h 277"/>
                <a:gd name="T30" fmla="*/ 112 w 179"/>
                <a:gd name="T31" fmla="*/ 0 h 277"/>
                <a:gd name="T32" fmla="*/ 126 w 179"/>
                <a:gd name="T33" fmla="*/ 0 h 277"/>
                <a:gd name="T34" fmla="*/ 139 w 179"/>
                <a:gd name="T35" fmla="*/ 47 h 277"/>
                <a:gd name="T36" fmla="*/ 131 w 179"/>
                <a:gd name="T37" fmla="*/ 46 h 277"/>
                <a:gd name="T38" fmla="*/ 124 w 179"/>
                <a:gd name="T39" fmla="*/ 44 h 277"/>
                <a:gd name="T40" fmla="*/ 111 w 179"/>
                <a:gd name="T41" fmla="*/ 47 h 277"/>
                <a:gd name="T42" fmla="*/ 104 w 179"/>
                <a:gd name="T43" fmla="*/ 57 h 277"/>
                <a:gd name="T44" fmla="*/ 91 w 179"/>
                <a:gd name="T45" fmla="*/ 69 h 277"/>
                <a:gd name="T46" fmla="*/ 86 w 179"/>
                <a:gd name="T47" fmla="*/ 71 h 277"/>
                <a:gd name="T48" fmla="*/ 89 w 179"/>
                <a:gd name="T49" fmla="*/ 81 h 277"/>
                <a:gd name="T50" fmla="*/ 104 w 179"/>
                <a:gd name="T51" fmla="*/ 97 h 277"/>
                <a:gd name="T52" fmla="*/ 122 w 179"/>
                <a:gd name="T53" fmla="*/ 112 h 277"/>
                <a:gd name="T54" fmla="*/ 129 w 179"/>
                <a:gd name="T55" fmla="*/ 124 h 277"/>
                <a:gd name="T56" fmla="*/ 127 w 179"/>
                <a:gd name="T57" fmla="*/ 134 h 277"/>
                <a:gd name="T58" fmla="*/ 124 w 179"/>
                <a:gd name="T59" fmla="*/ 140 h 277"/>
                <a:gd name="T60" fmla="*/ 129 w 179"/>
                <a:gd name="T61" fmla="*/ 140 h 277"/>
                <a:gd name="T62" fmla="*/ 141 w 179"/>
                <a:gd name="T63" fmla="*/ 135 h 277"/>
                <a:gd name="T64" fmla="*/ 147 w 179"/>
                <a:gd name="T65" fmla="*/ 132 h 277"/>
                <a:gd name="T66" fmla="*/ 154 w 179"/>
                <a:gd name="T67" fmla="*/ 130 h 277"/>
                <a:gd name="T68" fmla="*/ 162 w 179"/>
                <a:gd name="T69" fmla="*/ 132 h 277"/>
                <a:gd name="T70" fmla="*/ 167 w 179"/>
                <a:gd name="T71" fmla="*/ 147 h 277"/>
                <a:gd name="T72" fmla="*/ 179 w 179"/>
                <a:gd name="T73" fmla="*/ 155 h 277"/>
                <a:gd name="T74" fmla="*/ 177 w 179"/>
                <a:gd name="T75" fmla="*/ 160 h 277"/>
                <a:gd name="T76" fmla="*/ 174 w 179"/>
                <a:gd name="T77" fmla="*/ 167 h 277"/>
                <a:gd name="T78" fmla="*/ 160 w 179"/>
                <a:gd name="T79" fmla="*/ 170 h 277"/>
                <a:gd name="T80" fmla="*/ 151 w 179"/>
                <a:gd name="T81" fmla="*/ 172 h 277"/>
                <a:gd name="T82" fmla="*/ 142 w 179"/>
                <a:gd name="T83" fmla="*/ 170 h 277"/>
                <a:gd name="T84" fmla="*/ 132 w 179"/>
                <a:gd name="T85" fmla="*/ 170 h 277"/>
                <a:gd name="T86" fmla="*/ 132 w 179"/>
                <a:gd name="T87" fmla="*/ 170 h 277"/>
                <a:gd name="T88" fmla="*/ 149 w 179"/>
                <a:gd name="T89" fmla="*/ 191 h 277"/>
                <a:gd name="T90" fmla="*/ 157 w 179"/>
                <a:gd name="T91" fmla="*/ 215 h 277"/>
                <a:gd name="T92" fmla="*/ 162 w 179"/>
                <a:gd name="T93" fmla="*/ 271 h 277"/>
                <a:gd name="T94" fmla="*/ 142 w 179"/>
                <a:gd name="T95" fmla="*/ 276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9" h="277">
                  <a:moveTo>
                    <a:pt x="124" y="277"/>
                  </a:moveTo>
                  <a:lnTo>
                    <a:pt x="124" y="277"/>
                  </a:lnTo>
                  <a:lnTo>
                    <a:pt x="111" y="276"/>
                  </a:lnTo>
                  <a:lnTo>
                    <a:pt x="101" y="274"/>
                  </a:lnTo>
                  <a:lnTo>
                    <a:pt x="89" y="271"/>
                  </a:lnTo>
                  <a:lnTo>
                    <a:pt x="79" y="268"/>
                  </a:lnTo>
                  <a:lnTo>
                    <a:pt x="59" y="258"/>
                  </a:lnTo>
                  <a:lnTo>
                    <a:pt x="40" y="248"/>
                  </a:lnTo>
                  <a:lnTo>
                    <a:pt x="40" y="248"/>
                  </a:lnTo>
                  <a:lnTo>
                    <a:pt x="43" y="239"/>
                  </a:lnTo>
                  <a:lnTo>
                    <a:pt x="46" y="229"/>
                  </a:lnTo>
                  <a:lnTo>
                    <a:pt x="50" y="208"/>
                  </a:lnTo>
                  <a:lnTo>
                    <a:pt x="53" y="198"/>
                  </a:lnTo>
                  <a:lnTo>
                    <a:pt x="56" y="190"/>
                  </a:lnTo>
                  <a:lnTo>
                    <a:pt x="61" y="183"/>
                  </a:lnTo>
                  <a:lnTo>
                    <a:pt x="66" y="180"/>
                  </a:lnTo>
                  <a:lnTo>
                    <a:pt x="69" y="178"/>
                  </a:lnTo>
                  <a:lnTo>
                    <a:pt x="69" y="178"/>
                  </a:lnTo>
                  <a:lnTo>
                    <a:pt x="48" y="152"/>
                  </a:lnTo>
                  <a:lnTo>
                    <a:pt x="38" y="138"/>
                  </a:lnTo>
                  <a:lnTo>
                    <a:pt x="28" y="124"/>
                  </a:lnTo>
                  <a:lnTo>
                    <a:pt x="20" y="109"/>
                  </a:lnTo>
                  <a:lnTo>
                    <a:pt x="12" y="92"/>
                  </a:lnTo>
                  <a:lnTo>
                    <a:pt x="5" y="74"/>
                  </a:lnTo>
                  <a:lnTo>
                    <a:pt x="0" y="56"/>
                  </a:lnTo>
                  <a:lnTo>
                    <a:pt x="0" y="56"/>
                  </a:lnTo>
                  <a:lnTo>
                    <a:pt x="26" y="36"/>
                  </a:lnTo>
                  <a:lnTo>
                    <a:pt x="51" y="18"/>
                  </a:lnTo>
                  <a:lnTo>
                    <a:pt x="64" y="9"/>
                  </a:lnTo>
                  <a:lnTo>
                    <a:pt x="79" y="4"/>
                  </a:lnTo>
                  <a:lnTo>
                    <a:pt x="96" y="0"/>
                  </a:lnTo>
                  <a:lnTo>
                    <a:pt x="112" y="0"/>
                  </a:lnTo>
                  <a:lnTo>
                    <a:pt x="112" y="0"/>
                  </a:lnTo>
                  <a:lnTo>
                    <a:pt x="126" y="0"/>
                  </a:lnTo>
                  <a:lnTo>
                    <a:pt x="139" y="1"/>
                  </a:lnTo>
                  <a:lnTo>
                    <a:pt x="139" y="47"/>
                  </a:lnTo>
                  <a:lnTo>
                    <a:pt x="139" y="47"/>
                  </a:lnTo>
                  <a:lnTo>
                    <a:pt x="131" y="46"/>
                  </a:lnTo>
                  <a:lnTo>
                    <a:pt x="124" y="44"/>
                  </a:lnTo>
                  <a:lnTo>
                    <a:pt x="124" y="44"/>
                  </a:lnTo>
                  <a:lnTo>
                    <a:pt x="116" y="46"/>
                  </a:lnTo>
                  <a:lnTo>
                    <a:pt x="111" y="47"/>
                  </a:lnTo>
                  <a:lnTo>
                    <a:pt x="107" y="52"/>
                  </a:lnTo>
                  <a:lnTo>
                    <a:pt x="104" y="57"/>
                  </a:lnTo>
                  <a:lnTo>
                    <a:pt x="96" y="66"/>
                  </a:lnTo>
                  <a:lnTo>
                    <a:pt x="91" y="69"/>
                  </a:lnTo>
                  <a:lnTo>
                    <a:pt x="86" y="71"/>
                  </a:lnTo>
                  <a:lnTo>
                    <a:pt x="86" y="71"/>
                  </a:lnTo>
                  <a:lnTo>
                    <a:pt x="86" y="76"/>
                  </a:lnTo>
                  <a:lnTo>
                    <a:pt x="89" y="81"/>
                  </a:lnTo>
                  <a:lnTo>
                    <a:pt x="96" y="90"/>
                  </a:lnTo>
                  <a:lnTo>
                    <a:pt x="104" y="97"/>
                  </a:lnTo>
                  <a:lnTo>
                    <a:pt x="114" y="105"/>
                  </a:lnTo>
                  <a:lnTo>
                    <a:pt x="122" y="112"/>
                  </a:lnTo>
                  <a:lnTo>
                    <a:pt x="127" y="120"/>
                  </a:lnTo>
                  <a:lnTo>
                    <a:pt x="129" y="124"/>
                  </a:lnTo>
                  <a:lnTo>
                    <a:pt x="129" y="129"/>
                  </a:lnTo>
                  <a:lnTo>
                    <a:pt x="127" y="134"/>
                  </a:lnTo>
                  <a:lnTo>
                    <a:pt x="124" y="140"/>
                  </a:lnTo>
                  <a:lnTo>
                    <a:pt x="124" y="140"/>
                  </a:lnTo>
                  <a:lnTo>
                    <a:pt x="129" y="140"/>
                  </a:lnTo>
                  <a:lnTo>
                    <a:pt x="129" y="140"/>
                  </a:lnTo>
                  <a:lnTo>
                    <a:pt x="136" y="138"/>
                  </a:lnTo>
                  <a:lnTo>
                    <a:pt x="141" y="135"/>
                  </a:lnTo>
                  <a:lnTo>
                    <a:pt x="141" y="135"/>
                  </a:lnTo>
                  <a:lnTo>
                    <a:pt x="147" y="132"/>
                  </a:lnTo>
                  <a:lnTo>
                    <a:pt x="154" y="130"/>
                  </a:lnTo>
                  <a:lnTo>
                    <a:pt x="154" y="130"/>
                  </a:lnTo>
                  <a:lnTo>
                    <a:pt x="162" y="132"/>
                  </a:lnTo>
                  <a:lnTo>
                    <a:pt x="162" y="132"/>
                  </a:lnTo>
                  <a:lnTo>
                    <a:pt x="164" y="140"/>
                  </a:lnTo>
                  <a:lnTo>
                    <a:pt x="167" y="147"/>
                  </a:lnTo>
                  <a:lnTo>
                    <a:pt x="172" y="152"/>
                  </a:lnTo>
                  <a:lnTo>
                    <a:pt x="179" y="155"/>
                  </a:lnTo>
                  <a:lnTo>
                    <a:pt x="179" y="155"/>
                  </a:lnTo>
                  <a:lnTo>
                    <a:pt x="177" y="160"/>
                  </a:lnTo>
                  <a:lnTo>
                    <a:pt x="175" y="163"/>
                  </a:lnTo>
                  <a:lnTo>
                    <a:pt x="174" y="167"/>
                  </a:lnTo>
                  <a:lnTo>
                    <a:pt x="170" y="168"/>
                  </a:lnTo>
                  <a:lnTo>
                    <a:pt x="160" y="170"/>
                  </a:lnTo>
                  <a:lnTo>
                    <a:pt x="151" y="172"/>
                  </a:lnTo>
                  <a:lnTo>
                    <a:pt x="151" y="172"/>
                  </a:lnTo>
                  <a:lnTo>
                    <a:pt x="142" y="170"/>
                  </a:lnTo>
                  <a:lnTo>
                    <a:pt x="142" y="170"/>
                  </a:lnTo>
                  <a:lnTo>
                    <a:pt x="132" y="170"/>
                  </a:lnTo>
                  <a:lnTo>
                    <a:pt x="132" y="170"/>
                  </a:lnTo>
                  <a:lnTo>
                    <a:pt x="132" y="170"/>
                  </a:lnTo>
                  <a:lnTo>
                    <a:pt x="132" y="170"/>
                  </a:lnTo>
                  <a:lnTo>
                    <a:pt x="142" y="181"/>
                  </a:lnTo>
                  <a:lnTo>
                    <a:pt x="149" y="191"/>
                  </a:lnTo>
                  <a:lnTo>
                    <a:pt x="154" y="203"/>
                  </a:lnTo>
                  <a:lnTo>
                    <a:pt x="157" y="215"/>
                  </a:lnTo>
                  <a:lnTo>
                    <a:pt x="160" y="239"/>
                  </a:lnTo>
                  <a:lnTo>
                    <a:pt x="162" y="271"/>
                  </a:lnTo>
                  <a:lnTo>
                    <a:pt x="162" y="271"/>
                  </a:lnTo>
                  <a:lnTo>
                    <a:pt x="142" y="276"/>
                  </a:lnTo>
                  <a:lnTo>
                    <a:pt x="124" y="277"/>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4" name="Freeform 107"/>
            <p:cNvSpPr/>
            <p:nvPr/>
          </p:nvSpPr>
          <p:spPr bwMode="auto">
            <a:xfrm>
              <a:off x="4101" y="1440"/>
              <a:ext cx="309" cy="160"/>
            </a:xfrm>
            <a:custGeom>
              <a:avLst/>
              <a:gdLst>
                <a:gd name="T0" fmla="*/ 193 w 309"/>
                <a:gd name="T1" fmla="*/ 61 h 160"/>
                <a:gd name="T2" fmla="*/ 182 w 309"/>
                <a:gd name="T3" fmla="*/ 54 h 160"/>
                <a:gd name="T4" fmla="*/ 155 w 309"/>
                <a:gd name="T5" fmla="*/ 46 h 160"/>
                <a:gd name="T6" fmla="*/ 147 w 309"/>
                <a:gd name="T7" fmla="*/ 38 h 160"/>
                <a:gd name="T8" fmla="*/ 157 w 309"/>
                <a:gd name="T9" fmla="*/ 29 h 160"/>
                <a:gd name="T10" fmla="*/ 182 w 309"/>
                <a:gd name="T11" fmla="*/ 18 h 160"/>
                <a:gd name="T12" fmla="*/ 223 w 309"/>
                <a:gd name="T13" fmla="*/ 5 h 160"/>
                <a:gd name="T14" fmla="*/ 254 w 309"/>
                <a:gd name="T15" fmla="*/ 0 h 160"/>
                <a:gd name="T16" fmla="*/ 241 w 309"/>
                <a:gd name="T17" fmla="*/ 13 h 160"/>
                <a:gd name="T18" fmla="*/ 235 w 309"/>
                <a:gd name="T19" fmla="*/ 28 h 160"/>
                <a:gd name="T20" fmla="*/ 226 w 309"/>
                <a:gd name="T21" fmla="*/ 41 h 160"/>
                <a:gd name="T22" fmla="*/ 208 w 309"/>
                <a:gd name="T23" fmla="*/ 52 h 160"/>
                <a:gd name="T24" fmla="*/ 215 w 309"/>
                <a:gd name="T25" fmla="*/ 59 h 160"/>
                <a:gd name="T26" fmla="*/ 238 w 309"/>
                <a:gd name="T27" fmla="*/ 76 h 160"/>
                <a:gd name="T28" fmla="*/ 286 w 309"/>
                <a:gd name="T29" fmla="*/ 104 h 160"/>
                <a:gd name="T30" fmla="*/ 299 w 309"/>
                <a:gd name="T31" fmla="*/ 119 h 160"/>
                <a:gd name="T32" fmla="*/ 307 w 309"/>
                <a:gd name="T33" fmla="*/ 137 h 160"/>
                <a:gd name="T34" fmla="*/ 309 w 309"/>
                <a:gd name="T35" fmla="*/ 160 h 160"/>
                <a:gd name="T36" fmla="*/ 269 w 309"/>
                <a:gd name="T37" fmla="*/ 158 h 160"/>
                <a:gd name="T38" fmla="*/ 231 w 309"/>
                <a:gd name="T39" fmla="*/ 157 h 160"/>
                <a:gd name="T40" fmla="*/ 187 w 309"/>
                <a:gd name="T41" fmla="*/ 158 h 160"/>
                <a:gd name="T42" fmla="*/ 144 w 309"/>
                <a:gd name="T43" fmla="*/ 158 h 160"/>
                <a:gd name="T44" fmla="*/ 67 w 309"/>
                <a:gd name="T45" fmla="*/ 155 h 160"/>
                <a:gd name="T46" fmla="*/ 33 w 309"/>
                <a:gd name="T47" fmla="*/ 148 h 160"/>
                <a:gd name="T48" fmla="*/ 0 w 309"/>
                <a:gd name="T49" fmla="*/ 137 h 160"/>
                <a:gd name="T50" fmla="*/ 15 w 309"/>
                <a:gd name="T51" fmla="*/ 100 h 160"/>
                <a:gd name="T52" fmla="*/ 33 w 309"/>
                <a:gd name="T53" fmla="*/ 67 h 160"/>
                <a:gd name="T54" fmla="*/ 56 w 309"/>
                <a:gd name="T55" fmla="*/ 38 h 160"/>
                <a:gd name="T56" fmla="*/ 84 w 309"/>
                <a:gd name="T57" fmla="*/ 14 h 160"/>
                <a:gd name="T58" fmla="*/ 86 w 309"/>
                <a:gd name="T59" fmla="*/ 14 h 160"/>
                <a:gd name="T60" fmla="*/ 91 w 309"/>
                <a:gd name="T61" fmla="*/ 14 h 160"/>
                <a:gd name="T62" fmla="*/ 102 w 309"/>
                <a:gd name="T63" fmla="*/ 23 h 160"/>
                <a:gd name="T64" fmla="*/ 109 w 309"/>
                <a:gd name="T65" fmla="*/ 29 h 160"/>
                <a:gd name="T66" fmla="*/ 119 w 309"/>
                <a:gd name="T67" fmla="*/ 33 h 160"/>
                <a:gd name="T68" fmla="*/ 124 w 309"/>
                <a:gd name="T69" fmla="*/ 31 h 160"/>
                <a:gd name="T70" fmla="*/ 130 w 309"/>
                <a:gd name="T71" fmla="*/ 29 h 160"/>
                <a:gd name="T72" fmla="*/ 122 w 309"/>
                <a:gd name="T73" fmla="*/ 48 h 160"/>
                <a:gd name="T74" fmla="*/ 127 w 309"/>
                <a:gd name="T75" fmla="*/ 57 h 160"/>
                <a:gd name="T76" fmla="*/ 130 w 309"/>
                <a:gd name="T77" fmla="*/ 76 h 160"/>
                <a:gd name="T78" fmla="*/ 139 w 309"/>
                <a:gd name="T79" fmla="*/ 76 h 160"/>
                <a:gd name="T80" fmla="*/ 155 w 309"/>
                <a:gd name="T81" fmla="*/ 67 h 160"/>
                <a:gd name="T82" fmla="*/ 173 w 309"/>
                <a:gd name="T83" fmla="*/ 59 h 160"/>
                <a:gd name="T84" fmla="*/ 182 w 309"/>
                <a:gd name="T85" fmla="*/ 5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9" h="160">
                  <a:moveTo>
                    <a:pt x="193" y="61"/>
                  </a:moveTo>
                  <a:lnTo>
                    <a:pt x="193" y="61"/>
                  </a:lnTo>
                  <a:lnTo>
                    <a:pt x="188" y="56"/>
                  </a:lnTo>
                  <a:lnTo>
                    <a:pt x="182" y="54"/>
                  </a:lnTo>
                  <a:lnTo>
                    <a:pt x="168" y="49"/>
                  </a:lnTo>
                  <a:lnTo>
                    <a:pt x="155" y="46"/>
                  </a:lnTo>
                  <a:lnTo>
                    <a:pt x="150" y="43"/>
                  </a:lnTo>
                  <a:lnTo>
                    <a:pt x="147" y="38"/>
                  </a:lnTo>
                  <a:lnTo>
                    <a:pt x="147" y="38"/>
                  </a:lnTo>
                  <a:lnTo>
                    <a:pt x="157" y="29"/>
                  </a:lnTo>
                  <a:lnTo>
                    <a:pt x="168" y="23"/>
                  </a:lnTo>
                  <a:lnTo>
                    <a:pt x="182" y="18"/>
                  </a:lnTo>
                  <a:lnTo>
                    <a:pt x="195" y="13"/>
                  </a:lnTo>
                  <a:lnTo>
                    <a:pt x="223" y="5"/>
                  </a:lnTo>
                  <a:lnTo>
                    <a:pt x="254" y="0"/>
                  </a:lnTo>
                  <a:lnTo>
                    <a:pt x="254" y="0"/>
                  </a:lnTo>
                  <a:lnTo>
                    <a:pt x="246" y="6"/>
                  </a:lnTo>
                  <a:lnTo>
                    <a:pt x="241" y="13"/>
                  </a:lnTo>
                  <a:lnTo>
                    <a:pt x="238" y="19"/>
                  </a:lnTo>
                  <a:lnTo>
                    <a:pt x="235" y="28"/>
                  </a:lnTo>
                  <a:lnTo>
                    <a:pt x="231" y="34"/>
                  </a:lnTo>
                  <a:lnTo>
                    <a:pt x="226" y="41"/>
                  </a:lnTo>
                  <a:lnTo>
                    <a:pt x="220" y="48"/>
                  </a:lnTo>
                  <a:lnTo>
                    <a:pt x="208" y="52"/>
                  </a:lnTo>
                  <a:lnTo>
                    <a:pt x="208" y="52"/>
                  </a:lnTo>
                  <a:lnTo>
                    <a:pt x="215" y="59"/>
                  </a:lnTo>
                  <a:lnTo>
                    <a:pt x="221" y="66"/>
                  </a:lnTo>
                  <a:lnTo>
                    <a:pt x="238" y="76"/>
                  </a:lnTo>
                  <a:lnTo>
                    <a:pt x="271" y="94"/>
                  </a:lnTo>
                  <a:lnTo>
                    <a:pt x="286" y="104"/>
                  </a:lnTo>
                  <a:lnTo>
                    <a:pt x="293" y="110"/>
                  </a:lnTo>
                  <a:lnTo>
                    <a:pt x="299" y="119"/>
                  </a:lnTo>
                  <a:lnTo>
                    <a:pt x="304" y="127"/>
                  </a:lnTo>
                  <a:lnTo>
                    <a:pt x="307" y="137"/>
                  </a:lnTo>
                  <a:lnTo>
                    <a:pt x="309" y="147"/>
                  </a:lnTo>
                  <a:lnTo>
                    <a:pt x="309" y="160"/>
                  </a:lnTo>
                  <a:lnTo>
                    <a:pt x="309" y="160"/>
                  </a:lnTo>
                  <a:lnTo>
                    <a:pt x="269" y="158"/>
                  </a:lnTo>
                  <a:lnTo>
                    <a:pt x="231" y="157"/>
                  </a:lnTo>
                  <a:lnTo>
                    <a:pt x="231" y="157"/>
                  </a:lnTo>
                  <a:lnTo>
                    <a:pt x="187" y="158"/>
                  </a:lnTo>
                  <a:lnTo>
                    <a:pt x="187" y="158"/>
                  </a:lnTo>
                  <a:lnTo>
                    <a:pt x="144" y="158"/>
                  </a:lnTo>
                  <a:lnTo>
                    <a:pt x="144" y="158"/>
                  </a:lnTo>
                  <a:lnTo>
                    <a:pt x="106" y="157"/>
                  </a:lnTo>
                  <a:lnTo>
                    <a:pt x="67" y="155"/>
                  </a:lnTo>
                  <a:lnTo>
                    <a:pt x="49" y="152"/>
                  </a:lnTo>
                  <a:lnTo>
                    <a:pt x="33" y="148"/>
                  </a:lnTo>
                  <a:lnTo>
                    <a:pt x="15" y="143"/>
                  </a:lnTo>
                  <a:lnTo>
                    <a:pt x="0" y="137"/>
                  </a:lnTo>
                  <a:lnTo>
                    <a:pt x="0" y="137"/>
                  </a:lnTo>
                  <a:lnTo>
                    <a:pt x="15" y="100"/>
                  </a:lnTo>
                  <a:lnTo>
                    <a:pt x="23" y="84"/>
                  </a:lnTo>
                  <a:lnTo>
                    <a:pt x="33" y="67"/>
                  </a:lnTo>
                  <a:lnTo>
                    <a:pt x="44" y="52"/>
                  </a:lnTo>
                  <a:lnTo>
                    <a:pt x="56" y="38"/>
                  </a:lnTo>
                  <a:lnTo>
                    <a:pt x="69" y="26"/>
                  </a:lnTo>
                  <a:lnTo>
                    <a:pt x="84" y="14"/>
                  </a:lnTo>
                  <a:lnTo>
                    <a:pt x="84" y="14"/>
                  </a:lnTo>
                  <a:lnTo>
                    <a:pt x="86" y="14"/>
                  </a:lnTo>
                  <a:lnTo>
                    <a:pt x="86" y="14"/>
                  </a:lnTo>
                  <a:lnTo>
                    <a:pt x="91" y="14"/>
                  </a:lnTo>
                  <a:lnTo>
                    <a:pt x="96" y="18"/>
                  </a:lnTo>
                  <a:lnTo>
                    <a:pt x="102" y="23"/>
                  </a:lnTo>
                  <a:lnTo>
                    <a:pt x="102" y="23"/>
                  </a:lnTo>
                  <a:lnTo>
                    <a:pt x="109" y="29"/>
                  </a:lnTo>
                  <a:lnTo>
                    <a:pt x="112" y="31"/>
                  </a:lnTo>
                  <a:lnTo>
                    <a:pt x="119" y="33"/>
                  </a:lnTo>
                  <a:lnTo>
                    <a:pt x="119" y="33"/>
                  </a:lnTo>
                  <a:lnTo>
                    <a:pt x="124" y="31"/>
                  </a:lnTo>
                  <a:lnTo>
                    <a:pt x="130" y="29"/>
                  </a:lnTo>
                  <a:lnTo>
                    <a:pt x="130" y="29"/>
                  </a:lnTo>
                  <a:lnTo>
                    <a:pt x="122" y="44"/>
                  </a:lnTo>
                  <a:lnTo>
                    <a:pt x="122" y="48"/>
                  </a:lnTo>
                  <a:lnTo>
                    <a:pt x="122" y="51"/>
                  </a:lnTo>
                  <a:lnTo>
                    <a:pt x="127" y="57"/>
                  </a:lnTo>
                  <a:lnTo>
                    <a:pt x="129" y="64"/>
                  </a:lnTo>
                  <a:lnTo>
                    <a:pt x="130" y="76"/>
                  </a:lnTo>
                  <a:lnTo>
                    <a:pt x="130" y="76"/>
                  </a:lnTo>
                  <a:lnTo>
                    <a:pt x="139" y="76"/>
                  </a:lnTo>
                  <a:lnTo>
                    <a:pt x="145" y="72"/>
                  </a:lnTo>
                  <a:lnTo>
                    <a:pt x="155" y="67"/>
                  </a:lnTo>
                  <a:lnTo>
                    <a:pt x="167" y="62"/>
                  </a:lnTo>
                  <a:lnTo>
                    <a:pt x="173" y="59"/>
                  </a:lnTo>
                  <a:lnTo>
                    <a:pt x="182" y="59"/>
                  </a:lnTo>
                  <a:lnTo>
                    <a:pt x="182" y="59"/>
                  </a:lnTo>
                  <a:lnTo>
                    <a:pt x="193" y="61"/>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5" name="Freeform 108"/>
            <p:cNvSpPr/>
            <p:nvPr/>
          </p:nvSpPr>
          <p:spPr bwMode="auto">
            <a:xfrm>
              <a:off x="3116" y="381"/>
              <a:ext cx="4332" cy="2953"/>
            </a:xfrm>
            <a:custGeom>
              <a:avLst/>
              <a:gdLst>
                <a:gd name="T0" fmla="*/ 2295 w 4332"/>
                <a:gd name="T1" fmla="*/ 144 h 2953"/>
                <a:gd name="T2" fmla="*/ 2214 w 4332"/>
                <a:gd name="T3" fmla="*/ 289 h 2953"/>
                <a:gd name="T4" fmla="*/ 2097 w 4332"/>
                <a:gd name="T5" fmla="*/ 250 h 2953"/>
                <a:gd name="T6" fmla="*/ 2030 w 4332"/>
                <a:gd name="T7" fmla="*/ 223 h 2953"/>
                <a:gd name="T8" fmla="*/ 2078 w 4332"/>
                <a:gd name="T9" fmla="*/ 418 h 2953"/>
                <a:gd name="T10" fmla="*/ 1982 w 4332"/>
                <a:gd name="T11" fmla="*/ 403 h 2953"/>
                <a:gd name="T12" fmla="*/ 1898 w 4332"/>
                <a:gd name="T13" fmla="*/ 384 h 2953"/>
                <a:gd name="T14" fmla="*/ 1681 w 4332"/>
                <a:gd name="T15" fmla="*/ 392 h 2953"/>
                <a:gd name="T16" fmla="*/ 1380 w 4332"/>
                <a:gd name="T17" fmla="*/ 440 h 2953"/>
                <a:gd name="T18" fmla="*/ 1299 w 4332"/>
                <a:gd name="T19" fmla="*/ 466 h 2953"/>
                <a:gd name="T20" fmla="*/ 1193 w 4332"/>
                <a:gd name="T21" fmla="*/ 551 h 2953"/>
                <a:gd name="T22" fmla="*/ 1236 w 4332"/>
                <a:gd name="T23" fmla="*/ 390 h 2953"/>
                <a:gd name="T24" fmla="*/ 980 w 4332"/>
                <a:gd name="T25" fmla="*/ 298 h 2953"/>
                <a:gd name="T26" fmla="*/ 559 w 4332"/>
                <a:gd name="T27" fmla="*/ 580 h 2953"/>
                <a:gd name="T28" fmla="*/ 702 w 4332"/>
                <a:gd name="T29" fmla="*/ 802 h 2953"/>
                <a:gd name="T30" fmla="*/ 837 w 4332"/>
                <a:gd name="T31" fmla="*/ 552 h 2953"/>
                <a:gd name="T32" fmla="*/ 899 w 4332"/>
                <a:gd name="T33" fmla="*/ 680 h 2953"/>
                <a:gd name="T34" fmla="*/ 909 w 4332"/>
                <a:gd name="T35" fmla="*/ 736 h 2953"/>
                <a:gd name="T36" fmla="*/ 844 w 4332"/>
                <a:gd name="T37" fmla="*/ 843 h 2953"/>
                <a:gd name="T38" fmla="*/ 589 w 4332"/>
                <a:gd name="T39" fmla="*/ 835 h 2953"/>
                <a:gd name="T40" fmla="*/ 495 w 4332"/>
                <a:gd name="T41" fmla="*/ 918 h 2953"/>
                <a:gd name="T42" fmla="*/ 293 w 4332"/>
                <a:gd name="T43" fmla="*/ 1164 h 2953"/>
                <a:gd name="T44" fmla="*/ 263 w 4332"/>
                <a:gd name="T45" fmla="*/ 1350 h 2953"/>
                <a:gd name="T46" fmla="*/ 581 w 4332"/>
                <a:gd name="T47" fmla="*/ 1135 h 2953"/>
                <a:gd name="T48" fmla="*/ 765 w 4332"/>
                <a:gd name="T49" fmla="*/ 1234 h 2953"/>
                <a:gd name="T50" fmla="*/ 813 w 4332"/>
                <a:gd name="T51" fmla="*/ 1229 h 2953"/>
                <a:gd name="T52" fmla="*/ 874 w 4332"/>
                <a:gd name="T53" fmla="*/ 1244 h 2953"/>
                <a:gd name="T54" fmla="*/ 1084 w 4332"/>
                <a:gd name="T55" fmla="*/ 1340 h 2953"/>
                <a:gd name="T56" fmla="*/ 971 w 4332"/>
                <a:gd name="T57" fmla="*/ 1472 h 2953"/>
                <a:gd name="T58" fmla="*/ 626 w 4332"/>
                <a:gd name="T59" fmla="*/ 1419 h 2953"/>
                <a:gd name="T60" fmla="*/ 245 w 4332"/>
                <a:gd name="T61" fmla="*/ 1370 h 2953"/>
                <a:gd name="T62" fmla="*/ 113 w 4332"/>
                <a:gd name="T63" fmla="*/ 2005 h 2953"/>
                <a:gd name="T64" fmla="*/ 680 w 4332"/>
                <a:gd name="T65" fmla="*/ 2385 h 2953"/>
                <a:gd name="T66" fmla="*/ 943 w 4332"/>
                <a:gd name="T67" fmla="*/ 2935 h 2953"/>
                <a:gd name="T68" fmla="*/ 1279 w 4332"/>
                <a:gd name="T69" fmla="*/ 2491 h 2953"/>
                <a:gd name="T70" fmla="*/ 1289 w 4332"/>
                <a:gd name="T71" fmla="*/ 1863 h 2953"/>
                <a:gd name="T72" fmla="*/ 1317 w 4332"/>
                <a:gd name="T73" fmla="*/ 1810 h 2953"/>
                <a:gd name="T74" fmla="*/ 1534 w 4332"/>
                <a:gd name="T75" fmla="*/ 1643 h 2953"/>
                <a:gd name="T76" fmla="*/ 1532 w 4332"/>
                <a:gd name="T77" fmla="*/ 1555 h 2953"/>
                <a:gd name="T78" fmla="*/ 1930 w 4332"/>
                <a:gd name="T79" fmla="*/ 1671 h 2953"/>
                <a:gd name="T80" fmla="*/ 2044 w 4332"/>
                <a:gd name="T81" fmla="*/ 1920 h 2953"/>
                <a:gd name="T82" fmla="*/ 2395 w 4332"/>
                <a:gd name="T83" fmla="*/ 1664 h 2953"/>
                <a:gd name="T84" fmla="*/ 2560 w 4332"/>
                <a:gd name="T85" fmla="*/ 1995 h 2953"/>
                <a:gd name="T86" fmla="*/ 2634 w 4332"/>
                <a:gd name="T87" fmla="*/ 1906 h 2953"/>
                <a:gd name="T88" fmla="*/ 2797 w 4332"/>
                <a:gd name="T89" fmla="*/ 1694 h 2953"/>
                <a:gd name="T90" fmla="*/ 3050 w 4332"/>
                <a:gd name="T91" fmla="*/ 1500 h 2953"/>
                <a:gd name="T92" fmla="*/ 2992 w 4332"/>
                <a:gd name="T93" fmla="*/ 1327 h 2953"/>
                <a:gd name="T94" fmla="*/ 3061 w 4332"/>
                <a:gd name="T95" fmla="*/ 1272 h 2953"/>
                <a:gd name="T96" fmla="*/ 3222 w 4332"/>
                <a:gd name="T97" fmla="*/ 1336 h 2953"/>
                <a:gd name="T98" fmla="*/ 3477 w 4332"/>
                <a:gd name="T99" fmla="*/ 916 h 2953"/>
                <a:gd name="T100" fmla="*/ 3497 w 4332"/>
                <a:gd name="T101" fmla="*/ 718 h 2953"/>
                <a:gd name="T102" fmla="*/ 3771 w 4332"/>
                <a:gd name="T103" fmla="*/ 701 h 2953"/>
                <a:gd name="T104" fmla="*/ 3995 w 4332"/>
                <a:gd name="T105" fmla="*/ 592 h 2953"/>
                <a:gd name="T106" fmla="*/ 3857 w 4332"/>
                <a:gd name="T107" fmla="*/ 923 h 2953"/>
                <a:gd name="T108" fmla="*/ 3972 w 4332"/>
                <a:gd name="T109" fmla="*/ 691 h 2953"/>
                <a:gd name="T110" fmla="*/ 4246 w 4332"/>
                <a:gd name="T111" fmla="*/ 514 h 2953"/>
                <a:gd name="T112" fmla="*/ 3914 w 4332"/>
                <a:gd name="T113" fmla="*/ 349 h 2953"/>
                <a:gd name="T114" fmla="*/ 3651 w 4332"/>
                <a:gd name="T115" fmla="*/ 238 h 2953"/>
                <a:gd name="T116" fmla="*/ 3371 w 4332"/>
                <a:gd name="T117" fmla="*/ 271 h 2953"/>
                <a:gd name="T118" fmla="*/ 3099 w 4332"/>
                <a:gd name="T119" fmla="*/ 177 h 2953"/>
                <a:gd name="T120" fmla="*/ 2805 w 4332"/>
                <a:gd name="T121" fmla="*/ 169 h 2953"/>
                <a:gd name="T122" fmla="*/ 2722 w 4332"/>
                <a:gd name="T123" fmla="*/ 48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32" h="2953">
                  <a:moveTo>
                    <a:pt x="2674" y="0"/>
                  </a:moveTo>
                  <a:lnTo>
                    <a:pt x="2674" y="0"/>
                  </a:lnTo>
                  <a:lnTo>
                    <a:pt x="2664" y="1"/>
                  </a:lnTo>
                  <a:lnTo>
                    <a:pt x="2656" y="3"/>
                  </a:lnTo>
                  <a:lnTo>
                    <a:pt x="2638" y="11"/>
                  </a:lnTo>
                  <a:lnTo>
                    <a:pt x="2621" y="18"/>
                  </a:lnTo>
                  <a:lnTo>
                    <a:pt x="2613" y="21"/>
                  </a:lnTo>
                  <a:lnTo>
                    <a:pt x="2603" y="23"/>
                  </a:lnTo>
                  <a:lnTo>
                    <a:pt x="2603" y="23"/>
                  </a:lnTo>
                  <a:lnTo>
                    <a:pt x="2606" y="30"/>
                  </a:lnTo>
                  <a:lnTo>
                    <a:pt x="2608" y="35"/>
                  </a:lnTo>
                  <a:lnTo>
                    <a:pt x="2610" y="39"/>
                  </a:lnTo>
                  <a:lnTo>
                    <a:pt x="2608" y="43"/>
                  </a:lnTo>
                  <a:lnTo>
                    <a:pt x="2606" y="46"/>
                  </a:lnTo>
                  <a:lnTo>
                    <a:pt x="2603" y="49"/>
                  </a:lnTo>
                  <a:lnTo>
                    <a:pt x="2595" y="53"/>
                  </a:lnTo>
                  <a:lnTo>
                    <a:pt x="2586" y="58"/>
                  </a:lnTo>
                  <a:lnTo>
                    <a:pt x="2577" y="61"/>
                  </a:lnTo>
                  <a:lnTo>
                    <a:pt x="2570" y="68"/>
                  </a:lnTo>
                  <a:lnTo>
                    <a:pt x="2567" y="73"/>
                  </a:lnTo>
                  <a:lnTo>
                    <a:pt x="2565" y="78"/>
                  </a:lnTo>
                  <a:lnTo>
                    <a:pt x="2565" y="78"/>
                  </a:lnTo>
                  <a:lnTo>
                    <a:pt x="2537" y="74"/>
                  </a:lnTo>
                  <a:lnTo>
                    <a:pt x="2507" y="73"/>
                  </a:lnTo>
                  <a:lnTo>
                    <a:pt x="2507" y="73"/>
                  </a:lnTo>
                  <a:lnTo>
                    <a:pt x="2479" y="73"/>
                  </a:lnTo>
                  <a:lnTo>
                    <a:pt x="2451" y="76"/>
                  </a:lnTo>
                  <a:lnTo>
                    <a:pt x="2423" y="81"/>
                  </a:lnTo>
                  <a:lnTo>
                    <a:pt x="2395" y="86"/>
                  </a:lnTo>
                  <a:lnTo>
                    <a:pt x="2366" y="92"/>
                  </a:lnTo>
                  <a:lnTo>
                    <a:pt x="2340" y="102"/>
                  </a:lnTo>
                  <a:lnTo>
                    <a:pt x="2317" y="112"/>
                  </a:lnTo>
                  <a:lnTo>
                    <a:pt x="2294" y="122"/>
                  </a:lnTo>
                  <a:lnTo>
                    <a:pt x="2294" y="122"/>
                  </a:lnTo>
                  <a:lnTo>
                    <a:pt x="2292" y="132"/>
                  </a:lnTo>
                  <a:lnTo>
                    <a:pt x="2294" y="139"/>
                  </a:lnTo>
                  <a:lnTo>
                    <a:pt x="2295" y="144"/>
                  </a:lnTo>
                  <a:lnTo>
                    <a:pt x="2300" y="147"/>
                  </a:lnTo>
                  <a:lnTo>
                    <a:pt x="2304" y="150"/>
                  </a:lnTo>
                  <a:lnTo>
                    <a:pt x="2307" y="155"/>
                  </a:lnTo>
                  <a:lnTo>
                    <a:pt x="2308" y="160"/>
                  </a:lnTo>
                  <a:lnTo>
                    <a:pt x="2308" y="169"/>
                  </a:lnTo>
                  <a:lnTo>
                    <a:pt x="2308" y="169"/>
                  </a:lnTo>
                  <a:lnTo>
                    <a:pt x="2300" y="172"/>
                  </a:lnTo>
                  <a:lnTo>
                    <a:pt x="2292" y="175"/>
                  </a:lnTo>
                  <a:lnTo>
                    <a:pt x="2272" y="177"/>
                  </a:lnTo>
                  <a:lnTo>
                    <a:pt x="2272" y="177"/>
                  </a:lnTo>
                  <a:lnTo>
                    <a:pt x="2246" y="175"/>
                  </a:lnTo>
                  <a:lnTo>
                    <a:pt x="2246" y="175"/>
                  </a:lnTo>
                  <a:lnTo>
                    <a:pt x="2217" y="173"/>
                  </a:lnTo>
                  <a:lnTo>
                    <a:pt x="2217" y="173"/>
                  </a:lnTo>
                  <a:lnTo>
                    <a:pt x="2203" y="173"/>
                  </a:lnTo>
                  <a:lnTo>
                    <a:pt x="2188" y="175"/>
                  </a:lnTo>
                  <a:lnTo>
                    <a:pt x="2171" y="178"/>
                  </a:lnTo>
                  <a:lnTo>
                    <a:pt x="2155" y="183"/>
                  </a:lnTo>
                  <a:lnTo>
                    <a:pt x="2155" y="183"/>
                  </a:lnTo>
                  <a:lnTo>
                    <a:pt x="2155" y="193"/>
                  </a:lnTo>
                  <a:lnTo>
                    <a:pt x="2155" y="200"/>
                  </a:lnTo>
                  <a:lnTo>
                    <a:pt x="2158" y="207"/>
                  </a:lnTo>
                  <a:lnTo>
                    <a:pt x="2161" y="212"/>
                  </a:lnTo>
                  <a:lnTo>
                    <a:pt x="2169" y="221"/>
                  </a:lnTo>
                  <a:lnTo>
                    <a:pt x="2179" y="228"/>
                  </a:lnTo>
                  <a:lnTo>
                    <a:pt x="2189" y="235"/>
                  </a:lnTo>
                  <a:lnTo>
                    <a:pt x="2201" y="241"/>
                  </a:lnTo>
                  <a:lnTo>
                    <a:pt x="2209" y="250"/>
                  </a:lnTo>
                  <a:lnTo>
                    <a:pt x="2213" y="255"/>
                  </a:lnTo>
                  <a:lnTo>
                    <a:pt x="2216" y="261"/>
                  </a:lnTo>
                  <a:lnTo>
                    <a:pt x="2216" y="261"/>
                  </a:lnTo>
                  <a:lnTo>
                    <a:pt x="2213" y="264"/>
                  </a:lnTo>
                  <a:lnTo>
                    <a:pt x="2211" y="268"/>
                  </a:lnTo>
                  <a:lnTo>
                    <a:pt x="2209" y="271"/>
                  </a:lnTo>
                  <a:lnTo>
                    <a:pt x="2209" y="274"/>
                  </a:lnTo>
                  <a:lnTo>
                    <a:pt x="2211" y="283"/>
                  </a:lnTo>
                  <a:lnTo>
                    <a:pt x="2214" y="289"/>
                  </a:lnTo>
                  <a:lnTo>
                    <a:pt x="2219" y="296"/>
                  </a:lnTo>
                  <a:lnTo>
                    <a:pt x="2221" y="303"/>
                  </a:lnTo>
                  <a:lnTo>
                    <a:pt x="2221" y="307"/>
                  </a:lnTo>
                  <a:lnTo>
                    <a:pt x="2219" y="311"/>
                  </a:lnTo>
                  <a:lnTo>
                    <a:pt x="2216" y="314"/>
                  </a:lnTo>
                  <a:lnTo>
                    <a:pt x="2216" y="314"/>
                  </a:lnTo>
                  <a:lnTo>
                    <a:pt x="2211" y="312"/>
                  </a:lnTo>
                  <a:lnTo>
                    <a:pt x="2208" y="309"/>
                  </a:lnTo>
                  <a:lnTo>
                    <a:pt x="2203" y="303"/>
                  </a:lnTo>
                  <a:lnTo>
                    <a:pt x="2199" y="298"/>
                  </a:lnTo>
                  <a:lnTo>
                    <a:pt x="2198" y="296"/>
                  </a:lnTo>
                  <a:lnTo>
                    <a:pt x="2196" y="296"/>
                  </a:lnTo>
                  <a:lnTo>
                    <a:pt x="2196" y="296"/>
                  </a:lnTo>
                  <a:lnTo>
                    <a:pt x="2191" y="298"/>
                  </a:lnTo>
                  <a:lnTo>
                    <a:pt x="2184" y="307"/>
                  </a:lnTo>
                  <a:lnTo>
                    <a:pt x="2184" y="307"/>
                  </a:lnTo>
                  <a:lnTo>
                    <a:pt x="2184" y="298"/>
                  </a:lnTo>
                  <a:lnTo>
                    <a:pt x="2184" y="291"/>
                  </a:lnTo>
                  <a:lnTo>
                    <a:pt x="2186" y="284"/>
                  </a:lnTo>
                  <a:lnTo>
                    <a:pt x="2188" y="279"/>
                  </a:lnTo>
                  <a:lnTo>
                    <a:pt x="2194" y="269"/>
                  </a:lnTo>
                  <a:lnTo>
                    <a:pt x="2201" y="261"/>
                  </a:lnTo>
                  <a:lnTo>
                    <a:pt x="2201" y="261"/>
                  </a:lnTo>
                  <a:lnTo>
                    <a:pt x="2188" y="261"/>
                  </a:lnTo>
                  <a:lnTo>
                    <a:pt x="2188" y="261"/>
                  </a:lnTo>
                  <a:lnTo>
                    <a:pt x="2174" y="261"/>
                  </a:lnTo>
                  <a:lnTo>
                    <a:pt x="2165" y="258"/>
                  </a:lnTo>
                  <a:lnTo>
                    <a:pt x="2155" y="253"/>
                  </a:lnTo>
                  <a:lnTo>
                    <a:pt x="2146" y="246"/>
                  </a:lnTo>
                  <a:lnTo>
                    <a:pt x="2138" y="241"/>
                  </a:lnTo>
                  <a:lnTo>
                    <a:pt x="2130" y="236"/>
                  </a:lnTo>
                  <a:lnTo>
                    <a:pt x="2120" y="231"/>
                  </a:lnTo>
                  <a:lnTo>
                    <a:pt x="2108" y="230"/>
                  </a:lnTo>
                  <a:lnTo>
                    <a:pt x="2108" y="230"/>
                  </a:lnTo>
                  <a:lnTo>
                    <a:pt x="2107" y="240"/>
                  </a:lnTo>
                  <a:lnTo>
                    <a:pt x="2102" y="246"/>
                  </a:lnTo>
                  <a:lnTo>
                    <a:pt x="2097" y="250"/>
                  </a:lnTo>
                  <a:lnTo>
                    <a:pt x="2090" y="250"/>
                  </a:lnTo>
                  <a:lnTo>
                    <a:pt x="2090" y="250"/>
                  </a:lnTo>
                  <a:lnTo>
                    <a:pt x="2083" y="250"/>
                  </a:lnTo>
                  <a:lnTo>
                    <a:pt x="2083" y="250"/>
                  </a:lnTo>
                  <a:lnTo>
                    <a:pt x="2075" y="250"/>
                  </a:lnTo>
                  <a:lnTo>
                    <a:pt x="2075" y="250"/>
                  </a:lnTo>
                  <a:lnTo>
                    <a:pt x="2070" y="250"/>
                  </a:lnTo>
                  <a:lnTo>
                    <a:pt x="2067" y="251"/>
                  </a:lnTo>
                  <a:lnTo>
                    <a:pt x="2064" y="255"/>
                  </a:lnTo>
                  <a:lnTo>
                    <a:pt x="2062" y="261"/>
                  </a:lnTo>
                  <a:lnTo>
                    <a:pt x="2062" y="261"/>
                  </a:lnTo>
                  <a:lnTo>
                    <a:pt x="2069" y="263"/>
                  </a:lnTo>
                  <a:lnTo>
                    <a:pt x="2077" y="264"/>
                  </a:lnTo>
                  <a:lnTo>
                    <a:pt x="2092" y="268"/>
                  </a:lnTo>
                  <a:lnTo>
                    <a:pt x="2098" y="271"/>
                  </a:lnTo>
                  <a:lnTo>
                    <a:pt x="2103" y="276"/>
                  </a:lnTo>
                  <a:lnTo>
                    <a:pt x="2107" y="283"/>
                  </a:lnTo>
                  <a:lnTo>
                    <a:pt x="2108" y="291"/>
                  </a:lnTo>
                  <a:lnTo>
                    <a:pt x="2108" y="291"/>
                  </a:lnTo>
                  <a:lnTo>
                    <a:pt x="2097" y="288"/>
                  </a:lnTo>
                  <a:lnTo>
                    <a:pt x="2087" y="286"/>
                  </a:lnTo>
                  <a:lnTo>
                    <a:pt x="2064" y="281"/>
                  </a:lnTo>
                  <a:lnTo>
                    <a:pt x="2054" y="278"/>
                  </a:lnTo>
                  <a:lnTo>
                    <a:pt x="2044" y="274"/>
                  </a:lnTo>
                  <a:lnTo>
                    <a:pt x="2035" y="269"/>
                  </a:lnTo>
                  <a:lnTo>
                    <a:pt x="2030" y="261"/>
                  </a:lnTo>
                  <a:lnTo>
                    <a:pt x="2030" y="261"/>
                  </a:lnTo>
                  <a:lnTo>
                    <a:pt x="2034" y="258"/>
                  </a:lnTo>
                  <a:lnTo>
                    <a:pt x="2035" y="253"/>
                  </a:lnTo>
                  <a:lnTo>
                    <a:pt x="2039" y="238"/>
                  </a:lnTo>
                  <a:lnTo>
                    <a:pt x="2037" y="223"/>
                  </a:lnTo>
                  <a:lnTo>
                    <a:pt x="2037" y="218"/>
                  </a:lnTo>
                  <a:lnTo>
                    <a:pt x="2035" y="217"/>
                  </a:lnTo>
                  <a:lnTo>
                    <a:pt x="2035" y="217"/>
                  </a:lnTo>
                  <a:lnTo>
                    <a:pt x="2032" y="218"/>
                  </a:lnTo>
                  <a:lnTo>
                    <a:pt x="2030" y="223"/>
                  </a:lnTo>
                  <a:lnTo>
                    <a:pt x="2030" y="223"/>
                  </a:lnTo>
                  <a:lnTo>
                    <a:pt x="2032" y="230"/>
                  </a:lnTo>
                  <a:lnTo>
                    <a:pt x="2032" y="235"/>
                  </a:lnTo>
                  <a:lnTo>
                    <a:pt x="2030" y="240"/>
                  </a:lnTo>
                  <a:lnTo>
                    <a:pt x="2029" y="243"/>
                  </a:lnTo>
                  <a:lnTo>
                    <a:pt x="2024" y="248"/>
                  </a:lnTo>
                  <a:lnTo>
                    <a:pt x="2017" y="251"/>
                  </a:lnTo>
                  <a:lnTo>
                    <a:pt x="2009" y="253"/>
                  </a:lnTo>
                  <a:lnTo>
                    <a:pt x="2001" y="256"/>
                  </a:lnTo>
                  <a:lnTo>
                    <a:pt x="1994" y="261"/>
                  </a:lnTo>
                  <a:lnTo>
                    <a:pt x="1992" y="264"/>
                  </a:lnTo>
                  <a:lnTo>
                    <a:pt x="1991" y="268"/>
                  </a:lnTo>
                  <a:lnTo>
                    <a:pt x="1991" y="268"/>
                  </a:lnTo>
                  <a:lnTo>
                    <a:pt x="2001" y="276"/>
                  </a:lnTo>
                  <a:lnTo>
                    <a:pt x="2007" y="284"/>
                  </a:lnTo>
                  <a:lnTo>
                    <a:pt x="2011" y="293"/>
                  </a:lnTo>
                  <a:lnTo>
                    <a:pt x="2011" y="301"/>
                  </a:lnTo>
                  <a:lnTo>
                    <a:pt x="2009" y="311"/>
                  </a:lnTo>
                  <a:lnTo>
                    <a:pt x="2006" y="321"/>
                  </a:lnTo>
                  <a:lnTo>
                    <a:pt x="1999" y="346"/>
                  </a:lnTo>
                  <a:lnTo>
                    <a:pt x="1999" y="346"/>
                  </a:lnTo>
                  <a:lnTo>
                    <a:pt x="2027" y="347"/>
                  </a:lnTo>
                  <a:lnTo>
                    <a:pt x="2039" y="349"/>
                  </a:lnTo>
                  <a:lnTo>
                    <a:pt x="2050" y="352"/>
                  </a:lnTo>
                  <a:lnTo>
                    <a:pt x="2059" y="355"/>
                  </a:lnTo>
                  <a:lnTo>
                    <a:pt x="2065" y="359"/>
                  </a:lnTo>
                  <a:lnTo>
                    <a:pt x="2072" y="364"/>
                  </a:lnTo>
                  <a:lnTo>
                    <a:pt x="2078" y="369"/>
                  </a:lnTo>
                  <a:lnTo>
                    <a:pt x="2087" y="380"/>
                  </a:lnTo>
                  <a:lnTo>
                    <a:pt x="2095" y="394"/>
                  </a:lnTo>
                  <a:lnTo>
                    <a:pt x="2108" y="422"/>
                  </a:lnTo>
                  <a:lnTo>
                    <a:pt x="2108" y="422"/>
                  </a:lnTo>
                  <a:lnTo>
                    <a:pt x="2100" y="423"/>
                  </a:lnTo>
                  <a:lnTo>
                    <a:pt x="2093" y="423"/>
                  </a:lnTo>
                  <a:lnTo>
                    <a:pt x="2093" y="423"/>
                  </a:lnTo>
                  <a:lnTo>
                    <a:pt x="2087" y="423"/>
                  </a:lnTo>
                  <a:lnTo>
                    <a:pt x="2082" y="422"/>
                  </a:lnTo>
                  <a:lnTo>
                    <a:pt x="2078" y="418"/>
                  </a:lnTo>
                  <a:lnTo>
                    <a:pt x="2075" y="415"/>
                  </a:lnTo>
                  <a:lnTo>
                    <a:pt x="2070" y="405"/>
                  </a:lnTo>
                  <a:lnTo>
                    <a:pt x="2069" y="395"/>
                  </a:lnTo>
                  <a:lnTo>
                    <a:pt x="2069" y="395"/>
                  </a:lnTo>
                  <a:lnTo>
                    <a:pt x="2065" y="385"/>
                  </a:lnTo>
                  <a:lnTo>
                    <a:pt x="2060" y="375"/>
                  </a:lnTo>
                  <a:lnTo>
                    <a:pt x="2059" y="372"/>
                  </a:lnTo>
                  <a:lnTo>
                    <a:pt x="2054" y="369"/>
                  </a:lnTo>
                  <a:lnTo>
                    <a:pt x="2049" y="367"/>
                  </a:lnTo>
                  <a:lnTo>
                    <a:pt x="2044" y="365"/>
                  </a:lnTo>
                  <a:lnTo>
                    <a:pt x="2044" y="365"/>
                  </a:lnTo>
                  <a:lnTo>
                    <a:pt x="2030" y="369"/>
                  </a:lnTo>
                  <a:lnTo>
                    <a:pt x="2030" y="369"/>
                  </a:lnTo>
                  <a:lnTo>
                    <a:pt x="2029" y="384"/>
                  </a:lnTo>
                  <a:lnTo>
                    <a:pt x="2024" y="398"/>
                  </a:lnTo>
                  <a:lnTo>
                    <a:pt x="2016" y="415"/>
                  </a:lnTo>
                  <a:lnTo>
                    <a:pt x="2006" y="432"/>
                  </a:lnTo>
                  <a:lnTo>
                    <a:pt x="1992" y="445"/>
                  </a:lnTo>
                  <a:lnTo>
                    <a:pt x="1978" y="456"/>
                  </a:lnTo>
                  <a:lnTo>
                    <a:pt x="1969" y="461"/>
                  </a:lnTo>
                  <a:lnTo>
                    <a:pt x="1961" y="465"/>
                  </a:lnTo>
                  <a:lnTo>
                    <a:pt x="1953" y="466"/>
                  </a:lnTo>
                  <a:lnTo>
                    <a:pt x="1944" y="466"/>
                  </a:lnTo>
                  <a:lnTo>
                    <a:pt x="1944" y="466"/>
                  </a:lnTo>
                  <a:lnTo>
                    <a:pt x="1933" y="466"/>
                  </a:lnTo>
                  <a:lnTo>
                    <a:pt x="1921" y="461"/>
                  </a:lnTo>
                  <a:lnTo>
                    <a:pt x="1910" y="455"/>
                  </a:lnTo>
                  <a:lnTo>
                    <a:pt x="1898" y="445"/>
                  </a:lnTo>
                  <a:lnTo>
                    <a:pt x="1898" y="445"/>
                  </a:lnTo>
                  <a:lnTo>
                    <a:pt x="1915" y="446"/>
                  </a:lnTo>
                  <a:lnTo>
                    <a:pt x="1915" y="446"/>
                  </a:lnTo>
                  <a:lnTo>
                    <a:pt x="1933" y="445"/>
                  </a:lnTo>
                  <a:lnTo>
                    <a:pt x="1946" y="440"/>
                  </a:lnTo>
                  <a:lnTo>
                    <a:pt x="1959" y="435"/>
                  </a:lnTo>
                  <a:lnTo>
                    <a:pt x="1969" y="427"/>
                  </a:lnTo>
                  <a:lnTo>
                    <a:pt x="1978" y="417"/>
                  </a:lnTo>
                  <a:lnTo>
                    <a:pt x="1982" y="403"/>
                  </a:lnTo>
                  <a:lnTo>
                    <a:pt x="1987" y="390"/>
                  </a:lnTo>
                  <a:lnTo>
                    <a:pt x="1991" y="375"/>
                  </a:lnTo>
                  <a:lnTo>
                    <a:pt x="1991" y="375"/>
                  </a:lnTo>
                  <a:lnTo>
                    <a:pt x="1982" y="357"/>
                  </a:lnTo>
                  <a:lnTo>
                    <a:pt x="1976" y="336"/>
                  </a:lnTo>
                  <a:lnTo>
                    <a:pt x="1971" y="316"/>
                  </a:lnTo>
                  <a:lnTo>
                    <a:pt x="1968" y="294"/>
                  </a:lnTo>
                  <a:lnTo>
                    <a:pt x="1968" y="274"/>
                  </a:lnTo>
                  <a:lnTo>
                    <a:pt x="1969" y="253"/>
                  </a:lnTo>
                  <a:lnTo>
                    <a:pt x="1974" y="233"/>
                  </a:lnTo>
                  <a:lnTo>
                    <a:pt x="1984" y="215"/>
                  </a:lnTo>
                  <a:lnTo>
                    <a:pt x="1898" y="215"/>
                  </a:lnTo>
                  <a:lnTo>
                    <a:pt x="1898" y="215"/>
                  </a:lnTo>
                  <a:lnTo>
                    <a:pt x="1898" y="228"/>
                  </a:lnTo>
                  <a:lnTo>
                    <a:pt x="1895" y="238"/>
                  </a:lnTo>
                  <a:lnTo>
                    <a:pt x="1891" y="248"/>
                  </a:lnTo>
                  <a:lnTo>
                    <a:pt x="1885" y="255"/>
                  </a:lnTo>
                  <a:lnTo>
                    <a:pt x="1878" y="261"/>
                  </a:lnTo>
                  <a:lnTo>
                    <a:pt x="1870" y="268"/>
                  </a:lnTo>
                  <a:lnTo>
                    <a:pt x="1852" y="276"/>
                  </a:lnTo>
                  <a:lnTo>
                    <a:pt x="1852" y="276"/>
                  </a:lnTo>
                  <a:lnTo>
                    <a:pt x="1858" y="296"/>
                  </a:lnTo>
                  <a:lnTo>
                    <a:pt x="1862" y="307"/>
                  </a:lnTo>
                  <a:lnTo>
                    <a:pt x="1862" y="314"/>
                  </a:lnTo>
                  <a:lnTo>
                    <a:pt x="1860" y="321"/>
                  </a:lnTo>
                  <a:lnTo>
                    <a:pt x="1852" y="337"/>
                  </a:lnTo>
                  <a:lnTo>
                    <a:pt x="1852" y="337"/>
                  </a:lnTo>
                  <a:lnTo>
                    <a:pt x="1853" y="337"/>
                  </a:lnTo>
                  <a:lnTo>
                    <a:pt x="1853" y="337"/>
                  </a:lnTo>
                  <a:lnTo>
                    <a:pt x="1863" y="339"/>
                  </a:lnTo>
                  <a:lnTo>
                    <a:pt x="1872" y="342"/>
                  </a:lnTo>
                  <a:lnTo>
                    <a:pt x="1878" y="347"/>
                  </a:lnTo>
                  <a:lnTo>
                    <a:pt x="1883" y="354"/>
                  </a:lnTo>
                  <a:lnTo>
                    <a:pt x="1890" y="369"/>
                  </a:lnTo>
                  <a:lnTo>
                    <a:pt x="1893" y="377"/>
                  </a:lnTo>
                  <a:lnTo>
                    <a:pt x="1898" y="384"/>
                  </a:lnTo>
                  <a:lnTo>
                    <a:pt x="1898" y="384"/>
                  </a:lnTo>
                  <a:lnTo>
                    <a:pt x="1898" y="384"/>
                  </a:lnTo>
                  <a:lnTo>
                    <a:pt x="1898" y="384"/>
                  </a:lnTo>
                  <a:lnTo>
                    <a:pt x="1893" y="384"/>
                  </a:lnTo>
                  <a:lnTo>
                    <a:pt x="1890" y="387"/>
                  </a:lnTo>
                  <a:lnTo>
                    <a:pt x="1887" y="389"/>
                  </a:lnTo>
                  <a:lnTo>
                    <a:pt x="1883" y="392"/>
                  </a:lnTo>
                  <a:lnTo>
                    <a:pt x="1883" y="392"/>
                  </a:lnTo>
                  <a:lnTo>
                    <a:pt x="1850" y="372"/>
                  </a:lnTo>
                  <a:lnTo>
                    <a:pt x="1814" y="355"/>
                  </a:lnTo>
                  <a:lnTo>
                    <a:pt x="1794" y="347"/>
                  </a:lnTo>
                  <a:lnTo>
                    <a:pt x="1774" y="341"/>
                  </a:lnTo>
                  <a:lnTo>
                    <a:pt x="1754" y="337"/>
                  </a:lnTo>
                  <a:lnTo>
                    <a:pt x="1734" y="336"/>
                  </a:lnTo>
                  <a:lnTo>
                    <a:pt x="1734" y="336"/>
                  </a:lnTo>
                  <a:lnTo>
                    <a:pt x="1723" y="336"/>
                  </a:lnTo>
                  <a:lnTo>
                    <a:pt x="1713" y="337"/>
                  </a:lnTo>
                  <a:lnTo>
                    <a:pt x="1713" y="337"/>
                  </a:lnTo>
                  <a:lnTo>
                    <a:pt x="1713" y="344"/>
                  </a:lnTo>
                  <a:lnTo>
                    <a:pt x="1713" y="349"/>
                  </a:lnTo>
                  <a:lnTo>
                    <a:pt x="1718" y="355"/>
                  </a:lnTo>
                  <a:lnTo>
                    <a:pt x="1719" y="359"/>
                  </a:lnTo>
                  <a:lnTo>
                    <a:pt x="1721" y="364"/>
                  </a:lnTo>
                  <a:lnTo>
                    <a:pt x="1721" y="369"/>
                  </a:lnTo>
                  <a:lnTo>
                    <a:pt x="1719" y="375"/>
                  </a:lnTo>
                  <a:lnTo>
                    <a:pt x="1719" y="375"/>
                  </a:lnTo>
                  <a:lnTo>
                    <a:pt x="1709" y="374"/>
                  </a:lnTo>
                  <a:lnTo>
                    <a:pt x="1709" y="374"/>
                  </a:lnTo>
                  <a:lnTo>
                    <a:pt x="1704" y="374"/>
                  </a:lnTo>
                  <a:lnTo>
                    <a:pt x="1703" y="377"/>
                  </a:lnTo>
                  <a:lnTo>
                    <a:pt x="1698" y="382"/>
                  </a:lnTo>
                  <a:lnTo>
                    <a:pt x="1698" y="382"/>
                  </a:lnTo>
                  <a:lnTo>
                    <a:pt x="1695" y="389"/>
                  </a:lnTo>
                  <a:lnTo>
                    <a:pt x="1691" y="390"/>
                  </a:lnTo>
                  <a:lnTo>
                    <a:pt x="1686" y="392"/>
                  </a:lnTo>
                  <a:lnTo>
                    <a:pt x="1686" y="392"/>
                  </a:lnTo>
                  <a:lnTo>
                    <a:pt x="1681" y="392"/>
                  </a:lnTo>
                  <a:lnTo>
                    <a:pt x="1681" y="392"/>
                  </a:lnTo>
                  <a:lnTo>
                    <a:pt x="1675" y="382"/>
                  </a:lnTo>
                  <a:lnTo>
                    <a:pt x="1668" y="377"/>
                  </a:lnTo>
                  <a:lnTo>
                    <a:pt x="1660" y="374"/>
                  </a:lnTo>
                  <a:lnTo>
                    <a:pt x="1652" y="372"/>
                  </a:lnTo>
                  <a:lnTo>
                    <a:pt x="1652" y="372"/>
                  </a:lnTo>
                  <a:lnTo>
                    <a:pt x="1642" y="374"/>
                  </a:lnTo>
                  <a:lnTo>
                    <a:pt x="1630" y="375"/>
                  </a:lnTo>
                  <a:lnTo>
                    <a:pt x="1608" y="384"/>
                  </a:lnTo>
                  <a:lnTo>
                    <a:pt x="1608" y="384"/>
                  </a:lnTo>
                  <a:lnTo>
                    <a:pt x="1585" y="392"/>
                  </a:lnTo>
                  <a:lnTo>
                    <a:pt x="1575" y="395"/>
                  </a:lnTo>
                  <a:lnTo>
                    <a:pt x="1565" y="397"/>
                  </a:lnTo>
                  <a:lnTo>
                    <a:pt x="1565" y="397"/>
                  </a:lnTo>
                  <a:lnTo>
                    <a:pt x="1557" y="395"/>
                  </a:lnTo>
                  <a:lnTo>
                    <a:pt x="1549" y="392"/>
                  </a:lnTo>
                  <a:lnTo>
                    <a:pt x="1549" y="392"/>
                  </a:lnTo>
                  <a:lnTo>
                    <a:pt x="1551" y="387"/>
                  </a:lnTo>
                  <a:lnTo>
                    <a:pt x="1552" y="385"/>
                  </a:lnTo>
                  <a:lnTo>
                    <a:pt x="1559" y="382"/>
                  </a:lnTo>
                  <a:lnTo>
                    <a:pt x="1562" y="380"/>
                  </a:lnTo>
                  <a:lnTo>
                    <a:pt x="1564" y="377"/>
                  </a:lnTo>
                  <a:lnTo>
                    <a:pt x="1565" y="374"/>
                  </a:lnTo>
                  <a:lnTo>
                    <a:pt x="1565" y="369"/>
                  </a:lnTo>
                  <a:lnTo>
                    <a:pt x="1565" y="369"/>
                  </a:lnTo>
                  <a:lnTo>
                    <a:pt x="1546" y="377"/>
                  </a:lnTo>
                  <a:lnTo>
                    <a:pt x="1524" y="384"/>
                  </a:lnTo>
                  <a:lnTo>
                    <a:pt x="1483" y="398"/>
                  </a:lnTo>
                  <a:lnTo>
                    <a:pt x="1465" y="407"/>
                  </a:lnTo>
                  <a:lnTo>
                    <a:pt x="1446" y="417"/>
                  </a:lnTo>
                  <a:lnTo>
                    <a:pt x="1430" y="430"/>
                  </a:lnTo>
                  <a:lnTo>
                    <a:pt x="1423" y="437"/>
                  </a:lnTo>
                  <a:lnTo>
                    <a:pt x="1418" y="445"/>
                  </a:lnTo>
                  <a:lnTo>
                    <a:pt x="1418" y="445"/>
                  </a:lnTo>
                  <a:lnTo>
                    <a:pt x="1410" y="445"/>
                  </a:lnTo>
                  <a:lnTo>
                    <a:pt x="1410" y="445"/>
                  </a:lnTo>
                  <a:lnTo>
                    <a:pt x="1393" y="443"/>
                  </a:lnTo>
                  <a:lnTo>
                    <a:pt x="1380" y="440"/>
                  </a:lnTo>
                  <a:lnTo>
                    <a:pt x="1375" y="437"/>
                  </a:lnTo>
                  <a:lnTo>
                    <a:pt x="1370" y="432"/>
                  </a:lnTo>
                  <a:lnTo>
                    <a:pt x="1367" y="427"/>
                  </a:lnTo>
                  <a:lnTo>
                    <a:pt x="1364" y="422"/>
                  </a:lnTo>
                  <a:lnTo>
                    <a:pt x="1364" y="422"/>
                  </a:lnTo>
                  <a:lnTo>
                    <a:pt x="1367" y="418"/>
                  </a:lnTo>
                  <a:lnTo>
                    <a:pt x="1372" y="415"/>
                  </a:lnTo>
                  <a:lnTo>
                    <a:pt x="1383" y="410"/>
                  </a:lnTo>
                  <a:lnTo>
                    <a:pt x="1393" y="405"/>
                  </a:lnTo>
                  <a:lnTo>
                    <a:pt x="1398" y="402"/>
                  </a:lnTo>
                  <a:lnTo>
                    <a:pt x="1402" y="398"/>
                  </a:lnTo>
                  <a:lnTo>
                    <a:pt x="1402" y="398"/>
                  </a:lnTo>
                  <a:lnTo>
                    <a:pt x="1397" y="394"/>
                  </a:lnTo>
                  <a:lnTo>
                    <a:pt x="1387" y="389"/>
                  </a:lnTo>
                  <a:lnTo>
                    <a:pt x="1377" y="384"/>
                  </a:lnTo>
                  <a:lnTo>
                    <a:pt x="1365" y="382"/>
                  </a:lnTo>
                  <a:lnTo>
                    <a:pt x="1365" y="382"/>
                  </a:lnTo>
                  <a:lnTo>
                    <a:pt x="1360" y="382"/>
                  </a:lnTo>
                  <a:lnTo>
                    <a:pt x="1355" y="384"/>
                  </a:lnTo>
                  <a:lnTo>
                    <a:pt x="1352" y="387"/>
                  </a:lnTo>
                  <a:lnTo>
                    <a:pt x="1349" y="392"/>
                  </a:lnTo>
                  <a:lnTo>
                    <a:pt x="1349" y="392"/>
                  </a:lnTo>
                  <a:lnTo>
                    <a:pt x="1347" y="402"/>
                  </a:lnTo>
                  <a:lnTo>
                    <a:pt x="1349" y="412"/>
                  </a:lnTo>
                  <a:lnTo>
                    <a:pt x="1352" y="432"/>
                  </a:lnTo>
                  <a:lnTo>
                    <a:pt x="1354" y="441"/>
                  </a:lnTo>
                  <a:lnTo>
                    <a:pt x="1352" y="453"/>
                  </a:lnTo>
                  <a:lnTo>
                    <a:pt x="1349" y="465"/>
                  </a:lnTo>
                  <a:lnTo>
                    <a:pt x="1340" y="475"/>
                  </a:lnTo>
                  <a:lnTo>
                    <a:pt x="1340" y="475"/>
                  </a:lnTo>
                  <a:lnTo>
                    <a:pt x="1335" y="470"/>
                  </a:lnTo>
                  <a:lnTo>
                    <a:pt x="1329" y="465"/>
                  </a:lnTo>
                  <a:lnTo>
                    <a:pt x="1322" y="463"/>
                  </a:lnTo>
                  <a:lnTo>
                    <a:pt x="1316" y="461"/>
                  </a:lnTo>
                  <a:lnTo>
                    <a:pt x="1316" y="461"/>
                  </a:lnTo>
                  <a:lnTo>
                    <a:pt x="1307" y="463"/>
                  </a:lnTo>
                  <a:lnTo>
                    <a:pt x="1299" y="466"/>
                  </a:lnTo>
                  <a:lnTo>
                    <a:pt x="1291" y="470"/>
                  </a:lnTo>
                  <a:lnTo>
                    <a:pt x="1283" y="475"/>
                  </a:lnTo>
                  <a:lnTo>
                    <a:pt x="1268" y="488"/>
                  </a:lnTo>
                  <a:lnTo>
                    <a:pt x="1254" y="498"/>
                  </a:lnTo>
                  <a:lnTo>
                    <a:pt x="1254" y="498"/>
                  </a:lnTo>
                  <a:lnTo>
                    <a:pt x="1259" y="499"/>
                  </a:lnTo>
                  <a:lnTo>
                    <a:pt x="1264" y="501"/>
                  </a:lnTo>
                  <a:lnTo>
                    <a:pt x="1266" y="504"/>
                  </a:lnTo>
                  <a:lnTo>
                    <a:pt x="1269" y="508"/>
                  </a:lnTo>
                  <a:lnTo>
                    <a:pt x="1271" y="518"/>
                  </a:lnTo>
                  <a:lnTo>
                    <a:pt x="1271" y="529"/>
                  </a:lnTo>
                  <a:lnTo>
                    <a:pt x="1271" y="529"/>
                  </a:lnTo>
                  <a:lnTo>
                    <a:pt x="1263" y="529"/>
                  </a:lnTo>
                  <a:lnTo>
                    <a:pt x="1263" y="529"/>
                  </a:lnTo>
                  <a:lnTo>
                    <a:pt x="1251" y="529"/>
                  </a:lnTo>
                  <a:lnTo>
                    <a:pt x="1239" y="526"/>
                  </a:lnTo>
                  <a:lnTo>
                    <a:pt x="1223" y="519"/>
                  </a:lnTo>
                  <a:lnTo>
                    <a:pt x="1205" y="511"/>
                  </a:lnTo>
                  <a:lnTo>
                    <a:pt x="1196" y="508"/>
                  </a:lnTo>
                  <a:lnTo>
                    <a:pt x="1185" y="506"/>
                  </a:lnTo>
                  <a:lnTo>
                    <a:pt x="1185" y="506"/>
                  </a:lnTo>
                  <a:lnTo>
                    <a:pt x="1185" y="513"/>
                  </a:lnTo>
                  <a:lnTo>
                    <a:pt x="1185" y="516"/>
                  </a:lnTo>
                  <a:lnTo>
                    <a:pt x="1187" y="519"/>
                  </a:lnTo>
                  <a:lnTo>
                    <a:pt x="1188" y="523"/>
                  </a:lnTo>
                  <a:lnTo>
                    <a:pt x="1195" y="526"/>
                  </a:lnTo>
                  <a:lnTo>
                    <a:pt x="1201" y="528"/>
                  </a:lnTo>
                  <a:lnTo>
                    <a:pt x="1210" y="531"/>
                  </a:lnTo>
                  <a:lnTo>
                    <a:pt x="1215" y="534"/>
                  </a:lnTo>
                  <a:lnTo>
                    <a:pt x="1218" y="537"/>
                  </a:lnTo>
                  <a:lnTo>
                    <a:pt x="1218" y="541"/>
                  </a:lnTo>
                  <a:lnTo>
                    <a:pt x="1218" y="546"/>
                  </a:lnTo>
                  <a:lnTo>
                    <a:pt x="1216" y="552"/>
                  </a:lnTo>
                  <a:lnTo>
                    <a:pt x="1216" y="552"/>
                  </a:lnTo>
                  <a:lnTo>
                    <a:pt x="1215" y="552"/>
                  </a:lnTo>
                  <a:lnTo>
                    <a:pt x="1215" y="552"/>
                  </a:lnTo>
                  <a:lnTo>
                    <a:pt x="1193" y="551"/>
                  </a:lnTo>
                  <a:lnTo>
                    <a:pt x="1177" y="546"/>
                  </a:lnTo>
                  <a:lnTo>
                    <a:pt x="1162" y="539"/>
                  </a:lnTo>
                  <a:lnTo>
                    <a:pt x="1148" y="529"/>
                  </a:lnTo>
                  <a:lnTo>
                    <a:pt x="1143" y="523"/>
                  </a:lnTo>
                  <a:lnTo>
                    <a:pt x="1140" y="516"/>
                  </a:lnTo>
                  <a:lnTo>
                    <a:pt x="1137" y="509"/>
                  </a:lnTo>
                  <a:lnTo>
                    <a:pt x="1135" y="503"/>
                  </a:lnTo>
                  <a:lnTo>
                    <a:pt x="1135" y="494"/>
                  </a:lnTo>
                  <a:lnTo>
                    <a:pt x="1135" y="486"/>
                  </a:lnTo>
                  <a:lnTo>
                    <a:pt x="1137" y="476"/>
                  </a:lnTo>
                  <a:lnTo>
                    <a:pt x="1139" y="468"/>
                  </a:lnTo>
                  <a:lnTo>
                    <a:pt x="1139" y="468"/>
                  </a:lnTo>
                  <a:lnTo>
                    <a:pt x="1122" y="463"/>
                  </a:lnTo>
                  <a:lnTo>
                    <a:pt x="1114" y="460"/>
                  </a:lnTo>
                  <a:lnTo>
                    <a:pt x="1107" y="456"/>
                  </a:lnTo>
                  <a:lnTo>
                    <a:pt x="1102" y="451"/>
                  </a:lnTo>
                  <a:lnTo>
                    <a:pt x="1097" y="446"/>
                  </a:lnTo>
                  <a:lnTo>
                    <a:pt x="1094" y="438"/>
                  </a:lnTo>
                  <a:lnTo>
                    <a:pt x="1092" y="430"/>
                  </a:lnTo>
                  <a:lnTo>
                    <a:pt x="1092" y="430"/>
                  </a:lnTo>
                  <a:lnTo>
                    <a:pt x="1119" y="441"/>
                  </a:lnTo>
                  <a:lnTo>
                    <a:pt x="1150" y="455"/>
                  </a:lnTo>
                  <a:lnTo>
                    <a:pt x="1168" y="460"/>
                  </a:lnTo>
                  <a:lnTo>
                    <a:pt x="1187" y="465"/>
                  </a:lnTo>
                  <a:lnTo>
                    <a:pt x="1205" y="466"/>
                  </a:lnTo>
                  <a:lnTo>
                    <a:pt x="1221" y="468"/>
                  </a:lnTo>
                  <a:lnTo>
                    <a:pt x="1221" y="468"/>
                  </a:lnTo>
                  <a:lnTo>
                    <a:pt x="1239" y="466"/>
                  </a:lnTo>
                  <a:lnTo>
                    <a:pt x="1258" y="463"/>
                  </a:lnTo>
                  <a:lnTo>
                    <a:pt x="1273" y="455"/>
                  </a:lnTo>
                  <a:lnTo>
                    <a:pt x="1279" y="450"/>
                  </a:lnTo>
                  <a:lnTo>
                    <a:pt x="1286" y="445"/>
                  </a:lnTo>
                  <a:lnTo>
                    <a:pt x="1286" y="445"/>
                  </a:lnTo>
                  <a:lnTo>
                    <a:pt x="1278" y="428"/>
                  </a:lnTo>
                  <a:lnTo>
                    <a:pt x="1264" y="413"/>
                  </a:lnTo>
                  <a:lnTo>
                    <a:pt x="1251" y="400"/>
                  </a:lnTo>
                  <a:lnTo>
                    <a:pt x="1236" y="390"/>
                  </a:lnTo>
                  <a:lnTo>
                    <a:pt x="1220" y="382"/>
                  </a:lnTo>
                  <a:lnTo>
                    <a:pt x="1201" y="374"/>
                  </a:lnTo>
                  <a:lnTo>
                    <a:pt x="1182" y="367"/>
                  </a:lnTo>
                  <a:lnTo>
                    <a:pt x="1162" y="360"/>
                  </a:lnTo>
                  <a:lnTo>
                    <a:pt x="1082" y="341"/>
                  </a:lnTo>
                  <a:lnTo>
                    <a:pt x="1064" y="336"/>
                  </a:lnTo>
                  <a:lnTo>
                    <a:pt x="1046" y="329"/>
                  </a:lnTo>
                  <a:lnTo>
                    <a:pt x="1029" y="322"/>
                  </a:lnTo>
                  <a:lnTo>
                    <a:pt x="1014" y="314"/>
                  </a:lnTo>
                  <a:lnTo>
                    <a:pt x="1014" y="314"/>
                  </a:lnTo>
                  <a:lnTo>
                    <a:pt x="1021" y="314"/>
                  </a:lnTo>
                  <a:lnTo>
                    <a:pt x="1021" y="314"/>
                  </a:lnTo>
                  <a:lnTo>
                    <a:pt x="1033" y="314"/>
                  </a:lnTo>
                  <a:lnTo>
                    <a:pt x="1033" y="314"/>
                  </a:lnTo>
                  <a:lnTo>
                    <a:pt x="1043" y="316"/>
                  </a:lnTo>
                  <a:lnTo>
                    <a:pt x="1043" y="316"/>
                  </a:lnTo>
                  <a:lnTo>
                    <a:pt x="1048" y="316"/>
                  </a:lnTo>
                  <a:lnTo>
                    <a:pt x="1051" y="314"/>
                  </a:lnTo>
                  <a:lnTo>
                    <a:pt x="1052" y="311"/>
                  </a:lnTo>
                  <a:lnTo>
                    <a:pt x="1054" y="307"/>
                  </a:lnTo>
                  <a:lnTo>
                    <a:pt x="1054" y="307"/>
                  </a:lnTo>
                  <a:lnTo>
                    <a:pt x="1033" y="299"/>
                  </a:lnTo>
                  <a:lnTo>
                    <a:pt x="1024" y="296"/>
                  </a:lnTo>
                  <a:lnTo>
                    <a:pt x="1016" y="296"/>
                  </a:lnTo>
                  <a:lnTo>
                    <a:pt x="1016" y="296"/>
                  </a:lnTo>
                  <a:lnTo>
                    <a:pt x="1011" y="296"/>
                  </a:lnTo>
                  <a:lnTo>
                    <a:pt x="1004" y="298"/>
                  </a:lnTo>
                  <a:lnTo>
                    <a:pt x="1000" y="301"/>
                  </a:lnTo>
                  <a:lnTo>
                    <a:pt x="991" y="307"/>
                  </a:lnTo>
                  <a:lnTo>
                    <a:pt x="991" y="307"/>
                  </a:lnTo>
                  <a:lnTo>
                    <a:pt x="993" y="301"/>
                  </a:lnTo>
                  <a:lnTo>
                    <a:pt x="996" y="296"/>
                  </a:lnTo>
                  <a:lnTo>
                    <a:pt x="1000" y="291"/>
                  </a:lnTo>
                  <a:lnTo>
                    <a:pt x="1000" y="284"/>
                  </a:lnTo>
                  <a:lnTo>
                    <a:pt x="1000" y="284"/>
                  </a:lnTo>
                  <a:lnTo>
                    <a:pt x="990" y="293"/>
                  </a:lnTo>
                  <a:lnTo>
                    <a:pt x="980" y="298"/>
                  </a:lnTo>
                  <a:lnTo>
                    <a:pt x="971" y="299"/>
                  </a:lnTo>
                  <a:lnTo>
                    <a:pt x="963" y="303"/>
                  </a:lnTo>
                  <a:lnTo>
                    <a:pt x="955" y="304"/>
                  </a:lnTo>
                  <a:lnTo>
                    <a:pt x="947" y="307"/>
                  </a:lnTo>
                  <a:lnTo>
                    <a:pt x="938" y="314"/>
                  </a:lnTo>
                  <a:lnTo>
                    <a:pt x="930" y="322"/>
                  </a:lnTo>
                  <a:lnTo>
                    <a:pt x="930" y="322"/>
                  </a:lnTo>
                  <a:lnTo>
                    <a:pt x="930" y="317"/>
                  </a:lnTo>
                  <a:lnTo>
                    <a:pt x="930" y="312"/>
                  </a:lnTo>
                  <a:lnTo>
                    <a:pt x="933" y="306"/>
                  </a:lnTo>
                  <a:lnTo>
                    <a:pt x="937" y="299"/>
                  </a:lnTo>
                  <a:lnTo>
                    <a:pt x="937" y="291"/>
                  </a:lnTo>
                  <a:lnTo>
                    <a:pt x="937" y="291"/>
                  </a:lnTo>
                  <a:lnTo>
                    <a:pt x="927" y="293"/>
                  </a:lnTo>
                  <a:lnTo>
                    <a:pt x="918" y="296"/>
                  </a:lnTo>
                  <a:lnTo>
                    <a:pt x="912" y="301"/>
                  </a:lnTo>
                  <a:lnTo>
                    <a:pt x="907" y="307"/>
                  </a:lnTo>
                  <a:lnTo>
                    <a:pt x="895" y="319"/>
                  </a:lnTo>
                  <a:lnTo>
                    <a:pt x="890" y="326"/>
                  </a:lnTo>
                  <a:lnTo>
                    <a:pt x="884" y="329"/>
                  </a:lnTo>
                  <a:lnTo>
                    <a:pt x="884" y="329"/>
                  </a:lnTo>
                  <a:lnTo>
                    <a:pt x="867" y="331"/>
                  </a:lnTo>
                  <a:lnTo>
                    <a:pt x="852" y="334"/>
                  </a:lnTo>
                  <a:lnTo>
                    <a:pt x="837" y="337"/>
                  </a:lnTo>
                  <a:lnTo>
                    <a:pt x="822" y="342"/>
                  </a:lnTo>
                  <a:lnTo>
                    <a:pt x="809" y="347"/>
                  </a:lnTo>
                  <a:lnTo>
                    <a:pt x="796" y="354"/>
                  </a:lnTo>
                  <a:lnTo>
                    <a:pt x="773" y="369"/>
                  </a:lnTo>
                  <a:lnTo>
                    <a:pt x="750" y="387"/>
                  </a:lnTo>
                  <a:lnTo>
                    <a:pt x="728" y="407"/>
                  </a:lnTo>
                  <a:lnTo>
                    <a:pt x="708" y="430"/>
                  </a:lnTo>
                  <a:lnTo>
                    <a:pt x="688" y="453"/>
                  </a:lnTo>
                  <a:lnTo>
                    <a:pt x="649" y="499"/>
                  </a:lnTo>
                  <a:lnTo>
                    <a:pt x="629" y="523"/>
                  </a:lnTo>
                  <a:lnTo>
                    <a:pt x="607" y="544"/>
                  </a:lnTo>
                  <a:lnTo>
                    <a:pt x="584" y="562"/>
                  </a:lnTo>
                  <a:lnTo>
                    <a:pt x="559" y="580"/>
                  </a:lnTo>
                  <a:lnTo>
                    <a:pt x="546" y="589"/>
                  </a:lnTo>
                  <a:lnTo>
                    <a:pt x="533" y="595"/>
                  </a:lnTo>
                  <a:lnTo>
                    <a:pt x="518" y="600"/>
                  </a:lnTo>
                  <a:lnTo>
                    <a:pt x="503" y="605"/>
                  </a:lnTo>
                  <a:lnTo>
                    <a:pt x="503" y="605"/>
                  </a:lnTo>
                  <a:lnTo>
                    <a:pt x="498" y="630"/>
                  </a:lnTo>
                  <a:lnTo>
                    <a:pt x="496" y="648"/>
                  </a:lnTo>
                  <a:lnTo>
                    <a:pt x="496" y="663"/>
                  </a:lnTo>
                  <a:lnTo>
                    <a:pt x="500" y="676"/>
                  </a:lnTo>
                  <a:lnTo>
                    <a:pt x="506" y="701"/>
                  </a:lnTo>
                  <a:lnTo>
                    <a:pt x="510" y="716"/>
                  </a:lnTo>
                  <a:lnTo>
                    <a:pt x="511" y="736"/>
                  </a:lnTo>
                  <a:lnTo>
                    <a:pt x="511" y="736"/>
                  </a:lnTo>
                  <a:lnTo>
                    <a:pt x="521" y="738"/>
                  </a:lnTo>
                  <a:lnTo>
                    <a:pt x="525" y="739"/>
                  </a:lnTo>
                  <a:lnTo>
                    <a:pt x="526" y="744"/>
                  </a:lnTo>
                  <a:lnTo>
                    <a:pt x="526" y="744"/>
                  </a:lnTo>
                  <a:lnTo>
                    <a:pt x="528" y="744"/>
                  </a:lnTo>
                  <a:lnTo>
                    <a:pt x="528" y="744"/>
                  </a:lnTo>
                  <a:lnTo>
                    <a:pt x="543" y="743"/>
                  </a:lnTo>
                  <a:lnTo>
                    <a:pt x="556" y="739"/>
                  </a:lnTo>
                  <a:lnTo>
                    <a:pt x="566" y="734"/>
                  </a:lnTo>
                  <a:lnTo>
                    <a:pt x="576" y="728"/>
                  </a:lnTo>
                  <a:lnTo>
                    <a:pt x="594" y="713"/>
                  </a:lnTo>
                  <a:lnTo>
                    <a:pt x="602" y="705"/>
                  </a:lnTo>
                  <a:lnTo>
                    <a:pt x="612" y="698"/>
                  </a:lnTo>
                  <a:lnTo>
                    <a:pt x="612" y="698"/>
                  </a:lnTo>
                  <a:lnTo>
                    <a:pt x="622" y="711"/>
                  </a:lnTo>
                  <a:lnTo>
                    <a:pt x="631" y="728"/>
                  </a:lnTo>
                  <a:lnTo>
                    <a:pt x="637" y="744"/>
                  </a:lnTo>
                  <a:lnTo>
                    <a:pt x="644" y="762"/>
                  </a:lnTo>
                  <a:lnTo>
                    <a:pt x="657" y="797"/>
                  </a:lnTo>
                  <a:lnTo>
                    <a:pt x="665" y="814"/>
                  </a:lnTo>
                  <a:lnTo>
                    <a:pt x="674" y="829"/>
                  </a:lnTo>
                  <a:lnTo>
                    <a:pt x="674" y="829"/>
                  </a:lnTo>
                  <a:lnTo>
                    <a:pt x="692" y="810"/>
                  </a:lnTo>
                  <a:lnTo>
                    <a:pt x="702" y="802"/>
                  </a:lnTo>
                  <a:lnTo>
                    <a:pt x="707" y="799"/>
                  </a:lnTo>
                  <a:lnTo>
                    <a:pt x="713" y="799"/>
                  </a:lnTo>
                  <a:lnTo>
                    <a:pt x="713" y="799"/>
                  </a:lnTo>
                  <a:lnTo>
                    <a:pt x="720" y="800"/>
                  </a:lnTo>
                  <a:lnTo>
                    <a:pt x="728" y="805"/>
                  </a:lnTo>
                  <a:lnTo>
                    <a:pt x="728" y="805"/>
                  </a:lnTo>
                  <a:lnTo>
                    <a:pt x="733" y="786"/>
                  </a:lnTo>
                  <a:lnTo>
                    <a:pt x="740" y="767"/>
                  </a:lnTo>
                  <a:lnTo>
                    <a:pt x="743" y="757"/>
                  </a:lnTo>
                  <a:lnTo>
                    <a:pt x="745" y="746"/>
                  </a:lnTo>
                  <a:lnTo>
                    <a:pt x="745" y="734"/>
                  </a:lnTo>
                  <a:lnTo>
                    <a:pt x="743" y="721"/>
                  </a:lnTo>
                  <a:lnTo>
                    <a:pt x="743" y="721"/>
                  </a:lnTo>
                  <a:lnTo>
                    <a:pt x="755" y="719"/>
                  </a:lnTo>
                  <a:lnTo>
                    <a:pt x="763" y="716"/>
                  </a:lnTo>
                  <a:lnTo>
                    <a:pt x="770" y="713"/>
                  </a:lnTo>
                  <a:lnTo>
                    <a:pt x="776" y="706"/>
                  </a:lnTo>
                  <a:lnTo>
                    <a:pt x="786" y="695"/>
                  </a:lnTo>
                  <a:lnTo>
                    <a:pt x="793" y="688"/>
                  </a:lnTo>
                  <a:lnTo>
                    <a:pt x="798" y="683"/>
                  </a:lnTo>
                  <a:lnTo>
                    <a:pt x="798" y="683"/>
                  </a:lnTo>
                  <a:lnTo>
                    <a:pt x="784" y="673"/>
                  </a:lnTo>
                  <a:lnTo>
                    <a:pt x="771" y="663"/>
                  </a:lnTo>
                  <a:lnTo>
                    <a:pt x="765" y="658"/>
                  </a:lnTo>
                  <a:lnTo>
                    <a:pt x="760" y="652"/>
                  </a:lnTo>
                  <a:lnTo>
                    <a:pt x="755" y="645"/>
                  </a:lnTo>
                  <a:lnTo>
                    <a:pt x="751" y="637"/>
                  </a:lnTo>
                  <a:lnTo>
                    <a:pt x="751" y="637"/>
                  </a:lnTo>
                  <a:lnTo>
                    <a:pt x="756" y="620"/>
                  </a:lnTo>
                  <a:lnTo>
                    <a:pt x="763" y="605"/>
                  </a:lnTo>
                  <a:lnTo>
                    <a:pt x="771" y="594"/>
                  </a:lnTo>
                  <a:lnTo>
                    <a:pt x="783" y="582"/>
                  </a:lnTo>
                  <a:lnTo>
                    <a:pt x="794" y="574"/>
                  </a:lnTo>
                  <a:lnTo>
                    <a:pt x="808" y="566"/>
                  </a:lnTo>
                  <a:lnTo>
                    <a:pt x="821" y="557"/>
                  </a:lnTo>
                  <a:lnTo>
                    <a:pt x="837" y="552"/>
                  </a:lnTo>
                  <a:lnTo>
                    <a:pt x="837" y="552"/>
                  </a:lnTo>
                  <a:lnTo>
                    <a:pt x="836" y="537"/>
                  </a:lnTo>
                  <a:lnTo>
                    <a:pt x="837" y="524"/>
                  </a:lnTo>
                  <a:lnTo>
                    <a:pt x="844" y="513"/>
                  </a:lnTo>
                  <a:lnTo>
                    <a:pt x="851" y="501"/>
                  </a:lnTo>
                  <a:lnTo>
                    <a:pt x="861" y="493"/>
                  </a:lnTo>
                  <a:lnTo>
                    <a:pt x="870" y="486"/>
                  </a:lnTo>
                  <a:lnTo>
                    <a:pt x="882" y="481"/>
                  </a:lnTo>
                  <a:lnTo>
                    <a:pt x="894" y="480"/>
                  </a:lnTo>
                  <a:lnTo>
                    <a:pt x="894" y="480"/>
                  </a:lnTo>
                  <a:lnTo>
                    <a:pt x="900" y="480"/>
                  </a:lnTo>
                  <a:lnTo>
                    <a:pt x="907" y="481"/>
                  </a:lnTo>
                  <a:lnTo>
                    <a:pt x="913" y="485"/>
                  </a:lnTo>
                  <a:lnTo>
                    <a:pt x="920" y="489"/>
                  </a:lnTo>
                  <a:lnTo>
                    <a:pt x="925" y="494"/>
                  </a:lnTo>
                  <a:lnTo>
                    <a:pt x="930" y="503"/>
                  </a:lnTo>
                  <a:lnTo>
                    <a:pt x="933" y="511"/>
                  </a:lnTo>
                  <a:lnTo>
                    <a:pt x="937" y="521"/>
                  </a:lnTo>
                  <a:lnTo>
                    <a:pt x="937" y="521"/>
                  </a:lnTo>
                  <a:lnTo>
                    <a:pt x="915" y="531"/>
                  </a:lnTo>
                  <a:lnTo>
                    <a:pt x="897" y="542"/>
                  </a:lnTo>
                  <a:lnTo>
                    <a:pt x="880" y="554"/>
                  </a:lnTo>
                  <a:lnTo>
                    <a:pt x="872" y="561"/>
                  </a:lnTo>
                  <a:lnTo>
                    <a:pt x="865" y="567"/>
                  </a:lnTo>
                  <a:lnTo>
                    <a:pt x="861" y="575"/>
                  </a:lnTo>
                  <a:lnTo>
                    <a:pt x="856" y="585"/>
                  </a:lnTo>
                  <a:lnTo>
                    <a:pt x="852" y="594"/>
                  </a:lnTo>
                  <a:lnTo>
                    <a:pt x="849" y="605"/>
                  </a:lnTo>
                  <a:lnTo>
                    <a:pt x="849" y="617"/>
                  </a:lnTo>
                  <a:lnTo>
                    <a:pt x="849" y="630"/>
                  </a:lnTo>
                  <a:lnTo>
                    <a:pt x="849" y="643"/>
                  </a:lnTo>
                  <a:lnTo>
                    <a:pt x="852" y="660"/>
                  </a:lnTo>
                  <a:lnTo>
                    <a:pt x="852" y="660"/>
                  </a:lnTo>
                  <a:lnTo>
                    <a:pt x="862" y="670"/>
                  </a:lnTo>
                  <a:lnTo>
                    <a:pt x="874" y="675"/>
                  </a:lnTo>
                  <a:lnTo>
                    <a:pt x="885" y="680"/>
                  </a:lnTo>
                  <a:lnTo>
                    <a:pt x="899" y="680"/>
                  </a:lnTo>
                  <a:lnTo>
                    <a:pt x="899" y="680"/>
                  </a:lnTo>
                  <a:lnTo>
                    <a:pt x="910" y="680"/>
                  </a:lnTo>
                  <a:lnTo>
                    <a:pt x="923" y="678"/>
                  </a:lnTo>
                  <a:lnTo>
                    <a:pt x="948" y="671"/>
                  </a:lnTo>
                  <a:lnTo>
                    <a:pt x="948" y="671"/>
                  </a:lnTo>
                  <a:lnTo>
                    <a:pt x="973" y="666"/>
                  </a:lnTo>
                  <a:lnTo>
                    <a:pt x="985" y="665"/>
                  </a:lnTo>
                  <a:lnTo>
                    <a:pt x="996" y="665"/>
                  </a:lnTo>
                  <a:lnTo>
                    <a:pt x="996" y="665"/>
                  </a:lnTo>
                  <a:lnTo>
                    <a:pt x="1008" y="665"/>
                  </a:lnTo>
                  <a:lnTo>
                    <a:pt x="1019" y="668"/>
                  </a:lnTo>
                  <a:lnTo>
                    <a:pt x="1029" y="673"/>
                  </a:lnTo>
                  <a:lnTo>
                    <a:pt x="1038" y="683"/>
                  </a:lnTo>
                  <a:lnTo>
                    <a:pt x="1038" y="683"/>
                  </a:lnTo>
                  <a:lnTo>
                    <a:pt x="1031" y="688"/>
                  </a:lnTo>
                  <a:lnTo>
                    <a:pt x="1023" y="691"/>
                  </a:lnTo>
                  <a:lnTo>
                    <a:pt x="1006" y="696"/>
                  </a:lnTo>
                  <a:lnTo>
                    <a:pt x="990" y="698"/>
                  </a:lnTo>
                  <a:lnTo>
                    <a:pt x="971" y="698"/>
                  </a:lnTo>
                  <a:lnTo>
                    <a:pt x="971" y="698"/>
                  </a:lnTo>
                  <a:lnTo>
                    <a:pt x="970" y="698"/>
                  </a:lnTo>
                  <a:lnTo>
                    <a:pt x="970" y="698"/>
                  </a:lnTo>
                  <a:lnTo>
                    <a:pt x="966" y="698"/>
                  </a:lnTo>
                  <a:lnTo>
                    <a:pt x="966" y="698"/>
                  </a:lnTo>
                  <a:lnTo>
                    <a:pt x="948" y="698"/>
                  </a:lnTo>
                  <a:lnTo>
                    <a:pt x="928" y="701"/>
                  </a:lnTo>
                  <a:lnTo>
                    <a:pt x="920" y="705"/>
                  </a:lnTo>
                  <a:lnTo>
                    <a:pt x="912" y="708"/>
                  </a:lnTo>
                  <a:lnTo>
                    <a:pt x="905" y="713"/>
                  </a:lnTo>
                  <a:lnTo>
                    <a:pt x="899" y="721"/>
                  </a:lnTo>
                  <a:lnTo>
                    <a:pt x="899" y="721"/>
                  </a:lnTo>
                  <a:lnTo>
                    <a:pt x="897" y="729"/>
                  </a:lnTo>
                  <a:lnTo>
                    <a:pt x="897" y="731"/>
                  </a:lnTo>
                  <a:lnTo>
                    <a:pt x="897" y="733"/>
                  </a:lnTo>
                  <a:lnTo>
                    <a:pt x="902" y="736"/>
                  </a:lnTo>
                  <a:lnTo>
                    <a:pt x="907" y="736"/>
                  </a:lnTo>
                  <a:lnTo>
                    <a:pt x="907" y="736"/>
                  </a:lnTo>
                  <a:lnTo>
                    <a:pt x="909" y="736"/>
                  </a:lnTo>
                  <a:lnTo>
                    <a:pt x="909" y="736"/>
                  </a:lnTo>
                  <a:lnTo>
                    <a:pt x="910" y="736"/>
                  </a:lnTo>
                  <a:lnTo>
                    <a:pt x="910" y="736"/>
                  </a:lnTo>
                  <a:lnTo>
                    <a:pt x="915" y="736"/>
                  </a:lnTo>
                  <a:lnTo>
                    <a:pt x="918" y="738"/>
                  </a:lnTo>
                  <a:lnTo>
                    <a:pt x="922" y="739"/>
                  </a:lnTo>
                  <a:lnTo>
                    <a:pt x="922" y="744"/>
                  </a:lnTo>
                  <a:lnTo>
                    <a:pt x="922" y="744"/>
                  </a:lnTo>
                  <a:lnTo>
                    <a:pt x="917" y="746"/>
                  </a:lnTo>
                  <a:lnTo>
                    <a:pt x="915" y="751"/>
                  </a:lnTo>
                  <a:lnTo>
                    <a:pt x="913" y="757"/>
                  </a:lnTo>
                  <a:lnTo>
                    <a:pt x="913" y="764"/>
                  </a:lnTo>
                  <a:lnTo>
                    <a:pt x="912" y="771"/>
                  </a:lnTo>
                  <a:lnTo>
                    <a:pt x="910" y="777"/>
                  </a:lnTo>
                  <a:lnTo>
                    <a:pt x="907" y="781"/>
                  </a:lnTo>
                  <a:lnTo>
                    <a:pt x="902" y="782"/>
                  </a:lnTo>
                  <a:lnTo>
                    <a:pt x="902" y="782"/>
                  </a:lnTo>
                  <a:lnTo>
                    <a:pt x="899" y="782"/>
                  </a:lnTo>
                  <a:lnTo>
                    <a:pt x="899" y="782"/>
                  </a:lnTo>
                  <a:lnTo>
                    <a:pt x="894" y="781"/>
                  </a:lnTo>
                  <a:lnTo>
                    <a:pt x="889" y="777"/>
                  </a:lnTo>
                  <a:lnTo>
                    <a:pt x="882" y="769"/>
                  </a:lnTo>
                  <a:lnTo>
                    <a:pt x="879" y="766"/>
                  </a:lnTo>
                  <a:lnTo>
                    <a:pt x="875" y="762"/>
                  </a:lnTo>
                  <a:lnTo>
                    <a:pt x="870" y="759"/>
                  </a:lnTo>
                  <a:lnTo>
                    <a:pt x="864" y="759"/>
                  </a:lnTo>
                  <a:lnTo>
                    <a:pt x="864" y="759"/>
                  </a:lnTo>
                  <a:lnTo>
                    <a:pt x="861" y="759"/>
                  </a:lnTo>
                  <a:lnTo>
                    <a:pt x="861" y="759"/>
                  </a:lnTo>
                  <a:lnTo>
                    <a:pt x="854" y="766"/>
                  </a:lnTo>
                  <a:lnTo>
                    <a:pt x="851" y="774"/>
                  </a:lnTo>
                  <a:lnTo>
                    <a:pt x="847" y="784"/>
                  </a:lnTo>
                  <a:lnTo>
                    <a:pt x="846" y="794"/>
                  </a:lnTo>
                  <a:lnTo>
                    <a:pt x="844" y="817"/>
                  </a:lnTo>
                  <a:lnTo>
                    <a:pt x="844" y="843"/>
                  </a:lnTo>
                  <a:lnTo>
                    <a:pt x="844" y="843"/>
                  </a:lnTo>
                  <a:lnTo>
                    <a:pt x="844" y="843"/>
                  </a:lnTo>
                  <a:lnTo>
                    <a:pt x="844" y="843"/>
                  </a:lnTo>
                  <a:lnTo>
                    <a:pt x="837" y="843"/>
                  </a:lnTo>
                  <a:lnTo>
                    <a:pt x="829" y="845"/>
                  </a:lnTo>
                  <a:lnTo>
                    <a:pt x="817" y="850"/>
                  </a:lnTo>
                  <a:lnTo>
                    <a:pt x="817" y="850"/>
                  </a:lnTo>
                  <a:lnTo>
                    <a:pt x="804" y="857"/>
                  </a:lnTo>
                  <a:lnTo>
                    <a:pt x="799" y="858"/>
                  </a:lnTo>
                  <a:lnTo>
                    <a:pt x="794" y="858"/>
                  </a:lnTo>
                  <a:lnTo>
                    <a:pt x="794" y="858"/>
                  </a:lnTo>
                  <a:lnTo>
                    <a:pt x="789" y="858"/>
                  </a:lnTo>
                  <a:lnTo>
                    <a:pt x="784" y="855"/>
                  </a:lnTo>
                  <a:lnTo>
                    <a:pt x="779" y="850"/>
                  </a:lnTo>
                  <a:lnTo>
                    <a:pt x="774" y="843"/>
                  </a:lnTo>
                  <a:lnTo>
                    <a:pt x="774" y="843"/>
                  </a:lnTo>
                  <a:lnTo>
                    <a:pt x="763" y="850"/>
                  </a:lnTo>
                  <a:lnTo>
                    <a:pt x="753" y="857"/>
                  </a:lnTo>
                  <a:lnTo>
                    <a:pt x="733" y="863"/>
                  </a:lnTo>
                  <a:lnTo>
                    <a:pt x="715" y="868"/>
                  </a:lnTo>
                  <a:lnTo>
                    <a:pt x="698" y="868"/>
                  </a:lnTo>
                  <a:lnTo>
                    <a:pt x="698" y="868"/>
                  </a:lnTo>
                  <a:lnTo>
                    <a:pt x="682" y="868"/>
                  </a:lnTo>
                  <a:lnTo>
                    <a:pt x="682" y="868"/>
                  </a:lnTo>
                  <a:lnTo>
                    <a:pt x="665" y="868"/>
                  </a:lnTo>
                  <a:lnTo>
                    <a:pt x="665" y="868"/>
                  </a:lnTo>
                  <a:lnTo>
                    <a:pt x="644" y="868"/>
                  </a:lnTo>
                  <a:lnTo>
                    <a:pt x="632" y="872"/>
                  </a:lnTo>
                  <a:lnTo>
                    <a:pt x="619" y="873"/>
                  </a:lnTo>
                  <a:lnTo>
                    <a:pt x="619" y="873"/>
                  </a:lnTo>
                  <a:lnTo>
                    <a:pt x="619" y="867"/>
                  </a:lnTo>
                  <a:lnTo>
                    <a:pt x="616" y="862"/>
                  </a:lnTo>
                  <a:lnTo>
                    <a:pt x="609" y="858"/>
                  </a:lnTo>
                  <a:lnTo>
                    <a:pt x="604" y="855"/>
                  </a:lnTo>
                  <a:lnTo>
                    <a:pt x="597" y="853"/>
                  </a:lnTo>
                  <a:lnTo>
                    <a:pt x="592" y="848"/>
                  </a:lnTo>
                  <a:lnTo>
                    <a:pt x="589" y="843"/>
                  </a:lnTo>
                  <a:lnTo>
                    <a:pt x="589" y="835"/>
                  </a:lnTo>
                  <a:lnTo>
                    <a:pt x="589" y="835"/>
                  </a:lnTo>
                  <a:lnTo>
                    <a:pt x="589" y="827"/>
                  </a:lnTo>
                  <a:lnTo>
                    <a:pt x="591" y="820"/>
                  </a:lnTo>
                  <a:lnTo>
                    <a:pt x="596" y="817"/>
                  </a:lnTo>
                  <a:lnTo>
                    <a:pt x="601" y="812"/>
                  </a:lnTo>
                  <a:lnTo>
                    <a:pt x="606" y="809"/>
                  </a:lnTo>
                  <a:lnTo>
                    <a:pt x="609" y="804"/>
                  </a:lnTo>
                  <a:lnTo>
                    <a:pt x="612" y="799"/>
                  </a:lnTo>
                  <a:lnTo>
                    <a:pt x="612" y="791"/>
                  </a:lnTo>
                  <a:lnTo>
                    <a:pt x="612" y="791"/>
                  </a:lnTo>
                  <a:lnTo>
                    <a:pt x="604" y="786"/>
                  </a:lnTo>
                  <a:lnTo>
                    <a:pt x="597" y="784"/>
                  </a:lnTo>
                  <a:lnTo>
                    <a:pt x="597" y="784"/>
                  </a:lnTo>
                  <a:lnTo>
                    <a:pt x="591" y="784"/>
                  </a:lnTo>
                  <a:lnTo>
                    <a:pt x="586" y="786"/>
                  </a:lnTo>
                  <a:lnTo>
                    <a:pt x="576" y="791"/>
                  </a:lnTo>
                  <a:lnTo>
                    <a:pt x="566" y="799"/>
                  </a:lnTo>
                  <a:lnTo>
                    <a:pt x="558" y="805"/>
                  </a:lnTo>
                  <a:lnTo>
                    <a:pt x="558" y="805"/>
                  </a:lnTo>
                  <a:lnTo>
                    <a:pt x="563" y="815"/>
                  </a:lnTo>
                  <a:lnTo>
                    <a:pt x="568" y="829"/>
                  </a:lnTo>
                  <a:lnTo>
                    <a:pt x="571" y="839"/>
                  </a:lnTo>
                  <a:lnTo>
                    <a:pt x="573" y="848"/>
                  </a:lnTo>
                  <a:lnTo>
                    <a:pt x="574" y="860"/>
                  </a:lnTo>
                  <a:lnTo>
                    <a:pt x="573" y="873"/>
                  </a:lnTo>
                  <a:lnTo>
                    <a:pt x="573" y="873"/>
                  </a:lnTo>
                  <a:lnTo>
                    <a:pt x="558" y="880"/>
                  </a:lnTo>
                  <a:lnTo>
                    <a:pt x="543" y="885"/>
                  </a:lnTo>
                  <a:lnTo>
                    <a:pt x="525" y="888"/>
                  </a:lnTo>
                  <a:lnTo>
                    <a:pt x="506" y="890"/>
                  </a:lnTo>
                  <a:lnTo>
                    <a:pt x="506" y="890"/>
                  </a:lnTo>
                  <a:lnTo>
                    <a:pt x="503" y="890"/>
                  </a:lnTo>
                  <a:lnTo>
                    <a:pt x="503" y="890"/>
                  </a:lnTo>
                  <a:lnTo>
                    <a:pt x="505" y="903"/>
                  </a:lnTo>
                  <a:lnTo>
                    <a:pt x="503" y="911"/>
                  </a:lnTo>
                  <a:lnTo>
                    <a:pt x="500" y="916"/>
                  </a:lnTo>
                  <a:lnTo>
                    <a:pt x="495" y="918"/>
                  </a:lnTo>
                  <a:lnTo>
                    <a:pt x="495" y="918"/>
                  </a:lnTo>
                  <a:lnTo>
                    <a:pt x="491" y="918"/>
                  </a:lnTo>
                  <a:lnTo>
                    <a:pt x="488" y="915"/>
                  </a:lnTo>
                  <a:lnTo>
                    <a:pt x="483" y="910"/>
                  </a:lnTo>
                  <a:lnTo>
                    <a:pt x="480" y="905"/>
                  </a:lnTo>
                  <a:lnTo>
                    <a:pt x="480" y="905"/>
                  </a:lnTo>
                  <a:lnTo>
                    <a:pt x="470" y="920"/>
                  </a:lnTo>
                  <a:lnTo>
                    <a:pt x="460" y="934"/>
                  </a:lnTo>
                  <a:lnTo>
                    <a:pt x="448" y="946"/>
                  </a:lnTo>
                  <a:lnTo>
                    <a:pt x="437" y="958"/>
                  </a:lnTo>
                  <a:lnTo>
                    <a:pt x="425" y="968"/>
                  </a:lnTo>
                  <a:lnTo>
                    <a:pt x="412" y="976"/>
                  </a:lnTo>
                  <a:lnTo>
                    <a:pt x="387" y="991"/>
                  </a:lnTo>
                  <a:lnTo>
                    <a:pt x="361" y="1004"/>
                  </a:lnTo>
                  <a:lnTo>
                    <a:pt x="336" y="1014"/>
                  </a:lnTo>
                  <a:lnTo>
                    <a:pt x="309" y="1024"/>
                  </a:lnTo>
                  <a:lnTo>
                    <a:pt x="286" y="1035"/>
                  </a:lnTo>
                  <a:lnTo>
                    <a:pt x="286" y="1035"/>
                  </a:lnTo>
                  <a:lnTo>
                    <a:pt x="296" y="1039"/>
                  </a:lnTo>
                  <a:lnTo>
                    <a:pt x="306" y="1044"/>
                  </a:lnTo>
                  <a:lnTo>
                    <a:pt x="316" y="1049"/>
                  </a:lnTo>
                  <a:lnTo>
                    <a:pt x="324" y="1055"/>
                  </a:lnTo>
                  <a:lnTo>
                    <a:pt x="331" y="1064"/>
                  </a:lnTo>
                  <a:lnTo>
                    <a:pt x="338" y="1072"/>
                  </a:lnTo>
                  <a:lnTo>
                    <a:pt x="344" y="1080"/>
                  </a:lnTo>
                  <a:lnTo>
                    <a:pt x="348" y="1088"/>
                  </a:lnTo>
                  <a:lnTo>
                    <a:pt x="351" y="1098"/>
                  </a:lnTo>
                  <a:lnTo>
                    <a:pt x="354" y="1107"/>
                  </a:lnTo>
                  <a:lnTo>
                    <a:pt x="356" y="1116"/>
                  </a:lnTo>
                  <a:lnTo>
                    <a:pt x="354" y="1126"/>
                  </a:lnTo>
                  <a:lnTo>
                    <a:pt x="354" y="1136"/>
                  </a:lnTo>
                  <a:lnTo>
                    <a:pt x="351" y="1146"/>
                  </a:lnTo>
                  <a:lnTo>
                    <a:pt x="346" y="1156"/>
                  </a:lnTo>
                  <a:lnTo>
                    <a:pt x="341" y="1166"/>
                  </a:lnTo>
                  <a:lnTo>
                    <a:pt x="341" y="1166"/>
                  </a:lnTo>
                  <a:lnTo>
                    <a:pt x="323" y="1166"/>
                  </a:lnTo>
                  <a:lnTo>
                    <a:pt x="323" y="1166"/>
                  </a:lnTo>
                  <a:lnTo>
                    <a:pt x="293" y="1164"/>
                  </a:lnTo>
                  <a:lnTo>
                    <a:pt x="268" y="1163"/>
                  </a:lnTo>
                  <a:lnTo>
                    <a:pt x="268" y="1163"/>
                  </a:lnTo>
                  <a:lnTo>
                    <a:pt x="245" y="1161"/>
                  </a:lnTo>
                  <a:lnTo>
                    <a:pt x="223" y="1159"/>
                  </a:lnTo>
                  <a:lnTo>
                    <a:pt x="223" y="1159"/>
                  </a:lnTo>
                  <a:lnTo>
                    <a:pt x="202" y="1161"/>
                  </a:lnTo>
                  <a:lnTo>
                    <a:pt x="177" y="1166"/>
                  </a:lnTo>
                  <a:lnTo>
                    <a:pt x="177" y="1166"/>
                  </a:lnTo>
                  <a:lnTo>
                    <a:pt x="182" y="1171"/>
                  </a:lnTo>
                  <a:lnTo>
                    <a:pt x="185" y="1178"/>
                  </a:lnTo>
                  <a:lnTo>
                    <a:pt x="187" y="1184"/>
                  </a:lnTo>
                  <a:lnTo>
                    <a:pt x="189" y="1193"/>
                  </a:lnTo>
                  <a:lnTo>
                    <a:pt x="189" y="1209"/>
                  </a:lnTo>
                  <a:lnTo>
                    <a:pt x="185" y="1227"/>
                  </a:lnTo>
                  <a:lnTo>
                    <a:pt x="179" y="1262"/>
                  </a:lnTo>
                  <a:lnTo>
                    <a:pt x="177" y="1277"/>
                  </a:lnTo>
                  <a:lnTo>
                    <a:pt x="177" y="1284"/>
                  </a:lnTo>
                  <a:lnTo>
                    <a:pt x="177" y="1288"/>
                  </a:lnTo>
                  <a:lnTo>
                    <a:pt x="177" y="1288"/>
                  </a:lnTo>
                  <a:lnTo>
                    <a:pt x="180" y="1284"/>
                  </a:lnTo>
                  <a:lnTo>
                    <a:pt x="182" y="1282"/>
                  </a:lnTo>
                  <a:lnTo>
                    <a:pt x="182" y="1282"/>
                  </a:lnTo>
                  <a:lnTo>
                    <a:pt x="184" y="1284"/>
                  </a:lnTo>
                  <a:lnTo>
                    <a:pt x="185" y="1287"/>
                  </a:lnTo>
                  <a:lnTo>
                    <a:pt x="185" y="1300"/>
                  </a:lnTo>
                  <a:lnTo>
                    <a:pt x="185" y="1327"/>
                  </a:lnTo>
                  <a:lnTo>
                    <a:pt x="185" y="1327"/>
                  </a:lnTo>
                  <a:lnTo>
                    <a:pt x="199" y="1323"/>
                  </a:lnTo>
                  <a:lnTo>
                    <a:pt x="209" y="1322"/>
                  </a:lnTo>
                  <a:lnTo>
                    <a:pt x="209" y="1322"/>
                  </a:lnTo>
                  <a:lnTo>
                    <a:pt x="217" y="1323"/>
                  </a:lnTo>
                  <a:lnTo>
                    <a:pt x="223" y="1325"/>
                  </a:lnTo>
                  <a:lnTo>
                    <a:pt x="233" y="1333"/>
                  </a:lnTo>
                  <a:lnTo>
                    <a:pt x="245" y="1341"/>
                  </a:lnTo>
                  <a:lnTo>
                    <a:pt x="253" y="1346"/>
                  </a:lnTo>
                  <a:lnTo>
                    <a:pt x="263" y="1350"/>
                  </a:lnTo>
                  <a:lnTo>
                    <a:pt x="263" y="1350"/>
                  </a:lnTo>
                  <a:lnTo>
                    <a:pt x="285" y="1348"/>
                  </a:lnTo>
                  <a:lnTo>
                    <a:pt x="303" y="1343"/>
                  </a:lnTo>
                  <a:lnTo>
                    <a:pt x="318" y="1336"/>
                  </a:lnTo>
                  <a:lnTo>
                    <a:pt x="331" y="1328"/>
                  </a:lnTo>
                  <a:lnTo>
                    <a:pt x="341" y="1318"/>
                  </a:lnTo>
                  <a:lnTo>
                    <a:pt x="351" y="1308"/>
                  </a:lnTo>
                  <a:lnTo>
                    <a:pt x="357" y="1297"/>
                  </a:lnTo>
                  <a:lnTo>
                    <a:pt x="366" y="1285"/>
                  </a:lnTo>
                  <a:lnTo>
                    <a:pt x="379" y="1260"/>
                  </a:lnTo>
                  <a:lnTo>
                    <a:pt x="387" y="1249"/>
                  </a:lnTo>
                  <a:lnTo>
                    <a:pt x="396" y="1237"/>
                  </a:lnTo>
                  <a:lnTo>
                    <a:pt x="405" y="1226"/>
                  </a:lnTo>
                  <a:lnTo>
                    <a:pt x="419" y="1217"/>
                  </a:lnTo>
                  <a:lnTo>
                    <a:pt x="432" y="1209"/>
                  </a:lnTo>
                  <a:lnTo>
                    <a:pt x="448" y="1204"/>
                  </a:lnTo>
                  <a:lnTo>
                    <a:pt x="448" y="1204"/>
                  </a:lnTo>
                  <a:lnTo>
                    <a:pt x="450" y="1199"/>
                  </a:lnTo>
                  <a:lnTo>
                    <a:pt x="450" y="1193"/>
                  </a:lnTo>
                  <a:lnTo>
                    <a:pt x="448" y="1181"/>
                  </a:lnTo>
                  <a:lnTo>
                    <a:pt x="448" y="1174"/>
                  </a:lnTo>
                  <a:lnTo>
                    <a:pt x="448" y="1169"/>
                  </a:lnTo>
                  <a:lnTo>
                    <a:pt x="452" y="1166"/>
                  </a:lnTo>
                  <a:lnTo>
                    <a:pt x="455" y="1166"/>
                  </a:lnTo>
                  <a:lnTo>
                    <a:pt x="455" y="1166"/>
                  </a:lnTo>
                  <a:lnTo>
                    <a:pt x="457" y="1166"/>
                  </a:lnTo>
                  <a:lnTo>
                    <a:pt x="457" y="1166"/>
                  </a:lnTo>
                  <a:lnTo>
                    <a:pt x="475" y="1169"/>
                  </a:lnTo>
                  <a:lnTo>
                    <a:pt x="491" y="1171"/>
                  </a:lnTo>
                  <a:lnTo>
                    <a:pt x="491" y="1171"/>
                  </a:lnTo>
                  <a:lnTo>
                    <a:pt x="505" y="1169"/>
                  </a:lnTo>
                  <a:lnTo>
                    <a:pt x="516" y="1168"/>
                  </a:lnTo>
                  <a:lnTo>
                    <a:pt x="528" y="1163"/>
                  </a:lnTo>
                  <a:lnTo>
                    <a:pt x="538" y="1158"/>
                  </a:lnTo>
                  <a:lnTo>
                    <a:pt x="558" y="1146"/>
                  </a:lnTo>
                  <a:lnTo>
                    <a:pt x="569" y="1140"/>
                  </a:lnTo>
                  <a:lnTo>
                    <a:pt x="581" y="1135"/>
                  </a:lnTo>
                  <a:lnTo>
                    <a:pt x="581" y="1135"/>
                  </a:lnTo>
                  <a:lnTo>
                    <a:pt x="587" y="1148"/>
                  </a:lnTo>
                  <a:lnTo>
                    <a:pt x="597" y="1159"/>
                  </a:lnTo>
                  <a:lnTo>
                    <a:pt x="607" y="1169"/>
                  </a:lnTo>
                  <a:lnTo>
                    <a:pt x="621" y="1179"/>
                  </a:lnTo>
                  <a:lnTo>
                    <a:pt x="645" y="1198"/>
                  </a:lnTo>
                  <a:lnTo>
                    <a:pt x="672" y="1214"/>
                  </a:lnTo>
                  <a:lnTo>
                    <a:pt x="697" y="1232"/>
                  </a:lnTo>
                  <a:lnTo>
                    <a:pt x="708" y="1242"/>
                  </a:lnTo>
                  <a:lnTo>
                    <a:pt x="718" y="1252"/>
                  </a:lnTo>
                  <a:lnTo>
                    <a:pt x="725" y="1264"/>
                  </a:lnTo>
                  <a:lnTo>
                    <a:pt x="731" y="1275"/>
                  </a:lnTo>
                  <a:lnTo>
                    <a:pt x="735" y="1288"/>
                  </a:lnTo>
                  <a:lnTo>
                    <a:pt x="736" y="1303"/>
                  </a:lnTo>
                  <a:lnTo>
                    <a:pt x="736" y="1303"/>
                  </a:lnTo>
                  <a:lnTo>
                    <a:pt x="743" y="1297"/>
                  </a:lnTo>
                  <a:lnTo>
                    <a:pt x="746" y="1288"/>
                  </a:lnTo>
                  <a:lnTo>
                    <a:pt x="748" y="1280"/>
                  </a:lnTo>
                  <a:lnTo>
                    <a:pt x="746" y="1272"/>
                  </a:lnTo>
                  <a:lnTo>
                    <a:pt x="746" y="1257"/>
                  </a:lnTo>
                  <a:lnTo>
                    <a:pt x="748" y="1249"/>
                  </a:lnTo>
                  <a:lnTo>
                    <a:pt x="751" y="1242"/>
                  </a:lnTo>
                  <a:lnTo>
                    <a:pt x="751" y="1242"/>
                  </a:lnTo>
                  <a:lnTo>
                    <a:pt x="756" y="1239"/>
                  </a:lnTo>
                  <a:lnTo>
                    <a:pt x="761" y="1239"/>
                  </a:lnTo>
                  <a:lnTo>
                    <a:pt x="761" y="1239"/>
                  </a:lnTo>
                  <a:lnTo>
                    <a:pt x="765" y="1239"/>
                  </a:lnTo>
                  <a:lnTo>
                    <a:pt x="768" y="1242"/>
                  </a:lnTo>
                  <a:lnTo>
                    <a:pt x="773" y="1247"/>
                  </a:lnTo>
                  <a:lnTo>
                    <a:pt x="773" y="1247"/>
                  </a:lnTo>
                  <a:lnTo>
                    <a:pt x="776" y="1254"/>
                  </a:lnTo>
                  <a:lnTo>
                    <a:pt x="779" y="1255"/>
                  </a:lnTo>
                  <a:lnTo>
                    <a:pt x="779" y="1255"/>
                  </a:lnTo>
                  <a:lnTo>
                    <a:pt x="781" y="1255"/>
                  </a:lnTo>
                  <a:lnTo>
                    <a:pt x="783" y="1250"/>
                  </a:lnTo>
                  <a:lnTo>
                    <a:pt x="783" y="1250"/>
                  </a:lnTo>
                  <a:lnTo>
                    <a:pt x="774" y="1242"/>
                  </a:lnTo>
                  <a:lnTo>
                    <a:pt x="765" y="1234"/>
                  </a:lnTo>
                  <a:lnTo>
                    <a:pt x="743" y="1221"/>
                  </a:lnTo>
                  <a:lnTo>
                    <a:pt x="720" y="1206"/>
                  </a:lnTo>
                  <a:lnTo>
                    <a:pt x="697" y="1191"/>
                  </a:lnTo>
                  <a:lnTo>
                    <a:pt x="687" y="1183"/>
                  </a:lnTo>
                  <a:lnTo>
                    <a:pt x="677" y="1174"/>
                  </a:lnTo>
                  <a:lnTo>
                    <a:pt x="669" y="1164"/>
                  </a:lnTo>
                  <a:lnTo>
                    <a:pt x="664" y="1154"/>
                  </a:lnTo>
                  <a:lnTo>
                    <a:pt x="659" y="1143"/>
                  </a:lnTo>
                  <a:lnTo>
                    <a:pt x="655" y="1131"/>
                  </a:lnTo>
                  <a:lnTo>
                    <a:pt x="655" y="1118"/>
                  </a:lnTo>
                  <a:lnTo>
                    <a:pt x="659" y="1105"/>
                  </a:lnTo>
                  <a:lnTo>
                    <a:pt x="659" y="1105"/>
                  </a:lnTo>
                  <a:lnTo>
                    <a:pt x="667" y="1105"/>
                  </a:lnTo>
                  <a:lnTo>
                    <a:pt x="674" y="1107"/>
                  </a:lnTo>
                  <a:lnTo>
                    <a:pt x="678" y="1110"/>
                  </a:lnTo>
                  <a:lnTo>
                    <a:pt x="682" y="1113"/>
                  </a:lnTo>
                  <a:lnTo>
                    <a:pt x="685" y="1118"/>
                  </a:lnTo>
                  <a:lnTo>
                    <a:pt x="685" y="1121"/>
                  </a:lnTo>
                  <a:lnTo>
                    <a:pt x="688" y="1121"/>
                  </a:lnTo>
                  <a:lnTo>
                    <a:pt x="688" y="1121"/>
                  </a:lnTo>
                  <a:lnTo>
                    <a:pt x="693" y="1120"/>
                  </a:lnTo>
                  <a:lnTo>
                    <a:pt x="705" y="1111"/>
                  </a:lnTo>
                  <a:lnTo>
                    <a:pt x="705" y="1111"/>
                  </a:lnTo>
                  <a:lnTo>
                    <a:pt x="708" y="1121"/>
                  </a:lnTo>
                  <a:lnTo>
                    <a:pt x="712" y="1131"/>
                  </a:lnTo>
                  <a:lnTo>
                    <a:pt x="717" y="1140"/>
                  </a:lnTo>
                  <a:lnTo>
                    <a:pt x="722" y="1146"/>
                  </a:lnTo>
                  <a:lnTo>
                    <a:pt x="736" y="1158"/>
                  </a:lnTo>
                  <a:lnTo>
                    <a:pt x="751" y="1168"/>
                  </a:lnTo>
                  <a:lnTo>
                    <a:pt x="786" y="1188"/>
                  </a:lnTo>
                  <a:lnTo>
                    <a:pt x="801" y="1198"/>
                  </a:lnTo>
                  <a:lnTo>
                    <a:pt x="808" y="1204"/>
                  </a:lnTo>
                  <a:lnTo>
                    <a:pt x="814" y="1211"/>
                  </a:lnTo>
                  <a:lnTo>
                    <a:pt x="814" y="1211"/>
                  </a:lnTo>
                  <a:lnTo>
                    <a:pt x="814" y="1219"/>
                  </a:lnTo>
                  <a:lnTo>
                    <a:pt x="814" y="1224"/>
                  </a:lnTo>
                  <a:lnTo>
                    <a:pt x="813" y="1229"/>
                  </a:lnTo>
                  <a:lnTo>
                    <a:pt x="811" y="1232"/>
                  </a:lnTo>
                  <a:lnTo>
                    <a:pt x="806" y="1239"/>
                  </a:lnTo>
                  <a:lnTo>
                    <a:pt x="806" y="1244"/>
                  </a:lnTo>
                  <a:lnTo>
                    <a:pt x="806" y="1250"/>
                  </a:lnTo>
                  <a:lnTo>
                    <a:pt x="806" y="1250"/>
                  </a:lnTo>
                  <a:lnTo>
                    <a:pt x="817" y="1254"/>
                  </a:lnTo>
                  <a:lnTo>
                    <a:pt x="824" y="1260"/>
                  </a:lnTo>
                  <a:lnTo>
                    <a:pt x="831" y="1265"/>
                  </a:lnTo>
                  <a:lnTo>
                    <a:pt x="834" y="1272"/>
                  </a:lnTo>
                  <a:lnTo>
                    <a:pt x="841" y="1285"/>
                  </a:lnTo>
                  <a:lnTo>
                    <a:pt x="846" y="1290"/>
                  </a:lnTo>
                  <a:lnTo>
                    <a:pt x="852" y="1295"/>
                  </a:lnTo>
                  <a:lnTo>
                    <a:pt x="852" y="1295"/>
                  </a:lnTo>
                  <a:lnTo>
                    <a:pt x="857" y="1292"/>
                  </a:lnTo>
                  <a:lnTo>
                    <a:pt x="862" y="1290"/>
                  </a:lnTo>
                  <a:lnTo>
                    <a:pt x="862" y="1290"/>
                  </a:lnTo>
                  <a:lnTo>
                    <a:pt x="867" y="1290"/>
                  </a:lnTo>
                  <a:lnTo>
                    <a:pt x="872" y="1293"/>
                  </a:lnTo>
                  <a:lnTo>
                    <a:pt x="884" y="1300"/>
                  </a:lnTo>
                  <a:lnTo>
                    <a:pt x="895" y="1307"/>
                  </a:lnTo>
                  <a:lnTo>
                    <a:pt x="902" y="1310"/>
                  </a:lnTo>
                  <a:lnTo>
                    <a:pt x="907" y="1312"/>
                  </a:lnTo>
                  <a:lnTo>
                    <a:pt x="907" y="1312"/>
                  </a:lnTo>
                  <a:lnTo>
                    <a:pt x="907" y="1303"/>
                  </a:lnTo>
                  <a:lnTo>
                    <a:pt x="904" y="1298"/>
                  </a:lnTo>
                  <a:lnTo>
                    <a:pt x="900" y="1295"/>
                  </a:lnTo>
                  <a:lnTo>
                    <a:pt x="894" y="1293"/>
                  </a:lnTo>
                  <a:lnTo>
                    <a:pt x="882" y="1288"/>
                  </a:lnTo>
                  <a:lnTo>
                    <a:pt x="877" y="1285"/>
                  </a:lnTo>
                  <a:lnTo>
                    <a:pt x="875" y="1280"/>
                  </a:lnTo>
                  <a:lnTo>
                    <a:pt x="875" y="1280"/>
                  </a:lnTo>
                  <a:lnTo>
                    <a:pt x="879" y="1275"/>
                  </a:lnTo>
                  <a:lnTo>
                    <a:pt x="880" y="1272"/>
                  </a:lnTo>
                  <a:lnTo>
                    <a:pt x="880" y="1267"/>
                  </a:lnTo>
                  <a:lnTo>
                    <a:pt x="879" y="1262"/>
                  </a:lnTo>
                  <a:lnTo>
                    <a:pt x="875" y="1250"/>
                  </a:lnTo>
                  <a:lnTo>
                    <a:pt x="874" y="1244"/>
                  </a:lnTo>
                  <a:lnTo>
                    <a:pt x="875" y="1234"/>
                  </a:lnTo>
                  <a:lnTo>
                    <a:pt x="875" y="1234"/>
                  </a:lnTo>
                  <a:lnTo>
                    <a:pt x="879" y="1239"/>
                  </a:lnTo>
                  <a:lnTo>
                    <a:pt x="880" y="1241"/>
                  </a:lnTo>
                  <a:lnTo>
                    <a:pt x="884" y="1242"/>
                  </a:lnTo>
                  <a:lnTo>
                    <a:pt x="889" y="1244"/>
                  </a:lnTo>
                  <a:lnTo>
                    <a:pt x="889" y="1244"/>
                  </a:lnTo>
                  <a:lnTo>
                    <a:pt x="894" y="1242"/>
                  </a:lnTo>
                  <a:lnTo>
                    <a:pt x="899" y="1241"/>
                  </a:lnTo>
                  <a:lnTo>
                    <a:pt x="910" y="1234"/>
                  </a:lnTo>
                  <a:lnTo>
                    <a:pt x="910" y="1234"/>
                  </a:lnTo>
                  <a:lnTo>
                    <a:pt x="923" y="1229"/>
                  </a:lnTo>
                  <a:lnTo>
                    <a:pt x="930" y="1227"/>
                  </a:lnTo>
                  <a:lnTo>
                    <a:pt x="937" y="1226"/>
                  </a:lnTo>
                  <a:lnTo>
                    <a:pt x="937" y="1226"/>
                  </a:lnTo>
                  <a:lnTo>
                    <a:pt x="942" y="1227"/>
                  </a:lnTo>
                  <a:lnTo>
                    <a:pt x="948" y="1229"/>
                  </a:lnTo>
                  <a:lnTo>
                    <a:pt x="955" y="1234"/>
                  </a:lnTo>
                  <a:lnTo>
                    <a:pt x="960" y="1242"/>
                  </a:lnTo>
                  <a:lnTo>
                    <a:pt x="960" y="1242"/>
                  </a:lnTo>
                  <a:lnTo>
                    <a:pt x="961" y="1254"/>
                  </a:lnTo>
                  <a:lnTo>
                    <a:pt x="963" y="1264"/>
                  </a:lnTo>
                  <a:lnTo>
                    <a:pt x="965" y="1272"/>
                  </a:lnTo>
                  <a:lnTo>
                    <a:pt x="968" y="1279"/>
                  </a:lnTo>
                  <a:lnTo>
                    <a:pt x="971" y="1287"/>
                  </a:lnTo>
                  <a:lnTo>
                    <a:pt x="975" y="1295"/>
                  </a:lnTo>
                  <a:lnTo>
                    <a:pt x="976" y="1305"/>
                  </a:lnTo>
                  <a:lnTo>
                    <a:pt x="976" y="1318"/>
                  </a:lnTo>
                  <a:lnTo>
                    <a:pt x="976" y="1318"/>
                  </a:lnTo>
                  <a:lnTo>
                    <a:pt x="993" y="1327"/>
                  </a:lnTo>
                  <a:lnTo>
                    <a:pt x="1008" y="1333"/>
                  </a:lnTo>
                  <a:lnTo>
                    <a:pt x="1038" y="1350"/>
                  </a:lnTo>
                  <a:lnTo>
                    <a:pt x="1038" y="1350"/>
                  </a:lnTo>
                  <a:lnTo>
                    <a:pt x="1049" y="1345"/>
                  </a:lnTo>
                  <a:lnTo>
                    <a:pt x="1061" y="1341"/>
                  </a:lnTo>
                  <a:lnTo>
                    <a:pt x="1072" y="1340"/>
                  </a:lnTo>
                  <a:lnTo>
                    <a:pt x="1084" y="1340"/>
                  </a:lnTo>
                  <a:lnTo>
                    <a:pt x="1084" y="1340"/>
                  </a:lnTo>
                  <a:lnTo>
                    <a:pt x="1109" y="1341"/>
                  </a:lnTo>
                  <a:lnTo>
                    <a:pt x="1109" y="1341"/>
                  </a:lnTo>
                  <a:lnTo>
                    <a:pt x="1135" y="1341"/>
                  </a:lnTo>
                  <a:lnTo>
                    <a:pt x="1135" y="1341"/>
                  </a:lnTo>
                  <a:lnTo>
                    <a:pt x="1147" y="1341"/>
                  </a:lnTo>
                  <a:lnTo>
                    <a:pt x="1157" y="1340"/>
                  </a:lnTo>
                  <a:lnTo>
                    <a:pt x="1167" y="1338"/>
                  </a:lnTo>
                  <a:lnTo>
                    <a:pt x="1178" y="1335"/>
                  </a:lnTo>
                  <a:lnTo>
                    <a:pt x="1178" y="1335"/>
                  </a:lnTo>
                  <a:lnTo>
                    <a:pt x="1173" y="1356"/>
                  </a:lnTo>
                  <a:lnTo>
                    <a:pt x="1168" y="1378"/>
                  </a:lnTo>
                  <a:lnTo>
                    <a:pt x="1155" y="1419"/>
                  </a:lnTo>
                  <a:lnTo>
                    <a:pt x="1140" y="1457"/>
                  </a:lnTo>
                  <a:lnTo>
                    <a:pt x="1132" y="1487"/>
                  </a:lnTo>
                  <a:lnTo>
                    <a:pt x="1132" y="1487"/>
                  </a:lnTo>
                  <a:lnTo>
                    <a:pt x="1125" y="1480"/>
                  </a:lnTo>
                  <a:lnTo>
                    <a:pt x="1119" y="1477"/>
                  </a:lnTo>
                  <a:lnTo>
                    <a:pt x="1112" y="1474"/>
                  </a:lnTo>
                  <a:lnTo>
                    <a:pt x="1105" y="1474"/>
                  </a:lnTo>
                  <a:lnTo>
                    <a:pt x="1105" y="1474"/>
                  </a:lnTo>
                  <a:lnTo>
                    <a:pt x="1099" y="1474"/>
                  </a:lnTo>
                  <a:lnTo>
                    <a:pt x="1099" y="1474"/>
                  </a:lnTo>
                  <a:lnTo>
                    <a:pt x="1092" y="1474"/>
                  </a:lnTo>
                  <a:lnTo>
                    <a:pt x="1092" y="1474"/>
                  </a:lnTo>
                  <a:lnTo>
                    <a:pt x="1082" y="1474"/>
                  </a:lnTo>
                  <a:lnTo>
                    <a:pt x="1074" y="1472"/>
                  </a:lnTo>
                  <a:lnTo>
                    <a:pt x="1064" y="1469"/>
                  </a:lnTo>
                  <a:lnTo>
                    <a:pt x="1054" y="1464"/>
                  </a:lnTo>
                  <a:lnTo>
                    <a:pt x="1054" y="1464"/>
                  </a:lnTo>
                  <a:lnTo>
                    <a:pt x="1044" y="1470"/>
                  </a:lnTo>
                  <a:lnTo>
                    <a:pt x="1033" y="1475"/>
                  </a:lnTo>
                  <a:lnTo>
                    <a:pt x="1021" y="1479"/>
                  </a:lnTo>
                  <a:lnTo>
                    <a:pt x="1009" y="1479"/>
                  </a:lnTo>
                  <a:lnTo>
                    <a:pt x="1009" y="1479"/>
                  </a:lnTo>
                  <a:lnTo>
                    <a:pt x="991" y="1477"/>
                  </a:lnTo>
                  <a:lnTo>
                    <a:pt x="971" y="1472"/>
                  </a:lnTo>
                  <a:lnTo>
                    <a:pt x="952" y="1466"/>
                  </a:lnTo>
                  <a:lnTo>
                    <a:pt x="932" y="1459"/>
                  </a:lnTo>
                  <a:lnTo>
                    <a:pt x="932" y="1459"/>
                  </a:lnTo>
                  <a:lnTo>
                    <a:pt x="894" y="1444"/>
                  </a:lnTo>
                  <a:lnTo>
                    <a:pt x="877" y="1441"/>
                  </a:lnTo>
                  <a:lnTo>
                    <a:pt x="861" y="1439"/>
                  </a:lnTo>
                  <a:lnTo>
                    <a:pt x="861" y="1439"/>
                  </a:lnTo>
                  <a:lnTo>
                    <a:pt x="852" y="1439"/>
                  </a:lnTo>
                  <a:lnTo>
                    <a:pt x="846" y="1441"/>
                  </a:lnTo>
                  <a:lnTo>
                    <a:pt x="837" y="1444"/>
                  </a:lnTo>
                  <a:lnTo>
                    <a:pt x="831" y="1449"/>
                  </a:lnTo>
                  <a:lnTo>
                    <a:pt x="826" y="1456"/>
                  </a:lnTo>
                  <a:lnTo>
                    <a:pt x="821" y="1464"/>
                  </a:lnTo>
                  <a:lnTo>
                    <a:pt x="817" y="1475"/>
                  </a:lnTo>
                  <a:lnTo>
                    <a:pt x="814" y="1487"/>
                  </a:lnTo>
                  <a:lnTo>
                    <a:pt x="814" y="1487"/>
                  </a:lnTo>
                  <a:lnTo>
                    <a:pt x="808" y="1489"/>
                  </a:lnTo>
                  <a:lnTo>
                    <a:pt x="799" y="1489"/>
                  </a:lnTo>
                  <a:lnTo>
                    <a:pt x="799" y="1489"/>
                  </a:lnTo>
                  <a:lnTo>
                    <a:pt x="784" y="1489"/>
                  </a:lnTo>
                  <a:lnTo>
                    <a:pt x="766" y="1485"/>
                  </a:lnTo>
                  <a:lnTo>
                    <a:pt x="746" y="1480"/>
                  </a:lnTo>
                  <a:lnTo>
                    <a:pt x="728" y="1472"/>
                  </a:lnTo>
                  <a:lnTo>
                    <a:pt x="728" y="1472"/>
                  </a:lnTo>
                  <a:lnTo>
                    <a:pt x="725" y="1469"/>
                  </a:lnTo>
                  <a:lnTo>
                    <a:pt x="723" y="1466"/>
                  </a:lnTo>
                  <a:lnTo>
                    <a:pt x="720" y="1457"/>
                  </a:lnTo>
                  <a:lnTo>
                    <a:pt x="718" y="1447"/>
                  </a:lnTo>
                  <a:lnTo>
                    <a:pt x="717" y="1444"/>
                  </a:lnTo>
                  <a:lnTo>
                    <a:pt x="713" y="1441"/>
                  </a:lnTo>
                  <a:lnTo>
                    <a:pt x="713" y="1441"/>
                  </a:lnTo>
                  <a:lnTo>
                    <a:pt x="702" y="1436"/>
                  </a:lnTo>
                  <a:lnTo>
                    <a:pt x="692" y="1431"/>
                  </a:lnTo>
                  <a:lnTo>
                    <a:pt x="672" y="1426"/>
                  </a:lnTo>
                  <a:lnTo>
                    <a:pt x="655" y="1422"/>
                  </a:lnTo>
                  <a:lnTo>
                    <a:pt x="639" y="1421"/>
                  </a:lnTo>
                  <a:lnTo>
                    <a:pt x="626" y="1419"/>
                  </a:lnTo>
                  <a:lnTo>
                    <a:pt x="614" y="1416"/>
                  </a:lnTo>
                  <a:lnTo>
                    <a:pt x="607" y="1413"/>
                  </a:lnTo>
                  <a:lnTo>
                    <a:pt x="604" y="1408"/>
                  </a:lnTo>
                  <a:lnTo>
                    <a:pt x="599" y="1403"/>
                  </a:lnTo>
                  <a:lnTo>
                    <a:pt x="596" y="1396"/>
                  </a:lnTo>
                  <a:lnTo>
                    <a:pt x="596" y="1396"/>
                  </a:lnTo>
                  <a:lnTo>
                    <a:pt x="597" y="1391"/>
                  </a:lnTo>
                  <a:lnTo>
                    <a:pt x="602" y="1383"/>
                  </a:lnTo>
                  <a:lnTo>
                    <a:pt x="609" y="1375"/>
                  </a:lnTo>
                  <a:lnTo>
                    <a:pt x="616" y="1365"/>
                  </a:lnTo>
                  <a:lnTo>
                    <a:pt x="619" y="1353"/>
                  </a:lnTo>
                  <a:lnTo>
                    <a:pt x="621" y="1348"/>
                  </a:lnTo>
                  <a:lnTo>
                    <a:pt x="621" y="1343"/>
                  </a:lnTo>
                  <a:lnTo>
                    <a:pt x="619" y="1338"/>
                  </a:lnTo>
                  <a:lnTo>
                    <a:pt x="616" y="1333"/>
                  </a:lnTo>
                  <a:lnTo>
                    <a:pt x="611" y="1330"/>
                  </a:lnTo>
                  <a:lnTo>
                    <a:pt x="604" y="1327"/>
                  </a:lnTo>
                  <a:lnTo>
                    <a:pt x="604" y="1327"/>
                  </a:lnTo>
                  <a:lnTo>
                    <a:pt x="584" y="1323"/>
                  </a:lnTo>
                  <a:lnTo>
                    <a:pt x="564" y="1323"/>
                  </a:lnTo>
                  <a:lnTo>
                    <a:pt x="564" y="1323"/>
                  </a:lnTo>
                  <a:lnTo>
                    <a:pt x="531" y="1325"/>
                  </a:lnTo>
                  <a:lnTo>
                    <a:pt x="500" y="1330"/>
                  </a:lnTo>
                  <a:lnTo>
                    <a:pt x="470" y="1336"/>
                  </a:lnTo>
                  <a:lnTo>
                    <a:pt x="440" y="1345"/>
                  </a:lnTo>
                  <a:lnTo>
                    <a:pt x="440" y="1345"/>
                  </a:lnTo>
                  <a:lnTo>
                    <a:pt x="409" y="1353"/>
                  </a:lnTo>
                  <a:lnTo>
                    <a:pt x="379" y="1360"/>
                  </a:lnTo>
                  <a:lnTo>
                    <a:pt x="348" y="1365"/>
                  </a:lnTo>
                  <a:lnTo>
                    <a:pt x="316" y="1366"/>
                  </a:lnTo>
                  <a:lnTo>
                    <a:pt x="316" y="1366"/>
                  </a:lnTo>
                  <a:lnTo>
                    <a:pt x="300" y="1366"/>
                  </a:lnTo>
                  <a:lnTo>
                    <a:pt x="283" y="1365"/>
                  </a:lnTo>
                  <a:lnTo>
                    <a:pt x="265" y="1361"/>
                  </a:lnTo>
                  <a:lnTo>
                    <a:pt x="248" y="1356"/>
                  </a:lnTo>
                  <a:lnTo>
                    <a:pt x="248" y="1356"/>
                  </a:lnTo>
                  <a:lnTo>
                    <a:pt x="245" y="1370"/>
                  </a:lnTo>
                  <a:lnTo>
                    <a:pt x="242" y="1379"/>
                  </a:lnTo>
                  <a:lnTo>
                    <a:pt x="237" y="1389"/>
                  </a:lnTo>
                  <a:lnTo>
                    <a:pt x="228" y="1398"/>
                  </a:lnTo>
                  <a:lnTo>
                    <a:pt x="213" y="1413"/>
                  </a:lnTo>
                  <a:lnTo>
                    <a:pt x="195" y="1426"/>
                  </a:lnTo>
                  <a:lnTo>
                    <a:pt x="180" y="1441"/>
                  </a:lnTo>
                  <a:lnTo>
                    <a:pt x="174" y="1449"/>
                  </a:lnTo>
                  <a:lnTo>
                    <a:pt x="169" y="1457"/>
                  </a:lnTo>
                  <a:lnTo>
                    <a:pt x="165" y="1467"/>
                  </a:lnTo>
                  <a:lnTo>
                    <a:pt x="164" y="1477"/>
                  </a:lnTo>
                  <a:lnTo>
                    <a:pt x="165" y="1489"/>
                  </a:lnTo>
                  <a:lnTo>
                    <a:pt x="170" y="1502"/>
                  </a:lnTo>
                  <a:lnTo>
                    <a:pt x="170" y="1502"/>
                  </a:lnTo>
                  <a:lnTo>
                    <a:pt x="142" y="1522"/>
                  </a:lnTo>
                  <a:lnTo>
                    <a:pt x="118" y="1542"/>
                  </a:lnTo>
                  <a:lnTo>
                    <a:pt x="94" y="1563"/>
                  </a:lnTo>
                  <a:lnTo>
                    <a:pt x="73" y="1586"/>
                  </a:lnTo>
                  <a:lnTo>
                    <a:pt x="53" y="1613"/>
                  </a:lnTo>
                  <a:lnTo>
                    <a:pt x="35" y="1639"/>
                  </a:lnTo>
                  <a:lnTo>
                    <a:pt x="20" y="1669"/>
                  </a:lnTo>
                  <a:lnTo>
                    <a:pt x="7" y="1702"/>
                  </a:lnTo>
                  <a:lnTo>
                    <a:pt x="7" y="1702"/>
                  </a:lnTo>
                  <a:lnTo>
                    <a:pt x="15" y="1717"/>
                  </a:lnTo>
                  <a:lnTo>
                    <a:pt x="20" y="1734"/>
                  </a:lnTo>
                  <a:lnTo>
                    <a:pt x="25" y="1752"/>
                  </a:lnTo>
                  <a:lnTo>
                    <a:pt x="26" y="1770"/>
                  </a:lnTo>
                  <a:lnTo>
                    <a:pt x="25" y="1788"/>
                  </a:lnTo>
                  <a:lnTo>
                    <a:pt x="20" y="1806"/>
                  </a:lnTo>
                  <a:lnTo>
                    <a:pt x="12" y="1824"/>
                  </a:lnTo>
                  <a:lnTo>
                    <a:pt x="7" y="1833"/>
                  </a:lnTo>
                  <a:lnTo>
                    <a:pt x="0" y="1839"/>
                  </a:lnTo>
                  <a:lnTo>
                    <a:pt x="0" y="1839"/>
                  </a:lnTo>
                  <a:lnTo>
                    <a:pt x="17" y="1877"/>
                  </a:lnTo>
                  <a:lnTo>
                    <a:pt x="36" y="1912"/>
                  </a:lnTo>
                  <a:lnTo>
                    <a:pt x="60" y="1945"/>
                  </a:lnTo>
                  <a:lnTo>
                    <a:pt x="84" y="1977"/>
                  </a:lnTo>
                  <a:lnTo>
                    <a:pt x="113" y="2005"/>
                  </a:lnTo>
                  <a:lnTo>
                    <a:pt x="144" y="2031"/>
                  </a:lnTo>
                  <a:lnTo>
                    <a:pt x="179" y="2056"/>
                  </a:lnTo>
                  <a:lnTo>
                    <a:pt x="217" y="2078"/>
                  </a:lnTo>
                  <a:lnTo>
                    <a:pt x="217" y="2078"/>
                  </a:lnTo>
                  <a:lnTo>
                    <a:pt x="247" y="2068"/>
                  </a:lnTo>
                  <a:lnTo>
                    <a:pt x="278" y="2061"/>
                  </a:lnTo>
                  <a:lnTo>
                    <a:pt x="309" y="2056"/>
                  </a:lnTo>
                  <a:lnTo>
                    <a:pt x="343" y="2051"/>
                  </a:lnTo>
                  <a:lnTo>
                    <a:pt x="409" y="2045"/>
                  </a:lnTo>
                  <a:lnTo>
                    <a:pt x="444" y="2038"/>
                  </a:lnTo>
                  <a:lnTo>
                    <a:pt x="480" y="2031"/>
                  </a:lnTo>
                  <a:lnTo>
                    <a:pt x="480" y="2031"/>
                  </a:lnTo>
                  <a:lnTo>
                    <a:pt x="495" y="2054"/>
                  </a:lnTo>
                  <a:lnTo>
                    <a:pt x="511" y="2078"/>
                  </a:lnTo>
                  <a:lnTo>
                    <a:pt x="511" y="2078"/>
                  </a:lnTo>
                  <a:lnTo>
                    <a:pt x="531" y="2073"/>
                  </a:lnTo>
                  <a:lnTo>
                    <a:pt x="551" y="2071"/>
                  </a:lnTo>
                  <a:lnTo>
                    <a:pt x="551" y="2071"/>
                  </a:lnTo>
                  <a:lnTo>
                    <a:pt x="564" y="2073"/>
                  </a:lnTo>
                  <a:lnTo>
                    <a:pt x="578" y="2076"/>
                  </a:lnTo>
                  <a:lnTo>
                    <a:pt x="587" y="2083"/>
                  </a:lnTo>
                  <a:lnTo>
                    <a:pt x="592" y="2088"/>
                  </a:lnTo>
                  <a:lnTo>
                    <a:pt x="596" y="2092"/>
                  </a:lnTo>
                  <a:lnTo>
                    <a:pt x="596" y="2092"/>
                  </a:lnTo>
                  <a:lnTo>
                    <a:pt x="589" y="2121"/>
                  </a:lnTo>
                  <a:lnTo>
                    <a:pt x="586" y="2144"/>
                  </a:lnTo>
                  <a:lnTo>
                    <a:pt x="586" y="2167"/>
                  </a:lnTo>
                  <a:lnTo>
                    <a:pt x="589" y="2188"/>
                  </a:lnTo>
                  <a:lnTo>
                    <a:pt x="596" y="2208"/>
                  </a:lnTo>
                  <a:lnTo>
                    <a:pt x="604" y="2226"/>
                  </a:lnTo>
                  <a:lnTo>
                    <a:pt x="614" y="2245"/>
                  </a:lnTo>
                  <a:lnTo>
                    <a:pt x="626" y="2263"/>
                  </a:lnTo>
                  <a:lnTo>
                    <a:pt x="649" y="2299"/>
                  </a:lnTo>
                  <a:lnTo>
                    <a:pt x="659" y="2319"/>
                  </a:lnTo>
                  <a:lnTo>
                    <a:pt x="669" y="2339"/>
                  </a:lnTo>
                  <a:lnTo>
                    <a:pt x="675" y="2360"/>
                  </a:lnTo>
                  <a:lnTo>
                    <a:pt x="680" y="2385"/>
                  </a:lnTo>
                  <a:lnTo>
                    <a:pt x="683" y="2410"/>
                  </a:lnTo>
                  <a:lnTo>
                    <a:pt x="682" y="2438"/>
                  </a:lnTo>
                  <a:lnTo>
                    <a:pt x="682" y="2438"/>
                  </a:lnTo>
                  <a:lnTo>
                    <a:pt x="672" y="2448"/>
                  </a:lnTo>
                  <a:lnTo>
                    <a:pt x="664" y="2460"/>
                  </a:lnTo>
                  <a:lnTo>
                    <a:pt x="655" y="2473"/>
                  </a:lnTo>
                  <a:lnTo>
                    <a:pt x="650" y="2488"/>
                  </a:lnTo>
                  <a:lnTo>
                    <a:pt x="642" y="2519"/>
                  </a:lnTo>
                  <a:lnTo>
                    <a:pt x="635" y="2552"/>
                  </a:lnTo>
                  <a:lnTo>
                    <a:pt x="635" y="2552"/>
                  </a:lnTo>
                  <a:lnTo>
                    <a:pt x="647" y="2572"/>
                  </a:lnTo>
                  <a:lnTo>
                    <a:pt x="657" y="2592"/>
                  </a:lnTo>
                  <a:lnTo>
                    <a:pt x="667" y="2614"/>
                  </a:lnTo>
                  <a:lnTo>
                    <a:pt x="677" y="2635"/>
                  </a:lnTo>
                  <a:lnTo>
                    <a:pt x="692" y="2680"/>
                  </a:lnTo>
                  <a:lnTo>
                    <a:pt x="708" y="2726"/>
                  </a:lnTo>
                  <a:lnTo>
                    <a:pt x="723" y="2772"/>
                  </a:lnTo>
                  <a:lnTo>
                    <a:pt x="740" y="2817"/>
                  </a:lnTo>
                  <a:lnTo>
                    <a:pt x="750" y="2839"/>
                  </a:lnTo>
                  <a:lnTo>
                    <a:pt x="760" y="2860"/>
                  </a:lnTo>
                  <a:lnTo>
                    <a:pt x="770" y="2880"/>
                  </a:lnTo>
                  <a:lnTo>
                    <a:pt x="783" y="2898"/>
                  </a:lnTo>
                  <a:lnTo>
                    <a:pt x="783" y="2898"/>
                  </a:lnTo>
                  <a:lnTo>
                    <a:pt x="778" y="2911"/>
                  </a:lnTo>
                  <a:lnTo>
                    <a:pt x="778" y="2921"/>
                  </a:lnTo>
                  <a:lnTo>
                    <a:pt x="778" y="2931"/>
                  </a:lnTo>
                  <a:lnTo>
                    <a:pt x="783" y="2944"/>
                  </a:lnTo>
                  <a:lnTo>
                    <a:pt x="783" y="2944"/>
                  </a:lnTo>
                  <a:lnTo>
                    <a:pt x="798" y="2948"/>
                  </a:lnTo>
                  <a:lnTo>
                    <a:pt x="814" y="2949"/>
                  </a:lnTo>
                  <a:lnTo>
                    <a:pt x="831" y="2951"/>
                  </a:lnTo>
                  <a:lnTo>
                    <a:pt x="846" y="2953"/>
                  </a:lnTo>
                  <a:lnTo>
                    <a:pt x="846" y="2953"/>
                  </a:lnTo>
                  <a:lnTo>
                    <a:pt x="870" y="2951"/>
                  </a:lnTo>
                  <a:lnTo>
                    <a:pt x="895" y="2948"/>
                  </a:lnTo>
                  <a:lnTo>
                    <a:pt x="918" y="2943"/>
                  </a:lnTo>
                  <a:lnTo>
                    <a:pt x="943" y="2935"/>
                  </a:lnTo>
                  <a:lnTo>
                    <a:pt x="965" y="2926"/>
                  </a:lnTo>
                  <a:lnTo>
                    <a:pt x="986" y="2916"/>
                  </a:lnTo>
                  <a:lnTo>
                    <a:pt x="1006" y="2903"/>
                  </a:lnTo>
                  <a:lnTo>
                    <a:pt x="1024" y="2890"/>
                  </a:lnTo>
                  <a:lnTo>
                    <a:pt x="1041" y="2875"/>
                  </a:lnTo>
                  <a:lnTo>
                    <a:pt x="1056" y="2858"/>
                  </a:lnTo>
                  <a:lnTo>
                    <a:pt x="1069" y="2842"/>
                  </a:lnTo>
                  <a:lnTo>
                    <a:pt x="1079" y="2824"/>
                  </a:lnTo>
                  <a:lnTo>
                    <a:pt x="1087" y="2805"/>
                  </a:lnTo>
                  <a:lnTo>
                    <a:pt x="1092" y="2786"/>
                  </a:lnTo>
                  <a:lnTo>
                    <a:pt x="1094" y="2766"/>
                  </a:lnTo>
                  <a:lnTo>
                    <a:pt x="1092" y="2744"/>
                  </a:lnTo>
                  <a:lnTo>
                    <a:pt x="1092" y="2744"/>
                  </a:lnTo>
                  <a:lnTo>
                    <a:pt x="1099" y="2739"/>
                  </a:lnTo>
                  <a:lnTo>
                    <a:pt x="1105" y="2736"/>
                  </a:lnTo>
                  <a:lnTo>
                    <a:pt x="1122" y="2728"/>
                  </a:lnTo>
                  <a:lnTo>
                    <a:pt x="1139" y="2721"/>
                  </a:lnTo>
                  <a:lnTo>
                    <a:pt x="1155" y="2715"/>
                  </a:lnTo>
                  <a:lnTo>
                    <a:pt x="1155" y="2715"/>
                  </a:lnTo>
                  <a:lnTo>
                    <a:pt x="1158" y="2698"/>
                  </a:lnTo>
                  <a:lnTo>
                    <a:pt x="1158" y="2683"/>
                  </a:lnTo>
                  <a:lnTo>
                    <a:pt x="1157" y="2672"/>
                  </a:lnTo>
                  <a:lnTo>
                    <a:pt x="1153" y="2660"/>
                  </a:lnTo>
                  <a:lnTo>
                    <a:pt x="1143" y="2637"/>
                  </a:lnTo>
                  <a:lnTo>
                    <a:pt x="1140" y="2624"/>
                  </a:lnTo>
                  <a:lnTo>
                    <a:pt x="1139" y="2607"/>
                  </a:lnTo>
                  <a:lnTo>
                    <a:pt x="1139" y="2607"/>
                  </a:lnTo>
                  <a:lnTo>
                    <a:pt x="1157" y="2592"/>
                  </a:lnTo>
                  <a:lnTo>
                    <a:pt x="1175" y="2579"/>
                  </a:lnTo>
                  <a:lnTo>
                    <a:pt x="1215" y="2556"/>
                  </a:lnTo>
                  <a:lnTo>
                    <a:pt x="1235" y="2542"/>
                  </a:lnTo>
                  <a:lnTo>
                    <a:pt x="1251" y="2528"/>
                  </a:lnTo>
                  <a:lnTo>
                    <a:pt x="1259" y="2521"/>
                  </a:lnTo>
                  <a:lnTo>
                    <a:pt x="1266" y="2511"/>
                  </a:lnTo>
                  <a:lnTo>
                    <a:pt x="1273" y="2503"/>
                  </a:lnTo>
                  <a:lnTo>
                    <a:pt x="1279" y="2491"/>
                  </a:lnTo>
                  <a:lnTo>
                    <a:pt x="1279" y="2491"/>
                  </a:lnTo>
                  <a:lnTo>
                    <a:pt x="1268" y="2442"/>
                  </a:lnTo>
                  <a:lnTo>
                    <a:pt x="1258" y="2394"/>
                  </a:lnTo>
                  <a:lnTo>
                    <a:pt x="1246" y="2344"/>
                  </a:lnTo>
                  <a:lnTo>
                    <a:pt x="1231" y="2293"/>
                  </a:lnTo>
                  <a:lnTo>
                    <a:pt x="1231" y="2293"/>
                  </a:lnTo>
                  <a:lnTo>
                    <a:pt x="1246" y="2266"/>
                  </a:lnTo>
                  <a:lnTo>
                    <a:pt x="1263" y="2241"/>
                  </a:lnTo>
                  <a:lnTo>
                    <a:pt x="1279" y="2220"/>
                  </a:lnTo>
                  <a:lnTo>
                    <a:pt x="1299" y="2198"/>
                  </a:lnTo>
                  <a:lnTo>
                    <a:pt x="1319" y="2179"/>
                  </a:lnTo>
                  <a:lnTo>
                    <a:pt x="1340" y="2159"/>
                  </a:lnTo>
                  <a:lnTo>
                    <a:pt x="1383" y="2121"/>
                  </a:lnTo>
                  <a:lnTo>
                    <a:pt x="1403" y="2101"/>
                  </a:lnTo>
                  <a:lnTo>
                    <a:pt x="1423" y="2079"/>
                  </a:lnTo>
                  <a:lnTo>
                    <a:pt x="1441" y="2058"/>
                  </a:lnTo>
                  <a:lnTo>
                    <a:pt x="1460" y="2035"/>
                  </a:lnTo>
                  <a:lnTo>
                    <a:pt x="1474" y="2008"/>
                  </a:lnTo>
                  <a:lnTo>
                    <a:pt x="1486" y="1982"/>
                  </a:lnTo>
                  <a:lnTo>
                    <a:pt x="1496" y="1950"/>
                  </a:lnTo>
                  <a:lnTo>
                    <a:pt x="1501" y="1934"/>
                  </a:lnTo>
                  <a:lnTo>
                    <a:pt x="1503" y="1917"/>
                  </a:lnTo>
                  <a:lnTo>
                    <a:pt x="1503" y="1917"/>
                  </a:lnTo>
                  <a:lnTo>
                    <a:pt x="1465" y="1924"/>
                  </a:lnTo>
                  <a:lnTo>
                    <a:pt x="1428" y="1930"/>
                  </a:lnTo>
                  <a:lnTo>
                    <a:pt x="1355" y="1947"/>
                  </a:lnTo>
                  <a:lnTo>
                    <a:pt x="1355" y="1947"/>
                  </a:lnTo>
                  <a:lnTo>
                    <a:pt x="1342" y="1939"/>
                  </a:lnTo>
                  <a:lnTo>
                    <a:pt x="1335" y="1932"/>
                  </a:lnTo>
                  <a:lnTo>
                    <a:pt x="1330" y="1927"/>
                  </a:lnTo>
                  <a:lnTo>
                    <a:pt x="1327" y="1920"/>
                  </a:lnTo>
                  <a:lnTo>
                    <a:pt x="1327" y="1912"/>
                  </a:lnTo>
                  <a:lnTo>
                    <a:pt x="1329" y="1904"/>
                  </a:lnTo>
                  <a:lnTo>
                    <a:pt x="1332" y="1894"/>
                  </a:lnTo>
                  <a:lnTo>
                    <a:pt x="1332" y="1894"/>
                  </a:lnTo>
                  <a:lnTo>
                    <a:pt x="1321" y="1887"/>
                  </a:lnTo>
                  <a:lnTo>
                    <a:pt x="1309" y="1881"/>
                  </a:lnTo>
                  <a:lnTo>
                    <a:pt x="1289" y="1863"/>
                  </a:lnTo>
                  <a:lnTo>
                    <a:pt x="1269" y="1846"/>
                  </a:lnTo>
                  <a:lnTo>
                    <a:pt x="1259" y="1839"/>
                  </a:lnTo>
                  <a:lnTo>
                    <a:pt x="1248" y="1833"/>
                  </a:lnTo>
                  <a:lnTo>
                    <a:pt x="1248" y="1833"/>
                  </a:lnTo>
                  <a:lnTo>
                    <a:pt x="1230" y="1791"/>
                  </a:lnTo>
                  <a:lnTo>
                    <a:pt x="1210" y="1748"/>
                  </a:lnTo>
                  <a:lnTo>
                    <a:pt x="1167" y="1666"/>
                  </a:lnTo>
                  <a:lnTo>
                    <a:pt x="1145" y="1624"/>
                  </a:lnTo>
                  <a:lnTo>
                    <a:pt x="1127" y="1583"/>
                  </a:lnTo>
                  <a:lnTo>
                    <a:pt x="1110" y="1543"/>
                  </a:lnTo>
                  <a:lnTo>
                    <a:pt x="1105" y="1522"/>
                  </a:lnTo>
                  <a:lnTo>
                    <a:pt x="1100" y="1502"/>
                  </a:lnTo>
                  <a:lnTo>
                    <a:pt x="1100" y="1502"/>
                  </a:lnTo>
                  <a:lnTo>
                    <a:pt x="1105" y="1517"/>
                  </a:lnTo>
                  <a:lnTo>
                    <a:pt x="1112" y="1530"/>
                  </a:lnTo>
                  <a:lnTo>
                    <a:pt x="1120" y="1540"/>
                  </a:lnTo>
                  <a:lnTo>
                    <a:pt x="1132" y="1548"/>
                  </a:lnTo>
                  <a:lnTo>
                    <a:pt x="1132" y="1548"/>
                  </a:lnTo>
                  <a:lnTo>
                    <a:pt x="1134" y="1545"/>
                  </a:lnTo>
                  <a:lnTo>
                    <a:pt x="1137" y="1538"/>
                  </a:lnTo>
                  <a:lnTo>
                    <a:pt x="1139" y="1527"/>
                  </a:lnTo>
                  <a:lnTo>
                    <a:pt x="1142" y="1520"/>
                  </a:lnTo>
                  <a:lnTo>
                    <a:pt x="1143" y="1515"/>
                  </a:lnTo>
                  <a:lnTo>
                    <a:pt x="1148" y="1512"/>
                  </a:lnTo>
                  <a:lnTo>
                    <a:pt x="1155" y="1510"/>
                  </a:lnTo>
                  <a:lnTo>
                    <a:pt x="1155" y="1510"/>
                  </a:lnTo>
                  <a:lnTo>
                    <a:pt x="1160" y="1535"/>
                  </a:lnTo>
                  <a:lnTo>
                    <a:pt x="1168" y="1558"/>
                  </a:lnTo>
                  <a:lnTo>
                    <a:pt x="1180" y="1581"/>
                  </a:lnTo>
                  <a:lnTo>
                    <a:pt x="1191" y="1604"/>
                  </a:lnTo>
                  <a:lnTo>
                    <a:pt x="1205" y="1626"/>
                  </a:lnTo>
                  <a:lnTo>
                    <a:pt x="1220" y="1647"/>
                  </a:lnTo>
                  <a:lnTo>
                    <a:pt x="1249" y="1690"/>
                  </a:lnTo>
                  <a:lnTo>
                    <a:pt x="1279" y="1737"/>
                  </a:lnTo>
                  <a:lnTo>
                    <a:pt x="1292" y="1760"/>
                  </a:lnTo>
                  <a:lnTo>
                    <a:pt x="1306" y="1783"/>
                  </a:lnTo>
                  <a:lnTo>
                    <a:pt x="1317" y="1810"/>
                  </a:lnTo>
                  <a:lnTo>
                    <a:pt x="1327" y="1836"/>
                  </a:lnTo>
                  <a:lnTo>
                    <a:pt x="1335" y="1864"/>
                  </a:lnTo>
                  <a:lnTo>
                    <a:pt x="1340" y="1894"/>
                  </a:lnTo>
                  <a:lnTo>
                    <a:pt x="1340" y="1894"/>
                  </a:lnTo>
                  <a:lnTo>
                    <a:pt x="1393" y="1876"/>
                  </a:lnTo>
                  <a:lnTo>
                    <a:pt x="1446" y="1858"/>
                  </a:lnTo>
                  <a:lnTo>
                    <a:pt x="1496" y="1838"/>
                  </a:lnTo>
                  <a:lnTo>
                    <a:pt x="1519" y="1826"/>
                  </a:lnTo>
                  <a:lnTo>
                    <a:pt x="1544" y="1815"/>
                  </a:lnTo>
                  <a:lnTo>
                    <a:pt x="1565" y="1801"/>
                  </a:lnTo>
                  <a:lnTo>
                    <a:pt x="1587" y="1788"/>
                  </a:lnTo>
                  <a:lnTo>
                    <a:pt x="1607" y="1773"/>
                  </a:lnTo>
                  <a:lnTo>
                    <a:pt x="1627" y="1757"/>
                  </a:lnTo>
                  <a:lnTo>
                    <a:pt x="1645" y="1740"/>
                  </a:lnTo>
                  <a:lnTo>
                    <a:pt x="1661" y="1722"/>
                  </a:lnTo>
                  <a:lnTo>
                    <a:pt x="1676" y="1700"/>
                  </a:lnTo>
                  <a:lnTo>
                    <a:pt x="1690" y="1679"/>
                  </a:lnTo>
                  <a:lnTo>
                    <a:pt x="1690" y="1679"/>
                  </a:lnTo>
                  <a:lnTo>
                    <a:pt x="1685" y="1672"/>
                  </a:lnTo>
                  <a:lnTo>
                    <a:pt x="1681" y="1667"/>
                  </a:lnTo>
                  <a:lnTo>
                    <a:pt x="1670" y="1657"/>
                  </a:lnTo>
                  <a:lnTo>
                    <a:pt x="1645" y="1643"/>
                  </a:lnTo>
                  <a:lnTo>
                    <a:pt x="1633" y="1634"/>
                  </a:lnTo>
                  <a:lnTo>
                    <a:pt x="1623" y="1624"/>
                  </a:lnTo>
                  <a:lnTo>
                    <a:pt x="1618" y="1618"/>
                  </a:lnTo>
                  <a:lnTo>
                    <a:pt x="1615" y="1611"/>
                  </a:lnTo>
                  <a:lnTo>
                    <a:pt x="1613" y="1603"/>
                  </a:lnTo>
                  <a:lnTo>
                    <a:pt x="1612" y="1595"/>
                  </a:lnTo>
                  <a:lnTo>
                    <a:pt x="1612" y="1595"/>
                  </a:lnTo>
                  <a:lnTo>
                    <a:pt x="1599" y="1613"/>
                  </a:lnTo>
                  <a:lnTo>
                    <a:pt x="1590" y="1621"/>
                  </a:lnTo>
                  <a:lnTo>
                    <a:pt x="1582" y="1628"/>
                  </a:lnTo>
                  <a:lnTo>
                    <a:pt x="1572" y="1634"/>
                  </a:lnTo>
                  <a:lnTo>
                    <a:pt x="1562" y="1639"/>
                  </a:lnTo>
                  <a:lnTo>
                    <a:pt x="1549" y="1643"/>
                  </a:lnTo>
                  <a:lnTo>
                    <a:pt x="1534" y="1643"/>
                  </a:lnTo>
                  <a:lnTo>
                    <a:pt x="1534" y="1643"/>
                  </a:lnTo>
                  <a:lnTo>
                    <a:pt x="1511" y="1641"/>
                  </a:lnTo>
                  <a:lnTo>
                    <a:pt x="1511" y="1641"/>
                  </a:lnTo>
                  <a:lnTo>
                    <a:pt x="1516" y="1624"/>
                  </a:lnTo>
                  <a:lnTo>
                    <a:pt x="1516" y="1613"/>
                  </a:lnTo>
                  <a:lnTo>
                    <a:pt x="1514" y="1609"/>
                  </a:lnTo>
                  <a:lnTo>
                    <a:pt x="1513" y="1606"/>
                  </a:lnTo>
                  <a:lnTo>
                    <a:pt x="1511" y="1606"/>
                  </a:lnTo>
                  <a:lnTo>
                    <a:pt x="1509" y="1604"/>
                  </a:lnTo>
                  <a:lnTo>
                    <a:pt x="1509" y="1604"/>
                  </a:lnTo>
                  <a:lnTo>
                    <a:pt x="1506" y="1606"/>
                  </a:lnTo>
                  <a:lnTo>
                    <a:pt x="1503" y="1608"/>
                  </a:lnTo>
                  <a:lnTo>
                    <a:pt x="1498" y="1613"/>
                  </a:lnTo>
                  <a:lnTo>
                    <a:pt x="1494" y="1619"/>
                  </a:lnTo>
                  <a:lnTo>
                    <a:pt x="1494" y="1623"/>
                  </a:lnTo>
                  <a:lnTo>
                    <a:pt x="1496" y="1626"/>
                  </a:lnTo>
                  <a:lnTo>
                    <a:pt x="1496" y="1626"/>
                  </a:lnTo>
                  <a:lnTo>
                    <a:pt x="1488" y="1614"/>
                  </a:lnTo>
                  <a:lnTo>
                    <a:pt x="1481" y="1603"/>
                  </a:lnTo>
                  <a:lnTo>
                    <a:pt x="1468" y="1571"/>
                  </a:lnTo>
                  <a:lnTo>
                    <a:pt x="1461" y="1556"/>
                  </a:lnTo>
                  <a:lnTo>
                    <a:pt x="1451" y="1540"/>
                  </a:lnTo>
                  <a:lnTo>
                    <a:pt x="1440" y="1525"/>
                  </a:lnTo>
                  <a:lnTo>
                    <a:pt x="1425" y="1510"/>
                  </a:lnTo>
                  <a:lnTo>
                    <a:pt x="1425" y="1510"/>
                  </a:lnTo>
                  <a:lnTo>
                    <a:pt x="1435" y="1502"/>
                  </a:lnTo>
                  <a:lnTo>
                    <a:pt x="1443" y="1495"/>
                  </a:lnTo>
                  <a:lnTo>
                    <a:pt x="1451" y="1492"/>
                  </a:lnTo>
                  <a:lnTo>
                    <a:pt x="1461" y="1492"/>
                  </a:lnTo>
                  <a:lnTo>
                    <a:pt x="1461" y="1492"/>
                  </a:lnTo>
                  <a:lnTo>
                    <a:pt x="1473" y="1492"/>
                  </a:lnTo>
                  <a:lnTo>
                    <a:pt x="1488" y="1495"/>
                  </a:lnTo>
                  <a:lnTo>
                    <a:pt x="1488" y="1495"/>
                  </a:lnTo>
                  <a:lnTo>
                    <a:pt x="1493" y="1512"/>
                  </a:lnTo>
                  <a:lnTo>
                    <a:pt x="1499" y="1525"/>
                  </a:lnTo>
                  <a:lnTo>
                    <a:pt x="1509" y="1537"/>
                  </a:lnTo>
                  <a:lnTo>
                    <a:pt x="1521" y="1547"/>
                  </a:lnTo>
                  <a:lnTo>
                    <a:pt x="1532" y="1555"/>
                  </a:lnTo>
                  <a:lnTo>
                    <a:pt x="1546" y="1563"/>
                  </a:lnTo>
                  <a:lnTo>
                    <a:pt x="1572" y="1580"/>
                  </a:lnTo>
                  <a:lnTo>
                    <a:pt x="1572" y="1580"/>
                  </a:lnTo>
                  <a:lnTo>
                    <a:pt x="1575" y="1580"/>
                  </a:lnTo>
                  <a:lnTo>
                    <a:pt x="1575" y="1580"/>
                  </a:lnTo>
                  <a:lnTo>
                    <a:pt x="1582" y="1580"/>
                  </a:lnTo>
                  <a:lnTo>
                    <a:pt x="1587" y="1576"/>
                  </a:lnTo>
                  <a:lnTo>
                    <a:pt x="1597" y="1571"/>
                  </a:lnTo>
                  <a:lnTo>
                    <a:pt x="1597" y="1571"/>
                  </a:lnTo>
                  <a:lnTo>
                    <a:pt x="1605" y="1566"/>
                  </a:lnTo>
                  <a:lnTo>
                    <a:pt x="1610" y="1565"/>
                  </a:lnTo>
                  <a:lnTo>
                    <a:pt x="1617" y="1563"/>
                  </a:lnTo>
                  <a:lnTo>
                    <a:pt x="1617" y="1563"/>
                  </a:lnTo>
                  <a:lnTo>
                    <a:pt x="1620" y="1565"/>
                  </a:lnTo>
                  <a:lnTo>
                    <a:pt x="1620" y="1565"/>
                  </a:lnTo>
                  <a:lnTo>
                    <a:pt x="1625" y="1566"/>
                  </a:lnTo>
                  <a:lnTo>
                    <a:pt x="1630" y="1571"/>
                  </a:lnTo>
                  <a:lnTo>
                    <a:pt x="1637" y="1581"/>
                  </a:lnTo>
                  <a:lnTo>
                    <a:pt x="1643" y="1593"/>
                  </a:lnTo>
                  <a:lnTo>
                    <a:pt x="1650" y="1603"/>
                  </a:lnTo>
                  <a:lnTo>
                    <a:pt x="1650" y="1603"/>
                  </a:lnTo>
                  <a:lnTo>
                    <a:pt x="1714" y="1608"/>
                  </a:lnTo>
                  <a:lnTo>
                    <a:pt x="1744" y="1609"/>
                  </a:lnTo>
                  <a:lnTo>
                    <a:pt x="1772" y="1609"/>
                  </a:lnTo>
                  <a:lnTo>
                    <a:pt x="1772" y="1609"/>
                  </a:lnTo>
                  <a:lnTo>
                    <a:pt x="1809" y="1608"/>
                  </a:lnTo>
                  <a:lnTo>
                    <a:pt x="1827" y="1606"/>
                  </a:lnTo>
                  <a:lnTo>
                    <a:pt x="1843" y="1603"/>
                  </a:lnTo>
                  <a:lnTo>
                    <a:pt x="1843" y="1603"/>
                  </a:lnTo>
                  <a:lnTo>
                    <a:pt x="1850" y="1616"/>
                  </a:lnTo>
                  <a:lnTo>
                    <a:pt x="1858" y="1628"/>
                  </a:lnTo>
                  <a:lnTo>
                    <a:pt x="1867" y="1638"/>
                  </a:lnTo>
                  <a:lnTo>
                    <a:pt x="1877" y="1646"/>
                  </a:lnTo>
                  <a:lnTo>
                    <a:pt x="1888" y="1654"/>
                  </a:lnTo>
                  <a:lnTo>
                    <a:pt x="1901" y="1661"/>
                  </a:lnTo>
                  <a:lnTo>
                    <a:pt x="1915" y="1666"/>
                  </a:lnTo>
                  <a:lnTo>
                    <a:pt x="1930" y="1671"/>
                  </a:lnTo>
                  <a:lnTo>
                    <a:pt x="1930" y="1671"/>
                  </a:lnTo>
                  <a:lnTo>
                    <a:pt x="1926" y="1674"/>
                  </a:lnTo>
                  <a:lnTo>
                    <a:pt x="1923" y="1676"/>
                  </a:lnTo>
                  <a:lnTo>
                    <a:pt x="1913" y="1677"/>
                  </a:lnTo>
                  <a:lnTo>
                    <a:pt x="1908" y="1679"/>
                  </a:lnTo>
                  <a:lnTo>
                    <a:pt x="1903" y="1681"/>
                  </a:lnTo>
                  <a:lnTo>
                    <a:pt x="1900" y="1682"/>
                  </a:lnTo>
                  <a:lnTo>
                    <a:pt x="1898" y="1687"/>
                  </a:lnTo>
                  <a:lnTo>
                    <a:pt x="1898" y="1687"/>
                  </a:lnTo>
                  <a:lnTo>
                    <a:pt x="1908" y="1694"/>
                  </a:lnTo>
                  <a:lnTo>
                    <a:pt x="1918" y="1702"/>
                  </a:lnTo>
                  <a:lnTo>
                    <a:pt x="1925" y="1705"/>
                  </a:lnTo>
                  <a:lnTo>
                    <a:pt x="1930" y="1709"/>
                  </a:lnTo>
                  <a:lnTo>
                    <a:pt x="1938" y="1710"/>
                  </a:lnTo>
                  <a:lnTo>
                    <a:pt x="1946" y="1712"/>
                  </a:lnTo>
                  <a:lnTo>
                    <a:pt x="1946" y="1712"/>
                  </a:lnTo>
                  <a:lnTo>
                    <a:pt x="1961" y="1710"/>
                  </a:lnTo>
                  <a:lnTo>
                    <a:pt x="1961" y="1710"/>
                  </a:lnTo>
                  <a:lnTo>
                    <a:pt x="1964" y="1707"/>
                  </a:lnTo>
                  <a:lnTo>
                    <a:pt x="1966" y="1702"/>
                  </a:lnTo>
                  <a:lnTo>
                    <a:pt x="1968" y="1692"/>
                  </a:lnTo>
                  <a:lnTo>
                    <a:pt x="1968" y="1687"/>
                  </a:lnTo>
                  <a:lnTo>
                    <a:pt x="1969" y="1682"/>
                  </a:lnTo>
                  <a:lnTo>
                    <a:pt x="1973" y="1679"/>
                  </a:lnTo>
                  <a:lnTo>
                    <a:pt x="1978" y="1679"/>
                  </a:lnTo>
                  <a:lnTo>
                    <a:pt x="1978" y="1679"/>
                  </a:lnTo>
                  <a:lnTo>
                    <a:pt x="1984" y="1679"/>
                  </a:lnTo>
                  <a:lnTo>
                    <a:pt x="1984" y="1679"/>
                  </a:lnTo>
                  <a:lnTo>
                    <a:pt x="1982" y="1700"/>
                  </a:lnTo>
                  <a:lnTo>
                    <a:pt x="1984" y="1724"/>
                  </a:lnTo>
                  <a:lnTo>
                    <a:pt x="1986" y="1743"/>
                  </a:lnTo>
                  <a:lnTo>
                    <a:pt x="1989" y="1765"/>
                  </a:lnTo>
                  <a:lnTo>
                    <a:pt x="1994" y="1785"/>
                  </a:lnTo>
                  <a:lnTo>
                    <a:pt x="1999" y="1806"/>
                  </a:lnTo>
                  <a:lnTo>
                    <a:pt x="2012" y="1844"/>
                  </a:lnTo>
                  <a:lnTo>
                    <a:pt x="2027" y="1884"/>
                  </a:lnTo>
                  <a:lnTo>
                    <a:pt x="2044" y="1920"/>
                  </a:lnTo>
                  <a:lnTo>
                    <a:pt x="2060" y="1957"/>
                  </a:lnTo>
                  <a:lnTo>
                    <a:pt x="2077" y="1993"/>
                  </a:lnTo>
                  <a:lnTo>
                    <a:pt x="2077" y="1993"/>
                  </a:lnTo>
                  <a:lnTo>
                    <a:pt x="2087" y="1988"/>
                  </a:lnTo>
                  <a:lnTo>
                    <a:pt x="2095" y="1982"/>
                  </a:lnTo>
                  <a:lnTo>
                    <a:pt x="2103" y="1975"/>
                  </a:lnTo>
                  <a:lnTo>
                    <a:pt x="2112" y="1968"/>
                  </a:lnTo>
                  <a:lnTo>
                    <a:pt x="2118" y="1958"/>
                  </a:lnTo>
                  <a:lnTo>
                    <a:pt x="2123" y="1950"/>
                  </a:lnTo>
                  <a:lnTo>
                    <a:pt x="2133" y="1930"/>
                  </a:lnTo>
                  <a:lnTo>
                    <a:pt x="2138" y="1907"/>
                  </a:lnTo>
                  <a:lnTo>
                    <a:pt x="2141" y="1882"/>
                  </a:lnTo>
                  <a:lnTo>
                    <a:pt x="2141" y="1858"/>
                  </a:lnTo>
                  <a:lnTo>
                    <a:pt x="2138" y="1833"/>
                  </a:lnTo>
                  <a:lnTo>
                    <a:pt x="2138" y="1833"/>
                  </a:lnTo>
                  <a:lnTo>
                    <a:pt x="2161" y="1818"/>
                  </a:lnTo>
                  <a:lnTo>
                    <a:pt x="2184" y="1803"/>
                  </a:lnTo>
                  <a:lnTo>
                    <a:pt x="2206" y="1786"/>
                  </a:lnTo>
                  <a:lnTo>
                    <a:pt x="2226" y="1770"/>
                  </a:lnTo>
                  <a:lnTo>
                    <a:pt x="2246" y="1752"/>
                  </a:lnTo>
                  <a:lnTo>
                    <a:pt x="2265" y="1734"/>
                  </a:lnTo>
                  <a:lnTo>
                    <a:pt x="2284" y="1714"/>
                  </a:lnTo>
                  <a:lnTo>
                    <a:pt x="2302" y="1694"/>
                  </a:lnTo>
                  <a:lnTo>
                    <a:pt x="2302" y="1694"/>
                  </a:lnTo>
                  <a:lnTo>
                    <a:pt x="2313" y="1690"/>
                  </a:lnTo>
                  <a:lnTo>
                    <a:pt x="2327" y="1689"/>
                  </a:lnTo>
                  <a:lnTo>
                    <a:pt x="2348" y="1687"/>
                  </a:lnTo>
                  <a:lnTo>
                    <a:pt x="2358" y="1686"/>
                  </a:lnTo>
                  <a:lnTo>
                    <a:pt x="2366" y="1682"/>
                  </a:lnTo>
                  <a:lnTo>
                    <a:pt x="2373" y="1674"/>
                  </a:lnTo>
                  <a:lnTo>
                    <a:pt x="2380" y="1664"/>
                  </a:lnTo>
                  <a:lnTo>
                    <a:pt x="2380" y="1664"/>
                  </a:lnTo>
                  <a:lnTo>
                    <a:pt x="2381" y="1667"/>
                  </a:lnTo>
                  <a:lnTo>
                    <a:pt x="2383" y="1669"/>
                  </a:lnTo>
                  <a:lnTo>
                    <a:pt x="2383" y="1669"/>
                  </a:lnTo>
                  <a:lnTo>
                    <a:pt x="2388" y="1667"/>
                  </a:lnTo>
                  <a:lnTo>
                    <a:pt x="2395" y="1664"/>
                  </a:lnTo>
                  <a:lnTo>
                    <a:pt x="2395" y="1664"/>
                  </a:lnTo>
                  <a:lnTo>
                    <a:pt x="2396" y="1676"/>
                  </a:lnTo>
                  <a:lnTo>
                    <a:pt x="2400" y="1686"/>
                  </a:lnTo>
                  <a:lnTo>
                    <a:pt x="2403" y="1695"/>
                  </a:lnTo>
                  <a:lnTo>
                    <a:pt x="2408" y="1704"/>
                  </a:lnTo>
                  <a:lnTo>
                    <a:pt x="2421" y="1719"/>
                  </a:lnTo>
                  <a:lnTo>
                    <a:pt x="2434" y="1732"/>
                  </a:lnTo>
                  <a:lnTo>
                    <a:pt x="2446" y="1747"/>
                  </a:lnTo>
                  <a:lnTo>
                    <a:pt x="2451" y="1755"/>
                  </a:lnTo>
                  <a:lnTo>
                    <a:pt x="2454" y="1765"/>
                  </a:lnTo>
                  <a:lnTo>
                    <a:pt x="2457" y="1775"/>
                  </a:lnTo>
                  <a:lnTo>
                    <a:pt x="2459" y="1788"/>
                  </a:lnTo>
                  <a:lnTo>
                    <a:pt x="2459" y="1801"/>
                  </a:lnTo>
                  <a:lnTo>
                    <a:pt x="2456" y="1816"/>
                  </a:lnTo>
                  <a:lnTo>
                    <a:pt x="2456" y="1816"/>
                  </a:lnTo>
                  <a:lnTo>
                    <a:pt x="2464" y="1821"/>
                  </a:lnTo>
                  <a:lnTo>
                    <a:pt x="2472" y="1823"/>
                  </a:lnTo>
                  <a:lnTo>
                    <a:pt x="2472" y="1823"/>
                  </a:lnTo>
                  <a:lnTo>
                    <a:pt x="2477" y="1821"/>
                  </a:lnTo>
                  <a:lnTo>
                    <a:pt x="2484" y="1818"/>
                  </a:lnTo>
                  <a:lnTo>
                    <a:pt x="2494" y="1810"/>
                  </a:lnTo>
                  <a:lnTo>
                    <a:pt x="2504" y="1800"/>
                  </a:lnTo>
                  <a:lnTo>
                    <a:pt x="2510" y="1796"/>
                  </a:lnTo>
                  <a:lnTo>
                    <a:pt x="2519" y="1795"/>
                  </a:lnTo>
                  <a:lnTo>
                    <a:pt x="2519" y="1795"/>
                  </a:lnTo>
                  <a:lnTo>
                    <a:pt x="2534" y="1839"/>
                  </a:lnTo>
                  <a:lnTo>
                    <a:pt x="2540" y="1863"/>
                  </a:lnTo>
                  <a:lnTo>
                    <a:pt x="2547" y="1886"/>
                  </a:lnTo>
                  <a:lnTo>
                    <a:pt x="2550" y="1907"/>
                  </a:lnTo>
                  <a:lnTo>
                    <a:pt x="2552" y="1930"/>
                  </a:lnTo>
                  <a:lnTo>
                    <a:pt x="2550" y="1942"/>
                  </a:lnTo>
                  <a:lnTo>
                    <a:pt x="2548" y="1955"/>
                  </a:lnTo>
                  <a:lnTo>
                    <a:pt x="2545" y="1967"/>
                  </a:lnTo>
                  <a:lnTo>
                    <a:pt x="2542" y="1978"/>
                  </a:lnTo>
                  <a:lnTo>
                    <a:pt x="2542" y="1978"/>
                  </a:lnTo>
                  <a:lnTo>
                    <a:pt x="2552" y="1985"/>
                  </a:lnTo>
                  <a:lnTo>
                    <a:pt x="2560" y="1995"/>
                  </a:lnTo>
                  <a:lnTo>
                    <a:pt x="2568" y="2005"/>
                  </a:lnTo>
                  <a:lnTo>
                    <a:pt x="2575" y="2016"/>
                  </a:lnTo>
                  <a:lnTo>
                    <a:pt x="2585" y="2041"/>
                  </a:lnTo>
                  <a:lnTo>
                    <a:pt x="2595" y="2068"/>
                  </a:lnTo>
                  <a:lnTo>
                    <a:pt x="2605" y="2092"/>
                  </a:lnTo>
                  <a:lnTo>
                    <a:pt x="2611" y="2104"/>
                  </a:lnTo>
                  <a:lnTo>
                    <a:pt x="2618" y="2114"/>
                  </a:lnTo>
                  <a:lnTo>
                    <a:pt x="2628" y="2124"/>
                  </a:lnTo>
                  <a:lnTo>
                    <a:pt x="2638" y="2131"/>
                  </a:lnTo>
                  <a:lnTo>
                    <a:pt x="2651" y="2136"/>
                  </a:lnTo>
                  <a:lnTo>
                    <a:pt x="2666" y="2139"/>
                  </a:lnTo>
                  <a:lnTo>
                    <a:pt x="2666" y="2139"/>
                  </a:lnTo>
                  <a:lnTo>
                    <a:pt x="2664" y="2122"/>
                  </a:lnTo>
                  <a:lnTo>
                    <a:pt x="2661" y="2107"/>
                  </a:lnTo>
                  <a:lnTo>
                    <a:pt x="2656" y="2094"/>
                  </a:lnTo>
                  <a:lnTo>
                    <a:pt x="2651" y="2081"/>
                  </a:lnTo>
                  <a:lnTo>
                    <a:pt x="2644" y="2069"/>
                  </a:lnTo>
                  <a:lnTo>
                    <a:pt x="2636" y="2058"/>
                  </a:lnTo>
                  <a:lnTo>
                    <a:pt x="2621" y="2038"/>
                  </a:lnTo>
                  <a:lnTo>
                    <a:pt x="2586" y="2000"/>
                  </a:lnTo>
                  <a:lnTo>
                    <a:pt x="2570" y="1978"/>
                  </a:lnTo>
                  <a:lnTo>
                    <a:pt x="2563" y="1967"/>
                  </a:lnTo>
                  <a:lnTo>
                    <a:pt x="2557" y="1955"/>
                  </a:lnTo>
                  <a:lnTo>
                    <a:pt x="2557" y="1955"/>
                  </a:lnTo>
                  <a:lnTo>
                    <a:pt x="2558" y="1937"/>
                  </a:lnTo>
                  <a:lnTo>
                    <a:pt x="2562" y="1922"/>
                  </a:lnTo>
                  <a:lnTo>
                    <a:pt x="2565" y="1911"/>
                  </a:lnTo>
                  <a:lnTo>
                    <a:pt x="2570" y="1901"/>
                  </a:lnTo>
                  <a:lnTo>
                    <a:pt x="2575" y="1894"/>
                  </a:lnTo>
                  <a:lnTo>
                    <a:pt x="2580" y="1889"/>
                  </a:lnTo>
                  <a:lnTo>
                    <a:pt x="2586" y="1886"/>
                  </a:lnTo>
                  <a:lnTo>
                    <a:pt x="2593" y="1886"/>
                  </a:lnTo>
                  <a:lnTo>
                    <a:pt x="2593" y="1886"/>
                  </a:lnTo>
                  <a:lnTo>
                    <a:pt x="2600" y="1886"/>
                  </a:lnTo>
                  <a:lnTo>
                    <a:pt x="2606" y="1887"/>
                  </a:lnTo>
                  <a:lnTo>
                    <a:pt x="2620" y="1894"/>
                  </a:lnTo>
                  <a:lnTo>
                    <a:pt x="2634" y="1906"/>
                  </a:lnTo>
                  <a:lnTo>
                    <a:pt x="2649" y="1917"/>
                  </a:lnTo>
                  <a:lnTo>
                    <a:pt x="2663" y="1932"/>
                  </a:lnTo>
                  <a:lnTo>
                    <a:pt x="2676" y="1947"/>
                  </a:lnTo>
                  <a:lnTo>
                    <a:pt x="2697" y="1978"/>
                  </a:lnTo>
                  <a:lnTo>
                    <a:pt x="2697" y="1978"/>
                  </a:lnTo>
                  <a:lnTo>
                    <a:pt x="2714" y="1963"/>
                  </a:lnTo>
                  <a:lnTo>
                    <a:pt x="2730" y="1947"/>
                  </a:lnTo>
                  <a:lnTo>
                    <a:pt x="2740" y="1939"/>
                  </a:lnTo>
                  <a:lnTo>
                    <a:pt x="2750" y="1934"/>
                  </a:lnTo>
                  <a:lnTo>
                    <a:pt x="2762" y="1927"/>
                  </a:lnTo>
                  <a:lnTo>
                    <a:pt x="2773" y="1924"/>
                  </a:lnTo>
                  <a:lnTo>
                    <a:pt x="2773" y="1924"/>
                  </a:lnTo>
                  <a:lnTo>
                    <a:pt x="2778" y="1907"/>
                  </a:lnTo>
                  <a:lnTo>
                    <a:pt x="2780" y="1892"/>
                  </a:lnTo>
                  <a:lnTo>
                    <a:pt x="2780" y="1879"/>
                  </a:lnTo>
                  <a:lnTo>
                    <a:pt x="2778" y="1866"/>
                  </a:lnTo>
                  <a:lnTo>
                    <a:pt x="2775" y="1854"/>
                  </a:lnTo>
                  <a:lnTo>
                    <a:pt x="2770" y="1844"/>
                  </a:lnTo>
                  <a:lnTo>
                    <a:pt x="2764" y="1833"/>
                  </a:lnTo>
                  <a:lnTo>
                    <a:pt x="2757" y="1824"/>
                  </a:lnTo>
                  <a:lnTo>
                    <a:pt x="2742" y="1805"/>
                  </a:lnTo>
                  <a:lnTo>
                    <a:pt x="2725" y="1785"/>
                  </a:lnTo>
                  <a:lnTo>
                    <a:pt x="2719" y="1775"/>
                  </a:lnTo>
                  <a:lnTo>
                    <a:pt x="2712" y="1765"/>
                  </a:lnTo>
                  <a:lnTo>
                    <a:pt x="2707" y="1753"/>
                  </a:lnTo>
                  <a:lnTo>
                    <a:pt x="2704" y="1740"/>
                  </a:lnTo>
                  <a:lnTo>
                    <a:pt x="2704" y="1740"/>
                  </a:lnTo>
                  <a:lnTo>
                    <a:pt x="2719" y="1724"/>
                  </a:lnTo>
                  <a:lnTo>
                    <a:pt x="2735" y="1707"/>
                  </a:lnTo>
                  <a:lnTo>
                    <a:pt x="2744" y="1700"/>
                  </a:lnTo>
                  <a:lnTo>
                    <a:pt x="2754" y="1695"/>
                  </a:lnTo>
                  <a:lnTo>
                    <a:pt x="2764" y="1692"/>
                  </a:lnTo>
                  <a:lnTo>
                    <a:pt x="2775" y="1690"/>
                  </a:lnTo>
                  <a:lnTo>
                    <a:pt x="2775" y="1690"/>
                  </a:lnTo>
                  <a:lnTo>
                    <a:pt x="2787" y="1692"/>
                  </a:lnTo>
                  <a:lnTo>
                    <a:pt x="2797" y="1694"/>
                  </a:lnTo>
                  <a:lnTo>
                    <a:pt x="2797" y="1694"/>
                  </a:lnTo>
                  <a:lnTo>
                    <a:pt x="2795" y="1699"/>
                  </a:lnTo>
                  <a:lnTo>
                    <a:pt x="2793" y="1702"/>
                  </a:lnTo>
                  <a:lnTo>
                    <a:pt x="2792" y="1707"/>
                  </a:lnTo>
                  <a:lnTo>
                    <a:pt x="2793" y="1710"/>
                  </a:lnTo>
                  <a:lnTo>
                    <a:pt x="2797" y="1719"/>
                  </a:lnTo>
                  <a:lnTo>
                    <a:pt x="2805" y="1725"/>
                  </a:lnTo>
                  <a:lnTo>
                    <a:pt x="2805" y="1725"/>
                  </a:lnTo>
                  <a:lnTo>
                    <a:pt x="2805" y="1717"/>
                  </a:lnTo>
                  <a:lnTo>
                    <a:pt x="2807" y="1709"/>
                  </a:lnTo>
                  <a:lnTo>
                    <a:pt x="2810" y="1704"/>
                  </a:lnTo>
                  <a:lnTo>
                    <a:pt x="2813" y="1699"/>
                  </a:lnTo>
                  <a:lnTo>
                    <a:pt x="2818" y="1695"/>
                  </a:lnTo>
                  <a:lnTo>
                    <a:pt x="2825" y="1692"/>
                  </a:lnTo>
                  <a:lnTo>
                    <a:pt x="2838" y="1689"/>
                  </a:lnTo>
                  <a:lnTo>
                    <a:pt x="2851" y="1686"/>
                  </a:lnTo>
                  <a:lnTo>
                    <a:pt x="2865" y="1681"/>
                  </a:lnTo>
                  <a:lnTo>
                    <a:pt x="2871" y="1679"/>
                  </a:lnTo>
                  <a:lnTo>
                    <a:pt x="2876" y="1674"/>
                  </a:lnTo>
                  <a:lnTo>
                    <a:pt x="2879" y="1669"/>
                  </a:lnTo>
                  <a:lnTo>
                    <a:pt x="2883" y="1664"/>
                  </a:lnTo>
                  <a:lnTo>
                    <a:pt x="2883" y="1664"/>
                  </a:lnTo>
                  <a:lnTo>
                    <a:pt x="2899" y="1666"/>
                  </a:lnTo>
                  <a:lnTo>
                    <a:pt x="2899" y="1666"/>
                  </a:lnTo>
                  <a:lnTo>
                    <a:pt x="2914" y="1664"/>
                  </a:lnTo>
                  <a:lnTo>
                    <a:pt x="2927" y="1661"/>
                  </a:lnTo>
                  <a:lnTo>
                    <a:pt x="2941" y="1656"/>
                  </a:lnTo>
                  <a:lnTo>
                    <a:pt x="2952" y="1649"/>
                  </a:lnTo>
                  <a:lnTo>
                    <a:pt x="2964" y="1641"/>
                  </a:lnTo>
                  <a:lnTo>
                    <a:pt x="2974" y="1633"/>
                  </a:lnTo>
                  <a:lnTo>
                    <a:pt x="2984" y="1623"/>
                  </a:lnTo>
                  <a:lnTo>
                    <a:pt x="2994" y="1611"/>
                  </a:lnTo>
                  <a:lnTo>
                    <a:pt x="3010" y="1586"/>
                  </a:lnTo>
                  <a:lnTo>
                    <a:pt x="3027" y="1561"/>
                  </a:lnTo>
                  <a:lnTo>
                    <a:pt x="3053" y="1510"/>
                  </a:lnTo>
                  <a:lnTo>
                    <a:pt x="3053" y="1510"/>
                  </a:lnTo>
                  <a:lnTo>
                    <a:pt x="3053" y="1504"/>
                  </a:lnTo>
                  <a:lnTo>
                    <a:pt x="3050" y="1500"/>
                  </a:lnTo>
                  <a:lnTo>
                    <a:pt x="3045" y="1499"/>
                  </a:lnTo>
                  <a:lnTo>
                    <a:pt x="3040" y="1497"/>
                  </a:lnTo>
                  <a:lnTo>
                    <a:pt x="3028" y="1495"/>
                  </a:lnTo>
                  <a:lnTo>
                    <a:pt x="3025" y="1492"/>
                  </a:lnTo>
                  <a:lnTo>
                    <a:pt x="3022" y="1487"/>
                  </a:lnTo>
                  <a:lnTo>
                    <a:pt x="3022" y="1487"/>
                  </a:lnTo>
                  <a:lnTo>
                    <a:pt x="3033" y="1485"/>
                  </a:lnTo>
                  <a:lnTo>
                    <a:pt x="3045" y="1482"/>
                  </a:lnTo>
                  <a:lnTo>
                    <a:pt x="3048" y="1480"/>
                  </a:lnTo>
                  <a:lnTo>
                    <a:pt x="3051" y="1475"/>
                  </a:lnTo>
                  <a:lnTo>
                    <a:pt x="3053" y="1470"/>
                  </a:lnTo>
                  <a:lnTo>
                    <a:pt x="3053" y="1464"/>
                  </a:lnTo>
                  <a:lnTo>
                    <a:pt x="3053" y="1464"/>
                  </a:lnTo>
                  <a:lnTo>
                    <a:pt x="3042" y="1442"/>
                  </a:lnTo>
                  <a:lnTo>
                    <a:pt x="3028" y="1419"/>
                  </a:lnTo>
                  <a:lnTo>
                    <a:pt x="3015" y="1399"/>
                  </a:lnTo>
                  <a:lnTo>
                    <a:pt x="2999" y="1379"/>
                  </a:lnTo>
                  <a:lnTo>
                    <a:pt x="2999" y="1379"/>
                  </a:lnTo>
                  <a:lnTo>
                    <a:pt x="3010" y="1365"/>
                  </a:lnTo>
                  <a:lnTo>
                    <a:pt x="3015" y="1356"/>
                  </a:lnTo>
                  <a:lnTo>
                    <a:pt x="3022" y="1350"/>
                  </a:lnTo>
                  <a:lnTo>
                    <a:pt x="3030" y="1343"/>
                  </a:lnTo>
                  <a:lnTo>
                    <a:pt x="3038" y="1338"/>
                  </a:lnTo>
                  <a:lnTo>
                    <a:pt x="3048" y="1335"/>
                  </a:lnTo>
                  <a:lnTo>
                    <a:pt x="3061" y="1333"/>
                  </a:lnTo>
                  <a:lnTo>
                    <a:pt x="3061" y="1333"/>
                  </a:lnTo>
                  <a:lnTo>
                    <a:pt x="3068" y="1335"/>
                  </a:lnTo>
                  <a:lnTo>
                    <a:pt x="3068" y="1335"/>
                  </a:lnTo>
                  <a:lnTo>
                    <a:pt x="3065" y="1323"/>
                  </a:lnTo>
                  <a:lnTo>
                    <a:pt x="3058" y="1318"/>
                  </a:lnTo>
                  <a:lnTo>
                    <a:pt x="3051" y="1313"/>
                  </a:lnTo>
                  <a:lnTo>
                    <a:pt x="3043" y="1313"/>
                  </a:lnTo>
                  <a:lnTo>
                    <a:pt x="3043" y="1313"/>
                  </a:lnTo>
                  <a:lnTo>
                    <a:pt x="3032" y="1315"/>
                  </a:lnTo>
                  <a:lnTo>
                    <a:pt x="3018" y="1318"/>
                  </a:lnTo>
                  <a:lnTo>
                    <a:pt x="3005" y="1323"/>
                  </a:lnTo>
                  <a:lnTo>
                    <a:pt x="2992" y="1327"/>
                  </a:lnTo>
                  <a:lnTo>
                    <a:pt x="2992" y="1327"/>
                  </a:lnTo>
                  <a:lnTo>
                    <a:pt x="2992" y="1320"/>
                  </a:lnTo>
                  <a:lnTo>
                    <a:pt x="2994" y="1315"/>
                  </a:lnTo>
                  <a:lnTo>
                    <a:pt x="2992" y="1312"/>
                  </a:lnTo>
                  <a:lnTo>
                    <a:pt x="2990" y="1308"/>
                  </a:lnTo>
                  <a:lnTo>
                    <a:pt x="2985" y="1303"/>
                  </a:lnTo>
                  <a:lnTo>
                    <a:pt x="2979" y="1300"/>
                  </a:lnTo>
                  <a:lnTo>
                    <a:pt x="2970" y="1298"/>
                  </a:lnTo>
                  <a:lnTo>
                    <a:pt x="2965" y="1295"/>
                  </a:lnTo>
                  <a:lnTo>
                    <a:pt x="2962" y="1292"/>
                  </a:lnTo>
                  <a:lnTo>
                    <a:pt x="2960" y="1290"/>
                  </a:lnTo>
                  <a:lnTo>
                    <a:pt x="2960" y="1285"/>
                  </a:lnTo>
                  <a:lnTo>
                    <a:pt x="2960" y="1280"/>
                  </a:lnTo>
                  <a:lnTo>
                    <a:pt x="2960" y="1280"/>
                  </a:lnTo>
                  <a:lnTo>
                    <a:pt x="2969" y="1279"/>
                  </a:lnTo>
                  <a:lnTo>
                    <a:pt x="2975" y="1277"/>
                  </a:lnTo>
                  <a:lnTo>
                    <a:pt x="2989" y="1270"/>
                  </a:lnTo>
                  <a:lnTo>
                    <a:pt x="3000" y="1262"/>
                  </a:lnTo>
                  <a:lnTo>
                    <a:pt x="3010" y="1254"/>
                  </a:lnTo>
                  <a:lnTo>
                    <a:pt x="3020" y="1244"/>
                  </a:lnTo>
                  <a:lnTo>
                    <a:pt x="3032" y="1236"/>
                  </a:lnTo>
                  <a:lnTo>
                    <a:pt x="3045" y="1231"/>
                  </a:lnTo>
                  <a:lnTo>
                    <a:pt x="3051" y="1227"/>
                  </a:lnTo>
                  <a:lnTo>
                    <a:pt x="3061" y="1227"/>
                  </a:lnTo>
                  <a:lnTo>
                    <a:pt x="3061" y="1227"/>
                  </a:lnTo>
                  <a:lnTo>
                    <a:pt x="3065" y="1229"/>
                  </a:lnTo>
                  <a:lnTo>
                    <a:pt x="3066" y="1232"/>
                  </a:lnTo>
                  <a:lnTo>
                    <a:pt x="3066" y="1234"/>
                  </a:lnTo>
                  <a:lnTo>
                    <a:pt x="3066" y="1237"/>
                  </a:lnTo>
                  <a:lnTo>
                    <a:pt x="3063" y="1244"/>
                  </a:lnTo>
                  <a:lnTo>
                    <a:pt x="3060" y="1249"/>
                  </a:lnTo>
                  <a:lnTo>
                    <a:pt x="3055" y="1255"/>
                  </a:lnTo>
                  <a:lnTo>
                    <a:pt x="3051" y="1260"/>
                  </a:lnTo>
                  <a:lnTo>
                    <a:pt x="3051" y="1264"/>
                  </a:lnTo>
                  <a:lnTo>
                    <a:pt x="3053" y="1267"/>
                  </a:lnTo>
                  <a:lnTo>
                    <a:pt x="3056" y="1270"/>
                  </a:lnTo>
                  <a:lnTo>
                    <a:pt x="3061" y="1272"/>
                  </a:lnTo>
                  <a:lnTo>
                    <a:pt x="3061" y="1272"/>
                  </a:lnTo>
                  <a:lnTo>
                    <a:pt x="3070" y="1265"/>
                  </a:lnTo>
                  <a:lnTo>
                    <a:pt x="3081" y="1259"/>
                  </a:lnTo>
                  <a:lnTo>
                    <a:pt x="3093" y="1255"/>
                  </a:lnTo>
                  <a:lnTo>
                    <a:pt x="3104" y="1254"/>
                  </a:lnTo>
                  <a:lnTo>
                    <a:pt x="3104" y="1254"/>
                  </a:lnTo>
                  <a:lnTo>
                    <a:pt x="3114" y="1254"/>
                  </a:lnTo>
                  <a:lnTo>
                    <a:pt x="3124" y="1259"/>
                  </a:lnTo>
                  <a:lnTo>
                    <a:pt x="3133" y="1264"/>
                  </a:lnTo>
                  <a:lnTo>
                    <a:pt x="3139" y="1272"/>
                  </a:lnTo>
                  <a:lnTo>
                    <a:pt x="3139" y="1272"/>
                  </a:lnTo>
                  <a:lnTo>
                    <a:pt x="3136" y="1275"/>
                  </a:lnTo>
                  <a:lnTo>
                    <a:pt x="3134" y="1279"/>
                  </a:lnTo>
                  <a:lnTo>
                    <a:pt x="3133" y="1285"/>
                  </a:lnTo>
                  <a:lnTo>
                    <a:pt x="3131" y="1293"/>
                  </a:lnTo>
                  <a:lnTo>
                    <a:pt x="3128" y="1298"/>
                  </a:lnTo>
                  <a:lnTo>
                    <a:pt x="3123" y="1303"/>
                  </a:lnTo>
                  <a:lnTo>
                    <a:pt x="3123" y="1303"/>
                  </a:lnTo>
                  <a:lnTo>
                    <a:pt x="3129" y="1307"/>
                  </a:lnTo>
                  <a:lnTo>
                    <a:pt x="3134" y="1307"/>
                  </a:lnTo>
                  <a:lnTo>
                    <a:pt x="3147" y="1308"/>
                  </a:lnTo>
                  <a:lnTo>
                    <a:pt x="3154" y="1310"/>
                  </a:lnTo>
                  <a:lnTo>
                    <a:pt x="3159" y="1313"/>
                  </a:lnTo>
                  <a:lnTo>
                    <a:pt x="3166" y="1318"/>
                  </a:lnTo>
                  <a:lnTo>
                    <a:pt x="3169" y="1327"/>
                  </a:lnTo>
                  <a:lnTo>
                    <a:pt x="3169" y="1327"/>
                  </a:lnTo>
                  <a:lnTo>
                    <a:pt x="3164" y="1341"/>
                  </a:lnTo>
                  <a:lnTo>
                    <a:pt x="3164" y="1353"/>
                  </a:lnTo>
                  <a:lnTo>
                    <a:pt x="3164" y="1366"/>
                  </a:lnTo>
                  <a:lnTo>
                    <a:pt x="3162" y="1388"/>
                  </a:lnTo>
                  <a:lnTo>
                    <a:pt x="3162" y="1388"/>
                  </a:lnTo>
                  <a:lnTo>
                    <a:pt x="3179" y="1384"/>
                  </a:lnTo>
                  <a:lnTo>
                    <a:pt x="3195" y="1378"/>
                  </a:lnTo>
                  <a:lnTo>
                    <a:pt x="3224" y="1365"/>
                  </a:lnTo>
                  <a:lnTo>
                    <a:pt x="3224" y="1365"/>
                  </a:lnTo>
                  <a:lnTo>
                    <a:pt x="3224" y="1350"/>
                  </a:lnTo>
                  <a:lnTo>
                    <a:pt x="3222" y="1336"/>
                  </a:lnTo>
                  <a:lnTo>
                    <a:pt x="3217" y="1323"/>
                  </a:lnTo>
                  <a:lnTo>
                    <a:pt x="3212" y="1312"/>
                  </a:lnTo>
                  <a:lnTo>
                    <a:pt x="3205" y="1298"/>
                  </a:lnTo>
                  <a:lnTo>
                    <a:pt x="3197" y="1287"/>
                  </a:lnTo>
                  <a:lnTo>
                    <a:pt x="3177" y="1265"/>
                  </a:lnTo>
                  <a:lnTo>
                    <a:pt x="3177" y="1265"/>
                  </a:lnTo>
                  <a:lnTo>
                    <a:pt x="3186" y="1262"/>
                  </a:lnTo>
                  <a:lnTo>
                    <a:pt x="3194" y="1257"/>
                  </a:lnTo>
                  <a:lnTo>
                    <a:pt x="3202" y="1250"/>
                  </a:lnTo>
                  <a:lnTo>
                    <a:pt x="3209" y="1244"/>
                  </a:lnTo>
                  <a:lnTo>
                    <a:pt x="3220" y="1231"/>
                  </a:lnTo>
                  <a:lnTo>
                    <a:pt x="3230" y="1214"/>
                  </a:lnTo>
                  <a:lnTo>
                    <a:pt x="3242" y="1199"/>
                  </a:lnTo>
                  <a:lnTo>
                    <a:pt x="3253" y="1186"/>
                  </a:lnTo>
                  <a:lnTo>
                    <a:pt x="3260" y="1179"/>
                  </a:lnTo>
                  <a:lnTo>
                    <a:pt x="3268" y="1173"/>
                  </a:lnTo>
                  <a:lnTo>
                    <a:pt x="3277" y="1169"/>
                  </a:lnTo>
                  <a:lnTo>
                    <a:pt x="3285" y="1166"/>
                  </a:lnTo>
                  <a:lnTo>
                    <a:pt x="3285" y="1166"/>
                  </a:lnTo>
                  <a:lnTo>
                    <a:pt x="3293" y="1168"/>
                  </a:lnTo>
                  <a:lnTo>
                    <a:pt x="3298" y="1173"/>
                  </a:lnTo>
                  <a:lnTo>
                    <a:pt x="3303" y="1178"/>
                  </a:lnTo>
                  <a:lnTo>
                    <a:pt x="3310" y="1181"/>
                  </a:lnTo>
                  <a:lnTo>
                    <a:pt x="3310" y="1181"/>
                  </a:lnTo>
                  <a:lnTo>
                    <a:pt x="3341" y="1154"/>
                  </a:lnTo>
                  <a:lnTo>
                    <a:pt x="3373" y="1128"/>
                  </a:lnTo>
                  <a:lnTo>
                    <a:pt x="3386" y="1113"/>
                  </a:lnTo>
                  <a:lnTo>
                    <a:pt x="3401" y="1098"/>
                  </a:lnTo>
                  <a:lnTo>
                    <a:pt x="3412" y="1082"/>
                  </a:lnTo>
                  <a:lnTo>
                    <a:pt x="3425" y="1065"/>
                  </a:lnTo>
                  <a:lnTo>
                    <a:pt x="3435" y="1049"/>
                  </a:lnTo>
                  <a:lnTo>
                    <a:pt x="3445" y="1029"/>
                  </a:lnTo>
                  <a:lnTo>
                    <a:pt x="3455" y="1009"/>
                  </a:lnTo>
                  <a:lnTo>
                    <a:pt x="3462" y="987"/>
                  </a:lnTo>
                  <a:lnTo>
                    <a:pt x="3469" y="966"/>
                  </a:lnTo>
                  <a:lnTo>
                    <a:pt x="3473" y="941"/>
                  </a:lnTo>
                  <a:lnTo>
                    <a:pt x="3477" y="916"/>
                  </a:lnTo>
                  <a:lnTo>
                    <a:pt x="3480" y="890"/>
                  </a:lnTo>
                  <a:lnTo>
                    <a:pt x="3480" y="890"/>
                  </a:lnTo>
                  <a:lnTo>
                    <a:pt x="3473" y="888"/>
                  </a:lnTo>
                  <a:lnTo>
                    <a:pt x="3470" y="885"/>
                  </a:lnTo>
                  <a:lnTo>
                    <a:pt x="3464" y="877"/>
                  </a:lnTo>
                  <a:lnTo>
                    <a:pt x="3460" y="873"/>
                  </a:lnTo>
                  <a:lnTo>
                    <a:pt x="3457" y="870"/>
                  </a:lnTo>
                  <a:lnTo>
                    <a:pt x="3452" y="867"/>
                  </a:lnTo>
                  <a:lnTo>
                    <a:pt x="3445" y="867"/>
                  </a:lnTo>
                  <a:lnTo>
                    <a:pt x="3445" y="867"/>
                  </a:lnTo>
                  <a:lnTo>
                    <a:pt x="3440" y="867"/>
                  </a:lnTo>
                  <a:lnTo>
                    <a:pt x="3440" y="867"/>
                  </a:lnTo>
                  <a:lnTo>
                    <a:pt x="3437" y="867"/>
                  </a:lnTo>
                  <a:lnTo>
                    <a:pt x="3437" y="867"/>
                  </a:lnTo>
                  <a:lnTo>
                    <a:pt x="3430" y="867"/>
                  </a:lnTo>
                  <a:lnTo>
                    <a:pt x="3427" y="868"/>
                  </a:lnTo>
                  <a:lnTo>
                    <a:pt x="3421" y="875"/>
                  </a:lnTo>
                  <a:lnTo>
                    <a:pt x="3421" y="875"/>
                  </a:lnTo>
                  <a:lnTo>
                    <a:pt x="3414" y="880"/>
                  </a:lnTo>
                  <a:lnTo>
                    <a:pt x="3409" y="883"/>
                  </a:lnTo>
                  <a:lnTo>
                    <a:pt x="3404" y="883"/>
                  </a:lnTo>
                  <a:lnTo>
                    <a:pt x="3404" y="883"/>
                  </a:lnTo>
                  <a:lnTo>
                    <a:pt x="3394" y="882"/>
                  </a:lnTo>
                  <a:lnTo>
                    <a:pt x="3394" y="882"/>
                  </a:lnTo>
                  <a:lnTo>
                    <a:pt x="3386" y="870"/>
                  </a:lnTo>
                  <a:lnTo>
                    <a:pt x="3374" y="858"/>
                  </a:lnTo>
                  <a:lnTo>
                    <a:pt x="3363" y="850"/>
                  </a:lnTo>
                  <a:lnTo>
                    <a:pt x="3356" y="847"/>
                  </a:lnTo>
                  <a:lnTo>
                    <a:pt x="3348" y="843"/>
                  </a:lnTo>
                  <a:lnTo>
                    <a:pt x="3348" y="843"/>
                  </a:lnTo>
                  <a:lnTo>
                    <a:pt x="3373" y="820"/>
                  </a:lnTo>
                  <a:lnTo>
                    <a:pt x="3397" y="796"/>
                  </a:lnTo>
                  <a:lnTo>
                    <a:pt x="3424" y="771"/>
                  </a:lnTo>
                  <a:lnTo>
                    <a:pt x="3452" y="748"/>
                  </a:lnTo>
                  <a:lnTo>
                    <a:pt x="3467" y="738"/>
                  </a:lnTo>
                  <a:lnTo>
                    <a:pt x="3482" y="728"/>
                  </a:lnTo>
                  <a:lnTo>
                    <a:pt x="3497" y="718"/>
                  </a:lnTo>
                  <a:lnTo>
                    <a:pt x="3513" y="709"/>
                  </a:lnTo>
                  <a:lnTo>
                    <a:pt x="3530" y="705"/>
                  </a:lnTo>
                  <a:lnTo>
                    <a:pt x="3548" y="700"/>
                  </a:lnTo>
                  <a:lnTo>
                    <a:pt x="3566" y="696"/>
                  </a:lnTo>
                  <a:lnTo>
                    <a:pt x="3586" y="695"/>
                  </a:lnTo>
                  <a:lnTo>
                    <a:pt x="3586" y="695"/>
                  </a:lnTo>
                  <a:lnTo>
                    <a:pt x="3601" y="696"/>
                  </a:lnTo>
                  <a:lnTo>
                    <a:pt x="3616" y="698"/>
                  </a:lnTo>
                  <a:lnTo>
                    <a:pt x="3632" y="701"/>
                  </a:lnTo>
                  <a:lnTo>
                    <a:pt x="3651" y="706"/>
                  </a:lnTo>
                  <a:lnTo>
                    <a:pt x="3651" y="706"/>
                  </a:lnTo>
                  <a:lnTo>
                    <a:pt x="3656" y="698"/>
                  </a:lnTo>
                  <a:lnTo>
                    <a:pt x="3662" y="693"/>
                  </a:lnTo>
                  <a:lnTo>
                    <a:pt x="3672" y="690"/>
                  </a:lnTo>
                  <a:lnTo>
                    <a:pt x="3682" y="690"/>
                  </a:lnTo>
                  <a:lnTo>
                    <a:pt x="3682" y="690"/>
                  </a:lnTo>
                  <a:lnTo>
                    <a:pt x="3694" y="691"/>
                  </a:lnTo>
                  <a:lnTo>
                    <a:pt x="3705" y="695"/>
                  </a:lnTo>
                  <a:lnTo>
                    <a:pt x="3710" y="698"/>
                  </a:lnTo>
                  <a:lnTo>
                    <a:pt x="3715" y="703"/>
                  </a:lnTo>
                  <a:lnTo>
                    <a:pt x="3718" y="708"/>
                  </a:lnTo>
                  <a:lnTo>
                    <a:pt x="3720" y="713"/>
                  </a:lnTo>
                  <a:lnTo>
                    <a:pt x="3720" y="713"/>
                  </a:lnTo>
                  <a:lnTo>
                    <a:pt x="3725" y="713"/>
                  </a:lnTo>
                  <a:lnTo>
                    <a:pt x="3725" y="713"/>
                  </a:lnTo>
                  <a:lnTo>
                    <a:pt x="3735" y="713"/>
                  </a:lnTo>
                  <a:lnTo>
                    <a:pt x="3742" y="709"/>
                  </a:lnTo>
                  <a:lnTo>
                    <a:pt x="3742" y="709"/>
                  </a:lnTo>
                  <a:lnTo>
                    <a:pt x="3748" y="708"/>
                  </a:lnTo>
                  <a:lnTo>
                    <a:pt x="3753" y="706"/>
                  </a:lnTo>
                  <a:lnTo>
                    <a:pt x="3753" y="706"/>
                  </a:lnTo>
                  <a:lnTo>
                    <a:pt x="3760" y="708"/>
                  </a:lnTo>
                  <a:lnTo>
                    <a:pt x="3766" y="713"/>
                  </a:lnTo>
                  <a:lnTo>
                    <a:pt x="3766" y="713"/>
                  </a:lnTo>
                  <a:lnTo>
                    <a:pt x="3770" y="708"/>
                  </a:lnTo>
                  <a:lnTo>
                    <a:pt x="3771" y="705"/>
                  </a:lnTo>
                  <a:lnTo>
                    <a:pt x="3771" y="701"/>
                  </a:lnTo>
                  <a:lnTo>
                    <a:pt x="3770" y="698"/>
                  </a:lnTo>
                  <a:lnTo>
                    <a:pt x="3766" y="690"/>
                  </a:lnTo>
                  <a:lnTo>
                    <a:pt x="3765" y="683"/>
                  </a:lnTo>
                  <a:lnTo>
                    <a:pt x="3766" y="675"/>
                  </a:lnTo>
                  <a:lnTo>
                    <a:pt x="3766" y="675"/>
                  </a:lnTo>
                  <a:lnTo>
                    <a:pt x="3781" y="668"/>
                  </a:lnTo>
                  <a:lnTo>
                    <a:pt x="3793" y="660"/>
                  </a:lnTo>
                  <a:lnTo>
                    <a:pt x="3816" y="640"/>
                  </a:lnTo>
                  <a:lnTo>
                    <a:pt x="3828" y="630"/>
                  </a:lnTo>
                  <a:lnTo>
                    <a:pt x="3839" y="623"/>
                  </a:lnTo>
                  <a:lnTo>
                    <a:pt x="3852" y="617"/>
                  </a:lnTo>
                  <a:lnTo>
                    <a:pt x="3861" y="615"/>
                  </a:lnTo>
                  <a:lnTo>
                    <a:pt x="3869" y="615"/>
                  </a:lnTo>
                  <a:lnTo>
                    <a:pt x="3869" y="615"/>
                  </a:lnTo>
                  <a:lnTo>
                    <a:pt x="3882" y="617"/>
                  </a:lnTo>
                  <a:lnTo>
                    <a:pt x="3897" y="622"/>
                  </a:lnTo>
                  <a:lnTo>
                    <a:pt x="3897" y="622"/>
                  </a:lnTo>
                  <a:lnTo>
                    <a:pt x="3899" y="630"/>
                  </a:lnTo>
                  <a:lnTo>
                    <a:pt x="3899" y="638"/>
                  </a:lnTo>
                  <a:lnTo>
                    <a:pt x="3902" y="647"/>
                  </a:lnTo>
                  <a:lnTo>
                    <a:pt x="3905" y="652"/>
                  </a:lnTo>
                  <a:lnTo>
                    <a:pt x="3905" y="652"/>
                  </a:lnTo>
                  <a:lnTo>
                    <a:pt x="3905" y="652"/>
                  </a:lnTo>
                  <a:lnTo>
                    <a:pt x="3905" y="652"/>
                  </a:lnTo>
                  <a:lnTo>
                    <a:pt x="3912" y="652"/>
                  </a:lnTo>
                  <a:lnTo>
                    <a:pt x="3919" y="650"/>
                  </a:lnTo>
                  <a:lnTo>
                    <a:pt x="3930" y="642"/>
                  </a:lnTo>
                  <a:lnTo>
                    <a:pt x="3940" y="633"/>
                  </a:lnTo>
                  <a:lnTo>
                    <a:pt x="3950" y="622"/>
                  </a:lnTo>
                  <a:lnTo>
                    <a:pt x="3950" y="622"/>
                  </a:lnTo>
                  <a:lnTo>
                    <a:pt x="3960" y="610"/>
                  </a:lnTo>
                  <a:lnTo>
                    <a:pt x="3968" y="600"/>
                  </a:lnTo>
                  <a:lnTo>
                    <a:pt x="3978" y="594"/>
                  </a:lnTo>
                  <a:lnTo>
                    <a:pt x="3983" y="592"/>
                  </a:lnTo>
                  <a:lnTo>
                    <a:pt x="3988" y="592"/>
                  </a:lnTo>
                  <a:lnTo>
                    <a:pt x="3988" y="592"/>
                  </a:lnTo>
                  <a:lnTo>
                    <a:pt x="3995" y="592"/>
                  </a:lnTo>
                  <a:lnTo>
                    <a:pt x="4001" y="595"/>
                  </a:lnTo>
                  <a:lnTo>
                    <a:pt x="4008" y="599"/>
                  </a:lnTo>
                  <a:lnTo>
                    <a:pt x="4015" y="605"/>
                  </a:lnTo>
                  <a:lnTo>
                    <a:pt x="3983" y="605"/>
                  </a:lnTo>
                  <a:lnTo>
                    <a:pt x="3983" y="605"/>
                  </a:lnTo>
                  <a:lnTo>
                    <a:pt x="3982" y="610"/>
                  </a:lnTo>
                  <a:lnTo>
                    <a:pt x="3982" y="615"/>
                  </a:lnTo>
                  <a:lnTo>
                    <a:pt x="3983" y="625"/>
                  </a:lnTo>
                  <a:lnTo>
                    <a:pt x="3985" y="635"/>
                  </a:lnTo>
                  <a:lnTo>
                    <a:pt x="3985" y="640"/>
                  </a:lnTo>
                  <a:lnTo>
                    <a:pt x="3983" y="643"/>
                  </a:lnTo>
                  <a:lnTo>
                    <a:pt x="3983" y="643"/>
                  </a:lnTo>
                  <a:lnTo>
                    <a:pt x="3977" y="652"/>
                  </a:lnTo>
                  <a:lnTo>
                    <a:pt x="3965" y="662"/>
                  </a:lnTo>
                  <a:lnTo>
                    <a:pt x="3930" y="691"/>
                  </a:lnTo>
                  <a:lnTo>
                    <a:pt x="3890" y="723"/>
                  </a:lnTo>
                  <a:lnTo>
                    <a:pt x="3859" y="744"/>
                  </a:lnTo>
                  <a:lnTo>
                    <a:pt x="3859" y="744"/>
                  </a:lnTo>
                  <a:lnTo>
                    <a:pt x="3846" y="753"/>
                  </a:lnTo>
                  <a:lnTo>
                    <a:pt x="3836" y="761"/>
                  </a:lnTo>
                  <a:lnTo>
                    <a:pt x="3826" y="771"/>
                  </a:lnTo>
                  <a:lnTo>
                    <a:pt x="3818" y="781"/>
                  </a:lnTo>
                  <a:lnTo>
                    <a:pt x="3811" y="792"/>
                  </a:lnTo>
                  <a:lnTo>
                    <a:pt x="3806" y="804"/>
                  </a:lnTo>
                  <a:lnTo>
                    <a:pt x="3803" y="815"/>
                  </a:lnTo>
                  <a:lnTo>
                    <a:pt x="3801" y="829"/>
                  </a:lnTo>
                  <a:lnTo>
                    <a:pt x="3801" y="842"/>
                  </a:lnTo>
                  <a:lnTo>
                    <a:pt x="3801" y="855"/>
                  </a:lnTo>
                  <a:lnTo>
                    <a:pt x="3803" y="870"/>
                  </a:lnTo>
                  <a:lnTo>
                    <a:pt x="3808" y="885"/>
                  </a:lnTo>
                  <a:lnTo>
                    <a:pt x="3813" y="900"/>
                  </a:lnTo>
                  <a:lnTo>
                    <a:pt x="3819" y="916"/>
                  </a:lnTo>
                  <a:lnTo>
                    <a:pt x="3836" y="951"/>
                  </a:lnTo>
                  <a:lnTo>
                    <a:pt x="3836" y="951"/>
                  </a:lnTo>
                  <a:lnTo>
                    <a:pt x="3843" y="944"/>
                  </a:lnTo>
                  <a:lnTo>
                    <a:pt x="3847" y="938"/>
                  </a:lnTo>
                  <a:lnTo>
                    <a:pt x="3857" y="923"/>
                  </a:lnTo>
                  <a:lnTo>
                    <a:pt x="3874" y="890"/>
                  </a:lnTo>
                  <a:lnTo>
                    <a:pt x="3884" y="875"/>
                  </a:lnTo>
                  <a:lnTo>
                    <a:pt x="3890" y="868"/>
                  </a:lnTo>
                  <a:lnTo>
                    <a:pt x="3897" y="862"/>
                  </a:lnTo>
                  <a:lnTo>
                    <a:pt x="3905" y="858"/>
                  </a:lnTo>
                  <a:lnTo>
                    <a:pt x="3914" y="853"/>
                  </a:lnTo>
                  <a:lnTo>
                    <a:pt x="3924" y="852"/>
                  </a:lnTo>
                  <a:lnTo>
                    <a:pt x="3935" y="852"/>
                  </a:lnTo>
                  <a:lnTo>
                    <a:pt x="3935" y="852"/>
                  </a:lnTo>
                  <a:lnTo>
                    <a:pt x="3937" y="852"/>
                  </a:lnTo>
                  <a:lnTo>
                    <a:pt x="3937" y="852"/>
                  </a:lnTo>
                  <a:lnTo>
                    <a:pt x="3932" y="842"/>
                  </a:lnTo>
                  <a:lnTo>
                    <a:pt x="3930" y="834"/>
                  </a:lnTo>
                  <a:lnTo>
                    <a:pt x="3930" y="824"/>
                  </a:lnTo>
                  <a:lnTo>
                    <a:pt x="3934" y="814"/>
                  </a:lnTo>
                  <a:lnTo>
                    <a:pt x="3937" y="807"/>
                  </a:lnTo>
                  <a:lnTo>
                    <a:pt x="3942" y="800"/>
                  </a:lnTo>
                  <a:lnTo>
                    <a:pt x="3948" y="796"/>
                  </a:lnTo>
                  <a:lnTo>
                    <a:pt x="3955" y="794"/>
                  </a:lnTo>
                  <a:lnTo>
                    <a:pt x="3955" y="794"/>
                  </a:lnTo>
                  <a:lnTo>
                    <a:pt x="3960" y="796"/>
                  </a:lnTo>
                  <a:lnTo>
                    <a:pt x="3963" y="799"/>
                  </a:lnTo>
                  <a:lnTo>
                    <a:pt x="3963" y="799"/>
                  </a:lnTo>
                  <a:lnTo>
                    <a:pt x="3960" y="791"/>
                  </a:lnTo>
                  <a:lnTo>
                    <a:pt x="3958" y="781"/>
                  </a:lnTo>
                  <a:lnTo>
                    <a:pt x="3957" y="766"/>
                  </a:lnTo>
                  <a:lnTo>
                    <a:pt x="3955" y="759"/>
                  </a:lnTo>
                  <a:lnTo>
                    <a:pt x="3952" y="754"/>
                  </a:lnTo>
                  <a:lnTo>
                    <a:pt x="3947" y="748"/>
                  </a:lnTo>
                  <a:lnTo>
                    <a:pt x="3937" y="744"/>
                  </a:lnTo>
                  <a:lnTo>
                    <a:pt x="3937" y="744"/>
                  </a:lnTo>
                  <a:lnTo>
                    <a:pt x="3940" y="734"/>
                  </a:lnTo>
                  <a:lnTo>
                    <a:pt x="3943" y="726"/>
                  </a:lnTo>
                  <a:lnTo>
                    <a:pt x="3948" y="719"/>
                  </a:lnTo>
                  <a:lnTo>
                    <a:pt x="3955" y="713"/>
                  </a:lnTo>
                  <a:lnTo>
                    <a:pt x="3967" y="700"/>
                  </a:lnTo>
                  <a:lnTo>
                    <a:pt x="3972" y="691"/>
                  </a:lnTo>
                  <a:lnTo>
                    <a:pt x="3975" y="683"/>
                  </a:lnTo>
                  <a:lnTo>
                    <a:pt x="3975" y="683"/>
                  </a:lnTo>
                  <a:lnTo>
                    <a:pt x="3990" y="681"/>
                  </a:lnTo>
                  <a:lnTo>
                    <a:pt x="4003" y="680"/>
                  </a:lnTo>
                  <a:lnTo>
                    <a:pt x="4025" y="673"/>
                  </a:lnTo>
                  <a:lnTo>
                    <a:pt x="4046" y="668"/>
                  </a:lnTo>
                  <a:lnTo>
                    <a:pt x="4058" y="666"/>
                  </a:lnTo>
                  <a:lnTo>
                    <a:pt x="4069" y="665"/>
                  </a:lnTo>
                  <a:lnTo>
                    <a:pt x="4069" y="665"/>
                  </a:lnTo>
                  <a:lnTo>
                    <a:pt x="4081" y="666"/>
                  </a:lnTo>
                  <a:lnTo>
                    <a:pt x="4094" y="668"/>
                  </a:lnTo>
                  <a:lnTo>
                    <a:pt x="4107" y="670"/>
                  </a:lnTo>
                  <a:lnTo>
                    <a:pt x="4122" y="675"/>
                  </a:lnTo>
                  <a:lnTo>
                    <a:pt x="4122" y="675"/>
                  </a:lnTo>
                  <a:lnTo>
                    <a:pt x="4159" y="648"/>
                  </a:lnTo>
                  <a:lnTo>
                    <a:pt x="4177" y="635"/>
                  </a:lnTo>
                  <a:lnTo>
                    <a:pt x="4197" y="623"/>
                  </a:lnTo>
                  <a:lnTo>
                    <a:pt x="4218" y="612"/>
                  </a:lnTo>
                  <a:lnTo>
                    <a:pt x="4240" y="604"/>
                  </a:lnTo>
                  <a:lnTo>
                    <a:pt x="4263" y="597"/>
                  </a:lnTo>
                  <a:lnTo>
                    <a:pt x="4274" y="595"/>
                  </a:lnTo>
                  <a:lnTo>
                    <a:pt x="4288" y="595"/>
                  </a:lnTo>
                  <a:lnTo>
                    <a:pt x="4288" y="595"/>
                  </a:lnTo>
                  <a:lnTo>
                    <a:pt x="4301" y="595"/>
                  </a:lnTo>
                  <a:lnTo>
                    <a:pt x="4316" y="599"/>
                  </a:lnTo>
                  <a:lnTo>
                    <a:pt x="4316" y="599"/>
                  </a:lnTo>
                  <a:lnTo>
                    <a:pt x="4316" y="589"/>
                  </a:lnTo>
                  <a:lnTo>
                    <a:pt x="4316" y="580"/>
                  </a:lnTo>
                  <a:lnTo>
                    <a:pt x="4312" y="572"/>
                  </a:lnTo>
                  <a:lnTo>
                    <a:pt x="4309" y="566"/>
                  </a:lnTo>
                  <a:lnTo>
                    <a:pt x="4303" y="554"/>
                  </a:lnTo>
                  <a:lnTo>
                    <a:pt x="4293" y="546"/>
                  </a:lnTo>
                  <a:lnTo>
                    <a:pt x="4281" y="537"/>
                  </a:lnTo>
                  <a:lnTo>
                    <a:pt x="4269" y="531"/>
                  </a:lnTo>
                  <a:lnTo>
                    <a:pt x="4258" y="523"/>
                  </a:lnTo>
                  <a:lnTo>
                    <a:pt x="4246" y="514"/>
                  </a:lnTo>
                  <a:lnTo>
                    <a:pt x="4246" y="514"/>
                  </a:lnTo>
                  <a:lnTo>
                    <a:pt x="4274" y="518"/>
                  </a:lnTo>
                  <a:lnTo>
                    <a:pt x="4298" y="519"/>
                  </a:lnTo>
                  <a:lnTo>
                    <a:pt x="4298" y="519"/>
                  </a:lnTo>
                  <a:lnTo>
                    <a:pt x="4314" y="518"/>
                  </a:lnTo>
                  <a:lnTo>
                    <a:pt x="4332" y="514"/>
                  </a:lnTo>
                  <a:lnTo>
                    <a:pt x="4332" y="360"/>
                  </a:lnTo>
                  <a:lnTo>
                    <a:pt x="4332" y="360"/>
                  </a:lnTo>
                  <a:lnTo>
                    <a:pt x="4308" y="351"/>
                  </a:lnTo>
                  <a:lnTo>
                    <a:pt x="4284" y="342"/>
                  </a:lnTo>
                  <a:lnTo>
                    <a:pt x="4258" y="337"/>
                  </a:lnTo>
                  <a:lnTo>
                    <a:pt x="4233" y="334"/>
                  </a:lnTo>
                  <a:lnTo>
                    <a:pt x="4182" y="331"/>
                  </a:lnTo>
                  <a:lnTo>
                    <a:pt x="4157" y="327"/>
                  </a:lnTo>
                  <a:lnTo>
                    <a:pt x="4130" y="322"/>
                  </a:lnTo>
                  <a:lnTo>
                    <a:pt x="4130" y="322"/>
                  </a:lnTo>
                  <a:lnTo>
                    <a:pt x="4125" y="329"/>
                  </a:lnTo>
                  <a:lnTo>
                    <a:pt x="4124" y="332"/>
                  </a:lnTo>
                  <a:lnTo>
                    <a:pt x="4127" y="337"/>
                  </a:lnTo>
                  <a:lnTo>
                    <a:pt x="4130" y="341"/>
                  </a:lnTo>
                  <a:lnTo>
                    <a:pt x="4134" y="346"/>
                  </a:lnTo>
                  <a:lnTo>
                    <a:pt x="4137" y="351"/>
                  </a:lnTo>
                  <a:lnTo>
                    <a:pt x="4139" y="359"/>
                  </a:lnTo>
                  <a:lnTo>
                    <a:pt x="4139" y="369"/>
                  </a:lnTo>
                  <a:lnTo>
                    <a:pt x="4139" y="369"/>
                  </a:lnTo>
                  <a:lnTo>
                    <a:pt x="4101" y="360"/>
                  </a:lnTo>
                  <a:lnTo>
                    <a:pt x="4063" y="351"/>
                  </a:lnTo>
                  <a:lnTo>
                    <a:pt x="4026" y="342"/>
                  </a:lnTo>
                  <a:lnTo>
                    <a:pt x="4008" y="341"/>
                  </a:lnTo>
                  <a:lnTo>
                    <a:pt x="3990" y="339"/>
                  </a:lnTo>
                  <a:lnTo>
                    <a:pt x="3990" y="339"/>
                  </a:lnTo>
                  <a:lnTo>
                    <a:pt x="3970" y="341"/>
                  </a:lnTo>
                  <a:lnTo>
                    <a:pt x="3952" y="344"/>
                  </a:lnTo>
                  <a:lnTo>
                    <a:pt x="3932" y="351"/>
                  </a:lnTo>
                  <a:lnTo>
                    <a:pt x="3914" y="360"/>
                  </a:lnTo>
                  <a:lnTo>
                    <a:pt x="3914" y="360"/>
                  </a:lnTo>
                  <a:lnTo>
                    <a:pt x="3914" y="354"/>
                  </a:lnTo>
                  <a:lnTo>
                    <a:pt x="3914" y="349"/>
                  </a:lnTo>
                  <a:lnTo>
                    <a:pt x="3912" y="344"/>
                  </a:lnTo>
                  <a:lnTo>
                    <a:pt x="3909" y="341"/>
                  </a:lnTo>
                  <a:lnTo>
                    <a:pt x="3902" y="337"/>
                  </a:lnTo>
                  <a:lnTo>
                    <a:pt x="3894" y="334"/>
                  </a:lnTo>
                  <a:lnTo>
                    <a:pt x="3887" y="331"/>
                  </a:lnTo>
                  <a:lnTo>
                    <a:pt x="3886" y="329"/>
                  </a:lnTo>
                  <a:lnTo>
                    <a:pt x="3884" y="326"/>
                  </a:lnTo>
                  <a:lnTo>
                    <a:pt x="3884" y="322"/>
                  </a:lnTo>
                  <a:lnTo>
                    <a:pt x="3884" y="319"/>
                  </a:lnTo>
                  <a:lnTo>
                    <a:pt x="3890" y="307"/>
                  </a:lnTo>
                  <a:lnTo>
                    <a:pt x="3890" y="307"/>
                  </a:lnTo>
                  <a:lnTo>
                    <a:pt x="3882" y="301"/>
                  </a:lnTo>
                  <a:lnTo>
                    <a:pt x="3874" y="296"/>
                  </a:lnTo>
                  <a:lnTo>
                    <a:pt x="3856" y="289"/>
                  </a:lnTo>
                  <a:lnTo>
                    <a:pt x="3836" y="286"/>
                  </a:lnTo>
                  <a:lnTo>
                    <a:pt x="3816" y="284"/>
                  </a:lnTo>
                  <a:lnTo>
                    <a:pt x="3816" y="284"/>
                  </a:lnTo>
                  <a:lnTo>
                    <a:pt x="3793" y="286"/>
                  </a:lnTo>
                  <a:lnTo>
                    <a:pt x="3770" y="289"/>
                  </a:lnTo>
                  <a:lnTo>
                    <a:pt x="3748" y="294"/>
                  </a:lnTo>
                  <a:lnTo>
                    <a:pt x="3727" y="299"/>
                  </a:lnTo>
                  <a:lnTo>
                    <a:pt x="3727" y="299"/>
                  </a:lnTo>
                  <a:lnTo>
                    <a:pt x="3725" y="294"/>
                  </a:lnTo>
                  <a:lnTo>
                    <a:pt x="3722" y="289"/>
                  </a:lnTo>
                  <a:lnTo>
                    <a:pt x="3717" y="286"/>
                  </a:lnTo>
                  <a:lnTo>
                    <a:pt x="3710" y="281"/>
                  </a:lnTo>
                  <a:lnTo>
                    <a:pt x="3695" y="276"/>
                  </a:lnTo>
                  <a:lnTo>
                    <a:pt x="3680" y="269"/>
                  </a:lnTo>
                  <a:lnTo>
                    <a:pt x="3667" y="264"/>
                  </a:lnTo>
                  <a:lnTo>
                    <a:pt x="3659" y="260"/>
                  </a:lnTo>
                  <a:lnTo>
                    <a:pt x="3657" y="256"/>
                  </a:lnTo>
                  <a:lnTo>
                    <a:pt x="3657" y="253"/>
                  </a:lnTo>
                  <a:lnTo>
                    <a:pt x="3660" y="250"/>
                  </a:lnTo>
                  <a:lnTo>
                    <a:pt x="3665" y="245"/>
                  </a:lnTo>
                  <a:lnTo>
                    <a:pt x="3665" y="245"/>
                  </a:lnTo>
                  <a:lnTo>
                    <a:pt x="3659" y="241"/>
                  </a:lnTo>
                  <a:lnTo>
                    <a:pt x="3651" y="238"/>
                  </a:lnTo>
                  <a:lnTo>
                    <a:pt x="3644" y="236"/>
                  </a:lnTo>
                  <a:lnTo>
                    <a:pt x="3636" y="236"/>
                  </a:lnTo>
                  <a:lnTo>
                    <a:pt x="3636" y="236"/>
                  </a:lnTo>
                  <a:lnTo>
                    <a:pt x="3627" y="236"/>
                  </a:lnTo>
                  <a:lnTo>
                    <a:pt x="3617" y="240"/>
                  </a:lnTo>
                  <a:lnTo>
                    <a:pt x="3599" y="246"/>
                  </a:lnTo>
                  <a:lnTo>
                    <a:pt x="3581" y="255"/>
                  </a:lnTo>
                  <a:lnTo>
                    <a:pt x="3564" y="261"/>
                  </a:lnTo>
                  <a:lnTo>
                    <a:pt x="3564" y="261"/>
                  </a:lnTo>
                  <a:lnTo>
                    <a:pt x="3573" y="253"/>
                  </a:lnTo>
                  <a:lnTo>
                    <a:pt x="3574" y="248"/>
                  </a:lnTo>
                  <a:lnTo>
                    <a:pt x="3574" y="245"/>
                  </a:lnTo>
                  <a:lnTo>
                    <a:pt x="3573" y="241"/>
                  </a:lnTo>
                  <a:lnTo>
                    <a:pt x="3571" y="238"/>
                  </a:lnTo>
                  <a:lnTo>
                    <a:pt x="3569" y="233"/>
                  </a:lnTo>
                  <a:lnTo>
                    <a:pt x="3569" y="230"/>
                  </a:lnTo>
                  <a:lnTo>
                    <a:pt x="3573" y="223"/>
                  </a:lnTo>
                  <a:lnTo>
                    <a:pt x="3573" y="223"/>
                  </a:lnTo>
                  <a:lnTo>
                    <a:pt x="3540" y="218"/>
                  </a:lnTo>
                  <a:lnTo>
                    <a:pt x="3510" y="217"/>
                  </a:lnTo>
                  <a:lnTo>
                    <a:pt x="3510" y="217"/>
                  </a:lnTo>
                  <a:lnTo>
                    <a:pt x="3497" y="217"/>
                  </a:lnTo>
                  <a:lnTo>
                    <a:pt x="3487" y="218"/>
                  </a:lnTo>
                  <a:lnTo>
                    <a:pt x="3475" y="221"/>
                  </a:lnTo>
                  <a:lnTo>
                    <a:pt x="3467" y="226"/>
                  </a:lnTo>
                  <a:lnTo>
                    <a:pt x="3460" y="233"/>
                  </a:lnTo>
                  <a:lnTo>
                    <a:pt x="3454" y="243"/>
                  </a:lnTo>
                  <a:lnTo>
                    <a:pt x="3450" y="255"/>
                  </a:lnTo>
                  <a:lnTo>
                    <a:pt x="3449" y="268"/>
                  </a:lnTo>
                  <a:lnTo>
                    <a:pt x="3449" y="268"/>
                  </a:lnTo>
                  <a:lnTo>
                    <a:pt x="3437" y="266"/>
                  </a:lnTo>
                  <a:lnTo>
                    <a:pt x="3425" y="266"/>
                  </a:lnTo>
                  <a:lnTo>
                    <a:pt x="3425" y="266"/>
                  </a:lnTo>
                  <a:lnTo>
                    <a:pt x="3407" y="268"/>
                  </a:lnTo>
                  <a:lnTo>
                    <a:pt x="3389" y="269"/>
                  </a:lnTo>
                  <a:lnTo>
                    <a:pt x="3389" y="269"/>
                  </a:lnTo>
                  <a:lnTo>
                    <a:pt x="3371" y="271"/>
                  </a:lnTo>
                  <a:lnTo>
                    <a:pt x="3353" y="271"/>
                  </a:lnTo>
                  <a:lnTo>
                    <a:pt x="3353" y="271"/>
                  </a:lnTo>
                  <a:lnTo>
                    <a:pt x="3336" y="271"/>
                  </a:lnTo>
                  <a:lnTo>
                    <a:pt x="3321" y="268"/>
                  </a:lnTo>
                  <a:lnTo>
                    <a:pt x="3306" y="263"/>
                  </a:lnTo>
                  <a:lnTo>
                    <a:pt x="3293" y="253"/>
                  </a:lnTo>
                  <a:lnTo>
                    <a:pt x="3293" y="253"/>
                  </a:lnTo>
                  <a:lnTo>
                    <a:pt x="3285" y="266"/>
                  </a:lnTo>
                  <a:lnTo>
                    <a:pt x="3277" y="279"/>
                  </a:lnTo>
                  <a:lnTo>
                    <a:pt x="3273" y="284"/>
                  </a:lnTo>
                  <a:lnTo>
                    <a:pt x="3268" y="291"/>
                  </a:lnTo>
                  <a:lnTo>
                    <a:pt x="3262" y="296"/>
                  </a:lnTo>
                  <a:lnTo>
                    <a:pt x="3255" y="299"/>
                  </a:lnTo>
                  <a:lnTo>
                    <a:pt x="3255" y="299"/>
                  </a:lnTo>
                  <a:lnTo>
                    <a:pt x="3242" y="291"/>
                  </a:lnTo>
                  <a:lnTo>
                    <a:pt x="3229" y="283"/>
                  </a:lnTo>
                  <a:lnTo>
                    <a:pt x="3207" y="261"/>
                  </a:lnTo>
                  <a:lnTo>
                    <a:pt x="3195" y="251"/>
                  </a:lnTo>
                  <a:lnTo>
                    <a:pt x="3184" y="243"/>
                  </a:lnTo>
                  <a:lnTo>
                    <a:pt x="3171" y="235"/>
                  </a:lnTo>
                  <a:lnTo>
                    <a:pt x="3154" y="230"/>
                  </a:lnTo>
                  <a:lnTo>
                    <a:pt x="3154" y="230"/>
                  </a:lnTo>
                  <a:lnTo>
                    <a:pt x="3157" y="223"/>
                  </a:lnTo>
                  <a:lnTo>
                    <a:pt x="3164" y="220"/>
                  </a:lnTo>
                  <a:lnTo>
                    <a:pt x="3181" y="215"/>
                  </a:lnTo>
                  <a:lnTo>
                    <a:pt x="3187" y="212"/>
                  </a:lnTo>
                  <a:lnTo>
                    <a:pt x="3194" y="207"/>
                  </a:lnTo>
                  <a:lnTo>
                    <a:pt x="3199" y="202"/>
                  </a:lnTo>
                  <a:lnTo>
                    <a:pt x="3200" y="197"/>
                  </a:lnTo>
                  <a:lnTo>
                    <a:pt x="3200" y="192"/>
                  </a:lnTo>
                  <a:lnTo>
                    <a:pt x="3200" y="192"/>
                  </a:lnTo>
                  <a:lnTo>
                    <a:pt x="3189" y="188"/>
                  </a:lnTo>
                  <a:lnTo>
                    <a:pt x="3177" y="185"/>
                  </a:lnTo>
                  <a:lnTo>
                    <a:pt x="3152" y="182"/>
                  </a:lnTo>
                  <a:lnTo>
                    <a:pt x="3124" y="180"/>
                  </a:lnTo>
                  <a:lnTo>
                    <a:pt x="3099" y="177"/>
                  </a:lnTo>
                  <a:lnTo>
                    <a:pt x="3099" y="177"/>
                  </a:lnTo>
                  <a:lnTo>
                    <a:pt x="3099" y="185"/>
                  </a:lnTo>
                  <a:lnTo>
                    <a:pt x="3099" y="192"/>
                  </a:lnTo>
                  <a:lnTo>
                    <a:pt x="3098" y="197"/>
                  </a:lnTo>
                  <a:lnTo>
                    <a:pt x="3095" y="202"/>
                  </a:lnTo>
                  <a:lnTo>
                    <a:pt x="3086" y="210"/>
                  </a:lnTo>
                  <a:lnTo>
                    <a:pt x="3076" y="215"/>
                  </a:lnTo>
                  <a:lnTo>
                    <a:pt x="3076" y="215"/>
                  </a:lnTo>
                  <a:lnTo>
                    <a:pt x="3073" y="215"/>
                  </a:lnTo>
                  <a:lnTo>
                    <a:pt x="3073" y="215"/>
                  </a:lnTo>
                  <a:lnTo>
                    <a:pt x="3051" y="213"/>
                  </a:lnTo>
                  <a:lnTo>
                    <a:pt x="3032" y="208"/>
                  </a:lnTo>
                  <a:lnTo>
                    <a:pt x="3013" y="203"/>
                  </a:lnTo>
                  <a:lnTo>
                    <a:pt x="2994" y="195"/>
                  </a:lnTo>
                  <a:lnTo>
                    <a:pt x="2994" y="195"/>
                  </a:lnTo>
                  <a:lnTo>
                    <a:pt x="2975" y="188"/>
                  </a:lnTo>
                  <a:lnTo>
                    <a:pt x="2957" y="182"/>
                  </a:lnTo>
                  <a:lnTo>
                    <a:pt x="2937" y="178"/>
                  </a:lnTo>
                  <a:lnTo>
                    <a:pt x="2919" y="177"/>
                  </a:lnTo>
                  <a:lnTo>
                    <a:pt x="2919" y="177"/>
                  </a:lnTo>
                  <a:lnTo>
                    <a:pt x="2906" y="177"/>
                  </a:lnTo>
                  <a:lnTo>
                    <a:pt x="2894" y="180"/>
                  </a:lnTo>
                  <a:lnTo>
                    <a:pt x="2881" y="185"/>
                  </a:lnTo>
                  <a:lnTo>
                    <a:pt x="2868" y="192"/>
                  </a:lnTo>
                  <a:lnTo>
                    <a:pt x="2868" y="192"/>
                  </a:lnTo>
                  <a:lnTo>
                    <a:pt x="2868" y="185"/>
                  </a:lnTo>
                  <a:lnTo>
                    <a:pt x="2865" y="180"/>
                  </a:lnTo>
                  <a:lnTo>
                    <a:pt x="2861" y="175"/>
                  </a:lnTo>
                  <a:lnTo>
                    <a:pt x="2855" y="172"/>
                  </a:lnTo>
                  <a:lnTo>
                    <a:pt x="2838" y="170"/>
                  </a:lnTo>
                  <a:lnTo>
                    <a:pt x="2821" y="169"/>
                  </a:lnTo>
                  <a:lnTo>
                    <a:pt x="2821" y="169"/>
                  </a:lnTo>
                  <a:lnTo>
                    <a:pt x="2818" y="169"/>
                  </a:lnTo>
                  <a:lnTo>
                    <a:pt x="2818" y="169"/>
                  </a:lnTo>
                  <a:lnTo>
                    <a:pt x="2815" y="169"/>
                  </a:lnTo>
                  <a:lnTo>
                    <a:pt x="2815" y="169"/>
                  </a:lnTo>
                  <a:lnTo>
                    <a:pt x="2805" y="169"/>
                  </a:lnTo>
                  <a:lnTo>
                    <a:pt x="2805" y="169"/>
                  </a:lnTo>
                  <a:lnTo>
                    <a:pt x="2807" y="173"/>
                  </a:lnTo>
                  <a:lnTo>
                    <a:pt x="2805" y="177"/>
                  </a:lnTo>
                  <a:lnTo>
                    <a:pt x="2800" y="182"/>
                  </a:lnTo>
                  <a:lnTo>
                    <a:pt x="2795" y="185"/>
                  </a:lnTo>
                  <a:lnTo>
                    <a:pt x="2778" y="192"/>
                  </a:lnTo>
                  <a:lnTo>
                    <a:pt x="2760" y="197"/>
                  </a:lnTo>
                  <a:lnTo>
                    <a:pt x="2721" y="203"/>
                  </a:lnTo>
                  <a:lnTo>
                    <a:pt x="2697" y="207"/>
                  </a:lnTo>
                  <a:lnTo>
                    <a:pt x="2697" y="207"/>
                  </a:lnTo>
                  <a:lnTo>
                    <a:pt x="2717" y="192"/>
                  </a:lnTo>
                  <a:lnTo>
                    <a:pt x="2740" y="178"/>
                  </a:lnTo>
                  <a:lnTo>
                    <a:pt x="2787" y="155"/>
                  </a:lnTo>
                  <a:lnTo>
                    <a:pt x="2812" y="142"/>
                  </a:lnTo>
                  <a:lnTo>
                    <a:pt x="2833" y="130"/>
                  </a:lnTo>
                  <a:lnTo>
                    <a:pt x="2855" y="116"/>
                  </a:lnTo>
                  <a:lnTo>
                    <a:pt x="2874" y="99"/>
                  </a:lnTo>
                  <a:lnTo>
                    <a:pt x="2874" y="99"/>
                  </a:lnTo>
                  <a:lnTo>
                    <a:pt x="2868" y="97"/>
                  </a:lnTo>
                  <a:lnTo>
                    <a:pt x="2866" y="94"/>
                  </a:lnTo>
                  <a:lnTo>
                    <a:pt x="2866" y="92"/>
                  </a:lnTo>
                  <a:lnTo>
                    <a:pt x="2869" y="87"/>
                  </a:lnTo>
                  <a:lnTo>
                    <a:pt x="2874" y="79"/>
                  </a:lnTo>
                  <a:lnTo>
                    <a:pt x="2876" y="74"/>
                  </a:lnTo>
                  <a:lnTo>
                    <a:pt x="2874" y="69"/>
                  </a:lnTo>
                  <a:lnTo>
                    <a:pt x="2874" y="69"/>
                  </a:lnTo>
                  <a:lnTo>
                    <a:pt x="2868" y="63"/>
                  </a:lnTo>
                  <a:lnTo>
                    <a:pt x="2858" y="58"/>
                  </a:lnTo>
                  <a:lnTo>
                    <a:pt x="2850" y="54"/>
                  </a:lnTo>
                  <a:lnTo>
                    <a:pt x="2838" y="51"/>
                  </a:lnTo>
                  <a:lnTo>
                    <a:pt x="2817" y="48"/>
                  </a:lnTo>
                  <a:lnTo>
                    <a:pt x="2793" y="46"/>
                  </a:lnTo>
                  <a:lnTo>
                    <a:pt x="2793" y="46"/>
                  </a:lnTo>
                  <a:lnTo>
                    <a:pt x="2775" y="48"/>
                  </a:lnTo>
                  <a:lnTo>
                    <a:pt x="2757" y="49"/>
                  </a:lnTo>
                  <a:lnTo>
                    <a:pt x="2721" y="54"/>
                  </a:lnTo>
                  <a:lnTo>
                    <a:pt x="2721" y="54"/>
                  </a:lnTo>
                  <a:lnTo>
                    <a:pt x="2722" y="48"/>
                  </a:lnTo>
                  <a:lnTo>
                    <a:pt x="2727" y="41"/>
                  </a:lnTo>
                  <a:lnTo>
                    <a:pt x="2732" y="38"/>
                  </a:lnTo>
                  <a:lnTo>
                    <a:pt x="2735" y="31"/>
                  </a:lnTo>
                  <a:lnTo>
                    <a:pt x="2735" y="31"/>
                  </a:lnTo>
                  <a:lnTo>
                    <a:pt x="2727" y="30"/>
                  </a:lnTo>
                  <a:lnTo>
                    <a:pt x="2727" y="30"/>
                  </a:lnTo>
                  <a:lnTo>
                    <a:pt x="2712" y="31"/>
                  </a:lnTo>
                  <a:lnTo>
                    <a:pt x="2712" y="31"/>
                  </a:lnTo>
                  <a:lnTo>
                    <a:pt x="2697" y="31"/>
                  </a:lnTo>
                  <a:lnTo>
                    <a:pt x="2697" y="31"/>
                  </a:lnTo>
                  <a:lnTo>
                    <a:pt x="2691" y="31"/>
                  </a:lnTo>
                  <a:lnTo>
                    <a:pt x="2687" y="30"/>
                  </a:lnTo>
                  <a:lnTo>
                    <a:pt x="2682" y="28"/>
                  </a:lnTo>
                  <a:lnTo>
                    <a:pt x="2681" y="23"/>
                  </a:lnTo>
                  <a:lnTo>
                    <a:pt x="2681" y="23"/>
                  </a:lnTo>
                  <a:lnTo>
                    <a:pt x="2682" y="20"/>
                  </a:lnTo>
                  <a:lnTo>
                    <a:pt x="2684" y="18"/>
                  </a:lnTo>
                  <a:lnTo>
                    <a:pt x="2687" y="15"/>
                  </a:lnTo>
                  <a:lnTo>
                    <a:pt x="2694" y="13"/>
                  </a:lnTo>
                  <a:lnTo>
                    <a:pt x="2696" y="10"/>
                  </a:lnTo>
                  <a:lnTo>
                    <a:pt x="2697" y="8"/>
                  </a:lnTo>
                  <a:lnTo>
                    <a:pt x="2697" y="8"/>
                  </a:lnTo>
                  <a:lnTo>
                    <a:pt x="2691" y="5"/>
                  </a:lnTo>
                  <a:lnTo>
                    <a:pt x="2686" y="1"/>
                  </a:lnTo>
                  <a:lnTo>
                    <a:pt x="2674"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6" name="Freeform 109"/>
            <p:cNvSpPr/>
            <p:nvPr/>
          </p:nvSpPr>
          <p:spPr bwMode="auto">
            <a:xfrm>
              <a:off x="3968" y="1676"/>
              <a:ext cx="38" cy="38"/>
            </a:xfrm>
            <a:custGeom>
              <a:avLst/>
              <a:gdLst>
                <a:gd name="T0" fmla="*/ 9 w 38"/>
                <a:gd name="T1" fmla="*/ 0 h 38"/>
                <a:gd name="T2" fmla="*/ 9 w 38"/>
                <a:gd name="T3" fmla="*/ 0 h 38"/>
                <a:gd name="T4" fmla="*/ 4 w 38"/>
                <a:gd name="T5" fmla="*/ 5 h 38"/>
                <a:gd name="T6" fmla="*/ 0 w 38"/>
                <a:gd name="T7" fmla="*/ 10 h 38"/>
                <a:gd name="T8" fmla="*/ 2 w 38"/>
                <a:gd name="T9" fmla="*/ 17 h 38"/>
                <a:gd name="T10" fmla="*/ 4 w 38"/>
                <a:gd name="T11" fmla="*/ 23 h 38"/>
                <a:gd name="T12" fmla="*/ 7 w 38"/>
                <a:gd name="T13" fmla="*/ 28 h 38"/>
                <a:gd name="T14" fmla="*/ 12 w 38"/>
                <a:gd name="T15" fmla="*/ 33 h 38"/>
                <a:gd name="T16" fmla="*/ 17 w 38"/>
                <a:gd name="T17" fmla="*/ 37 h 38"/>
                <a:gd name="T18" fmla="*/ 22 w 38"/>
                <a:gd name="T19" fmla="*/ 38 h 38"/>
                <a:gd name="T20" fmla="*/ 22 w 38"/>
                <a:gd name="T21" fmla="*/ 38 h 38"/>
                <a:gd name="T22" fmla="*/ 27 w 38"/>
                <a:gd name="T23" fmla="*/ 37 h 38"/>
                <a:gd name="T24" fmla="*/ 32 w 38"/>
                <a:gd name="T25" fmla="*/ 32 h 38"/>
                <a:gd name="T26" fmla="*/ 32 w 38"/>
                <a:gd name="T27" fmla="*/ 32 h 38"/>
                <a:gd name="T28" fmla="*/ 28 w 38"/>
                <a:gd name="T29" fmla="*/ 32 h 38"/>
                <a:gd name="T30" fmla="*/ 27 w 38"/>
                <a:gd name="T31" fmla="*/ 30 h 38"/>
                <a:gd name="T32" fmla="*/ 25 w 38"/>
                <a:gd name="T33" fmla="*/ 25 h 38"/>
                <a:gd name="T34" fmla="*/ 25 w 38"/>
                <a:gd name="T35" fmla="*/ 20 h 38"/>
                <a:gd name="T36" fmla="*/ 28 w 38"/>
                <a:gd name="T37" fmla="*/ 17 h 38"/>
                <a:gd name="T38" fmla="*/ 32 w 38"/>
                <a:gd name="T39" fmla="*/ 17 h 38"/>
                <a:gd name="T40" fmla="*/ 32 w 38"/>
                <a:gd name="T41" fmla="*/ 17 h 38"/>
                <a:gd name="T42" fmla="*/ 32 w 38"/>
                <a:gd name="T43" fmla="*/ 20 h 38"/>
                <a:gd name="T44" fmla="*/ 35 w 38"/>
                <a:gd name="T45" fmla="*/ 22 h 38"/>
                <a:gd name="T46" fmla="*/ 35 w 38"/>
                <a:gd name="T47" fmla="*/ 22 h 38"/>
                <a:gd name="T48" fmla="*/ 37 w 38"/>
                <a:gd name="T49" fmla="*/ 20 h 38"/>
                <a:gd name="T50" fmla="*/ 38 w 38"/>
                <a:gd name="T51" fmla="*/ 17 h 38"/>
                <a:gd name="T52" fmla="*/ 38 w 38"/>
                <a:gd name="T53" fmla="*/ 17 h 38"/>
                <a:gd name="T54" fmla="*/ 30 w 38"/>
                <a:gd name="T55" fmla="*/ 13 h 38"/>
                <a:gd name="T56" fmla="*/ 23 w 38"/>
                <a:gd name="T57" fmla="*/ 8 h 38"/>
                <a:gd name="T58" fmla="*/ 15 w 38"/>
                <a:gd name="T59" fmla="*/ 3 h 38"/>
                <a:gd name="T60" fmla="*/ 9 w 38"/>
                <a:gd name="T6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 h="38">
                  <a:moveTo>
                    <a:pt x="9" y="0"/>
                  </a:moveTo>
                  <a:lnTo>
                    <a:pt x="9" y="0"/>
                  </a:lnTo>
                  <a:lnTo>
                    <a:pt x="4" y="5"/>
                  </a:lnTo>
                  <a:lnTo>
                    <a:pt x="0" y="10"/>
                  </a:lnTo>
                  <a:lnTo>
                    <a:pt x="2" y="17"/>
                  </a:lnTo>
                  <a:lnTo>
                    <a:pt x="4" y="23"/>
                  </a:lnTo>
                  <a:lnTo>
                    <a:pt x="7" y="28"/>
                  </a:lnTo>
                  <a:lnTo>
                    <a:pt x="12" y="33"/>
                  </a:lnTo>
                  <a:lnTo>
                    <a:pt x="17" y="37"/>
                  </a:lnTo>
                  <a:lnTo>
                    <a:pt x="22" y="38"/>
                  </a:lnTo>
                  <a:lnTo>
                    <a:pt x="22" y="38"/>
                  </a:lnTo>
                  <a:lnTo>
                    <a:pt x="27" y="37"/>
                  </a:lnTo>
                  <a:lnTo>
                    <a:pt x="32" y="32"/>
                  </a:lnTo>
                  <a:lnTo>
                    <a:pt x="32" y="32"/>
                  </a:lnTo>
                  <a:lnTo>
                    <a:pt x="28" y="32"/>
                  </a:lnTo>
                  <a:lnTo>
                    <a:pt x="27" y="30"/>
                  </a:lnTo>
                  <a:lnTo>
                    <a:pt x="25" y="25"/>
                  </a:lnTo>
                  <a:lnTo>
                    <a:pt x="25" y="20"/>
                  </a:lnTo>
                  <a:lnTo>
                    <a:pt x="28" y="17"/>
                  </a:lnTo>
                  <a:lnTo>
                    <a:pt x="32" y="17"/>
                  </a:lnTo>
                  <a:lnTo>
                    <a:pt x="32" y="17"/>
                  </a:lnTo>
                  <a:lnTo>
                    <a:pt x="32" y="20"/>
                  </a:lnTo>
                  <a:lnTo>
                    <a:pt x="35" y="22"/>
                  </a:lnTo>
                  <a:lnTo>
                    <a:pt x="35" y="22"/>
                  </a:lnTo>
                  <a:lnTo>
                    <a:pt x="37" y="20"/>
                  </a:lnTo>
                  <a:lnTo>
                    <a:pt x="38" y="17"/>
                  </a:lnTo>
                  <a:lnTo>
                    <a:pt x="38" y="17"/>
                  </a:lnTo>
                  <a:lnTo>
                    <a:pt x="30" y="13"/>
                  </a:lnTo>
                  <a:lnTo>
                    <a:pt x="23" y="8"/>
                  </a:lnTo>
                  <a:lnTo>
                    <a:pt x="15" y="3"/>
                  </a:lnTo>
                  <a:lnTo>
                    <a:pt x="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7" name="Freeform 110"/>
            <p:cNvSpPr/>
            <p:nvPr/>
          </p:nvSpPr>
          <p:spPr bwMode="auto">
            <a:xfrm>
              <a:off x="3968" y="1676"/>
              <a:ext cx="38" cy="38"/>
            </a:xfrm>
            <a:custGeom>
              <a:avLst/>
              <a:gdLst>
                <a:gd name="T0" fmla="*/ 9 w 38"/>
                <a:gd name="T1" fmla="*/ 0 h 38"/>
                <a:gd name="T2" fmla="*/ 9 w 38"/>
                <a:gd name="T3" fmla="*/ 0 h 38"/>
                <a:gd name="T4" fmla="*/ 4 w 38"/>
                <a:gd name="T5" fmla="*/ 5 h 38"/>
                <a:gd name="T6" fmla="*/ 0 w 38"/>
                <a:gd name="T7" fmla="*/ 10 h 38"/>
                <a:gd name="T8" fmla="*/ 2 w 38"/>
                <a:gd name="T9" fmla="*/ 17 h 38"/>
                <a:gd name="T10" fmla="*/ 4 w 38"/>
                <a:gd name="T11" fmla="*/ 23 h 38"/>
                <a:gd name="T12" fmla="*/ 7 w 38"/>
                <a:gd name="T13" fmla="*/ 28 h 38"/>
                <a:gd name="T14" fmla="*/ 12 w 38"/>
                <a:gd name="T15" fmla="*/ 33 h 38"/>
                <a:gd name="T16" fmla="*/ 17 w 38"/>
                <a:gd name="T17" fmla="*/ 37 h 38"/>
                <a:gd name="T18" fmla="*/ 22 w 38"/>
                <a:gd name="T19" fmla="*/ 38 h 38"/>
                <a:gd name="T20" fmla="*/ 22 w 38"/>
                <a:gd name="T21" fmla="*/ 38 h 38"/>
                <a:gd name="T22" fmla="*/ 27 w 38"/>
                <a:gd name="T23" fmla="*/ 37 h 38"/>
                <a:gd name="T24" fmla="*/ 32 w 38"/>
                <a:gd name="T25" fmla="*/ 32 h 38"/>
                <a:gd name="T26" fmla="*/ 32 w 38"/>
                <a:gd name="T27" fmla="*/ 32 h 38"/>
                <a:gd name="T28" fmla="*/ 28 w 38"/>
                <a:gd name="T29" fmla="*/ 32 h 38"/>
                <a:gd name="T30" fmla="*/ 27 w 38"/>
                <a:gd name="T31" fmla="*/ 30 h 38"/>
                <a:gd name="T32" fmla="*/ 25 w 38"/>
                <a:gd name="T33" fmla="*/ 25 h 38"/>
                <a:gd name="T34" fmla="*/ 25 w 38"/>
                <a:gd name="T35" fmla="*/ 20 h 38"/>
                <a:gd name="T36" fmla="*/ 28 w 38"/>
                <a:gd name="T37" fmla="*/ 17 h 38"/>
                <a:gd name="T38" fmla="*/ 32 w 38"/>
                <a:gd name="T39" fmla="*/ 17 h 38"/>
                <a:gd name="T40" fmla="*/ 32 w 38"/>
                <a:gd name="T41" fmla="*/ 17 h 38"/>
                <a:gd name="T42" fmla="*/ 32 w 38"/>
                <a:gd name="T43" fmla="*/ 20 h 38"/>
                <a:gd name="T44" fmla="*/ 35 w 38"/>
                <a:gd name="T45" fmla="*/ 22 h 38"/>
                <a:gd name="T46" fmla="*/ 35 w 38"/>
                <a:gd name="T47" fmla="*/ 22 h 38"/>
                <a:gd name="T48" fmla="*/ 37 w 38"/>
                <a:gd name="T49" fmla="*/ 20 h 38"/>
                <a:gd name="T50" fmla="*/ 38 w 38"/>
                <a:gd name="T51" fmla="*/ 17 h 38"/>
                <a:gd name="T52" fmla="*/ 38 w 38"/>
                <a:gd name="T53" fmla="*/ 17 h 38"/>
                <a:gd name="T54" fmla="*/ 30 w 38"/>
                <a:gd name="T55" fmla="*/ 13 h 38"/>
                <a:gd name="T56" fmla="*/ 23 w 38"/>
                <a:gd name="T57" fmla="*/ 8 h 38"/>
                <a:gd name="T58" fmla="*/ 15 w 38"/>
                <a:gd name="T59" fmla="*/ 3 h 38"/>
                <a:gd name="T60" fmla="*/ 9 w 38"/>
                <a:gd name="T6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8" h="38">
                  <a:moveTo>
                    <a:pt x="9" y="0"/>
                  </a:moveTo>
                  <a:lnTo>
                    <a:pt x="9" y="0"/>
                  </a:lnTo>
                  <a:lnTo>
                    <a:pt x="4" y="5"/>
                  </a:lnTo>
                  <a:lnTo>
                    <a:pt x="0" y="10"/>
                  </a:lnTo>
                  <a:lnTo>
                    <a:pt x="2" y="17"/>
                  </a:lnTo>
                  <a:lnTo>
                    <a:pt x="4" y="23"/>
                  </a:lnTo>
                  <a:lnTo>
                    <a:pt x="7" y="28"/>
                  </a:lnTo>
                  <a:lnTo>
                    <a:pt x="12" y="33"/>
                  </a:lnTo>
                  <a:lnTo>
                    <a:pt x="17" y="37"/>
                  </a:lnTo>
                  <a:lnTo>
                    <a:pt x="22" y="38"/>
                  </a:lnTo>
                  <a:lnTo>
                    <a:pt x="22" y="38"/>
                  </a:lnTo>
                  <a:lnTo>
                    <a:pt x="27" y="37"/>
                  </a:lnTo>
                  <a:lnTo>
                    <a:pt x="32" y="32"/>
                  </a:lnTo>
                  <a:lnTo>
                    <a:pt x="32" y="32"/>
                  </a:lnTo>
                  <a:lnTo>
                    <a:pt x="28" y="32"/>
                  </a:lnTo>
                  <a:lnTo>
                    <a:pt x="27" y="30"/>
                  </a:lnTo>
                  <a:lnTo>
                    <a:pt x="25" y="25"/>
                  </a:lnTo>
                  <a:lnTo>
                    <a:pt x="25" y="20"/>
                  </a:lnTo>
                  <a:lnTo>
                    <a:pt x="28" y="17"/>
                  </a:lnTo>
                  <a:lnTo>
                    <a:pt x="32" y="17"/>
                  </a:lnTo>
                  <a:lnTo>
                    <a:pt x="32" y="17"/>
                  </a:lnTo>
                  <a:lnTo>
                    <a:pt x="32" y="20"/>
                  </a:lnTo>
                  <a:lnTo>
                    <a:pt x="35" y="22"/>
                  </a:lnTo>
                  <a:lnTo>
                    <a:pt x="35" y="22"/>
                  </a:lnTo>
                  <a:lnTo>
                    <a:pt x="37" y="20"/>
                  </a:lnTo>
                  <a:lnTo>
                    <a:pt x="38" y="17"/>
                  </a:lnTo>
                  <a:lnTo>
                    <a:pt x="38" y="17"/>
                  </a:lnTo>
                  <a:lnTo>
                    <a:pt x="30" y="13"/>
                  </a:lnTo>
                  <a:lnTo>
                    <a:pt x="23" y="8"/>
                  </a:lnTo>
                  <a:lnTo>
                    <a:pt x="15" y="3"/>
                  </a:lnTo>
                  <a:lnTo>
                    <a:pt x="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8" name="Freeform 111"/>
            <p:cNvSpPr/>
            <p:nvPr/>
          </p:nvSpPr>
          <p:spPr bwMode="auto">
            <a:xfrm>
              <a:off x="1704" y="710"/>
              <a:ext cx="629" cy="445"/>
            </a:xfrm>
            <a:custGeom>
              <a:avLst/>
              <a:gdLst>
                <a:gd name="T0" fmla="*/ 39 w 629"/>
                <a:gd name="T1" fmla="*/ 13 h 445"/>
                <a:gd name="T2" fmla="*/ 9 w 629"/>
                <a:gd name="T3" fmla="*/ 96 h 445"/>
                <a:gd name="T4" fmla="*/ 63 w 629"/>
                <a:gd name="T5" fmla="*/ 116 h 445"/>
                <a:gd name="T6" fmla="*/ 24 w 629"/>
                <a:gd name="T7" fmla="*/ 131 h 445"/>
                <a:gd name="T8" fmla="*/ 219 w 629"/>
                <a:gd name="T9" fmla="*/ 159 h 445"/>
                <a:gd name="T10" fmla="*/ 234 w 629"/>
                <a:gd name="T11" fmla="*/ 142 h 445"/>
                <a:gd name="T12" fmla="*/ 211 w 629"/>
                <a:gd name="T13" fmla="*/ 124 h 445"/>
                <a:gd name="T14" fmla="*/ 305 w 629"/>
                <a:gd name="T15" fmla="*/ 177 h 445"/>
                <a:gd name="T16" fmla="*/ 312 w 629"/>
                <a:gd name="T17" fmla="*/ 202 h 445"/>
                <a:gd name="T18" fmla="*/ 338 w 629"/>
                <a:gd name="T19" fmla="*/ 192 h 445"/>
                <a:gd name="T20" fmla="*/ 360 w 629"/>
                <a:gd name="T21" fmla="*/ 218 h 445"/>
                <a:gd name="T22" fmla="*/ 389 w 629"/>
                <a:gd name="T23" fmla="*/ 261 h 445"/>
                <a:gd name="T24" fmla="*/ 350 w 629"/>
                <a:gd name="T25" fmla="*/ 293 h 445"/>
                <a:gd name="T26" fmla="*/ 365 w 629"/>
                <a:gd name="T27" fmla="*/ 318 h 445"/>
                <a:gd name="T28" fmla="*/ 333 w 629"/>
                <a:gd name="T29" fmla="*/ 333 h 445"/>
                <a:gd name="T30" fmla="*/ 280 w 629"/>
                <a:gd name="T31" fmla="*/ 331 h 445"/>
                <a:gd name="T32" fmla="*/ 265 w 629"/>
                <a:gd name="T33" fmla="*/ 361 h 445"/>
                <a:gd name="T34" fmla="*/ 343 w 629"/>
                <a:gd name="T35" fmla="*/ 357 h 445"/>
                <a:gd name="T36" fmla="*/ 401 w 629"/>
                <a:gd name="T37" fmla="*/ 394 h 445"/>
                <a:gd name="T38" fmla="*/ 505 w 629"/>
                <a:gd name="T39" fmla="*/ 442 h 445"/>
                <a:gd name="T40" fmla="*/ 504 w 629"/>
                <a:gd name="T41" fmla="*/ 419 h 445"/>
                <a:gd name="T42" fmla="*/ 465 w 629"/>
                <a:gd name="T43" fmla="*/ 384 h 445"/>
                <a:gd name="T44" fmla="*/ 508 w 629"/>
                <a:gd name="T45" fmla="*/ 397 h 445"/>
                <a:gd name="T46" fmla="*/ 553 w 629"/>
                <a:gd name="T47" fmla="*/ 387 h 445"/>
                <a:gd name="T48" fmla="*/ 474 w 629"/>
                <a:gd name="T49" fmla="*/ 299 h 445"/>
                <a:gd name="T50" fmla="*/ 492 w 629"/>
                <a:gd name="T51" fmla="*/ 291 h 445"/>
                <a:gd name="T52" fmla="*/ 543 w 629"/>
                <a:gd name="T53" fmla="*/ 308 h 445"/>
                <a:gd name="T54" fmla="*/ 595 w 629"/>
                <a:gd name="T55" fmla="*/ 309 h 445"/>
                <a:gd name="T56" fmla="*/ 616 w 629"/>
                <a:gd name="T57" fmla="*/ 278 h 445"/>
                <a:gd name="T58" fmla="*/ 581 w 629"/>
                <a:gd name="T59" fmla="*/ 266 h 445"/>
                <a:gd name="T60" fmla="*/ 561 w 629"/>
                <a:gd name="T61" fmla="*/ 258 h 445"/>
                <a:gd name="T62" fmla="*/ 543 w 629"/>
                <a:gd name="T63" fmla="*/ 240 h 445"/>
                <a:gd name="T64" fmla="*/ 465 w 629"/>
                <a:gd name="T65" fmla="*/ 200 h 445"/>
                <a:gd name="T66" fmla="*/ 474 w 629"/>
                <a:gd name="T67" fmla="*/ 185 h 445"/>
                <a:gd name="T68" fmla="*/ 489 w 629"/>
                <a:gd name="T69" fmla="*/ 184 h 445"/>
                <a:gd name="T70" fmla="*/ 505 w 629"/>
                <a:gd name="T71" fmla="*/ 177 h 445"/>
                <a:gd name="T72" fmla="*/ 485 w 629"/>
                <a:gd name="T73" fmla="*/ 164 h 445"/>
                <a:gd name="T74" fmla="*/ 480 w 629"/>
                <a:gd name="T75" fmla="*/ 151 h 445"/>
                <a:gd name="T76" fmla="*/ 451 w 629"/>
                <a:gd name="T77" fmla="*/ 154 h 445"/>
                <a:gd name="T78" fmla="*/ 472 w 629"/>
                <a:gd name="T79" fmla="*/ 136 h 445"/>
                <a:gd name="T80" fmla="*/ 408 w 629"/>
                <a:gd name="T81" fmla="*/ 116 h 445"/>
                <a:gd name="T82" fmla="*/ 388 w 629"/>
                <a:gd name="T83" fmla="*/ 98 h 445"/>
                <a:gd name="T84" fmla="*/ 326 w 629"/>
                <a:gd name="T85" fmla="*/ 93 h 445"/>
                <a:gd name="T86" fmla="*/ 336 w 629"/>
                <a:gd name="T87" fmla="*/ 63 h 445"/>
                <a:gd name="T88" fmla="*/ 265 w 629"/>
                <a:gd name="T89" fmla="*/ 46 h 445"/>
                <a:gd name="T90" fmla="*/ 242 w 629"/>
                <a:gd name="T91" fmla="*/ 84 h 445"/>
                <a:gd name="T92" fmla="*/ 217 w 629"/>
                <a:gd name="T93" fmla="*/ 71 h 445"/>
                <a:gd name="T94" fmla="*/ 194 w 629"/>
                <a:gd name="T95" fmla="*/ 78 h 445"/>
                <a:gd name="T96" fmla="*/ 211 w 629"/>
                <a:gd name="T97" fmla="*/ 31 h 445"/>
                <a:gd name="T98" fmla="*/ 146 w 629"/>
                <a:gd name="T99" fmla="*/ 10 h 445"/>
                <a:gd name="T100" fmla="*/ 103 w 629"/>
                <a:gd name="T101" fmla="*/ 51 h 445"/>
                <a:gd name="T102" fmla="*/ 101 w 629"/>
                <a:gd name="T103" fmla="*/ 69 h 445"/>
                <a:gd name="T104" fmla="*/ 125 w 629"/>
                <a:gd name="T105" fmla="*/ 94 h 445"/>
                <a:gd name="T106" fmla="*/ 101 w 629"/>
                <a:gd name="T107" fmla="*/ 116 h 445"/>
                <a:gd name="T108" fmla="*/ 83 w 629"/>
                <a:gd name="T109" fmla="*/ 73 h 445"/>
                <a:gd name="T110" fmla="*/ 93 w 629"/>
                <a:gd name="T111" fmla="*/ 7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9" h="445">
                  <a:moveTo>
                    <a:pt x="85" y="0"/>
                  </a:moveTo>
                  <a:lnTo>
                    <a:pt x="85" y="0"/>
                  </a:lnTo>
                  <a:lnTo>
                    <a:pt x="73" y="0"/>
                  </a:lnTo>
                  <a:lnTo>
                    <a:pt x="63" y="2"/>
                  </a:lnTo>
                  <a:lnTo>
                    <a:pt x="53" y="5"/>
                  </a:lnTo>
                  <a:lnTo>
                    <a:pt x="45" y="8"/>
                  </a:lnTo>
                  <a:lnTo>
                    <a:pt x="39" y="13"/>
                  </a:lnTo>
                  <a:lnTo>
                    <a:pt x="32" y="20"/>
                  </a:lnTo>
                  <a:lnTo>
                    <a:pt x="22" y="33"/>
                  </a:lnTo>
                  <a:lnTo>
                    <a:pt x="15" y="48"/>
                  </a:lnTo>
                  <a:lnTo>
                    <a:pt x="9" y="63"/>
                  </a:lnTo>
                  <a:lnTo>
                    <a:pt x="0" y="93"/>
                  </a:lnTo>
                  <a:lnTo>
                    <a:pt x="0" y="93"/>
                  </a:lnTo>
                  <a:lnTo>
                    <a:pt x="9" y="96"/>
                  </a:lnTo>
                  <a:lnTo>
                    <a:pt x="19" y="98"/>
                  </a:lnTo>
                  <a:lnTo>
                    <a:pt x="35" y="101"/>
                  </a:lnTo>
                  <a:lnTo>
                    <a:pt x="45" y="103"/>
                  </a:lnTo>
                  <a:lnTo>
                    <a:pt x="52" y="106"/>
                  </a:lnTo>
                  <a:lnTo>
                    <a:pt x="58" y="109"/>
                  </a:lnTo>
                  <a:lnTo>
                    <a:pt x="63" y="116"/>
                  </a:lnTo>
                  <a:lnTo>
                    <a:pt x="63" y="116"/>
                  </a:lnTo>
                  <a:lnTo>
                    <a:pt x="60" y="119"/>
                  </a:lnTo>
                  <a:lnTo>
                    <a:pt x="55" y="121"/>
                  </a:lnTo>
                  <a:lnTo>
                    <a:pt x="43" y="122"/>
                  </a:lnTo>
                  <a:lnTo>
                    <a:pt x="37" y="122"/>
                  </a:lnTo>
                  <a:lnTo>
                    <a:pt x="30" y="124"/>
                  </a:lnTo>
                  <a:lnTo>
                    <a:pt x="27" y="126"/>
                  </a:lnTo>
                  <a:lnTo>
                    <a:pt x="24" y="131"/>
                  </a:lnTo>
                  <a:lnTo>
                    <a:pt x="24" y="131"/>
                  </a:lnTo>
                  <a:lnTo>
                    <a:pt x="52" y="139"/>
                  </a:lnTo>
                  <a:lnTo>
                    <a:pt x="80" y="146"/>
                  </a:lnTo>
                  <a:lnTo>
                    <a:pt x="108" y="149"/>
                  </a:lnTo>
                  <a:lnTo>
                    <a:pt x="138" y="152"/>
                  </a:lnTo>
                  <a:lnTo>
                    <a:pt x="192" y="156"/>
                  </a:lnTo>
                  <a:lnTo>
                    <a:pt x="219" y="159"/>
                  </a:lnTo>
                  <a:lnTo>
                    <a:pt x="242" y="162"/>
                  </a:lnTo>
                  <a:lnTo>
                    <a:pt x="242" y="162"/>
                  </a:lnTo>
                  <a:lnTo>
                    <a:pt x="242" y="156"/>
                  </a:lnTo>
                  <a:lnTo>
                    <a:pt x="242" y="152"/>
                  </a:lnTo>
                  <a:lnTo>
                    <a:pt x="242" y="149"/>
                  </a:lnTo>
                  <a:lnTo>
                    <a:pt x="240" y="146"/>
                  </a:lnTo>
                  <a:lnTo>
                    <a:pt x="234" y="142"/>
                  </a:lnTo>
                  <a:lnTo>
                    <a:pt x="227" y="141"/>
                  </a:lnTo>
                  <a:lnTo>
                    <a:pt x="221" y="139"/>
                  </a:lnTo>
                  <a:lnTo>
                    <a:pt x="214" y="137"/>
                  </a:lnTo>
                  <a:lnTo>
                    <a:pt x="212" y="136"/>
                  </a:lnTo>
                  <a:lnTo>
                    <a:pt x="211" y="132"/>
                  </a:lnTo>
                  <a:lnTo>
                    <a:pt x="211" y="129"/>
                  </a:lnTo>
                  <a:lnTo>
                    <a:pt x="211" y="124"/>
                  </a:lnTo>
                  <a:lnTo>
                    <a:pt x="211" y="124"/>
                  </a:lnTo>
                  <a:lnTo>
                    <a:pt x="229" y="129"/>
                  </a:lnTo>
                  <a:lnTo>
                    <a:pt x="249" y="137"/>
                  </a:lnTo>
                  <a:lnTo>
                    <a:pt x="269" y="149"/>
                  </a:lnTo>
                  <a:lnTo>
                    <a:pt x="285" y="159"/>
                  </a:lnTo>
                  <a:lnTo>
                    <a:pt x="300" y="170"/>
                  </a:lnTo>
                  <a:lnTo>
                    <a:pt x="305" y="177"/>
                  </a:lnTo>
                  <a:lnTo>
                    <a:pt x="308" y="182"/>
                  </a:lnTo>
                  <a:lnTo>
                    <a:pt x="310" y="187"/>
                  </a:lnTo>
                  <a:lnTo>
                    <a:pt x="310" y="192"/>
                  </a:lnTo>
                  <a:lnTo>
                    <a:pt x="308" y="197"/>
                  </a:lnTo>
                  <a:lnTo>
                    <a:pt x="303" y="200"/>
                  </a:lnTo>
                  <a:lnTo>
                    <a:pt x="303" y="200"/>
                  </a:lnTo>
                  <a:lnTo>
                    <a:pt x="312" y="202"/>
                  </a:lnTo>
                  <a:lnTo>
                    <a:pt x="312" y="202"/>
                  </a:lnTo>
                  <a:lnTo>
                    <a:pt x="320" y="200"/>
                  </a:lnTo>
                  <a:lnTo>
                    <a:pt x="325" y="197"/>
                  </a:lnTo>
                  <a:lnTo>
                    <a:pt x="325" y="197"/>
                  </a:lnTo>
                  <a:lnTo>
                    <a:pt x="330" y="194"/>
                  </a:lnTo>
                  <a:lnTo>
                    <a:pt x="338" y="192"/>
                  </a:lnTo>
                  <a:lnTo>
                    <a:pt x="338" y="192"/>
                  </a:lnTo>
                  <a:lnTo>
                    <a:pt x="341" y="192"/>
                  </a:lnTo>
                  <a:lnTo>
                    <a:pt x="341" y="192"/>
                  </a:lnTo>
                  <a:lnTo>
                    <a:pt x="343" y="199"/>
                  </a:lnTo>
                  <a:lnTo>
                    <a:pt x="345" y="203"/>
                  </a:lnTo>
                  <a:lnTo>
                    <a:pt x="348" y="208"/>
                  </a:lnTo>
                  <a:lnTo>
                    <a:pt x="351" y="212"/>
                  </a:lnTo>
                  <a:lnTo>
                    <a:pt x="360" y="218"/>
                  </a:lnTo>
                  <a:lnTo>
                    <a:pt x="369" y="223"/>
                  </a:lnTo>
                  <a:lnTo>
                    <a:pt x="378" y="230"/>
                  </a:lnTo>
                  <a:lnTo>
                    <a:pt x="384" y="237"/>
                  </a:lnTo>
                  <a:lnTo>
                    <a:pt x="388" y="242"/>
                  </a:lnTo>
                  <a:lnTo>
                    <a:pt x="389" y="246"/>
                  </a:lnTo>
                  <a:lnTo>
                    <a:pt x="389" y="253"/>
                  </a:lnTo>
                  <a:lnTo>
                    <a:pt x="389" y="261"/>
                  </a:lnTo>
                  <a:lnTo>
                    <a:pt x="389" y="261"/>
                  </a:lnTo>
                  <a:lnTo>
                    <a:pt x="381" y="271"/>
                  </a:lnTo>
                  <a:lnTo>
                    <a:pt x="374" y="281"/>
                  </a:lnTo>
                  <a:lnTo>
                    <a:pt x="369" y="286"/>
                  </a:lnTo>
                  <a:lnTo>
                    <a:pt x="365" y="290"/>
                  </a:lnTo>
                  <a:lnTo>
                    <a:pt x="358" y="291"/>
                  </a:lnTo>
                  <a:lnTo>
                    <a:pt x="350" y="293"/>
                  </a:lnTo>
                  <a:lnTo>
                    <a:pt x="350" y="293"/>
                  </a:lnTo>
                  <a:lnTo>
                    <a:pt x="350" y="299"/>
                  </a:lnTo>
                  <a:lnTo>
                    <a:pt x="351" y="304"/>
                  </a:lnTo>
                  <a:lnTo>
                    <a:pt x="353" y="308"/>
                  </a:lnTo>
                  <a:lnTo>
                    <a:pt x="358" y="311"/>
                  </a:lnTo>
                  <a:lnTo>
                    <a:pt x="361" y="314"/>
                  </a:lnTo>
                  <a:lnTo>
                    <a:pt x="365" y="318"/>
                  </a:lnTo>
                  <a:lnTo>
                    <a:pt x="366" y="323"/>
                  </a:lnTo>
                  <a:lnTo>
                    <a:pt x="365" y="331"/>
                  </a:lnTo>
                  <a:lnTo>
                    <a:pt x="365" y="331"/>
                  </a:lnTo>
                  <a:lnTo>
                    <a:pt x="365" y="331"/>
                  </a:lnTo>
                  <a:lnTo>
                    <a:pt x="365" y="331"/>
                  </a:lnTo>
                  <a:lnTo>
                    <a:pt x="348" y="331"/>
                  </a:lnTo>
                  <a:lnTo>
                    <a:pt x="333" y="333"/>
                  </a:lnTo>
                  <a:lnTo>
                    <a:pt x="333" y="333"/>
                  </a:lnTo>
                  <a:lnTo>
                    <a:pt x="320" y="334"/>
                  </a:lnTo>
                  <a:lnTo>
                    <a:pt x="308" y="336"/>
                  </a:lnTo>
                  <a:lnTo>
                    <a:pt x="308" y="336"/>
                  </a:lnTo>
                  <a:lnTo>
                    <a:pt x="295" y="334"/>
                  </a:lnTo>
                  <a:lnTo>
                    <a:pt x="280" y="331"/>
                  </a:lnTo>
                  <a:lnTo>
                    <a:pt x="280" y="331"/>
                  </a:lnTo>
                  <a:lnTo>
                    <a:pt x="278" y="336"/>
                  </a:lnTo>
                  <a:lnTo>
                    <a:pt x="277" y="339"/>
                  </a:lnTo>
                  <a:lnTo>
                    <a:pt x="270" y="344"/>
                  </a:lnTo>
                  <a:lnTo>
                    <a:pt x="267" y="346"/>
                  </a:lnTo>
                  <a:lnTo>
                    <a:pt x="265" y="349"/>
                  </a:lnTo>
                  <a:lnTo>
                    <a:pt x="264" y="354"/>
                  </a:lnTo>
                  <a:lnTo>
                    <a:pt x="265" y="361"/>
                  </a:lnTo>
                  <a:lnTo>
                    <a:pt x="265" y="361"/>
                  </a:lnTo>
                  <a:lnTo>
                    <a:pt x="274" y="361"/>
                  </a:lnTo>
                  <a:lnTo>
                    <a:pt x="274" y="361"/>
                  </a:lnTo>
                  <a:lnTo>
                    <a:pt x="310" y="359"/>
                  </a:lnTo>
                  <a:lnTo>
                    <a:pt x="310" y="359"/>
                  </a:lnTo>
                  <a:lnTo>
                    <a:pt x="343" y="357"/>
                  </a:lnTo>
                  <a:lnTo>
                    <a:pt x="343" y="357"/>
                  </a:lnTo>
                  <a:lnTo>
                    <a:pt x="355" y="357"/>
                  </a:lnTo>
                  <a:lnTo>
                    <a:pt x="365" y="359"/>
                  </a:lnTo>
                  <a:lnTo>
                    <a:pt x="374" y="362"/>
                  </a:lnTo>
                  <a:lnTo>
                    <a:pt x="383" y="367"/>
                  </a:lnTo>
                  <a:lnTo>
                    <a:pt x="389" y="374"/>
                  </a:lnTo>
                  <a:lnTo>
                    <a:pt x="396" y="382"/>
                  </a:lnTo>
                  <a:lnTo>
                    <a:pt x="401" y="394"/>
                  </a:lnTo>
                  <a:lnTo>
                    <a:pt x="404" y="407"/>
                  </a:lnTo>
                  <a:lnTo>
                    <a:pt x="404" y="407"/>
                  </a:lnTo>
                  <a:lnTo>
                    <a:pt x="419" y="410"/>
                  </a:lnTo>
                  <a:lnTo>
                    <a:pt x="434" y="415"/>
                  </a:lnTo>
                  <a:lnTo>
                    <a:pt x="462" y="427"/>
                  </a:lnTo>
                  <a:lnTo>
                    <a:pt x="490" y="437"/>
                  </a:lnTo>
                  <a:lnTo>
                    <a:pt x="505" y="442"/>
                  </a:lnTo>
                  <a:lnTo>
                    <a:pt x="520" y="445"/>
                  </a:lnTo>
                  <a:lnTo>
                    <a:pt x="520" y="445"/>
                  </a:lnTo>
                  <a:lnTo>
                    <a:pt x="520" y="438"/>
                  </a:lnTo>
                  <a:lnTo>
                    <a:pt x="518" y="433"/>
                  </a:lnTo>
                  <a:lnTo>
                    <a:pt x="517" y="428"/>
                  </a:lnTo>
                  <a:lnTo>
                    <a:pt x="513" y="424"/>
                  </a:lnTo>
                  <a:lnTo>
                    <a:pt x="504" y="419"/>
                  </a:lnTo>
                  <a:lnTo>
                    <a:pt x="494" y="414"/>
                  </a:lnTo>
                  <a:lnTo>
                    <a:pt x="484" y="410"/>
                  </a:lnTo>
                  <a:lnTo>
                    <a:pt x="475" y="404"/>
                  </a:lnTo>
                  <a:lnTo>
                    <a:pt x="472" y="400"/>
                  </a:lnTo>
                  <a:lnTo>
                    <a:pt x="469" y="395"/>
                  </a:lnTo>
                  <a:lnTo>
                    <a:pt x="467" y="390"/>
                  </a:lnTo>
                  <a:lnTo>
                    <a:pt x="465" y="384"/>
                  </a:lnTo>
                  <a:lnTo>
                    <a:pt x="465" y="384"/>
                  </a:lnTo>
                  <a:lnTo>
                    <a:pt x="467" y="384"/>
                  </a:lnTo>
                  <a:lnTo>
                    <a:pt x="467" y="384"/>
                  </a:lnTo>
                  <a:lnTo>
                    <a:pt x="479" y="385"/>
                  </a:lnTo>
                  <a:lnTo>
                    <a:pt x="489" y="387"/>
                  </a:lnTo>
                  <a:lnTo>
                    <a:pt x="499" y="392"/>
                  </a:lnTo>
                  <a:lnTo>
                    <a:pt x="508" y="397"/>
                  </a:lnTo>
                  <a:lnTo>
                    <a:pt x="528" y="410"/>
                  </a:lnTo>
                  <a:lnTo>
                    <a:pt x="552" y="422"/>
                  </a:lnTo>
                  <a:lnTo>
                    <a:pt x="552" y="422"/>
                  </a:lnTo>
                  <a:lnTo>
                    <a:pt x="555" y="412"/>
                  </a:lnTo>
                  <a:lnTo>
                    <a:pt x="555" y="404"/>
                  </a:lnTo>
                  <a:lnTo>
                    <a:pt x="555" y="395"/>
                  </a:lnTo>
                  <a:lnTo>
                    <a:pt x="553" y="387"/>
                  </a:lnTo>
                  <a:lnTo>
                    <a:pt x="550" y="380"/>
                  </a:lnTo>
                  <a:lnTo>
                    <a:pt x="547" y="372"/>
                  </a:lnTo>
                  <a:lnTo>
                    <a:pt x="535" y="361"/>
                  </a:lnTo>
                  <a:lnTo>
                    <a:pt x="505" y="334"/>
                  </a:lnTo>
                  <a:lnTo>
                    <a:pt x="489" y="318"/>
                  </a:lnTo>
                  <a:lnTo>
                    <a:pt x="474" y="299"/>
                  </a:lnTo>
                  <a:lnTo>
                    <a:pt x="474" y="299"/>
                  </a:lnTo>
                  <a:lnTo>
                    <a:pt x="492" y="304"/>
                  </a:lnTo>
                  <a:lnTo>
                    <a:pt x="492" y="304"/>
                  </a:lnTo>
                  <a:lnTo>
                    <a:pt x="494" y="304"/>
                  </a:lnTo>
                  <a:lnTo>
                    <a:pt x="494" y="303"/>
                  </a:lnTo>
                  <a:lnTo>
                    <a:pt x="492" y="298"/>
                  </a:lnTo>
                  <a:lnTo>
                    <a:pt x="490" y="296"/>
                  </a:lnTo>
                  <a:lnTo>
                    <a:pt x="492" y="291"/>
                  </a:lnTo>
                  <a:lnTo>
                    <a:pt x="494" y="288"/>
                  </a:lnTo>
                  <a:lnTo>
                    <a:pt x="497" y="285"/>
                  </a:lnTo>
                  <a:lnTo>
                    <a:pt x="497" y="285"/>
                  </a:lnTo>
                  <a:lnTo>
                    <a:pt x="512" y="288"/>
                  </a:lnTo>
                  <a:lnTo>
                    <a:pt x="523" y="293"/>
                  </a:lnTo>
                  <a:lnTo>
                    <a:pt x="533" y="299"/>
                  </a:lnTo>
                  <a:lnTo>
                    <a:pt x="543" y="308"/>
                  </a:lnTo>
                  <a:lnTo>
                    <a:pt x="561" y="324"/>
                  </a:lnTo>
                  <a:lnTo>
                    <a:pt x="571" y="333"/>
                  </a:lnTo>
                  <a:lnTo>
                    <a:pt x="583" y="337"/>
                  </a:lnTo>
                  <a:lnTo>
                    <a:pt x="583" y="337"/>
                  </a:lnTo>
                  <a:lnTo>
                    <a:pt x="585" y="323"/>
                  </a:lnTo>
                  <a:lnTo>
                    <a:pt x="590" y="314"/>
                  </a:lnTo>
                  <a:lnTo>
                    <a:pt x="595" y="309"/>
                  </a:lnTo>
                  <a:lnTo>
                    <a:pt x="603" y="306"/>
                  </a:lnTo>
                  <a:lnTo>
                    <a:pt x="609" y="303"/>
                  </a:lnTo>
                  <a:lnTo>
                    <a:pt x="618" y="298"/>
                  </a:lnTo>
                  <a:lnTo>
                    <a:pt x="624" y="290"/>
                  </a:lnTo>
                  <a:lnTo>
                    <a:pt x="629" y="276"/>
                  </a:lnTo>
                  <a:lnTo>
                    <a:pt x="629" y="276"/>
                  </a:lnTo>
                  <a:lnTo>
                    <a:pt x="616" y="278"/>
                  </a:lnTo>
                  <a:lnTo>
                    <a:pt x="616" y="278"/>
                  </a:lnTo>
                  <a:lnTo>
                    <a:pt x="608" y="278"/>
                  </a:lnTo>
                  <a:lnTo>
                    <a:pt x="603" y="276"/>
                  </a:lnTo>
                  <a:lnTo>
                    <a:pt x="593" y="271"/>
                  </a:lnTo>
                  <a:lnTo>
                    <a:pt x="593" y="271"/>
                  </a:lnTo>
                  <a:lnTo>
                    <a:pt x="586" y="266"/>
                  </a:lnTo>
                  <a:lnTo>
                    <a:pt x="581" y="266"/>
                  </a:lnTo>
                  <a:lnTo>
                    <a:pt x="576" y="265"/>
                  </a:lnTo>
                  <a:lnTo>
                    <a:pt x="576" y="265"/>
                  </a:lnTo>
                  <a:lnTo>
                    <a:pt x="570" y="266"/>
                  </a:lnTo>
                  <a:lnTo>
                    <a:pt x="560" y="270"/>
                  </a:lnTo>
                  <a:lnTo>
                    <a:pt x="560" y="270"/>
                  </a:lnTo>
                  <a:lnTo>
                    <a:pt x="560" y="263"/>
                  </a:lnTo>
                  <a:lnTo>
                    <a:pt x="561" y="258"/>
                  </a:lnTo>
                  <a:lnTo>
                    <a:pt x="563" y="251"/>
                  </a:lnTo>
                  <a:lnTo>
                    <a:pt x="565" y="250"/>
                  </a:lnTo>
                  <a:lnTo>
                    <a:pt x="565" y="246"/>
                  </a:lnTo>
                  <a:lnTo>
                    <a:pt x="560" y="238"/>
                  </a:lnTo>
                  <a:lnTo>
                    <a:pt x="560" y="238"/>
                  </a:lnTo>
                  <a:lnTo>
                    <a:pt x="543" y="240"/>
                  </a:lnTo>
                  <a:lnTo>
                    <a:pt x="543" y="240"/>
                  </a:lnTo>
                  <a:lnTo>
                    <a:pt x="530" y="238"/>
                  </a:lnTo>
                  <a:lnTo>
                    <a:pt x="518" y="235"/>
                  </a:lnTo>
                  <a:lnTo>
                    <a:pt x="508" y="230"/>
                  </a:lnTo>
                  <a:lnTo>
                    <a:pt x="500" y="225"/>
                  </a:lnTo>
                  <a:lnTo>
                    <a:pt x="484" y="212"/>
                  </a:lnTo>
                  <a:lnTo>
                    <a:pt x="475" y="205"/>
                  </a:lnTo>
                  <a:lnTo>
                    <a:pt x="465" y="200"/>
                  </a:lnTo>
                  <a:lnTo>
                    <a:pt x="465" y="200"/>
                  </a:lnTo>
                  <a:lnTo>
                    <a:pt x="475" y="202"/>
                  </a:lnTo>
                  <a:lnTo>
                    <a:pt x="475" y="202"/>
                  </a:lnTo>
                  <a:lnTo>
                    <a:pt x="480" y="200"/>
                  </a:lnTo>
                  <a:lnTo>
                    <a:pt x="480" y="199"/>
                  </a:lnTo>
                  <a:lnTo>
                    <a:pt x="477" y="190"/>
                  </a:lnTo>
                  <a:lnTo>
                    <a:pt x="474" y="185"/>
                  </a:lnTo>
                  <a:lnTo>
                    <a:pt x="474" y="182"/>
                  </a:lnTo>
                  <a:lnTo>
                    <a:pt x="475" y="179"/>
                  </a:lnTo>
                  <a:lnTo>
                    <a:pt x="482" y="177"/>
                  </a:lnTo>
                  <a:lnTo>
                    <a:pt x="482" y="177"/>
                  </a:lnTo>
                  <a:lnTo>
                    <a:pt x="482" y="180"/>
                  </a:lnTo>
                  <a:lnTo>
                    <a:pt x="485" y="182"/>
                  </a:lnTo>
                  <a:lnTo>
                    <a:pt x="489" y="184"/>
                  </a:lnTo>
                  <a:lnTo>
                    <a:pt x="492" y="185"/>
                  </a:lnTo>
                  <a:lnTo>
                    <a:pt x="492" y="185"/>
                  </a:lnTo>
                  <a:lnTo>
                    <a:pt x="497" y="184"/>
                  </a:lnTo>
                  <a:lnTo>
                    <a:pt x="500" y="182"/>
                  </a:lnTo>
                  <a:lnTo>
                    <a:pt x="504" y="180"/>
                  </a:lnTo>
                  <a:lnTo>
                    <a:pt x="505" y="177"/>
                  </a:lnTo>
                  <a:lnTo>
                    <a:pt x="505" y="177"/>
                  </a:lnTo>
                  <a:lnTo>
                    <a:pt x="495" y="179"/>
                  </a:lnTo>
                  <a:lnTo>
                    <a:pt x="495" y="179"/>
                  </a:lnTo>
                  <a:lnTo>
                    <a:pt x="489" y="177"/>
                  </a:lnTo>
                  <a:lnTo>
                    <a:pt x="484" y="175"/>
                  </a:lnTo>
                  <a:lnTo>
                    <a:pt x="484" y="172"/>
                  </a:lnTo>
                  <a:lnTo>
                    <a:pt x="484" y="169"/>
                  </a:lnTo>
                  <a:lnTo>
                    <a:pt x="485" y="164"/>
                  </a:lnTo>
                  <a:lnTo>
                    <a:pt x="489" y="160"/>
                  </a:lnTo>
                  <a:lnTo>
                    <a:pt x="497" y="154"/>
                  </a:lnTo>
                  <a:lnTo>
                    <a:pt x="497" y="154"/>
                  </a:lnTo>
                  <a:lnTo>
                    <a:pt x="494" y="149"/>
                  </a:lnTo>
                  <a:lnTo>
                    <a:pt x="489" y="149"/>
                  </a:lnTo>
                  <a:lnTo>
                    <a:pt x="489" y="149"/>
                  </a:lnTo>
                  <a:lnTo>
                    <a:pt x="480" y="151"/>
                  </a:lnTo>
                  <a:lnTo>
                    <a:pt x="472" y="154"/>
                  </a:lnTo>
                  <a:lnTo>
                    <a:pt x="472" y="154"/>
                  </a:lnTo>
                  <a:lnTo>
                    <a:pt x="464" y="157"/>
                  </a:lnTo>
                  <a:lnTo>
                    <a:pt x="457" y="159"/>
                  </a:lnTo>
                  <a:lnTo>
                    <a:pt x="457" y="159"/>
                  </a:lnTo>
                  <a:lnTo>
                    <a:pt x="452" y="157"/>
                  </a:lnTo>
                  <a:lnTo>
                    <a:pt x="451" y="154"/>
                  </a:lnTo>
                  <a:lnTo>
                    <a:pt x="451" y="154"/>
                  </a:lnTo>
                  <a:lnTo>
                    <a:pt x="451" y="149"/>
                  </a:lnTo>
                  <a:lnTo>
                    <a:pt x="454" y="146"/>
                  </a:lnTo>
                  <a:lnTo>
                    <a:pt x="457" y="142"/>
                  </a:lnTo>
                  <a:lnTo>
                    <a:pt x="460" y="141"/>
                  </a:lnTo>
                  <a:lnTo>
                    <a:pt x="469" y="139"/>
                  </a:lnTo>
                  <a:lnTo>
                    <a:pt x="472" y="136"/>
                  </a:lnTo>
                  <a:lnTo>
                    <a:pt x="474" y="131"/>
                  </a:lnTo>
                  <a:lnTo>
                    <a:pt x="474" y="131"/>
                  </a:lnTo>
                  <a:lnTo>
                    <a:pt x="444" y="129"/>
                  </a:lnTo>
                  <a:lnTo>
                    <a:pt x="431" y="127"/>
                  </a:lnTo>
                  <a:lnTo>
                    <a:pt x="421" y="124"/>
                  </a:lnTo>
                  <a:lnTo>
                    <a:pt x="413" y="121"/>
                  </a:lnTo>
                  <a:lnTo>
                    <a:pt x="408" y="116"/>
                  </a:lnTo>
                  <a:lnTo>
                    <a:pt x="408" y="112"/>
                  </a:lnTo>
                  <a:lnTo>
                    <a:pt x="408" y="109"/>
                  </a:lnTo>
                  <a:lnTo>
                    <a:pt x="413" y="101"/>
                  </a:lnTo>
                  <a:lnTo>
                    <a:pt x="413" y="101"/>
                  </a:lnTo>
                  <a:lnTo>
                    <a:pt x="399" y="99"/>
                  </a:lnTo>
                  <a:lnTo>
                    <a:pt x="388" y="98"/>
                  </a:lnTo>
                  <a:lnTo>
                    <a:pt x="388" y="98"/>
                  </a:lnTo>
                  <a:lnTo>
                    <a:pt x="371" y="99"/>
                  </a:lnTo>
                  <a:lnTo>
                    <a:pt x="371" y="99"/>
                  </a:lnTo>
                  <a:lnTo>
                    <a:pt x="358" y="99"/>
                  </a:lnTo>
                  <a:lnTo>
                    <a:pt x="358" y="99"/>
                  </a:lnTo>
                  <a:lnTo>
                    <a:pt x="343" y="98"/>
                  </a:lnTo>
                  <a:lnTo>
                    <a:pt x="335" y="96"/>
                  </a:lnTo>
                  <a:lnTo>
                    <a:pt x="326" y="93"/>
                  </a:lnTo>
                  <a:lnTo>
                    <a:pt x="326" y="93"/>
                  </a:lnTo>
                  <a:lnTo>
                    <a:pt x="330" y="86"/>
                  </a:lnTo>
                  <a:lnTo>
                    <a:pt x="335" y="81"/>
                  </a:lnTo>
                  <a:lnTo>
                    <a:pt x="338" y="76"/>
                  </a:lnTo>
                  <a:lnTo>
                    <a:pt x="341" y="69"/>
                  </a:lnTo>
                  <a:lnTo>
                    <a:pt x="341" y="69"/>
                  </a:lnTo>
                  <a:lnTo>
                    <a:pt x="336" y="63"/>
                  </a:lnTo>
                  <a:lnTo>
                    <a:pt x="328" y="60"/>
                  </a:lnTo>
                  <a:lnTo>
                    <a:pt x="318" y="56"/>
                  </a:lnTo>
                  <a:lnTo>
                    <a:pt x="307" y="55"/>
                  </a:lnTo>
                  <a:lnTo>
                    <a:pt x="285" y="51"/>
                  </a:lnTo>
                  <a:lnTo>
                    <a:pt x="274" y="50"/>
                  </a:lnTo>
                  <a:lnTo>
                    <a:pt x="265" y="46"/>
                  </a:lnTo>
                  <a:lnTo>
                    <a:pt x="265" y="46"/>
                  </a:lnTo>
                  <a:lnTo>
                    <a:pt x="260" y="51"/>
                  </a:lnTo>
                  <a:lnTo>
                    <a:pt x="257" y="55"/>
                  </a:lnTo>
                  <a:lnTo>
                    <a:pt x="254" y="66"/>
                  </a:lnTo>
                  <a:lnTo>
                    <a:pt x="249" y="76"/>
                  </a:lnTo>
                  <a:lnTo>
                    <a:pt x="245" y="81"/>
                  </a:lnTo>
                  <a:lnTo>
                    <a:pt x="242" y="84"/>
                  </a:lnTo>
                  <a:lnTo>
                    <a:pt x="242" y="84"/>
                  </a:lnTo>
                  <a:lnTo>
                    <a:pt x="240" y="74"/>
                  </a:lnTo>
                  <a:lnTo>
                    <a:pt x="237" y="68"/>
                  </a:lnTo>
                  <a:lnTo>
                    <a:pt x="235" y="65"/>
                  </a:lnTo>
                  <a:lnTo>
                    <a:pt x="232" y="65"/>
                  </a:lnTo>
                  <a:lnTo>
                    <a:pt x="232" y="65"/>
                  </a:lnTo>
                  <a:lnTo>
                    <a:pt x="226" y="66"/>
                  </a:lnTo>
                  <a:lnTo>
                    <a:pt x="217" y="71"/>
                  </a:lnTo>
                  <a:lnTo>
                    <a:pt x="217" y="71"/>
                  </a:lnTo>
                  <a:lnTo>
                    <a:pt x="209" y="76"/>
                  </a:lnTo>
                  <a:lnTo>
                    <a:pt x="202" y="78"/>
                  </a:lnTo>
                  <a:lnTo>
                    <a:pt x="197" y="78"/>
                  </a:lnTo>
                  <a:lnTo>
                    <a:pt x="197" y="78"/>
                  </a:lnTo>
                  <a:lnTo>
                    <a:pt x="194" y="78"/>
                  </a:lnTo>
                  <a:lnTo>
                    <a:pt x="194" y="78"/>
                  </a:lnTo>
                  <a:lnTo>
                    <a:pt x="194" y="69"/>
                  </a:lnTo>
                  <a:lnTo>
                    <a:pt x="196" y="63"/>
                  </a:lnTo>
                  <a:lnTo>
                    <a:pt x="197" y="56"/>
                  </a:lnTo>
                  <a:lnTo>
                    <a:pt x="199" y="51"/>
                  </a:lnTo>
                  <a:lnTo>
                    <a:pt x="206" y="41"/>
                  </a:lnTo>
                  <a:lnTo>
                    <a:pt x="211" y="31"/>
                  </a:lnTo>
                  <a:lnTo>
                    <a:pt x="211" y="31"/>
                  </a:lnTo>
                  <a:lnTo>
                    <a:pt x="201" y="20"/>
                  </a:lnTo>
                  <a:lnTo>
                    <a:pt x="189" y="12"/>
                  </a:lnTo>
                  <a:lnTo>
                    <a:pt x="178" y="8"/>
                  </a:lnTo>
                  <a:lnTo>
                    <a:pt x="164" y="7"/>
                  </a:lnTo>
                  <a:lnTo>
                    <a:pt x="164" y="7"/>
                  </a:lnTo>
                  <a:lnTo>
                    <a:pt x="156" y="7"/>
                  </a:lnTo>
                  <a:lnTo>
                    <a:pt x="146" y="10"/>
                  </a:lnTo>
                  <a:lnTo>
                    <a:pt x="138" y="13"/>
                  </a:lnTo>
                  <a:lnTo>
                    <a:pt x="128" y="17"/>
                  </a:lnTo>
                  <a:lnTo>
                    <a:pt x="113" y="26"/>
                  </a:lnTo>
                  <a:lnTo>
                    <a:pt x="101" y="40"/>
                  </a:lnTo>
                  <a:lnTo>
                    <a:pt x="101" y="40"/>
                  </a:lnTo>
                  <a:lnTo>
                    <a:pt x="101" y="46"/>
                  </a:lnTo>
                  <a:lnTo>
                    <a:pt x="103" y="51"/>
                  </a:lnTo>
                  <a:lnTo>
                    <a:pt x="106" y="55"/>
                  </a:lnTo>
                  <a:lnTo>
                    <a:pt x="111" y="56"/>
                  </a:lnTo>
                  <a:lnTo>
                    <a:pt x="116" y="58"/>
                  </a:lnTo>
                  <a:lnTo>
                    <a:pt x="121" y="60"/>
                  </a:lnTo>
                  <a:lnTo>
                    <a:pt x="125" y="63"/>
                  </a:lnTo>
                  <a:lnTo>
                    <a:pt x="125" y="69"/>
                  </a:lnTo>
                  <a:lnTo>
                    <a:pt x="101" y="69"/>
                  </a:lnTo>
                  <a:lnTo>
                    <a:pt x="101" y="69"/>
                  </a:lnTo>
                  <a:lnTo>
                    <a:pt x="101" y="78"/>
                  </a:lnTo>
                  <a:lnTo>
                    <a:pt x="105" y="83"/>
                  </a:lnTo>
                  <a:lnTo>
                    <a:pt x="108" y="86"/>
                  </a:lnTo>
                  <a:lnTo>
                    <a:pt x="115" y="88"/>
                  </a:lnTo>
                  <a:lnTo>
                    <a:pt x="120" y="91"/>
                  </a:lnTo>
                  <a:lnTo>
                    <a:pt x="125" y="94"/>
                  </a:lnTo>
                  <a:lnTo>
                    <a:pt x="126" y="99"/>
                  </a:lnTo>
                  <a:lnTo>
                    <a:pt x="125" y="108"/>
                  </a:lnTo>
                  <a:lnTo>
                    <a:pt x="125" y="108"/>
                  </a:lnTo>
                  <a:lnTo>
                    <a:pt x="120" y="111"/>
                  </a:lnTo>
                  <a:lnTo>
                    <a:pt x="113" y="112"/>
                  </a:lnTo>
                  <a:lnTo>
                    <a:pt x="108" y="116"/>
                  </a:lnTo>
                  <a:lnTo>
                    <a:pt x="101" y="116"/>
                  </a:lnTo>
                  <a:lnTo>
                    <a:pt x="101" y="116"/>
                  </a:lnTo>
                  <a:lnTo>
                    <a:pt x="95" y="116"/>
                  </a:lnTo>
                  <a:lnTo>
                    <a:pt x="95" y="116"/>
                  </a:lnTo>
                  <a:lnTo>
                    <a:pt x="95" y="109"/>
                  </a:lnTo>
                  <a:lnTo>
                    <a:pt x="93" y="103"/>
                  </a:lnTo>
                  <a:lnTo>
                    <a:pt x="88" y="88"/>
                  </a:lnTo>
                  <a:lnTo>
                    <a:pt x="83" y="73"/>
                  </a:lnTo>
                  <a:lnTo>
                    <a:pt x="78" y="56"/>
                  </a:lnTo>
                  <a:lnTo>
                    <a:pt x="75" y="41"/>
                  </a:lnTo>
                  <a:lnTo>
                    <a:pt x="77" y="35"/>
                  </a:lnTo>
                  <a:lnTo>
                    <a:pt x="77" y="26"/>
                  </a:lnTo>
                  <a:lnTo>
                    <a:pt x="80" y="20"/>
                  </a:lnTo>
                  <a:lnTo>
                    <a:pt x="85" y="13"/>
                  </a:lnTo>
                  <a:lnTo>
                    <a:pt x="93" y="7"/>
                  </a:lnTo>
                  <a:lnTo>
                    <a:pt x="101" y="0"/>
                  </a:lnTo>
                  <a:lnTo>
                    <a:pt x="101" y="0"/>
                  </a:lnTo>
                  <a:lnTo>
                    <a:pt x="8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19" name="Freeform 112"/>
            <p:cNvSpPr/>
            <p:nvPr/>
          </p:nvSpPr>
          <p:spPr bwMode="auto">
            <a:xfrm>
              <a:off x="1704" y="710"/>
              <a:ext cx="629" cy="445"/>
            </a:xfrm>
            <a:custGeom>
              <a:avLst/>
              <a:gdLst>
                <a:gd name="T0" fmla="*/ 39 w 629"/>
                <a:gd name="T1" fmla="*/ 13 h 445"/>
                <a:gd name="T2" fmla="*/ 9 w 629"/>
                <a:gd name="T3" fmla="*/ 96 h 445"/>
                <a:gd name="T4" fmla="*/ 63 w 629"/>
                <a:gd name="T5" fmla="*/ 116 h 445"/>
                <a:gd name="T6" fmla="*/ 24 w 629"/>
                <a:gd name="T7" fmla="*/ 131 h 445"/>
                <a:gd name="T8" fmla="*/ 219 w 629"/>
                <a:gd name="T9" fmla="*/ 159 h 445"/>
                <a:gd name="T10" fmla="*/ 234 w 629"/>
                <a:gd name="T11" fmla="*/ 142 h 445"/>
                <a:gd name="T12" fmla="*/ 211 w 629"/>
                <a:gd name="T13" fmla="*/ 124 h 445"/>
                <a:gd name="T14" fmla="*/ 305 w 629"/>
                <a:gd name="T15" fmla="*/ 177 h 445"/>
                <a:gd name="T16" fmla="*/ 312 w 629"/>
                <a:gd name="T17" fmla="*/ 202 h 445"/>
                <a:gd name="T18" fmla="*/ 338 w 629"/>
                <a:gd name="T19" fmla="*/ 192 h 445"/>
                <a:gd name="T20" fmla="*/ 360 w 629"/>
                <a:gd name="T21" fmla="*/ 218 h 445"/>
                <a:gd name="T22" fmla="*/ 389 w 629"/>
                <a:gd name="T23" fmla="*/ 261 h 445"/>
                <a:gd name="T24" fmla="*/ 350 w 629"/>
                <a:gd name="T25" fmla="*/ 293 h 445"/>
                <a:gd name="T26" fmla="*/ 365 w 629"/>
                <a:gd name="T27" fmla="*/ 318 h 445"/>
                <a:gd name="T28" fmla="*/ 333 w 629"/>
                <a:gd name="T29" fmla="*/ 333 h 445"/>
                <a:gd name="T30" fmla="*/ 280 w 629"/>
                <a:gd name="T31" fmla="*/ 331 h 445"/>
                <a:gd name="T32" fmla="*/ 265 w 629"/>
                <a:gd name="T33" fmla="*/ 361 h 445"/>
                <a:gd name="T34" fmla="*/ 343 w 629"/>
                <a:gd name="T35" fmla="*/ 357 h 445"/>
                <a:gd name="T36" fmla="*/ 401 w 629"/>
                <a:gd name="T37" fmla="*/ 394 h 445"/>
                <a:gd name="T38" fmla="*/ 505 w 629"/>
                <a:gd name="T39" fmla="*/ 442 h 445"/>
                <a:gd name="T40" fmla="*/ 504 w 629"/>
                <a:gd name="T41" fmla="*/ 419 h 445"/>
                <a:gd name="T42" fmla="*/ 465 w 629"/>
                <a:gd name="T43" fmla="*/ 384 h 445"/>
                <a:gd name="T44" fmla="*/ 508 w 629"/>
                <a:gd name="T45" fmla="*/ 397 h 445"/>
                <a:gd name="T46" fmla="*/ 553 w 629"/>
                <a:gd name="T47" fmla="*/ 387 h 445"/>
                <a:gd name="T48" fmla="*/ 474 w 629"/>
                <a:gd name="T49" fmla="*/ 299 h 445"/>
                <a:gd name="T50" fmla="*/ 492 w 629"/>
                <a:gd name="T51" fmla="*/ 291 h 445"/>
                <a:gd name="T52" fmla="*/ 543 w 629"/>
                <a:gd name="T53" fmla="*/ 308 h 445"/>
                <a:gd name="T54" fmla="*/ 595 w 629"/>
                <a:gd name="T55" fmla="*/ 309 h 445"/>
                <a:gd name="T56" fmla="*/ 616 w 629"/>
                <a:gd name="T57" fmla="*/ 278 h 445"/>
                <a:gd name="T58" fmla="*/ 581 w 629"/>
                <a:gd name="T59" fmla="*/ 266 h 445"/>
                <a:gd name="T60" fmla="*/ 561 w 629"/>
                <a:gd name="T61" fmla="*/ 258 h 445"/>
                <a:gd name="T62" fmla="*/ 543 w 629"/>
                <a:gd name="T63" fmla="*/ 240 h 445"/>
                <a:gd name="T64" fmla="*/ 465 w 629"/>
                <a:gd name="T65" fmla="*/ 200 h 445"/>
                <a:gd name="T66" fmla="*/ 474 w 629"/>
                <a:gd name="T67" fmla="*/ 185 h 445"/>
                <a:gd name="T68" fmla="*/ 489 w 629"/>
                <a:gd name="T69" fmla="*/ 184 h 445"/>
                <a:gd name="T70" fmla="*/ 505 w 629"/>
                <a:gd name="T71" fmla="*/ 177 h 445"/>
                <a:gd name="T72" fmla="*/ 485 w 629"/>
                <a:gd name="T73" fmla="*/ 164 h 445"/>
                <a:gd name="T74" fmla="*/ 480 w 629"/>
                <a:gd name="T75" fmla="*/ 151 h 445"/>
                <a:gd name="T76" fmla="*/ 451 w 629"/>
                <a:gd name="T77" fmla="*/ 154 h 445"/>
                <a:gd name="T78" fmla="*/ 472 w 629"/>
                <a:gd name="T79" fmla="*/ 136 h 445"/>
                <a:gd name="T80" fmla="*/ 408 w 629"/>
                <a:gd name="T81" fmla="*/ 116 h 445"/>
                <a:gd name="T82" fmla="*/ 388 w 629"/>
                <a:gd name="T83" fmla="*/ 98 h 445"/>
                <a:gd name="T84" fmla="*/ 326 w 629"/>
                <a:gd name="T85" fmla="*/ 93 h 445"/>
                <a:gd name="T86" fmla="*/ 336 w 629"/>
                <a:gd name="T87" fmla="*/ 63 h 445"/>
                <a:gd name="T88" fmla="*/ 265 w 629"/>
                <a:gd name="T89" fmla="*/ 46 h 445"/>
                <a:gd name="T90" fmla="*/ 242 w 629"/>
                <a:gd name="T91" fmla="*/ 84 h 445"/>
                <a:gd name="T92" fmla="*/ 217 w 629"/>
                <a:gd name="T93" fmla="*/ 71 h 445"/>
                <a:gd name="T94" fmla="*/ 194 w 629"/>
                <a:gd name="T95" fmla="*/ 78 h 445"/>
                <a:gd name="T96" fmla="*/ 211 w 629"/>
                <a:gd name="T97" fmla="*/ 31 h 445"/>
                <a:gd name="T98" fmla="*/ 146 w 629"/>
                <a:gd name="T99" fmla="*/ 10 h 445"/>
                <a:gd name="T100" fmla="*/ 103 w 629"/>
                <a:gd name="T101" fmla="*/ 51 h 445"/>
                <a:gd name="T102" fmla="*/ 101 w 629"/>
                <a:gd name="T103" fmla="*/ 69 h 445"/>
                <a:gd name="T104" fmla="*/ 125 w 629"/>
                <a:gd name="T105" fmla="*/ 94 h 445"/>
                <a:gd name="T106" fmla="*/ 101 w 629"/>
                <a:gd name="T107" fmla="*/ 116 h 445"/>
                <a:gd name="T108" fmla="*/ 83 w 629"/>
                <a:gd name="T109" fmla="*/ 73 h 445"/>
                <a:gd name="T110" fmla="*/ 93 w 629"/>
                <a:gd name="T111" fmla="*/ 7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29" h="445">
                  <a:moveTo>
                    <a:pt x="85" y="0"/>
                  </a:moveTo>
                  <a:lnTo>
                    <a:pt x="85" y="0"/>
                  </a:lnTo>
                  <a:lnTo>
                    <a:pt x="73" y="0"/>
                  </a:lnTo>
                  <a:lnTo>
                    <a:pt x="63" y="2"/>
                  </a:lnTo>
                  <a:lnTo>
                    <a:pt x="53" y="5"/>
                  </a:lnTo>
                  <a:lnTo>
                    <a:pt x="45" y="8"/>
                  </a:lnTo>
                  <a:lnTo>
                    <a:pt x="39" y="13"/>
                  </a:lnTo>
                  <a:lnTo>
                    <a:pt x="32" y="20"/>
                  </a:lnTo>
                  <a:lnTo>
                    <a:pt x="22" y="33"/>
                  </a:lnTo>
                  <a:lnTo>
                    <a:pt x="15" y="48"/>
                  </a:lnTo>
                  <a:lnTo>
                    <a:pt x="9" y="63"/>
                  </a:lnTo>
                  <a:lnTo>
                    <a:pt x="0" y="93"/>
                  </a:lnTo>
                  <a:lnTo>
                    <a:pt x="0" y="93"/>
                  </a:lnTo>
                  <a:lnTo>
                    <a:pt x="9" y="96"/>
                  </a:lnTo>
                  <a:lnTo>
                    <a:pt x="19" y="98"/>
                  </a:lnTo>
                  <a:lnTo>
                    <a:pt x="35" y="101"/>
                  </a:lnTo>
                  <a:lnTo>
                    <a:pt x="45" y="103"/>
                  </a:lnTo>
                  <a:lnTo>
                    <a:pt x="52" y="106"/>
                  </a:lnTo>
                  <a:lnTo>
                    <a:pt x="58" y="109"/>
                  </a:lnTo>
                  <a:lnTo>
                    <a:pt x="63" y="116"/>
                  </a:lnTo>
                  <a:lnTo>
                    <a:pt x="63" y="116"/>
                  </a:lnTo>
                  <a:lnTo>
                    <a:pt x="60" y="119"/>
                  </a:lnTo>
                  <a:lnTo>
                    <a:pt x="55" y="121"/>
                  </a:lnTo>
                  <a:lnTo>
                    <a:pt x="43" y="122"/>
                  </a:lnTo>
                  <a:lnTo>
                    <a:pt x="37" y="122"/>
                  </a:lnTo>
                  <a:lnTo>
                    <a:pt x="30" y="124"/>
                  </a:lnTo>
                  <a:lnTo>
                    <a:pt x="27" y="126"/>
                  </a:lnTo>
                  <a:lnTo>
                    <a:pt x="24" y="131"/>
                  </a:lnTo>
                  <a:lnTo>
                    <a:pt x="24" y="131"/>
                  </a:lnTo>
                  <a:lnTo>
                    <a:pt x="52" y="139"/>
                  </a:lnTo>
                  <a:lnTo>
                    <a:pt x="80" y="146"/>
                  </a:lnTo>
                  <a:lnTo>
                    <a:pt x="108" y="149"/>
                  </a:lnTo>
                  <a:lnTo>
                    <a:pt x="138" y="152"/>
                  </a:lnTo>
                  <a:lnTo>
                    <a:pt x="192" y="156"/>
                  </a:lnTo>
                  <a:lnTo>
                    <a:pt x="219" y="159"/>
                  </a:lnTo>
                  <a:lnTo>
                    <a:pt x="242" y="162"/>
                  </a:lnTo>
                  <a:lnTo>
                    <a:pt x="242" y="162"/>
                  </a:lnTo>
                  <a:lnTo>
                    <a:pt x="242" y="156"/>
                  </a:lnTo>
                  <a:lnTo>
                    <a:pt x="242" y="152"/>
                  </a:lnTo>
                  <a:lnTo>
                    <a:pt x="242" y="149"/>
                  </a:lnTo>
                  <a:lnTo>
                    <a:pt x="240" y="146"/>
                  </a:lnTo>
                  <a:lnTo>
                    <a:pt x="234" y="142"/>
                  </a:lnTo>
                  <a:lnTo>
                    <a:pt x="227" y="141"/>
                  </a:lnTo>
                  <a:lnTo>
                    <a:pt x="221" y="139"/>
                  </a:lnTo>
                  <a:lnTo>
                    <a:pt x="214" y="137"/>
                  </a:lnTo>
                  <a:lnTo>
                    <a:pt x="212" y="136"/>
                  </a:lnTo>
                  <a:lnTo>
                    <a:pt x="211" y="132"/>
                  </a:lnTo>
                  <a:lnTo>
                    <a:pt x="211" y="129"/>
                  </a:lnTo>
                  <a:lnTo>
                    <a:pt x="211" y="124"/>
                  </a:lnTo>
                  <a:lnTo>
                    <a:pt x="211" y="124"/>
                  </a:lnTo>
                  <a:lnTo>
                    <a:pt x="229" y="129"/>
                  </a:lnTo>
                  <a:lnTo>
                    <a:pt x="249" y="137"/>
                  </a:lnTo>
                  <a:lnTo>
                    <a:pt x="269" y="149"/>
                  </a:lnTo>
                  <a:lnTo>
                    <a:pt x="285" y="159"/>
                  </a:lnTo>
                  <a:lnTo>
                    <a:pt x="300" y="170"/>
                  </a:lnTo>
                  <a:lnTo>
                    <a:pt x="305" y="177"/>
                  </a:lnTo>
                  <a:lnTo>
                    <a:pt x="308" y="182"/>
                  </a:lnTo>
                  <a:lnTo>
                    <a:pt x="310" y="187"/>
                  </a:lnTo>
                  <a:lnTo>
                    <a:pt x="310" y="192"/>
                  </a:lnTo>
                  <a:lnTo>
                    <a:pt x="308" y="197"/>
                  </a:lnTo>
                  <a:lnTo>
                    <a:pt x="303" y="200"/>
                  </a:lnTo>
                  <a:lnTo>
                    <a:pt x="303" y="200"/>
                  </a:lnTo>
                  <a:lnTo>
                    <a:pt x="312" y="202"/>
                  </a:lnTo>
                  <a:lnTo>
                    <a:pt x="312" y="202"/>
                  </a:lnTo>
                  <a:lnTo>
                    <a:pt x="320" y="200"/>
                  </a:lnTo>
                  <a:lnTo>
                    <a:pt x="325" y="197"/>
                  </a:lnTo>
                  <a:lnTo>
                    <a:pt x="325" y="197"/>
                  </a:lnTo>
                  <a:lnTo>
                    <a:pt x="330" y="194"/>
                  </a:lnTo>
                  <a:lnTo>
                    <a:pt x="338" y="192"/>
                  </a:lnTo>
                  <a:lnTo>
                    <a:pt x="338" y="192"/>
                  </a:lnTo>
                  <a:lnTo>
                    <a:pt x="341" y="192"/>
                  </a:lnTo>
                  <a:lnTo>
                    <a:pt x="341" y="192"/>
                  </a:lnTo>
                  <a:lnTo>
                    <a:pt x="343" y="199"/>
                  </a:lnTo>
                  <a:lnTo>
                    <a:pt x="345" y="203"/>
                  </a:lnTo>
                  <a:lnTo>
                    <a:pt x="348" y="208"/>
                  </a:lnTo>
                  <a:lnTo>
                    <a:pt x="351" y="212"/>
                  </a:lnTo>
                  <a:lnTo>
                    <a:pt x="360" y="218"/>
                  </a:lnTo>
                  <a:lnTo>
                    <a:pt x="369" y="223"/>
                  </a:lnTo>
                  <a:lnTo>
                    <a:pt x="378" y="230"/>
                  </a:lnTo>
                  <a:lnTo>
                    <a:pt x="384" y="237"/>
                  </a:lnTo>
                  <a:lnTo>
                    <a:pt x="388" y="242"/>
                  </a:lnTo>
                  <a:lnTo>
                    <a:pt x="389" y="246"/>
                  </a:lnTo>
                  <a:lnTo>
                    <a:pt x="389" y="253"/>
                  </a:lnTo>
                  <a:lnTo>
                    <a:pt x="389" y="261"/>
                  </a:lnTo>
                  <a:lnTo>
                    <a:pt x="389" y="261"/>
                  </a:lnTo>
                  <a:lnTo>
                    <a:pt x="381" y="271"/>
                  </a:lnTo>
                  <a:lnTo>
                    <a:pt x="374" y="281"/>
                  </a:lnTo>
                  <a:lnTo>
                    <a:pt x="369" y="286"/>
                  </a:lnTo>
                  <a:lnTo>
                    <a:pt x="365" y="290"/>
                  </a:lnTo>
                  <a:lnTo>
                    <a:pt x="358" y="291"/>
                  </a:lnTo>
                  <a:lnTo>
                    <a:pt x="350" y="293"/>
                  </a:lnTo>
                  <a:lnTo>
                    <a:pt x="350" y="293"/>
                  </a:lnTo>
                  <a:lnTo>
                    <a:pt x="350" y="299"/>
                  </a:lnTo>
                  <a:lnTo>
                    <a:pt x="351" y="304"/>
                  </a:lnTo>
                  <a:lnTo>
                    <a:pt x="353" y="308"/>
                  </a:lnTo>
                  <a:lnTo>
                    <a:pt x="358" y="311"/>
                  </a:lnTo>
                  <a:lnTo>
                    <a:pt x="361" y="314"/>
                  </a:lnTo>
                  <a:lnTo>
                    <a:pt x="365" y="318"/>
                  </a:lnTo>
                  <a:lnTo>
                    <a:pt x="366" y="323"/>
                  </a:lnTo>
                  <a:lnTo>
                    <a:pt x="365" y="331"/>
                  </a:lnTo>
                  <a:lnTo>
                    <a:pt x="365" y="331"/>
                  </a:lnTo>
                  <a:lnTo>
                    <a:pt x="365" y="331"/>
                  </a:lnTo>
                  <a:lnTo>
                    <a:pt x="365" y="331"/>
                  </a:lnTo>
                  <a:lnTo>
                    <a:pt x="348" y="331"/>
                  </a:lnTo>
                  <a:lnTo>
                    <a:pt x="333" y="333"/>
                  </a:lnTo>
                  <a:lnTo>
                    <a:pt x="333" y="333"/>
                  </a:lnTo>
                  <a:lnTo>
                    <a:pt x="320" y="334"/>
                  </a:lnTo>
                  <a:lnTo>
                    <a:pt x="308" y="336"/>
                  </a:lnTo>
                  <a:lnTo>
                    <a:pt x="308" y="336"/>
                  </a:lnTo>
                  <a:lnTo>
                    <a:pt x="295" y="334"/>
                  </a:lnTo>
                  <a:lnTo>
                    <a:pt x="280" y="331"/>
                  </a:lnTo>
                  <a:lnTo>
                    <a:pt x="280" y="331"/>
                  </a:lnTo>
                  <a:lnTo>
                    <a:pt x="278" y="336"/>
                  </a:lnTo>
                  <a:lnTo>
                    <a:pt x="277" y="339"/>
                  </a:lnTo>
                  <a:lnTo>
                    <a:pt x="270" y="344"/>
                  </a:lnTo>
                  <a:lnTo>
                    <a:pt x="267" y="346"/>
                  </a:lnTo>
                  <a:lnTo>
                    <a:pt x="265" y="349"/>
                  </a:lnTo>
                  <a:lnTo>
                    <a:pt x="264" y="354"/>
                  </a:lnTo>
                  <a:lnTo>
                    <a:pt x="265" y="361"/>
                  </a:lnTo>
                  <a:lnTo>
                    <a:pt x="265" y="361"/>
                  </a:lnTo>
                  <a:lnTo>
                    <a:pt x="274" y="361"/>
                  </a:lnTo>
                  <a:lnTo>
                    <a:pt x="274" y="361"/>
                  </a:lnTo>
                  <a:lnTo>
                    <a:pt x="310" y="359"/>
                  </a:lnTo>
                  <a:lnTo>
                    <a:pt x="310" y="359"/>
                  </a:lnTo>
                  <a:lnTo>
                    <a:pt x="343" y="357"/>
                  </a:lnTo>
                  <a:lnTo>
                    <a:pt x="343" y="357"/>
                  </a:lnTo>
                  <a:lnTo>
                    <a:pt x="355" y="357"/>
                  </a:lnTo>
                  <a:lnTo>
                    <a:pt x="365" y="359"/>
                  </a:lnTo>
                  <a:lnTo>
                    <a:pt x="374" y="362"/>
                  </a:lnTo>
                  <a:lnTo>
                    <a:pt x="383" y="367"/>
                  </a:lnTo>
                  <a:lnTo>
                    <a:pt x="389" y="374"/>
                  </a:lnTo>
                  <a:lnTo>
                    <a:pt x="396" y="382"/>
                  </a:lnTo>
                  <a:lnTo>
                    <a:pt x="401" y="394"/>
                  </a:lnTo>
                  <a:lnTo>
                    <a:pt x="404" y="407"/>
                  </a:lnTo>
                  <a:lnTo>
                    <a:pt x="404" y="407"/>
                  </a:lnTo>
                  <a:lnTo>
                    <a:pt x="419" y="410"/>
                  </a:lnTo>
                  <a:lnTo>
                    <a:pt x="434" y="415"/>
                  </a:lnTo>
                  <a:lnTo>
                    <a:pt x="462" y="427"/>
                  </a:lnTo>
                  <a:lnTo>
                    <a:pt x="490" y="437"/>
                  </a:lnTo>
                  <a:lnTo>
                    <a:pt x="505" y="442"/>
                  </a:lnTo>
                  <a:lnTo>
                    <a:pt x="520" y="445"/>
                  </a:lnTo>
                  <a:lnTo>
                    <a:pt x="520" y="445"/>
                  </a:lnTo>
                  <a:lnTo>
                    <a:pt x="520" y="438"/>
                  </a:lnTo>
                  <a:lnTo>
                    <a:pt x="518" y="433"/>
                  </a:lnTo>
                  <a:lnTo>
                    <a:pt x="517" y="428"/>
                  </a:lnTo>
                  <a:lnTo>
                    <a:pt x="513" y="424"/>
                  </a:lnTo>
                  <a:lnTo>
                    <a:pt x="504" y="419"/>
                  </a:lnTo>
                  <a:lnTo>
                    <a:pt x="494" y="414"/>
                  </a:lnTo>
                  <a:lnTo>
                    <a:pt x="484" y="410"/>
                  </a:lnTo>
                  <a:lnTo>
                    <a:pt x="475" y="404"/>
                  </a:lnTo>
                  <a:lnTo>
                    <a:pt x="472" y="400"/>
                  </a:lnTo>
                  <a:lnTo>
                    <a:pt x="469" y="395"/>
                  </a:lnTo>
                  <a:lnTo>
                    <a:pt x="467" y="390"/>
                  </a:lnTo>
                  <a:lnTo>
                    <a:pt x="465" y="384"/>
                  </a:lnTo>
                  <a:lnTo>
                    <a:pt x="465" y="384"/>
                  </a:lnTo>
                  <a:lnTo>
                    <a:pt x="467" y="384"/>
                  </a:lnTo>
                  <a:lnTo>
                    <a:pt x="467" y="384"/>
                  </a:lnTo>
                  <a:lnTo>
                    <a:pt x="479" y="385"/>
                  </a:lnTo>
                  <a:lnTo>
                    <a:pt x="489" y="387"/>
                  </a:lnTo>
                  <a:lnTo>
                    <a:pt x="499" y="392"/>
                  </a:lnTo>
                  <a:lnTo>
                    <a:pt x="508" y="397"/>
                  </a:lnTo>
                  <a:lnTo>
                    <a:pt x="528" y="410"/>
                  </a:lnTo>
                  <a:lnTo>
                    <a:pt x="552" y="422"/>
                  </a:lnTo>
                  <a:lnTo>
                    <a:pt x="552" y="422"/>
                  </a:lnTo>
                  <a:lnTo>
                    <a:pt x="555" y="412"/>
                  </a:lnTo>
                  <a:lnTo>
                    <a:pt x="555" y="404"/>
                  </a:lnTo>
                  <a:lnTo>
                    <a:pt x="555" y="395"/>
                  </a:lnTo>
                  <a:lnTo>
                    <a:pt x="553" y="387"/>
                  </a:lnTo>
                  <a:lnTo>
                    <a:pt x="550" y="380"/>
                  </a:lnTo>
                  <a:lnTo>
                    <a:pt x="547" y="372"/>
                  </a:lnTo>
                  <a:lnTo>
                    <a:pt x="535" y="361"/>
                  </a:lnTo>
                  <a:lnTo>
                    <a:pt x="505" y="334"/>
                  </a:lnTo>
                  <a:lnTo>
                    <a:pt x="489" y="318"/>
                  </a:lnTo>
                  <a:lnTo>
                    <a:pt x="474" y="299"/>
                  </a:lnTo>
                  <a:lnTo>
                    <a:pt x="474" y="299"/>
                  </a:lnTo>
                  <a:lnTo>
                    <a:pt x="492" y="304"/>
                  </a:lnTo>
                  <a:lnTo>
                    <a:pt x="492" y="304"/>
                  </a:lnTo>
                  <a:lnTo>
                    <a:pt x="494" y="304"/>
                  </a:lnTo>
                  <a:lnTo>
                    <a:pt x="494" y="303"/>
                  </a:lnTo>
                  <a:lnTo>
                    <a:pt x="492" y="298"/>
                  </a:lnTo>
                  <a:lnTo>
                    <a:pt x="490" y="296"/>
                  </a:lnTo>
                  <a:lnTo>
                    <a:pt x="492" y="291"/>
                  </a:lnTo>
                  <a:lnTo>
                    <a:pt x="494" y="288"/>
                  </a:lnTo>
                  <a:lnTo>
                    <a:pt x="497" y="285"/>
                  </a:lnTo>
                  <a:lnTo>
                    <a:pt x="497" y="285"/>
                  </a:lnTo>
                  <a:lnTo>
                    <a:pt x="512" y="288"/>
                  </a:lnTo>
                  <a:lnTo>
                    <a:pt x="523" y="293"/>
                  </a:lnTo>
                  <a:lnTo>
                    <a:pt x="533" y="299"/>
                  </a:lnTo>
                  <a:lnTo>
                    <a:pt x="543" y="308"/>
                  </a:lnTo>
                  <a:lnTo>
                    <a:pt x="561" y="324"/>
                  </a:lnTo>
                  <a:lnTo>
                    <a:pt x="571" y="333"/>
                  </a:lnTo>
                  <a:lnTo>
                    <a:pt x="583" y="337"/>
                  </a:lnTo>
                  <a:lnTo>
                    <a:pt x="583" y="337"/>
                  </a:lnTo>
                  <a:lnTo>
                    <a:pt x="585" y="323"/>
                  </a:lnTo>
                  <a:lnTo>
                    <a:pt x="590" y="314"/>
                  </a:lnTo>
                  <a:lnTo>
                    <a:pt x="595" y="309"/>
                  </a:lnTo>
                  <a:lnTo>
                    <a:pt x="603" y="306"/>
                  </a:lnTo>
                  <a:lnTo>
                    <a:pt x="609" y="303"/>
                  </a:lnTo>
                  <a:lnTo>
                    <a:pt x="618" y="298"/>
                  </a:lnTo>
                  <a:lnTo>
                    <a:pt x="624" y="290"/>
                  </a:lnTo>
                  <a:lnTo>
                    <a:pt x="629" y="276"/>
                  </a:lnTo>
                  <a:lnTo>
                    <a:pt x="629" y="276"/>
                  </a:lnTo>
                  <a:lnTo>
                    <a:pt x="616" y="278"/>
                  </a:lnTo>
                  <a:lnTo>
                    <a:pt x="616" y="278"/>
                  </a:lnTo>
                  <a:lnTo>
                    <a:pt x="608" y="278"/>
                  </a:lnTo>
                  <a:lnTo>
                    <a:pt x="603" y="276"/>
                  </a:lnTo>
                  <a:lnTo>
                    <a:pt x="593" y="271"/>
                  </a:lnTo>
                  <a:lnTo>
                    <a:pt x="593" y="271"/>
                  </a:lnTo>
                  <a:lnTo>
                    <a:pt x="586" y="266"/>
                  </a:lnTo>
                  <a:lnTo>
                    <a:pt x="581" y="266"/>
                  </a:lnTo>
                  <a:lnTo>
                    <a:pt x="576" y="265"/>
                  </a:lnTo>
                  <a:lnTo>
                    <a:pt x="576" y="265"/>
                  </a:lnTo>
                  <a:lnTo>
                    <a:pt x="570" y="266"/>
                  </a:lnTo>
                  <a:lnTo>
                    <a:pt x="560" y="270"/>
                  </a:lnTo>
                  <a:lnTo>
                    <a:pt x="560" y="270"/>
                  </a:lnTo>
                  <a:lnTo>
                    <a:pt x="560" y="263"/>
                  </a:lnTo>
                  <a:lnTo>
                    <a:pt x="561" y="258"/>
                  </a:lnTo>
                  <a:lnTo>
                    <a:pt x="563" y="251"/>
                  </a:lnTo>
                  <a:lnTo>
                    <a:pt x="565" y="250"/>
                  </a:lnTo>
                  <a:lnTo>
                    <a:pt x="565" y="246"/>
                  </a:lnTo>
                  <a:lnTo>
                    <a:pt x="560" y="238"/>
                  </a:lnTo>
                  <a:lnTo>
                    <a:pt x="560" y="238"/>
                  </a:lnTo>
                  <a:lnTo>
                    <a:pt x="543" y="240"/>
                  </a:lnTo>
                  <a:lnTo>
                    <a:pt x="543" y="240"/>
                  </a:lnTo>
                  <a:lnTo>
                    <a:pt x="530" y="238"/>
                  </a:lnTo>
                  <a:lnTo>
                    <a:pt x="518" y="235"/>
                  </a:lnTo>
                  <a:lnTo>
                    <a:pt x="508" y="230"/>
                  </a:lnTo>
                  <a:lnTo>
                    <a:pt x="500" y="225"/>
                  </a:lnTo>
                  <a:lnTo>
                    <a:pt x="484" y="212"/>
                  </a:lnTo>
                  <a:lnTo>
                    <a:pt x="475" y="205"/>
                  </a:lnTo>
                  <a:lnTo>
                    <a:pt x="465" y="200"/>
                  </a:lnTo>
                  <a:lnTo>
                    <a:pt x="465" y="200"/>
                  </a:lnTo>
                  <a:lnTo>
                    <a:pt x="475" y="202"/>
                  </a:lnTo>
                  <a:lnTo>
                    <a:pt x="475" y="202"/>
                  </a:lnTo>
                  <a:lnTo>
                    <a:pt x="480" y="200"/>
                  </a:lnTo>
                  <a:lnTo>
                    <a:pt x="480" y="199"/>
                  </a:lnTo>
                  <a:lnTo>
                    <a:pt x="477" y="190"/>
                  </a:lnTo>
                  <a:lnTo>
                    <a:pt x="474" y="185"/>
                  </a:lnTo>
                  <a:lnTo>
                    <a:pt x="474" y="182"/>
                  </a:lnTo>
                  <a:lnTo>
                    <a:pt x="475" y="179"/>
                  </a:lnTo>
                  <a:lnTo>
                    <a:pt x="482" y="177"/>
                  </a:lnTo>
                  <a:lnTo>
                    <a:pt x="482" y="177"/>
                  </a:lnTo>
                  <a:lnTo>
                    <a:pt x="482" y="180"/>
                  </a:lnTo>
                  <a:lnTo>
                    <a:pt x="485" y="182"/>
                  </a:lnTo>
                  <a:lnTo>
                    <a:pt x="489" y="184"/>
                  </a:lnTo>
                  <a:lnTo>
                    <a:pt x="492" y="185"/>
                  </a:lnTo>
                  <a:lnTo>
                    <a:pt x="492" y="185"/>
                  </a:lnTo>
                  <a:lnTo>
                    <a:pt x="497" y="184"/>
                  </a:lnTo>
                  <a:lnTo>
                    <a:pt x="500" y="182"/>
                  </a:lnTo>
                  <a:lnTo>
                    <a:pt x="504" y="180"/>
                  </a:lnTo>
                  <a:lnTo>
                    <a:pt x="505" y="177"/>
                  </a:lnTo>
                  <a:lnTo>
                    <a:pt x="505" y="177"/>
                  </a:lnTo>
                  <a:lnTo>
                    <a:pt x="495" y="179"/>
                  </a:lnTo>
                  <a:lnTo>
                    <a:pt x="495" y="179"/>
                  </a:lnTo>
                  <a:lnTo>
                    <a:pt x="489" y="177"/>
                  </a:lnTo>
                  <a:lnTo>
                    <a:pt x="484" y="175"/>
                  </a:lnTo>
                  <a:lnTo>
                    <a:pt x="484" y="172"/>
                  </a:lnTo>
                  <a:lnTo>
                    <a:pt x="484" y="169"/>
                  </a:lnTo>
                  <a:lnTo>
                    <a:pt x="485" y="164"/>
                  </a:lnTo>
                  <a:lnTo>
                    <a:pt x="489" y="160"/>
                  </a:lnTo>
                  <a:lnTo>
                    <a:pt x="497" y="154"/>
                  </a:lnTo>
                  <a:lnTo>
                    <a:pt x="497" y="154"/>
                  </a:lnTo>
                  <a:lnTo>
                    <a:pt x="494" y="149"/>
                  </a:lnTo>
                  <a:lnTo>
                    <a:pt x="489" y="149"/>
                  </a:lnTo>
                  <a:lnTo>
                    <a:pt x="489" y="149"/>
                  </a:lnTo>
                  <a:lnTo>
                    <a:pt x="480" y="151"/>
                  </a:lnTo>
                  <a:lnTo>
                    <a:pt x="472" y="154"/>
                  </a:lnTo>
                  <a:lnTo>
                    <a:pt x="472" y="154"/>
                  </a:lnTo>
                  <a:lnTo>
                    <a:pt x="464" y="157"/>
                  </a:lnTo>
                  <a:lnTo>
                    <a:pt x="457" y="159"/>
                  </a:lnTo>
                  <a:lnTo>
                    <a:pt x="457" y="159"/>
                  </a:lnTo>
                  <a:lnTo>
                    <a:pt x="452" y="157"/>
                  </a:lnTo>
                  <a:lnTo>
                    <a:pt x="451" y="154"/>
                  </a:lnTo>
                  <a:lnTo>
                    <a:pt x="451" y="154"/>
                  </a:lnTo>
                  <a:lnTo>
                    <a:pt x="451" y="149"/>
                  </a:lnTo>
                  <a:lnTo>
                    <a:pt x="454" y="146"/>
                  </a:lnTo>
                  <a:lnTo>
                    <a:pt x="457" y="142"/>
                  </a:lnTo>
                  <a:lnTo>
                    <a:pt x="460" y="141"/>
                  </a:lnTo>
                  <a:lnTo>
                    <a:pt x="469" y="139"/>
                  </a:lnTo>
                  <a:lnTo>
                    <a:pt x="472" y="136"/>
                  </a:lnTo>
                  <a:lnTo>
                    <a:pt x="474" y="131"/>
                  </a:lnTo>
                  <a:lnTo>
                    <a:pt x="474" y="131"/>
                  </a:lnTo>
                  <a:lnTo>
                    <a:pt x="444" y="129"/>
                  </a:lnTo>
                  <a:lnTo>
                    <a:pt x="431" y="127"/>
                  </a:lnTo>
                  <a:lnTo>
                    <a:pt x="421" y="124"/>
                  </a:lnTo>
                  <a:lnTo>
                    <a:pt x="413" y="121"/>
                  </a:lnTo>
                  <a:lnTo>
                    <a:pt x="408" y="116"/>
                  </a:lnTo>
                  <a:lnTo>
                    <a:pt x="408" y="112"/>
                  </a:lnTo>
                  <a:lnTo>
                    <a:pt x="408" y="109"/>
                  </a:lnTo>
                  <a:lnTo>
                    <a:pt x="413" y="101"/>
                  </a:lnTo>
                  <a:lnTo>
                    <a:pt x="413" y="101"/>
                  </a:lnTo>
                  <a:lnTo>
                    <a:pt x="399" y="99"/>
                  </a:lnTo>
                  <a:lnTo>
                    <a:pt x="388" y="98"/>
                  </a:lnTo>
                  <a:lnTo>
                    <a:pt x="388" y="98"/>
                  </a:lnTo>
                  <a:lnTo>
                    <a:pt x="371" y="99"/>
                  </a:lnTo>
                  <a:lnTo>
                    <a:pt x="371" y="99"/>
                  </a:lnTo>
                  <a:lnTo>
                    <a:pt x="358" y="99"/>
                  </a:lnTo>
                  <a:lnTo>
                    <a:pt x="358" y="99"/>
                  </a:lnTo>
                  <a:lnTo>
                    <a:pt x="343" y="98"/>
                  </a:lnTo>
                  <a:lnTo>
                    <a:pt x="335" y="96"/>
                  </a:lnTo>
                  <a:lnTo>
                    <a:pt x="326" y="93"/>
                  </a:lnTo>
                  <a:lnTo>
                    <a:pt x="326" y="93"/>
                  </a:lnTo>
                  <a:lnTo>
                    <a:pt x="330" y="86"/>
                  </a:lnTo>
                  <a:lnTo>
                    <a:pt x="335" y="81"/>
                  </a:lnTo>
                  <a:lnTo>
                    <a:pt x="338" y="76"/>
                  </a:lnTo>
                  <a:lnTo>
                    <a:pt x="341" y="69"/>
                  </a:lnTo>
                  <a:lnTo>
                    <a:pt x="341" y="69"/>
                  </a:lnTo>
                  <a:lnTo>
                    <a:pt x="336" y="63"/>
                  </a:lnTo>
                  <a:lnTo>
                    <a:pt x="328" y="60"/>
                  </a:lnTo>
                  <a:lnTo>
                    <a:pt x="318" y="56"/>
                  </a:lnTo>
                  <a:lnTo>
                    <a:pt x="307" y="55"/>
                  </a:lnTo>
                  <a:lnTo>
                    <a:pt x="285" y="51"/>
                  </a:lnTo>
                  <a:lnTo>
                    <a:pt x="274" y="50"/>
                  </a:lnTo>
                  <a:lnTo>
                    <a:pt x="265" y="46"/>
                  </a:lnTo>
                  <a:lnTo>
                    <a:pt x="265" y="46"/>
                  </a:lnTo>
                  <a:lnTo>
                    <a:pt x="260" y="51"/>
                  </a:lnTo>
                  <a:lnTo>
                    <a:pt x="257" y="55"/>
                  </a:lnTo>
                  <a:lnTo>
                    <a:pt x="254" y="66"/>
                  </a:lnTo>
                  <a:lnTo>
                    <a:pt x="249" y="76"/>
                  </a:lnTo>
                  <a:lnTo>
                    <a:pt x="245" y="81"/>
                  </a:lnTo>
                  <a:lnTo>
                    <a:pt x="242" y="84"/>
                  </a:lnTo>
                  <a:lnTo>
                    <a:pt x="242" y="84"/>
                  </a:lnTo>
                  <a:lnTo>
                    <a:pt x="240" y="74"/>
                  </a:lnTo>
                  <a:lnTo>
                    <a:pt x="237" y="68"/>
                  </a:lnTo>
                  <a:lnTo>
                    <a:pt x="235" y="65"/>
                  </a:lnTo>
                  <a:lnTo>
                    <a:pt x="232" y="65"/>
                  </a:lnTo>
                  <a:lnTo>
                    <a:pt x="232" y="65"/>
                  </a:lnTo>
                  <a:lnTo>
                    <a:pt x="226" y="66"/>
                  </a:lnTo>
                  <a:lnTo>
                    <a:pt x="217" y="71"/>
                  </a:lnTo>
                  <a:lnTo>
                    <a:pt x="217" y="71"/>
                  </a:lnTo>
                  <a:lnTo>
                    <a:pt x="209" y="76"/>
                  </a:lnTo>
                  <a:lnTo>
                    <a:pt x="202" y="78"/>
                  </a:lnTo>
                  <a:lnTo>
                    <a:pt x="197" y="78"/>
                  </a:lnTo>
                  <a:lnTo>
                    <a:pt x="197" y="78"/>
                  </a:lnTo>
                  <a:lnTo>
                    <a:pt x="194" y="78"/>
                  </a:lnTo>
                  <a:lnTo>
                    <a:pt x="194" y="78"/>
                  </a:lnTo>
                  <a:lnTo>
                    <a:pt x="194" y="69"/>
                  </a:lnTo>
                  <a:lnTo>
                    <a:pt x="196" y="63"/>
                  </a:lnTo>
                  <a:lnTo>
                    <a:pt x="197" y="56"/>
                  </a:lnTo>
                  <a:lnTo>
                    <a:pt x="199" y="51"/>
                  </a:lnTo>
                  <a:lnTo>
                    <a:pt x="206" y="41"/>
                  </a:lnTo>
                  <a:lnTo>
                    <a:pt x="211" y="31"/>
                  </a:lnTo>
                  <a:lnTo>
                    <a:pt x="211" y="31"/>
                  </a:lnTo>
                  <a:lnTo>
                    <a:pt x="201" y="20"/>
                  </a:lnTo>
                  <a:lnTo>
                    <a:pt x="189" y="12"/>
                  </a:lnTo>
                  <a:lnTo>
                    <a:pt x="178" y="8"/>
                  </a:lnTo>
                  <a:lnTo>
                    <a:pt x="164" y="7"/>
                  </a:lnTo>
                  <a:lnTo>
                    <a:pt x="164" y="7"/>
                  </a:lnTo>
                  <a:lnTo>
                    <a:pt x="156" y="7"/>
                  </a:lnTo>
                  <a:lnTo>
                    <a:pt x="146" y="10"/>
                  </a:lnTo>
                  <a:lnTo>
                    <a:pt x="138" y="13"/>
                  </a:lnTo>
                  <a:lnTo>
                    <a:pt x="128" y="17"/>
                  </a:lnTo>
                  <a:lnTo>
                    <a:pt x="113" y="26"/>
                  </a:lnTo>
                  <a:lnTo>
                    <a:pt x="101" y="40"/>
                  </a:lnTo>
                  <a:lnTo>
                    <a:pt x="101" y="40"/>
                  </a:lnTo>
                  <a:lnTo>
                    <a:pt x="101" y="46"/>
                  </a:lnTo>
                  <a:lnTo>
                    <a:pt x="103" y="51"/>
                  </a:lnTo>
                  <a:lnTo>
                    <a:pt x="106" y="55"/>
                  </a:lnTo>
                  <a:lnTo>
                    <a:pt x="111" y="56"/>
                  </a:lnTo>
                  <a:lnTo>
                    <a:pt x="116" y="58"/>
                  </a:lnTo>
                  <a:lnTo>
                    <a:pt x="121" y="60"/>
                  </a:lnTo>
                  <a:lnTo>
                    <a:pt x="125" y="63"/>
                  </a:lnTo>
                  <a:lnTo>
                    <a:pt x="125" y="69"/>
                  </a:lnTo>
                  <a:lnTo>
                    <a:pt x="101" y="69"/>
                  </a:lnTo>
                  <a:lnTo>
                    <a:pt x="101" y="69"/>
                  </a:lnTo>
                  <a:lnTo>
                    <a:pt x="101" y="78"/>
                  </a:lnTo>
                  <a:lnTo>
                    <a:pt x="105" y="83"/>
                  </a:lnTo>
                  <a:lnTo>
                    <a:pt x="108" y="86"/>
                  </a:lnTo>
                  <a:lnTo>
                    <a:pt x="115" y="88"/>
                  </a:lnTo>
                  <a:lnTo>
                    <a:pt x="120" y="91"/>
                  </a:lnTo>
                  <a:lnTo>
                    <a:pt x="125" y="94"/>
                  </a:lnTo>
                  <a:lnTo>
                    <a:pt x="126" y="99"/>
                  </a:lnTo>
                  <a:lnTo>
                    <a:pt x="125" y="108"/>
                  </a:lnTo>
                  <a:lnTo>
                    <a:pt x="125" y="108"/>
                  </a:lnTo>
                  <a:lnTo>
                    <a:pt x="120" y="111"/>
                  </a:lnTo>
                  <a:lnTo>
                    <a:pt x="113" y="112"/>
                  </a:lnTo>
                  <a:lnTo>
                    <a:pt x="108" y="116"/>
                  </a:lnTo>
                  <a:lnTo>
                    <a:pt x="101" y="116"/>
                  </a:lnTo>
                  <a:lnTo>
                    <a:pt x="101" y="116"/>
                  </a:lnTo>
                  <a:lnTo>
                    <a:pt x="95" y="116"/>
                  </a:lnTo>
                  <a:lnTo>
                    <a:pt x="95" y="116"/>
                  </a:lnTo>
                  <a:lnTo>
                    <a:pt x="95" y="109"/>
                  </a:lnTo>
                  <a:lnTo>
                    <a:pt x="93" y="103"/>
                  </a:lnTo>
                  <a:lnTo>
                    <a:pt x="88" y="88"/>
                  </a:lnTo>
                  <a:lnTo>
                    <a:pt x="83" y="73"/>
                  </a:lnTo>
                  <a:lnTo>
                    <a:pt x="78" y="56"/>
                  </a:lnTo>
                  <a:lnTo>
                    <a:pt x="75" y="41"/>
                  </a:lnTo>
                  <a:lnTo>
                    <a:pt x="77" y="35"/>
                  </a:lnTo>
                  <a:lnTo>
                    <a:pt x="77" y="26"/>
                  </a:lnTo>
                  <a:lnTo>
                    <a:pt x="80" y="20"/>
                  </a:lnTo>
                  <a:lnTo>
                    <a:pt x="85" y="13"/>
                  </a:lnTo>
                  <a:lnTo>
                    <a:pt x="93" y="7"/>
                  </a:lnTo>
                  <a:lnTo>
                    <a:pt x="101" y="0"/>
                  </a:lnTo>
                  <a:lnTo>
                    <a:pt x="101" y="0"/>
                  </a:lnTo>
                  <a:lnTo>
                    <a:pt x="8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0" name="Freeform 113"/>
            <p:cNvSpPr/>
            <p:nvPr/>
          </p:nvSpPr>
          <p:spPr bwMode="auto">
            <a:xfrm>
              <a:off x="0" y="794"/>
              <a:ext cx="2802" cy="3312"/>
            </a:xfrm>
            <a:custGeom>
              <a:avLst/>
              <a:gdLst>
                <a:gd name="T0" fmla="*/ 1570 w 2802"/>
                <a:gd name="T1" fmla="*/ 50 h 3312"/>
                <a:gd name="T2" fmla="*/ 1628 w 2802"/>
                <a:gd name="T3" fmla="*/ 124 h 3312"/>
                <a:gd name="T4" fmla="*/ 1483 w 2802"/>
                <a:gd name="T5" fmla="*/ 161 h 3312"/>
                <a:gd name="T6" fmla="*/ 1254 w 2802"/>
                <a:gd name="T7" fmla="*/ 158 h 3312"/>
                <a:gd name="T8" fmla="*/ 995 w 2802"/>
                <a:gd name="T9" fmla="*/ 83 h 3312"/>
                <a:gd name="T10" fmla="*/ 861 w 2802"/>
                <a:gd name="T11" fmla="*/ 75 h 3312"/>
                <a:gd name="T12" fmla="*/ 776 w 2802"/>
                <a:gd name="T13" fmla="*/ 81 h 3312"/>
                <a:gd name="T14" fmla="*/ 233 w 2802"/>
                <a:gd name="T15" fmla="*/ 24 h 3312"/>
                <a:gd name="T16" fmla="*/ 94 w 2802"/>
                <a:gd name="T17" fmla="*/ 220 h 3312"/>
                <a:gd name="T18" fmla="*/ 93 w 2802"/>
                <a:gd name="T19" fmla="*/ 272 h 3312"/>
                <a:gd name="T20" fmla="*/ 31 w 2802"/>
                <a:gd name="T21" fmla="*/ 374 h 3312"/>
                <a:gd name="T22" fmla="*/ 116 w 2802"/>
                <a:gd name="T23" fmla="*/ 422 h 3312"/>
                <a:gd name="T24" fmla="*/ 230 w 2802"/>
                <a:gd name="T25" fmla="*/ 526 h 3312"/>
                <a:gd name="T26" fmla="*/ 372 w 2802"/>
                <a:gd name="T27" fmla="*/ 440 h 3312"/>
                <a:gd name="T28" fmla="*/ 624 w 2802"/>
                <a:gd name="T29" fmla="*/ 445 h 3312"/>
                <a:gd name="T30" fmla="*/ 784 w 2802"/>
                <a:gd name="T31" fmla="*/ 551 h 3312"/>
                <a:gd name="T32" fmla="*/ 899 w 2802"/>
                <a:gd name="T33" fmla="*/ 705 h 3312"/>
                <a:gd name="T34" fmla="*/ 945 w 2802"/>
                <a:gd name="T35" fmla="*/ 928 h 3312"/>
                <a:gd name="T36" fmla="*/ 1170 w 2802"/>
                <a:gd name="T37" fmla="*/ 1291 h 3312"/>
                <a:gd name="T38" fmla="*/ 1187 w 2802"/>
                <a:gd name="T39" fmla="*/ 1284 h 3312"/>
                <a:gd name="T40" fmla="*/ 1421 w 2802"/>
                <a:gd name="T41" fmla="*/ 1519 h 3312"/>
                <a:gd name="T42" fmla="*/ 1862 w 2802"/>
                <a:gd name="T43" fmla="*/ 1736 h 3312"/>
                <a:gd name="T44" fmla="*/ 1855 w 2802"/>
                <a:gd name="T45" fmla="*/ 1954 h 3312"/>
                <a:gd name="T46" fmla="*/ 1782 w 2802"/>
                <a:gd name="T47" fmla="*/ 2116 h 3312"/>
                <a:gd name="T48" fmla="*/ 2022 w 2802"/>
                <a:gd name="T49" fmla="*/ 2424 h 3312"/>
                <a:gd name="T50" fmla="*/ 1946 w 2802"/>
                <a:gd name="T51" fmla="*/ 2968 h 3312"/>
                <a:gd name="T52" fmla="*/ 1933 w 2802"/>
                <a:gd name="T53" fmla="*/ 3099 h 3312"/>
                <a:gd name="T54" fmla="*/ 1968 w 2802"/>
                <a:gd name="T55" fmla="*/ 3259 h 3312"/>
                <a:gd name="T56" fmla="*/ 2045 w 2802"/>
                <a:gd name="T57" fmla="*/ 3213 h 3312"/>
                <a:gd name="T58" fmla="*/ 2178 w 2802"/>
                <a:gd name="T59" fmla="*/ 2962 h 3312"/>
                <a:gd name="T60" fmla="*/ 2307 w 2802"/>
                <a:gd name="T61" fmla="*/ 2796 h 3312"/>
                <a:gd name="T62" fmla="*/ 2499 w 2802"/>
                <a:gd name="T63" fmla="*/ 2624 h 3312"/>
                <a:gd name="T64" fmla="*/ 2714 w 2802"/>
                <a:gd name="T65" fmla="*/ 2298 h 3312"/>
                <a:gd name="T66" fmla="*/ 2583 w 2802"/>
                <a:gd name="T67" fmla="*/ 2055 h 3312"/>
                <a:gd name="T68" fmla="*/ 2388 w 2802"/>
                <a:gd name="T69" fmla="*/ 1893 h 3312"/>
                <a:gd name="T70" fmla="*/ 2199 w 2802"/>
                <a:gd name="T71" fmla="*/ 1797 h 3312"/>
                <a:gd name="T72" fmla="*/ 2007 w 2802"/>
                <a:gd name="T73" fmla="*/ 1800 h 3312"/>
                <a:gd name="T74" fmla="*/ 1974 w 2802"/>
                <a:gd name="T75" fmla="*/ 1747 h 3312"/>
                <a:gd name="T76" fmla="*/ 1829 w 2802"/>
                <a:gd name="T77" fmla="*/ 1665 h 3312"/>
                <a:gd name="T78" fmla="*/ 1719 w 2802"/>
                <a:gd name="T79" fmla="*/ 1450 h 3312"/>
                <a:gd name="T80" fmla="*/ 1527 w 2802"/>
                <a:gd name="T81" fmla="*/ 1380 h 3312"/>
                <a:gd name="T82" fmla="*/ 1766 w 2802"/>
                <a:gd name="T83" fmla="*/ 1238 h 3312"/>
                <a:gd name="T84" fmla="*/ 1916 w 2802"/>
                <a:gd name="T85" fmla="*/ 1304 h 3312"/>
                <a:gd name="T86" fmla="*/ 2012 w 2802"/>
                <a:gd name="T87" fmla="*/ 1082 h 3312"/>
                <a:gd name="T88" fmla="*/ 2029 w 2802"/>
                <a:gd name="T89" fmla="*/ 1038 h 3312"/>
                <a:gd name="T90" fmla="*/ 2123 w 2802"/>
                <a:gd name="T91" fmla="*/ 960 h 3312"/>
                <a:gd name="T92" fmla="*/ 2333 w 2802"/>
                <a:gd name="T93" fmla="*/ 852 h 3312"/>
                <a:gd name="T94" fmla="*/ 2208 w 2802"/>
                <a:gd name="T95" fmla="*/ 761 h 3312"/>
                <a:gd name="T96" fmla="*/ 2452 w 2802"/>
                <a:gd name="T97" fmla="*/ 659 h 3312"/>
                <a:gd name="T98" fmla="*/ 2360 w 2802"/>
                <a:gd name="T99" fmla="*/ 622 h 3312"/>
                <a:gd name="T100" fmla="*/ 2313 w 2802"/>
                <a:gd name="T101" fmla="*/ 538 h 3312"/>
                <a:gd name="T102" fmla="*/ 2212 w 2802"/>
                <a:gd name="T103" fmla="*/ 478 h 3312"/>
                <a:gd name="T104" fmla="*/ 2016 w 2802"/>
                <a:gd name="T105" fmla="*/ 353 h 3312"/>
                <a:gd name="T106" fmla="*/ 1938 w 2802"/>
                <a:gd name="T107" fmla="*/ 591 h 3312"/>
                <a:gd name="T108" fmla="*/ 1820 w 2802"/>
                <a:gd name="T109" fmla="*/ 578 h 3312"/>
                <a:gd name="T110" fmla="*/ 1608 w 2802"/>
                <a:gd name="T111" fmla="*/ 402 h 3312"/>
                <a:gd name="T112" fmla="*/ 1757 w 2802"/>
                <a:gd name="T113" fmla="*/ 277 h 3312"/>
                <a:gd name="T114" fmla="*/ 1782 w 2802"/>
                <a:gd name="T115" fmla="*/ 230 h 3312"/>
                <a:gd name="T116" fmla="*/ 1820 w 2802"/>
                <a:gd name="T117" fmla="*/ 192 h 3312"/>
                <a:gd name="T118" fmla="*/ 1867 w 2802"/>
                <a:gd name="T119" fmla="*/ 136 h 3312"/>
                <a:gd name="T120" fmla="*/ 1822 w 2802"/>
                <a:gd name="T121" fmla="*/ 116 h 3312"/>
                <a:gd name="T122" fmla="*/ 1751 w 2802"/>
                <a:gd name="T123" fmla="*/ 124 h 3312"/>
                <a:gd name="T124" fmla="*/ 1655 w 2802"/>
                <a:gd name="T125" fmla="*/ 72 h 3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02" h="3312">
                  <a:moveTo>
                    <a:pt x="2016" y="1105"/>
                  </a:moveTo>
                  <a:lnTo>
                    <a:pt x="2016" y="1105"/>
                  </a:lnTo>
                  <a:lnTo>
                    <a:pt x="2016" y="1105"/>
                  </a:lnTo>
                  <a:lnTo>
                    <a:pt x="2016" y="1105"/>
                  </a:lnTo>
                  <a:lnTo>
                    <a:pt x="2016" y="1105"/>
                  </a:lnTo>
                  <a:close/>
                  <a:moveTo>
                    <a:pt x="2014" y="1081"/>
                  </a:moveTo>
                  <a:lnTo>
                    <a:pt x="2014" y="1081"/>
                  </a:lnTo>
                  <a:lnTo>
                    <a:pt x="2016" y="1082"/>
                  </a:lnTo>
                  <a:lnTo>
                    <a:pt x="2016" y="1082"/>
                  </a:lnTo>
                  <a:lnTo>
                    <a:pt x="2014" y="1081"/>
                  </a:lnTo>
                  <a:close/>
                  <a:moveTo>
                    <a:pt x="1594" y="0"/>
                  </a:moveTo>
                  <a:lnTo>
                    <a:pt x="1594" y="0"/>
                  </a:lnTo>
                  <a:lnTo>
                    <a:pt x="1580" y="0"/>
                  </a:lnTo>
                  <a:lnTo>
                    <a:pt x="1580" y="0"/>
                  </a:lnTo>
                  <a:lnTo>
                    <a:pt x="1587" y="12"/>
                  </a:lnTo>
                  <a:lnTo>
                    <a:pt x="1587" y="17"/>
                  </a:lnTo>
                  <a:lnTo>
                    <a:pt x="1584" y="22"/>
                  </a:lnTo>
                  <a:lnTo>
                    <a:pt x="1579" y="24"/>
                  </a:lnTo>
                  <a:lnTo>
                    <a:pt x="1574" y="25"/>
                  </a:lnTo>
                  <a:lnTo>
                    <a:pt x="1567" y="27"/>
                  </a:lnTo>
                  <a:lnTo>
                    <a:pt x="1560" y="32"/>
                  </a:lnTo>
                  <a:lnTo>
                    <a:pt x="1559" y="35"/>
                  </a:lnTo>
                  <a:lnTo>
                    <a:pt x="1557" y="40"/>
                  </a:lnTo>
                  <a:lnTo>
                    <a:pt x="1557" y="40"/>
                  </a:lnTo>
                  <a:lnTo>
                    <a:pt x="1565" y="42"/>
                  </a:lnTo>
                  <a:lnTo>
                    <a:pt x="1569" y="45"/>
                  </a:lnTo>
                  <a:lnTo>
                    <a:pt x="1570" y="47"/>
                  </a:lnTo>
                  <a:lnTo>
                    <a:pt x="1570" y="50"/>
                  </a:lnTo>
                  <a:lnTo>
                    <a:pt x="1569" y="58"/>
                  </a:lnTo>
                  <a:lnTo>
                    <a:pt x="1567" y="63"/>
                  </a:lnTo>
                  <a:lnTo>
                    <a:pt x="1565" y="70"/>
                  </a:lnTo>
                  <a:lnTo>
                    <a:pt x="1565" y="70"/>
                  </a:lnTo>
                  <a:lnTo>
                    <a:pt x="1569" y="73"/>
                  </a:lnTo>
                  <a:lnTo>
                    <a:pt x="1574" y="76"/>
                  </a:lnTo>
                  <a:lnTo>
                    <a:pt x="1584" y="81"/>
                  </a:lnTo>
                  <a:lnTo>
                    <a:pt x="1608" y="85"/>
                  </a:lnTo>
                  <a:lnTo>
                    <a:pt x="1620" y="88"/>
                  </a:lnTo>
                  <a:lnTo>
                    <a:pt x="1630" y="91"/>
                  </a:lnTo>
                  <a:lnTo>
                    <a:pt x="1635" y="95"/>
                  </a:lnTo>
                  <a:lnTo>
                    <a:pt x="1638" y="98"/>
                  </a:lnTo>
                  <a:lnTo>
                    <a:pt x="1642" y="103"/>
                  </a:lnTo>
                  <a:lnTo>
                    <a:pt x="1643" y="108"/>
                  </a:lnTo>
                  <a:lnTo>
                    <a:pt x="1643" y="108"/>
                  </a:lnTo>
                  <a:lnTo>
                    <a:pt x="1630" y="106"/>
                  </a:lnTo>
                  <a:lnTo>
                    <a:pt x="1622" y="105"/>
                  </a:lnTo>
                  <a:lnTo>
                    <a:pt x="1622" y="105"/>
                  </a:lnTo>
                  <a:lnTo>
                    <a:pt x="1617" y="105"/>
                  </a:lnTo>
                  <a:lnTo>
                    <a:pt x="1613" y="106"/>
                  </a:lnTo>
                  <a:lnTo>
                    <a:pt x="1608" y="110"/>
                  </a:lnTo>
                  <a:lnTo>
                    <a:pt x="1604" y="116"/>
                  </a:lnTo>
                  <a:lnTo>
                    <a:pt x="1604" y="116"/>
                  </a:lnTo>
                  <a:lnTo>
                    <a:pt x="1618" y="116"/>
                  </a:lnTo>
                  <a:lnTo>
                    <a:pt x="1625" y="119"/>
                  </a:lnTo>
                  <a:lnTo>
                    <a:pt x="1627" y="121"/>
                  </a:lnTo>
                  <a:lnTo>
                    <a:pt x="1628" y="124"/>
                  </a:lnTo>
                  <a:lnTo>
                    <a:pt x="1628" y="124"/>
                  </a:lnTo>
                  <a:lnTo>
                    <a:pt x="1612" y="134"/>
                  </a:lnTo>
                  <a:lnTo>
                    <a:pt x="1605" y="141"/>
                  </a:lnTo>
                  <a:lnTo>
                    <a:pt x="1599" y="148"/>
                  </a:lnTo>
                  <a:lnTo>
                    <a:pt x="1592" y="156"/>
                  </a:lnTo>
                  <a:lnTo>
                    <a:pt x="1587" y="164"/>
                  </a:lnTo>
                  <a:lnTo>
                    <a:pt x="1584" y="174"/>
                  </a:lnTo>
                  <a:lnTo>
                    <a:pt x="1580" y="186"/>
                  </a:lnTo>
                  <a:lnTo>
                    <a:pt x="1580" y="186"/>
                  </a:lnTo>
                  <a:lnTo>
                    <a:pt x="1574" y="174"/>
                  </a:lnTo>
                  <a:lnTo>
                    <a:pt x="1562" y="159"/>
                  </a:lnTo>
                  <a:lnTo>
                    <a:pt x="1552" y="144"/>
                  </a:lnTo>
                  <a:lnTo>
                    <a:pt x="1549" y="141"/>
                  </a:lnTo>
                  <a:lnTo>
                    <a:pt x="1546" y="139"/>
                  </a:lnTo>
                  <a:lnTo>
                    <a:pt x="1546" y="139"/>
                  </a:lnTo>
                  <a:lnTo>
                    <a:pt x="1542" y="141"/>
                  </a:lnTo>
                  <a:lnTo>
                    <a:pt x="1542" y="146"/>
                  </a:lnTo>
                  <a:lnTo>
                    <a:pt x="1542" y="146"/>
                  </a:lnTo>
                  <a:lnTo>
                    <a:pt x="1546" y="148"/>
                  </a:lnTo>
                  <a:lnTo>
                    <a:pt x="1547" y="149"/>
                  </a:lnTo>
                  <a:lnTo>
                    <a:pt x="1549" y="154"/>
                  </a:lnTo>
                  <a:lnTo>
                    <a:pt x="1547" y="159"/>
                  </a:lnTo>
                  <a:lnTo>
                    <a:pt x="1546" y="161"/>
                  </a:lnTo>
                  <a:lnTo>
                    <a:pt x="1542" y="162"/>
                  </a:lnTo>
                  <a:lnTo>
                    <a:pt x="1542" y="162"/>
                  </a:lnTo>
                  <a:lnTo>
                    <a:pt x="1524" y="162"/>
                  </a:lnTo>
                  <a:lnTo>
                    <a:pt x="1524" y="162"/>
                  </a:lnTo>
                  <a:lnTo>
                    <a:pt x="1504" y="162"/>
                  </a:lnTo>
                  <a:lnTo>
                    <a:pt x="1483" y="161"/>
                  </a:lnTo>
                  <a:lnTo>
                    <a:pt x="1445" y="154"/>
                  </a:lnTo>
                  <a:lnTo>
                    <a:pt x="1445" y="154"/>
                  </a:lnTo>
                  <a:lnTo>
                    <a:pt x="1407" y="148"/>
                  </a:lnTo>
                  <a:lnTo>
                    <a:pt x="1388" y="146"/>
                  </a:lnTo>
                  <a:lnTo>
                    <a:pt x="1370" y="146"/>
                  </a:lnTo>
                  <a:lnTo>
                    <a:pt x="1370" y="146"/>
                  </a:lnTo>
                  <a:lnTo>
                    <a:pt x="1357" y="146"/>
                  </a:lnTo>
                  <a:lnTo>
                    <a:pt x="1344" y="148"/>
                  </a:lnTo>
                  <a:lnTo>
                    <a:pt x="1330" y="151"/>
                  </a:lnTo>
                  <a:lnTo>
                    <a:pt x="1317" y="154"/>
                  </a:lnTo>
                  <a:lnTo>
                    <a:pt x="1317" y="154"/>
                  </a:lnTo>
                  <a:lnTo>
                    <a:pt x="1317" y="162"/>
                  </a:lnTo>
                  <a:lnTo>
                    <a:pt x="1319" y="171"/>
                  </a:lnTo>
                  <a:lnTo>
                    <a:pt x="1324" y="184"/>
                  </a:lnTo>
                  <a:lnTo>
                    <a:pt x="1324" y="189"/>
                  </a:lnTo>
                  <a:lnTo>
                    <a:pt x="1322" y="194"/>
                  </a:lnTo>
                  <a:lnTo>
                    <a:pt x="1319" y="197"/>
                  </a:lnTo>
                  <a:lnTo>
                    <a:pt x="1311" y="201"/>
                  </a:lnTo>
                  <a:lnTo>
                    <a:pt x="1311" y="201"/>
                  </a:lnTo>
                  <a:lnTo>
                    <a:pt x="1307" y="189"/>
                  </a:lnTo>
                  <a:lnTo>
                    <a:pt x="1304" y="179"/>
                  </a:lnTo>
                  <a:lnTo>
                    <a:pt x="1299" y="171"/>
                  </a:lnTo>
                  <a:lnTo>
                    <a:pt x="1291" y="166"/>
                  </a:lnTo>
                  <a:lnTo>
                    <a:pt x="1284" y="162"/>
                  </a:lnTo>
                  <a:lnTo>
                    <a:pt x="1274" y="159"/>
                  </a:lnTo>
                  <a:lnTo>
                    <a:pt x="1264" y="158"/>
                  </a:lnTo>
                  <a:lnTo>
                    <a:pt x="1254" y="158"/>
                  </a:lnTo>
                  <a:lnTo>
                    <a:pt x="1254" y="158"/>
                  </a:lnTo>
                  <a:lnTo>
                    <a:pt x="1223" y="159"/>
                  </a:lnTo>
                  <a:lnTo>
                    <a:pt x="1223" y="159"/>
                  </a:lnTo>
                  <a:lnTo>
                    <a:pt x="1190" y="161"/>
                  </a:lnTo>
                  <a:lnTo>
                    <a:pt x="1190" y="161"/>
                  </a:lnTo>
                  <a:lnTo>
                    <a:pt x="1175" y="161"/>
                  </a:lnTo>
                  <a:lnTo>
                    <a:pt x="1162" y="159"/>
                  </a:lnTo>
                  <a:lnTo>
                    <a:pt x="1150" y="154"/>
                  </a:lnTo>
                  <a:lnTo>
                    <a:pt x="1139" y="146"/>
                  </a:lnTo>
                  <a:lnTo>
                    <a:pt x="1139" y="146"/>
                  </a:lnTo>
                  <a:lnTo>
                    <a:pt x="1142" y="143"/>
                  </a:lnTo>
                  <a:lnTo>
                    <a:pt x="1147" y="141"/>
                  </a:lnTo>
                  <a:lnTo>
                    <a:pt x="1160" y="139"/>
                  </a:lnTo>
                  <a:lnTo>
                    <a:pt x="1165" y="139"/>
                  </a:lnTo>
                  <a:lnTo>
                    <a:pt x="1170" y="136"/>
                  </a:lnTo>
                  <a:lnTo>
                    <a:pt x="1172" y="131"/>
                  </a:lnTo>
                  <a:lnTo>
                    <a:pt x="1170" y="124"/>
                  </a:lnTo>
                  <a:lnTo>
                    <a:pt x="1170" y="124"/>
                  </a:lnTo>
                  <a:lnTo>
                    <a:pt x="1160" y="124"/>
                  </a:lnTo>
                  <a:lnTo>
                    <a:pt x="1160" y="124"/>
                  </a:lnTo>
                  <a:lnTo>
                    <a:pt x="1137" y="123"/>
                  </a:lnTo>
                  <a:lnTo>
                    <a:pt x="1114" y="118"/>
                  </a:lnTo>
                  <a:lnTo>
                    <a:pt x="1092" y="111"/>
                  </a:lnTo>
                  <a:lnTo>
                    <a:pt x="1072" y="105"/>
                  </a:lnTo>
                  <a:lnTo>
                    <a:pt x="1072" y="105"/>
                  </a:lnTo>
                  <a:lnTo>
                    <a:pt x="1051" y="96"/>
                  </a:lnTo>
                  <a:lnTo>
                    <a:pt x="1031" y="90"/>
                  </a:lnTo>
                  <a:lnTo>
                    <a:pt x="1013" y="85"/>
                  </a:lnTo>
                  <a:lnTo>
                    <a:pt x="995" y="83"/>
                  </a:lnTo>
                  <a:lnTo>
                    <a:pt x="995" y="83"/>
                  </a:lnTo>
                  <a:lnTo>
                    <a:pt x="981" y="85"/>
                  </a:lnTo>
                  <a:lnTo>
                    <a:pt x="970" y="88"/>
                  </a:lnTo>
                  <a:lnTo>
                    <a:pt x="958" y="93"/>
                  </a:lnTo>
                  <a:lnTo>
                    <a:pt x="945" y="101"/>
                  </a:lnTo>
                  <a:lnTo>
                    <a:pt x="945" y="78"/>
                  </a:lnTo>
                  <a:lnTo>
                    <a:pt x="945" y="78"/>
                  </a:lnTo>
                  <a:lnTo>
                    <a:pt x="937" y="75"/>
                  </a:lnTo>
                  <a:lnTo>
                    <a:pt x="937" y="75"/>
                  </a:lnTo>
                  <a:lnTo>
                    <a:pt x="933" y="76"/>
                  </a:lnTo>
                  <a:lnTo>
                    <a:pt x="932" y="80"/>
                  </a:lnTo>
                  <a:lnTo>
                    <a:pt x="930" y="88"/>
                  </a:lnTo>
                  <a:lnTo>
                    <a:pt x="930" y="88"/>
                  </a:lnTo>
                  <a:lnTo>
                    <a:pt x="930" y="96"/>
                  </a:lnTo>
                  <a:lnTo>
                    <a:pt x="928" y="100"/>
                  </a:lnTo>
                  <a:lnTo>
                    <a:pt x="925" y="101"/>
                  </a:lnTo>
                  <a:lnTo>
                    <a:pt x="925" y="101"/>
                  </a:lnTo>
                  <a:lnTo>
                    <a:pt x="922" y="101"/>
                  </a:lnTo>
                  <a:lnTo>
                    <a:pt x="922" y="101"/>
                  </a:lnTo>
                  <a:lnTo>
                    <a:pt x="915" y="96"/>
                  </a:lnTo>
                  <a:lnTo>
                    <a:pt x="908" y="91"/>
                  </a:lnTo>
                  <a:lnTo>
                    <a:pt x="897" y="80"/>
                  </a:lnTo>
                  <a:lnTo>
                    <a:pt x="887" y="67"/>
                  </a:lnTo>
                  <a:lnTo>
                    <a:pt x="875" y="55"/>
                  </a:lnTo>
                  <a:lnTo>
                    <a:pt x="875" y="55"/>
                  </a:lnTo>
                  <a:lnTo>
                    <a:pt x="872" y="63"/>
                  </a:lnTo>
                  <a:lnTo>
                    <a:pt x="867" y="70"/>
                  </a:lnTo>
                  <a:lnTo>
                    <a:pt x="861" y="75"/>
                  </a:lnTo>
                  <a:lnTo>
                    <a:pt x="852" y="80"/>
                  </a:lnTo>
                  <a:lnTo>
                    <a:pt x="836" y="88"/>
                  </a:lnTo>
                  <a:lnTo>
                    <a:pt x="817" y="93"/>
                  </a:lnTo>
                  <a:lnTo>
                    <a:pt x="799" y="100"/>
                  </a:lnTo>
                  <a:lnTo>
                    <a:pt x="783" y="106"/>
                  </a:lnTo>
                  <a:lnTo>
                    <a:pt x="776" y="111"/>
                  </a:lnTo>
                  <a:lnTo>
                    <a:pt x="769" y="116"/>
                  </a:lnTo>
                  <a:lnTo>
                    <a:pt x="763" y="123"/>
                  </a:lnTo>
                  <a:lnTo>
                    <a:pt x="760" y="131"/>
                  </a:lnTo>
                  <a:lnTo>
                    <a:pt x="760" y="131"/>
                  </a:lnTo>
                  <a:lnTo>
                    <a:pt x="756" y="124"/>
                  </a:lnTo>
                  <a:lnTo>
                    <a:pt x="753" y="119"/>
                  </a:lnTo>
                  <a:lnTo>
                    <a:pt x="748" y="115"/>
                  </a:lnTo>
                  <a:lnTo>
                    <a:pt x="745" y="108"/>
                  </a:lnTo>
                  <a:lnTo>
                    <a:pt x="745" y="108"/>
                  </a:lnTo>
                  <a:lnTo>
                    <a:pt x="751" y="103"/>
                  </a:lnTo>
                  <a:lnTo>
                    <a:pt x="761" y="96"/>
                  </a:lnTo>
                  <a:lnTo>
                    <a:pt x="786" y="88"/>
                  </a:lnTo>
                  <a:lnTo>
                    <a:pt x="798" y="83"/>
                  </a:lnTo>
                  <a:lnTo>
                    <a:pt x="806" y="76"/>
                  </a:lnTo>
                  <a:lnTo>
                    <a:pt x="808" y="73"/>
                  </a:lnTo>
                  <a:lnTo>
                    <a:pt x="809" y="70"/>
                  </a:lnTo>
                  <a:lnTo>
                    <a:pt x="809" y="67"/>
                  </a:lnTo>
                  <a:lnTo>
                    <a:pt x="806" y="63"/>
                  </a:lnTo>
                  <a:lnTo>
                    <a:pt x="806" y="63"/>
                  </a:lnTo>
                  <a:lnTo>
                    <a:pt x="798" y="70"/>
                  </a:lnTo>
                  <a:lnTo>
                    <a:pt x="788" y="76"/>
                  </a:lnTo>
                  <a:lnTo>
                    <a:pt x="776" y="81"/>
                  </a:lnTo>
                  <a:lnTo>
                    <a:pt x="765" y="86"/>
                  </a:lnTo>
                  <a:lnTo>
                    <a:pt x="753" y="90"/>
                  </a:lnTo>
                  <a:lnTo>
                    <a:pt x="738" y="91"/>
                  </a:lnTo>
                  <a:lnTo>
                    <a:pt x="725" y="93"/>
                  </a:lnTo>
                  <a:lnTo>
                    <a:pt x="708" y="93"/>
                  </a:lnTo>
                  <a:lnTo>
                    <a:pt x="708" y="93"/>
                  </a:lnTo>
                  <a:lnTo>
                    <a:pt x="698" y="93"/>
                  </a:lnTo>
                  <a:lnTo>
                    <a:pt x="698" y="93"/>
                  </a:lnTo>
                  <a:lnTo>
                    <a:pt x="695" y="100"/>
                  </a:lnTo>
                  <a:lnTo>
                    <a:pt x="697" y="105"/>
                  </a:lnTo>
                  <a:lnTo>
                    <a:pt x="698" y="110"/>
                  </a:lnTo>
                  <a:lnTo>
                    <a:pt x="702" y="115"/>
                  </a:lnTo>
                  <a:lnTo>
                    <a:pt x="703" y="118"/>
                  </a:lnTo>
                  <a:lnTo>
                    <a:pt x="705" y="121"/>
                  </a:lnTo>
                  <a:lnTo>
                    <a:pt x="703" y="123"/>
                  </a:lnTo>
                  <a:lnTo>
                    <a:pt x="698" y="124"/>
                  </a:lnTo>
                  <a:lnTo>
                    <a:pt x="698" y="124"/>
                  </a:lnTo>
                  <a:lnTo>
                    <a:pt x="675" y="113"/>
                  </a:lnTo>
                  <a:lnTo>
                    <a:pt x="649" y="103"/>
                  </a:lnTo>
                  <a:lnTo>
                    <a:pt x="622" y="95"/>
                  </a:lnTo>
                  <a:lnTo>
                    <a:pt x="594" y="88"/>
                  </a:lnTo>
                  <a:lnTo>
                    <a:pt x="535" y="75"/>
                  </a:lnTo>
                  <a:lnTo>
                    <a:pt x="472" y="65"/>
                  </a:lnTo>
                  <a:lnTo>
                    <a:pt x="344" y="48"/>
                  </a:lnTo>
                  <a:lnTo>
                    <a:pt x="286" y="37"/>
                  </a:lnTo>
                  <a:lnTo>
                    <a:pt x="258" y="32"/>
                  </a:lnTo>
                  <a:lnTo>
                    <a:pt x="233" y="24"/>
                  </a:lnTo>
                  <a:lnTo>
                    <a:pt x="233" y="24"/>
                  </a:lnTo>
                  <a:lnTo>
                    <a:pt x="217" y="27"/>
                  </a:lnTo>
                  <a:lnTo>
                    <a:pt x="202" y="30"/>
                  </a:lnTo>
                  <a:lnTo>
                    <a:pt x="175" y="42"/>
                  </a:lnTo>
                  <a:lnTo>
                    <a:pt x="151" y="53"/>
                  </a:lnTo>
                  <a:lnTo>
                    <a:pt x="127" y="67"/>
                  </a:lnTo>
                  <a:lnTo>
                    <a:pt x="79" y="96"/>
                  </a:lnTo>
                  <a:lnTo>
                    <a:pt x="53" y="111"/>
                  </a:lnTo>
                  <a:lnTo>
                    <a:pt x="23" y="124"/>
                  </a:lnTo>
                  <a:lnTo>
                    <a:pt x="23" y="124"/>
                  </a:lnTo>
                  <a:lnTo>
                    <a:pt x="30" y="131"/>
                  </a:lnTo>
                  <a:lnTo>
                    <a:pt x="36" y="139"/>
                  </a:lnTo>
                  <a:lnTo>
                    <a:pt x="51" y="151"/>
                  </a:lnTo>
                  <a:lnTo>
                    <a:pt x="70" y="162"/>
                  </a:lnTo>
                  <a:lnTo>
                    <a:pt x="88" y="171"/>
                  </a:lnTo>
                  <a:lnTo>
                    <a:pt x="127" y="187"/>
                  </a:lnTo>
                  <a:lnTo>
                    <a:pt x="146" y="197"/>
                  </a:lnTo>
                  <a:lnTo>
                    <a:pt x="162" y="209"/>
                  </a:lnTo>
                  <a:lnTo>
                    <a:pt x="162" y="209"/>
                  </a:lnTo>
                  <a:lnTo>
                    <a:pt x="159" y="207"/>
                  </a:lnTo>
                  <a:lnTo>
                    <a:pt x="159" y="207"/>
                  </a:lnTo>
                  <a:lnTo>
                    <a:pt x="146" y="210"/>
                  </a:lnTo>
                  <a:lnTo>
                    <a:pt x="132" y="214"/>
                  </a:lnTo>
                  <a:lnTo>
                    <a:pt x="132" y="214"/>
                  </a:lnTo>
                  <a:lnTo>
                    <a:pt x="117" y="219"/>
                  </a:lnTo>
                  <a:lnTo>
                    <a:pt x="109" y="220"/>
                  </a:lnTo>
                  <a:lnTo>
                    <a:pt x="103" y="222"/>
                  </a:lnTo>
                  <a:lnTo>
                    <a:pt x="103" y="222"/>
                  </a:lnTo>
                  <a:lnTo>
                    <a:pt x="94" y="220"/>
                  </a:lnTo>
                  <a:lnTo>
                    <a:pt x="88" y="217"/>
                  </a:lnTo>
                  <a:lnTo>
                    <a:pt x="81" y="210"/>
                  </a:lnTo>
                  <a:lnTo>
                    <a:pt x="78" y="201"/>
                  </a:lnTo>
                  <a:lnTo>
                    <a:pt x="78" y="201"/>
                  </a:lnTo>
                  <a:lnTo>
                    <a:pt x="68" y="202"/>
                  </a:lnTo>
                  <a:lnTo>
                    <a:pt x="58" y="206"/>
                  </a:lnTo>
                  <a:lnTo>
                    <a:pt x="41" y="214"/>
                  </a:lnTo>
                  <a:lnTo>
                    <a:pt x="25" y="220"/>
                  </a:lnTo>
                  <a:lnTo>
                    <a:pt x="13" y="222"/>
                  </a:lnTo>
                  <a:lnTo>
                    <a:pt x="2" y="224"/>
                  </a:lnTo>
                  <a:lnTo>
                    <a:pt x="2" y="224"/>
                  </a:lnTo>
                  <a:lnTo>
                    <a:pt x="0" y="224"/>
                  </a:lnTo>
                  <a:lnTo>
                    <a:pt x="0" y="224"/>
                  </a:lnTo>
                  <a:lnTo>
                    <a:pt x="2" y="229"/>
                  </a:lnTo>
                  <a:lnTo>
                    <a:pt x="5" y="234"/>
                  </a:lnTo>
                  <a:lnTo>
                    <a:pt x="12" y="239"/>
                  </a:lnTo>
                  <a:lnTo>
                    <a:pt x="20" y="244"/>
                  </a:lnTo>
                  <a:lnTo>
                    <a:pt x="26" y="245"/>
                  </a:lnTo>
                  <a:lnTo>
                    <a:pt x="33" y="249"/>
                  </a:lnTo>
                  <a:lnTo>
                    <a:pt x="35" y="250"/>
                  </a:lnTo>
                  <a:lnTo>
                    <a:pt x="35" y="252"/>
                  </a:lnTo>
                  <a:lnTo>
                    <a:pt x="35" y="255"/>
                  </a:lnTo>
                  <a:lnTo>
                    <a:pt x="31" y="258"/>
                  </a:lnTo>
                  <a:lnTo>
                    <a:pt x="23" y="270"/>
                  </a:lnTo>
                  <a:lnTo>
                    <a:pt x="23" y="270"/>
                  </a:lnTo>
                  <a:lnTo>
                    <a:pt x="74" y="272"/>
                  </a:lnTo>
                  <a:lnTo>
                    <a:pt x="74" y="272"/>
                  </a:lnTo>
                  <a:lnTo>
                    <a:pt x="93" y="272"/>
                  </a:lnTo>
                  <a:lnTo>
                    <a:pt x="108" y="270"/>
                  </a:lnTo>
                  <a:lnTo>
                    <a:pt x="147" y="262"/>
                  </a:lnTo>
                  <a:lnTo>
                    <a:pt x="147" y="262"/>
                  </a:lnTo>
                  <a:lnTo>
                    <a:pt x="144" y="275"/>
                  </a:lnTo>
                  <a:lnTo>
                    <a:pt x="144" y="283"/>
                  </a:lnTo>
                  <a:lnTo>
                    <a:pt x="146" y="292"/>
                  </a:lnTo>
                  <a:lnTo>
                    <a:pt x="147" y="308"/>
                  </a:lnTo>
                  <a:lnTo>
                    <a:pt x="147" y="308"/>
                  </a:lnTo>
                  <a:lnTo>
                    <a:pt x="139" y="306"/>
                  </a:lnTo>
                  <a:lnTo>
                    <a:pt x="139" y="306"/>
                  </a:lnTo>
                  <a:lnTo>
                    <a:pt x="131" y="308"/>
                  </a:lnTo>
                  <a:lnTo>
                    <a:pt x="122" y="310"/>
                  </a:lnTo>
                  <a:lnTo>
                    <a:pt x="109" y="316"/>
                  </a:lnTo>
                  <a:lnTo>
                    <a:pt x="109" y="316"/>
                  </a:lnTo>
                  <a:lnTo>
                    <a:pt x="96" y="323"/>
                  </a:lnTo>
                  <a:lnTo>
                    <a:pt x="88" y="325"/>
                  </a:lnTo>
                  <a:lnTo>
                    <a:pt x="79" y="325"/>
                  </a:lnTo>
                  <a:lnTo>
                    <a:pt x="79" y="325"/>
                  </a:lnTo>
                  <a:lnTo>
                    <a:pt x="71" y="325"/>
                  </a:lnTo>
                  <a:lnTo>
                    <a:pt x="63" y="323"/>
                  </a:lnTo>
                  <a:lnTo>
                    <a:pt x="63" y="323"/>
                  </a:lnTo>
                  <a:lnTo>
                    <a:pt x="60" y="333"/>
                  </a:lnTo>
                  <a:lnTo>
                    <a:pt x="56" y="341"/>
                  </a:lnTo>
                  <a:lnTo>
                    <a:pt x="51" y="346"/>
                  </a:lnTo>
                  <a:lnTo>
                    <a:pt x="45" y="353"/>
                  </a:lnTo>
                  <a:lnTo>
                    <a:pt x="40" y="358"/>
                  </a:lnTo>
                  <a:lnTo>
                    <a:pt x="35" y="366"/>
                  </a:lnTo>
                  <a:lnTo>
                    <a:pt x="31" y="374"/>
                  </a:lnTo>
                  <a:lnTo>
                    <a:pt x="31" y="384"/>
                  </a:lnTo>
                  <a:lnTo>
                    <a:pt x="31" y="384"/>
                  </a:lnTo>
                  <a:lnTo>
                    <a:pt x="61" y="389"/>
                  </a:lnTo>
                  <a:lnTo>
                    <a:pt x="74" y="392"/>
                  </a:lnTo>
                  <a:lnTo>
                    <a:pt x="81" y="396"/>
                  </a:lnTo>
                  <a:lnTo>
                    <a:pt x="86" y="399"/>
                  </a:lnTo>
                  <a:lnTo>
                    <a:pt x="86" y="399"/>
                  </a:lnTo>
                  <a:lnTo>
                    <a:pt x="86" y="404"/>
                  </a:lnTo>
                  <a:lnTo>
                    <a:pt x="84" y="407"/>
                  </a:lnTo>
                  <a:lnTo>
                    <a:pt x="83" y="407"/>
                  </a:lnTo>
                  <a:lnTo>
                    <a:pt x="79" y="409"/>
                  </a:lnTo>
                  <a:lnTo>
                    <a:pt x="79" y="409"/>
                  </a:lnTo>
                  <a:lnTo>
                    <a:pt x="70" y="407"/>
                  </a:lnTo>
                  <a:lnTo>
                    <a:pt x="70" y="407"/>
                  </a:lnTo>
                  <a:lnTo>
                    <a:pt x="61" y="406"/>
                  </a:lnTo>
                  <a:lnTo>
                    <a:pt x="61" y="406"/>
                  </a:lnTo>
                  <a:lnTo>
                    <a:pt x="58" y="407"/>
                  </a:lnTo>
                  <a:lnTo>
                    <a:pt x="55" y="409"/>
                  </a:lnTo>
                  <a:lnTo>
                    <a:pt x="55" y="411"/>
                  </a:lnTo>
                  <a:lnTo>
                    <a:pt x="55" y="416"/>
                  </a:lnTo>
                  <a:lnTo>
                    <a:pt x="55" y="416"/>
                  </a:lnTo>
                  <a:lnTo>
                    <a:pt x="61" y="422"/>
                  </a:lnTo>
                  <a:lnTo>
                    <a:pt x="70" y="426"/>
                  </a:lnTo>
                  <a:lnTo>
                    <a:pt x="78" y="429"/>
                  </a:lnTo>
                  <a:lnTo>
                    <a:pt x="88" y="429"/>
                  </a:lnTo>
                  <a:lnTo>
                    <a:pt x="88" y="429"/>
                  </a:lnTo>
                  <a:lnTo>
                    <a:pt x="101" y="427"/>
                  </a:lnTo>
                  <a:lnTo>
                    <a:pt x="116" y="422"/>
                  </a:lnTo>
                  <a:lnTo>
                    <a:pt x="116" y="422"/>
                  </a:lnTo>
                  <a:lnTo>
                    <a:pt x="119" y="427"/>
                  </a:lnTo>
                  <a:lnTo>
                    <a:pt x="121" y="430"/>
                  </a:lnTo>
                  <a:lnTo>
                    <a:pt x="124" y="442"/>
                  </a:lnTo>
                  <a:lnTo>
                    <a:pt x="124" y="455"/>
                  </a:lnTo>
                  <a:lnTo>
                    <a:pt x="124" y="469"/>
                  </a:lnTo>
                  <a:lnTo>
                    <a:pt x="124" y="469"/>
                  </a:lnTo>
                  <a:lnTo>
                    <a:pt x="149" y="465"/>
                  </a:lnTo>
                  <a:lnTo>
                    <a:pt x="169" y="464"/>
                  </a:lnTo>
                  <a:lnTo>
                    <a:pt x="169" y="464"/>
                  </a:lnTo>
                  <a:lnTo>
                    <a:pt x="184" y="465"/>
                  </a:lnTo>
                  <a:lnTo>
                    <a:pt x="197" y="467"/>
                  </a:lnTo>
                  <a:lnTo>
                    <a:pt x="225" y="469"/>
                  </a:lnTo>
                  <a:lnTo>
                    <a:pt x="225" y="469"/>
                  </a:lnTo>
                  <a:lnTo>
                    <a:pt x="225" y="478"/>
                  </a:lnTo>
                  <a:lnTo>
                    <a:pt x="223" y="485"/>
                  </a:lnTo>
                  <a:lnTo>
                    <a:pt x="220" y="493"/>
                  </a:lnTo>
                  <a:lnTo>
                    <a:pt x="217" y="500"/>
                  </a:lnTo>
                  <a:lnTo>
                    <a:pt x="209" y="510"/>
                  </a:lnTo>
                  <a:lnTo>
                    <a:pt x="199" y="520"/>
                  </a:lnTo>
                  <a:lnTo>
                    <a:pt x="175" y="535"/>
                  </a:lnTo>
                  <a:lnTo>
                    <a:pt x="165" y="543"/>
                  </a:lnTo>
                  <a:lnTo>
                    <a:pt x="156" y="553"/>
                  </a:lnTo>
                  <a:lnTo>
                    <a:pt x="156" y="553"/>
                  </a:lnTo>
                  <a:lnTo>
                    <a:pt x="177" y="551"/>
                  </a:lnTo>
                  <a:lnTo>
                    <a:pt x="197" y="545"/>
                  </a:lnTo>
                  <a:lnTo>
                    <a:pt x="215" y="536"/>
                  </a:lnTo>
                  <a:lnTo>
                    <a:pt x="230" y="526"/>
                  </a:lnTo>
                  <a:lnTo>
                    <a:pt x="245" y="515"/>
                  </a:lnTo>
                  <a:lnTo>
                    <a:pt x="256" y="502"/>
                  </a:lnTo>
                  <a:lnTo>
                    <a:pt x="280" y="473"/>
                  </a:lnTo>
                  <a:lnTo>
                    <a:pt x="301" y="445"/>
                  </a:lnTo>
                  <a:lnTo>
                    <a:pt x="311" y="432"/>
                  </a:lnTo>
                  <a:lnTo>
                    <a:pt x="323" y="421"/>
                  </a:lnTo>
                  <a:lnTo>
                    <a:pt x="334" y="412"/>
                  </a:lnTo>
                  <a:lnTo>
                    <a:pt x="348" y="404"/>
                  </a:lnTo>
                  <a:lnTo>
                    <a:pt x="361" y="399"/>
                  </a:lnTo>
                  <a:lnTo>
                    <a:pt x="377" y="397"/>
                  </a:lnTo>
                  <a:lnTo>
                    <a:pt x="377" y="397"/>
                  </a:lnTo>
                  <a:lnTo>
                    <a:pt x="396" y="399"/>
                  </a:lnTo>
                  <a:lnTo>
                    <a:pt x="396" y="399"/>
                  </a:lnTo>
                  <a:lnTo>
                    <a:pt x="384" y="399"/>
                  </a:lnTo>
                  <a:lnTo>
                    <a:pt x="384" y="399"/>
                  </a:lnTo>
                  <a:lnTo>
                    <a:pt x="376" y="399"/>
                  </a:lnTo>
                  <a:lnTo>
                    <a:pt x="367" y="402"/>
                  </a:lnTo>
                  <a:lnTo>
                    <a:pt x="362" y="406"/>
                  </a:lnTo>
                  <a:lnTo>
                    <a:pt x="357" y="411"/>
                  </a:lnTo>
                  <a:lnTo>
                    <a:pt x="354" y="416"/>
                  </a:lnTo>
                  <a:lnTo>
                    <a:pt x="352" y="422"/>
                  </a:lnTo>
                  <a:lnTo>
                    <a:pt x="349" y="439"/>
                  </a:lnTo>
                  <a:lnTo>
                    <a:pt x="349" y="439"/>
                  </a:lnTo>
                  <a:lnTo>
                    <a:pt x="354" y="442"/>
                  </a:lnTo>
                  <a:lnTo>
                    <a:pt x="361" y="444"/>
                  </a:lnTo>
                  <a:lnTo>
                    <a:pt x="361" y="444"/>
                  </a:lnTo>
                  <a:lnTo>
                    <a:pt x="366" y="442"/>
                  </a:lnTo>
                  <a:lnTo>
                    <a:pt x="372" y="440"/>
                  </a:lnTo>
                  <a:lnTo>
                    <a:pt x="384" y="434"/>
                  </a:lnTo>
                  <a:lnTo>
                    <a:pt x="384" y="434"/>
                  </a:lnTo>
                  <a:lnTo>
                    <a:pt x="394" y="427"/>
                  </a:lnTo>
                  <a:lnTo>
                    <a:pt x="400" y="426"/>
                  </a:lnTo>
                  <a:lnTo>
                    <a:pt x="405" y="424"/>
                  </a:lnTo>
                  <a:lnTo>
                    <a:pt x="405" y="424"/>
                  </a:lnTo>
                  <a:lnTo>
                    <a:pt x="412" y="426"/>
                  </a:lnTo>
                  <a:lnTo>
                    <a:pt x="419" y="430"/>
                  </a:lnTo>
                  <a:lnTo>
                    <a:pt x="419" y="430"/>
                  </a:lnTo>
                  <a:lnTo>
                    <a:pt x="415" y="422"/>
                  </a:lnTo>
                  <a:lnTo>
                    <a:pt x="414" y="416"/>
                  </a:lnTo>
                  <a:lnTo>
                    <a:pt x="414" y="407"/>
                  </a:lnTo>
                  <a:lnTo>
                    <a:pt x="414" y="402"/>
                  </a:lnTo>
                  <a:lnTo>
                    <a:pt x="417" y="396"/>
                  </a:lnTo>
                  <a:lnTo>
                    <a:pt x="420" y="392"/>
                  </a:lnTo>
                  <a:lnTo>
                    <a:pt x="427" y="387"/>
                  </a:lnTo>
                  <a:lnTo>
                    <a:pt x="434" y="384"/>
                  </a:lnTo>
                  <a:lnTo>
                    <a:pt x="434" y="384"/>
                  </a:lnTo>
                  <a:lnTo>
                    <a:pt x="452" y="396"/>
                  </a:lnTo>
                  <a:lnTo>
                    <a:pt x="470" y="406"/>
                  </a:lnTo>
                  <a:lnTo>
                    <a:pt x="490" y="412"/>
                  </a:lnTo>
                  <a:lnTo>
                    <a:pt x="511" y="419"/>
                  </a:lnTo>
                  <a:lnTo>
                    <a:pt x="535" y="422"/>
                  </a:lnTo>
                  <a:lnTo>
                    <a:pt x="561" y="426"/>
                  </a:lnTo>
                  <a:lnTo>
                    <a:pt x="621" y="430"/>
                  </a:lnTo>
                  <a:lnTo>
                    <a:pt x="621" y="430"/>
                  </a:lnTo>
                  <a:lnTo>
                    <a:pt x="622" y="439"/>
                  </a:lnTo>
                  <a:lnTo>
                    <a:pt x="624" y="445"/>
                  </a:lnTo>
                  <a:lnTo>
                    <a:pt x="629" y="452"/>
                  </a:lnTo>
                  <a:lnTo>
                    <a:pt x="632" y="455"/>
                  </a:lnTo>
                  <a:lnTo>
                    <a:pt x="637" y="460"/>
                  </a:lnTo>
                  <a:lnTo>
                    <a:pt x="644" y="462"/>
                  </a:lnTo>
                  <a:lnTo>
                    <a:pt x="657" y="467"/>
                  </a:lnTo>
                  <a:lnTo>
                    <a:pt x="683" y="470"/>
                  </a:lnTo>
                  <a:lnTo>
                    <a:pt x="697" y="472"/>
                  </a:lnTo>
                  <a:lnTo>
                    <a:pt x="705" y="477"/>
                  </a:lnTo>
                  <a:lnTo>
                    <a:pt x="705" y="477"/>
                  </a:lnTo>
                  <a:lnTo>
                    <a:pt x="705" y="457"/>
                  </a:lnTo>
                  <a:lnTo>
                    <a:pt x="708" y="450"/>
                  </a:lnTo>
                  <a:lnTo>
                    <a:pt x="710" y="447"/>
                  </a:lnTo>
                  <a:lnTo>
                    <a:pt x="713" y="445"/>
                  </a:lnTo>
                  <a:lnTo>
                    <a:pt x="713" y="445"/>
                  </a:lnTo>
                  <a:lnTo>
                    <a:pt x="715" y="454"/>
                  </a:lnTo>
                  <a:lnTo>
                    <a:pt x="718" y="462"/>
                  </a:lnTo>
                  <a:lnTo>
                    <a:pt x="725" y="475"/>
                  </a:lnTo>
                  <a:lnTo>
                    <a:pt x="735" y="487"/>
                  </a:lnTo>
                  <a:lnTo>
                    <a:pt x="746" y="497"/>
                  </a:lnTo>
                  <a:lnTo>
                    <a:pt x="756" y="508"/>
                  </a:lnTo>
                  <a:lnTo>
                    <a:pt x="766" y="520"/>
                  </a:lnTo>
                  <a:lnTo>
                    <a:pt x="769" y="526"/>
                  </a:lnTo>
                  <a:lnTo>
                    <a:pt x="773" y="535"/>
                  </a:lnTo>
                  <a:lnTo>
                    <a:pt x="774" y="543"/>
                  </a:lnTo>
                  <a:lnTo>
                    <a:pt x="774" y="553"/>
                  </a:lnTo>
                  <a:lnTo>
                    <a:pt x="774" y="553"/>
                  </a:lnTo>
                  <a:lnTo>
                    <a:pt x="784" y="551"/>
                  </a:lnTo>
                  <a:lnTo>
                    <a:pt x="784" y="551"/>
                  </a:lnTo>
                  <a:lnTo>
                    <a:pt x="794" y="553"/>
                  </a:lnTo>
                  <a:lnTo>
                    <a:pt x="803" y="556"/>
                  </a:lnTo>
                  <a:lnTo>
                    <a:pt x="808" y="563"/>
                  </a:lnTo>
                  <a:lnTo>
                    <a:pt x="811" y="568"/>
                  </a:lnTo>
                  <a:lnTo>
                    <a:pt x="811" y="568"/>
                  </a:lnTo>
                  <a:lnTo>
                    <a:pt x="817" y="579"/>
                  </a:lnTo>
                  <a:lnTo>
                    <a:pt x="821" y="583"/>
                  </a:lnTo>
                  <a:lnTo>
                    <a:pt x="826" y="584"/>
                  </a:lnTo>
                  <a:lnTo>
                    <a:pt x="826" y="584"/>
                  </a:lnTo>
                  <a:lnTo>
                    <a:pt x="829" y="584"/>
                  </a:lnTo>
                  <a:lnTo>
                    <a:pt x="829" y="584"/>
                  </a:lnTo>
                  <a:lnTo>
                    <a:pt x="827" y="591"/>
                  </a:lnTo>
                  <a:lnTo>
                    <a:pt x="824" y="598"/>
                  </a:lnTo>
                  <a:lnTo>
                    <a:pt x="821" y="604"/>
                  </a:lnTo>
                  <a:lnTo>
                    <a:pt x="821" y="614"/>
                  </a:lnTo>
                  <a:lnTo>
                    <a:pt x="821" y="614"/>
                  </a:lnTo>
                  <a:lnTo>
                    <a:pt x="836" y="621"/>
                  </a:lnTo>
                  <a:lnTo>
                    <a:pt x="849" y="629"/>
                  </a:lnTo>
                  <a:lnTo>
                    <a:pt x="861" y="639"/>
                  </a:lnTo>
                  <a:lnTo>
                    <a:pt x="870" y="651"/>
                  </a:lnTo>
                  <a:lnTo>
                    <a:pt x="877" y="662"/>
                  </a:lnTo>
                  <a:lnTo>
                    <a:pt x="880" y="674"/>
                  </a:lnTo>
                  <a:lnTo>
                    <a:pt x="880" y="680"/>
                  </a:lnTo>
                  <a:lnTo>
                    <a:pt x="880" y="685"/>
                  </a:lnTo>
                  <a:lnTo>
                    <a:pt x="879" y="692"/>
                  </a:lnTo>
                  <a:lnTo>
                    <a:pt x="875" y="698"/>
                  </a:lnTo>
                  <a:lnTo>
                    <a:pt x="875" y="698"/>
                  </a:lnTo>
                  <a:lnTo>
                    <a:pt x="899" y="705"/>
                  </a:lnTo>
                  <a:lnTo>
                    <a:pt x="922" y="713"/>
                  </a:lnTo>
                  <a:lnTo>
                    <a:pt x="943" y="723"/>
                  </a:lnTo>
                  <a:lnTo>
                    <a:pt x="961" y="735"/>
                  </a:lnTo>
                  <a:lnTo>
                    <a:pt x="970" y="741"/>
                  </a:lnTo>
                  <a:lnTo>
                    <a:pt x="976" y="748"/>
                  </a:lnTo>
                  <a:lnTo>
                    <a:pt x="981" y="756"/>
                  </a:lnTo>
                  <a:lnTo>
                    <a:pt x="985" y="765"/>
                  </a:lnTo>
                  <a:lnTo>
                    <a:pt x="986" y="775"/>
                  </a:lnTo>
                  <a:lnTo>
                    <a:pt x="985" y="785"/>
                  </a:lnTo>
                  <a:lnTo>
                    <a:pt x="983" y="794"/>
                  </a:lnTo>
                  <a:lnTo>
                    <a:pt x="976" y="806"/>
                  </a:lnTo>
                  <a:lnTo>
                    <a:pt x="976" y="806"/>
                  </a:lnTo>
                  <a:lnTo>
                    <a:pt x="978" y="796"/>
                  </a:lnTo>
                  <a:lnTo>
                    <a:pt x="978" y="789"/>
                  </a:lnTo>
                  <a:lnTo>
                    <a:pt x="973" y="786"/>
                  </a:lnTo>
                  <a:lnTo>
                    <a:pt x="968" y="783"/>
                  </a:lnTo>
                  <a:lnTo>
                    <a:pt x="956" y="781"/>
                  </a:lnTo>
                  <a:lnTo>
                    <a:pt x="950" y="778"/>
                  </a:lnTo>
                  <a:lnTo>
                    <a:pt x="945" y="775"/>
                  </a:lnTo>
                  <a:lnTo>
                    <a:pt x="945" y="775"/>
                  </a:lnTo>
                  <a:lnTo>
                    <a:pt x="953" y="796"/>
                  </a:lnTo>
                  <a:lnTo>
                    <a:pt x="956" y="816"/>
                  </a:lnTo>
                  <a:lnTo>
                    <a:pt x="958" y="836"/>
                  </a:lnTo>
                  <a:lnTo>
                    <a:pt x="956" y="856"/>
                  </a:lnTo>
                  <a:lnTo>
                    <a:pt x="950" y="892"/>
                  </a:lnTo>
                  <a:lnTo>
                    <a:pt x="947" y="910"/>
                  </a:lnTo>
                  <a:lnTo>
                    <a:pt x="945" y="928"/>
                  </a:lnTo>
                  <a:lnTo>
                    <a:pt x="945" y="928"/>
                  </a:lnTo>
                  <a:lnTo>
                    <a:pt x="945" y="945"/>
                  </a:lnTo>
                  <a:lnTo>
                    <a:pt x="947" y="960"/>
                  </a:lnTo>
                  <a:lnTo>
                    <a:pt x="950" y="975"/>
                  </a:lnTo>
                  <a:lnTo>
                    <a:pt x="953" y="988"/>
                  </a:lnTo>
                  <a:lnTo>
                    <a:pt x="963" y="1013"/>
                  </a:lnTo>
                  <a:lnTo>
                    <a:pt x="975" y="1038"/>
                  </a:lnTo>
                  <a:lnTo>
                    <a:pt x="1004" y="1084"/>
                  </a:lnTo>
                  <a:lnTo>
                    <a:pt x="1018" y="1109"/>
                  </a:lnTo>
                  <a:lnTo>
                    <a:pt x="1031" y="1135"/>
                  </a:lnTo>
                  <a:lnTo>
                    <a:pt x="1031" y="1135"/>
                  </a:lnTo>
                  <a:lnTo>
                    <a:pt x="1038" y="1135"/>
                  </a:lnTo>
                  <a:lnTo>
                    <a:pt x="1038" y="1135"/>
                  </a:lnTo>
                  <a:lnTo>
                    <a:pt x="1052" y="1137"/>
                  </a:lnTo>
                  <a:lnTo>
                    <a:pt x="1067" y="1140"/>
                  </a:lnTo>
                  <a:lnTo>
                    <a:pt x="1079" y="1147"/>
                  </a:lnTo>
                  <a:lnTo>
                    <a:pt x="1089" y="1155"/>
                  </a:lnTo>
                  <a:lnTo>
                    <a:pt x="1095" y="1163"/>
                  </a:lnTo>
                  <a:lnTo>
                    <a:pt x="1104" y="1175"/>
                  </a:lnTo>
                  <a:lnTo>
                    <a:pt x="1114" y="1198"/>
                  </a:lnTo>
                  <a:lnTo>
                    <a:pt x="1124" y="1223"/>
                  </a:lnTo>
                  <a:lnTo>
                    <a:pt x="1135" y="1246"/>
                  </a:lnTo>
                  <a:lnTo>
                    <a:pt x="1142" y="1258"/>
                  </a:lnTo>
                  <a:lnTo>
                    <a:pt x="1150" y="1268"/>
                  </a:lnTo>
                  <a:lnTo>
                    <a:pt x="1158" y="1276"/>
                  </a:lnTo>
                  <a:lnTo>
                    <a:pt x="1170" y="1281"/>
                  </a:lnTo>
                  <a:lnTo>
                    <a:pt x="1170" y="1281"/>
                  </a:lnTo>
                  <a:lnTo>
                    <a:pt x="1170" y="1286"/>
                  </a:lnTo>
                  <a:lnTo>
                    <a:pt x="1170" y="1291"/>
                  </a:lnTo>
                  <a:lnTo>
                    <a:pt x="1167" y="1297"/>
                  </a:lnTo>
                  <a:lnTo>
                    <a:pt x="1163" y="1304"/>
                  </a:lnTo>
                  <a:lnTo>
                    <a:pt x="1163" y="1312"/>
                  </a:lnTo>
                  <a:lnTo>
                    <a:pt x="1163" y="1312"/>
                  </a:lnTo>
                  <a:lnTo>
                    <a:pt x="1163" y="1312"/>
                  </a:lnTo>
                  <a:lnTo>
                    <a:pt x="1163" y="1312"/>
                  </a:lnTo>
                  <a:lnTo>
                    <a:pt x="1173" y="1312"/>
                  </a:lnTo>
                  <a:lnTo>
                    <a:pt x="1182" y="1316"/>
                  </a:lnTo>
                  <a:lnTo>
                    <a:pt x="1188" y="1321"/>
                  </a:lnTo>
                  <a:lnTo>
                    <a:pt x="1195" y="1325"/>
                  </a:lnTo>
                  <a:lnTo>
                    <a:pt x="1201" y="1332"/>
                  </a:lnTo>
                  <a:lnTo>
                    <a:pt x="1206" y="1340"/>
                  </a:lnTo>
                  <a:lnTo>
                    <a:pt x="1216" y="1355"/>
                  </a:lnTo>
                  <a:lnTo>
                    <a:pt x="1216" y="1355"/>
                  </a:lnTo>
                  <a:lnTo>
                    <a:pt x="1225" y="1372"/>
                  </a:lnTo>
                  <a:lnTo>
                    <a:pt x="1234" y="1385"/>
                  </a:lnTo>
                  <a:lnTo>
                    <a:pt x="1239" y="1392"/>
                  </a:lnTo>
                  <a:lnTo>
                    <a:pt x="1244" y="1395"/>
                  </a:lnTo>
                  <a:lnTo>
                    <a:pt x="1251" y="1398"/>
                  </a:lnTo>
                  <a:lnTo>
                    <a:pt x="1259" y="1398"/>
                  </a:lnTo>
                  <a:lnTo>
                    <a:pt x="1259" y="1398"/>
                  </a:lnTo>
                  <a:lnTo>
                    <a:pt x="1264" y="1398"/>
                  </a:lnTo>
                  <a:lnTo>
                    <a:pt x="1271" y="1397"/>
                  </a:lnTo>
                  <a:lnTo>
                    <a:pt x="1271" y="1397"/>
                  </a:lnTo>
                  <a:lnTo>
                    <a:pt x="1234" y="1354"/>
                  </a:lnTo>
                  <a:lnTo>
                    <a:pt x="1218" y="1330"/>
                  </a:lnTo>
                  <a:lnTo>
                    <a:pt x="1201" y="1307"/>
                  </a:lnTo>
                  <a:lnTo>
                    <a:pt x="1187" y="1284"/>
                  </a:lnTo>
                  <a:lnTo>
                    <a:pt x="1172" y="1258"/>
                  </a:lnTo>
                  <a:lnTo>
                    <a:pt x="1158" y="1233"/>
                  </a:lnTo>
                  <a:lnTo>
                    <a:pt x="1147" y="1205"/>
                  </a:lnTo>
                  <a:lnTo>
                    <a:pt x="1147" y="1205"/>
                  </a:lnTo>
                  <a:lnTo>
                    <a:pt x="1160" y="1210"/>
                  </a:lnTo>
                  <a:lnTo>
                    <a:pt x="1172" y="1215"/>
                  </a:lnTo>
                  <a:lnTo>
                    <a:pt x="1182" y="1223"/>
                  </a:lnTo>
                  <a:lnTo>
                    <a:pt x="1191" y="1230"/>
                  </a:lnTo>
                  <a:lnTo>
                    <a:pt x="1208" y="1248"/>
                  </a:lnTo>
                  <a:lnTo>
                    <a:pt x="1223" y="1268"/>
                  </a:lnTo>
                  <a:lnTo>
                    <a:pt x="1249" y="1311"/>
                  </a:lnTo>
                  <a:lnTo>
                    <a:pt x="1264" y="1330"/>
                  </a:lnTo>
                  <a:lnTo>
                    <a:pt x="1279" y="1350"/>
                  </a:lnTo>
                  <a:lnTo>
                    <a:pt x="1279" y="1350"/>
                  </a:lnTo>
                  <a:lnTo>
                    <a:pt x="1294" y="1357"/>
                  </a:lnTo>
                  <a:lnTo>
                    <a:pt x="1307" y="1367"/>
                  </a:lnTo>
                  <a:lnTo>
                    <a:pt x="1319" y="1377"/>
                  </a:lnTo>
                  <a:lnTo>
                    <a:pt x="1329" y="1388"/>
                  </a:lnTo>
                  <a:lnTo>
                    <a:pt x="1347" y="1415"/>
                  </a:lnTo>
                  <a:lnTo>
                    <a:pt x="1364" y="1443"/>
                  </a:lnTo>
                  <a:lnTo>
                    <a:pt x="1364" y="1443"/>
                  </a:lnTo>
                  <a:lnTo>
                    <a:pt x="1364" y="1451"/>
                  </a:lnTo>
                  <a:lnTo>
                    <a:pt x="1362" y="1459"/>
                  </a:lnTo>
                  <a:lnTo>
                    <a:pt x="1360" y="1468"/>
                  </a:lnTo>
                  <a:lnTo>
                    <a:pt x="1357" y="1473"/>
                  </a:lnTo>
                  <a:lnTo>
                    <a:pt x="1357" y="1473"/>
                  </a:lnTo>
                  <a:lnTo>
                    <a:pt x="1398" y="1504"/>
                  </a:lnTo>
                  <a:lnTo>
                    <a:pt x="1421" y="1519"/>
                  </a:lnTo>
                  <a:lnTo>
                    <a:pt x="1446" y="1534"/>
                  </a:lnTo>
                  <a:lnTo>
                    <a:pt x="1473" y="1547"/>
                  </a:lnTo>
                  <a:lnTo>
                    <a:pt x="1499" y="1557"/>
                  </a:lnTo>
                  <a:lnTo>
                    <a:pt x="1527" y="1564"/>
                  </a:lnTo>
                  <a:lnTo>
                    <a:pt x="1542" y="1565"/>
                  </a:lnTo>
                  <a:lnTo>
                    <a:pt x="1556" y="1565"/>
                  </a:lnTo>
                  <a:lnTo>
                    <a:pt x="1556" y="1565"/>
                  </a:lnTo>
                  <a:lnTo>
                    <a:pt x="1569" y="1565"/>
                  </a:lnTo>
                  <a:lnTo>
                    <a:pt x="1580" y="1564"/>
                  </a:lnTo>
                  <a:lnTo>
                    <a:pt x="1592" y="1560"/>
                  </a:lnTo>
                  <a:lnTo>
                    <a:pt x="1604" y="1557"/>
                  </a:lnTo>
                  <a:lnTo>
                    <a:pt x="1604" y="1557"/>
                  </a:lnTo>
                  <a:lnTo>
                    <a:pt x="1633" y="1584"/>
                  </a:lnTo>
                  <a:lnTo>
                    <a:pt x="1648" y="1595"/>
                  </a:lnTo>
                  <a:lnTo>
                    <a:pt x="1665" y="1605"/>
                  </a:lnTo>
                  <a:lnTo>
                    <a:pt x="1683" y="1613"/>
                  </a:lnTo>
                  <a:lnTo>
                    <a:pt x="1703" y="1620"/>
                  </a:lnTo>
                  <a:lnTo>
                    <a:pt x="1724" y="1625"/>
                  </a:lnTo>
                  <a:lnTo>
                    <a:pt x="1751" y="1627"/>
                  </a:lnTo>
                  <a:lnTo>
                    <a:pt x="1751" y="1627"/>
                  </a:lnTo>
                  <a:lnTo>
                    <a:pt x="1759" y="1627"/>
                  </a:lnTo>
                  <a:lnTo>
                    <a:pt x="1759" y="1627"/>
                  </a:lnTo>
                  <a:lnTo>
                    <a:pt x="1771" y="1648"/>
                  </a:lnTo>
                  <a:lnTo>
                    <a:pt x="1782" y="1670"/>
                  </a:lnTo>
                  <a:lnTo>
                    <a:pt x="1799" y="1689"/>
                  </a:lnTo>
                  <a:lnTo>
                    <a:pt x="1817" y="1706"/>
                  </a:lnTo>
                  <a:lnTo>
                    <a:pt x="1839" y="1723"/>
                  </a:lnTo>
                  <a:lnTo>
                    <a:pt x="1862" y="1736"/>
                  </a:lnTo>
                  <a:lnTo>
                    <a:pt x="1886" y="1747"/>
                  </a:lnTo>
                  <a:lnTo>
                    <a:pt x="1915" y="1757"/>
                  </a:lnTo>
                  <a:lnTo>
                    <a:pt x="1915" y="1757"/>
                  </a:lnTo>
                  <a:lnTo>
                    <a:pt x="1915" y="1744"/>
                  </a:lnTo>
                  <a:lnTo>
                    <a:pt x="1916" y="1736"/>
                  </a:lnTo>
                  <a:lnTo>
                    <a:pt x="1918" y="1732"/>
                  </a:lnTo>
                  <a:lnTo>
                    <a:pt x="1921" y="1729"/>
                  </a:lnTo>
                  <a:lnTo>
                    <a:pt x="1925" y="1727"/>
                  </a:lnTo>
                  <a:lnTo>
                    <a:pt x="1930" y="1726"/>
                  </a:lnTo>
                  <a:lnTo>
                    <a:pt x="1930" y="1726"/>
                  </a:lnTo>
                  <a:lnTo>
                    <a:pt x="1934" y="1726"/>
                  </a:lnTo>
                  <a:lnTo>
                    <a:pt x="1934" y="1726"/>
                  </a:lnTo>
                  <a:lnTo>
                    <a:pt x="1946" y="1727"/>
                  </a:lnTo>
                  <a:lnTo>
                    <a:pt x="1956" y="1729"/>
                  </a:lnTo>
                  <a:lnTo>
                    <a:pt x="1963" y="1734"/>
                  </a:lnTo>
                  <a:lnTo>
                    <a:pt x="1969" y="1741"/>
                  </a:lnTo>
                  <a:lnTo>
                    <a:pt x="1969" y="1741"/>
                  </a:lnTo>
                  <a:lnTo>
                    <a:pt x="1939" y="1767"/>
                  </a:lnTo>
                  <a:lnTo>
                    <a:pt x="1915" y="1792"/>
                  </a:lnTo>
                  <a:lnTo>
                    <a:pt x="1860" y="1848"/>
                  </a:lnTo>
                  <a:lnTo>
                    <a:pt x="1860" y="1848"/>
                  </a:lnTo>
                  <a:lnTo>
                    <a:pt x="1868" y="1870"/>
                  </a:lnTo>
                  <a:lnTo>
                    <a:pt x="1873" y="1888"/>
                  </a:lnTo>
                  <a:lnTo>
                    <a:pt x="1875" y="1904"/>
                  </a:lnTo>
                  <a:lnTo>
                    <a:pt x="1873" y="1919"/>
                  </a:lnTo>
                  <a:lnTo>
                    <a:pt x="1868" y="1931"/>
                  </a:lnTo>
                  <a:lnTo>
                    <a:pt x="1862" y="1944"/>
                  </a:lnTo>
                  <a:lnTo>
                    <a:pt x="1855" y="1954"/>
                  </a:lnTo>
                  <a:lnTo>
                    <a:pt x="1847" y="1966"/>
                  </a:lnTo>
                  <a:lnTo>
                    <a:pt x="1827" y="1986"/>
                  </a:lnTo>
                  <a:lnTo>
                    <a:pt x="1817" y="1997"/>
                  </a:lnTo>
                  <a:lnTo>
                    <a:pt x="1809" y="2009"/>
                  </a:lnTo>
                  <a:lnTo>
                    <a:pt x="1802" y="2022"/>
                  </a:lnTo>
                  <a:lnTo>
                    <a:pt x="1795" y="2037"/>
                  </a:lnTo>
                  <a:lnTo>
                    <a:pt x="1792" y="2053"/>
                  </a:lnTo>
                  <a:lnTo>
                    <a:pt x="1791" y="2072"/>
                  </a:lnTo>
                  <a:lnTo>
                    <a:pt x="1791" y="2072"/>
                  </a:lnTo>
                  <a:lnTo>
                    <a:pt x="1794" y="2072"/>
                  </a:lnTo>
                  <a:lnTo>
                    <a:pt x="1794" y="2072"/>
                  </a:lnTo>
                  <a:lnTo>
                    <a:pt x="1799" y="2070"/>
                  </a:lnTo>
                  <a:lnTo>
                    <a:pt x="1804" y="2068"/>
                  </a:lnTo>
                  <a:lnTo>
                    <a:pt x="1804" y="2068"/>
                  </a:lnTo>
                  <a:lnTo>
                    <a:pt x="1810" y="2067"/>
                  </a:lnTo>
                  <a:lnTo>
                    <a:pt x="1810" y="2067"/>
                  </a:lnTo>
                  <a:lnTo>
                    <a:pt x="1812" y="2068"/>
                  </a:lnTo>
                  <a:lnTo>
                    <a:pt x="1814" y="2072"/>
                  </a:lnTo>
                  <a:lnTo>
                    <a:pt x="1814" y="2072"/>
                  </a:lnTo>
                  <a:lnTo>
                    <a:pt x="1814" y="2081"/>
                  </a:lnTo>
                  <a:lnTo>
                    <a:pt x="1810" y="2088"/>
                  </a:lnTo>
                  <a:lnTo>
                    <a:pt x="1805" y="2091"/>
                  </a:lnTo>
                  <a:lnTo>
                    <a:pt x="1799" y="2095"/>
                  </a:lnTo>
                  <a:lnTo>
                    <a:pt x="1794" y="2098"/>
                  </a:lnTo>
                  <a:lnTo>
                    <a:pt x="1787" y="2103"/>
                  </a:lnTo>
                  <a:lnTo>
                    <a:pt x="1784" y="2108"/>
                  </a:lnTo>
                  <a:lnTo>
                    <a:pt x="1782" y="2116"/>
                  </a:lnTo>
                  <a:lnTo>
                    <a:pt x="1782" y="2116"/>
                  </a:lnTo>
                  <a:lnTo>
                    <a:pt x="1786" y="2125"/>
                  </a:lnTo>
                  <a:lnTo>
                    <a:pt x="1789" y="2129"/>
                  </a:lnTo>
                  <a:lnTo>
                    <a:pt x="1791" y="2138"/>
                  </a:lnTo>
                  <a:lnTo>
                    <a:pt x="1791" y="2148"/>
                  </a:lnTo>
                  <a:lnTo>
                    <a:pt x="1791" y="2148"/>
                  </a:lnTo>
                  <a:lnTo>
                    <a:pt x="1804" y="2158"/>
                  </a:lnTo>
                  <a:lnTo>
                    <a:pt x="1814" y="2168"/>
                  </a:lnTo>
                  <a:lnTo>
                    <a:pt x="1824" y="2177"/>
                  </a:lnTo>
                  <a:lnTo>
                    <a:pt x="1832" y="2187"/>
                  </a:lnTo>
                  <a:lnTo>
                    <a:pt x="1837" y="2199"/>
                  </a:lnTo>
                  <a:lnTo>
                    <a:pt x="1843" y="2209"/>
                  </a:lnTo>
                  <a:lnTo>
                    <a:pt x="1852" y="2232"/>
                  </a:lnTo>
                  <a:lnTo>
                    <a:pt x="1868" y="2278"/>
                  </a:lnTo>
                  <a:lnTo>
                    <a:pt x="1878" y="2302"/>
                  </a:lnTo>
                  <a:lnTo>
                    <a:pt x="1883" y="2313"/>
                  </a:lnTo>
                  <a:lnTo>
                    <a:pt x="1891" y="2325"/>
                  </a:lnTo>
                  <a:lnTo>
                    <a:pt x="1891" y="2325"/>
                  </a:lnTo>
                  <a:lnTo>
                    <a:pt x="1898" y="2331"/>
                  </a:lnTo>
                  <a:lnTo>
                    <a:pt x="1905" y="2340"/>
                  </a:lnTo>
                  <a:lnTo>
                    <a:pt x="1923" y="2351"/>
                  </a:lnTo>
                  <a:lnTo>
                    <a:pt x="1941" y="2363"/>
                  </a:lnTo>
                  <a:lnTo>
                    <a:pt x="1961" y="2373"/>
                  </a:lnTo>
                  <a:lnTo>
                    <a:pt x="1981" y="2384"/>
                  </a:lnTo>
                  <a:lnTo>
                    <a:pt x="1999" y="2396"/>
                  </a:lnTo>
                  <a:lnTo>
                    <a:pt x="2006" y="2401"/>
                  </a:lnTo>
                  <a:lnTo>
                    <a:pt x="2012" y="2407"/>
                  </a:lnTo>
                  <a:lnTo>
                    <a:pt x="2019" y="2416"/>
                  </a:lnTo>
                  <a:lnTo>
                    <a:pt x="2022" y="2424"/>
                  </a:lnTo>
                  <a:lnTo>
                    <a:pt x="2022" y="2424"/>
                  </a:lnTo>
                  <a:lnTo>
                    <a:pt x="2027" y="2439"/>
                  </a:lnTo>
                  <a:lnTo>
                    <a:pt x="2030" y="2455"/>
                  </a:lnTo>
                  <a:lnTo>
                    <a:pt x="2032" y="2474"/>
                  </a:lnTo>
                  <a:lnTo>
                    <a:pt x="2032" y="2492"/>
                  </a:lnTo>
                  <a:lnTo>
                    <a:pt x="2030" y="2512"/>
                  </a:lnTo>
                  <a:lnTo>
                    <a:pt x="2029" y="2533"/>
                  </a:lnTo>
                  <a:lnTo>
                    <a:pt x="2022" y="2574"/>
                  </a:lnTo>
                  <a:lnTo>
                    <a:pt x="2014" y="2616"/>
                  </a:lnTo>
                  <a:lnTo>
                    <a:pt x="2004" y="2654"/>
                  </a:lnTo>
                  <a:lnTo>
                    <a:pt x="1997" y="2689"/>
                  </a:lnTo>
                  <a:lnTo>
                    <a:pt x="1992" y="2715"/>
                  </a:lnTo>
                  <a:lnTo>
                    <a:pt x="1992" y="2715"/>
                  </a:lnTo>
                  <a:lnTo>
                    <a:pt x="1987" y="2742"/>
                  </a:lnTo>
                  <a:lnTo>
                    <a:pt x="1982" y="2768"/>
                  </a:lnTo>
                  <a:lnTo>
                    <a:pt x="1973" y="2821"/>
                  </a:lnTo>
                  <a:lnTo>
                    <a:pt x="1968" y="2847"/>
                  </a:lnTo>
                  <a:lnTo>
                    <a:pt x="1964" y="2872"/>
                  </a:lnTo>
                  <a:lnTo>
                    <a:pt x="1961" y="2899"/>
                  </a:lnTo>
                  <a:lnTo>
                    <a:pt x="1961" y="2922"/>
                  </a:lnTo>
                  <a:lnTo>
                    <a:pt x="1961" y="2922"/>
                  </a:lnTo>
                  <a:lnTo>
                    <a:pt x="1954" y="2932"/>
                  </a:lnTo>
                  <a:lnTo>
                    <a:pt x="1948" y="2940"/>
                  </a:lnTo>
                  <a:lnTo>
                    <a:pt x="1946" y="2945"/>
                  </a:lnTo>
                  <a:lnTo>
                    <a:pt x="1944" y="2952"/>
                  </a:lnTo>
                  <a:lnTo>
                    <a:pt x="1944" y="2958"/>
                  </a:lnTo>
                  <a:lnTo>
                    <a:pt x="1946" y="2968"/>
                  </a:lnTo>
                  <a:lnTo>
                    <a:pt x="1946" y="2968"/>
                  </a:lnTo>
                  <a:lnTo>
                    <a:pt x="1948" y="2972"/>
                  </a:lnTo>
                  <a:lnTo>
                    <a:pt x="1953" y="2973"/>
                  </a:lnTo>
                  <a:lnTo>
                    <a:pt x="1963" y="2975"/>
                  </a:lnTo>
                  <a:lnTo>
                    <a:pt x="1968" y="2975"/>
                  </a:lnTo>
                  <a:lnTo>
                    <a:pt x="1971" y="2976"/>
                  </a:lnTo>
                  <a:lnTo>
                    <a:pt x="1974" y="2980"/>
                  </a:lnTo>
                  <a:lnTo>
                    <a:pt x="1976" y="2983"/>
                  </a:lnTo>
                  <a:lnTo>
                    <a:pt x="1976" y="2983"/>
                  </a:lnTo>
                  <a:lnTo>
                    <a:pt x="1976" y="2993"/>
                  </a:lnTo>
                  <a:lnTo>
                    <a:pt x="1974" y="3003"/>
                  </a:lnTo>
                  <a:lnTo>
                    <a:pt x="1968" y="3021"/>
                  </a:lnTo>
                  <a:lnTo>
                    <a:pt x="1966" y="3029"/>
                  </a:lnTo>
                  <a:lnTo>
                    <a:pt x="1966" y="3038"/>
                  </a:lnTo>
                  <a:lnTo>
                    <a:pt x="1969" y="3046"/>
                  </a:lnTo>
                  <a:lnTo>
                    <a:pt x="1976" y="3053"/>
                  </a:lnTo>
                  <a:lnTo>
                    <a:pt x="1976" y="3053"/>
                  </a:lnTo>
                  <a:lnTo>
                    <a:pt x="1971" y="3058"/>
                  </a:lnTo>
                  <a:lnTo>
                    <a:pt x="1968" y="3064"/>
                  </a:lnTo>
                  <a:lnTo>
                    <a:pt x="1959" y="3079"/>
                  </a:lnTo>
                  <a:lnTo>
                    <a:pt x="1953" y="3092"/>
                  </a:lnTo>
                  <a:lnTo>
                    <a:pt x="1946" y="3106"/>
                  </a:lnTo>
                  <a:lnTo>
                    <a:pt x="1946" y="3106"/>
                  </a:lnTo>
                  <a:lnTo>
                    <a:pt x="1941" y="3106"/>
                  </a:lnTo>
                  <a:lnTo>
                    <a:pt x="1941" y="3106"/>
                  </a:lnTo>
                  <a:lnTo>
                    <a:pt x="1936" y="3106"/>
                  </a:lnTo>
                  <a:lnTo>
                    <a:pt x="1933" y="3104"/>
                  </a:lnTo>
                  <a:lnTo>
                    <a:pt x="1931" y="3102"/>
                  </a:lnTo>
                  <a:lnTo>
                    <a:pt x="1933" y="3099"/>
                  </a:lnTo>
                  <a:lnTo>
                    <a:pt x="1933" y="3099"/>
                  </a:lnTo>
                  <a:lnTo>
                    <a:pt x="1934" y="3094"/>
                  </a:lnTo>
                  <a:lnTo>
                    <a:pt x="1934" y="3092"/>
                  </a:lnTo>
                  <a:lnTo>
                    <a:pt x="1934" y="3092"/>
                  </a:lnTo>
                  <a:lnTo>
                    <a:pt x="1934" y="3092"/>
                  </a:lnTo>
                  <a:lnTo>
                    <a:pt x="1923" y="3099"/>
                  </a:lnTo>
                  <a:lnTo>
                    <a:pt x="1923" y="3099"/>
                  </a:lnTo>
                  <a:lnTo>
                    <a:pt x="1925" y="3109"/>
                  </a:lnTo>
                  <a:lnTo>
                    <a:pt x="1931" y="3122"/>
                  </a:lnTo>
                  <a:lnTo>
                    <a:pt x="1934" y="3129"/>
                  </a:lnTo>
                  <a:lnTo>
                    <a:pt x="1939" y="3135"/>
                  </a:lnTo>
                  <a:lnTo>
                    <a:pt x="1946" y="3140"/>
                  </a:lnTo>
                  <a:lnTo>
                    <a:pt x="1953" y="3144"/>
                  </a:lnTo>
                  <a:lnTo>
                    <a:pt x="1953" y="3144"/>
                  </a:lnTo>
                  <a:lnTo>
                    <a:pt x="1948" y="3153"/>
                  </a:lnTo>
                  <a:lnTo>
                    <a:pt x="1943" y="3160"/>
                  </a:lnTo>
                  <a:lnTo>
                    <a:pt x="1939" y="3168"/>
                  </a:lnTo>
                  <a:lnTo>
                    <a:pt x="1939" y="3175"/>
                  </a:lnTo>
                  <a:lnTo>
                    <a:pt x="1939" y="3188"/>
                  </a:lnTo>
                  <a:lnTo>
                    <a:pt x="1941" y="3200"/>
                  </a:lnTo>
                  <a:lnTo>
                    <a:pt x="1946" y="3213"/>
                  </a:lnTo>
                  <a:lnTo>
                    <a:pt x="1949" y="3225"/>
                  </a:lnTo>
                  <a:lnTo>
                    <a:pt x="1949" y="3238"/>
                  </a:lnTo>
                  <a:lnTo>
                    <a:pt x="1948" y="3244"/>
                  </a:lnTo>
                  <a:lnTo>
                    <a:pt x="1946" y="3251"/>
                  </a:lnTo>
                  <a:lnTo>
                    <a:pt x="1946" y="3251"/>
                  </a:lnTo>
                  <a:lnTo>
                    <a:pt x="1956" y="3254"/>
                  </a:lnTo>
                  <a:lnTo>
                    <a:pt x="1968" y="3259"/>
                  </a:lnTo>
                  <a:lnTo>
                    <a:pt x="1978" y="3266"/>
                  </a:lnTo>
                  <a:lnTo>
                    <a:pt x="1987" y="3273"/>
                  </a:lnTo>
                  <a:lnTo>
                    <a:pt x="1994" y="3283"/>
                  </a:lnTo>
                  <a:lnTo>
                    <a:pt x="1997" y="3291"/>
                  </a:lnTo>
                  <a:lnTo>
                    <a:pt x="1997" y="3296"/>
                  </a:lnTo>
                  <a:lnTo>
                    <a:pt x="1997" y="3302"/>
                  </a:lnTo>
                  <a:lnTo>
                    <a:pt x="1996" y="3307"/>
                  </a:lnTo>
                  <a:lnTo>
                    <a:pt x="1992" y="3312"/>
                  </a:lnTo>
                  <a:lnTo>
                    <a:pt x="1992" y="3312"/>
                  </a:lnTo>
                  <a:lnTo>
                    <a:pt x="1997" y="3307"/>
                  </a:lnTo>
                  <a:lnTo>
                    <a:pt x="2004" y="3301"/>
                  </a:lnTo>
                  <a:lnTo>
                    <a:pt x="2016" y="3286"/>
                  </a:lnTo>
                  <a:lnTo>
                    <a:pt x="2022" y="3279"/>
                  </a:lnTo>
                  <a:lnTo>
                    <a:pt x="2029" y="3274"/>
                  </a:lnTo>
                  <a:lnTo>
                    <a:pt x="2035" y="3269"/>
                  </a:lnTo>
                  <a:lnTo>
                    <a:pt x="2044" y="3268"/>
                  </a:lnTo>
                  <a:lnTo>
                    <a:pt x="2044" y="3268"/>
                  </a:lnTo>
                  <a:lnTo>
                    <a:pt x="2052" y="3269"/>
                  </a:lnTo>
                  <a:lnTo>
                    <a:pt x="2062" y="3274"/>
                  </a:lnTo>
                  <a:lnTo>
                    <a:pt x="2062" y="3274"/>
                  </a:lnTo>
                  <a:lnTo>
                    <a:pt x="2060" y="3266"/>
                  </a:lnTo>
                  <a:lnTo>
                    <a:pt x="2059" y="3259"/>
                  </a:lnTo>
                  <a:lnTo>
                    <a:pt x="2052" y="3246"/>
                  </a:lnTo>
                  <a:lnTo>
                    <a:pt x="2049" y="3240"/>
                  </a:lnTo>
                  <a:lnTo>
                    <a:pt x="2045" y="3233"/>
                  </a:lnTo>
                  <a:lnTo>
                    <a:pt x="2045" y="3225"/>
                  </a:lnTo>
                  <a:lnTo>
                    <a:pt x="2045" y="3213"/>
                  </a:lnTo>
                  <a:lnTo>
                    <a:pt x="2045" y="3213"/>
                  </a:lnTo>
                  <a:lnTo>
                    <a:pt x="2059" y="3206"/>
                  </a:lnTo>
                  <a:lnTo>
                    <a:pt x="2070" y="3196"/>
                  </a:lnTo>
                  <a:lnTo>
                    <a:pt x="2080" y="3187"/>
                  </a:lnTo>
                  <a:lnTo>
                    <a:pt x="2090" y="3175"/>
                  </a:lnTo>
                  <a:lnTo>
                    <a:pt x="2107" y="3152"/>
                  </a:lnTo>
                  <a:lnTo>
                    <a:pt x="2115" y="3140"/>
                  </a:lnTo>
                  <a:lnTo>
                    <a:pt x="2123" y="3129"/>
                  </a:lnTo>
                  <a:lnTo>
                    <a:pt x="2123" y="3129"/>
                  </a:lnTo>
                  <a:lnTo>
                    <a:pt x="2112" y="3122"/>
                  </a:lnTo>
                  <a:lnTo>
                    <a:pt x="2098" y="3115"/>
                  </a:lnTo>
                  <a:lnTo>
                    <a:pt x="2093" y="3112"/>
                  </a:lnTo>
                  <a:lnTo>
                    <a:pt x="2088" y="3106"/>
                  </a:lnTo>
                  <a:lnTo>
                    <a:pt x="2085" y="3099"/>
                  </a:lnTo>
                  <a:lnTo>
                    <a:pt x="2085" y="3091"/>
                  </a:lnTo>
                  <a:lnTo>
                    <a:pt x="2085" y="3091"/>
                  </a:lnTo>
                  <a:lnTo>
                    <a:pt x="2100" y="3077"/>
                  </a:lnTo>
                  <a:lnTo>
                    <a:pt x="2113" y="3064"/>
                  </a:lnTo>
                  <a:lnTo>
                    <a:pt x="2123" y="3048"/>
                  </a:lnTo>
                  <a:lnTo>
                    <a:pt x="2131" y="3029"/>
                  </a:lnTo>
                  <a:lnTo>
                    <a:pt x="2138" y="3011"/>
                  </a:lnTo>
                  <a:lnTo>
                    <a:pt x="2143" y="2993"/>
                  </a:lnTo>
                  <a:lnTo>
                    <a:pt x="2145" y="2973"/>
                  </a:lnTo>
                  <a:lnTo>
                    <a:pt x="2146" y="2953"/>
                  </a:lnTo>
                  <a:lnTo>
                    <a:pt x="2146" y="2953"/>
                  </a:lnTo>
                  <a:lnTo>
                    <a:pt x="2153" y="2957"/>
                  </a:lnTo>
                  <a:lnTo>
                    <a:pt x="2160" y="2960"/>
                  </a:lnTo>
                  <a:lnTo>
                    <a:pt x="2169" y="2960"/>
                  </a:lnTo>
                  <a:lnTo>
                    <a:pt x="2178" y="2962"/>
                  </a:lnTo>
                  <a:lnTo>
                    <a:pt x="2178" y="2962"/>
                  </a:lnTo>
                  <a:lnTo>
                    <a:pt x="2193" y="2960"/>
                  </a:lnTo>
                  <a:lnTo>
                    <a:pt x="2193" y="2960"/>
                  </a:lnTo>
                  <a:lnTo>
                    <a:pt x="2196" y="2927"/>
                  </a:lnTo>
                  <a:lnTo>
                    <a:pt x="2198" y="2915"/>
                  </a:lnTo>
                  <a:lnTo>
                    <a:pt x="2201" y="2907"/>
                  </a:lnTo>
                  <a:lnTo>
                    <a:pt x="2201" y="2907"/>
                  </a:lnTo>
                  <a:lnTo>
                    <a:pt x="2216" y="2909"/>
                  </a:lnTo>
                  <a:lnTo>
                    <a:pt x="2229" y="2909"/>
                  </a:lnTo>
                  <a:lnTo>
                    <a:pt x="2229" y="2909"/>
                  </a:lnTo>
                  <a:lnTo>
                    <a:pt x="2244" y="2909"/>
                  </a:lnTo>
                  <a:lnTo>
                    <a:pt x="2259" y="2905"/>
                  </a:lnTo>
                  <a:lnTo>
                    <a:pt x="2272" y="2902"/>
                  </a:lnTo>
                  <a:lnTo>
                    <a:pt x="2282" y="2895"/>
                  </a:lnTo>
                  <a:lnTo>
                    <a:pt x="2292" y="2889"/>
                  </a:lnTo>
                  <a:lnTo>
                    <a:pt x="2300" y="2881"/>
                  </a:lnTo>
                  <a:lnTo>
                    <a:pt x="2305" y="2872"/>
                  </a:lnTo>
                  <a:lnTo>
                    <a:pt x="2310" y="2864"/>
                  </a:lnTo>
                  <a:lnTo>
                    <a:pt x="2312" y="2854"/>
                  </a:lnTo>
                  <a:lnTo>
                    <a:pt x="2313" y="2844"/>
                  </a:lnTo>
                  <a:lnTo>
                    <a:pt x="2312" y="2834"/>
                  </a:lnTo>
                  <a:lnTo>
                    <a:pt x="2308" y="2824"/>
                  </a:lnTo>
                  <a:lnTo>
                    <a:pt x="2304" y="2816"/>
                  </a:lnTo>
                  <a:lnTo>
                    <a:pt x="2297" y="2808"/>
                  </a:lnTo>
                  <a:lnTo>
                    <a:pt x="2289" y="2799"/>
                  </a:lnTo>
                  <a:lnTo>
                    <a:pt x="2279" y="2791"/>
                  </a:lnTo>
                  <a:lnTo>
                    <a:pt x="2279" y="2791"/>
                  </a:lnTo>
                  <a:lnTo>
                    <a:pt x="2307" y="2796"/>
                  </a:lnTo>
                  <a:lnTo>
                    <a:pt x="2328" y="2801"/>
                  </a:lnTo>
                  <a:lnTo>
                    <a:pt x="2348" y="2804"/>
                  </a:lnTo>
                  <a:lnTo>
                    <a:pt x="2371" y="2808"/>
                  </a:lnTo>
                  <a:lnTo>
                    <a:pt x="2371" y="2808"/>
                  </a:lnTo>
                  <a:lnTo>
                    <a:pt x="2380" y="2803"/>
                  </a:lnTo>
                  <a:lnTo>
                    <a:pt x="2385" y="2798"/>
                  </a:lnTo>
                  <a:lnTo>
                    <a:pt x="2391" y="2790"/>
                  </a:lnTo>
                  <a:lnTo>
                    <a:pt x="2396" y="2783"/>
                  </a:lnTo>
                  <a:lnTo>
                    <a:pt x="2404" y="2765"/>
                  </a:lnTo>
                  <a:lnTo>
                    <a:pt x="2413" y="2747"/>
                  </a:lnTo>
                  <a:lnTo>
                    <a:pt x="2421" y="2728"/>
                  </a:lnTo>
                  <a:lnTo>
                    <a:pt x="2431" y="2713"/>
                  </a:lnTo>
                  <a:lnTo>
                    <a:pt x="2436" y="2707"/>
                  </a:lnTo>
                  <a:lnTo>
                    <a:pt x="2443" y="2702"/>
                  </a:lnTo>
                  <a:lnTo>
                    <a:pt x="2449" y="2700"/>
                  </a:lnTo>
                  <a:lnTo>
                    <a:pt x="2456" y="2699"/>
                  </a:lnTo>
                  <a:lnTo>
                    <a:pt x="2456" y="2699"/>
                  </a:lnTo>
                  <a:lnTo>
                    <a:pt x="2464" y="2700"/>
                  </a:lnTo>
                  <a:lnTo>
                    <a:pt x="2464" y="2700"/>
                  </a:lnTo>
                  <a:lnTo>
                    <a:pt x="2466" y="2689"/>
                  </a:lnTo>
                  <a:lnTo>
                    <a:pt x="2469" y="2679"/>
                  </a:lnTo>
                  <a:lnTo>
                    <a:pt x="2472" y="2670"/>
                  </a:lnTo>
                  <a:lnTo>
                    <a:pt x="2479" y="2664"/>
                  </a:lnTo>
                  <a:lnTo>
                    <a:pt x="2492" y="2652"/>
                  </a:lnTo>
                  <a:lnTo>
                    <a:pt x="2499" y="2646"/>
                  </a:lnTo>
                  <a:lnTo>
                    <a:pt x="2504" y="2639"/>
                  </a:lnTo>
                  <a:lnTo>
                    <a:pt x="2504" y="2639"/>
                  </a:lnTo>
                  <a:lnTo>
                    <a:pt x="2499" y="2624"/>
                  </a:lnTo>
                  <a:lnTo>
                    <a:pt x="2497" y="2611"/>
                  </a:lnTo>
                  <a:lnTo>
                    <a:pt x="2499" y="2599"/>
                  </a:lnTo>
                  <a:lnTo>
                    <a:pt x="2500" y="2588"/>
                  </a:lnTo>
                  <a:lnTo>
                    <a:pt x="2505" y="2578"/>
                  </a:lnTo>
                  <a:lnTo>
                    <a:pt x="2512" y="2568"/>
                  </a:lnTo>
                  <a:lnTo>
                    <a:pt x="2520" y="2561"/>
                  </a:lnTo>
                  <a:lnTo>
                    <a:pt x="2529" y="2553"/>
                  </a:lnTo>
                  <a:lnTo>
                    <a:pt x="2540" y="2546"/>
                  </a:lnTo>
                  <a:lnTo>
                    <a:pt x="2552" y="2541"/>
                  </a:lnTo>
                  <a:lnTo>
                    <a:pt x="2565" y="2536"/>
                  </a:lnTo>
                  <a:lnTo>
                    <a:pt x="2580" y="2533"/>
                  </a:lnTo>
                  <a:lnTo>
                    <a:pt x="2610" y="2526"/>
                  </a:lnTo>
                  <a:lnTo>
                    <a:pt x="2643" y="2523"/>
                  </a:lnTo>
                  <a:lnTo>
                    <a:pt x="2643" y="2523"/>
                  </a:lnTo>
                  <a:lnTo>
                    <a:pt x="2653" y="2513"/>
                  </a:lnTo>
                  <a:lnTo>
                    <a:pt x="2663" y="2503"/>
                  </a:lnTo>
                  <a:lnTo>
                    <a:pt x="2669" y="2492"/>
                  </a:lnTo>
                  <a:lnTo>
                    <a:pt x="2676" y="2480"/>
                  </a:lnTo>
                  <a:lnTo>
                    <a:pt x="2681" y="2469"/>
                  </a:lnTo>
                  <a:lnTo>
                    <a:pt x="2686" y="2455"/>
                  </a:lnTo>
                  <a:lnTo>
                    <a:pt x="2692" y="2431"/>
                  </a:lnTo>
                  <a:lnTo>
                    <a:pt x="2696" y="2404"/>
                  </a:lnTo>
                  <a:lnTo>
                    <a:pt x="2699" y="2376"/>
                  </a:lnTo>
                  <a:lnTo>
                    <a:pt x="2702" y="2349"/>
                  </a:lnTo>
                  <a:lnTo>
                    <a:pt x="2706" y="2325"/>
                  </a:lnTo>
                  <a:lnTo>
                    <a:pt x="2706" y="2325"/>
                  </a:lnTo>
                  <a:lnTo>
                    <a:pt x="2709" y="2311"/>
                  </a:lnTo>
                  <a:lnTo>
                    <a:pt x="2714" y="2298"/>
                  </a:lnTo>
                  <a:lnTo>
                    <a:pt x="2722" y="2287"/>
                  </a:lnTo>
                  <a:lnTo>
                    <a:pt x="2732" y="2275"/>
                  </a:lnTo>
                  <a:lnTo>
                    <a:pt x="2754" y="2254"/>
                  </a:lnTo>
                  <a:lnTo>
                    <a:pt x="2773" y="2232"/>
                  </a:lnTo>
                  <a:lnTo>
                    <a:pt x="2783" y="2220"/>
                  </a:lnTo>
                  <a:lnTo>
                    <a:pt x="2792" y="2209"/>
                  </a:lnTo>
                  <a:lnTo>
                    <a:pt x="2797" y="2197"/>
                  </a:lnTo>
                  <a:lnTo>
                    <a:pt x="2802" y="2184"/>
                  </a:lnTo>
                  <a:lnTo>
                    <a:pt x="2802" y="2171"/>
                  </a:lnTo>
                  <a:lnTo>
                    <a:pt x="2800" y="2156"/>
                  </a:lnTo>
                  <a:lnTo>
                    <a:pt x="2793" y="2141"/>
                  </a:lnTo>
                  <a:lnTo>
                    <a:pt x="2782" y="2125"/>
                  </a:lnTo>
                  <a:lnTo>
                    <a:pt x="2782" y="2125"/>
                  </a:lnTo>
                  <a:lnTo>
                    <a:pt x="2764" y="2120"/>
                  </a:lnTo>
                  <a:lnTo>
                    <a:pt x="2744" y="2111"/>
                  </a:lnTo>
                  <a:lnTo>
                    <a:pt x="2707" y="2095"/>
                  </a:lnTo>
                  <a:lnTo>
                    <a:pt x="2689" y="2085"/>
                  </a:lnTo>
                  <a:lnTo>
                    <a:pt x="2671" y="2078"/>
                  </a:lnTo>
                  <a:lnTo>
                    <a:pt x="2651" y="2073"/>
                  </a:lnTo>
                  <a:lnTo>
                    <a:pt x="2630" y="2072"/>
                  </a:lnTo>
                  <a:lnTo>
                    <a:pt x="2630" y="2072"/>
                  </a:lnTo>
                  <a:lnTo>
                    <a:pt x="2610" y="2073"/>
                  </a:lnTo>
                  <a:lnTo>
                    <a:pt x="2588" y="2078"/>
                  </a:lnTo>
                  <a:lnTo>
                    <a:pt x="2588" y="2078"/>
                  </a:lnTo>
                  <a:lnTo>
                    <a:pt x="2588" y="2072"/>
                  </a:lnTo>
                  <a:lnTo>
                    <a:pt x="2588" y="2065"/>
                  </a:lnTo>
                  <a:lnTo>
                    <a:pt x="2586" y="2060"/>
                  </a:lnTo>
                  <a:lnTo>
                    <a:pt x="2583" y="2055"/>
                  </a:lnTo>
                  <a:lnTo>
                    <a:pt x="2577" y="2048"/>
                  </a:lnTo>
                  <a:lnTo>
                    <a:pt x="2567" y="2043"/>
                  </a:lnTo>
                  <a:lnTo>
                    <a:pt x="2555" y="2040"/>
                  </a:lnTo>
                  <a:lnTo>
                    <a:pt x="2543" y="2037"/>
                  </a:lnTo>
                  <a:lnTo>
                    <a:pt x="2519" y="2034"/>
                  </a:lnTo>
                  <a:lnTo>
                    <a:pt x="2519" y="2034"/>
                  </a:lnTo>
                  <a:lnTo>
                    <a:pt x="2510" y="2043"/>
                  </a:lnTo>
                  <a:lnTo>
                    <a:pt x="2500" y="2052"/>
                  </a:lnTo>
                  <a:lnTo>
                    <a:pt x="2489" y="2055"/>
                  </a:lnTo>
                  <a:lnTo>
                    <a:pt x="2479" y="2057"/>
                  </a:lnTo>
                  <a:lnTo>
                    <a:pt x="2479" y="2057"/>
                  </a:lnTo>
                  <a:lnTo>
                    <a:pt x="2464" y="2055"/>
                  </a:lnTo>
                  <a:lnTo>
                    <a:pt x="2451" y="2052"/>
                  </a:lnTo>
                  <a:lnTo>
                    <a:pt x="2426" y="2040"/>
                  </a:lnTo>
                  <a:lnTo>
                    <a:pt x="2426" y="2040"/>
                  </a:lnTo>
                  <a:lnTo>
                    <a:pt x="2431" y="2032"/>
                  </a:lnTo>
                  <a:lnTo>
                    <a:pt x="2436" y="2024"/>
                  </a:lnTo>
                  <a:lnTo>
                    <a:pt x="2449" y="2010"/>
                  </a:lnTo>
                  <a:lnTo>
                    <a:pt x="2462" y="1995"/>
                  </a:lnTo>
                  <a:lnTo>
                    <a:pt x="2467" y="1989"/>
                  </a:lnTo>
                  <a:lnTo>
                    <a:pt x="2472" y="1979"/>
                  </a:lnTo>
                  <a:lnTo>
                    <a:pt x="2472" y="1979"/>
                  </a:lnTo>
                  <a:lnTo>
                    <a:pt x="2449" y="1946"/>
                  </a:lnTo>
                  <a:lnTo>
                    <a:pt x="2436" y="1931"/>
                  </a:lnTo>
                  <a:lnTo>
                    <a:pt x="2423" y="1916"/>
                  </a:lnTo>
                  <a:lnTo>
                    <a:pt x="2406" y="1903"/>
                  </a:lnTo>
                  <a:lnTo>
                    <a:pt x="2398" y="1898"/>
                  </a:lnTo>
                  <a:lnTo>
                    <a:pt x="2388" y="1893"/>
                  </a:lnTo>
                  <a:lnTo>
                    <a:pt x="2378" y="1890"/>
                  </a:lnTo>
                  <a:lnTo>
                    <a:pt x="2366" y="1886"/>
                  </a:lnTo>
                  <a:lnTo>
                    <a:pt x="2353" y="1885"/>
                  </a:lnTo>
                  <a:lnTo>
                    <a:pt x="2340" y="1885"/>
                  </a:lnTo>
                  <a:lnTo>
                    <a:pt x="2340" y="1885"/>
                  </a:lnTo>
                  <a:lnTo>
                    <a:pt x="2325" y="1885"/>
                  </a:lnTo>
                  <a:lnTo>
                    <a:pt x="2310" y="1886"/>
                  </a:lnTo>
                  <a:lnTo>
                    <a:pt x="2310" y="1886"/>
                  </a:lnTo>
                  <a:lnTo>
                    <a:pt x="2300" y="1878"/>
                  </a:lnTo>
                  <a:lnTo>
                    <a:pt x="2292" y="1868"/>
                  </a:lnTo>
                  <a:lnTo>
                    <a:pt x="2274" y="1848"/>
                  </a:lnTo>
                  <a:lnTo>
                    <a:pt x="2265" y="1838"/>
                  </a:lnTo>
                  <a:lnTo>
                    <a:pt x="2254" y="1832"/>
                  </a:lnTo>
                  <a:lnTo>
                    <a:pt x="2239" y="1827"/>
                  </a:lnTo>
                  <a:lnTo>
                    <a:pt x="2222" y="1825"/>
                  </a:lnTo>
                  <a:lnTo>
                    <a:pt x="2222" y="1825"/>
                  </a:lnTo>
                  <a:lnTo>
                    <a:pt x="2216" y="1825"/>
                  </a:lnTo>
                  <a:lnTo>
                    <a:pt x="2216" y="1825"/>
                  </a:lnTo>
                  <a:lnTo>
                    <a:pt x="2219" y="1820"/>
                  </a:lnTo>
                  <a:lnTo>
                    <a:pt x="2221" y="1815"/>
                  </a:lnTo>
                  <a:lnTo>
                    <a:pt x="2224" y="1810"/>
                  </a:lnTo>
                  <a:lnTo>
                    <a:pt x="2224" y="1804"/>
                  </a:lnTo>
                  <a:lnTo>
                    <a:pt x="2224" y="1804"/>
                  </a:lnTo>
                  <a:lnTo>
                    <a:pt x="2219" y="1804"/>
                  </a:lnTo>
                  <a:lnTo>
                    <a:pt x="2219" y="1804"/>
                  </a:lnTo>
                  <a:lnTo>
                    <a:pt x="2209" y="1802"/>
                  </a:lnTo>
                  <a:lnTo>
                    <a:pt x="2204" y="1800"/>
                  </a:lnTo>
                  <a:lnTo>
                    <a:pt x="2199" y="1797"/>
                  </a:lnTo>
                  <a:lnTo>
                    <a:pt x="2196" y="1794"/>
                  </a:lnTo>
                  <a:lnTo>
                    <a:pt x="2188" y="1787"/>
                  </a:lnTo>
                  <a:lnTo>
                    <a:pt x="2179" y="1784"/>
                  </a:lnTo>
                  <a:lnTo>
                    <a:pt x="2169" y="1780"/>
                  </a:lnTo>
                  <a:lnTo>
                    <a:pt x="2169" y="1780"/>
                  </a:lnTo>
                  <a:lnTo>
                    <a:pt x="2160" y="1784"/>
                  </a:lnTo>
                  <a:lnTo>
                    <a:pt x="2148" y="1787"/>
                  </a:lnTo>
                  <a:lnTo>
                    <a:pt x="2138" y="1790"/>
                  </a:lnTo>
                  <a:lnTo>
                    <a:pt x="2126" y="1790"/>
                  </a:lnTo>
                  <a:lnTo>
                    <a:pt x="2126" y="1790"/>
                  </a:lnTo>
                  <a:lnTo>
                    <a:pt x="2115" y="1790"/>
                  </a:lnTo>
                  <a:lnTo>
                    <a:pt x="2105" y="1789"/>
                  </a:lnTo>
                  <a:lnTo>
                    <a:pt x="2083" y="1782"/>
                  </a:lnTo>
                  <a:lnTo>
                    <a:pt x="2064" y="1774"/>
                  </a:lnTo>
                  <a:lnTo>
                    <a:pt x="2045" y="1764"/>
                  </a:lnTo>
                  <a:lnTo>
                    <a:pt x="2045" y="1764"/>
                  </a:lnTo>
                  <a:lnTo>
                    <a:pt x="2037" y="1764"/>
                  </a:lnTo>
                  <a:lnTo>
                    <a:pt x="2037" y="1764"/>
                  </a:lnTo>
                  <a:lnTo>
                    <a:pt x="2029" y="1766"/>
                  </a:lnTo>
                  <a:lnTo>
                    <a:pt x="2022" y="1769"/>
                  </a:lnTo>
                  <a:lnTo>
                    <a:pt x="2022" y="1769"/>
                  </a:lnTo>
                  <a:lnTo>
                    <a:pt x="2016" y="1772"/>
                  </a:lnTo>
                  <a:lnTo>
                    <a:pt x="2007" y="1774"/>
                  </a:lnTo>
                  <a:lnTo>
                    <a:pt x="2007" y="1774"/>
                  </a:lnTo>
                  <a:lnTo>
                    <a:pt x="1999" y="1772"/>
                  </a:lnTo>
                  <a:lnTo>
                    <a:pt x="1999" y="1772"/>
                  </a:lnTo>
                  <a:lnTo>
                    <a:pt x="2004" y="1785"/>
                  </a:lnTo>
                  <a:lnTo>
                    <a:pt x="2007" y="1800"/>
                  </a:lnTo>
                  <a:lnTo>
                    <a:pt x="2006" y="1807"/>
                  </a:lnTo>
                  <a:lnTo>
                    <a:pt x="2004" y="1812"/>
                  </a:lnTo>
                  <a:lnTo>
                    <a:pt x="1999" y="1815"/>
                  </a:lnTo>
                  <a:lnTo>
                    <a:pt x="1992" y="1818"/>
                  </a:lnTo>
                  <a:lnTo>
                    <a:pt x="1992" y="1818"/>
                  </a:lnTo>
                  <a:lnTo>
                    <a:pt x="1987" y="1800"/>
                  </a:lnTo>
                  <a:lnTo>
                    <a:pt x="1986" y="1782"/>
                  </a:lnTo>
                  <a:lnTo>
                    <a:pt x="1986" y="1772"/>
                  </a:lnTo>
                  <a:lnTo>
                    <a:pt x="1987" y="1766"/>
                  </a:lnTo>
                  <a:lnTo>
                    <a:pt x="1992" y="1759"/>
                  </a:lnTo>
                  <a:lnTo>
                    <a:pt x="1996" y="1757"/>
                  </a:lnTo>
                  <a:lnTo>
                    <a:pt x="1999" y="1757"/>
                  </a:lnTo>
                  <a:lnTo>
                    <a:pt x="1999" y="1757"/>
                  </a:lnTo>
                  <a:lnTo>
                    <a:pt x="1999" y="1746"/>
                  </a:lnTo>
                  <a:lnTo>
                    <a:pt x="1997" y="1744"/>
                  </a:lnTo>
                  <a:lnTo>
                    <a:pt x="1996" y="1742"/>
                  </a:lnTo>
                  <a:lnTo>
                    <a:pt x="1996" y="1742"/>
                  </a:lnTo>
                  <a:lnTo>
                    <a:pt x="1992" y="1746"/>
                  </a:lnTo>
                  <a:lnTo>
                    <a:pt x="1987" y="1751"/>
                  </a:lnTo>
                  <a:lnTo>
                    <a:pt x="1987" y="1751"/>
                  </a:lnTo>
                  <a:lnTo>
                    <a:pt x="1981" y="1756"/>
                  </a:lnTo>
                  <a:lnTo>
                    <a:pt x="1978" y="1757"/>
                  </a:lnTo>
                  <a:lnTo>
                    <a:pt x="1974" y="1757"/>
                  </a:lnTo>
                  <a:lnTo>
                    <a:pt x="1974" y="1757"/>
                  </a:lnTo>
                  <a:lnTo>
                    <a:pt x="1969" y="1757"/>
                  </a:lnTo>
                  <a:lnTo>
                    <a:pt x="1969" y="1757"/>
                  </a:lnTo>
                  <a:lnTo>
                    <a:pt x="1973" y="1752"/>
                  </a:lnTo>
                  <a:lnTo>
                    <a:pt x="1974" y="1747"/>
                  </a:lnTo>
                  <a:lnTo>
                    <a:pt x="1976" y="1744"/>
                  </a:lnTo>
                  <a:lnTo>
                    <a:pt x="1974" y="1739"/>
                  </a:lnTo>
                  <a:lnTo>
                    <a:pt x="1971" y="1731"/>
                  </a:lnTo>
                  <a:lnTo>
                    <a:pt x="1969" y="1724"/>
                  </a:lnTo>
                  <a:lnTo>
                    <a:pt x="1969" y="1719"/>
                  </a:lnTo>
                  <a:lnTo>
                    <a:pt x="1969" y="1719"/>
                  </a:lnTo>
                  <a:lnTo>
                    <a:pt x="1954" y="1714"/>
                  </a:lnTo>
                  <a:lnTo>
                    <a:pt x="1943" y="1713"/>
                  </a:lnTo>
                  <a:lnTo>
                    <a:pt x="1943" y="1713"/>
                  </a:lnTo>
                  <a:lnTo>
                    <a:pt x="1934" y="1713"/>
                  </a:lnTo>
                  <a:lnTo>
                    <a:pt x="1928" y="1714"/>
                  </a:lnTo>
                  <a:lnTo>
                    <a:pt x="1913" y="1719"/>
                  </a:lnTo>
                  <a:lnTo>
                    <a:pt x="1913" y="1719"/>
                  </a:lnTo>
                  <a:lnTo>
                    <a:pt x="1896" y="1724"/>
                  </a:lnTo>
                  <a:lnTo>
                    <a:pt x="1886" y="1726"/>
                  </a:lnTo>
                  <a:lnTo>
                    <a:pt x="1877" y="1726"/>
                  </a:lnTo>
                  <a:lnTo>
                    <a:pt x="1877" y="1726"/>
                  </a:lnTo>
                  <a:lnTo>
                    <a:pt x="1868" y="1726"/>
                  </a:lnTo>
                  <a:lnTo>
                    <a:pt x="1868" y="1726"/>
                  </a:lnTo>
                  <a:lnTo>
                    <a:pt x="1865" y="1716"/>
                  </a:lnTo>
                  <a:lnTo>
                    <a:pt x="1862" y="1708"/>
                  </a:lnTo>
                  <a:lnTo>
                    <a:pt x="1855" y="1701"/>
                  </a:lnTo>
                  <a:lnTo>
                    <a:pt x="1848" y="1694"/>
                  </a:lnTo>
                  <a:lnTo>
                    <a:pt x="1842" y="1689"/>
                  </a:lnTo>
                  <a:lnTo>
                    <a:pt x="1837" y="1683"/>
                  </a:lnTo>
                  <a:lnTo>
                    <a:pt x="1832" y="1675"/>
                  </a:lnTo>
                  <a:lnTo>
                    <a:pt x="1829" y="1665"/>
                  </a:lnTo>
                  <a:lnTo>
                    <a:pt x="1829" y="1665"/>
                  </a:lnTo>
                  <a:lnTo>
                    <a:pt x="1835" y="1648"/>
                  </a:lnTo>
                  <a:lnTo>
                    <a:pt x="1840" y="1628"/>
                  </a:lnTo>
                  <a:lnTo>
                    <a:pt x="1843" y="1610"/>
                  </a:lnTo>
                  <a:lnTo>
                    <a:pt x="1845" y="1589"/>
                  </a:lnTo>
                  <a:lnTo>
                    <a:pt x="1845" y="1589"/>
                  </a:lnTo>
                  <a:lnTo>
                    <a:pt x="1839" y="1584"/>
                  </a:lnTo>
                  <a:lnTo>
                    <a:pt x="1834" y="1580"/>
                  </a:lnTo>
                  <a:lnTo>
                    <a:pt x="1817" y="1575"/>
                  </a:lnTo>
                  <a:lnTo>
                    <a:pt x="1800" y="1572"/>
                  </a:lnTo>
                  <a:lnTo>
                    <a:pt x="1781" y="1572"/>
                  </a:lnTo>
                  <a:lnTo>
                    <a:pt x="1781" y="1572"/>
                  </a:lnTo>
                  <a:lnTo>
                    <a:pt x="1757" y="1572"/>
                  </a:lnTo>
                  <a:lnTo>
                    <a:pt x="1757" y="1572"/>
                  </a:lnTo>
                  <a:lnTo>
                    <a:pt x="1733" y="1574"/>
                  </a:lnTo>
                  <a:lnTo>
                    <a:pt x="1733" y="1574"/>
                  </a:lnTo>
                  <a:lnTo>
                    <a:pt x="1721" y="1572"/>
                  </a:lnTo>
                  <a:lnTo>
                    <a:pt x="1721" y="1572"/>
                  </a:lnTo>
                  <a:lnTo>
                    <a:pt x="1734" y="1536"/>
                  </a:lnTo>
                  <a:lnTo>
                    <a:pt x="1746" y="1501"/>
                  </a:lnTo>
                  <a:lnTo>
                    <a:pt x="1754" y="1469"/>
                  </a:lnTo>
                  <a:lnTo>
                    <a:pt x="1759" y="1443"/>
                  </a:lnTo>
                  <a:lnTo>
                    <a:pt x="1759" y="1443"/>
                  </a:lnTo>
                  <a:lnTo>
                    <a:pt x="1749" y="1441"/>
                  </a:lnTo>
                  <a:lnTo>
                    <a:pt x="1749" y="1441"/>
                  </a:lnTo>
                  <a:lnTo>
                    <a:pt x="1738" y="1443"/>
                  </a:lnTo>
                  <a:lnTo>
                    <a:pt x="1728" y="1446"/>
                  </a:lnTo>
                  <a:lnTo>
                    <a:pt x="1728" y="1446"/>
                  </a:lnTo>
                  <a:lnTo>
                    <a:pt x="1719" y="1450"/>
                  </a:lnTo>
                  <a:lnTo>
                    <a:pt x="1708" y="1451"/>
                  </a:lnTo>
                  <a:lnTo>
                    <a:pt x="1708" y="1451"/>
                  </a:lnTo>
                  <a:lnTo>
                    <a:pt x="1698" y="1450"/>
                  </a:lnTo>
                  <a:lnTo>
                    <a:pt x="1698" y="1450"/>
                  </a:lnTo>
                  <a:lnTo>
                    <a:pt x="1690" y="1468"/>
                  </a:lnTo>
                  <a:lnTo>
                    <a:pt x="1683" y="1486"/>
                  </a:lnTo>
                  <a:lnTo>
                    <a:pt x="1680" y="1494"/>
                  </a:lnTo>
                  <a:lnTo>
                    <a:pt x="1673" y="1501"/>
                  </a:lnTo>
                  <a:lnTo>
                    <a:pt x="1666" y="1507"/>
                  </a:lnTo>
                  <a:lnTo>
                    <a:pt x="1658" y="1511"/>
                  </a:lnTo>
                  <a:lnTo>
                    <a:pt x="1658" y="1511"/>
                  </a:lnTo>
                  <a:lnTo>
                    <a:pt x="1642" y="1514"/>
                  </a:lnTo>
                  <a:lnTo>
                    <a:pt x="1627" y="1516"/>
                  </a:lnTo>
                  <a:lnTo>
                    <a:pt x="1627" y="1516"/>
                  </a:lnTo>
                  <a:lnTo>
                    <a:pt x="1613" y="1514"/>
                  </a:lnTo>
                  <a:lnTo>
                    <a:pt x="1600" y="1512"/>
                  </a:lnTo>
                  <a:lnTo>
                    <a:pt x="1589" y="1507"/>
                  </a:lnTo>
                  <a:lnTo>
                    <a:pt x="1577" y="1504"/>
                  </a:lnTo>
                  <a:lnTo>
                    <a:pt x="1569" y="1498"/>
                  </a:lnTo>
                  <a:lnTo>
                    <a:pt x="1560" y="1489"/>
                  </a:lnTo>
                  <a:lnTo>
                    <a:pt x="1552" y="1481"/>
                  </a:lnTo>
                  <a:lnTo>
                    <a:pt x="1546" y="1473"/>
                  </a:lnTo>
                  <a:lnTo>
                    <a:pt x="1541" y="1463"/>
                  </a:lnTo>
                  <a:lnTo>
                    <a:pt x="1536" y="1453"/>
                  </a:lnTo>
                  <a:lnTo>
                    <a:pt x="1532" y="1441"/>
                  </a:lnTo>
                  <a:lnTo>
                    <a:pt x="1529" y="1430"/>
                  </a:lnTo>
                  <a:lnTo>
                    <a:pt x="1527" y="1405"/>
                  </a:lnTo>
                  <a:lnTo>
                    <a:pt x="1527" y="1380"/>
                  </a:lnTo>
                  <a:lnTo>
                    <a:pt x="1527" y="1380"/>
                  </a:lnTo>
                  <a:lnTo>
                    <a:pt x="1532" y="1355"/>
                  </a:lnTo>
                  <a:lnTo>
                    <a:pt x="1539" y="1330"/>
                  </a:lnTo>
                  <a:lnTo>
                    <a:pt x="1549" y="1307"/>
                  </a:lnTo>
                  <a:lnTo>
                    <a:pt x="1560" y="1287"/>
                  </a:lnTo>
                  <a:lnTo>
                    <a:pt x="1569" y="1277"/>
                  </a:lnTo>
                  <a:lnTo>
                    <a:pt x="1575" y="1269"/>
                  </a:lnTo>
                  <a:lnTo>
                    <a:pt x="1585" y="1263"/>
                  </a:lnTo>
                  <a:lnTo>
                    <a:pt x="1594" y="1256"/>
                  </a:lnTo>
                  <a:lnTo>
                    <a:pt x="1604" y="1251"/>
                  </a:lnTo>
                  <a:lnTo>
                    <a:pt x="1613" y="1248"/>
                  </a:lnTo>
                  <a:lnTo>
                    <a:pt x="1625" y="1246"/>
                  </a:lnTo>
                  <a:lnTo>
                    <a:pt x="1635" y="1244"/>
                  </a:lnTo>
                  <a:lnTo>
                    <a:pt x="1635" y="1244"/>
                  </a:lnTo>
                  <a:lnTo>
                    <a:pt x="1650" y="1246"/>
                  </a:lnTo>
                  <a:lnTo>
                    <a:pt x="1665" y="1249"/>
                  </a:lnTo>
                  <a:lnTo>
                    <a:pt x="1681" y="1256"/>
                  </a:lnTo>
                  <a:lnTo>
                    <a:pt x="1698" y="1266"/>
                  </a:lnTo>
                  <a:lnTo>
                    <a:pt x="1698" y="1266"/>
                  </a:lnTo>
                  <a:lnTo>
                    <a:pt x="1701" y="1258"/>
                  </a:lnTo>
                  <a:lnTo>
                    <a:pt x="1704" y="1251"/>
                  </a:lnTo>
                  <a:lnTo>
                    <a:pt x="1709" y="1246"/>
                  </a:lnTo>
                  <a:lnTo>
                    <a:pt x="1716" y="1241"/>
                  </a:lnTo>
                  <a:lnTo>
                    <a:pt x="1723" y="1239"/>
                  </a:lnTo>
                  <a:lnTo>
                    <a:pt x="1729" y="1236"/>
                  </a:lnTo>
                  <a:lnTo>
                    <a:pt x="1744" y="1236"/>
                  </a:lnTo>
                  <a:lnTo>
                    <a:pt x="1744" y="1236"/>
                  </a:lnTo>
                  <a:lnTo>
                    <a:pt x="1766" y="1238"/>
                  </a:lnTo>
                  <a:lnTo>
                    <a:pt x="1787" y="1241"/>
                  </a:lnTo>
                  <a:lnTo>
                    <a:pt x="1787" y="1241"/>
                  </a:lnTo>
                  <a:lnTo>
                    <a:pt x="1807" y="1244"/>
                  </a:lnTo>
                  <a:lnTo>
                    <a:pt x="1827" y="1246"/>
                  </a:lnTo>
                  <a:lnTo>
                    <a:pt x="1827" y="1246"/>
                  </a:lnTo>
                  <a:lnTo>
                    <a:pt x="1837" y="1244"/>
                  </a:lnTo>
                  <a:lnTo>
                    <a:pt x="1845" y="1243"/>
                  </a:lnTo>
                  <a:lnTo>
                    <a:pt x="1845" y="1243"/>
                  </a:lnTo>
                  <a:lnTo>
                    <a:pt x="1845" y="1248"/>
                  </a:lnTo>
                  <a:lnTo>
                    <a:pt x="1848" y="1253"/>
                  </a:lnTo>
                  <a:lnTo>
                    <a:pt x="1853" y="1261"/>
                  </a:lnTo>
                  <a:lnTo>
                    <a:pt x="1862" y="1268"/>
                  </a:lnTo>
                  <a:lnTo>
                    <a:pt x="1868" y="1274"/>
                  </a:lnTo>
                  <a:lnTo>
                    <a:pt x="1868" y="1274"/>
                  </a:lnTo>
                  <a:lnTo>
                    <a:pt x="1865" y="1286"/>
                  </a:lnTo>
                  <a:lnTo>
                    <a:pt x="1865" y="1299"/>
                  </a:lnTo>
                  <a:lnTo>
                    <a:pt x="1868" y="1312"/>
                  </a:lnTo>
                  <a:lnTo>
                    <a:pt x="1875" y="1324"/>
                  </a:lnTo>
                  <a:lnTo>
                    <a:pt x="1882" y="1335"/>
                  </a:lnTo>
                  <a:lnTo>
                    <a:pt x="1891" y="1344"/>
                  </a:lnTo>
                  <a:lnTo>
                    <a:pt x="1903" y="1352"/>
                  </a:lnTo>
                  <a:lnTo>
                    <a:pt x="1915" y="1359"/>
                  </a:lnTo>
                  <a:lnTo>
                    <a:pt x="1915" y="1359"/>
                  </a:lnTo>
                  <a:lnTo>
                    <a:pt x="1918" y="1349"/>
                  </a:lnTo>
                  <a:lnTo>
                    <a:pt x="1921" y="1339"/>
                  </a:lnTo>
                  <a:lnTo>
                    <a:pt x="1921" y="1330"/>
                  </a:lnTo>
                  <a:lnTo>
                    <a:pt x="1921" y="1321"/>
                  </a:lnTo>
                  <a:lnTo>
                    <a:pt x="1916" y="1304"/>
                  </a:lnTo>
                  <a:lnTo>
                    <a:pt x="1910" y="1287"/>
                  </a:lnTo>
                  <a:lnTo>
                    <a:pt x="1903" y="1271"/>
                  </a:lnTo>
                  <a:lnTo>
                    <a:pt x="1896" y="1253"/>
                  </a:lnTo>
                  <a:lnTo>
                    <a:pt x="1891" y="1233"/>
                  </a:lnTo>
                  <a:lnTo>
                    <a:pt x="1890" y="1223"/>
                  </a:lnTo>
                  <a:lnTo>
                    <a:pt x="1891" y="1213"/>
                  </a:lnTo>
                  <a:lnTo>
                    <a:pt x="1891" y="1213"/>
                  </a:lnTo>
                  <a:lnTo>
                    <a:pt x="1898" y="1201"/>
                  </a:lnTo>
                  <a:lnTo>
                    <a:pt x="1906" y="1193"/>
                  </a:lnTo>
                  <a:lnTo>
                    <a:pt x="1923" y="1177"/>
                  </a:lnTo>
                  <a:lnTo>
                    <a:pt x="1941" y="1165"/>
                  </a:lnTo>
                  <a:lnTo>
                    <a:pt x="1958" y="1155"/>
                  </a:lnTo>
                  <a:lnTo>
                    <a:pt x="1976" y="1145"/>
                  </a:lnTo>
                  <a:lnTo>
                    <a:pt x="1991" y="1134"/>
                  </a:lnTo>
                  <a:lnTo>
                    <a:pt x="1997" y="1129"/>
                  </a:lnTo>
                  <a:lnTo>
                    <a:pt x="2004" y="1122"/>
                  </a:lnTo>
                  <a:lnTo>
                    <a:pt x="2011" y="1114"/>
                  </a:lnTo>
                  <a:lnTo>
                    <a:pt x="2016" y="1105"/>
                  </a:lnTo>
                  <a:lnTo>
                    <a:pt x="2016" y="1105"/>
                  </a:lnTo>
                  <a:lnTo>
                    <a:pt x="2012" y="1109"/>
                  </a:lnTo>
                  <a:lnTo>
                    <a:pt x="2011" y="1110"/>
                  </a:lnTo>
                  <a:lnTo>
                    <a:pt x="2011" y="1110"/>
                  </a:lnTo>
                  <a:lnTo>
                    <a:pt x="2009" y="1109"/>
                  </a:lnTo>
                  <a:lnTo>
                    <a:pt x="2009" y="1105"/>
                  </a:lnTo>
                  <a:lnTo>
                    <a:pt x="2009" y="1096"/>
                  </a:lnTo>
                  <a:lnTo>
                    <a:pt x="2009" y="1096"/>
                  </a:lnTo>
                  <a:lnTo>
                    <a:pt x="2011" y="1086"/>
                  </a:lnTo>
                  <a:lnTo>
                    <a:pt x="2012" y="1082"/>
                  </a:lnTo>
                  <a:lnTo>
                    <a:pt x="2014" y="1081"/>
                  </a:lnTo>
                  <a:lnTo>
                    <a:pt x="2014" y="1081"/>
                  </a:lnTo>
                  <a:lnTo>
                    <a:pt x="2014" y="1081"/>
                  </a:lnTo>
                  <a:lnTo>
                    <a:pt x="2014" y="1081"/>
                  </a:lnTo>
                  <a:lnTo>
                    <a:pt x="2012" y="1079"/>
                  </a:lnTo>
                  <a:lnTo>
                    <a:pt x="2009" y="1079"/>
                  </a:lnTo>
                  <a:lnTo>
                    <a:pt x="2001" y="1077"/>
                  </a:lnTo>
                  <a:lnTo>
                    <a:pt x="1997" y="1076"/>
                  </a:lnTo>
                  <a:lnTo>
                    <a:pt x="1996" y="1074"/>
                  </a:lnTo>
                  <a:lnTo>
                    <a:pt x="1992" y="1071"/>
                  </a:lnTo>
                  <a:lnTo>
                    <a:pt x="1992" y="1067"/>
                  </a:lnTo>
                  <a:lnTo>
                    <a:pt x="1992" y="1067"/>
                  </a:lnTo>
                  <a:lnTo>
                    <a:pt x="1992" y="1061"/>
                  </a:lnTo>
                  <a:lnTo>
                    <a:pt x="1994" y="1054"/>
                  </a:lnTo>
                  <a:lnTo>
                    <a:pt x="1999" y="1041"/>
                  </a:lnTo>
                  <a:lnTo>
                    <a:pt x="2004" y="1026"/>
                  </a:lnTo>
                  <a:lnTo>
                    <a:pt x="2007" y="1013"/>
                  </a:lnTo>
                  <a:lnTo>
                    <a:pt x="2007" y="1013"/>
                  </a:lnTo>
                  <a:lnTo>
                    <a:pt x="2007" y="1028"/>
                  </a:lnTo>
                  <a:lnTo>
                    <a:pt x="2009" y="1039"/>
                  </a:lnTo>
                  <a:lnTo>
                    <a:pt x="2011" y="1044"/>
                  </a:lnTo>
                  <a:lnTo>
                    <a:pt x="2014" y="1048"/>
                  </a:lnTo>
                  <a:lnTo>
                    <a:pt x="2017" y="1051"/>
                  </a:lnTo>
                  <a:lnTo>
                    <a:pt x="2022" y="1051"/>
                  </a:lnTo>
                  <a:lnTo>
                    <a:pt x="2022" y="1051"/>
                  </a:lnTo>
                  <a:lnTo>
                    <a:pt x="2027" y="1046"/>
                  </a:lnTo>
                  <a:lnTo>
                    <a:pt x="2029" y="1043"/>
                  </a:lnTo>
                  <a:lnTo>
                    <a:pt x="2029" y="1038"/>
                  </a:lnTo>
                  <a:lnTo>
                    <a:pt x="2029" y="1034"/>
                  </a:lnTo>
                  <a:lnTo>
                    <a:pt x="2025" y="1024"/>
                  </a:lnTo>
                  <a:lnTo>
                    <a:pt x="2024" y="1019"/>
                  </a:lnTo>
                  <a:lnTo>
                    <a:pt x="2022" y="1013"/>
                  </a:lnTo>
                  <a:lnTo>
                    <a:pt x="2022" y="1013"/>
                  </a:lnTo>
                  <a:lnTo>
                    <a:pt x="2029" y="1014"/>
                  </a:lnTo>
                  <a:lnTo>
                    <a:pt x="2032" y="1018"/>
                  </a:lnTo>
                  <a:lnTo>
                    <a:pt x="2037" y="1019"/>
                  </a:lnTo>
                  <a:lnTo>
                    <a:pt x="2042" y="1021"/>
                  </a:lnTo>
                  <a:lnTo>
                    <a:pt x="2042" y="1021"/>
                  </a:lnTo>
                  <a:lnTo>
                    <a:pt x="2045" y="1021"/>
                  </a:lnTo>
                  <a:lnTo>
                    <a:pt x="2045" y="1021"/>
                  </a:lnTo>
                  <a:lnTo>
                    <a:pt x="2047" y="1014"/>
                  </a:lnTo>
                  <a:lnTo>
                    <a:pt x="2049" y="1009"/>
                  </a:lnTo>
                  <a:lnTo>
                    <a:pt x="2052" y="1000"/>
                  </a:lnTo>
                  <a:lnTo>
                    <a:pt x="2055" y="990"/>
                  </a:lnTo>
                  <a:lnTo>
                    <a:pt x="2055" y="983"/>
                  </a:lnTo>
                  <a:lnTo>
                    <a:pt x="2054" y="975"/>
                  </a:lnTo>
                  <a:lnTo>
                    <a:pt x="2054" y="975"/>
                  </a:lnTo>
                  <a:lnTo>
                    <a:pt x="2062" y="973"/>
                  </a:lnTo>
                  <a:lnTo>
                    <a:pt x="2070" y="971"/>
                  </a:lnTo>
                  <a:lnTo>
                    <a:pt x="2083" y="966"/>
                  </a:lnTo>
                  <a:lnTo>
                    <a:pt x="2097" y="962"/>
                  </a:lnTo>
                  <a:lnTo>
                    <a:pt x="2105" y="960"/>
                  </a:lnTo>
                  <a:lnTo>
                    <a:pt x="2115" y="958"/>
                  </a:lnTo>
                  <a:lnTo>
                    <a:pt x="2115" y="958"/>
                  </a:lnTo>
                  <a:lnTo>
                    <a:pt x="2123" y="960"/>
                  </a:lnTo>
                  <a:lnTo>
                    <a:pt x="2123" y="960"/>
                  </a:lnTo>
                  <a:lnTo>
                    <a:pt x="2123" y="948"/>
                  </a:lnTo>
                  <a:lnTo>
                    <a:pt x="2123" y="938"/>
                  </a:lnTo>
                  <a:lnTo>
                    <a:pt x="2126" y="928"/>
                  </a:lnTo>
                  <a:lnTo>
                    <a:pt x="2131" y="919"/>
                  </a:lnTo>
                  <a:lnTo>
                    <a:pt x="2138" y="910"/>
                  </a:lnTo>
                  <a:lnTo>
                    <a:pt x="2146" y="900"/>
                  </a:lnTo>
                  <a:lnTo>
                    <a:pt x="2156" y="894"/>
                  </a:lnTo>
                  <a:lnTo>
                    <a:pt x="2166" y="885"/>
                  </a:lnTo>
                  <a:lnTo>
                    <a:pt x="2189" y="874"/>
                  </a:lnTo>
                  <a:lnTo>
                    <a:pt x="2214" y="864"/>
                  </a:lnTo>
                  <a:lnTo>
                    <a:pt x="2237" y="857"/>
                  </a:lnTo>
                  <a:lnTo>
                    <a:pt x="2260" y="856"/>
                  </a:lnTo>
                  <a:lnTo>
                    <a:pt x="2260" y="856"/>
                  </a:lnTo>
                  <a:lnTo>
                    <a:pt x="2275" y="857"/>
                  </a:lnTo>
                  <a:lnTo>
                    <a:pt x="2287" y="859"/>
                  </a:lnTo>
                  <a:lnTo>
                    <a:pt x="2287" y="859"/>
                  </a:lnTo>
                  <a:lnTo>
                    <a:pt x="2272" y="864"/>
                  </a:lnTo>
                  <a:lnTo>
                    <a:pt x="2262" y="866"/>
                  </a:lnTo>
                  <a:lnTo>
                    <a:pt x="2254" y="867"/>
                  </a:lnTo>
                  <a:lnTo>
                    <a:pt x="2247" y="872"/>
                  </a:lnTo>
                  <a:lnTo>
                    <a:pt x="2239" y="877"/>
                  </a:lnTo>
                  <a:lnTo>
                    <a:pt x="2234" y="885"/>
                  </a:lnTo>
                  <a:lnTo>
                    <a:pt x="2232" y="899"/>
                  </a:lnTo>
                  <a:lnTo>
                    <a:pt x="2232" y="899"/>
                  </a:lnTo>
                  <a:lnTo>
                    <a:pt x="2256" y="892"/>
                  </a:lnTo>
                  <a:lnTo>
                    <a:pt x="2280" y="882"/>
                  </a:lnTo>
                  <a:lnTo>
                    <a:pt x="2305" y="869"/>
                  </a:lnTo>
                  <a:lnTo>
                    <a:pt x="2333" y="852"/>
                  </a:lnTo>
                  <a:lnTo>
                    <a:pt x="2333" y="852"/>
                  </a:lnTo>
                  <a:lnTo>
                    <a:pt x="2320" y="852"/>
                  </a:lnTo>
                  <a:lnTo>
                    <a:pt x="2320" y="852"/>
                  </a:lnTo>
                  <a:lnTo>
                    <a:pt x="2310" y="852"/>
                  </a:lnTo>
                  <a:lnTo>
                    <a:pt x="2302" y="851"/>
                  </a:lnTo>
                  <a:lnTo>
                    <a:pt x="2294" y="847"/>
                  </a:lnTo>
                  <a:lnTo>
                    <a:pt x="2287" y="844"/>
                  </a:lnTo>
                  <a:lnTo>
                    <a:pt x="2274" y="834"/>
                  </a:lnTo>
                  <a:lnTo>
                    <a:pt x="2264" y="823"/>
                  </a:lnTo>
                  <a:lnTo>
                    <a:pt x="2244" y="799"/>
                  </a:lnTo>
                  <a:lnTo>
                    <a:pt x="2236" y="789"/>
                  </a:lnTo>
                  <a:lnTo>
                    <a:pt x="2229" y="786"/>
                  </a:lnTo>
                  <a:lnTo>
                    <a:pt x="2224" y="783"/>
                  </a:lnTo>
                  <a:lnTo>
                    <a:pt x="2224" y="783"/>
                  </a:lnTo>
                  <a:lnTo>
                    <a:pt x="2236" y="785"/>
                  </a:lnTo>
                  <a:lnTo>
                    <a:pt x="2236" y="785"/>
                  </a:lnTo>
                  <a:lnTo>
                    <a:pt x="2249" y="783"/>
                  </a:lnTo>
                  <a:lnTo>
                    <a:pt x="2254" y="780"/>
                  </a:lnTo>
                  <a:lnTo>
                    <a:pt x="2259" y="778"/>
                  </a:lnTo>
                  <a:lnTo>
                    <a:pt x="2265" y="770"/>
                  </a:lnTo>
                  <a:lnTo>
                    <a:pt x="2270" y="760"/>
                  </a:lnTo>
                  <a:lnTo>
                    <a:pt x="2270" y="760"/>
                  </a:lnTo>
                  <a:lnTo>
                    <a:pt x="2257" y="756"/>
                  </a:lnTo>
                  <a:lnTo>
                    <a:pt x="2244" y="755"/>
                  </a:lnTo>
                  <a:lnTo>
                    <a:pt x="2244" y="755"/>
                  </a:lnTo>
                  <a:lnTo>
                    <a:pt x="2234" y="755"/>
                  </a:lnTo>
                  <a:lnTo>
                    <a:pt x="2226" y="756"/>
                  </a:lnTo>
                  <a:lnTo>
                    <a:pt x="2208" y="761"/>
                  </a:lnTo>
                  <a:lnTo>
                    <a:pt x="2191" y="770"/>
                  </a:lnTo>
                  <a:lnTo>
                    <a:pt x="2174" y="780"/>
                  </a:lnTo>
                  <a:lnTo>
                    <a:pt x="2145" y="796"/>
                  </a:lnTo>
                  <a:lnTo>
                    <a:pt x="2133" y="803"/>
                  </a:lnTo>
                  <a:lnTo>
                    <a:pt x="2123" y="806"/>
                  </a:lnTo>
                  <a:lnTo>
                    <a:pt x="2123" y="806"/>
                  </a:lnTo>
                  <a:lnTo>
                    <a:pt x="2128" y="796"/>
                  </a:lnTo>
                  <a:lnTo>
                    <a:pt x="2133" y="786"/>
                  </a:lnTo>
                  <a:lnTo>
                    <a:pt x="2140" y="778"/>
                  </a:lnTo>
                  <a:lnTo>
                    <a:pt x="2148" y="770"/>
                  </a:lnTo>
                  <a:lnTo>
                    <a:pt x="2155" y="763"/>
                  </a:lnTo>
                  <a:lnTo>
                    <a:pt x="2164" y="756"/>
                  </a:lnTo>
                  <a:lnTo>
                    <a:pt x="2184" y="746"/>
                  </a:lnTo>
                  <a:lnTo>
                    <a:pt x="2206" y="738"/>
                  </a:lnTo>
                  <a:lnTo>
                    <a:pt x="2229" y="733"/>
                  </a:lnTo>
                  <a:lnTo>
                    <a:pt x="2256" y="728"/>
                  </a:lnTo>
                  <a:lnTo>
                    <a:pt x="2280" y="723"/>
                  </a:lnTo>
                  <a:lnTo>
                    <a:pt x="2333" y="717"/>
                  </a:lnTo>
                  <a:lnTo>
                    <a:pt x="2358" y="712"/>
                  </a:lnTo>
                  <a:lnTo>
                    <a:pt x="2383" y="705"/>
                  </a:lnTo>
                  <a:lnTo>
                    <a:pt x="2404" y="698"/>
                  </a:lnTo>
                  <a:lnTo>
                    <a:pt x="2424" y="689"/>
                  </a:lnTo>
                  <a:lnTo>
                    <a:pt x="2434" y="682"/>
                  </a:lnTo>
                  <a:lnTo>
                    <a:pt x="2443" y="675"/>
                  </a:lnTo>
                  <a:lnTo>
                    <a:pt x="2451" y="669"/>
                  </a:lnTo>
                  <a:lnTo>
                    <a:pt x="2457" y="660"/>
                  </a:lnTo>
                  <a:lnTo>
                    <a:pt x="2457" y="660"/>
                  </a:lnTo>
                  <a:lnTo>
                    <a:pt x="2452" y="659"/>
                  </a:lnTo>
                  <a:lnTo>
                    <a:pt x="2451" y="657"/>
                  </a:lnTo>
                  <a:lnTo>
                    <a:pt x="2451" y="654"/>
                  </a:lnTo>
                  <a:lnTo>
                    <a:pt x="2451" y="651"/>
                  </a:lnTo>
                  <a:lnTo>
                    <a:pt x="2452" y="644"/>
                  </a:lnTo>
                  <a:lnTo>
                    <a:pt x="2457" y="637"/>
                  </a:lnTo>
                  <a:lnTo>
                    <a:pt x="2457" y="637"/>
                  </a:lnTo>
                  <a:lnTo>
                    <a:pt x="2449" y="636"/>
                  </a:lnTo>
                  <a:lnTo>
                    <a:pt x="2444" y="634"/>
                  </a:lnTo>
                  <a:lnTo>
                    <a:pt x="2433" y="626"/>
                  </a:lnTo>
                  <a:lnTo>
                    <a:pt x="2423" y="619"/>
                  </a:lnTo>
                  <a:lnTo>
                    <a:pt x="2418" y="616"/>
                  </a:lnTo>
                  <a:lnTo>
                    <a:pt x="2411" y="614"/>
                  </a:lnTo>
                  <a:lnTo>
                    <a:pt x="2411" y="614"/>
                  </a:lnTo>
                  <a:lnTo>
                    <a:pt x="2408" y="614"/>
                  </a:lnTo>
                  <a:lnTo>
                    <a:pt x="2408" y="614"/>
                  </a:lnTo>
                  <a:lnTo>
                    <a:pt x="2401" y="616"/>
                  </a:lnTo>
                  <a:lnTo>
                    <a:pt x="2396" y="617"/>
                  </a:lnTo>
                  <a:lnTo>
                    <a:pt x="2385" y="626"/>
                  </a:lnTo>
                  <a:lnTo>
                    <a:pt x="2385" y="626"/>
                  </a:lnTo>
                  <a:lnTo>
                    <a:pt x="2376" y="632"/>
                  </a:lnTo>
                  <a:lnTo>
                    <a:pt x="2371" y="636"/>
                  </a:lnTo>
                  <a:lnTo>
                    <a:pt x="2366" y="637"/>
                  </a:lnTo>
                  <a:lnTo>
                    <a:pt x="2366" y="637"/>
                  </a:lnTo>
                  <a:lnTo>
                    <a:pt x="2361" y="636"/>
                  </a:lnTo>
                  <a:lnTo>
                    <a:pt x="2356" y="629"/>
                  </a:lnTo>
                  <a:lnTo>
                    <a:pt x="2356" y="629"/>
                  </a:lnTo>
                  <a:lnTo>
                    <a:pt x="2358" y="626"/>
                  </a:lnTo>
                  <a:lnTo>
                    <a:pt x="2360" y="622"/>
                  </a:lnTo>
                  <a:lnTo>
                    <a:pt x="2366" y="617"/>
                  </a:lnTo>
                  <a:lnTo>
                    <a:pt x="2375" y="614"/>
                  </a:lnTo>
                  <a:lnTo>
                    <a:pt x="2385" y="611"/>
                  </a:lnTo>
                  <a:lnTo>
                    <a:pt x="2393" y="609"/>
                  </a:lnTo>
                  <a:lnTo>
                    <a:pt x="2401" y="606"/>
                  </a:lnTo>
                  <a:lnTo>
                    <a:pt x="2408" y="599"/>
                  </a:lnTo>
                  <a:lnTo>
                    <a:pt x="2409" y="596"/>
                  </a:lnTo>
                  <a:lnTo>
                    <a:pt x="2411" y="591"/>
                  </a:lnTo>
                  <a:lnTo>
                    <a:pt x="2411" y="591"/>
                  </a:lnTo>
                  <a:lnTo>
                    <a:pt x="2406" y="591"/>
                  </a:lnTo>
                  <a:lnTo>
                    <a:pt x="2406" y="591"/>
                  </a:lnTo>
                  <a:lnTo>
                    <a:pt x="2395" y="589"/>
                  </a:lnTo>
                  <a:lnTo>
                    <a:pt x="2385" y="588"/>
                  </a:lnTo>
                  <a:lnTo>
                    <a:pt x="2385" y="588"/>
                  </a:lnTo>
                  <a:lnTo>
                    <a:pt x="2373" y="584"/>
                  </a:lnTo>
                  <a:lnTo>
                    <a:pt x="2361" y="583"/>
                  </a:lnTo>
                  <a:lnTo>
                    <a:pt x="2361" y="583"/>
                  </a:lnTo>
                  <a:lnTo>
                    <a:pt x="2348" y="584"/>
                  </a:lnTo>
                  <a:lnTo>
                    <a:pt x="2348" y="584"/>
                  </a:lnTo>
                  <a:lnTo>
                    <a:pt x="2351" y="579"/>
                  </a:lnTo>
                  <a:lnTo>
                    <a:pt x="2353" y="574"/>
                  </a:lnTo>
                  <a:lnTo>
                    <a:pt x="2353" y="571"/>
                  </a:lnTo>
                  <a:lnTo>
                    <a:pt x="2351" y="568"/>
                  </a:lnTo>
                  <a:lnTo>
                    <a:pt x="2347" y="561"/>
                  </a:lnTo>
                  <a:lnTo>
                    <a:pt x="2338" y="556"/>
                  </a:lnTo>
                  <a:lnTo>
                    <a:pt x="2330" y="551"/>
                  </a:lnTo>
                  <a:lnTo>
                    <a:pt x="2320" y="545"/>
                  </a:lnTo>
                  <a:lnTo>
                    <a:pt x="2313" y="538"/>
                  </a:lnTo>
                  <a:lnTo>
                    <a:pt x="2310" y="535"/>
                  </a:lnTo>
                  <a:lnTo>
                    <a:pt x="2310" y="530"/>
                  </a:lnTo>
                  <a:lnTo>
                    <a:pt x="2310" y="530"/>
                  </a:lnTo>
                  <a:lnTo>
                    <a:pt x="2323" y="530"/>
                  </a:lnTo>
                  <a:lnTo>
                    <a:pt x="2330" y="526"/>
                  </a:lnTo>
                  <a:lnTo>
                    <a:pt x="2332" y="525"/>
                  </a:lnTo>
                  <a:lnTo>
                    <a:pt x="2333" y="523"/>
                  </a:lnTo>
                  <a:lnTo>
                    <a:pt x="2333" y="523"/>
                  </a:lnTo>
                  <a:lnTo>
                    <a:pt x="2322" y="512"/>
                  </a:lnTo>
                  <a:lnTo>
                    <a:pt x="2313" y="500"/>
                  </a:lnTo>
                  <a:lnTo>
                    <a:pt x="2299" y="472"/>
                  </a:lnTo>
                  <a:lnTo>
                    <a:pt x="2290" y="459"/>
                  </a:lnTo>
                  <a:lnTo>
                    <a:pt x="2282" y="447"/>
                  </a:lnTo>
                  <a:lnTo>
                    <a:pt x="2277" y="442"/>
                  </a:lnTo>
                  <a:lnTo>
                    <a:pt x="2270" y="437"/>
                  </a:lnTo>
                  <a:lnTo>
                    <a:pt x="2264" y="434"/>
                  </a:lnTo>
                  <a:lnTo>
                    <a:pt x="2256" y="430"/>
                  </a:lnTo>
                  <a:lnTo>
                    <a:pt x="2256" y="430"/>
                  </a:lnTo>
                  <a:lnTo>
                    <a:pt x="2252" y="435"/>
                  </a:lnTo>
                  <a:lnTo>
                    <a:pt x="2249" y="440"/>
                  </a:lnTo>
                  <a:lnTo>
                    <a:pt x="2244" y="454"/>
                  </a:lnTo>
                  <a:lnTo>
                    <a:pt x="2239" y="467"/>
                  </a:lnTo>
                  <a:lnTo>
                    <a:pt x="2236" y="472"/>
                  </a:lnTo>
                  <a:lnTo>
                    <a:pt x="2232" y="477"/>
                  </a:lnTo>
                  <a:lnTo>
                    <a:pt x="2232" y="477"/>
                  </a:lnTo>
                  <a:lnTo>
                    <a:pt x="2224" y="478"/>
                  </a:lnTo>
                  <a:lnTo>
                    <a:pt x="2212" y="478"/>
                  </a:lnTo>
                  <a:lnTo>
                    <a:pt x="2212" y="478"/>
                  </a:lnTo>
                  <a:lnTo>
                    <a:pt x="2194" y="478"/>
                  </a:lnTo>
                  <a:lnTo>
                    <a:pt x="2176" y="475"/>
                  </a:lnTo>
                  <a:lnTo>
                    <a:pt x="2160" y="472"/>
                  </a:lnTo>
                  <a:lnTo>
                    <a:pt x="2146" y="469"/>
                  </a:lnTo>
                  <a:lnTo>
                    <a:pt x="2146" y="469"/>
                  </a:lnTo>
                  <a:lnTo>
                    <a:pt x="2153" y="460"/>
                  </a:lnTo>
                  <a:lnTo>
                    <a:pt x="2155" y="452"/>
                  </a:lnTo>
                  <a:lnTo>
                    <a:pt x="2153" y="442"/>
                  </a:lnTo>
                  <a:lnTo>
                    <a:pt x="2151" y="434"/>
                  </a:lnTo>
                  <a:lnTo>
                    <a:pt x="2150" y="426"/>
                  </a:lnTo>
                  <a:lnTo>
                    <a:pt x="2150" y="417"/>
                  </a:lnTo>
                  <a:lnTo>
                    <a:pt x="2150" y="409"/>
                  </a:lnTo>
                  <a:lnTo>
                    <a:pt x="2155" y="399"/>
                  </a:lnTo>
                  <a:lnTo>
                    <a:pt x="2155" y="399"/>
                  </a:lnTo>
                  <a:lnTo>
                    <a:pt x="2151" y="399"/>
                  </a:lnTo>
                  <a:lnTo>
                    <a:pt x="2151" y="399"/>
                  </a:lnTo>
                  <a:lnTo>
                    <a:pt x="2138" y="399"/>
                  </a:lnTo>
                  <a:lnTo>
                    <a:pt x="2126" y="396"/>
                  </a:lnTo>
                  <a:lnTo>
                    <a:pt x="2117" y="392"/>
                  </a:lnTo>
                  <a:lnTo>
                    <a:pt x="2108" y="386"/>
                  </a:lnTo>
                  <a:lnTo>
                    <a:pt x="2102" y="379"/>
                  </a:lnTo>
                  <a:lnTo>
                    <a:pt x="2095" y="371"/>
                  </a:lnTo>
                  <a:lnTo>
                    <a:pt x="2085" y="354"/>
                  </a:lnTo>
                  <a:lnTo>
                    <a:pt x="2085" y="354"/>
                  </a:lnTo>
                  <a:lnTo>
                    <a:pt x="2059" y="354"/>
                  </a:lnTo>
                  <a:lnTo>
                    <a:pt x="2059" y="354"/>
                  </a:lnTo>
                  <a:lnTo>
                    <a:pt x="2035" y="354"/>
                  </a:lnTo>
                  <a:lnTo>
                    <a:pt x="2016" y="353"/>
                  </a:lnTo>
                  <a:lnTo>
                    <a:pt x="1996" y="349"/>
                  </a:lnTo>
                  <a:lnTo>
                    <a:pt x="1976" y="346"/>
                  </a:lnTo>
                  <a:lnTo>
                    <a:pt x="1976" y="346"/>
                  </a:lnTo>
                  <a:lnTo>
                    <a:pt x="1974" y="361"/>
                  </a:lnTo>
                  <a:lnTo>
                    <a:pt x="1974" y="376"/>
                  </a:lnTo>
                  <a:lnTo>
                    <a:pt x="1979" y="407"/>
                  </a:lnTo>
                  <a:lnTo>
                    <a:pt x="1979" y="422"/>
                  </a:lnTo>
                  <a:lnTo>
                    <a:pt x="1978" y="439"/>
                  </a:lnTo>
                  <a:lnTo>
                    <a:pt x="1976" y="449"/>
                  </a:lnTo>
                  <a:lnTo>
                    <a:pt x="1973" y="457"/>
                  </a:lnTo>
                  <a:lnTo>
                    <a:pt x="1968" y="467"/>
                  </a:lnTo>
                  <a:lnTo>
                    <a:pt x="1961" y="477"/>
                  </a:lnTo>
                  <a:lnTo>
                    <a:pt x="1961" y="477"/>
                  </a:lnTo>
                  <a:lnTo>
                    <a:pt x="1978" y="485"/>
                  </a:lnTo>
                  <a:lnTo>
                    <a:pt x="1986" y="490"/>
                  </a:lnTo>
                  <a:lnTo>
                    <a:pt x="1992" y="495"/>
                  </a:lnTo>
                  <a:lnTo>
                    <a:pt x="1997" y="502"/>
                  </a:lnTo>
                  <a:lnTo>
                    <a:pt x="2002" y="510"/>
                  </a:lnTo>
                  <a:lnTo>
                    <a:pt x="2006" y="520"/>
                  </a:lnTo>
                  <a:lnTo>
                    <a:pt x="2007" y="530"/>
                  </a:lnTo>
                  <a:lnTo>
                    <a:pt x="2007" y="530"/>
                  </a:lnTo>
                  <a:lnTo>
                    <a:pt x="1996" y="551"/>
                  </a:lnTo>
                  <a:lnTo>
                    <a:pt x="1989" y="561"/>
                  </a:lnTo>
                  <a:lnTo>
                    <a:pt x="1981" y="569"/>
                  </a:lnTo>
                  <a:lnTo>
                    <a:pt x="1973" y="576"/>
                  </a:lnTo>
                  <a:lnTo>
                    <a:pt x="1963" y="583"/>
                  </a:lnTo>
                  <a:lnTo>
                    <a:pt x="1951" y="588"/>
                  </a:lnTo>
                  <a:lnTo>
                    <a:pt x="1938" y="591"/>
                  </a:lnTo>
                  <a:lnTo>
                    <a:pt x="1938" y="591"/>
                  </a:lnTo>
                  <a:lnTo>
                    <a:pt x="1948" y="621"/>
                  </a:lnTo>
                  <a:lnTo>
                    <a:pt x="1953" y="636"/>
                  </a:lnTo>
                  <a:lnTo>
                    <a:pt x="1956" y="652"/>
                  </a:lnTo>
                  <a:lnTo>
                    <a:pt x="1956" y="667"/>
                  </a:lnTo>
                  <a:lnTo>
                    <a:pt x="1954" y="675"/>
                  </a:lnTo>
                  <a:lnTo>
                    <a:pt x="1953" y="682"/>
                  </a:lnTo>
                  <a:lnTo>
                    <a:pt x="1949" y="689"/>
                  </a:lnTo>
                  <a:lnTo>
                    <a:pt x="1944" y="695"/>
                  </a:lnTo>
                  <a:lnTo>
                    <a:pt x="1938" y="702"/>
                  </a:lnTo>
                  <a:lnTo>
                    <a:pt x="1930" y="707"/>
                  </a:lnTo>
                  <a:lnTo>
                    <a:pt x="1930" y="707"/>
                  </a:lnTo>
                  <a:lnTo>
                    <a:pt x="1903" y="680"/>
                  </a:lnTo>
                  <a:lnTo>
                    <a:pt x="1891" y="667"/>
                  </a:lnTo>
                  <a:lnTo>
                    <a:pt x="1882" y="652"/>
                  </a:lnTo>
                  <a:lnTo>
                    <a:pt x="1875" y="637"/>
                  </a:lnTo>
                  <a:lnTo>
                    <a:pt x="1872" y="631"/>
                  </a:lnTo>
                  <a:lnTo>
                    <a:pt x="1870" y="622"/>
                  </a:lnTo>
                  <a:lnTo>
                    <a:pt x="1870" y="614"/>
                  </a:lnTo>
                  <a:lnTo>
                    <a:pt x="1870" y="604"/>
                  </a:lnTo>
                  <a:lnTo>
                    <a:pt x="1872" y="594"/>
                  </a:lnTo>
                  <a:lnTo>
                    <a:pt x="1875" y="584"/>
                  </a:lnTo>
                  <a:lnTo>
                    <a:pt x="1875" y="584"/>
                  </a:lnTo>
                  <a:lnTo>
                    <a:pt x="1863" y="584"/>
                  </a:lnTo>
                  <a:lnTo>
                    <a:pt x="1863" y="584"/>
                  </a:lnTo>
                  <a:lnTo>
                    <a:pt x="1848" y="583"/>
                  </a:lnTo>
                  <a:lnTo>
                    <a:pt x="1835" y="581"/>
                  </a:lnTo>
                  <a:lnTo>
                    <a:pt x="1820" y="578"/>
                  </a:lnTo>
                  <a:lnTo>
                    <a:pt x="1809" y="574"/>
                  </a:lnTo>
                  <a:lnTo>
                    <a:pt x="1786" y="564"/>
                  </a:lnTo>
                  <a:lnTo>
                    <a:pt x="1764" y="551"/>
                  </a:lnTo>
                  <a:lnTo>
                    <a:pt x="1764" y="551"/>
                  </a:lnTo>
                  <a:lnTo>
                    <a:pt x="1743" y="540"/>
                  </a:lnTo>
                  <a:lnTo>
                    <a:pt x="1721" y="530"/>
                  </a:lnTo>
                  <a:lnTo>
                    <a:pt x="1709" y="526"/>
                  </a:lnTo>
                  <a:lnTo>
                    <a:pt x="1698" y="523"/>
                  </a:lnTo>
                  <a:lnTo>
                    <a:pt x="1686" y="521"/>
                  </a:lnTo>
                  <a:lnTo>
                    <a:pt x="1675" y="520"/>
                  </a:lnTo>
                  <a:lnTo>
                    <a:pt x="1675" y="520"/>
                  </a:lnTo>
                  <a:lnTo>
                    <a:pt x="1663" y="520"/>
                  </a:lnTo>
                  <a:lnTo>
                    <a:pt x="1652" y="523"/>
                  </a:lnTo>
                  <a:lnTo>
                    <a:pt x="1652" y="523"/>
                  </a:lnTo>
                  <a:lnTo>
                    <a:pt x="1652" y="515"/>
                  </a:lnTo>
                  <a:lnTo>
                    <a:pt x="1652" y="507"/>
                  </a:lnTo>
                  <a:lnTo>
                    <a:pt x="1650" y="500"/>
                  </a:lnTo>
                  <a:lnTo>
                    <a:pt x="1648" y="495"/>
                  </a:lnTo>
                  <a:lnTo>
                    <a:pt x="1642" y="485"/>
                  </a:lnTo>
                  <a:lnTo>
                    <a:pt x="1633" y="478"/>
                  </a:lnTo>
                  <a:lnTo>
                    <a:pt x="1615" y="467"/>
                  </a:lnTo>
                  <a:lnTo>
                    <a:pt x="1605" y="460"/>
                  </a:lnTo>
                  <a:lnTo>
                    <a:pt x="1597" y="454"/>
                  </a:lnTo>
                  <a:lnTo>
                    <a:pt x="1597" y="454"/>
                  </a:lnTo>
                  <a:lnTo>
                    <a:pt x="1599" y="439"/>
                  </a:lnTo>
                  <a:lnTo>
                    <a:pt x="1600" y="426"/>
                  </a:lnTo>
                  <a:lnTo>
                    <a:pt x="1604" y="412"/>
                  </a:lnTo>
                  <a:lnTo>
                    <a:pt x="1608" y="402"/>
                  </a:lnTo>
                  <a:lnTo>
                    <a:pt x="1618" y="383"/>
                  </a:lnTo>
                  <a:lnTo>
                    <a:pt x="1630" y="366"/>
                  </a:lnTo>
                  <a:lnTo>
                    <a:pt x="1643" y="351"/>
                  </a:lnTo>
                  <a:lnTo>
                    <a:pt x="1658" y="338"/>
                  </a:lnTo>
                  <a:lnTo>
                    <a:pt x="1690" y="315"/>
                  </a:lnTo>
                  <a:lnTo>
                    <a:pt x="1690" y="315"/>
                  </a:lnTo>
                  <a:lnTo>
                    <a:pt x="1673" y="313"/>
                  </a:lnTo>
                  <a:lnTo>
                    <a:pt x="1656" y="310"/>
                  </a:lnTo>
                  <a:lnTo>
                    <a:pt x="1650" y="306"/>
                  </a:lnTo>
                  <a:lnTo>
                    <a:pt x="1643" y="303"/>
                  </a:lnTo>
                  <a:lnTo>
                    <a:pt x="1638" y="298"/>
                  </a:lnTo>
                  <a:lnTo>
                    <a:pt x="1635" y="293"/>
                  </a:lnTo>
                  <a:lnTo>
                    <a:pt x="1635" y="293"/>
                  </a:lnTo>
                  <a:lnTo>
                    <a:pt x="1655" y="295"/>
                  </a:lnTo>
                  <a:lnTo>
                    <a:pt x="1671" y="300"/>
                  </a:lnTo>
                  <a:lnTo>
                    <a:pt x="1688" y="305"/>
                  </a:lnTo>
                  <a:lnTo>
                    <a:pt x="1704" y="308"/>
                  </a:lnTo>
                  <a:lnTo>
                    <a:pt x="1704" y="308"/>
                  </a:lnTo>
                  <a:lnTo>
                    <a:pt x="1704" y="301"/>
                  </a:lnTo>
                  <a:lnTo>
                    <a:pt x="1704" y="296"/>
                  </a:lnTo>
                  <a:lnTo>
                    <a:pt x="1708" y="292"/>
                  </a:lnTo>
                  <a:lnTo>
                    <a:pt x="1711" y="290"/>
                  </a:lnTo>
                  <a:lnTo>
                    <a:pt x="1721" y="288"/>
                  </a:lnTo>
                  <a:lnTo>
                    <a:pt x="1733" y="287"/>
                  </a:lnTo>
                  <a:lnTo>
                    <a:pt x="1744" y="287"/>
                  </a:lnTo>
                  <a:lnTo>
                    <a:pt x="1749" y="285"/>
                  </a:lnTo>
                  <a:lnTo>
                    <a:pt x="1754" y="282"/>
                  </a:lnTo>
                  <a:lnTo>
                    <a:pt x="1757" y="277"/>
                  </a:lnTo>
                  <a:lnTo>
                    <a:pt x="1759" y="272"/>
                  </a:lnTo>
                  <a:lnTo>
                    <a:pt x="1761" y="263"/>
                  </a:lnTo>
                  <a:lnTo>
                    <a:pt x="1759" y="253"/>
                  </a:lnTo>
                  <a:lnTo>
                    <a:pt x="1759" y="253"/>
                  </a:lnTo>
                  <a:lnTo>
                    <a:pt x="1759" y="253"/>
                  </a:lnTo>
                  <a:lnTo>
                    <a:pt x="1759" y="253"/>
                  </a:lnTo>
                  <a:lnTo>
                    <a:pt x="1747" y="253"/>
                  </a:lnTo>
                  <a:lnTo>
                    <a:pt x="1738" y="250"/>
                  </a:lnTo>
                  <a:lnTo>
                    <a:pt x="1728" y="247"/>
                  </a:lnTo>
                  <a:lnTo>
                    <a:pt x="1721" y="242"/>
                  </a:lnTo>
                  <a:lnTo>
                    <a:pt x="1706" y="232"/>
                  </a:lnTo>
                  <a:lnTo>
                    <a:pt x="1698" y="227"/>
                  </a:lnTo>
                  <a:lnTo>
                    <a:pt x="1690" y="224"/>
                  </a:lnTo>
                  <a:lnTo>
                    <a:pt x="1690" y="224"/>
                  </a:lnTo>
                  <a:lnTo>
                    <a:pt x="1696" y="224"/>
                  </a:lnTo>
                  <a:lnTo>
                    <a:pt x="1696" y="224"/>
                  </a:lnTo>
                  <a:lnTo>
                    <a:pt x="1708" y="224"/>
                  </a:lnTo>
                  <a:lnTo>
                    <a:pt x="1716" y="225"/>
                  </a:lnTo>
                  <a:lnTo>
                    <a:pt x="1733" y="234"/>
                  </a:lnTo>
                  <a:lnTo>
                    <a:pt x="1733" y="234"/>
                  </a:lnTo>
                  <a:lnTo>
                    <a:pt x="1746" y="240"/>
                  </a:lnTo>
                  <a:lnTo>
                    <a:pt x="1752" y="242"/>
                  </a:lnTo>
                  <a:lnTo>
                    <a:pt x="1759" y="242"/>
                  </a:lnTo>
                  <a:lnTo>
                    <a:pt x="1759" y="242"/>
                  </a:lnTo>
                  <a:lnTo>
                    <a:pt x="1766" y="242"/>
                  </a:lnTo>
                  <a:lnTo>
                    <a:pt x="1771" y="240"/>
                  </a:lnTo>
                  <a:lnTo>
                    <a:pt x="1776" y="237"/>
                  </a:lnTo>
                  <a:lnTo>
                    <a:pt x="1782" y="230"/>
                  </a:lnTo>
                  <a:lnTo>
                    <a:pt x="1782" y="230"/>
                  </a:lnTo>
                  <a:lnTo>
                    <a:pt x="1789" y="225"/>
                  </a:lnTo>
                  <a:lnTo>
                    <a:pt x="1789" y="224"/>
                  </a:lnTo>
                  <a:lnTo>
                    <a:pt x="1789" y="222"/>
                  </a:lnTo>
                  <a:lnTo>
                    <a:pt x="1787" y="217"/>
                  </a:lnTo>
                  <a:lnTo>
                    <a:pt x="1784" y="214"/>
                  </a:lnTo>
                  <a:lnTo>
                    <a:pt x="1779" y="209"/>
                  </a:lnTo>
                  <a:lnTo>
                    <a:pt x="1777" y="206"/>
                  </a:lnTo>
                  <a:lnTo>
                    <a:pt x="1777" y="204"/>
                  </a:lnTo>
                  <a:lnTo>
                    <a:pt x="1777" y="204"/>
                  </a:lnTo>
                  <a:lnTo>
                    <a:pt x="1782" y="201"/>
                  </a:lnTo>
                  <a:lnTo>
                    <a:pt x="1782" y="201"/>
                  </a:lnTo>
                  <a:lnTo>
                    <a:pt x="1787" y="199"/>
                  </a:lnTo>
                  <a:lnTo>
                    <a:pt x="1792" y="199"/>
                  </a:lnTo>
                  <a:lnTo>
                    <a:pt x="1792" y="199"/>
                  </a:lnTo>
                  <a:lnTo>
                    <a:pt x="1802" y="201"/>
                  </a:lnTo>
                  <a:lnTo>
                    <a:pt x="1810" y="204"/>
                  </a:lnTo>
                  <a:lnTo>
                    <a:pt x="1810" y="204"/>
                  </a:lnTo>
                  <a:lnTo>
                    <a:pt x="1819" y="207"/>
                  </a:lnTo>
                  <a:lnTo>
                    <a:pt x="1827" y="209"/>
                  </a:lnTo>
                  <a:lnTo>
                    <a:pt x="1827" y="209"/>
                  </a:lnTo>
                  <a:lnTo>
                    <a:pt x="1829" y="209"/>
                  </a:lnTo>
                  <a:lnTo>
                    <a:pt x="1832" y="207"/>
                  </a:lnTo>
                  <a:lnTo>
                    <a:pt x="1835" y="204"/>
                  </a:lnTo>
                  <a:lnTo>
                    <a:pt x="1837" y="201"/>
                  </a:lnTo>
                  <a:lnTo>
                    <a:pt x="1837" y="201"/>
                  </a:lnTo>
                  <a:lnTo>
                    <a:pt x="1830" y="197"/>
                  </a:lnTo>
                  <a:lnTo>
                    <a:pt x="1820" y="192"/>
                  </a:lnTo>
                  <a:lnTo>
                    <a:pt x="1815" y="191"/>
                  </a:lnTo>
                  <a:lnTo>
                    <a:pt x="1814" y="189"/>
                  </a:lnTo>
                  <a:lnTo>
                    <a:pt x="1815" y="187"/>
                  </a:lnTo>
                  <a:lnTo>
                    <a:pt x="1822" y="186"/>
                  </a:lnTo>
                  <a:lnTo>
                    <a:pt x="1822" y="186"/>
                  </a:lnTo>
                  <a:lnTo>
                    <a:pt x="1825" y="184"/>
                  </a:lnTo>
                  <a:lnTo>
                    <a:pt x="1825" y="184"/>
                  </a:lnTo>
                  <a:lnTo>
                    <a:pt x="1832" y="186"/>
                  </a:lnTo>
                  <a:lnTo>
                    <a:pt x="1837" y="187"/>
                  </a:lnTo>
                  <a:lnTo>
                    <a:pt x="1840" y="192"/>
                  </a:lnTo>
                  <a:lnTo>
                    <a:pt x="1843" y="196"/>
                  </a:lnTo>
                  <a:lnTo>
                    <a:pt x="1850" y="204"/>
                  </a:lnTo>
                  <a:lnTo>
                    <a:pt x="1855" y="207"/>
                  </a:lnTo>
                  <a:lnTo>
                    <a:pt x="1860" y="209"/>
                  </a:lnTo>
                  <a:lnTo>
                    <a:pt x="1860" y="209"/>
                  </a:lnTo>
                  <a:lnTo>
                    <a:pt x="1863" y="204"/>
                  </a:lnTo>
                  <a:lnTo>
                    <a:pt x="1868" y="199"/>
                  </a:lnTo>
                  <a:lnTo>
                    <a:pt x="1880" y="192"/>
                  </a:lnTo>
                  <a:lnTo>
                    <a:pt x="1885" y="189"/>
                  </a:lnTo>
                  <a:lnTo>
                    <a:pt x="1888" y="184"/>
                  </a:lnTo>
                  <a:lnTo>
                    <a:pt x="1891" y="179"/>
                  </a:lnTo>
                  <a:lnTo>
                    <a:pt x="1891" y="169"/>
                  </a:lnTo>
                  <a:lnTo>
                    <a:pt x="1891" y="169"/>
                  </a:lnTo>
                  <a:lnTo>
                    <a:pt x="1888" y="164"/>
                  </a:lnTo>
                  <a:lnTo>
                    <a:pt x="1883" y="158"/>
                  </a:lnTo>
                  <a:lnTo>
                    <a:pt x="1873" y="149"/>
                  </a:lnTo>
                  <a:lnTo>
                    <a:pt x="1870" y="143"/>
                  </a:lnTo>
                  <a:lnTo>
                    <a:pt x="1867" y="136"/>
                  </a:lnTo>
                  <a:lnTo>
                    <a:pt x="1867" y="128"/>
                  </a:lnTo>
                  <a:lnTo>
                    <a:pt x="1868" y="116"/>
                  </a:lnTo>
                  <a:lnTo>
                    <a:pt x="1868" y="116"/>
                  </a:lnTo>
                  <a:lnTo>
                    <a:pt x="1877" y="121"/>
                  </a:lnTo>
                  <a:lnTo>
                    <a:pt x="1882" y="123"/>
                  </a:lnTo>
                  <a:lnTo>
                    <a:pt x="1885" y="124"/>
                  </a:lnTo>
                  <a:lnTo>
                    <a:pt x="1885" y="124"/>
                  </a:lnTo>
                  <a:lnTo>
                    <a:pt x="1888" y="123"/>
                  </a:lnTo>
                  <a:lnTo>
                    <a:pt x="1891" y="121"/>
                  </a:lnTo>
                  <a:lnTo>
                    <a:pt x="1891" y="116"/>
                  </a:lnTo>
                  <a:lnTo>
                    <a:pt x="1891" y="108"/>
                  </a:lnTo>
                  <a:lnTo>
                    <a:pt x="1891" y="108"/>
                  </a:lnTo>
                  <a:lnTo>
                    <a:pt x="1877" y="100"/>
                  </a:lnTo>
                  <a:lnTo>
                    <a:pt x="1858" y="91"/>
                  </a:lnTo>
                  <a:lnTo>
                    <a:pt x="1839" y="85"/>
                  </a:lnTo>
                  <a:lnTo>
                    <a:pt x="1830" y="83"/>
                  </a:lnTo>
                  <a:lnTo>
                    <a:pt x="1820" y="81"/>
                  </a:lnTo>
                  <a:lnTo>
                    <a:pt x="1820" y="81"/>
                  </a:lnTo>
                  <a:lnTo>
                    <a:pt x="1812" y="83"/>
                  </a:lnTo>
                  <a:lnTo>
                    <a:pt x="1805" y="85"/>
                  </a:lnTo>
                  <a:lnTo>
                    <a:pt x="1805" y="85"/>
                  </a:lnTo>
                  <a:lnTo>
                    <a:pt x="1805" y="93"/>
                  </a:lnTo>
                  <a:lnTo>
                    <a:pt x="1807" y="98"/>
                  </a:lnTo>
                  <a:lnTo>
                    <a:pt x="1810" y="101"/>
                  </a:lnTo>
                  <a:lnTo>
                    <a:pt x="1814" y="105"/>
                  </a:lnTo>
                  <a:lnTo>
                    <a:pt x="1817" y="108"/>
                  </a:lnTo>
                  <a:lnTo>
                    <a:pt x="1820" y="111"/>
                  </a:lnTo>
                  <a:lnTo>
                    <a:pt x="1822" y="116"/>
                  </a:lnTo>
                  <a:lnTo>
                    <a:pt x="1822" y="124"/>
                  </a:lnTo>
                  <a:lnTo>
                    <a:pt x="1822" y="124"/>
                  </a:lnTo>
                  <a:lnTo>
                    <a:pt x="1815" y="124"/>
                  </a:lnTo>
                  <a:lnTo>
                    <a:pt x="1810" y="128"/>
                  </a:lnTo>
                  <a:lnTo>
                    <a:pt x="1804" y="133"/>
                  </a:lnTo>
                  <a:lnTo>
                    <a:pt x="1799" y="141"/>
                  </a:lnTo>
                  <a:lnTo>
                    <a:pt x="1795" y="151"/>
                  </a:lnTo>
                  <a:lnTo>
                    <a:pt x="1791" y="161"/>
                  </a:lnTo>
                  <a:lnTo>
                    <a:pt x="1786" y="169"/>
                  </a:lnTo>
                  <a:lnTo>
                    <a:pt x="1782" y="172"/>
                  </a:lnTo>
                  <a:lnTo>
                    <a:pt x="1777" y="174"/>
                  </a:lnTo>
                  <a:lnTo>
                    <a:pt x="1772" y="176"/>
                  </a:lnTo>
                  <a:lnTo>
                    <a:pt x="1767" y="177"/>
                  </a:lnTo>
                  <a:lnTo>
                    <a:pt x="1767" y="177"/>
                  </a:lnTo>
                  <a:lnTo>
                    <a:pt x="1757" y="171"/>
                  </a:lnTo>
                  <a:lnTo>
                    <a:pt x="1747" y="162"/>
                  </a:lnTo>
                  <a:lnTo>
                    <a:pt x="1743" y="159"/>
                  </a:lnTo>
                  <a:lnTo>
                    <a:pt x="1739" y="153"/>
                  </a:lnTo>
                  <a:lnTo>
                    <a:pt x="1738" y="148"/>
                  </a:lnTo>
                  <a:lnTo>
                    <a:pt x="1736" y="139"/>
                  </a:lnTo>
                  <a:lnTo>
                    <a:pt x="1736" y="139"/>
                  </a:lnTo>
                  <a:lnTo>
                    <a:pt x="1743" y="138"/>
                  </a:lnTo>
                  <a:lnTo>
                    <a:pt x="1749" y="136"/>
                  </a:lnTo>
                  <a:lnTo>
                    <a:pt x="1751" y="134"/>
                  </a:lnTo>
                  <a:lnTo>
                    <a:pt x="1752" y="131"/>
                  </a:lnTo>
                  <a:lnTo>
                    <a:pt x="1752" y="128"/>
                  </a:lnTo>
                  <a:lnTo>
                    <a:pt x="1751" y="124"/>
                  </a:lnTo>
                  <a:lnTo>
                    <a:pt x="1751" y="124"/>
                  </a:lnTo>
                  <a:lnTo>
                    <a:pt x="1744" y="118"/>
                  </a:lnTo>
                  <a:lnTo>
                    <a:pt x="1738" y="110"/>
                  </a:lnTo>
                  <a:lnTo>
                    <a:pt x="1731" y="105"/>
                  </a:lnTo>
                  <a:lnTo>
                    <a:pt x="1726" y="101"/>
                  </a:lnTo>
                  <a:lnTo>
                    <a:pt x="1721" y="101"/>
                  </a:lnTo>
                  <a:lnTo>
                    <a:pt x="1721" y="101"/>
                  </a:lnTo>
                  <a:lnTo>
                    <a:pt x="1718" y="113"/>
                  </a:lnTo>
                  <a:lnTo>
                    <a:pt x="1714" y="124"/>
                  </a:lnTo>
                  <a:lnTo>
                    <a:pt x="1708" y="133"/>
                  </a:lnTo>
                  <a:lnTo>
                    <a:pt x="1703" y="136"/>
                  </a:lnTo>
                  <a:lnTo>
                    <a:pt x="1698" y="139"/>
                  </a:lnTo>
                  <a:lnTo>
                    <a:pt x="1698" y="139"/>
                  </a:lnTo>
                  <a:lnTo>
                    <a:pt x="1696" y="128"/>
                  </a:lnTo>
                  <a:lnTo>
                    <a:pt x="1695" y="119"/>
                  </a:lnTo>
                  <a:lnTo>
                    <a:pt x="1690" y="108"/>
                  </a:lnTo>
                  <a:lnTo>
                    <a:pt x="1685" y="98"/>
                  </a:lnTo>
                  <a:lnTo>
                    <a:pt x="1683" y="93"/>
                  </a:lnTo>
                  <a:lnTo>
                    <a:pt x="1681" y="85"/>
                  </a:lnTo>
                  <a:lnTo>
                    <a:pt x="1681" y="85"/>
                  </a:lnTo>
                  <a:lnTo>
                    <a:pt x="1670" y="88"/>
                  </a:lnTo>
                  <a:lnTo>
                    <a:pt x="1663" y="90"/>
                  </a:lnTo>
                  <a:lnTo>
                    <a:pt x="1663" y="90"/>
                  </a:lnTo>
                  <a:lnTo>
                    <a:pt x="1656" y="88"/>
                  </a:lnTo>
                  <a:lnTo>
                    <a:pt x="1643" y="85"/>
                  </a:lnTo>
                  <a:lnTo>
                    <a:pt x="1643" y="85"/>
                  </a:lnTo>
                  <a:lnTo>
                    <a:pt x="1648" y="80"/>
                  </a:lnTo>
                  <a:lnTo>
                    <a:pt x="1653" y="75"/>
                  </a:lnTo>
                  <a:lnTo>
                    <a:pt x="1655" y="72"/>
                  </a:lnTo>
                  <a:lnTo>
                    <a:pt x="1656" y="67"/>
                  </a:lnTo>
                  <a:lnTo>
                    <a:pt x="1656" y="63"/>
                  </a:lnTo>
                  <a:lnTo>
                    <a:pt x="1655" y="60"/>
                  </a:lnTo>
                  <a:lnTo>
                    <a:pt x="1650" y="52"/>
                  </a:lnTo>
                  <a:lnTo>
                    <a:pt x="1643" y="45"/>
                  </a:lnTo>
                  <a:lnTo>
                    <a:pt x="1638" y="35"/>
                  </a:lnTo>
                  <a:lnTo>
                    <a:pt x="1635" y="24"/>
                  </a:lnTo>
                  <a:lnTo>
                    <a:pt x="1635" y="17"/>
                  </a:lnTo>
                  <a:lnTo>
                    <a:pt x="1635" y="9"/>
                  </a:lnTo>
                  <a:lnTo>
                    <a:pt x="1635" y="9"/>
                  </a:lnTo>
                  <a:lnTo>
                    <a:pt x="1625" y="7"/>
                  </a:lnTo>
                  <a:lnTo>
                    <a:pt x="1615" y="4"/>
                  </a:lnTo>
                  <a:lnTo>
                    <a:pt x="1605" y="0"/>
                  </a:lnTo>
                  <a:lnTo>
                    <a:pt x="159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3" name="Rectangle 114"/>
            <p:cNvSpPr/>
            <p:nvPr/>
          </p:nvSpPr>
          <p:spPr bwMode="auto">
            <a:xfrm>
              <a:off x="2016" y="1899"/>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5" name="Freeform 115"/>
            <p:cNvSpPr/>
            <p:nvPr/>
          </p:nvSpPr>
          <p:spPr bwMode="auto">
            <a:xfrm>
              <a:off x="2014" y="1875"/>
              <a:ext cx="2" cy="1"/>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2" y="1"/>
                  </a:lnTo>
                  <a:lnTo>
                    <a:pt x="2" y="1"/>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6" name="Freeform 117"/>
            <p:cNvSpPr/>
            <p:nvPr/>
          </p:nvSpPr>
          <p:spPr bwMode="auto">
            <a:xfrm>
              <a:off x="3364" y="1109"/>
              <a:ext cx="164" cy="253"/>
            </a:xfrm>
            <a:custGeom>
              <a:avLst/>
              <a:gdLst>
                <a:gd name="T0" fmla="*/ 38 w 164"/>
                <a:gd name="T1" fmla="*/ 1 h 253"/>
                <a:gd name="T2" fmla="*/ 17 w 164"/>
                <a:gd name="T3" fmla="*/ 18 h 253"/>
                <a:gd name="T4" fmla="*/ 0 w 164"/>
                <a:gd name="T5" fmla="*/ 63 h 253"/>
                <a:gd name="T6" fmla="*/ 12 w 164"/>
                <a:gd name="T7" fmla="*/ 66 h 253"/>
                <a:gd name="T8" fmla="*/ 12 w 164"/>
                <a:gd name="T9" fmla="*/ 79 h 253"/>
                <a:gd name="T10" fmla="*/ 13 w 164"/>
                <a:gd name="T11" fmla="*/ 82 h 253"/>
                <a:gd name="T12" fmla="*/ 30 w 164"/>
                <a:gd name="T13" fmla="*/ 77 h 253"/>
                <a:gd name="T14" fmla="*/ 27 w 164"/>
                <a:gd name="T15" fmla="*/ 102 h 253"/>
                <a:gd name="T16" fmla="*/ 28 w 164"/>
                <a:gd name="T17" fmla="*/ 117 h 253"/>
                <a:gd name="T18" fmla="*/ 40 w 164"/>
                <a:gd name="T19" fmla="*/ 117 h 253"/>
                <a:gd name="T20" fmla="*/ 53 w 164"/>
                <a:gd name="T21" fmla="*/ 111 h 253"/>
                <a:gd name="T22" fmla="*/ 60 w 164"/>
                <a:gd name="T23" fmla="*/ 111 h 253"/>
                <a:gd name="T24" fmla="*/ 57 w 164"/>
                <a:gd name="T25" fmla="*/ 120 h 253"/>
                <a:gd name="T26" fmla="*/ 63 w 164"/>
                <a:gd name="T27" fmla="*/ 132 h 253"/>
                <a:gd name="T28" fmla="*/ 71 w 164"/>
                <a:gd name="T29" fmla="*/ 150 h 253"/>
                <a:gd name="T30" fmla="*/ 68 w 164"/>
                <a:gd name="T31" fmla="*/ 162 h 253"/>
                <a:gd name="T32" fmla="*/ 47 w 164"/>
                <a:gd name="T33" fmla="*/ 167 h 253"/>
                <a:gd name="T34" fmla="*/ 38 w 164"/>
                <a:gd name="T35" fmla="*/ 185 h 253"/>
                <a:gd name="T36" fmla="*/ 23 w 164"/>
                <a:gd name="T37" fmla="*/ 208 h 253"/>
                <a:gd name="T38" fmla="*/ 63 w 164"/>
                <a:gd name="T39" fmla="*/ 211 h 253"/>
                <a:gd name="T40" fmla="*/ 52 w 164"/>
                <a:gd name="T41" fmla="*/ 223 h 253"/>
                <a:gd name="T42" fmla="*/ 17 w 164"/>
                <a:gd name="T43" fmla="*/ 243 h 253"/>
                <a:gd name="T44" fmla="*/ 15 w 164"/>
                <a:gd name="T45" fmla="*/ 253 h 253"/>
                <a:gd name="T46" fmla="*/ 30 w 164"/>
                <a:gd name="T47" fmla="*/ 246 h 253"/>
                <a:gd name="T48" fmla="*/ 90 w 164"/>
                <a:gd name="T49" fmla="*/ 236 h 253"/>
                <a:gd name="T50" fmla="*/ 148 w 164"/>
                <a:gd name="T51" fmla="*/ 225 h 253"/>
                <a:gd name="T52" fmla="*/ 162 w 164"/>
                <a:gd name="T53" fmla="*/ 215 h 253"/>
                <a:gd name="T54" fmla="*/ 143 w 164"/>
                <a:gd name="T55" fmla="*/ 211 h 253"/>
                <a:gd name="T56" fmla="*/ 156 w 164"/>
                <a:gd name="T57" fmla="*/ 203 h 253"/>
                <a:gd name="T58" fmla="*/ 164 w 164"/>
                <a:gd name="T59" fmla="*/ 188 h 253"/>
                <a:gd name="T60" fmla="*/ 162 w 164"/>
                <a:gd name="T61" fmla="*/ 177 h 253"/>
                <a:gd name="T62" fmla="*/ 136 w 164"/>
                <a:gd name="T63" fmla="*/ 165 h 253"/>
                <a:gd name="T64" fmla="*/ 109 w 164"/>
                <a:gd name="T65" fmla="*/ 125 h 253"/>
                <a:gd name="T66" fmla="*/ 88 w 164"/>
                <a:gd name="T67" fmla="*/ 94 h 253"/>
                <a:gd name="T68" fmla="*/ 65 w 164"/>
                <a:gd name="T69" fmla="*/ 79 h 253"/>
                <a:gd name="T70" fmla="*/ 61 w 164"/>
                <a:gd name="T71" fmla="*/ 76 h 253"/>
                <a:gd name="T72" fmla="*/ 76 w 164"/>
                <a:gd name="T73" fmla="*/ 61 h 253"/>
                <a:gd name="T74" fmla="*/ 85 w 164"/>
                <a:gd name="T75" fmla="*/ 31 h 253"/>
                <a:gd name="T76" fmla="*/ 65 w 164"/>
                <a:gd name="T77" fmla="*/ 31 h 253"/>
                <a:gd name="T78" fmla="*/ 52 w 164"/>
                <a:gd name="T79" fmla="*/ 33 h 253"/>
                <a:gd name="T80" fmla="*/ 40 w 164"/>
                <a:gd name="T81" fmla="*/ 28 h 253"/>
                <a:gd name="T82" fmla="*/ 40 w 164"/>
                <a:gd name="T83" fmla="*/ 20 h 253"/>
                <a:gd name="T84" fmla="*/ 55 w 164"/>
                <a:gd name="T85" fmla="*/ 11 h 253"/>
                <a:gd name="T86" fmla="*/ 61 w 164"/>
                <a:gd name="T87"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4" h="253">
                  <a:moveTo>
                    <a:pt x="50" y="0"/>
                  </a:moveTo>
                  <a:lnTo>
                    <a:pt x="50" y="0"/>
                  </a:lnTo>
                  <a:lnTo>
                    <a:pt x="38" y="1"/>
                  </a:lnTo>
                  <a:lnTo>
                    <a:pt x="28" y="5"/>
                  </a:lnTo>
                  <a:lnTo>
                    <a:pt x="22" y="10"/>
                  </a:lnTo>
                  <a:lnTo>
                    <a:pt x="17" y="18"/>
                  </a:lnTo>
                  <a:lnTo>
                    <a:pt x="12" y="26"/>
                  </a:lnTo>
                  <a:lnTo>
                    <a:pt x="9" y="36"/>
                  </a:lnTo>
                  <a:lnTo>
                    <a:pt x="0" y="63"/>
                  </a:lnTo>
                  <a:lnTo>
                    <a:pt x="0" y="63"/>
                  </a:lnTo>
                  <a:lnTo>
                    <a:pt x="9" y="63"/>
                  </a:lnTo>
                  <a:lnTo>
                    <a:pt x="12" y="66"/>
                  </a:lnTo>
                  <a:lnTo>
                    <a:pt x="13" y="69"/>
                  </a:lnTo>
                  <a:lnTo>
                    <a:pt x="13" y="72"/>
                  </a:lnTo>
                  <a:lnTo>
                    <a:pt x="12" y="79"/>
                  </a:lnTo>
                  <a:lnTo>
                    <a:pt x="12" y="82"/>
                  </a:lnTo>
                  <a:lnTo>
                    <a:pt x="13" y="82"/>
                  </a:lnTo>
                  <a:lnTo>
                    <a:pt x="13" y="82"/>
                  </a:lnTo>
                  <a:lnTo>
                    <a:pt x="18" y="81"/>
                  </a:lnTo>
                  <a:lnTo>
                    <a:pt x="30" y="77"/>
                  </a:lnTo>
                  <a:lnTo>
                    <a:pt x="30" y="77"/>
                  </a:lnTo>
                  <a:lnTo>
                    <a:pt x="27" y="87"/>
                  </a:lnTo>
                  <a:lnTo>
                    <a:pt x="27" y="94"/>
                  </a:lnTo>
                  <a:lnTo>
                    <a:pt x="27" y="102"/>
                  </a:lnTo>
                  <a:lnTo>
                    <a:pt x="23" y="115"/>
                  </a:lnTo>
                  <a:lnTo>
                    <a:pt x="23" y="115"/>
                  </a:lnTo>
                  <a:lnTo>
                    <a:pt x="28" y="117"/>
                  </a:lnTo>
                  <a:lnTo>
                    <a:pt x="32" y="117"/>
                  </a:lnTo>
                  <a:lnTo>
                    <a:pt x="32" y="117"/>
                  </a:lnTo>
                  <a:lnTo>
                    <a:pt x="40" y="117"/>
                  </a:lnTo>
                  <a:lnTo>
                    <a:pt x="47" y="114"/>
                  </a:lnTo>
                  <a:lnTo>
                    <a:pt x="47" y="114"/>
                  </a:lnTo>
                  <a:lnTo>
                    <a:pt x="53" y="111"/>
                  </a:lnTo>
                  <a:lnTo>
                    <a:pt x="58" y="109"/>
                  </a:lnTo>
                  <a:lnTo>
                    <a:pt x="58" y="109"/>
                  </a:lnTo>
                  <a:lnTo>
                    <a:pt x="60" y="111"/>
                  </a:lnTo>
                  <a:lnTo>
                    <a:pt x="61" y="115"/>
                  </a:lnTo>
                  <a:lnTo>
                    <a:pt x="61" y="115"/>
                  </a:lnTo>
                  <a:lnTo>
                    <a:pt x="57" y="120"/>
                  </a:lnTo>
                  <a:lnTo>
                    <a:pt x="57" y="125"/>
                  </a:lnTo>
                  <a:lnTo>
                    <a:pt x="58" y="129"/>
                  </a:lnTo>
                  <a:lnTo>
                    <a:pt x="63" y="132"/>
                  </a:lnTo>
                  <a:lnTo>
                    <a:pt x="68" y="137"/>
                  </a:lnTo>
                  <a:lnTo>
                    <a:pt x="71" y="142"/>
                  </a:lnTo>
                  <a:lnTo>
                    <a:pt x="71" y="150"/>
                  </a:lnTo>
                  <a:lnTo>
                    <a:pt x="70" y="162"/>
                  </a:lnTo>
                  <a:lnTo>
                    <a:pt x="70" y="162"/>
                  </a:lnTo>
                  <a:lnTo>
                    <a:pt x="68" y="162"/>
                  </a:lnTo>
                  <a:lnTo>
                    <a:pt x="68" y="162"/>
                  </a:lnTo>
                  <a:lnTo>
                    <a:pt x="55" y="163"/>
                  </a:lnTo>
                  <a:lnTo>
                    <a:pt x="47" y="167"/>
                  </a:lnTo>
                  <a:lnTo>
                    <a:pt x="42" y="172"/>
                  </a:lnTo>
                  <a:lnTo>
                    <a:pt x="40" y="178"/>
                  </a:lnTo>
                  <a:lnTo>
                    <a:pt x="38" y="185"/>
                  </a:lnTo>
                  <a:lnTo>
                    <a:pt x="37" y="193"/>
                  </a:lnTo>
                  <a:lnTo>
                    <a:pt x="32" y="200"/>
                  </a:lnTo>
                  <a:lnTo>
                    <a:pt x="23" y="208"/>
                  </a:lnTo>
                  <a:lnTo>
                    <a:pt x="23" y="208"/>
                  </a:lnTo>
                  <a:lnTo>
                    <a:pt x="53" y="210"/>
                  </a:lnTo>
                  <a:lnTo>
                    <a:pt x="63" y="211"/>
                  </a:lnTo>
                  <a:lnTo>
                    <a:pt x="70" y="215"/>
                  </a:lnTo>
                  <a:lnTo>
                    <a:pt x="70" y="215"/>
                  </a:lnTo>
                  <a:lnTo>
                    <a:pt x="52" y="223"/>
                  </a:lnTo>
                  <a:lnTo>
                    <a:pt x="32" y="233"/>
                  </a:lnTo>
                  <a:lnTo>
                    <a:pt x="23" y="238"/>
                  </a:lnTo>
                  <a:lnTo>
                    <a:pt x="17" y="243"/>
                  </a:lnTo>
                  <a:lnTo>
                    <a:pt x="13" y="249"/>
                  </a:lnTo>
                  <a:lnTo>
                    <a:pt x="13" y="251"/>
                  </a:lnTo>
                  <a:lnTo>
                    <a:pt x="15" y="253"/>
                  </a:lnTo>
                  <a:lnTo>
                    <a:pt x="15" y="253"/>
                  </a:lnTo>
                  <a:lnTo>
                    <a:pt x="22" y="249"/>
                  </a:lnTo>
                  <a:lnTo>
                    <a:pt x="30" y="246"/>
                  </a:lnTo>
                  <a:lnTo>
                    <a:pt x="48" y="241"/>
                  </a:lnTo>
                  <a:lnTo>
                    <a:pt x="70" y="238"/>
                  </a:lnTo>
                  <a:lnTo>
                    <a:pt x="90" y="236"/>
                  </a:lnTo>
                  <a:lnTo>
                    <a:pt x="111" y="233"/>
                  </a:lnTo>
                  <a:lnTo>
                    <a:pt x="131" y="230"/>
                  </a:lnTo>
                  <a:lnTo>
                    <a:pt x="148" y="225"/>
                  </a:lnTo>
                  <a:lnTo>
                    <a:pt x="156" y="220"/>
                  </a:lnTo>
                  <a:lnTo>
                    <a:pt x="162" y="215"/>
                  </a:lnTo>
                  <a:lnTo>
                    <a:pt x="162" y="215"/>
                  </a:lnTo>
                  <a:lnTo>
                    <a:pt x="148" y="215"/>
                  </a:lnTo>
                  <a:lnTo>
                    <a:pt x="143" y="213"/>
                  </a:lnTo>
                  <a:lnTo>
                    <a:pt x="143" y="211"/>
                  </a:lnTo>
                  <a:lnTo>
                    <a:pt x="144" y="211"/>
                  </a:lnTo>
                  <a:lnTo>
                    <a:pt x="149" y="208"/>
                  </a:lnTo>
                  <a:lnTo>
                    <a:pt x="156" y="203"/>
                  </a:lnTo>
                  <a:lnTo>
                    <a:pt x="161" y="197"/>
                  </a:lnTo>
                  <a:lnTo>
                    <a:pt x="164" y="192"/>
                  </a:lnTo>
                  <a:lnTo>
                    <a:pt x="164" y="188"/>
                  </a:lnTo>
                  <a:lnTo>
                    <a:pt x="164" y="182"/>
                  </a:lnTo>
                  <a:lnTo>
                    <a:pt x="162" y="177"/>
                  </a:lnTo>
                  <a:lnTo>
                    <a:pt x="162" y="177"/>
                  </a:lnTo>
                  <a:lnTo>
                    <a:pt x="152" y="173"/>
                  </a:lnTo>
                  <a:lnTo>
                    <a:pt x="143" y="170"/>
                  </a:lnTo>
                  <a:lnTo>
                    <a:pt x="136" y="165"/>
                  </a:lnTo>
                  <a:lnTo>
                    <a:pt x="129" y="158"/>
                  </a:lnTo>
                  <a:lnTo>
                    <a:pt x="118" y="144"/>
                  </a:lnTo>
                  <a:lnTo>
                    <a:pt x="109" y="125"/>
                  </a:lnTo>
                  <a:lnTo>
                    <a:pt x="100" y="109"/>
                  </a:lnTo>
                  <a:lnTo>
                    <a:pt x="95" y="102"/>
                  </a:lnTo>
                  <a:lnTo>
                    <a:pt x="88" y="94"/>
                  </a:lnTo>
                  <a:lnTo>
                    <a:pt x="81" y="89"/>
                  </a:lnTo>
                  <a:lnTo>
                    <a:pt x="73" y="84"/>
                  </a:lnTo>
                  <a:lnTo>
                    <a:pt x="65" y="79"/>
                  </a:lnTo>
                  <a:lnTo>
                    <a:pt x="53" y="77"/>
                  </a:lnTo>
                  <a:lnTo>
                    <a:pt x="53" y="77"/>
                  </a:lnTo>
                  <a:lnTo>
                    <a:pt x="61" y="76"/>
                  </a:lnTo>
                  <a:lnTo>
                    <a:pt x="68" y="72"/>
                  </a:lnTo>
                  <a:lnTo>
                    <a:pt x="73" y="68"/>
                  </a:lnTo>
                  <a:lnTo>
                    <a:pt x="76" y="61"/>
                  </a:lnTo>
                  <a:lnTo>
                    <a:pt x="81" y="46"/>
                  </a:lnTo>
                  <a:lnTo>
                    <a:pt x="85" y="31"/>
                  </a:lnTo>
                  <a:lnTo>
                    <a:pt x="85" y="31"/>
                  </a:lnTo>
                  <a:lnTo>
                    <a:pt x="78" y="29"/>
                  </a:lnTo>
                  <a:lnTo>
                    <a:pt x="78" y="29"/>
                  </a:lnTo>
                  <a:lnTo>
                    <a:pt x="65" y="31"/>
                  </a:lnTo>
                  <a:lnTo>
                    <a:pt x="65" y="31"/>
                  </a:lnTo>
                  <a:lnTo>
                    <a:pt x="52" y="33"/>
                  </a:lnTo>
                  <a:lnTo>
                    <a:pt x="52" y="33"/>
                  </a:lnTo>
                  <a:lnTo>
                    <a:pt x="47" y="31"/>
                  </a:lnTo>
                  <a:lnTo>
                    <a:pt x="43" y="31"/>
                  </a:lnTo>
                  <a:lnTo>
                    <a:pt x="40" y="28"/>
                  </a:lnTo>
                  <a:lnTo>
                    <a:pt x="38" y="23"/>
                  </a:lnTo>
                  <a:lnTo>
                    <a:pt x="38" y="23"/>
                  </a:lnTo>
                  <a:lnTo>
                    <a:pt x="40" y="20"/>
                  </a:lnTo>
                  <a:lnTo>
                    <a:pt x="43" y="16"/>
                  </a:lnTo>
                  <a:lnTo>
                    <a:pt x="52" y="13"/>
                  </a:lnTo>
                  <a:lnTo>
                    <a:pt x="55" y="11"/>
                  </a:lnTo>
                  <a:lnTo>
                    <a:pt x="60" y="10"/>
                  </a:lnTo>
                  <a:lnTo>
                    <a:pt x="61" y="6"/>
                  </a:lnTo>
                  <a:lnTo>
                    <a:pt x="61" y="0"/>
                  </a:lnTo>
                  <a:lnTo>
                    <a:pt x="61" y="0"/>
                  </a:lnTo>
                  <a:lnTo>
                    <a:pt x="5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7" name="Freeform 118"/>
            <p:cNvSpPr/>
            <p:nvPr/>
          </p:nvSpPr>
          <p:spPr bwMode="auto">
            <a:xfrm>
              <a:off x="3364" y="1109"/>
              <a:ext cx="164" cy="253"/>
            </a:xfrm>
            <a:custGeom>
              <a:avLst/>
              <a:gdLst>
                <a:gd name="T0" fmla="*/ 38 w 164"/>
                <a:gd name="T1" fmla="*/ 1 h 253"/>
                <a:gd name="T2" fmla="*/ 17 w 164"/>
                <a:gd name="T3" fmla="*/ 18 h 253"/>
                <a:gd name="T4" fmla="*/ 0 w 164"/>
                <a:gd name="T5" fmla="*/ 63 h 253"/>
                <a:gd name="T6" fmla="*/ 12 w 164"/>
                <a:gd name="T7" fmla="*/ 66 h 253"/>
                <a:gd name="T8" fmla="*/ 12 w 164"/>
                <a:gd name="T9" fmla="*/ 79 h 253"/>
                <a:gd name="T10" fmla="*/ 13 w 164"/>
                <a:gd name="T11" fmla="*/ 82 h 253"/>
                <a:gd name="T12" fmla="*/ 30 w 164"/>
                <a:gd name="T13" fmla="*/ 77 h 253"/>
                <a:gd name="T14" fmla="*/ 27 w 164"/>
                <a:gd name="T15" fmla="*/ 102 h 253"/>
                <a:gd name="T16" fmla="*/ 28 w 164"/>
                <a:gd name="T17" fmla="*/ 117 h 253"/>
                <a:gd name="T18" fmla="*/ 40 w 164"/>
                <a:gd name="T19" fmla="*/ 117 h 253"/>
                <a:gd name="T20" fmla="*/ 53 w 164"/>
                <a:gd name="T21" fmla="*/ 111 h 253"/>
                <a:gd name="T22" fmla="*/ 60 w 164"/>
                <a:gd name="T23" fmla="*/ 111 h 253"/>
                <a:gd name="T24" fmla="*/ 57 w 164"/>
                <a:gd name="T25" fmla="*/ 120 h 253"/>
                <a:gd name="T26" fmla="*/ 63 w 164"/>
                <a:gd name="T27" fmla="*/ 132 h 253"/>
                <a:gd name="T28" fmla="*/ 71 w 164"/>
                <a:gd name="T29" fmla="*/ 150 h 253"/>
                <a:gd name="T30" fmla="*/ 68 w 164"/>
                <a:gd name="T31" fmla="*/ 162 h 253"/>
                <a:gd name="T32" fmla="*/ 47 w 164"/>
                <a:gd name="T33" fmla="*/ 167 h 253"/>
                <a:gd name="T34" fmla="*/ 38 w 164"/>
                <a:gd name="T35" fmla="*/ 185 h 253"/>
                <a:gd name="T36" fmla="*/ 23 w 164"/>
                <a:gd name="T37" fmla="*/ 208 h 253"/>
                <a:gd name="T38" fmla="*/ 63 w 164"/>
                <a:gd name="T39" fmla="*/ 211 h 253"/>
                <a:gd name="T40" fmla="*/ 52 w 164"/>
                <a:gd name="T41" fmla="*/ 223 h 253"/>
                <a:gd name="T42" fmla="*/ 17 w 164"/>
                <a:gd name="T43" fmla="*/ 243 h 253"/>
                <a:gd name="T44" fmla="*/ 15 w 164"/>
                <a:gd name="T45" fmla="*/ 253 h 253"/>
                <a:gd name="T46" fmla="*/ 30 w 164"/>
                <a:gd name="T47" fmla="*/ 246 h 253"/>
                <a:gd name="T48" fmla="*/ 90 w 164"/>
                <a:gd name="T49" fmla="*/ 236 h 253"/>
                <a:gd name="T50" fmla="*/ 148 w 164"/>
                <a:gd name="T51" fmla="*/ 225 h 253"/>
                <a:gd name="T52" fmla="*/ 162 w 164"/>
                <a:gd name="T53" fmla="*/ 215 h 253"/>
                <a:gd name="T54" fmla="*/ 143 w 164"/>
                <a:gd name="T55" fmla="*/ 211 h 253"/>
                <a:gd name="T56" fmla="*/ 156 w 164"/>
                <a:gd name="T57" fmla="*/ 203 h 253"/>
                <a:gd name="T58" fmla="*/ 164 w 164"/>
                <a:gd name="T59" fmla="*/ 188 h 253"/>
                <a:gd name="T60" fmla="*/ 162 w 164"/>
                <a:gd name="T61" fmla="*/ 177 h 253"/>
                <a:gd name="T62" fmla="*/ 136 w 164"/>
                <a:gd name="T63" fmla="*/ 165 h 253"/>
                <a:gd name="T64" fmla="*/ 109 w 164"/>
                <a:gd name="T65" fmla="*/ 125 h 253"/>
                <a:gd name="T66" fmla="*/ 88 w 164"/>
                <a:gd name="T67" fmla="*/ 94 h 253"/>
                <a:gd name="T68" fmla="*/ 65 w 164"/>
                <a:gd name="T69" fmla="*/ 79 h 253"/>
                <a:gd name="T70" fmla="*/ 61 w 164"/>
                <a:gd name="T71" fmla="*/ 76 h 253"/>
                <a:gd name="T72" fmla="*/ 76 w 164"/>
                <a:gd name="T73" fmla="*/ 61 h 253"/>
                <a:gd name="T74" fmla="*/ 85 w 164"/>
                <a:gd name="T75" fmla="*/ 31 h 253"/>
                <a:gd name="T76" fmla="*/ 65 w 164"/>
                <a:gd name="T77" fmla="*/ 31 h 253"/>
                <a:gd name="T78" fmla="*/ 52 w 164"/>
                <a:gd name="T79" fmla="*/ 33 h 253"/>
                <a:gd name="T80" fmla="*/ 40 w 164"/>
                <a:gd name="T81" fmla="*/ 28 h 253"/>
                <a:gd name="T82" fmla="*/ 40 w 164"/>
                <a:gd name="T83" fmla="*/ 20 h 253"/>
                <a:gd name="T84" fmla="*/ 55 w 164"/>
                <a:gd name="T85" fmla="*/ 11 h 253"/>
                <a:gd name="T86" fmla="*/ 61 w 164"/>
                <a:gd name="T87"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4" h="253">
                  <a:moveTo>
                    <a:pt x="50" y="0"/>
                  </a:moveTo>
                  <a:lnTo>
                    <a:pt x="50" y="0"/>
                  </a:lnTo>
                  <a:lnTo>
                    <a:pt x="38" y="1"/>
                  </a:lnTo>
                  <a:lnTo>
                    <a:pt x="28" y="5"/>
                  </a:lnTo>
                  <a:lnTo>
                    <a:pt x="22" y="10"/>
                  </a:lnTo>
                  <a:lnTo>
                    <a:pt x="17" y="18"/>
                  </a:lnTo>
                  <a:lnTo>
                    <a:pt x="12" y="26"/>
                  </a:lnTo>
                  <a:lnTo>
                    <a:pt x="9" y="36"/>
                  </a:lnTo>
                  <a:lnTo>
                    <a:pt x="0" y="63"/>
                  </a:lnTo>
                  <a:lnTo>
                    <a:pt x="0" y="63"/>
                  </a:lnTo>
                  <a:lnTo>
                    <a:pt x="9" y="63"/>
                  </a:lnTo>
                  <a:lnTo>
                    <a:pt x="12" y="66"/>
                  </a:lnTo>
                  <a:lnTo>
                    <a:pt x="13" y="69"/>
                  </a:lnTo>
                  <a:lnTo>
                    <a:pt x="13" y="72"/>
                  </a:lnTo>
                  <a:lnTo>
                    <a:pt x="12" y="79"/>
                  </a:lnTo>
                  <a:lnTo>
                    <a:pt x="12" y="82"/>
                  </a:lnTo>
                  <a:lnTo>
                    <a:pt x="13" y="82"/>
                  </a:lnTo>
                  <a:lnTo>
                    <a:pt x="13" y="82"/>
                  </a:lnTo>
                  <a:lnTo>
                    <a:pt x="18" y="81"/>
                  </a:lnTo>
                  <a:lnTo>
                    <a:pt x="30" y="77"/>
                  </a:lnTo>
                  <a:lnTo>
                    <a:pt x="30" y="77"/>
                  </a:lnTo>
                  <a:lnTo>
                    <a:pt x="27" y="87"/>
                  </a:lnTo>
                  <a:lnTo>
                    <a:pt x="27" y="94"/>
                  </a:lnTo>
                  <a:lnTo>
                    <a:pt x="27" y="102"/>
                  </a:lnTo>
                  <a:lnTo>
                    <a:pt x="23" y="115"/>
                  </a:lnTo>
                  <a:lnTo>
                    <a:pt x="23" y="115"/>
                  </a:lnTo>
                  <a:lnTo>
                    <a:pt x="28" y="117"/>
                  </a:lnTo>
                  <a:lnTo>
                    <a:pt x="32" y="117"/>
                  </a:lnTo>
                  <a:lnTo>
                    <a:pt x="32" y="117"/>
                  </a:lnTo>
                  <a:lnTo>
                    <a:pt x="40" y="117"/>
                  </a:lnTo>
                  <a:lnTo>
                    <a:pt x="47" y="114"/>
                  </a:lnTo>
                  <a:lnTo>
                    <a:pt x="47" y="114"/>
                  </a:lnTo>
                  <a:lnTo>
                    <a:pt x="53" y="111"/>
                  </a:lnTo>
                  <a:lnTo>
                    <a:pt x="58" y="109"/>
                  </a:lnTo>
                  <a:lnTo>
                    <a:pt x="58" y="109"/>
                  </a:lnTo>
                  <a:lnTo>
                    <a:pt x="60" y="111"/>
                  </a:lnTo>
                  <a:lnTo>
                    <a:pt x="61" y="115"/>
                  </a:lnTo>
                  <a:lnTo>
                    <a:pt x="61" y="115"/>
                  </a:lnTo>
                  <a:lnTo>
                    <a:pt x="57" y="120"/>
                  </a:lnTo>
                  <a:lnTo>
                    <a:pt x="57" y="125"/>
                  </a:lnTo>
                  <a:lnTo>
                    <a:pt x="58" y="129"/>
                  </a:lnTo>
                  <a:lnTo>
                    <a:pt x="63" y="132"/>
                  </a:lnTo>
                  <a:lnTo>
                    <a:pt x="68" y="137"/>
                  </a:lnTo>
                  <a:lnTo>
                    <a:pt x="71" y="142"/>
                  </a:lnTo>
                  <a:lnTo>
                    <a:pt x="71" y="150"/>
                  </a:lnTo>
                  <a:lnTo>
                    <a:pt x="70" y="162"/>
                  </a:lnTo>
                  <a:lnTo>
                    <a:pt x="70" y="162"/>
                  </a:lnTo>
                  <a:lnTo>
                    <a:pt x="68" y="162"/>
                  </a:lnTo>
                  <a:lnTo>
                    <a:pt x="68" y="162"/>
                  </a:lnTo>
                  <a:lnTo>
                    <a:pt x="55" y="163"/>
                  </a:lnTo>
                  <a:lnTo>
                    <a:pt x="47" y="167"/>
                  </a:lnTo>
                  <a:lnTo>
                    <a:pt x="42" y="172"/>
                  </a:lnTo>
                  <a:lnTo>
                    <a:pt x="40" y="178"/>
                  </a:lnTo>
                  <a:lnTo>
                    <a:pt x="38" y="185"/>
                  </a:lnTo>
                  <a:lnTo>
                    <a:pt x="37" y="193"/>
                  </a:lnTo>
                  <a:lnTo>
                    <a:pt x="32" y="200"/>
                  </a:lnTo>
                  <a:lnTo>
                    <a:pt x="23" y="208"/>
                  </a:lnTo>
                  <a:lnTo>
                    <a:pt x="23" y="208"/>
                  </a:lnTo>
                  <a:lnTo>
                    <a:pt x="53" y="210"/>
                  </a:lnTo>
                  <a:lnTo>
                    <a:pt x="63" y="211"/>
                  </a:lnTo>
                  <a:lnTo>
                    <a:pt x="70" y="215"/>
                  </a:lnTo>
                  <a:lnTo>
                    <a:pt x="70" y="215"/>
                  </a:lnTo>
                  <a:lnTo>
                    <a:pt x="52" y="223"/>
                  </a:lnTo>
                  <a:lnTo>
                    <a:pt x="32" y="233"/>
                  </a:lnTo>
                  <a:lnTo>
                    <a:pt x="23" y="238"/>
                  </a:lnTo>
                  <a:lnTo>
                    <a:pt x="17" y="243"/>
                  </a:lnTo>
                  <a:lnTo>
                    <a:pt x="13" y="249"/>
                  </a:lnTo>
                  <a:lnTo>
                    <a:pt x="13" y="251"/>
                  </a:lnTo>
                  <a:lnTo>
                    <a:pt x="15" y="253"/>
                  </a:lnTo>
                  <a:lnTo>
                    <a:pt x="15" y="253"/>
                  </a:lnTo>
                  <a:lnTo>
                    <a:pt x="22" y="249"/>
                  </a:lnTo>
                  <a:lnTo>
                    <a:pt x="30" y="246"/>
                  </a:lnTo>
                  <a:lnTo>
                    <a:pt x="48" y="241"/>
                  </a:lnTo>
                  <a:lnTo>
                    <a:pt x="70" y="238"/>
                  </a:lnTo>
                  <a:lnTo>
                    <a:pt x="90" y="236"/>
                  </a:lnTo>
                  <a:lnTo>
                    <a:pt x="111" y="233"/>
                  </a:lnTo>
                  <a:lnTo>
                    <a:pt x="131" y="230"/>
                  </a:lnTo>
                  <a:lnTo>
                    <a:pt x="148" y="225"/>
                  </a:lnTo>
                  <a:lnTo>
                    <a:pt x="156" y="220"/>
                  </a:lnTo>
                  <a:lnTo>
                    <a:pt x="162" y="215"/>
                  </a:lnTo>
                  <a:lnTo>
                    <a:pt x="162" y="215"/>
                  </a:lnTo>
                  <a:lnTo>
                    <a:pt x="148" y="215"/>
                  </a:lnTo>
                  <a:lnTo>
                    <a:pt x="143" y="213"/>
                  </a:lnTo>
                  <a:lnTo>
                    <a:pt x="143" y="211"/>
                  </a:lnTo>
                  <a:lnTo>
                    <a:pt x="144" y="211"/>
                  </a:lnTo>
                  <a:lnTo>
                    <a:pt x="149" y="208"/>
                  </a:lnTo>
                  <a:lnTo>
                    <a:pt x="156" y="203"/>
                  </a:lnTo>
                  <a:lnTo>
                    <a:pt x="161" y="197"/>
                  </a:lnTo>
                  <a:lnTo>
                    <a:pt x="164" y="192"/>
                  </a:lnTo>
                  <a:lnTo>
                    <a:pt x="164" y="188"/>
                  </a:lnTo>
                  <a:lnTo>
                    <a:pt x="164" y="182"/>
                  </a:lnTo>
                  <a:lnTo>
                    <a:pt x="162" y="177"/>
                  </a:lnTo>
                  <a:lnTo>
                    <a:pt x="162" y="177"/>
                  </a:lnTo>
                  <a:lnTo>
                    <a:pt x="152" y="173"/>
                  </a:lnTo>
                  <a:lnTo>
                    <a:pt x="143" y="170"/>
                  </a:lnTo>
                  <a:lnTo>
                    <a:pt x="136" y="165"/>
                  </a:lnTo>
                  <a:lnTo>
                    <a:pt x="129" y="158"/>
                  </a:lnTo>
                  <a:lnTo>
                    <a:pt x="118" y="144"/>
                  </a:lnTo>
                  <a:lnTo>
                    <a:pt x="109" y="125"/>
                  </a:lnTo>
                  <a:lnTo>
                    <a:pt x="100" y="109"/>
                  </a:lnTo>
                  <a:lnTo>
                    <a:pt x="95" y="102"/>
                  </a:lnTo>
                  <a:lnTo>
                    <a:pt x="88" y="94"/>
                  </a:lnTo>
                  <a:lnTo>
                    <a:pt x="81" y="89"/>
                  </a:lnTo>
                  <a:lnTo>
                    <a:pt x="73" y="84"/>
                  </a:lnTo>
                  <a:lnTo>
                    <a:pt x="65" y="79"/>
                  </a:lnTo>
                  <a:lnTo>
                    <a:pt x="53" y="77"/>
                  </a:lnTo>
                  <a:lnTo>
                    <a:pt x="53" y="77"/>
                  </a:lnTo>
                  <a:lnTo>
                    <a:pt x="61" y="76"/>
                  </a:lnTo>
                  <a:lnTo>
                    <a:pt x="68" y="72"/>
                  </a:lnTo>
                  <a:lnTo>
                    <a:pt x="73" y="68"/>
                  </a:lnTo>
                  <a:lnTo>
                    <a:pt x="76" y="61"/>
                  </a:lnTo>
                  <a:lnTo>
                    <a:pt x="81" y="46"/>
                  </a:lnTo>
                  <a:lnTo>
                    <a:pt x="85" y="31"/>
                  </a:lnTo>
                  <a:lnTo>
                    <a:pt x="85" y="31"/>
                  </a:lnTo>
                  <a:lnTo>
                    <a:pt x="78" y="29"/>
                  </a:lnTo>
                  <a:lnTo>
                    <a:pt x="78" y="29"/>
                  </a:lnTo>
                  <a:lnTo>
                    <a:pt x="65" y="31"/>
                  </a:lnTo>
                  <a:lnTo>
                    <a:pt x="65" y="31"/>
                  </a:lnTo>
                  <a:lnTo>
                    <a:pt x="52" y="33"/>
                  </a:lnTo>
                  <a:lnTo>
                    <a:pt x="52" y="33"/>
                  </a:lnTo>
                  <a:lnTo>
                    <a:pt x="47" y="31"/>
                  </a:lnTo>
                  <a:lnTo>
                    <a:pt x="43" y="31"/>
                  </a:lnTo>
                  <a:lnTo>
                    <a:pt x="40" y="28"/>
                  </a:lnTo>
                  <a:lnTo>
                    <a:pt x="38" y="23"/>
                  </a:lnTo>
                  <a:lnTo>
                    <a:pt x="38" y="23"/>
                  </a:lnTo>
                  <a:lnTo>
                    <a:pt x="40" y="20"/>
                  </a:lnTo>
                  <a:lnTo>
                    <a:pt x="43" y="16"/>
                  </a:lnTo>
                  <a:lnTo>
                    <a:pt x="52" y="13"/>
                  </a:lnTo>
                  <a:lnTo>
                    <a:pt x="55" y="11"/>
                  </a:lnTo>
                  <a:lnTo>
                    <a:pt x="60" y="10"/>
                  </a:lnTo>
                  <a:lnTo>
                    <a:pt x="61" y="6"/>
                  </a:lnTo>
                  <a:lnTo>
                    <a:pt x="61" y="0"/>
                  </a:lnTo>
                  <a:lnTo>
                    <a:pt x="61" y="0"/>
                  </a:lnTo>
                  <a:lnTo>
                    <a:pt x="5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29" name="Freeform 119"/>
            <p:cNvSpPr/>
            <p:nvPr/>
          </p:nvSpPr>
          <p:spPr bwMode="auto">
            <a:xfrm>
              <a:off x="6614" y="1263"/>
              <a:ext cx="52" cy="206"/>
            </a:xfrm>
            <a:custGeom>
              <a:avLst/>
              <a:gdLst>
                <a:gd name="T0" fmla="*/ 7 w 52"/>
                <a:gd name="T1" fmla="*/ 198 h 206"/>
                <a:gd name="T2" fmla="*/ 7 w 52"/>
                <a:gd name="T3" fmla="*/ 198 h 206"/>
                <a:gd name="T4" fmla="*/ 5 w 52"/>
                <a:gd name="T5" fmla="*/ 206 h 206"/>
                <a:gd name="T6" fmla="*/ 5 w 52"/>
                <a:gd name="T7" fmla="*/ 206 h 206"/>
                <a:gd name="T8" fmla="*/ 7 w 52"/>
                <a:gd name="T9" fmla="*/ 198 h 206"/>
                <a:gd name="T10" fmla="*/ 20 w 52"/>
                <a:gd name="T11" fmla="*/ 0 h 206"/>
                <a:gd name="T12" fmla="*/ 20 w 52"/>
                <a:gd name="T13" fmla="*/ 0 h 206"/>
                <a:gd name="T14" fmla="*/ 14 w 52"/>
                <a:gd name="T15" fmla="*/ 6 h 206"/>
                <a:gd name="T16" fmla="*/ 9 w 52"/>
                <a:gd name="T17" fmla="*/ 16 h 206"/>
                <a:gd name="T18" fmla="*/ 5 w 52"/>
                <a:gd name="T19" fmla="*/ 26 h 206"/>
                <a:gd name="T20" fmla="*/ 2 w 52"/>
                <a:gd name="T21" fmla="*/ 36 h 206"/>
                <a:gd name="T22" fmla="*/ 0 w 52"/>
                <a:gd name="T23" fmla="*/ 61 h 206"/>
                <a:gd name="T24" fmla="*/ 2 w 52"/>
                <a:gd name="T25" fmla="*/ 89 h 206"/>
                <a:gd name="T26" fmla="*/ 7 w 52"/>
                <a:gd name="T27" fmla="*/ 147 h 206"/>
                <a:gd name="T28" fmla="*/ 7 w 52"/>
                <a:gd name="T29" fmla="*/ 173 h 206"/>
                <a:gd name="T30" fmla="*/ 7 w 52"/>
                <a:gd name="T31" fmla="*/ 198 h 206"/>
                <a:gd name="T32" fmla="*/ 7 w 52"/>
                <a:gd name="T33" fmla="*/ 198 h 206"/>
                <a:gd name="T34" fmla="*/ 10 w 52"/>
                <a:gd name="T35" fmla="*/ 195 h 206"/>
                <a:gd name="T36" fmla="*/ 15 w 52"/>
                <a:gd name="T37" fmla="*/ 193 h 206"/>
                <a:gd name="T38" fmla="*/ 15 w 52"/>
                <a:gd name="T39" fmla="*/ 193 h 206"/>
                <a:gd name="T40" fmla="*/ 23 w 52"/>
                <a:gd name="T41" fmla="*/ 195 h 206"/>
                <a:gd name="T42" fmla="*/ 23 w 52"/>
                <a:gd name="T43" fmla="*/ 195 h 206"/>
                <a:gd name="T44" fmla="*/ 32 w 52"/>
                <a:gd name="T45" fmla="*/ 196 h 206"/>
                <a:gd name="T46" fmla="*/ 32 w 52"/>
                <a:gd name="T47" fmla="*/ 196 h 206"/>
                <a:gd name="T48" fmla="*/ 35 w 52"/>
                <a:gd name="T49" fmla="*/ 195 h 206"/>
                <a:gd name="T50" fmla="*/ 35 w 52"/>
                <a:gd name="T51" fmla="*/ 191 h 206"/>
                <a:gd name="T52" fmla="*/ 35 w 52"/>
                <a:gd name="T53" fmla="*/ 191 h 206"/>
                <a:gd name="T54" fmla="*/ 30 w 52"/>
                <a:gd name="T55" fmla="*/ 188 h 206"/>
                <a:gd name="T56" fmla="*/ 23 w 52"/>
                <a:gd name="T57" fmla="*/ 183 h 206"/>
                <a:gd name="T58" fmla="*/ 20 w 52"/>
                <a:gd name="T59" fmla="*/ 178 h 206"/>
                <a:gd name="T60" fmla="*/ 17 w 52"/>
                <a:gd name="T61" fmla="*/ 172 h 206"/>
                <a:gd name="T62" fmla="*/ 14 w 52"/>
                <a:gd name="T63" fmla="*/ 165 h 206"/>
                <a:gd name="T64" fmla="*/ 14 w 52"/>
                <a:gd name="T65" fmla="*/ 157 h 206"/>
                <a:gd name="T66" fmla="*/ 12 w 52"/>
                <a:gd name="T67" fmla="*/ 138 h 206"/>
                <a:gd name="T68" fmla="*/ 12 w 52"/>
                <a:gd name="T69" fmla="*/ 138 h 206"/>
                <a:gd name="T70" fmla="*/ 15 w 52"/>
                <a:gd name="T71" fmla="*/ 132 h 206"/>
                <a:gd name="T72" fmla="*/ 19 w 52"/>
                <a:gd name="T73" fmla="*/ 129 h 206"/>
                <a:gd name="T74" fmla="*/ 23 w 52"/>
                <a:gd name="T75" fmla="*/ 127 h 206"/>
                <a:gd name="T76" fmla="*/ 30 w 52"/>
                <a:gd name="T77" fmla="*/ 125 h 206"/>
                <a:gd name="T78" fmla="*/ 42 w 52"/>
                <a:gd name="T79" fmla="*/ 122 h 206"/>
                <a:gd name="T80" fmla="*/ 47 w 52"/>
                <a:gd name="T81" fmla="*/ 119 h 206"/>
                <a:gd name="T82" fmla="*/ 52 w 52"/>
                <a:gd name="T83" fmla="*/ 115 h 206"/>
                <a:gd name="T84" fmla="*/ 52 w 52"/>
                <a:gd name="T85" fmla="*/ 115 h 206"/>
                <a:gd name="T86" fmla="*/ 43 w 52"/>
                <a:gd name="T87" fmla="*/ 102 h 206"/>
                <a:gd name="T88" fmla="*/ 37 w 52"/>
                <a:gd name="T89" fmla="*/ 87 h 206"/>
                <a:gd name="T90" fmla="*/ 32 w 52"/>
                <a:gd name="T91" fmla="*/ 74 h 206"/>
                <a:gd name="T92" fmla="*/ 28 w 52"/>
                <a:gd name="T93" fmla="*/ 59 h 206"/>
                <a:gd name="T94" fmla="*/ 23 w 52"/>
                <a:gd name="T95" fmla="*/ 29 h 206"/>
                <a:gd name="T96" fmla="*/ 20 w 52"/>
                <a:gd name="T9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 h="206">
                  <a:moveTo>
                    <a:pt x="7" y="198"/>
                  </a:moveTo>
                  <a:lnTo>
                    <a:pt x="7" y="198"/>
                  </a:lnTo>
                  <a:lnTo>
                    <a:pt x="5" y="206"/>
                  </a:lnTo>
                  <a:lnTo>
                    <a:pt x="5" y="206"/>
                  </a:lnTo>
                  <a:lnTo>
                    <a:pt x="7" y="198"/>
                  </a:lnTo>
                  <a:close/>
                  <a:moveTo>
                    <a:pt x="20" y="0"/>
                  </a:moveTo>
                  <a:lnTo>
                    <a:pt x="20" y="0"/>
                  </a:lnTo>
                  <a:lnTo>
                    <a:pt x="14" y="6"/>
                  </a:lnTo>
                  <a:lnTo>
                    <a:pt x="9" y="16"/>
                  </a:lnTo>
                  <a:lnTo>
                    <a:pt x="5" y="26"/>
                  </a:lnTo>
                  <a:lnTo>
                    <a:pt x="2" y="36"/>
                  </a:lnTo>
                  <a:lnTo>
                    <a:pt x="0" y="61"/>
                  </a:lnTo>
                  <a:lnTo>
                    <a:pt x="2" y="89"/>
                  </a:lnTo>
                  <a:lnTo>
                    <a:pt x="7" y="147"/>
                  </a:lnTo>
                  <a:lnTo>
                    <a:pt x="7" y="173"/>
                  </a:lnTo>
                  <a:lnTo>
                    <a:pt x="7" y="198"/>
                  </a:lnTo>
                  <a:lnTo>
                    <a:pt x="7" y="198"/>
                  </a:lnTo>
                  <a:lnTo>
                    <a:pt x="10" y="195"/>
                  </a:lnTo>
                  <a:lnTo>
                    <a:pt x="15" y="193"/>
                  </a:lnTo>
                  <a:lnTo>
                    <a:pt x="15" y="193"/>
                  </a:lnTo>
                  <a:lnTo>
                    <a:pt x="23" y="195"/>
                  </a:lnTo>
                  <a:lnTo>
                    <a:pt x="23" y="195"/>
                  </a:lnTo>
                  <a:lnTo>
                    <a:pt x="32" y="196"/>
                  </a:lnTo>
                  <a:lnTo>
                    <a:pt x="32" y="196"/>
                  </a:lnTo>
                  <a:lnTo>
                    <a:pt x="35" y="195"/>
                  </a:lnTo>
                  <a:lnTo>
                    <a:pt x="35" y="191"/>
                  </a:lnTo>
                  <a:lnTo>
                    <a:pt x="35" y="191"/>
                  </a:lnTo>
                  <a:lnTo>
                    <a:pt x="30" y="188"/>
                  </a:lnTo>
                  <a:lnTo>
                    <a:pt x="23" y="183"/>
                  </a:lnTo>
                  <a:lnTo>
                    <a:pt x="20" y="178"/>
                  </a:lnTo>
                  <a:lnTo>
                    <a:pt x="17" y="172"/>
                  </a:lnTo>
                  <a:lnTo>
                    <a:pt x="14" y="165"/>
                  </a:lnTo>
                  <a:lnTo>
                    <a:pt x="14" y="157"/>
                  </a:lnTo>
                  <a:lnTo>
                    <a:pt x="12" y="138"/>
                  </a:lnTo>
                  <a:lnTo>
                    <a:pt x="12" y="138"/>
                  </a:lnTo>
                  <a:lnTo>
                    <a:pt x="15" y="132"/>
                  </a:lnTo>
                  <a:lnTo>
                    <a:pt x="19" y="129"/>
                  </a:lnTo>
                  <a:lnTo>
                    <a:pt x="23" y="127"/>
                  </a:lnTo>
                  <a:lnTo>
                    <a:pt x="30" y="125"/>
                  </a:lnTo>
                  <a:lnTo>
                    <a:pt x="42" y="122"/>
                  </a:lnTo>
                  <a:lnTo>
                    <a:pt x="47" y="119"/>
                  </a:lnTo>
                  <a:lnTo>
                    <a:pt x="52" y="115"/>
                  </a:lnTo>
                  <a:lnTo>
                    <a:pt x="52" y="115"/>
                  </a:lnTo>
                  <a:lnTo>
                    <a:pt x="43" y="102"/>
                  </a:lnTo>
                  <a:lnTo>
                    <a:pt x="37" y="87"/>
                  </a:lnTo>
                  <a:lnTo>
                    <a:pt x="32" y="74"/>
                  </a:lnTo>
                  <a:lnTo>
                    <a:pt x="28" y="59"/>
                  </a:lnTo>
                  <a:lnTo>
                    <a:pt x="23" y="29"/>
                  </a:lnTo>
                  <a:lnTo>
                    <a:pt x="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0" name="Freeform 120"/>
            <p:cNvSpPr/>
            <p:nvPr/>
          </p:nvSpPr>
          <p:spPr bwMode="auto">
            <a:xfrm>
              <a:off x="6619" y="1461"/>
              <a:ext cx="2" cy="8"/>
            </a:xfrm>
            <a:custGeom>
              <a:avLst/>
              <a:gdLst>
                <a:gd name="T0" fmla="*/ 2 w 2"/>
                <a:gd name="T1" fmla="*/ 0 h 8"/>
                <a:gd name="T2" fmla="*/ 2 w 2"/>
                <a:gd name="T3" fmla="*/ 0 h 8"/>
                <a:gd name="T4" fmla="*/ 0 w 2"/>
                <a:gd name="T5" fmla="*/ 8 h 8"/>
                <a:gd name="T6" fmla="*/ 0 w 2"/>
                <a:gd name="T7" fmla="*/ 8 h 8"/>
                <a:gd name="T8" fmla="*/ 2 w 2"/>
                <a:gd name="T9" fmla="*/ 0 h 8"/>
              </a:gdLst>
              <a:ahLst/>
              <a:cxnLst>
                <a:cxn ang="0">
                  <a:pos x="T0" y="T1"/>
                </a:cxn>
                <a:cxn ang="0">
                  <a:pos x="T2" y="T3"/>
                </a:cxn>
                <a:cxn ang="0">
                  <a:pos x="T4" y="T5"/>
                </a:cxn>
                <a:cxn ang="0">
                  <a:pos x="T6" y="T7"/>
                </a:cxn>
                <a:cxn ang="0">
                  <a:pos x="T8" y="T9"/>
                </a:cxn>
              </a:cxnLst>
              <a:rect l="0" t="0" r="r" b="b"/>
              <a:pathLst>
                <a:path w="2" h="8">
                  <a:moveTo>
                    <a:pt x="2" y="0"/>
                  </a:moveTo>
                  <a:lnTo>
                    <a:pt x="2" y="0"/>
                  </a:lnTo>
                  <a:lnTo>
                    <a:pt x="0" y="8"/>
                  </a:lnTo>
                  <a:lnTo>
                    <a:pt x="0" y="8"/>
                  </a:lnTo>
                  <a:lnTo>
                    <a:pt x="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1" name="Freeform 121"/>
            <p:cNvSpPr/>
            <p:nvPr/>
          </p:nvSpPr>
          <p:spPr bwMode="auto">
            <a:xfrm>
              <a:off x="6614" y="1263"/>
              <a:ext cx="52" cy="198"/>
            </a:xfrm>
            <a:custGeom>
              <a:avLst/>
              <a:gdLst>
                <a:gd name="T0" fmla="*/ 20 w 52"/>
                <a:gd name="T1" fmla="*/ 0 h 198"/>
                <a:gd name="T2" fmla="*/ 20 w 52"/>
                <a:gd name="T3" fmla="*/ 0 h 198"/>
                <a:gd name="T4" fmla="*/ 14 w 52"/>
                <a:gd name="T5" fmla="*/ 6 h 198"/>
                <a:gd name="T6" fmla="*/ 9 w 52"/>
                <a:gd name="T7" fmla="*/ 16 h 198"/>
                <a:gd name="T8" fmla="*/ 5 w 52"/>
                <a:gd name="T9" fmla="*/ 26 h 198"/>
                <a:gd name="T10" fmla="*/ 2 w 52"/>
                <a:gd name="T11" fmla="*/ 36 h 198"/>
                <a:gd name="T12" fmla="*/ 0 w 52"/>
                <a:gd name="T13" fmla="*/ 61 h 198"/>
                <a:gd name="T14" fmla="*/ 2 w 52"/>
                <a:gd name="T15" fmla="*/ 89 h 198"/>
                <a:gd name="T16" fmla="*/ 7 w 52"/>
                <a:gd name="T17" fmla="*/ 147 h 198"/>
                <a:gd name="T18" fmla="*/ 7 w 52"/>
                <a:gd name="T19" fmla="*/ 173 h 198"/>
                <a:gd name="T20" fmla="*/ 7 w 52"/>
                <a:gd name="T21" fmla="*/ 198 h 198"/>
                <a:gd name="T22" fmla="*/ 7 w 52"/>
                <a:gd name="T23" fmla="*/ 198 h 198"/>
                <a:gd name="T24" fmla="*/ 10 w 52"/>
                <a:gd name="T25" fmla="*/ 195 h 198"/>
                <a:gd name="T26" fmla="*/ 15 w 52"/>
                <a:gd name="T27" fmla="*/ 193 h 198"/>
                <a:gd name="T28" fmla="*/ 15 w 52"/>
                <a:gd name="T29" fmla="*/ 193 h 198"/>
                <a:gd name="T30" fmla="*/ 23 w 52"/>
                <a:gd name="T31" fmla="*/ 195 h 198"/>
                <a:gd name="T32" fmla="*/ 23 w 52"/>
                <a:gd name="T33" fmla="*/ 195 h 198"/>
                <a:gd name="T34" fmla="*/ 32 w 52"/>
                <a:gd name="T35" fmla="*/ 196 h 198"/>
                <a:gd name="T36" fmla="*/ 32 w 52"/>
                <a:gd name="T37" fmla="*/ 196 h 198"/>
                <a:gd name="T38" fmla="*/ 35 w 52"/>
                <a:gd name="T39" fmla="*/ 195 h 198"/>
                <a:gd name="T40" fmla="*/ 35 w 52"/>
                <a:gd name="T41" fmla="*/ 191 h 198"/>
                <a:gd name="T42" fmla="*/ 35 w 52"/>
                <a:gd name="T43" fmla="*/ 191 h 198"/>
                <a:gd name="T44" fmla="*/ 30 w 52"/>
                <a:gd name="T45" fmla="*/ 188 h 198"/>
                <a:gd name="T46" fmla="*/ 23 w 52"/>
                <a:gd name="T47" fmla="*/ 183 h 198"/>
                <a:gd name="T48" fmla="*/ 20 w 52"/>
                <a:gd name="T49" fmla="*/ 178 h 198"/>
                <a:gd name="T50" fmla="*/ 17 w 52"/>
                <a:gd name="T51" fmla="*/ 172 h 198"/>
                <a:gd name="T52" fmla="*/ 14 w 52"/>
                <a:gd name="T53" fmla="*/ 165 h 198"/>
                <a:gd name="T54" fmla="*/ 14 w 52"/>
                <a:gd name="T55" fmla="*/ 157 h 198"/>
                <a:gd name="T56" fmla="*/ 12 w 52"/>
                <a:gd name="T57" fmla="*/ 138 h 198"/>
                <a:gd name="T58" fmla="*/ 12 w 52"/>
                <a:gd name="T59" fmla="*/ 138 h 198"/>
                <a:gd name="T60" fmla="*/ 15 w 52"/>
                <a:gd name="T61" fmla="*/ 132 h 198"/>
                <a:gd name="T62" fmla="*/ 19 w 52"/>
                <a:gd name="T63" fmla="*/ 129 h 198"/>
                <a:gd name="T64" fmla="*/ 23 w 52"/>
                <a:gd name="T65" fmla="*/ 127 h 198"/>
                <a:gd name="T66" fmla="*/ 30 w 52"/>
                <a:gd name="T67" fmla="*/ 125 h 198"/>
                <a:gd name="T68" fmla="*/ 42 w 52"/>
                <a:gd name="T69" fmla="*/ 122 h 198"/>
                <a:gd name="T70" fmla="*/ 47 w 52"/>
                <a:gd name="T71" fmla="*/ 119 h 198"/>
                <a:gd name="T72" fmla="*/ 52 w 52"/>
                <a:gd name="T73" fmla="*/ 115 h 198"/>
                <a:gd name="T74" fmla="*/ 52 w 52"/>
                <a:gd name="T75" fmla="*/ 115 h 198"/>
                <a:gd name="T76" fmla="*/ 43 w 52"/>
                <a:gd name="T77" fmla="*/ 102 h 198"/>
                <a:gd name="T78" fmla="*/ 37 w 52"/>
                <a:gd name="T79" fmla="*/ 87 h 198"/>
                <a:gd name="T80" fmla="*/ 32 w 52"/>
                <a:gd name="T81" fmla="*/ 74 h 198"/>
                <a:gd name="T82" fmla="*/ 28 w 52"/>
                <a:gd name="T83" fmla="*/ 59 h 198"/>
                <a:gd name="T84" fmla="*/ 23 w 52"/>
                <a:gd name="T85" fmla="*/ 29 h 198"/>
                <a:gd name="T86" fmla="*/ 20 w 52"/>
                <a:gd name="T87"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198">
                  <a:moveTo>
                    <a:pt x="20" y="0"/>
                  </a:moveTo>
                  <a:lnTo>
                    <a:pt x="20" y="0"/>
                  </a:lnTo>
                  <a:lnTo>
                    <a:pt x="14" y="6"/>
                  </a:lnTo>
                  <a:lnTo>
                    <a:pt x="9" y="16"/>
                  </a:lnTo>
                  <a:lnTo>
                    <a:pt x="5" y="26"/>
                  </a:lnTo>
                  <a:lnTo>
                    <a:pt x="2" y="36"/>
                  </a:lnTo>
                  <a:lnTo>
                    <a:pt x="0" y="61"/>
                  </a:lnTo>
                  <a:lnTo>
                    <a:pt x="2" y="89"/>
                  </a:lnTo>
                  <a:lnTo>
                    <a:pt x="7" y="147"/>
                  </a:lnTo>
                  <a:lnTo>
                    <a:pt x="7" y="173"/>
                  </a:lnTo>
                  <a:lnTo>
                    <a:pt x="7" y="198"/>
                  </a:lnTo>
                  <a:lnTo>
                    <a:pt x="7" y="198"/>
                  </a:lnTo>
                  <a:lnTo>
                    <a:pt x="10" y="195"/>
                  </a:lnTo>
                  <a:lnTo>
                    <a:pt x="15" y="193"/>
                  </a:lnTo>
                  <a:lnTo>
                    <a:pt x="15" y="193"/>
                  </a:lnTo>
                  <a:lnTo>
                    <a:pt x="23" y="195"/>
                  </a:lnTo>
                  <a:lnTo>
                    <a:pt x="23" y="195"/>
                  </a:lnTo>
                  <a:lnTo>
                    <a:pt x="32" y="196"/>
                  </a:lnTo>
                  <a:lnTo>
                    <a:pt x="32" y="196"/>
                  </a:lnTo>
                  <a:lnTo>
                    <a:pt x="35" y="195"/>
                  </a:lnTo>
                  <a:lnTo>
                    <a:pt x="35" y="191"/>
                  </a:lnTo>
                  <a:lnTo>
                    <a:pt x="35" y="191"/>
                  </a:lnTo>
                  <a:lnTo>
                    <a:pt x="30" y="188"/>
                  </a:lnTo>
                  <a:lnTo>
                    <a:pt x="23" y="183"/>
                  </a:lnTo>
                  <a:lnTo>
                    <a:pt x="20" y="178"/>
                  </a:lnTo>
                  <a:lnTo>
                    <a:pt x="17" y="172"/>
                  </a:lnTo>
                  <a:lnTo>
                    <a:pt x="14" y="165"/>
                  </a:lnTo>
                  <a:lnTo>
                    <a:pt x="14" y="157"/>
                  </a:lnTo>
                  <a:lnTo>
                    <a:pt x="12" y="138"/>
                  </a:lnTo>
                  <a:lnTo>
                    <a:pt x="12" y="138"/>
                  </a:lnTo>
                  <a:lnTo>
                    <a:pt x="15" y="132"/>
                  </a:lnTo>
                  <a:lnTo>
                    <a:pt x="19" y="129"/>
                  </a:lnTo>
                  <a:lnTo>
                    <a:pt x="23" y="127"/>
                  </a:lnTo>
                  <a:lnTo>
                    <a:pt x="30" y="125"/>
                  </a:lnTo>
                  <a:lnTo>
                    <a:pt x="42" y="122"/>
                  </a:lnTo>
                  <a:lnTo>
                    <a:pt x="47" y="119"/>
                  </a:lnTo>
                  <a:lnTo>
                    <a:pt x="52" y="115"/>
                  </a:lnTo>
                  <a:lnTo>
                    <a:pt x="52" y="115"/>
                  </a:lnTo>
                  <a:lnTo>
                    <a:pt x="43" y="102"/>
                  </a:lnTo>
                  <a:lnTo>
                    <a:pt x="37" y="87"/>
                  </a:lnTo>
                  <a:lnTo>
                    <a:pt x="32" y="74"/>
                  </a:lnTo>
                  <a:lnTo>
                    <a:pt x="28" y="59"/>
                  </a:lnTo>
                  <a:lnTo>
                    <a:pt x="23" y="29"/>
                  </a:lnTo>
                  <a:lnTo>
                    <a:pt x="2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2" name="Freeform 122"/>
            <p:cNvSpPr/>
            <p:nvPr/>
          </p:nvSpPr>
          <p:spPr bwMode="auto">
            <a:xfrm>
              <a:off x="2380" y="1486"/>
              <a:ext cx="139" cy="129"/>
            </a:xfrm>
            <a:custGeom>
              <a:avLst/>
              <a:gdLst>
                <a:gd name="T0" fmla="*/ 77 w 139"/>
                <a:gd name="T1" fmla="*/ 0 h 129"/>
                <a:gd name="T2" fmla="*/ 59 w 139"/>
                <a:gd name="T3" fmla="*/ 6 h 129"/>
                <a:gd name="T4" fmla="*/ 46 w 139"/>
                <a:gd name="T5" fmla="*/ 18 h 129"/>
                <a:gd name="T6" fmla="*/ 38 w 139"/>
                <a:gd name="T7" fmla="*/ 31 h 129"/>
                <a:gd name="T8" fmla="*/ 26 w 139"/>
                <a:gd name="T9" fmla="*/ 64 h 129"/>
                <a:gd name="T10" fmla="*/ 16 w 139"/>
                <a:gd name="T11" fmla="*/ 86 h 129"/>
                <a:gd name="T12" fmla="*/ 6 w 139"/>
                <a:gd name="T13" fmla="*/ 96 h 129"/>
                <a:gd name="T14" fmla="*/ 0 w 139"/>
                <a:gd name="T15" fmla="*/ 99 h 129"/>
                <a:gd name="T16" fmla="*/ 44 w 139"/>
                <a:gd name="T17" fmla="*/ 101 h 129"/>
                <a:gd name="T18" fmla="*/ 54 w 139"/>
                <a:gd name="T19" fmla="*/ 101 h 129"/>
                <a:gd name="T20" fmla="*/ 64 w 139"/>
                <a:gd name="T21" fmla="*/ 101 h 129"/>
                <a:gd name="T22" fmla="*/ 82 w 139"/>
                <a:gd name="T23" fmla="*/ 102 h 129"/>
                <a:gd name="T24" fmla="*/ 101 w 139"/>
                <a:gd name="T25" fmla="*/ 106 h 129"/>
                <a:gd name="T26" fmla="*/ 97 w 139"/>
                <a:gd name="T27" fmla="*/ 106 h 129"/>
                <a:gd name="T28" fmla="*/ 94 w 139"/>
                <a:gd name="T29" fmla="*/ 107 h 129"/>
                <a:gd name="T30" fmla="*/ 87 w 139"/>
                <a:gd name="T31" fmla="*/ 114 h 129"/>
                <a:gd name="T32" fmla="*/ 87 w 139"/>
                <a:gd name="T33" fmla="*/ 119 h 129"/>
                <a:gd name="T34" fmla="*/ 87 w 139"/>
                <a:gd name="T35" fmla="*/ 122 h 129"/>
                <a:gd name="T36" fmla="*/ 92 w 139"/>
                <a:gd name="T37" fmla="*/ 114 h 129"/>
                <a:gd name="T38" fmla="*/ 99 w 139"/>
                <a:gd name="T39" fmla="*/ 111 h 129"/>
                <a:gd name="T40" fmla="*/ 109 w 139"/>
                <a:gd name="T41" fmla="*/ 102 h 129"/>
                <a:gd name="T42" fmla="*/ 115 w 139"/>
                <a:gd name="T43" fmla="*/ 99 h 129"/>
                <a:gd name="T44" fmla="*/ 115 w 139"/>
                <a:gd name="T45" fmla="*/ 112 h 129"/>
                <a:gd name="T46" fmla="*/ 120 w 139"/>
                <a:gd name="T47" fmla="*/ 121 h 129"/>
                <a:gd name="T48" fmla="*/ 139 w 139"/>
                <a:gd name="T49" fmla="*/ 129 h 129"/>
                <a:gd name="T50" fmla="*/ 135 w 139"/>
                <a:gd name="T51" fmla="*/ 117 h 129"/>
                <a:gd name="T52" fmla="*/ 124 w 139"/>
                <a:gd name="T53" fmla="*/ 88 h 129"/>
                <a:gd name="T54" fmla="*/ 115 w 139"/>
                <a:gd name="T55" fmla="*/ 63 h 129"/>
                <a:gd name="T56" fmla="*/ 115 w 139"/>
                <a:gd name="T57" fmla="*/ 53 h 129"/>
                <a:gd name="T58" fmla="*/ 112 w 139"/>
                <a:gd name="T59" fmla="*/ 53 h 129"/>
                <a:gd name="T60" fmla="*/ 99 w 139"/>
                <a:gd name="T61" fmla="*/ 56 h 129"/>
                <a:gd name="T62" fmla="*/ 94 w 139"/>
                <a:gd name="T63" fmla="*/ 59 h 129"/>
                <a:gd name="T64" fmla="*/ 86 w 139"/>
                <a:gd name="T65" fmla="*/ 61 h 129"/>
                <a:gd name="T66" fmla="*/ 84 w 139"/>
                <a:gd name="T67" fmla="*/ 61 h 129"/>
                <a:gd name="T68" fmla="*/ 79 w 139"/>
                <a:gd name="T69" fmla="*/ 46 h 129"/>
                <a:gd name="T70" fmla="*/ 72 w 139"/>
                <a:gd name="T71" fmla="*/ 43 h 129"/>
                <a:gd name="T72" fmla="*/ 69 w 139"/>
                <a:gd name="T73" fmla="*/ 43 h 129"/>
                <a:gd name="T74" fmla="*/ 66 w 139"/>
                <a:gd name="T75" fmla="*/ 43 h 129"/>
                <a:gd name="T76" fmla="*/ 59 w 139"/>
                <a:gd name="T77" fmla="*/ 41 h 129"/>
                <a:gd name="T78" fmla="*/ 54 w 139"/>
                <a:gd name="T79" fmla="*/ 38 h 129"/>
                <a:gd name="T80" fmla="*/ 67 w 139"/>
                <a:gd name="T81" fmla="*/ 21 h 129"/>
                <a:gd name="T82" fmla="*/ 76 w 139"/>
                <a:gd name="T83"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9" h="129">
                  <a:moveTo>
                    <a:pt x="77" y="0"/>
                  </a:moveTo>
                  <a:lnTo>
                    <a:pt x="77" y="0"/>
                  </a:lnTo>
                  <a:lnTo>
                    <a:pt x="67" y="2"/>
                  </a:lnTo>
                  <a:lnTo>
                    <a:pt x="59" y="6"/>
                  </a:lnTo>
                  <a:lnTo>
                    <a:pt x="51" y="11"/>
                  </a:lnTo>
                  <a:lnTo>
                    <a:pt x="46" y="18"/>
                  </a:lnTo>
                  <a:lnTo>
                    <a:pt x="41" y="25"/>
                  </a:lnTo>
                  <a:lnTo>
                    <a:pt x="38" y="31"/>
                  </a:lnTo>
                  <a:lnTo>
                    <a:pt x="31" y="48"/>
                  </a:lnTo>
                  <a:lnTo>
                    <a:pt x="26" y="64"/>
                  </a:lnTo>
                  <a:lnTo>
                    <a:pt x="19" y="79"/>
                  </a:lnTo>
                  <a:lnTo>
                    <a:pt x="16" y="86"/>
                  </a:lnTo>
                  <a:lnTo>
                    <a:pt x="11" y="91"/>
                  </a:lnTo>
                  <a:lnTo>
                    <a:pt x="6" y="96"/>
                  </a:lnTo>
                  <a:lnTo>
                    <a:pt x="0" y="99"/>
                  </a:lnTo>
                  <a:lnTo>
                    <a:pt x="0" y="99"/>
                  </a:lnTo>
                  <a:lnTo>
                    <a:pt x="24" y="101"/>
                  </a:lnTo>
                  <a:lnTo>
                    <a:pt x="44" y="101"/>
                  </a:lnTo>
                  <a:lnTo>
                    <a:pt x="44" y="101"/>
                  </a:lnTo>
                  <a:lnTo>
                    <a:pt x="54" y="101"/>
                  </a:lnTo>
                  <a:lnTo>
                    <a:pt x="54" y="101"/>
                  </a:lnTo>
                  <a:lnTo>
                    <a:pt x="64" y="101"/>
                  </a:lnTo>
                  <a:lnTo>
                    <a:pt x="64" y="101"/>
                  </a:lnTo>
                  <a:lnTo>
                    <a:pt x="82" y="102"/>
                  </a:lnTo>
                  <a:lnTo>
                    <a:pt x="92" y="104"/>
                  </a:lnTo>
                  <a:lnTo>
                    <a:pt x="101" y="106"/>
                  </a:lnTo>
                  <a:lnTo>
                    <a:pt x="101" y="106"/>
                  </a:lnTo>
                  <a:lnTo>
                    <a:pt x="97" y="106"/>
                  </a:lnTo>
                  <a:lnTo>
                    <a:pt x="97" y="106"/>
                  </a:lnTo>
                  <a:lnTo>
                    <a:pt x="94" y="107"/>
                  </a:lnTo>
                  <a:lnTo>
                    <a:pt x="91" y="109"/>
                  </a:lnTo>
                  <a:lnTo>
                    <a:pt x="87" y="114"/>
                  </a:lnTo>
                  <a:lnTo>
                    <a:pt x="87" y="114"/>
                  </a:lnTo>
                  <a:lnTo>
                    <a:pt x="87" y="119"/>
                  </a:lnTo>
                  <a:lnTo>
                    <a:pt x="87" y="122"/>
                  </a:lnTo>
                  <a:lnTo>
                    <a:pt x="87" y="122"/>
                  </a:lnTo>
                  <a:lnTo>
                    <a:pt x="89" y="121"/>
                  </a:lnTo>
                  <a:lnTo>
                    <a:pt x="92" y="114"/>
                  </a:lnTo>
                  <a:lnTo>
                    <a:pt x="92" y="114"/>
                  </a:lnTo>
                  <a:lnTo>
                    <a:pt x="99" y="111"/>
                  </a:lnTo>
                  <a:lnTo>
                    <a:pt x="104" y="107"/>
                  </a:lnTo>
                  <a:lnTo>
                    <a:pt x="109" y="102"/>
                  </a:lnTo>
                  <a:lnTo>
                    <a:pt x="115" y="99"/>
                  </a:lnTo>
                  <a:lnTo>
                    <a:pt x="115" y="99"/>
                  </a:lnTo>
                  <a:lnTo>
                    <a:pt x="114" y="107"/>
                  </a:lnTo>
                  <a:lnTo>
                    <a:pt x="115" y="112"/>
                  </a:lnTo>
                  <a:lnTo>
                    <a:pt x="117" y="117"/>
                  </a:lnTo>
                  <a:lnTo>
                    <a:pt x="120" y="121"/>
                  </a:lnTo>
                  <a:lnTo>
                    <a:pt x="129" y="126"/>
                  </a:lnTo>
                  <a:lnTo>
                    <a:pt x="139" y="129"/>
                  </a:lnTo>
                  <a:lnTo>
                    <a:pt x="139" y="129"/>
                  </a:lnTo>
                  <a:lnTo>
                    <a:pt x="135" y="117"/>
                  </a:lnTo>
                  <a:lnTo>
                    <a:pt x="132" y="106"/>
                  </a:lnTo>
                  <a:lnTo>
                    <a:pt x="124" y="88"/>
                  </a:lnTo>
                  <a:lnTo>
                    <a:pt x="117" y="71"/>
                  </a:lnTo>
                  <a:lnTo>
                    <a:pt x="115" y="63"/>
                  </a:lnTo>
                  <a:lnTo>
                    <a:pt x="115" y="53"/>
                  </a:lnTo>
                  <a:lnTo>
                    <a:pt x="115" y="53"/>
                  </a:lnTo>
                  <a:lnTo>
                    <a:pt x="112" y="53"/>
                  </a:lnTo>
                  <a:lnTo>
                    <a:pt x="112" y="53"/>
                  </a:lnTo>
                  <a:lnTo>
                    <a:pt x="106" y="54"/>
                  </a:lnTo>
                  <a:lnTo>
                    <a:pt x="99" y="56"/>
                  </a:lnTo>
                  <a:lnTo>
                    <a:pt x="99" y="56"/>
                  </a:lnTo>
                  <a:lnTo>
                    <a:pt x="94" y="59"/>
                  </a:lnTo>
                  <a:lnTo>
                    <a:pt x="86" y="61"/>
                  </a:lnTo>
                  <a:lnTo>
                    <a:pt x="86" y="61"/>
                  </a:lnTo>
                  <a:lnTo>
                    <a:pt x="84" y="61"/>
                  </a:lnTo>
                  <a:lnTo>
                    <a:pt x="84" y="61"/>
                  </a:lnTo>
                  <a:lnTo>
                    <a:pt x="82" y="51"/>
                  </a:lnTo>
                  <a:lnTo>
                    <a:pt x="79" y="46"/>
                  </a:lnTo>
                  <a:lnTo>
                    <a:pt x="76" y="43"/>
                  </a:lnTo>
                  <a:lnTo>
                    <a:pt x="72" y="43"/>
                  </a:lnTo>
                  <a:lnTo>
                    <a:pt x="72" y="43"/>
                  </a:lnTo>
                  <a:lnTo>
                    <a:pt x="69" y="43"/>
                  </a:lnTo>
                  <a:lnTo>
                    <a:pt x="69" y="43"/>
                  </a:lnTo>
                  <a:lnTo>
                    <a:pt x="66" y="43"/>
                  </a:lnTo>
                  <a:lnTo>
                    <a:pt x="66" y="43"/>
                  </a:lnTo>
                  <a:lnTo>
                    <a:pt x="59" y="41"/>
                  </a:lnTo>
                  <a:lnTo>
                    <a:pt x="56" y="40"/>
                  </a:lnTo>
                  <a:lnTo>
                    <a:pt x="54" y="38"/>
                  </a:lnTo>
                  <a:lnTo>
                    <a:pt x="54" y="38"/>
                  </a:lnTo>
                  <a:lnTo>
                    <a:pt x="67" y="21"/>
                  </a:lnTo>
                  <a:lnTo>
                    <a:pt x="74" y="11"/>
                  </a:lnTo>
                  <a:lnTo>
                    <a:pt x="76" y="6"/>
                  </a:lnTo>
                  <a:lnTo>
                    <a:pt x="7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3" name="Freeform 123"/>
            <p:cNvSpPr/>
            <p:nvPr/>
          </p:nvSpPr>
          <p:spPr bwMode="auto">
            <a:xfrm>
              <a:off x="2380" y="1486"/>
              <a:ext cx="139" cy="129"/>
            </a:xfrm>
            <a:custGeom>
              <a:avLst/>
              <a:gdLst>
                <a:gd name="T0" fmla="*/ 77 w 139"/>
                <a:gd name="T1" fmla="*/ 0 h 129"/>
                <a:gd name="T2" fmla="*/ 59 w 139"/>
                <a:gd name="T3" fmla="*/ 6 h 129"/>
                <a:gd name="T4" fmla="*/ 46 w 139"/>
                <a:gd name="T5" fmla="*/ 18 h 129"/>
                <a:gd name="T6" fmla="*/ 38 w 139"/>
                <a:gd name="T7" fmla="*/ 31 h 129"/>
                <a:gd name="T8" fmla="*/ 26 w 139"/>
                <a:gd name="T9" fmla="*/ 64 h 129"/>
                <a:gd name="T10" fmla="*/ 16 w 139"/>
                <a:gd name="T11" fmla="*/ 86 h 129"/>
                <a:gd name="T12" fmla="*/ 6 w 139"/>
                <a:gd name="T13" fmla="*/ 96 h 129"/>
                <a:gd name="T14" fmla="*/ 0 w 139"/>
                <a:gd name="T15" fmla="*/ 99 h 129"/>
                <a:gd name="T16" fmla="*/ 44 w 139"/>
                <a:gd name="T17" fmla="*/ 101 h 129"/>
                <a:gd name="T18" fmla="*/ 54 w 139"/>
                <a:gd name="T19" fmla="*/ 101 h 129"/>
                <a:gd name="T20" fmla="*/ 64 w 139"/>
                <a:gd name="T21" fmla="*/ 101 h 129"/>
                <a:gd name="T22" fmla="*/ 82 w 139"/>
                <a:gd name="T23" fmla="*/ 102 h 129"/>
                <a:gd name="T24" fmla="*/ 101 w 139"/>
                <a:gd name="T25" fmla="*/ 106 h 129"/>
                <a:gd name="T26" fmla="*/ 97 w 139"/>
                <a:gd name="T27" fmla="*/ 106 h 129"/>
                <a:gd name="T28" fmla="*/ 94 w 139"/>
                <a:gd name="T29" fmla="*/ 107 h 129"/>
                <a:gd name="T30" fmla="*/ 87 w 139"/>
                <a:gd name="T31" fmla="*/ 114 h 129"/>
                <a:gd name="T32" fmla="*/ 87 w 139"/>
                <a:gd name="T33" fmla="*/ 119 h 129"/>
                <a:gd name="T34" fmla="*/ 87 w 139"/>
                <a:gd name="T35" fmla="*/ 122 h 129"/>
                <a:gd name="T36" fmla="*/ 92 w 139"/>
                <a:gd name="T37" fmla="*/ 114 h 129"/>
                <a:gd name="T38" fmla="*/ 99 w 139"/>
                <a:gd name="T39" fmla="*/ 111 h 129"/>
                <a:gd name="T40" fmla="*/ 109 w 139"/>
                <a:gd name="T41" fmla="*/ 102 h 129"/>
                <a:gd name="T42" fmla="*/ 115 w 139"/>
                <a:gd name="T43" fmla="*/ 99 h 129"/>
                <a:gd name="T44" fmla="*/ 115 w 139"/>
                <a:gd name="T45" fmla="*/ 112 h 129"/>
                <a:gd name="T46" fmla="*/ 120 w 139"/>
                <a:gd name="T47" fmla="*/ 121 h 129"/>
                <a:gd name="T48" fmla="*/ 139 w 139"/>
                <a:gd name="T49" fmla="*/ 129 h 129"/>
                <a:gd name="T50" fmla="*/ 135 w 139"/>
                <a:gd name="T51" fmla="*/ 117 h 129"/>
                <a:gd name="T52" fmla="*/ 124 w 139"/>
                <a:gd name="T53" fmla="*/ 88 h 129"/>
                <a:gd name="T54" fmla="*/ 115 w 139"/>
                <a:gd name="T55" fmla="*/ 63 h 129"/>
                <a:gd name="T56" fmla="*/ 115 w 139"/>
                <a:gd name="T57" fmla="*/ 53 h 129"/>
                <a:gd name="T58" fmla="*/ 112 w 139"/>
                <a:gd name="T59" fmla="*/ 53 h 129"/>
                <a:gd name="T60" fmla="*/ 99 w 139"/>
                <a:gd name="T61" fmla="*/ 56 h 129"/>
                <a:gd name="T62" fmla="*/ 94 w 139"/>
                <a:gd name="T63" fmla="*/ 59 h 129"/>
                <a:gd name="T64" fmla="*/ 86 w 139"/>
                <a:gd name="T65" fmla="*/ 61 h 129"/>
                <a:gd name="T66" fmla="*/ 84 w 139"/>
                <a:gd name="T67" fmla="*/ 61 h 129"/>
                <a:gd name="T68" fmla="*/ 79 w 139"/>
                <a:gd name="T69" fmla="*/ 46 h 129"/>
                <a:gd name="T70" fmla="*/ 72 w 139"/>
                <a:gd name="T71" fmla="*/ 43 h 129"/>
                <a:gd name="T72" fmla="*/ 69 w 139"/>
                <a:gd name="T73" fmla="*/ 43 h 129"/>
                <a:gd name="T74" fmla="*/ 66 w 139"/>
                <a:gd name="T75" fmla="*/ 43 h 129"/>
                <a:gd name="T76" fmla="*/ 59 w 139"/>
                <a:gd name="T77" fmla="*/ 41 h 129"/>
                <a:gd name="T78" fmla="*/ 54 w 139"/>
                <a:gd name="T79" fmla="*/ 38 h 129"/>
                <a:gd name="T80" fmla="*/ 67 w 139"/>
                <a:gd name="T81" fmla="*/ 21 h 129"/>
                <a:gd name="T82" fmla="*/ 76 w 139"/>
                <a:gd name="T83" fmla="*/ 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9" h="129">
                  <a:moveTo>
                    <a:pt x="77" y="0"/>
                  </a:moveTo>
                  <a:lnTo>
                    <a:pt x="77" y="0"/>
                  </a:lnTo>
                  <a:lnTo>
                    <a:pt x="67" y="2"/>
                  </a:lnTo>
                  <a:lnTo>
                    <a:pt x="59" y="6"/>
                  </a:lnTo>
                  <a:lnTo>
                    <a:pt x="51" y="11"/>
                  </a:lnTo>
                  <a:lnTo>
                    <a:pt x="46" y="18"/>
                  </a:lnTo>
                  <a:lnTo>
                    <a:pt x="41" y="25"/>
                  </a:lnTo>
                  <a:lnTo>
                    <a:pt x="38" y="31"/>
                  </a:lnTo>
                  <a:lnTo>
                    <a:pt x="31" y="48"/>
                  </a:lnTo>
                  <a:lnTo>
                    <a:pt x="26" y="64"/>
                  </a:lnTo>
                  <a:lnTo>
                    <a:pt x="19" y="79"/>
                  </a:lnTo>
                  <a:lnTo>
                    <a:pt x="16" y="86"/>
                  </a:lnTo>
                  <a:lnTo>
                    <a:pt x="11" y="91"/>
                  </a:lnTo>
                  <a:lnTo>
                    <a:pt x="6" y="96"/>
                  </a:lnTo>
                  <a:lnTo>
                    <a:pt x="0" y="99"/>
                  </a:lnTo>
                  <a:lnTo>
                    <a:pt x="0" y="99"/>
                  </a:lnTo>
                  <a:lnTo>
                    <a:pt x="24" y="101"/>
                  </a:lnTo>
                  <a:lnTo>
                    <a:pt x="44" y="101"/>
                  </a:lnTo>
                  <a:lnTo>
                    <a:pt x="44" y="101"/>
                  </a:lnTo>
                  <a:lnTo>
                    <a:pt x="54" y="101"/>
                  </a:lnTo>
                  <a:lnTo>
                    <a:pt x="54" y="101"/>
                  </a:lnTo>
                  <a:lnTo>
                    <a:pt x="64" y="101"/>
                  </a:lnTo>
                  <a:lnTo>
                    <a:pt x="64" y="101"/>
                  </a:lnTo>
                  <a:lnTo>
                    <a:pt x="82" y="102"/>
                  </a:lnTo>
                  <a:lnTo>
                    <a:pt x="92" y="104"/>
                  </a:lnTo>
                  <a:lnTo>
                    <a:pt x="101" y="106"/>
                  </a:lnTo>
                  <a:lnTo>
                    <a:pt x="101" y="106"/>
                  </a:lnTo>
                  <a:lnTo>
                    <a:pt x="97" y="106"/>
                  </a:lnTo>
                  <a:lnTo>
                    <a:pt x="97" y="106"/>
                  </a:lnTo>
                  <a:lnTo>
                    <a:pt x="94" y="107"/>
                  </a:lnTo>
                  <a:lnTo>
                    <a:pt x="91" y="109"/>
                  </a:lnTo>
                  <a:lnTo>
                    <a:pt x="87" y="114"/>
                  </a:lnTo>
                  <a:lnTo>
                    <a:pt x="87" y="114"/>
                  </a:lnTo>
                  <a:lnTo>
                    <a:pt x="87" y="119"/>
                  </a:lnTo>
                  <a:lnTo>
                    <a:pt x="87" y="122"/>
                  </a:lnTo>
                  <a:lnTo>
                    <a:pt x="87" y="122"/>
                  </a:lnTo>
                  <a:lnTo>
                    <a:pt x="89" y="121"/>
                  </a:lnTo>
                  <a:lnTo>
                    <a:pt x="92" y="114"/>
                  </a:lnTo>
                  <a:lnTo>
                    <a:pt x="92" y="114"/>
                  </a:lnTo>
                  <a:lnTo>
                    <a:pt x="99" y="111"/>
                  </a:lnTo>
                  <a:lnTo>
                    <a:pt x="104" y="107"/>
                  </a:lnTo>
                  <a:lnTo>
                    <a:pt x="109" y="102"/>
                  </a:lnTo>
                  <a:lnTo>
                    <a:pt x="115" y="99"/>
                  </a:lnTo>
                  <a:lnTo>
                    <a:pt x="115" y="99"/>
                  </a:lnTo>
                  <a:lnTo>
                    <a:pt x="114" y="107"/>
                  </a:lnTo>
                  <a:lnTo>
                    <a:pt x="115" y="112"/>
                  </a:lnTo>
                  <a:lnTo>
                    <a:pt x="117" y="117"/>
                  </a:lnTo>
                  <a:lnTo>
                    <a:pt x="120" y="121"/>
                  </a:lnTo>
                  <a:lnTo>
                    <a:pt x="129" y="126"/>
                  </a:lnTo>
                  <a:lnTo>
                    <a:pt x="139" y="129"/>
                  </a:lnTo>
                  <a:lnTo>
                    <a:pt x="139" y="129"/>
                  </a:lnTo>
                  <a:lnTo>
                    <a:pt x="135" y="117"/>
                  </a:lnTo>
                  <a:lnTo>
                    <a:pt x="132" y="106"/>
                  </a:lnTo>
                  <a:lnTo>
                    <a:pt x="124" y="88"/>
                  </a:lnTo>
                  <a:lnTo>
                    <a:pt x="117" y="71"/>
                  </a:lnTo>
                  <a:lnTo>
                    <a:pt x="115" y="63"/>
                  </a:lnTo>
                  <a:lnTo>
                    <a:pt x="115" y="53"/>
                  </a:lnTo>
                  <a:lnTo>
                    <a:pt x="115" y="53"/>
                  </a:lnTo>
                  <a:lnTo>
                    <a:pt x="112" y="53"/>
                  </a:lnTo>
                  <a:lnTo>
                    <a:pt x="112" y="53"/>
                  </a:lnTo>
                  <a:lnTo>
                    <a:pt x="106" y="54"/>
                  </a:lnTo>
                  <a:lnTo>
                    <a:pt x="99" y="56"/>
                  </a:lnTo>
                  <a:lnTo>
                    <a:pt x="99" y="56"/>
                  </a:lnTo>
                  <a:lnTo>
                    <a:pt x="94" y="59"/>
                  </a:lnTo>
                  <a:lnTo>
                    <a:pt x="86" y="61"/>
                  </a:lnTo>
                  <a:lnTo>
                    <a:pt x="86" y="61"/>
                  </a:lnTo>
                  <a:lnTo>
                    <a:pt x="84" y="61"/>
                  </a:lnTo>
                  <a:lnTo>
                    <a:pt x="84" y="61"/>
                  </a:lnTo>
                  <a:lnTo>
                    <a:pt x="82" y="51"/>
                  </a:lnTo>
                  <a:lnTo>
                    <a:pt x="79" y="46"/>
                  </a:lnTo>
                  <a:lnTo>
                    <a:pt x="76" y="43"/>
                  </a:lnTo>
                  <a:lnTo>
                    <a:pt x="72" y="43"/>
                  </a:lnTo>
                  <a:lnTo>
                    <a:pt x="72" y="43"/>
                  </a:lnTo>
                  <a:lnTo>
                    <a:pt x="69" y="43"/>
                  </a:lnTo>
                  <a:lnTo>
                    <a:pt x="69" y="43"/>
                  </a:lnTo>
                  <a:lnTo>
                    <a:pt x="66" y="43"/>
                  </a:lnTo>
                  <a:lnTo>
                    <a:pt x="66" y="43"/>
                  </a:lnTo>
                  <a:lnTo>
                    <a:pt x="59" y="41"/>
                  </a:lnTo>
                  <a:lnTo>
                    <a:pt x="56" y="40"/>
                  </a:lnTo>
                  <a:lnTo>
                    <a:pt x="54" y="38"/>
                  </a:lnTo>
                  <a:lnTo>
                    <a:pt x="54" y="38"/>
                  </a:lnTo>
                  <a:lnTo>
                    <a:pt x="67" y="21"/>
                  </a:lnTo>
                  <a:lnTo>
                    <a:pt x="74" y="11"/>
                  </a:lnTo>
                  <a:lnTo>
                    <a:pt x="76" y="6"/>
                  </a:lnTo>
                  <a:lnTo>
                    <a:pt x="7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4" name="Freeform 124"/>
            <p:cNvSpPr/>
            <p:nvPr/>
          </p:nvSpPr>
          <p:spPr bwMode="auto">
            <a:xfrm>
              <a:off x="6573" y="1492"/>
              <a:ext cx="116" cy="98"/>
            </a:xfrm>
            <a:custGeom>
              <a:avLst/>
              <a:gdLst>
                <a:gd name="T0" fmla="*/ 38 w 116"/>
                <a:gd name="T1" fmla="*/ 0 h 98"/>
                <a:gd name="T2" fmla="*/ 38 w 116"/>
                <a:gd name="T3" fmla="*/ 0 h 98"/>
                <a:gd name="T4" fmla="*/ 41 w 116"/>
                <a:gd name="T5" fmla="*/ 10 h 98"/>
                <a:gd name="T6" fmla="*/ 41 w 116"/>
                <a:gd name="T7" fmla="*/ 17 h 98"/>
                <a:gd name="T8" fmla="*/ 41 w 116"/>
                <a:gd name="T9" fmla="*/ 25 h 98"/>
                <a:gd name="T10" fmla="*/ 41 w 116"/>
                <a:gd name="T11" fmla="*/ 30 h 98"/>
                <a:gd name="T12" fmla="*/ 40 w 116"/>
                <a:gd name="T13" fmla="*/ 37 h 98"/>
                <a:gd name="T14" fmla="*/ 36 w 116"/>
                <a:gd name="T15" fmla="*/ 40 h 98"/>
                <a:gd name="T16" fmla="*/ 30 w 116"/>
                <a:gd name="T17" fmla="*/ 48 h 98"/>
                <a:gd name="T18" fmla="*/ 13 w 116"/>
                <a:gd name="T19" fmla="*/ 65 h 98"/>
                <a:gd name="T20" fmla="*/ 5 w 116"/>
                <a:gd name="T21" fmla="*/ 73 h 98"/>
                <a:gd name="T22" fmla="*/ 0 w 116"/>
                <a:gd name="T23" fmla="*/ 85 h 98"/>
                <a:gd name="T24" fmla="*/ 0 w 116"/>
                <a:gd name="T25" fmla="*/ 85 h 98"/>
                <a:gd name="T26" fmla="*/ 0 w 116"/>
                <a:gd name="T27" fmla="*/ 85 h 98"/>
                <a:gd name="T28" fmla="*/ 0 w 116"/>
                <a:gd name="T29" fmla="*/ 85 h 98"/>
                <a:gd name="T30" fmla="*/ 2 w 116"/>
                <a:gd name="T31" fmla="*/ 85 h 98"/>
                <a:gd name="T32" fmla="*/ 5 w 116"/>
                <a:gd name="T33" fmla="*/ 87 h 98"/>
                <a:gd name="T34" fmla="*/ 7 w 116"/>
                <a:gd name="T35" fmla="*/ 91 h 98"/>
                <a:gd name="T36" fmla="*/ 7 w 116"/>
                <a:gd name="T37" fmla="*/ 91 h 98"/>
                <a:gd name="T38" fmla="*/ 10 w 116"/>
                <a:gd name="T39" fmla="*/ 96 h 98"/>
                <a:gd name="T40" fmla="*/ 12 w 116"/>
                <a:gd name="T41" fmla="*/ 98 h 98"/>
                <a:gd name="T42" fmla="*/ 12 w 116"/>
                <a:gd name="T43" fmla="*/ 98 h 98"/>
                <a:gd name="T44" fmla="*/ 13 w 116"/>
                <a:gd name="T45" fmla="*/ 96 h 98"/>
                <a:gd name="T46" fmla="*/ 15 w 116"/>
                <a:gd name="T47" fmla="*/ 93 h 98"/>
                <a:gd name="T48" fmla="*/ 15 w 116"/>
                <a:gd name="T49" fmla="*/ 93 h 98"/>
                <a:gd name="T50" fmla="*/ 13 w 116"/>
                <a:gd name="T51" fmla="*/ 88 h 98"/>
                <a:gd name="T52" fmla="*/ 12 w 116"/>
                <a:gd name="T53" fmla="*/ 85 h 98"/>
                <a:gd name="T54" fmla="*/ 8 w 116"/>
                <a:gd name="T55" fmla="*/ 82 h 98"/>
                <a:gd name="T56" fmla="*/ 7 w 116"/>
                <a:gd name="T57" fmla="*/ 77 h 98"/>
                <a:gd name="T58" fmla="*/ 7 w 116"/>
                <a:gd name="T59" fmla="*/ 77 h 98"/>
                <a:gd name="T60" fmla="*/ 21 w 116"/>
                <a:gd name="T61" fmla="*/ 73 h 98"/>
                <a:gd name="T62" fmla="*/ 31 w 116"/>
                <a:gd name="T63" fmla="*/ 73 h 98"/>
                <a:gd name="T64" fmla="*/ 31 w 116"/>
                <a:gd name="T65" fmla="*/ 73 h 98"/>
                <a:gd name="T66" fmla="*/ 43 w 116"/>
                <a:gd name="T67" fmla="*/ 73 h 98"/>
                <a:gd name="T68" fmla="*/ 53 w 116"/>
                <a:gd name="T69" fmla="*/ 77 h 98"/>
                <a:gd name="T70" fmla="*/ 76 w 116"/>
                <a:gd name="T71" fmla="*/ 85 h 98"/>
                <a:gd name="T72" fmla="*/ 76 w 116"/>
                <a:gd name="T73" fmla="*/ 85 h 98"/>
                <a:gd name="T74" fmla="*/ 76 w 116"/>
                <a:gd name="T75" fmla="*/ 78 h 98"/>
                <a:gd name="T76" fmla="*/ 76 w 116"/>
                <a:gd name="T77" fmla="*/ 75 h 98"/>
                <a:gd name="T78" fmla="*/ 76 w 116"/>
                <a:gd name="T79" fmla="*/ 70 h 98"/>
                <a:gd name="T80" fmla="*/ 79 w 116"/>
                <a:gd name="T81" fmla="*/ 68 h 98"/>
                <a:gd name="T82" fmla="*/ 86 w 116"/>
                <a:gd name="T83" fmla="*/ 65 h 98"/>
                <a:gd name="T84" fmla="*/ 94 w 116"/>
                <a:gd name="T85" fmla="*/ 63 h 98"/>
                <a:gd name="T86" fmla="*/ 103 w 116"/>
                <a:gd name="T87" fmla="*/ 63 h 98"/>
                <a:gd name="T88" fmla="*/ 111 w 116"/>
                <a:gd name="T89" fmla="*/ 60 h 98"/>
                <a:gd name="T90" fmla="*/ 112 w 116"/>
                <a:gd name="T91" fmla="*/ 58 h 98"/>
                <a:gd name="T92" fmla="*/ 114 w 116"/>
                <a:gd name="T93" fmla="*/ 55 h 98"/>
                <a:gd name="T94" fmla="*/ 116 w 116"/>
                <a:gd name="T95" fmla="*/ 52 h 98"/>
                <a:gd name="T96" fmla="*/ 116 w 116"/>
                <a:gd name="T97" fmla="*/ 47 h 98"/>
                <a:gd name="T98" fmla="*/ 116 w 116"/>
                <a:gd name="T99" fmla="*/ 47 h 98"/>
                <a:gd name="T100" fmla="*/ 103 w 116"/>
                <a:gd name="T101" fmla="*/ 43 h 98"/>
                <a:gd name="T102" fmla="*/ 93 w 116"/>
                <a:gd name="T103" fmla="*/ 39 h 98"/>
                <a:gd name="T104" fmla="*/ 83 w 116"/>
                <a:gd name="T105" fmla="*/ 32 h 98"/>
                <a:gd name="T106" fmla="*/ 74 w 116"/>
                <a:gd name="T107" fmla="*/ 25 h 98"/>
                <a:gd name="T108" fmla="*/ 58 w 116"/>
                <a:gd name="T109" fmla="*/ 12 h 98"/>
                <a:gd name="T110" fmla="*/ 48 w 116"/>
                <a:gd name="T111" fmla="*/ 5 h 98"/>
                <a:gd name="T112" fmla="*/ 38 w 116"/>
                <a:gd name="T113"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 h="98">
                  <a:moveTo>
                    <a:pt x="38" y="0"/>
                  </a:moveTo>
                  <a:lnTo>
                    <a:pt x="38" y="0"/>
                  </a:lnTo>
                  <a:lnTo>
                    <a:pt x="41" y="10"/>
                  </a:lnTo>
                  <a:lnTo>
                    <a:pt x="41" y="17"/>
                  </a:lnTo>
                  <a:lnTo>
                    <a:pt x="41" y="25"/>
                  </a:lnTo>
                  <a:lnTo>
                    <a:pt x="41" y="30"/>
                  </a:lnTo>
                  <a:lnTo>
                    <a:pt x="40" y="37"/>
                  </a:lnTo>
                  <a:lnTo>
                    <a:pt x="36" y="40"/>
                  </a:lnTo>
                  <a:lnTo>
                    <a:pt x="30" y="48"/>
                  </a:lnTo>
                  <a:lnTo>
                    <a:pt x="13" y="65"/>
                  </a:lnTo>
                  <a:lnTo>
                    <a:pt x="5" y="73"/>
                  </a:lnTo>
                  <a:lnTo>
                    <a:pt x="0" y="85"/>
                  </a:lnTo>
                  <a:lnTo>
                    <a:pt x="0" y="85"/>
                  </a:lnTo>
                  <a:lnTo>
                    <a:pt x="0" y="85"/>
                  </a:lnTo>
                  <a:lnTo>
                    <a:pt x="0" y="85"/>
                  </a:lnTo>
                  <a:lnTo>
                    <a:pt x="2" y="85"/>
                  </a:lnTo>
                  <a:lnTo>
                    <a:pt x="5" y="87"/>
                  </a:lnTo>
                  <a:lnTo>
                    <a:pt x="7" y="91"/>
                  </a:lnTo>
                  <a:lnTo>
                    <a:pt x="7" y="91"/>
                  </a:lnTo>
                  <a:lnTo>
                    <a:pt x="10" y="96"/>
                  </a:lnTo>
                  <a:lnTo>
                    <a:pt x="12" y="98"/>
                  </a:lnTo>
                  <a:lnTo>
                    <a:pt x="12" y="98"/>
                  </a:lnTo>
                  <a:lnTo>
                    <a:pt x="13" y="96"/>
                  </a:lnTo>
                  <a:lnTo>
                    <a:pt x="15" y="93"/>
                  </a:lnTo>
                  <a:lnTo>
                    <a:pt x="15" y="93"/>
                  </a:lnTo>
                  <a:lnTo>
                    <a:pt x="13" y="88"/>
                  </a:lnTo>
                  <a:lnTo>
                    <a:pt x="12" y="85"/>
                  </a:lnTo>
                  <a:lnTo>
                    <a:pt x="8" y="82"/>
                  </a:lnTo>
                  <a:lnTo>
                    <a:pt x="7" y="77"/>
                  </a:lnTo>
                  <a:lnTo>
                    <a:pt x="7" y="77"/>
                  </a:lnTo>
                  <a:lnTo>
                    <a:pt x="21" y="73"/>
                  </a:lnTo>
                  <a:lnTo>
                    <a:pt x="31" y="73"/>
                  </a:lnTo>
                  <a:lnTo>
                    <a:pt x="31" y="73"/>
                  </a:lnTo>
                  <a:lnTo>
                    <a:pt x="43" y="73"/>
                  </a:lnTo>
                  <a:lnTo>
                    <a:pt x="53" y="77"/>
                  </a:lnTo>
                  <a:lnTo>
                    <a:pt x="76" y="85"/>
                  </a:lnTo>
                  <a:lnTo>
                    <a:pt x="76" y="85"/>
                  </a:lnTo>
                  <a:lnTo>
                    <a:pt x="76" y="78"/>
                  </a:lnTo>
                  <a:lnTo>
                    <a:pt x="76" y="75"/>
                  </a:lnTo>
                  <a:lnTo>
                    <a:pt x="76" y="70"/>
                  </a:lnTo>
                  <a:lnTo>
                    <a:pt x="79" y="68"/>
                  </a:lnTo>
                  <a:lnTo>
                    <a:pt x="86" y="65"/>
                  </a:lnTo>
                  <a:lnTo>
                    <a:pt x="94" y="63"/>
                  </a:lnTo>
                  <a:lnTo>
                    <a:pt x="103" y="63"/>
                  </a:lnTo>
                  <a:lnTo>
                    <a:pt x="111" y="60"/>
                  </a:lnTo>
                  <a:lnTo>
                    <a:pt x="112" y="58"/>
                  </a:lnTo>
                  <a:lnTo>
                    <a:pt x="114" y="55"/>
                  </a:lnTo>
                  <a:lnTo>
                    <a:pt x="116" y="52"/>
                  </a:lnTo>
                  <a:lnTo>
                    <a:pt x="116" y="47"/>
                  </a:lnTo>
                  <a:lnTo>
                    <a:pt x="116" y="47"/>
                  </a:lnTo>
                  <a:lnTo>
                    <a:pt x="103" y="43"/>
                  </a:lnTo>
                  <a:lnTo>
                    <a:pt x="93" y="39"/>
                  </a:lnTo>
                  <a:lnTo>
                    <a:pt x="83" y="32"/>
                  </a:lnTo>
                  <a:lnTo>
                    <a:pt x="74" y="25"/>
                  </a:lnTo>
                  <a:lnTo>
                    <a:pt x="58" y="12"/>
                  </a:lnTo>
                  <a:lnTo>
                    <a:pt x="48" y="5"/>
                  </a:lnTo>
                  <a:lnTo>
                    <a:pt x="3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5" name="Freeform 125"/>
            <p:cNvSpPr/>
            <p:nvPr/>
          </p:nvSpPr>
          <p:spPr bwMode="auto">
            <a:xfrm>
              <a:off x="6573" y="1492"/>
              <a:ext cx="116" cy="98"/>
            </a:xfrm>
            <a:custGeom>
              <a:avLst/>
              <a:gdLst>
                <a:gd name="T0" fmla="*/ 38 w 116"/>
                <a:gd name="T1" fmla="*/ 0 h 98"/>
                <a:gd name="T2" fmla="*/ 38 w 116"/>
                <a:gd name="T3" fmla="*/ 0 h 98"/>
                <a:gd name="T4" fmla="*/ 41 w 116"/>
                <a:gd name="T5" fmla="*/ 10 h 98"/>
                <a:gd name="T6" fmla="*/ 41 w 116"/>
                <a:gd name="T7" fmla="*/ 17 h 98"/>
                <a:gd name="T8" fmla="*/ 41 w 116"/>
                <a:gd name="T9" fmla="*/ 25 h 98"/>
                <a:gd name="T10" fmla="*/ 41 w 116"/>
                <a:gd name="T11" fmla="*/ 30 h 98"/>
                <a:gd name="T12" fmla="*/ 40 w 116"/>
                <a:gd name="T13" fmla="*/ 37 h 98"/>
                <a:gd name="T14" fmla="*/ 36 w 116"/>
                <a:gd name="T15" fmla="*/ 40 h 98"/>
                <a:gd name="T16" fmla="*/ 30 w 116"/>
                <a:gd name="T17" fmla="*/ 48 h 98"/>
                <a:gd name="T18" fmla="*/ 13 w 116"/>
                <a:gd name="T19" fmla="*/ 65 h 98"/>
                <a:gd name="T20" fmla="*/ 5 w 116"/>
                <a:gd name="T21" fmla="*/ 73 h 98"/>
                <a:gd name="T22" fmla="*/ 0 w 116"/>
                <a:gd name="T23" fmla="*/ 85 h 98"/>
                <a:gd name="T24" fmla="*/ 0 w 116"/>
                <a:gd name="T25" fmla="*/ 85 h 98"/>
                <a:gd name="T26" fmla="*/ 0 w 116"/>
                <a:gd name="T27" fmla="*/ 85 h 98"/>
                <a:gd name="T28" fmla="*/ 0 w 116"/>
                <a:gd name="T29" fmla="*/ 85 h 98"/>
                <a:gd name="T30" fmla="*/ 2 w 116"/>
                <a:gd name="T31" fmla="*/ 85 h 98"/>
                <a:gd name="T32" fmla="*/ 5 w 116"/>
                <a:gd name="T33" fmla="*/ 87 h 98"/>
                <a:gd name="T34" fmla="*/ 7 w 116"/>
                <a:gd name="T35" fmla="*/ 91 h 98"/>
                <a:gd name="T36" fmla="*/ 7 w 116"/>
                <a:gd name="T37" fmla="*/ 91 h 98"/>
                <a:gd name="T38" fmla="*/ 10 w 116"/>
                <a:gd name="T39" fmla="*/ 96 h 98"/>
                <a:gd name="T40" fmla="*/ 12 w 116"/>
                <a:gd name="T41" fmla="*/ 98 h 98"/>
                <a:gd name="T42" fmla="*/ 12 w 116"/>
                <a:gd name="T43" fmla="*/ 98 h 98"/>
                <a:gd name="T44" fmla="*/ 13 w 116"/>
                <a:gd name="T45" fmla="*/ 96 h 98"/>
                <a:gd name="T46" fmla="*/ 15 w 116"/>
                <a:gd name="T47" fmla="*/ 93 h 98"/>
                <a:gd name="T48" fmla="*/ 15 w 116"/>
                <a:gd name="T49" fmla="*/ 93 h 98"/>
                <a:gd name="T50" fmla="*/ 13 w 116"/>
                <a:gd name="T51" fmla="*/ 88 h 98"/>
                <a:gd name="T52" fmla="*/ 12 w 116"/>
                <a:gd name="T53" fmla="*/ 85 h 98"/>
                <a:gd name="T54" fmla="*/ 8 w 116"/>
                <a:gd name="T55" fmla="*/ 82 h 98"/>
                <a:gd name="T56" fmla="*/ 7 w 116"/>
                <a:gd name="T57" fmla="*/ 77 h 98"/>
                <a:gd name="T58" fmla="*/ 7 w 116"/>
                <a:gd name="T59" fmla="*/ 77 h 98"/>
                <a:gd name="T60" fmla="*/ 21 w 116"/>
                <a:gd name="T61" fmla="*/ 73 h 98"/>
                <a:gd name="T62" fmla="*/ 31 w 116"/>
                <a:gd name="T63" fmla="*/ 73 h 98"/>
                <a:gd name="T64" fmla="*/ 31 w 116"/>
                <a:gd name="T65" fmla="*/ 73 h 98"/>
                <a:gd name="T66" fmla="*/ 43 w 116"/>
                <a:gd name="T67" fmla="*/ 73 h 98"/>
                <a:gd name="T68" fmla="*/ 53 w 116"/>
                <a:gd name="T69" fmla="*/ 77 h 98"/>
                <a:gd name="T70" fmla="*/ 76 w 116"/>
                <a:gd name="T71" fmla="*/ 85 h 98"/>
                <a:gd name="T72" fmla="*/ 76 w 116"/>
                <a:gd name="T73" fmla="*/ 85 h 98"/>
                <a:gd name="T74" fmla="*/ 76 w 116"/>
                <a:gd name="T75" fmla="*/ 78 h 98"/>
                <a:gd name="T76" fmla="*/ 76 w 116"/>
                <a:gd name="T77" fmla="*/ 75 h 98"/>
                <a:gd name="T78" fmla="*/ 76 w 116"/>
                <a:gd name="T79" fmla="*/ 70 h 98"/>
                <a:gd name="T80" fmla="*/ 79 w 116"/>
                <a:gd name="T81" fmla="*/ 68 h 98"/>
                <a:gd name="T82" fmla="*/ 86 w 116"/>
                <a:gd name="T83" fmla="*/ 65 h 98"/>
                <a:gd name="T84" fmla="*/ 94 w 116"/>
                <a:gd name="T85" fmla="*/ 63 h 98"/>
                <a:gd name="T86" fmla="*/ 103 w 116"/>
                <a:gd name="T87" fmla="*/ 63 h 98"/>
                <a:gd name="T88" fmla="*/ 111 w 116"/>
                <a:gd name="T89" fmla="*/ 60 h 98"/>
                <a:gd name="T90" fmla="*/ 112 w 116"/>
                <a:gd name="T91" fmla="*/ 58 h 98"/>
                <a:gd name="T92" fmla="*/ 114 w 116"/>
                <a:gd name="T93" fmla="*/ 55 h 98"/>
                <a:gd name="T94" fmla="*/ 116 w 116"/>
                <a:gd name="T95" fmla="*/ 52 h 98"/>
                <a:gd name="T96" fmla="*/ 116 w 116"/>
                <a:gd name="T97" fmla="*/ 47 h 98"/>
                <a:gd name="T98" fmla="*/ 116 w 116"/>
                <a:gd name="T99" fmla="*/ 47 h 98"/>
                <a:gd name="T100" fmla="*/ 103 w 116"/>
                <a:gd name="T101" fmla="*/ 43 h 98"/>
                <a:gd name="T102" fmla="*/ 93 w 116"/>
                <a:gd name="T103" fmla="*/ 39 h 98"/>
                <a:gd name="T104" fmla="*/ 83 w 116"/>
                <a:gd name="T105" fmla="*/ 32 h 98"/>
                <a:gd name="T106" fmla="*/ 74 w 116"/>
                <a:gd name="T107" fmla="*/ 25 h 98"/>
                <a:gd name="T108" fmla="*/ 58 w 116"/>
                <a:gd name="T109" fmla="*/ 12 h 98"/>
                <a:gd name="T110" fmla="*/ 48 w 116"/>
                <a:gd name="T111" fmla="*/ 5 h 98"/>
                <a:gd name="T112" fmla="*/ 38 w 116"/>
                <a:gd name="T113"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 h="98">
                  <a:moveTo>
                    <a:pt x="38" y="0"/>
                  </a:moveTo>
                  <a:lnTo>
                    <a:pt x="38" y="0"/>
                  </a:lnTo>
                  <a:lnTo>
                    <a:pt x="41" y="10"/>
                  </a:lnTo>
                  <a:lnTo>
                    <a:pt x="41" y="17"/>
                  </a:lnTo>
                  <a:lnTo>
                    <a:pt x="41" y="25"/>
                  </a:lnTo>
                  <a:lnTo>
                    <a:pt x="41" y="30"/>
                  </a:lnTo>
                  <a:lnTo>
                    <a:pt x="40" y="37"/>
                  </a:lnTo>
                  <a:lnTo>
                    <a:pt x="36" y="40"/>
                  </a:lnTo>
                  <a:lnTo>
                    <a:pt x="30" y="48"/>
                  </a:lnTo>
                  <a:lnTo>
                    <a:pt x="13" y="65"/>
                  </a:lnTo>
                  <a:lnTo>
                    <a:pt x="5" y="73"/>
                  </a:lnTo>
                  <a:lnTo>
                    <a:pt x="0" y="85"/>
                  </a:lnTo>
                  <a:lnTo>
                    <a:pt x="0" y="85"/>
                  </a:lnTo>
                  <a:lnTo>
                    <a:pt x="0" y="85"/>
                  </a:lnTo>
                  <a:lnTo>
                    <a:pt x="0" y="85"/>
                  </a:lnTo>
                  <a:lnTo>
                    <a:pt x="2" y="85"/>
                  </a:lnTo>
                  <a:lnTo>
                    <a:pt x="5" y="87"/>
                  </a:lnTo>
                  <a:lnTo>
                    <a:pt x="7" y="91"/>
                  </a:lnTo>
                  <a:lnTo>
                    <a:pt x="7" y="91"/>
                  </a:lnTo>
                  <a:lnTo>
                    <a:pt x="10" y="96"/>
                  </a:lnTo>
                  <a:lnTo>
                    <a:pt x="12" y="98"/>
                  </a:lnTo>
                  <a:lnTo>
                    <a:pt x="12" y="98"/>
                  </a:lnTo>
                  <a:lnTo>
                    <a:pt x="13" y="96"/>
                  </a:lnTo>
                  <a:lnTo>
                    <a:pt x="15" y="93"/>
                  </a:lnTo>
                  <a:lnTo>
                    <a:pt x="15" y="93"/>
                  </a:lnTo>
                  <a:lnTo>
                    <a:pt x="13" y="88"/>
                  </a:lnTo>
                  <a:lnTo>
                    <a:pt x="12" y="85"/>
                  </a:lnTo>
                  <a:lnTo>
                    <a:pt x="8" y="82"/>
                  </a:lnTo>
                  <a:lnTo>
                    <a:pt x="7" y="77"/>
                  </a:lnTo>
                  <a:lnTo>
                    <a:pt x="7" y="77"/>
                  </a:lnTo>
                  <a:lnTo>
                    <a:pt x="21" y="73"/>
                  </a:lnTo>
                  <a:lnTo>
                    <a:pt x="31" y="73"/>
                  </a:lnTo>
                  <a:lnTo>
                    <a:pt x="31" y="73"/>
                  </a:lnTo>
                  <a:lnTo>
                    <a:pt x="43" y="73"/>
                  </a:lnTo>
                  <a:lnTo>
                    <a:pt x="53" y="77"/>
                  </a:lnTo>
                  <a:lnTo>
                    <a:pt x="76" y="85"/>
                  </a:lnTo>
                  <a:lnTo>
                    <a:pt x="76" y="85"/>
                  </a:lnTo>
                  <a:lnTo>
                    <a:pt x="76" y="78"/>
                  </a:lnTo>
                  <a:lnTo>
                    <a:pt x="76" y="75"/>
                  </a:lnTo>
                  <a:lnTo>
                    <a:pt x="76" y="70"/>
                  </a:lnTo>
                  <a:lnTo>
                    <a:pt x="79" y="68"/>
                  </a:lnTo>
                  <a:lnTo>
                    <a:pt x="86" y="65"/>
                  </a:lnTo>
                  <a:lnTo>
                    <a:pt x="94" y="63"/>
                  </a:lnTo>
                  <a:lnTo>
                    <a:pt x="103" y="63"/>
                  </a:lnTo>
                  <a:lnTo>
                    <a:pt x="111" y="60"/>
                  </a:lnTo>
                  <a:lnTo>
                    <a:pt x="112" y="58"/>
                  </a:lnTo>
                  <a:lnTo>
                    <a:pt x="114" y="55"/>
                  </a:lnTo>
                  <a:lnTo>
                    <a:pt x="116" y="52"/>
                  </a:lnTo>
                  <a:lnTo>
                    <a:pt x="116" y="47"/>
                  </a:lnTo>
                  <a:lnTo>
                    <a:pt x="116" y="47"/>
                  </a:lnTo>
                  <a:lnTo>
                    <a:pt x="103" y="43"/>
                  </a:lnTo>
                  <a:lnTo>
                    <a:pt x="93" y="39"/>
                  </a:lnTo>
                  <a:lnTo>
                    <a:pt x="83" y="32"/>
                  </a:lnTo>
                  <a:lnTo>
                    <a:pt x="74" y="25"/>
                  </a:lnTo>
                  <a:lnTo>
                    <a:pt x="58" y="12"/>
                  </a:lnTo>
                  <a:lnTo>
                    <a:pt x="48" y="5"/>
                  </a:lnTo>
                  <a:lnTo>
                    <a:pt x="3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6" name="Freeform 126"/>
            <p:cNvSpPr/>
            <p:nvPr/>
          </p:nvSpPr>
          <p:spPr bwMode="auto">
            <a:xfrm>
              <a:off x="6131" y="2144"/>
              <a:ext cx="53" cy="108"/>
            </a:xfrm>
            <a:custGeom>
              <a:avLst/>
              <a:gdLst>
                <a:gd name="T0" fmla="*/ 15 w 53"/>
                <a:gd name="T1" fmla="*/ 0 h 108"/>
                <a:gd name="T2" fmla="*/ 15 w 53"/>
                <a:gd name="T3" fmla="*/ 0 h 108"/>
                <a:gd name="T4" fmla="*/ 17 w 53"/>
                <a:gd name="T5" fmla="*/ 12 h 108"/>
                <a:gd name="T6" fmla="*/ 17 w 53"/>
                <a:gd name="T7" fmla="*/ 23 h 108"/>
                <a:gd name="T8" fmla="*/ 15 w 53"/>
                <a:gd name="T9" fmla="*/ 32 h 108"/>
                <a:gd name="T10" fmla="*/ 13 w 53"/>
                <a:gd name="T11" fmla="*/ 42 h 108"/>
                <a:gd name="T12" fmla="*/ 7 w 53"/>
                <a:gd name="T13" fmla="*/ 57 h 108"/>
                <a:gd name="T14" fmla="*/ 0 w 53"/>
                <a:gd name="T15" fmla="*/ 70 h 108"/>
                <a:gd name="T16" fmla="*/ 0 w 53"/>
                <a:gd name="T17" fmla="*/ 70 h 108"/>
                <a:gd name="T18" fmla="*/ 0 w 53"/>
                <a:gd name="T19" fmla="*/ 76 h 108"/>
                <a:gd name="T20" fmla="*/ 2 w 53"/>
                <a:gd name="T21" fmla="*/ 80 h 108"/>
                <a:gd name="T22" fmla="*/ 7 w 53"/>
                <a:gd name="T23" fmla="*/ 81 h 108"/>
                <a:gd name="T24" fmla="*/ 13 w 53"/>
                <a:gd name="T25" fmla="*/ 83 h 108"/>
                <a:gd name="T26" fmla="*/ 25 w 53"/>
                <a:gd name="T27" fmla="*/ 85 h 108"/>
                <a:gd name="T28" fmla="*/ 28 w 53"/>
                <a:gd name="T29" fmla="*/ 88 h 108"/>
                <a:gd name="T30" fmla="*/ 30 w 53"/>
                <a:gd name="T31" fmla="*/ 93 h 108"/>
                <a:gd name="T32" fmla="*/ 30 w 53"/>
                <a:gd name="T33" fmla="*/ 93 h 108"/>
                <a:gd name="T34" fmla="*/ 28 w 53"/>
                <a:gd name="T35" fmla="*/ 93 h 108"/>
                <a:gd name="T36" fmla="*/ 25 w 53"/>
                <a:gd name="T37" fmla="*/ 95 h 108"/>
                <a:gd name="T38" fmla="*/ 23 w 53"/>
                <a:gd name="T39" fmla="*/ 100 h 108"/>
                <a:gd name="T40" fmla="*/ 25 w 53"/>
                <a:gd name="T41" fmla="*/ 105 h 108"/>
                <a:gd name="T42" fmla="*/ 27 w 53"/>
                <a:gd name="T43" fmla="*/ 106 h 108"/>
                <a:gd name="T44" fmla="*/ 30 w 53"/>
                <a:gd name="T45" fmla="*/ 108 h 108"/>
                <a:gd name="T46" fmla="*/ 30 w 53"/>
                <a:gd name="T47" fmla="*/ 108 h 108"/>
                <a:gd name="T48" fmla="*/ 33 w 53"/>
                <a:gd name="T49" fmla="*/ 88 h 108"/>
                <a:gd name="T50" fmla="*/ 36 w 53"/>
                <a:gd name="T51" fmla="*/ 68 h 108"/>
                <a:gd name="T52" fmla="*/ 43 w 53"/>
                <a:gd name="T53" fmla="*/ 50 h 108"/>
                <a:gd name="T54" fmla="*/ 46 w 53"/>
                <a:gd name="T55" fmla="*/ 42 h 108"/>
                <a:gd name="T56" fmla="*/ 53 w 53"/>
                <a:gd name="T57" fmla="*/ 32 h 108"/>
                <a:gd name="T58" fmla="*/ 53 w 53"/>
                <a:gd name="T59" fmla="*/ 32 h 108"/>
                <a:gd name="T60" fmla="*/ 48 w 53"/>
                <a:gd name="T61" fmla="*/ 18 h 108"/>
                <a:gd name="T62" fmla="*/ 45 w 53"/>
                <a:gd name="T63" fmla="*/ 14 h 108"/>
                <a:gd name="T64" fmla="*/ 40 w 53"/>
                <a:gd name="T65" fmla="*/ 10 h 108"/>
                <a:gd name="T66" fmla="*/ 36 w 53"/>
                <a:gd name="T67" fmla="*/ 5 h 108"/>
                <a:gd name="T68" fmla="*/ 30 w 53"/>
                <a:gd name="T69" fmla="*/ 4 h 108"/>
                <a:gd name="T70" fmla="*/ 23 w 53"/>
                <a:gd name="T71" fmla="*/ 0 h 108"/>
                <a:gd name="T72" fmla="*/ 15 w 53"/>
                <a:gd name="T7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108">
                  <a:moveTo>
                    <a:pt x="15" y="0"/>
                  </a:moveTo>
                  <a:lnTo>
                    <a:pt x="15" y="0"/>
                  </a:lnTo>
                  <a:lnTo>
                    <a:pt x="17" y="12"/>
                  </a:lnTo>
                  <a:lnTo>
                    <a:pt x="17" y="23"/>
                  </a:lnTo>
                  <a:lnTo>
                    <a:pt x="15" y="32"/>
                  </a:lnTo>
                  <a:lnTo>
                    <a:pt x="13" y="42"/>
                  </a:lnTo>
                  <a:lnTo>
                    <a:pt x="7" y="57"/>
                  </a:lnTo>
                  <a:lnTo>
                    <a:pt x="0" y="70"/>
                  </a:lnTo>
                  <a:lnTo>
                    <a:pt x="0" y="70"/>
                  </a:lnTo>
                  <a:lnTo>
                    <a:pt x="0" y="76"/>
                  </a:lnTo>
                  <a:lnTo>
                    <a:pt x="2" y="80"/>
                  </a:lnTo>
                  <a:lnTo>
                    <a:pt x="7" y="81"/>
                  </a:lnTo>
                  <a:lnTo>
                    <a:pt x="13" y="83"/>
                  </a:lnTo>
                  <a:lnTo>
                    <a:pt x="25" y="85"/>
                  </a:lnTo>
                  <a:lnTo>
                    <a:pt x="28" y="88"/>
                  </a:lnTo>
                  <a:lnTo>
                    <a:pt x="30" y="93"/>
                  </a:lnTo>
                  <a:lnTo>
                    <a:pt x="30" y="93"/>
                  </a:lnTo>
                  <a:lnTo>
                    <a:pt x="28" y="93"/>
                  </a:lnTo>
                  <a:lnTo>
                    <a:pt x="25" y="95"/>
                  </a:lnTo>
                  <a:lnTo>
                    <a:pt x="23" y="100"/>
                  </a:lnTo>
                  <a:lnTo>
                    <a:pt x="25" y="105"/>
                  </a:lnTo>
                  <a:lnTo>
                    <a:pt x="27" y="106"/>
                  </a:lnTo>
                  <a:lnTo>
                    <a:pt x="30" y="108"/>
                  </a:lnTo>
                  <a:lnTo>
                    <a:pt x="30" y="108"/>
                  </a:lnTo>
                  <a:lnTo>
                    <a:pt x="33" y="88"/>
                  </a:lnTo>
                  <a:lnTo>
                    <a:pt x="36" y="68"/>
                  </a:lnTo>
                  <a:lnTo>
                    <a:pt x="43" y="50"/>
                  </a:lnTo>
                  <a:lnTo>
                    <a:pt x="46" y="42"/>
                  </a:lnTo>
                  <a:lnTo>
                    <a:pt x="53" y="32"/>
                  </a:lnTo>
                  <a:lnTo>
                    <a:pt x="53" y="32"/>
                  </a:lnTo>
                  <a:lnTo>
                    <a:pt x="48" y="18"/>
                  </a:lnTo>
                  <a:lnTo>
                    <a:pt x="45" y="14"/>
                  </a:lnTo>
                  <a:lnTo>
                    <a:pt x="40" y="10"/>
                  </a:lnTo>
                  <a:lnTo>
                    <a:pt x="36" y="5"/>
                  </a:lnTo>
                  <a:lnTo>
                    <a:pt x="30" y="4"/>
                  </a:lnTo>
                  <a:lnTo>
                    <a:pt x="23" y="0"/>
                  </a:ln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7" name="Freeform 127"/>
            <p:cNvSpPr/>
            <p:nvPr/>
          </p:nvSpPr>
          <p:spPr bwMode="auto">
            <a:xfrm>
              <a:off x="6131" y="2144"/>
              <a:ext cx="53" cy="108"/>
            </a:xfrm>
            <a:custGeom>
              <a:avLst/>
              <a:gdLst>
                <a:gd name="T0" fmla="*/ 15 w 53"/>
                <a:gd name="T1" fmla="*/ 0 h 108"/>
                <a:gd name="T2" fmla="*/ 15 w 53"/>
                <a:gd name="T3" fmla="*/ 0 h 108"/>
                <a:gd name="T4" fmla="*/ 17 w 53"/>
                <a:gd name="T5" fmla="*/ 12 h 108"/>
                <a:gd name="T6" fmla="*/ 17 w 53"/>
                <a:gd name="T7" fmla="*/ 23 h 108"/>
                <a:gd name="T8" fmla="*/ 15 w 53"/>
                <a:gd name="T9" fmla="*/ 32 h 108"/>
                <a:gd name="T10" fmla="*/ 13 w 53"/>
                <a:gd name="T11" fmla="*/ 42 h 108"/>
                <a:gd name="T12" fmla="*/ 7 w 53"/>
                <a:gd name="T13" fmla="*/ 57 h 108"/>
                <a:gd name="T14" fmla="*/ 0 w 53"/>
                <a:gd name="T15" fmla="*/ 70 h 108"/>
                <a:gd name="T16" fmla="*/ 0 w 53"/>
                <a:gd name="T17" fmla="*/ 70 h 108"/>
                <a:gd name="T18" fmla="*/ 0 w 53"/>
                <a:gd name="T19" fmla="*/ 76 h 108"/>
                <a:gd name="T20" fmla="*/ 2 w 53"/>
                <a:gd name="T21" fmla="*/ 80 h 108"/>
                <a:gd name="T22" fmla="*/ 7 w 53"/>
                <a:gd name="T23" fmla="*/ 81 h 108"/>
                <a:gd name="T24" fmla="*/ 13 w 53"/>
                <a:gd name="T25" fmla="*/ 83 h 108"/>
                <a:gd name="T26" fmla="*/ 25 w 53"/>
                <a:gd name="T27" fmla="*/ 85 h 108"/>
                <a:gd name="T28" fmla="*/ 28 w 53"/>
                <a:gd name="T29" fmla="*/ 88 h 108"/>
                <a:gd name="T30" fmla="*/ 30 w 53"/>
                <a:gd name="T31" fmla="*/ 93 h 108"/>
                <a:gd name="T32" fmla="*/ 30 w 53"/>
                <a:gd name="T33" fmla="*/ 93 h 108"/>
                <a:gd name="T34" fmla="*/ 28 w 53"/>
                <a:gd name="T35" fmla="*/ 93 h 108"/>
                <a:gd name="T36" fmla="*/ 25 w 53"/>
                <a:gd name="T37" fmla="*/ 95 h 108"/>
                <a:gd name="T38" fmla="*/ 23 w 53"/>
                <a:gd name="T39" fmla="*/ 100 h 108"/>
                <a:gd name="T40" fmla="*/ 25 w 53"/>
                <a:gd name="T41" fmla="*/ 105 h 108"/>
                <a:gd name="T42" fmla="*/ 27 w 53"/>
                <a:gd name="T43" fmla="*/ 106 h 108"/>
                <a:gd name="T44" fmla="*/ 30 w 53"/>
                <a:gd name="T45" fmla="*/ 108 h 108"/>
                <a:gd name="T46" fmla="*/ 30 w 53"/>
                <a:gd name="T47" fmla="*/ 108 h 108"/>
                <a:gd name="T48" fmla="*/ 33 w 53"/>
                <a:gd name="T49" fmla="*/ 88 h 108"/>
                <a:gd name="T50" fmla="*/ 36 w 53"/>
                <a:gd name="T51" fmla="*/ 68 h 108"/>
                <a:gd name="T52" fmla="*/ 43 w 53"/>
                <a:gd name="T53" fmla="*/ 50 h 108"/>
                <a:gd name="T54" fmla="*/ 46 w 53"/>
                <a:gd name="T55" fmla="*/ 42 h 108"/>
                <a:gd name="T56" fmla="*/ 53 w 53"/>
                <a:gd name="T57" fmla="*/ 32 h 108"/>
                <a:gd name="T58" fmla="*/ 53 w 53"/>
                <a:gd name="T59" fmla="*/ 32 h 108"/>
                <a:gd name="T60" fmla="*/ 48 w 53"/>
                <a:gd name="T61" fmla="*/ 18 h 108"/>
                <a:gd name="T62" fmla="*/ 45 w 53"/>
                <a:gd name="T63" fmla="*/ 14 h 108"/>
                <a:gd name="T64" fmla="*/ 40 w 53"/>
                <a:gd name="T65" fmla="*/ 10 h 108"/>
                <a:gd name="T66" fmla="*/ 36 w 53"/>
                <a:gd name="T67" fmla="*/ 5 h 108"/>
                <a:gd name="T68" fmla="*/ 30 w 53"/>
                <a:gd name="T69" fmla="*/ 4 h 108"/>
                <a:gd name="T70" fmla="*/ 23 w 53"/>
                <a:gd name="T71" fmla="*/ 0 h 108"/>
                <a:gd name="T72" fmla="*/ 15 w 53"/>
                <a:gd name="T7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108">
                  <a:moveTo>
                    <a:pt x="15" y="0"/>
                  </a:moveTo>
                  <a:lnTo>
                    <a:pt x="15" y="0"/>
                  </a:lnTo>
                  <a:lnTo>
                    <a:pt x="17" y="12"/>
                  </a:lnTo>
                  <a:lnTo>
                    <a:pt x="17" y="23"/>
                  </a:lnTo>
                  <a:lnTo>
                    <a:pt x="15" y="32"/>
                  </a:lnTo>
                  <a:lnTo>
                    <a:pt x="13" y="42"/>
                  </a:lnTo>
                  <a:lnTo>
                    <a:pt x="7" y="57"/>
                  </a:lnTo>
                  <a:lnTo>
                    <a:pt x="0" y="70"/>
                  </a:lnTo>
                  <a:lnTo>
                    <a:pt x="0" y="70"/>
                  </a:lnTo>
                  <a:lnTo>
                    <a:pt x="0" y="76"/>
                  </a:lnTo>
                  <a:lnTo>
                    <a:pt x="2" y="80"/>
                  </a:lnTo>
                  <a:lnTo>
                    <a:pt x="7" y="81"/>
                  </a:lnTo>
                  <a:lnTo>
                    <a:pt x="13" y="83"/>
                  </a:lnTo>
                  <a:lnTo>
                    <a:pt x="25" y="85"/>
                  </a:lnTo>
                  <a:lnTo>
                    <a:pt x="28" y="88"/>
                  </a:lnTo>
                  <a:lnTo>
                    <a:pt x="30" y="93"/>
                  </a:lnTo>
                  <a:lnTo>
                    <a:pt x="30" y="93"/>
                  </a:lnTo>
                  <a:lnTo>
                    <a:pt x="28" y="93"/>
                  </a:lnTo>
                  <a:lnTo>
                    <a:pt x="25" y="95"/>
                  </a:lnTo>
                  <a:lnTo>
                    <a:pt x="23" y="100"/>
                  </a:lnTo>
                  <a:lnTo>
                    <a:pt x="25" y="105"/>
                  </a:lnTo>
                  <a:lnTo>
                    <a:pt x="27" y="106"/>
                  </a:lnTo>
                  <a:lnTo>
                    <a:pt x="30" y="108"/>
                  </a:lnTo>
                  <a:lnTo>
                    <a:pt x="30" y="108"/>
                  </a:lnTo>
                  <a:lnTo>
                    <a:pt x="33" y="88"/>
                  </a:lnTo>
                  <a:lnTo>
                    <a:pt x="36" y="68"/>
                  </a:lnTo>
                  <a:lnTo>
                    <a:pt x="43" y="50"/>
                  </a:lnTo>
                  <a:lnTo>
                    <a:pt x="46" y="42"/>
                  </a:lnTo>
                  <a:lnTo>
                    <a:pt x="53" y="32"/>
                  </a:lnTo>
                  <a:lnTo>
                    <a:pt x="53" y="32"/>
                  </a:lnTo>
                  <a:lnTo>
                    <a:pt x="48" y="18"/>
                  </a:lnTo>
                  <a:lnTo>
                    <a:pt x="45" y="14"/>
                  </a:lnTo>
                  <a:lnTo>
                    <a:pt x="40" y="10"/>
                  </a:lnTo>
                  <a:lnTo>
                    <a:pt x="36" y="5"/>
                  </a:lnTo>
                  <a:lnTo>
                    <a:pt x="30" y="4"/>
                  </a:lnTo>
                  <a:lnTo>
                    <a:pt x="23" y="0"/>
                  </a:lnTo>
                  <a:lnTo>
                    <a:pt x="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8" name="Freeform 128"/>
            <p:cNvSpPr/>
            <p:nvPr/>
          </p:nvSpPr>
          <p:spPr bwMode="auto">
            <a:xfrm>
              <a:off x="1829" y="2205"/>
              <a:ext cx="210" cy="70"/>
            </a:xfrm>
            <a:custGeom>
              <a:avLst/>
              <a:gdLst>
                <a:gd name="T0" fmla="*/ 46 w 210"/>
                <a:gd name="T1" fmla="*/ 0 h 70"/>
                <a:gd name="T2" fmla="*/ 46 w 210"/>
                <a:gd name="T3" fmla="*/ 0 h 70"/>
                <a:gd name="T4" fmla="*/ 31 w 210"/>
                <a:gd name="T5" fmla="*/ 2 h 70"/>
                <a:gd name="T6" fmla="*/ 19 w 210"/>
                <a:gd name="T7" fmla="*/ 5 h 70"/>
                <a:gd name="T8" fmla="*/ 10 w 210"/>
                <a:gd name="T9" fmla="*/ 12 h 70"/>
                <a:gd name="T10" fmla="*/ 5 w 210"/>
                <a:gd name="T11" fmla="*/ 17 h 70"/>
                <a:gd name="T12" fmla="*/ 0 w 210"/>
                <a:gd name="T13" fmla="*/ 24 h 70"/>
                <a:gd name="T14" fmla="*/ 0 w 210"/>
                <a:gd name="T15" fmla="*/ 24 h 70"/>
                <a:gd name="T16" fmla="*/ 8 w 210"/>
                <a:gd name="T17" fmla="*/ 19 h 70"/>
                <a:gd name="T18" fmla="*/ 18 w 210"/>
                <a:gd name="T19" fmla="*/ 15 h 70"/>
                <a:gd name="T20" fmla="*/ 29 w 210"/>
                <a:gd name="T21" fmla="*/ 12 h 70"/>
                <a:gd name="T22" fmla="*/ 41 w 210"/>
                <a:gd name="T23" fmla="*/ 12 h 70"/>
                <a:gd name="T24" fmla="*/ 41 w 210"/>
                <a:gd name="T25" fmla="*/ 12 h 70"/>
                <a:gd name="T26" fmla="*/ 59 w 210"/>
                <a:gd name="T27" fmla="*/ 14 h 70"/>
                <a:gd name="T28" fmla="*/ 77 w 210"/>
                <a:gd name="T29" fmla="*/ 17 h 70"/>
                <a:gd name="T30" fmla="*/ 96 w 210"/>
                <a:gd name="T31" fmla="*/ 24 h 70"/>
                <a:gd name="T32" fmla="*/ 112 w 210"/>
                <a:gd name="T33" fmla="*/ 32 h 70"/>
                <a:gd name="T34" fmla="*/ 127 w 210"/>
                <a:gd name="T35" fmla="*/ 40 h 70"/>
                <a:gd name="T36" fmla="*/ 139 w 210"/>
                <a:gd name="T37" fmla="*/ 50 h 70"/>
                <a:gd name="T38" fmla="*/ 145 w 210"/>
                <a:gd name="T39" fmla="*/ 60 h 70"/>
                <a:gd name="T40" fmla="*/ 147 w 210"/>
                <a:gd name="T41" fmla="*/ 65 h 70"/>
                <a:gd name="T42" fmla="*/ 147 w 210"/>
                <a:gd name="T43" fmla="*/ 70 h 70"/>
                <a:gd name="T44" fmla="*/ 147 w 210"/>
                <a:gd name="T45" fmla="*/ 70 h 70"/>
                <a:gd name="T46" fmla="*/ 155 w 210"/>
                <a:gd name="T47" fmla="*/ 65 h 70"/>
                <a:gd name="T48" fmla="*/ 163 w 210"/>
                <a:gd name="T49" fmla="*/ 65 h 70"/>
                <a:gd name="T50" fmla="*/ 163 w 210"/>
                <a:gd name="T51" fmla="*/ 65 h 70"/>
                <a:gd name="T52" fmla="*/ 172 w 210"/>
                <a:gd name="T53" fmla="*/ 65 h 70"/>
                <a:gd name="T54" fmla="*/ 178 w 210"/>
                <a:gd name="T55" fmla="*/ 67 h 70"/>
                <a:gd name="T56" fmla="*/ 178 w 210"/>
                <a:gd name="T57" fmla="*/ 67 h 70"/>
                <a:gd name="T58" fmla="*/ 192 w 210"/>
                <a:gd name="T59" fmla="*/ 68 h 70"/>
                <a:gd name="T60" fmla="*/ 192 w 210"/>
                <a:gd name="T61" fmla="*/ 68 h 70"/>
                <a:gd name="T62" fmla="*/ 198 w 210"/>
                <a:gd name="T63" fmla="*/ 68 h 70"/>
                <a:gd name="T64" fmla="*/ 201 w 210"/>
                <a:gd name="T65" fmla="*/ 65 h 70"/>
                <a:gd name="T66" fmla="*/ 206 w 210"/>
                <a:gd name="T67" fmla="*/ 62 h 70"/>
                <a:gd name="T68" fmla="*/ 210 w 210"/>
                <a:gd name="T69" fmla="*/ 55 h 70"/>
                <a:gd name="T70" fmla="*/ 210 w 210"/>
                <a:gd name="T71" fmla="*/ 55 h 70"/>
                <a:gd name="T72" fmla="*/ 193 w 210"/>
                <a:gd name="T73" fmla="*/ 48 h 70"/>
                <a:gd name="T74" fmla="*/ 173 w 210"/>
                <a:gd name="T75" fmla="*/ 42 h 70"/>
                <a:gd name="T76" fmla="*/ 130 w 210"/>
                <a:gd name="T77" fmla="*/ 24 h 70"/>
                <a:gd name="T78" fmla="*/ 109 w 210"/>
                <a:gd name="T79" fmla="*/ 15 h 70"/>
                <a:gd name="T80" fmla="*/ 86 w 210"/>
                <a:gd name="T81" fmla="*/ 7 h 70"/>
                <a:gd name="T82" fmla="*/ 66 w 210"/>
                <a:gd name="T83" fmla="*/ 2 h 70"/>
                <a:gd name="T84" fmla="*/ 46 w 210"/>
                <a:gd name="T8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0" h="70">
                  <a:moveTo>
                    <a:pt x="46" y="0"/>
                  </a:moveTo>
                  <a:lnTo>
                    <a:pt x="46" y="0"/>
                  </a:lnTo>
                  <a:lnTo>
                    <a:pt x="31" y="2"/>
                  </a:lnTo>
                  <a:lnTo>
                    <a:pt x="19" y="5"/>
                  </a:lnTo>
                  <a:lnTo>
                    <a:pt x="10" y="12"/>
                  </a:lnTo>
                  <a:lnTo>
                    <a:pt x="5" y="17"/>
                  </a:lnTo>
                  <a:lnTo>
                    <a:pt x="0" y="24"/>
                  </a:lnTo>
                  <a:lnTo>
                    <a:pt x="0" y="24"/>
                  </a:lnTo>
                  <a:lnTo>
                    <a:pt x="8" y="19"/>
                  </a:lnTo>
                  <a:lnTo>
                    <a:pt x="18" y="15"/>
                  </a:lnTo>
                  <a:lnTo>
                    <a:pt x="29" y="12"/>
                  </a:lnTo>
                  <a:lnTo>
                    <a:pt x="41" y="12"/>
                  </a:lnTo>
                  <a:lnTo>
                    <a:pt x="41" y="12"/>
                  </a:lnTo>
                  <a:lnTo>
                    <a:pt x="59" y="14"/>
                  </a:lnTo>
                  <a:lnTo>
                    <a:pt x="77" y="17"/>
                  </a:lnTo>
                  <a:lnTo>
                    <a:pt x="96" y="24"/>
                  </a:lnTo>
                  <a:lnTo>
                    <a:pt x="112" y="32"/>
                  </a:lnTo>
                  <a:lnTo>
                    <a:pt x="127" y="40"/>
                  </a:lnTo>
                  <a:lnTo>
                    <a:pt x="139" y="50"/>
                  </a:lnTo>
                  <a:lnTo>
                    <a:pt x="145" y="60"/>
                  </a:lnTo>
                  <a:lnTo>
                    <a:pt x="147" y="65"/>
                  </a:lnTo>
                  <a:lnTo>
                    <a:pt x="147" y="70"/>
                  </a:lnTo>
                  <a:lnTo>
                    <a:pt x="147" y="70"/>
                  </a:lnTo>
                  <a:lnTo>
                    <a:pt x="155" y="65"/>
                  </a:lnTo>
                  <a:lnTo>
                    <a:pt x="163" y="65"/>
                  </a:lnTo>
                  <a:lnTo>
                    <a:pt x="163" y="65"/>
                  </a:lnTo>
                  <a:lnTo>
                    <a:pt x="172" y="65"/>
                  </a:lnTo>
                  <a:lnTo>
                    <a:pt x="178" y="67"/>
                  </a:lnTo>
                  <a:lnTo>
                    <a:pt x="178" y="67"/>
                  </a:lnTo>
                  <a:lnTo>
                    <a:pt x="192" y="68"/>
                  </a:lnTo>
                  <a:lnTo>
                    <a:pt x="192" y="68"/>
                  </a:lnTo>
                  <a:lnTo>
                    <a:pt x="198" y="68"/>
                  </a:lnTo>
                  <a:lnTo>
                    <a:pt x="201" y="65"/>
                  </a:lnTo>
                  <a:lnTo>
                    <a:pt x="206" y="62"/>
                  </a:lnTo>
                  <a:lnTo>
                    <a:pt x="210" y="55"/>
                  </a:lnTo>
                  <a:lnTo>
                    <a:pt x="210" y="55"/>
                  </a:lnTo>
                  <a:lnTo>
                    <a:pt x="193" y="48"/>
                  </a:lnTo>
                  <a:lnTo>
                    <a:pt x="173" y="42"/>
                  </a:lnTo>
                  <a:lnTo>
                    <a:pt x="130" y="24"/>
                  </a:lnTo>
                  <a:lnTo>
                    <a:pt x="109" y="15"/>
                  </a:lnTo>
                  <a:lnTo>
                    <a:pt x="86" y="7"/>
                  </a:lnTo>
                  <a:lnTo>
                    <a:pt x="66" y="2"/>
                  </a:lnTo>
                  <a:lnTo>
                    <a:pt x="4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39" name="Freeform 129"/>
            <p:cNvSpPr/>
            <p:nvPr/>
          </p:nvSpPr>
          <p:spPr bwMode="auto">
            <a:xfrm>
              <a:off x="1829" y="2205"/>
              <a:ext cx="210" cy="70"/>
            </a:xfrm>
            <a:custGeom>
              <a:avLst/>
              <a:gdLst>
                <a:gd name="T0" fmla="*/ 46 w 210"/>
                <a:gd name="T1" fmla="*/ 0 h 70"/>
                <a:gd name="T2" fmla="*/ 46 w 210"/>
                <a:gd name="T3" fmla="*/ 0 h 70"/>
                <a:gd name="T4" fmla="*/ 31 w 210"/>
                <a:gd name="T5" fmla="*/ 2 h 70"/>
                <a:gd name="T6" fmla="*/ 19 w 210"/>
                <a:gd name="T7" fmla="*/ 5 h 70"/>
                <a:gd name="T8" fmla="*/ 10 w 210"/>
                <a:gd name="T9" fmla="*/ 12 h 70"/>
                <a:gd name="T10" fmla="*/ 5 w 210"/>
                <a:gd name="T11" fmla="*/ 17 h 70"/>
                <a:gd name="T12" fmla="*/ 0 w 210"/>
                <a:gd name="T13" fmla="*/ 24 h 70"/>
                <a:gd name="T14" fmla="*/ 0 w 210"/>
                <a:gd name="T15" fmla="*/ 24 h 70"/>
                <a:gd name="T16" fmla="*/ 8 w 210"/>
                <a:gd name="T17" fmla="*/ 19 h 70"/>
                <a:gd name="T18" fmla="*/ 18 w 210"/>
                <a:gd name="T19" fmla="*/ 15 h 70"/>
                <a:gd name="T20" fmla="*/ 29 w 210"/>
                <a:gd name="T21" fmla="*/ 12 h 70"/>
                <a:gd name="T22" fmla="*/ 41 w 210"/>
                <a:gd name="T23" fmla="*/ 12 h 70"/>
                <a:gd name="T24" fmla="*/ 41 w 210"/>
                <a:gd name="T25" fmla="*/ 12 h 70"/>
                <a:gd name="T26" fmla="*/ 59 w 210"/>
                <a:gd name="T27" fmla="*/ 14 h 70"/>
                <a:gd name="T28" fmla="*/ 77 w 210"/>
                <a:gd name="T29" fmla="*/ 17 h 70"/>
                <a:gd name="T30" fmla="*/ 96 w 210"/>
                <a:gd name="T31" fmla="*/ 24 h 70"/>
                <a:gd name="T32" fmla="*/ 112 w 210"/>
                <a:gd name="T33" fmla="*/ 32 h 70"/>
                <a:gd name="T34" fmla="*/ 127 w 210"/>
                <a:gd name="T35" fmla="*/ 40 h 70"/>
                <a:gd name="T36" fmla="*/ 139 w 210"/>
                <a:gd name="T37" fmla="*/ 50 h 70"/>
                <a:gd name="T38" fmla="*/ 145 w 210"/>
                <a:gd name="T39" fmla="*/ 60 h 70"/>
                <a:gd name="T40" fmla="*/ 147 w 210"/>
                <a:gd name="T41" fmla="*/ 65 h 70"/>
                <a:gd name="T42" fmla="*/ 147 w 210"/>
                <a:gd name="T43" fmla="*/ 70 h 70"/>
                <a:gd name="T44" fmla="*/ 147 w 210"/>
                <a:gd name="T45" fmla="*/ 70 h 70"/>
                <a:gd name="T46" fmla="*/ 155 w 210"/>
                <a:gd name="T47" fmla="*/ 65 h 70"/>
                <a:gd name="T48" fmla="*/ 163 w 210"/>
                <a:gd name="T49" fmla="*/ 65 h 70"/>
                <a:gd name="T50" fmla="*/ 163 w 210"/>
                <a:gd name="T51" fmla="*/ 65 h 70"/>
                <a:gd name="T52" fmla="*/ 172 w 210"/>
                <a:gd name="T53" fmla="*/ 65 h 70"/>
                <a:gd name="T54" fmla="*/ 178 w 210"/>
                <a:gd name="T55" fmla="*/ 67 h 70"/>
                <a:gd name="T56" fmla="*/ 178 w 210"/>
                <a:gd name="T57" fmla="*/ 67 h 70"/>
                <a:gd name="T58" fmla="*/ 192 w 210"/>
                <a:gd name="T59" fmla="*/ 68 h 70"/>
                <a:gd name="T60" fmla="*/ 192 w 210"/>
                <a:gd name="T61" fmla="*/ 68 h 70"/>
                <a:gd name="T62" fmla="*/ 198 w 210"/>
                <a:gd name="T63" fmla="*/ 68 h 70"/>
                <a:gd name="T64" fmla="*/ 201 w 210"/>
                <a:gd name="T65" fmla="*/ 65 h 70"/>
                <a:gd name="T66" fmla="*/ 206 w 210"/>
                <a:gd name="T67" fmla="*/ 62 h 70"/>
                <a:gd name="T68" fmla="*/ 210 w 210"/>
                <a:gd name="T69" fmla="*/ 55 h 70"/>
                <a:gd name="T70" fmla="*/ 210 w 210"/>
                <a:gd name="T71" fmla="*/ 55 h 70"/>
                <a:gd name="T72" fmla="*/ 193 w 210"/>
                <a:gd name="T73" fmla="*/ 48 h 70"/>
                <a:gd name="T74" fmla="*/ 173 w 210"/>
                <a:gd name="T75" fmla="*/ 42 h 70"/>
                <a:gd name="T76" fmla="*/ 130 w 210"/>
                <a:gd name="T77" fmla="*/ 24 h 70"/>
                <a:gd name="T78" fmla="*/ 109 w 210"/>
                <a:gd name="T79" fmla="*/ 15 h 70"/>
                <a:gd name="T80" fmla="*/ 86 w 210"/>
                <a:gd name="T81" fmla="*/ 7 h 70"/>
                <a:gd name="T82" fmla="*/ 66 w 210"/>
                <a:gd name="T83" fmla="*/ 2 h 70"/>
                <a:gd name="T84" fmla="*/ 46 w 210"/>
                <a:gd name="T8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0" h="70">
                  <a:moveTo>
                    <a:pt x="46" y="0"/>
                  </a:moveTo>
                  <a:lnTo>
                    <a:pt x="46" y="0"/>
                  </a:lnTo>
                  <a:lnTo>
                    <a:pt x="31" y="2"/>
                  </a:lnTo>
                  <a:lnTo>
                    <a:pt x="19" y="5"/>
                  </a:lnTo>
                  <a:lnTo>
                    <a:pt x="10" y="12"/>
                  </a:lnTo>
                  <a:lnTo>
                    <a:pt x="5" y="17"/>
                  </a:lnTo>
                  <a:lnTo>
                    <a:pt x="0" y="24"/>
                  </a:lnTo>
                  <a:lnTo>
                    <a:pt x="0" y="24"/>
                  </a:lnTo>
                  <a:lnTo>
                    <a:pt x="8" y="19"/>
                  </a:lnTo>
                  <a:lnTo>
                    <a:pt x="18" y="15"/>
                  </a:lnTo>
                  <a:lnTo>
                    <a:pt x="29" y="12"/>
                  </a:lnTo>
                  <a:lnTo>
                    <a:pt x="41" y="12"/>
                  </a:lnTo>
                  <a:lnTo>
                    <a:pt x="41" y="12"/>
                  </a:lnTo>
                  <a:lnTo>
                    <a:pt x="59" y="14"/>
                  </a:lnTo>
                  <a:lnTo>
                    <a:pt x="77" y="17"/>
                  </a:lnTo>
                  <a:lnTo>
                    <a:pt x="96" y="24"/>
                  </a:lnTo>
                  <a:lnTo>
                    <a:pt x="112" y="32"/>
                  </a:lnTo>
                  <a:lnTo>
                    <a:pt x="127" y="40"/>
                  </a:lnTo>
                  <a:lnTo>
                    <a:pt x="139" y="50"/>
                  </a:lnTo>
                  <a:lnTo>
                    <a:pt x="145" y="60"/>
                  </a:lnTo>
                  <a:lnTo>
                    <a:pt x="147" y="65"/>
                  </a:lnTo>
                  <a:lnTo>
                    <a:pt x="147" y="70"/>
                  </a:lnTo>
                  <a:lnTo>
                    <a:pt x="147" y="70"/>
                  </a:lnTo>
                  <a:lnTo>
                    <a:pt x="155" y="65"/>
                  </a:lnTo>
                  <a:lnTo>
                    <a:pt x="163" y="65"/>
                  </a:lnTo>
                  <a:lnTo>
                    <a:pt x="163" y="65"/>
                  </a:lnTo>
                  <a:lnTo>
                    <a:pt x="172" y="65"/>
                  </a:lnTo>
                  <a:lnTo>
                    <a:pt x="178" y="67"/>
                  </a:lnTo>
                  <a:lnTo>
                    <a:pt x="178" y="67"/>
                  </a:lnTo>
                  <a:lnTo>
                    <a:pt x="192" y="68"/>
                  </a:lnTo>
                  <a:lnTo>
                    <a:pt x="192" y="68"/>
                  </a:lnTo>
                  <a:lnTo>
                    <a:pt x="198" y="68"/>
                  </a:lnTo>
                  <a:lnTo>
                    <a:pt x="201" y="65"/>
                  </a:lnTo>
                  <a:lnTo>
                    <a:pt x="206" y="62"/>
                  </a:lnTo>
                  <a:lnTo>
                    <a:pt x="210" y="55"/>
                  </a:lnTo>
                  <a:lnTo>
                    <a:pt x="210" y="55"/>
                  </a:lnTo>
                  <a:lnTo>
                    <a:pt x="193" y="48"/>
                  </a:lnTo>
                  <a:lnTo>
                    <a:pt x="173" y="42"/>
                  </a:lnTo>
                  <a:lnTo>
                    <a:pt x="130" y="24"/>
                  </a:lnTo>
                  <a:lnTo>
                    <a:pt x="109" y="15"/>
                  </a:lnTo>
                  <a:lnTo>
                    <a:pt x="86" y="7"/>
                  </a:lnTo>
                  <a:lnTo>
                    <a:pt x="66" y="2"/>
                  </a:lnTo>
                  <a:lnTo>
                    <a:pt x="46"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0" name="Freeform 130"/>
            <p:cNvSpPr/>
            <p:nvPr/>
          </p:nvSpPr>
          <p:spPr bwMode="auto">
            <a:xfrm>
              <a:off x="2049" y="2277"/>
              <a:ext cx="120" cy="39"/>
            </a:xfrm>
            <a:custGeom>
              <a:avLst/>
              <a:gdLst>
                <a:gd name="T0" fmla="*/ 48 w 120"/>
                <a:gd name="T1" fmla="*/ 0 h 39"/>
                <a:gd name="T2" fmla="*/ 48 w 120"/>
                <a:gd name="T3" fmla="*/ 0 h 39"/>
                <a:gd name="T4" fmla="*/ 33 w 120"/>
                <a:gd name="T5" fmla="*/ 1 h 39"/>
                <a:gd name="T6" fmla="*/ 29 w 120"/>
                <a:gd name="T7" fmla="*/ 3 h 39"/>
                <a:gd name="T8" fmla="*/ 28 w 120"/>
                <a:gd name="T9" fmla="*/ 5 h 39"/>
                <a:gd name="T10" fmla="*/ 28 w 120"/>
                <a:gd name="T11" fmla="*/ 5 h 39"/>
                <a:gd name="T12" fmla="*/ 34 w 120"/>
                <a:gd name="T13" fmla="*/ 10 h 39"/>
                <a:gd name="T14" fmla="*/ 38 w 120"/>
                <a:gd name="T15" fmla="*/ 15 h 39"/>
                <a:gd name="T16" fmla="*/ 39 w 120"/>
                <a:gd name="T17" fmla="*/ 16 h 39"/>
                <a:gd name="T18" fmla="*/ 39 w 120"/>
                <a:gd name="T19" fmla="*/ 19 h 39"/>
                <a:gd name="T20" fmla="*/ 36 w 120"/>
                <a:gd name="T21" fmla="*/ 23 h 39"/>
                <a:gd name="T22" fmla="*/ 33 w 120"/>
                <a:gd name="T23" fmla="*/ 24 h 39"/>
                <a:gd name="T24" fmla="*/ 23 w 120"/>
                <a:gd name="T25" fmla="*/ 26 h 39"/>
                <a:gd name="T26" fmla="*/ 3 w 120"/>
                <a:gd name="T27" fmla="*/ 31 h 39"/>
                <a:gd name="T28" fmla="*/ 1 w 120"/>
                <a:gd name="T29" fmla="*/ 31 h 39"/>
                <a:gd name="T30" fmla="*/ 0 w 120"/>
                <a:gd name="T31" fmla="*/ 33 h 39"/>
                <a:gd name="T32" fmla="*/ 1 w 120"/>
                <a:gd name="T33" fmla="*/ 34 h 39"/>
                <a:gd name="T34" fmla="*/ 5 w 120"/>
                <a:gd name="T35" fmla="*/ 36 h 39"/>
                <a:gd name="T36" fmla="*/ 5 w 120"/>
                <a:gd name="T37" fmla="*/ 36 h 39"/>
                <a:gd name="T38" fmla="*/ 18 w 120"/>
                <a:gd name="T39" fmla="*/ 39 h 39"/>
                <a:gd name="T40" fmla="*/ 31 w 120"/>
                <a:gd name="T41" fmla="*/ 39 h 39"/>
                <a:gd name="T42" fmla="*/ 31 w 120"/>
                <a:gd name="T43" fmla="*/ 39 h 39"/>
                <a:gd name="T44" fmla="*/ 48 w 120"/>
                <a:gd name="T45" fmla="*/ 38 h 39"/>
                <a:gd name="T46" fmla="*/ 63 w 120"/>
                <a:gd name="T47" fmla="*/ 34 h 39"/>
                <a:gd name="T48" fmla="*/ 63 w 120"/>
                <a:gd name="T49" fmla="*/ 34 h 39"/>
                <a:gd name="T50" fmla="*/ 77 w 120"/>
                <a:gd name="T51" fmla="*/ 31 h 39"/>
                <a:gd name="T52" fmla="*/ 92 w 120"/>
                <a:gd name="T53" fmla="*/ 29 h 39"/>
                <a:gd name="T54" fmla="*/ 92 w 120"/>
                <a:gd name="T55" fmla="*/ 29 h 39"/>
                <a:gd name="T56" fmla="*/ 106 w 120"/>
                <a:gd name="T57" fmla="*/ 31 h 39"/>
                <a:gd name="T58" fmla="*/ 120 w 120"/>
                <a:gd name="T59" fmla="*/ 36 h 39"/>
                <a:gd name="T60" fmla="*/ 120 w 120"/>
                <a:gd name="T61" fmla="*/ 36 h 39"/>
                <a:gd name="T62" fmla="*/ 117 w 120"/>
                <a:gd name="T63" fmla="*/ 26 h 39"/>
                <a:gd name="T64" fmla="*/ 111 w 120"/>
                <a:gd name="T65" fmla="*/ 19 h 39"/>
                <a:gd name="T66" fmla="*/ 102 w 120"/>
                <a:gd name="T67" fmla="*/ 13 h 39"/>
                <a:gd name="T68" fmla="*/ 92 w 120"/>
                <a:gd name="T69" fmla="*/ 8 h 39"/>
                <a:gd name="T70" fmla="*/ 81 w 120"/>
                <a:gd name="T71" fmla="*/ 5 h 39"/>
                <a:gd name="T72" fmla="*/ 69 w 120"/>
                <a:gd name="T73" fmla="*/ 1 h 39"/>
                <a:gd name="T74" fmla="*/ 48 w 120"/>
                <a:gd name="T7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39">
                  <a:moveTo>
                    <a:pt x="48" y="0"/>
                  </a:moveTo>
                  <a:lnTo>
                    <a:pt x="48" y="0"/>
                  </a:lnTo>
                  <a:lnTo>
                    <a:pt x="33" y="1"/>
                  </a:lnTo>
                  <a:lnTo>
                    <a:pt x="29" y="3"/>
                  </a:lnTo>
                  <a:lnTo>
                    <a:pt x="28" y="5"/>
                  </a:lnTo>
                  <a:lnTo>
                    <a:pt x="28" y="5"/>
                  </a:lnTo>
                  <a:lnTo>
                    <a:pt x="34" y="10"/>
                  </a:lnTo>
                  <a:lnTo>
                    <a:pt x="38" y="15"/>
                  </a:lnTo>
                  <a:lnTo>
                    <a:pt x="39" y="16"/>
                  </a:lnTo>
                  <a:lnTo>
                    <a:pt x="39" y="19"/>
                  </a:lnTo>
                  <a:lnTo>
                    <a:pt x="36" y="23"/>
                  </a:lnTo>
                  <a:lnTo>
                    <a:pt x="33" y="24"/>
                  </a:lnTo>
                  <a:lnTo>
                    <a:pt x="23" y="26"/>
                  </a:lnTo>
                  <a:lnTo>
                    <a:pt x="3" y="31"/>
                  </a:lnTo>
                  <a:lnTo>
                    <a:pt x="1" y="31"/>
                  </a:lnTo>
                  <a:lnTo>
                    <a:pt x="0" y="33"/>
                  </a:lnTo>
                  <a:lnTo>
                    <a:pt x="1" y="34"/>
                  </a:lnTo>
                  <a:lnTo>
                    <a:pt x="5" y="36"/>
                  </a:lnTo>
                  <a:lnTo>
                    <a:pt x="5" y="36"/>
                  </a:lnTo>
                  <a:lnTo>
                    <a:pt x="18" y="39"/>
                  </a:lnTo>
                  <a:lnTo>
                    <a:pt x="31" y="39"/>
                  </a:lnTo>
                  <a:lnTo>
                    <a:pt x="31" y="39"/>
                  </a:lnTo>
                  <a:lnTo>
                    <a:pt x="48" y="38"/>
                  </a:lnTo>
                  <a:lnTo>
                    <a:pt x="63" y="34"/>
                  </a:lnTo>
                  <a:lnTo>
                    <a:pt x="63" y="34"/>
                  </a:lnTo>
                  <a:lnTo>
                    <a:pt x="77" y="31"/>
                  </a:lnTo>
                  <a:lnTo>
                    <a:pt x="92" y="29"/>
                  </a:lnTo>
                  <a:lnTo>
                    <a:pt x="92" y="29"/>
                  </a:lnTo>
                  <a:lnTo>
                    <a:pt x="106" y="31"/>
                  </a:lnTo>
                  <a:lnTo>
                    <a:pt x="120" y="36"/>
                  </a:lnTo>
                  <a:lnTo>
                    <a:pt x="120" y="36"/>
                  </a:lnTo>
                  <a:lnTo>
                    <a:pt x="117" y="26"/>
                  </a:lnTo>
                  <a:lnTo>
                    <a:pt x="111" y="19"/>
                  </a:lnTo>
                  <a:lnTo>
                    <a:pt x="102" y="13"/>
                  </a:lnTo>
                  <a:lnTo>
                    <a:pt x="92" y="8"/>
                  </a:lnTo>
                  <a:lnTo>
                    <a:pt x="81" y="5"/>
                  </a:lnTo>
                  <a:lnTo>
                    <a:pt x="69" y="1"/>
                  </a:lnTo>
                  <a:lnTo>
                    <a:pt x="4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1" name="Freeform 131"/>
            <p:cNvSpPr/>
            <p:nvPr/>
          </p:nvSpPr>
          <p:spPr bwMode="auto">
            <a:xfrm>
              <a:off x="2049" y="2277"/>
              <a:ext cx="120" cy="39"/>
            </a:xfrm>
            <a:custGeom>
              <a:avLst/>
              <a:gdLst>
                <a:gd name="T0" fmla="*/ 48 w 120"/>
                <a:gd name="T1" fmla="*/ 0 h 39"/>
                <a:gd name="T2" fmla="*/ 48 w 120"/>
                <a:gd name="T3" fmla="*/ 0 h 39"/>
                <a:gd name="T4" fmla="*/ 33 w 120"/>
                <a:gd name="T5" fmla="*/ 1 h 39"/>
                <a:gd name="T6" fmla="*/ 29 w 120"/>
                <a:gd name="T7" fmla="*/ 3 h 39"/>
                <a:gd name="T8" fmla="*/ 28 w 120"/>
                <a:gd name="T9" fmla="*/ 5 h 39"/>
                <a:gd name="T10" fmla="*/ 28 w 120"/>
                <a:gd name="T11" fmla="*/ 5 h 39"/>
                <a:gd name="T12" fmla="*/ 34 w 120"/>
                <a:gd name="T13" fmla="*/ 10 h 39"/>
                <a:gd name="T14" fmla="*/ 38 w 120"/>
                <a:gd name="T15" fmla="*/ 15 h 39"/>
                <a:gd name="T16" fmla="*/ 39 w 120"/>
                <a:gd name="T17" fmla="*/ 16 h 39"/>
                <a:gd name="T18" fmla="*/ 39 w 120"/>
                <a:gd name="T19" fmla="*/ 19 h 39"/>
                <a:gd name="T20" fmla="*/ 36 w 120"/>
                <a:gd name="T21" fmla="*/ 23 h 39"/>
                <a:gd name="T22" fmla="*/ 33 w 120"/>
                <a:gd name="T23" fmla="*/ 24 h 39"/>
                <a:gd name="T24" fmla="*/ 23 w 120"/>
                <a:gd name="T25" fmla="*/ 26 h 39"/>
                <a:gd name="T26" fmla="*/ 3 w 120"/>
                <a:gd name="T27" fmla="*/ 31 h 39"/>
                <a:gd name="T28" fmla="*/ 1 w 120"/>
                <a:gd name="T29" fmla="*/ 31 h 39"/>
                <a:gd name="T30" fmla="*/ 0 w 120"/>
                <a:gd name="T31" fmla="*/ 33 h 39"/>
                <a:gd name="T32" fmla="*/ 1 w 120"/>
                <a:gd name="T33" fmla="*/ 34 h 39"/>
                <a:gd name="T34" fmla="*/ 5 w 120"/>
                <a:gd name="T35" fmla="*/ 36 h 39"/>
                <a:gd name="T36" fmla="*/ 5 w 120"/>
                <a:gd name="T37" fmla="*/ 36 h 39"/>
                <a:gd name="T38" fmla="*/ 18 w 120"/>
                <a:gd name="T39" fmla="*/ 39 h 39"/>
                <a:gd name="T40" fmla="*/ 31 w 120"/>
                <a:gd name="T41" fmla="*/ 39 h 39"/>
                <a:gd name="T42" fmla="*/ 31 w 120"/>
                <a:gd name="T43" fmla="*/ 39 h 39"/>
                <a:gd name="T44" fmla="*/ 48 w 120"/>
                <a:gd name="T45" fmla="*/ 38 h 39"/>
                <a:gd name="T46" fmla="*/ 63 w 120"/>
                <a:gd name="T47" fmla="*/ 34 h 39"/>
                <a:gd name="T48" fmla="*/ 63 w 120"/>
                <a:gd name="T49" fmla="*/ 34 h 39"/>
                <a:gd name="T50" fmla="*/ 77 w 120"/>
                <a:gd name="T51" fmla="*/ 31 h 39"/>
                <a:gd name="T52" fmla="*/ 92 w 120"/>
                <a:gd name="T53" fmla="*/ 29 h 39"/>
                <a:gd name="T54" fmla="*/ 92 w 120"/>
                <a:gd name="T55" fmla="*/ 29 h 39"/>
                <a:gd name="T56" fmla="*/ 106 w 120"/>
                <a:gd name="T57" fmla="*/ 31 h 39"/>
                <a:gd name="T58" fmla="*/ 120 w 120"/>
                <a:gd name="T59" fmla="*/ 36 h 39"/>
                <a:gd name="T60" fmla="*/ 120 w 120"/>
                <a:gd name="T61" fmla="*/ 36 h 39"/>
                <a:gd name="T62" fmla="*/ 117 w 120"/>
                <a:gd name="T63" fmla="*/ 26 h 39"/>
                <a:gd name="T64" fmla="*/ 111 w 120"/>
                <a:gd name="T65" fmla="*/ 19 h 39"/>
                <a:gd name="T66" fmla="*/ 102 w 120"/>
                <a:gd name="T67" fmla="*/ 13 h 39"/>
                <a:gd name="T68" fmla="*/ 92 w 120"/>
                <a:gd name="T69" fmla="*/ 8 h 39"/>
                <a:gd name="T70" fmla="*/ 81 w 120"/>
                <a:gd name="T71" fmla="*/ 5 h 39"/>
                <a:gd name="T72" fmla="*/ 69 w 120"/>
                <a:gd name="T73" fmla="*/ 1 h 39"/>
                <a:gd name="T74" fmla="*/ 48 w 120"/>
                <a:gd name="T7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0" h="39">
                  <a:moveTo>
                    <a:pt x="48" y="0"/>
                  </a:moveTo>
                  <a:lnTo>
                    <a:pt x="48" y="0"/>
                  </a:lnTo>
                  <a:lnTo>
                    <a:pt x="33" y="1"/>
                  </a:lnTo>
                  <a:lnTo>
                    <a:pt x="29" y="3"/>
                  </a:lnTo>
                  <a:lnTo>
                    <a:pt x="28" y="5"/>
                  </a:lnTo>
                  <a:lnTo>
                    <a:pt x="28" y="5"/>
                  </a:lnTo>
                  <a:lnTo>
                    <a:pt x="34" y="10"/>
                  </a:lnTo>
                  <a:lnTo>
                    <a:pt x="38" y="15"/>
                  </a:lnTo>
                  <a:lnTo>
                    <a:pt x="39" y="16"/>
                  </a:lnTo>
                  <a:lnTo>
                    <a:pt x="39" y="19"/>
                  </a:lnTo>
                  <a:lnTo>
                    <a:pt x="36" y="23"/>
                  </a:lnTo>
                  <a:lnTo>
                    <a:pt x="33" y="24"/>
                  </a:lnTo>
                  <a:lnTo>
                    <a:pt x="23" y="26"/>
                  </a:lnTo>
                  <a:lnTo>
                    <a:pt x="3" y="31"/>
                  </a:lnTo>
                  <a:lnTo>
                    <a:pt x="1" y="31"/>
                  </a:lnTo>
                  <a:lnTo>
                    <a:pt x="0" y="33"/>
                  </a:lnTo>
                  <a:lnTo>
                    <a:pt x="1" y="34"/>
                  </a:lnTo>
                  <a:lnTo>
                    <a:pt x="5" y="36"/>
                  </a:lnTo>
                  <a:lnTo>
                    <a:pt x="5" y="36"/>
                  </a:lnTo>
                  <a:lnTo>
                    <a:pt x="18" y="39"/>
                  </a:lnTo>
                  <a:lnTo>
                    <a:pt x="31" y="39"/>
                  </a:lnTo>
                  <a:lnTo>
                    <a:pt x="31" y="39"/>
                  </a:lnTo>
                  <a:lnTo>
                    <a:pt x="48" y="38"/>
                  </a:lnTo>
                  <a:lnTo>
                    <a:pt x="63" y="34"/>
                  </a:lnTo>
                  <a:lnTo>
                    <a:pt x="63" y="34"/>
                  </a:lnTo>
                  <a:lnTo>
                    <a:pt x="77" y="31"/>
                  </a:lnTo>
                  <a:lnTo>
                    <a:pt x="92" y="29"/>
                  </a:lnTo>
                  <a:lnTo>
                    <a:pt x="92" y="29"/>
                  </a:lnTo>
                  <a:lnTo>
                    <a:pt x="106" y="31"/>
                  </a:lnTo>
                  <a:lnTo>
                    <a:pt x="120" y="36"/>
                  </a:lnTo>
                  <a:lnTo>
                    <a:pt x="120" y="36"/>
                  </a:lnTo>
                  <a:lnTo>
                    <a:pt x="117" y="26"/>
                  </a:lnTo>
                  <a:lnTo>
                    <a:pt x="111" y="19"/>
                  </a:lnTo>
                  <a:lnTo>
                    <a:pt x="102" y="13"/>
                  </a:lnTo>
                  <a:lnTo>
                    <a:pt x="92" y="8"/>
                  </a:lnTo>
                  <a:lnTo>
                    <a:pt x="81" y="5"/>
                  </a:lnTo>
                  <a:lnTo>
                    <a:pt x="69" y="1"/>
                  </a:lnTo>
                  <a:lnTo>
                    <a:pt x="4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2" name="Freeform 132"/>
            <p:cNvSpPr/>
            <p:nvPr/>
          </p:nvSpPr>
          <p:spPr bwMode="auto">
            <a:xfrm>
              <a:off x="6389" y="2692"/>
              <a:ext cx="100" cy="13"/>
            </a:xfrm>
            <a:custGeom>
              <a:avLst/>
              <a:gdLst>
                <a:gd name="T0" fmla="*/ 68 w 100"/>
                <a:gd name="T1" fmla="*/ 0 h 13"/>
                <a:gd name="T2" fmla="*/ 68 w 100"/>
                <a:gd name="T3" fmla="*/ 0 h 13"/>
                <a:gd name="T4" fmla="*/ 42 w 100"/>
                <a:gd name="T5" fmla="*/ 2 h 13"/>
                <a:gd name="T6" fmla="*/ 17 w 100"/>
                <a:gd name="T7" fmla="*/ 3 h 13"/>
                <a:gd name="T8" fmla="*/ 9 w 100"/>
                <a:gd name="T9" fmla="*/ 6 h 13"/>
                <a:gd name="T10" fmla="*/ 2 w 100"/>
                <a:gd name="T11" fmla="*/ 8 h 13"/>
                <a:gd name="T12" fmla="*/ 0 w 100"/>
                <a:gd name="T13" fmla="*/ 10 h 13"/>
                <a:gd name="T14" fmla="*/ 0 w 100"/>
                <a:gd name="T15" fmla="*/ 10 h 13"/>
                <a:gd name="T16" fmla="*/ 5 w 100"/>
                <a:gd name="T17" fmla="*/ 11 h 13"/>
                <a:gd name="T18" fmla="*/ 5 w 100"/>
                <a:gd name="T19" fmla="*/ 11 h 13"/>
                <a:gd name="T20" fmla="*/ 18 w 100"/>
                <a:gd name="T21" fmla="*/ 6 h 13"/>
                <a:gd name="T22" fmla="*/ 30 w 100"/>
                <a:gd name="T23" fmla="*/ 5 h 13"/>
                <a:gd name="T24" fmla="*/ 30 w 100"/>
                <a:gd name="T25" fmla="*/ 5 h 13"/>
                <a:gd name="T26" fmla="*/ 43 w 100"/>
                <a:gd name="T27" fmla="*/ 6 h 13"/>
                <a:gd name="T28" fmla="*/ 57 w 100"/>
                <a:gd name="T29" fmla="*/ 10 h 13"/>
                <a:gd name="T30" fmla="*/ 57 w 100"/>
                <a:gd name="T31" fmla="*/ 10 h 13"/>
                <a:gd name="T32" fmla="*/ 70 w 100"/>
                <a:gd name="T33" fmla="*/ 11 h 13"/>
                <a:gd name="T34" fmla="*/ 86 w 100"/>
                <a:gd name="T35" fmla="*/ 13 h 13"/>
                <a:gd name="T36" fmla="*/ 86 w 100"/>
                <a:gd name="T37" fmla="*/ 13 h 13"/>
                <a:gd name="T38" fmla="*/ 98 w 100"/>
                <a:gd name="T39" fmla="*/ 11 h 13"/>
                <a:gd name="T40" fmla="*/ 98 w 100"/>
                <a:gd name="T41" fmla="*/ 11 h 13"/>
                <a:gd name="T42" fmla="*/ 100 w 100"/>
                <a:gd name="T43" fmla="*/ 8 h 13"/>
                <a:gd name="T44" fmla="*/ 100 w 100"/>
                <a:gd name="T45" fmla="*/ 6 h 13"/>
                <a:gd name="T46" fmla="*/ 98 w 100"/>
                <a:gd name="T47" fmla="*/ 3 h 13"/>
                <a:gd name="T48" fmla="*/ 95 w 100"/>
                <a:gd name="T49" fmla="*/ 2 h 13"/>
                <a:gd name="T50" fmla="*/ 83 w 100"/>
                <a:gd name="T51" fmla="*/ 0 h 13"/>
                <a:gd name="T52" fmla="*/ 68 w 100"/>
                <a:gd name="T5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3">
                  <a:moveTo>
                    <a:pt x="68" y="0"/>
                  </a:moveTo>
                  <a:lnTo>
                    <a:pt x="68" y="0"/>
                  </a:lnTo>
                  <a:lnTo>
                    <a:pt x="42" y="2"/>
                  </a:lnTo>
                  <a:lnTo>
                    <a:pt x="17" y="3"/>
                  </a:lnTo>
                  <a:lnTo>
                    <a:pt x="9" y="6"/>
                  </a:lnTo>
                  <a:lnTo>
                    <a:pt x="2" y="8"/>
                  </a:lnTo>
                  <a:lnTo>
                    <a:pt x="0" y="10"/>
                  </a:lnTo>
                  <a:lnTo>
                    <a:pt x="0" y="10"/>
                  </a:lnTo>
                  <a:lnTo>
                    <a:pt x="5" y="11"/>
                  </a:lnTo>
                  <a:lnTo>
                    <a:pt x="5" y="11"/>
                  </a:lnTo>
                  <a:lnTo>
                    <a:pt x="18" y="6"/>
                  </a:lnTo>
                  <a:lnTo>
                    <a:pt x="30" y="5"/>
                  </a:lnTo>
                  <a:lnTo>
                    <a:pt x="30" y="5"/>
                  </a:lnTo>
                  <a:lnTo>
                    <a:pt x="43" y="6"/>
                  </a:lnTo>
                  <a:lnTo>
                    <a:pt x="57" y="10"/>
                  </a:lnTo>
                  <a:lnTo>
                    <a:pt x="57" y="10"/>
                  </a:lnTo>
                  <a:lnTo>
                    <a:pt x="70" y="11"/>
                  </a:lnTo>
                  <a:lnTo>
                    <a:pt x="86" y="13"/>
                  </a:lnTo>
                  <a:lnTo>
                    <a:pt x="86" y="13"/>
                  </a:lnTo>
                  <a:lnTo>
                    <a:pt x="98" y="11"/>
                  </a:lnTo>
                  <a:lnTo>
                    <a:pt x="98" y="11"/>
                  </a:lnTo>
                  <a:lnTo>
                    <a:pt x="100" y="8"/>
                  </a:lnTo>
                  <a:lnTo>
                    <a:pt x="100" y="6"/>
                  </a:lnTo>
                  <a:lnTo>
                    <a:pt x="98" y="3"/>
                  </a:lnTo>
                  <a:lnTo>
                    <a:pt x="95" y="2"/>
                  </a:lnTo>
                  <a:lnTo>
                    <a:pt x="83" y="0"/>
                  </a:lnTo>
                  <a:lnTo>
                    <a:pt x="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3" name="Freeform 133"/>
            <p:cNvSpPr/>
            <p:nvPr/>
          </p:nvSpPr>
          <p:spPr bwMode="auto">
            <a:xfrm>
              <a:off x="6389" y="2692"/>
              <a:ext cx="100" cy="13"/>
            </a:xfrm>
            <a:custGeom>
              <a:avLst/>
              <a:gdLst>
                <a:gd name="T0" fmla="*/ 68 w 100"/>
                <a:gd name="T1" fmla="*/ 0 h 13"/>
                <a:gd name="T2" fmla="*/ 68 w 100"/>
                <a:gd name="T3" fmla="*/ 0 h 13"/>
                <a:gd name="T4" fmla="*/ 42 w 100"/>
                <a:gd name="T5" fmla="*/ 2 h 13"/>
                <a:gd name="T6" fmla="*/ 17 w 100"/>
                <a:gd name="T7" fmla="*/ 3 h 13"/>
                <a:gd name="T8" fmla="*/ 9 w 100"/>
                <a:gd name="T9" fmla="*/ 6 h 13"/>
                <a:gd name="T10" fmla="*/ 2 w 100"/>
                <a:gd name="T11" fmla="*/ 8 h 13"/>
                <a:gd name="T12" fmla="*/ 0 w 100"/>
                <a:gd name="T13" fmla="*/ 10 h 13"/>
                <a:gd name="T14" fmla="*/ 0 w 100"/>
                <a:gd name="T15" fmla="*/ 10 h 13"/>
                <a:gd name="T16" fmla="*/ 5 w 100"/>
                <a:gd name="T17" fmla="*/ 11 h 13"/>
                <a:gd name="T18" fmla="*/ 5 w 100"/>
                <a:gd name="T19" fmla="*/ 11 h 13"/>
                <a:gd name="T20" fmla="*/ 18 w 100"/>
                <a:gd name="T21" fmla="*/ 6 h 13"/>
                <a:gd name="T22" fmla="*/ 30 w 100"/>
                <a:gd name="T23" fmla="*/ 5 h 13"/>
                <a:gd name="T24" fmla="*/ 30 w 100"/>
                <a:gd name="T25" fmla="*/ 5 h 13"/>
                <a:gd name="T26" fmla="*/ 43 w 100"/>
                <a:gd name="T27" fmla="*/ 6 h 13"/>
                <a:gd name="T28" fmla="*/ 57 w 100"/>
                <a:gd name="T29" fmla="*/ 10 h 13"/>
                <a:gd name="T30" fmla="*/ 57 w 100"/>
                <a:gd name="T31" fmla="*/ 10 h 13"/>
                <a:gd name="T32" fmla="*/ 70 w 100"/>
                <a:gd name="T33" fmla="*/ 11 h 13"/>
                <a:gd name="T34" fmla="*/ 86 w 100"/>
                <a:gd name="T35" fmla="*/ 13 h 13"/>
                <a:gd name="T36" fmla="*/ 86 w 100"/>
                <a:gd name="T37" fmla="*/ 13 h 13"/>
                <a:gd name="T38" fmla="*/ 98 w 100"/>
                <a:gd name="T39" fmla="*/ 11 h 13"/>
                <a:gd name="T40" fmla="*/ 98 w 100"/>
                <a:gd name="T41" fmla="*/ 11 h 13"/>
                <a:gd name="T42" fmla="*/ 100 w 100"/>
                <a:gd name="T43" fmla="*/ 8 h 13"/>
                <a:gd name="T44" fmla="*/ 100 w 100"/>
                <a:gd name="T45" fmla="*/ 6 h 13"/>
                <a:gd name="T46" fmla="*/ 98 w 100"/>
                <a:gd name="T47" fmla="*/ 3 h 13"/>
                <a:gd name="T48" fmla="*/ 95 w 100"/>
                <a:gd name="T49" fmla="*/ 2 h 13"/>
                <a:gd name="T50" fmla="*/ 83 w 100"/>
                <a:gd name="T51" fmla="*/ 0 h 13"/>
                <a:gd name="T52" fmla="*/ 68 w 100"/>
                <a:gd name="T5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13">
                  <a:moveTo>
                    <a:pt x="68" y="0"/>
                  </a:moveTo>
                  <a:lnTo>
                    <a:pt x="68" y="0"/>
                  </a:lnTo>
                  <a:lnTo>
                    <a:pt x="42" y="2"/>
                  </a:lnTo>
                  <a:lnTo>
                    <a:pt x="17" y="3"/>
                  </a:lnTo>
                  <a:lnTo>
                    <a:pt x="9" y="6"/>
                  </a:lnTo>
                  <a:lnTo>
                    <a:pt x="2" y="8"/>
                  </a:lnTo>
                  <a:lnTo>
                    <a:pt x="0" y="10"/>
                  </a:lnTo>
                  <a:lnTo>
                    <a:pt x="0" y="10"/>
                  </a:lnTo>
                  <a:lnTo>
                    <a:pt x="5" y="11"/>
                  </a:lnTo>
                  <a:lnTo>
                    <a:pt x="5" y="11"/>
                  </a:lnTo>
                  <a:lnTo>
                    <a:pt x="18" y="6"/>
                  </a:lnTo>
                  <a:lnTo>
                    <a:pt x="30" y="5"/>
                  </a:lnTo>
                  <a:lnTo>
                    <a:pt x="30" y="5"/>
                  </a:lnTo>
                  <a:lnTo>
                    <a:pt x="43" y="6"/>
                  </a:lnTo>
                  <a:lnTo>
                    <a:pt x="57" y="10"/>
                  </a:lnTo>
                  <a:lnTo>
                    <a:pt x="57" y="10"/>
                  </a:lnTo>
                  <a:lnTo>
                    <a:pt x="70" y="11"/>
                  </a:lnTo>
                  <a:lnTo>
                    <a:pt x="86" y="13"/>
                  </a:lnTo>
                  <a:lnTo>
                    <a:pt x="86" y="13"/>
                  </a:lnTo>
                  <a:lnTo>
                    <a:pt x="98" y="11"/>
                  </a:lnTo>
                  <a:lnTo>
                    <a:pt x="98" y="11"/>
                  </a:lnTo>
                  <a:lnTo>
                    <a:pt x="100" y="8"/>
                  </a:lnTo>
                  <a:lnTo>
                    <a:pt x="100" y="6"/>
                  </a:lnTo>
                  <a:lnTo>
                    <a:pt x="98" y="3"/>
                  </a:lnTo>
                  <a:lnTo>
                    <a:pt x="95" y="2"/>
                  </a:lnTo>
                  <a:lnTo>
                    <a:pt x="83" y="0"/>
                  </a:lnTo>
                  <a:lnTo>
                    <a:pt x="68"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4" name="Freeform 134"/>
            <p:cNvSpPr/>
            <p:nvPr/>
          </p:nvSpPr>
          <p:spPr bwMode="auto">
            <a:xfrm>
              <a:off x="6371" y="2727"/>
              <a:ext cx="93" cy="107"/>
            </a:xfrm>
            <a:custGeom>
              <a:avLst/>
              <a:gdLst>
                <a:gd name="T0" fmla="*/ 93 w 93"/>
                <a:gd name="T1" fmla="*/ 0 h 107"/>
                <a:gd name="T2" fmla="*/ 93 w 93"/>
                <a:gd name="T3" fmla="*/ 0 h 107"/>
                <a:gd name="T4" fmla="*/ 66 w 93"/>
                <a:gd name="T5" fmla="*/ 8 h 107"/>
                <a:gd name="T6" fmla="*/ 55 w 93"/>
                <a:gd name="T7" fmla="*/ 11 h 107"/>
                <a:gd name="T8" fmla="*/ 43 w 93"/>
                <a:gd name="T9" fmla="*/ 13 h 107"/>
                <a:gd name="T10" fmla="*/ 43 w 93"/>
                <a:gd name="T11" fmla="*/ 13 h 107"/>
                <a:gd name="T12" fmla="*/ 35 w 93"/>
                <a:gd name="T13" fmla="*/ 11 h 107"/>
                <a:gd name="T14" fmla="*/ 25 w 93"/>
                <a:gd name="T15" fmla="*/ 10 h 107"/>
                <a:gd name="T16" fmla="*/ 17 w 93"/>
                <a:gd name="T17" fmla="*/ 6 h 107"/>
                <a:gd name="T18" fmla="*/ 7 w 93"/>
                <a:gd name="T19" fmla="*/ 0 h 107"/>
                <a:gd name="T20" fmla="*/ 7 w 93"/>
                <a:gd name="T21" fmla="*/ 0 h 107"/>
                <a:gd name="T22" fmla="*/ 2 w 93"/>
                <a:gd name="T23" fmla="*/ 31 h 107"/>
                <a:gd name="T24" fmla="*/ 0 w 93"/>
                <a:gd name="T25" fmla="*/ 46 h 107"/>
                <a:gd name="T26" fmla="*/ 0 w 93"/>
                <a:gd name="T27" fmla="*/ 59 h 107"/>
                <a:gd name="T28" fmla="*/ 2 w 93"/>
                <a:gd name="T29" fmla="*/ 71 h 107"/>
                <a:gd name="T30" fmla="*/ 5 w 93"/>
                <a:gd name="T31" fmla="*/ 84 h 107"/>
                <a:gd name="T32" fmla="*/ 13 w 93"/>
                <a:gd name="T33" fmla="*/ 96 h 107"/>
                <a:gd name="T34" fmla="*/ 23 w 93"/>
                <a:gd name="T35" fmla="*/ 107 h 107"/>
                <a:gd name="T36" fmla="*/ 23 w 93"/>
                <a:gd name="T37" fmla="*/ 107 h 107"/>
                <a:gd name="T38" fmla="*/ 23 w 93"/>
                <a:gd name="T39" fmla="*/ 99 h 107"/>
                <a:gd name="T40" fmla="*/ 23 w 93"/>
                <a:gd name="T41" fmla="*/ 89 h 107"/>
                <a:gd name="T42" fmla="*/ 22 w 93"/>
                <a:gd name="T43" fmla="*/ 67 h 107"/>
                <a:gd name="T44" fmla="*/ 22 w 93"/>
                <a:gd name="T45" fmla="*/ 59 h 107"/>
                <a:gd name="T46" fmla="*/ 25 w 93"/>
                <a:gd name="T47" fmla="*/ 51 h 107"/>
                <a:gd name="T48" fmla="*/ 27 w 93"/>
                <a:gd name="T49" fmla="*/ 49 h 107"/>
                <a:gd name="T50" fmla="*/ 28 w 93"/>
                <a:gd name="T51" fmla="*/ 46 h 107"/>
                <a:gd name="T52" fmla="*/ 31 w 93"/>
                <a:gd name="T53" fmla="*/ 44 h 107"/>
                <a:gd name="T54" fmla="*/ 36 w 93"/>
                <a:gd name="T55" fmla="*/ 44 h 107"/>
                <a:gd name="T56" fmla="*/ 36 w 93"/>
                <a:gd name="T57" fmla="*/ 44 h 107"/>
                <a:gd name="T58" fmla="*/ 46 w 93"/>
                <a:gd name="T59" fmla="*/ 46 h 107"/>
                <a:gd name="T60" fmla="*/ 46 w 93"/>
                <a:gd name="T61" fmla="*/ 46 h 107"/>
                <a:gd name="T62" fmla="*/ 43 w 93"/>
                <a:gd name="T63" fmla="*/ 51 h 107"/>
                <a:gd name="T64" fmla="*/ 41 w 93"/>
                <a:gd name="T65" fmla="*/ 58 h 107"/>
                <a:gd name="T66" fmla="*/ 43 w 93"/>
                <a:gd name="T67" fmla="*/ 62 h 107"/>
                <a:gd name="T68" fmla="*/ 46 w 93"/>
                <a:gd name="T69" fmla="*/ 69 h 107"/>
                <a:gd name="T70" fmla="*/ 50 w 93"/>
                <a:gd name="T71" fmla="*/ 74 h 107"/>
                <a:gd name="T72" fmla="*/ 56 w 93"/>
                <a:gd name="T73" fmla="*/ 79 h 107"/>
                <a:gd name="T74" fmla="*/ 63 w 93"/>
                <a:gd name="T75" fmla="*/ 82 h 107"/>
                <a:gd name="T76" fmla="*/ 70 w 93"/>
                <a:gd name="T77" fmla="*/ 84 h 107"/>
                <a:gd name="T78" fmla="*/ 70 w 93"/>
                <a:gd name="T79" fmla="*/ 84 h 107"/>
                <a:gd name="T80" fmla="*/ 73 w 93"/>
                <a:gd name="T81" fmla="*/ 77 h 107"/>
                <a:gd name="T82" fmla="*/ 75 w 93"/>
                <a:gd name="T83" fmla="*/ 69 h 107"/>
                <a:gd name="T84" fmla="*/ 71 w 93"/>
                <a:gd name="T85" fmla="*/ 61 h 107"/>
                <a:gd name="T86" fmla="*/ 68 w 93"/>
                <a:gd name="T87" fmla="*/ 53 h 107"/>
                <a:gd name="T88" fmla="*/ 56 w 93"/>
                <a:gd name="T89" fmla="*/ 38 h 107"/>
                <a:gd name="T90" fmla="*/ 46 w 93"/>
                <a:gd name="T91" fmla="*/ 23 h 107"/>
                <a:gd name="T92" fmla="*/ 46 w 93"/>
                <a:gd name="T93" fmla="*/ 23 h 107"/>
                <a:gd name="T94" fmla="*/ 51 w 93"/>
                <a:gd name="T95" fmla="*/ 23 h 107"/>
                <a:gd name="T96" fmla="*/ 51 w 93"/>
                <a:gd name="T97" fmla="*/ 23 h 107"/>
                <a:gd name="T98" fmla="*/ 60 w 93"/>
                <a:gd name="T99" fmla="*/ 23 h 107"/>
                <a:gd name="T100" fmla="*/ 66 w 93"/>
                <a:gd name="T101" fmla="*/ 21 h 107"/>
                <a:gd name="T102" fmla="*/ 71 w 93"/>
                <a:gd name="T103" fmla="*/ 18 h 107"/>
                <a:gd name="T104" fmla="*/ 76 w 93"/>
                <a:gd name="T105" fmla="*/ 14 h 107"/>
                <a:gd name="T106" fmla="*/ 84 w 93"/>
                <a:gd name="T107" fmla="*/ 8 h 107"/>
                <a:gd name="T108" fmla="*/ 93 w 93"/>
                <a:gd name="T10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 h="107">
                  <a:moveTo>
                    <a:pt x="93" y="0"/>
                  </a:moveTo>
                  <a:lnTo>
                    <a:pt x="93" y="0"/>
                  </a:lnTo>
                  <a:lnTo>
                    <a:pt x="66" y="8"/>
                  </a:lnTo>
                  <a:lnTo>
                    <a:pt x="55" y="11"/>
                  </a:lnTo>
                  <a:lnTo>
                    <a:pt x="43" y="13"/>
                  </a:lnTo>
                  <a:lnTo>
                    <a:pt x="43" y="13"/>
                  </a:lnTo>
                  <a:lnTo>
                    <a:pt x="35" y="11"/>
                  </a:lnTo>
                  <a:lnTo>
                    <a:pt x="25" y="10"/>
                  </a:lnTo>
                  <a:lnTo>
                    <a:pt x="17" y="6"/>
                  </a:lnTo>
                  <a:lnTo>
                    <a:pt x="7" y="0"/>
                  </a:lnTo>
                  <a:lnTo>
                    <a:pt x="7" y="0"/>
                  </a:lnTo>
                  <a:lnTo>
                    <a:pt x="2" y="31"/>
                  </a:lnTo>
                  <a:lnTo>
                    <a:pt x="0" y="46"/>
                  </a:lnTo>
                  <a:lnTo>
                    <a:pt x="0" y="59"/>
                  </a:lnTo>
                  <a:lnTo>
                    <a:pt x="2" y="71"/>
                  </a:lnTo>
                  <a:lnTo>
                    <a:pt x="5" y="84"/>
                  </a:lnTo>
                  <a:lnTo>
                    <a:pt x="13" y="96"/>
                  </a:lnTo>
                  <a:lnTo>
                    <a:pt x="23" y="107"/>
                  </a:lnTo>
                  <a:lnTo>
                    <a:pt x="23" y="107"/>
                  </a:lnTo>
                  <a:lnTo>
                    <a:pt x="23" y="99"/>
                  </a:lnTo>
                  <a:lnTo>
                    <a:pt x="23" y="89"/>
                  </a:lnTo>
                  <a:lnTo>
                    <a:pt x="22" y="67"/>
                  </a:lnTo>
                  <a:lnTo>
                    <a:pt x="22" y="59"/>
                  </a:lnTo>
                  <a:lnTo>
                    <a:pt x="25" y="51"/>
                  </a:lnTo>
                  <a:lnTo>
                    <a:pt x="27" y="49"/>
                  </a:lnTo>
                  <a:lnTo>
                    <a:pt x="28" y="46"/>
                  </a:lnTo>
                  <a:lnTo>
                    <a:pt x="31" y="44"/>
                  </a:lnTo>
                  <a:lnTo>
                    <a:pt x="36" y="44"/>
                  </a:lnTo>
                  <a:lnTo>
                    <a:pt x="36" y="44"/>
                  </a:lnTo>
                  <a:lnTo>
                    <a:pt x="46" y="46"/>
                  </a:lnTo>
                  <a:lnTo>
                    <a:pt x="46" y="46"/>
                  </a:lnTo>
                  <a:lnTo>
                    <a:pt x="43" y="51"/>
                  </a:lnTo>
                  <a:lnTo>
                    <a:pt x="41" y="58"/>
                  </a:lnTo>
                  <a:lnTo>
                    <a:pt x="43" y="62"/>
                  </a:lnTo>
                  <a:lnTo>
                    <a:pt x="46" y="69"/>
                  </a:lnTo>
                  <a:lnTo>
                    <a:pt x="50" y="74"/>
                  </a:lnTo>
                  <a:lnTo>
                    <a:pt x="56" y="79"/>
                  </a:lnTo>
                  <a:lnTo>
                    <a:pt x="63" y="82"/>
                  </a:lnTo>
                  <a:lnTo>
                    <a:pt x="70" y="84"/>
                  </a:lnTo>
                  <a:lnTo>
                    <a:pt x="70" y="84"/>
                  </a:lnTo>
                  <a:lnTo>
                    <a:pt x="73" y="77"/>
                  </a:lnTo>
                  <a:lnTo>
                    <a:pt x="75" y="69"/>
                  </a:lnTo>
                  <a:lnTo>
                    <a:pt x="71" y="61"/>
                  </a:lnTo>
                  <a:lnTo>
                    <a:pt x="68" y="53"/>
                  </a:lnTo>
                  <a:lnTo>
                    <a:pt x="56" y="38"/>
                  </a:lnTo>
                  <a:lnTo>
                    <a:pt x="46" y="23"/>
                  </a:lnTo>
                  <a:lnTo>
                    <a:pt x="46" y="23"/>
                  </a:lnTo>
                  <a:lnTo>
                    <a:pt x="51" y="23"/>
                  </a:lnTo>
                  <a:lnTo>
                    <a:pt x="51" y="23"/>
                  </a:lnTo>
                  <a:lnTo>
                    <a:pt x="60" y="23"/>
                  </a:lnTo>
                  <a:lnTo>
                    <a:pt x="66" y="21"/>
                  </a:lnTo>
                  <a:lnTo>
                    <a:pt x="71" y="18"/>
                  </a:lnTo>
                  <a:lnTo>
                    <a:pt x="76" y="14"/>
                  </a:lnTo>
                  <a:lnTo>
                    <a:pt x="84" y="8"/>
                  </a:lnTo>
                  <a:lnTo>
                    <a:pt x="9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5" name="Freeform 135"/>
            <p:cNvSpPr/>
            <p:nvPr/>
          </p:nvSpPr>
          <p:spPr bwMode="auto">
            <a:xfrm>
              <a:off x="6371" y="2727"/>
              <a:ext cx="93" cy="107"/>
            </a:xfrm>
            <a:custGeom>
              <a:avLst/>
              <a:gdLst>
                <a:gd name="T0" fmla="*/ 93 w 93"/>
                <a:gd name="T1" fmla="*/ 0 h 107"/>
                <a:gd name="T2" fmla="*/ 93 w 93"/>
                <a:gd name="T3" fmla="*/ 0 h 107"/>
                <a:gd name="T4" fmla="*/ 66 w 93"/>
                <a:gd name="T5" fmla="*/ 8 h 107"/>
                <a:gd name="T6" fmla="*/ 55 w 93"/>
                <a:gd name="T7" fmla="*/ 11 h 107"/>
                <a:gd name="T8" fmla="*/ 43 w 93"/>
                <a:gd name="T9" fmla="*/ 13 h 107"/>
                <a:gd name="T10" fmla="*/ 43 w 93"/>
                <a:gd name="T11" fmla="*/ 13 h 107"/>
                <a:gd name="T12" fmla="*/ 35 w 93"/>
                <a:gd name="T13" fmla="*/ 11 h 107"/>
                <a:gd name="T14" fmla="*/ 25 w 93"/>
                <a:gd name="T15" fmla="*/ 10 h 107"/>
                <a:gd name="T16" fmla="*/ 17 w 93"/>
                <a:gd name="T17" fmla="*/ 6 h 107"/>
                <a:gd name="T18" fmla="*/ 7 w 93"/>
                <a:gd name="T19" fmla="*/ 0 h 107"/>
                <a:gd name="T20" fmla="*/ 7 w 93"/>
                <a:gd name="T21" fmla="*/ 0 h 107"/>
                <a:gd name="T22" fmla="*/ 2 w 93"/>
                <a:gd name="T23" fmla="*/ 31 h 107"/>
                <a:gd name="T24" fmla="*/ 0 w 93"/>
                <a:gd name="T25" fmla="*/ 46 h 107"/>
                <a:gd name="T26" fmla="*/ 0 w 93"/>
                <a:gd name="T27" fmla="*/ 59 h 107"/>
                <a:gd name="T28" fmla="*/ 2 w 93"/>
                <a:gd name="T29" fmla="*/ 71 h 107"/>
                <a:gd name="T30" fmla="*/ 5 w 93"/>
                <a:gd name="T31" fmla="*/ 84 h 107"/>
                <a:gd name="T32" fmla="*/ 13 w 93"/>
                <a:gd name="T33" fmla="*/ 96 h 107"/>
                <a:gd name="T34" fmla="*/ 23 w 93"/>
                <a:gd name="T35" fmla="*/ 107 h 107"/>
                <a:gd name="T36" fmla="*/ 23 w 93"/>
                <a:gd name="T37" fmla="*/ 107 h 107"/>
                <a:gd name="T38" fmla="*/ 23 w 93"/>
                <a:gd name="T39" fmla="*/ 99 h 107"/>
                <a:gd name="T40" fmla="*/ 23 w 93"/>
                <a:gd name="T41" fmla="*/ 89 h 107"/>
                <a:gd name="T42" fmla="*/ 22 w 93"/>
                <a:gd name="T43" fmla="*/ 67 h 107"/>
                <a:gd name="T44" fmla="*/ 22 w 93"/>
                <a:gd name="T45" fmla="*/ 59 h 107"/>
                <a:gd name="T46" fmla="*/ 25 w 93"/>
                <a:gd name="T47" fmla="*/ 51 h 107"/>
                <a:gd name="T48" fmla="*/ 27 w 93"/>
                <a:gd name="T49" fmla="*/ 49 h 107"/>
                <a:gd name="T50" fmla="*/ 28 w 93"/>
                <a:gd name="T51" fmla="*/ 46 h 107"/>
                <a:gd name="T52" fmla="*/ 31 w 93"/>
                <a:gd name="T53" fmla="*/ 44 h 107"/>
                <a:gd name="T54" fmla="*/ 36 w 93"/>
                <a:gd name="T55" fmla="*/ 44 h 107"/>
                <a:gd name="T56" fmla="*/ 36 w 93"/>
                <a:gd name="T57" fmla="*/ 44 h 107"/>
                <a:gd name="T58" fmla="*/ 46 w 93"/>
                <a:gd name="T59" fmla="*/ 46 h 107"/>
                <a:gd name="T60" fmla="*/ 46 w 93"/>
                <a:gd name="T61" fmla="*/ 46 h 107"/>
                <a:gd name="T62" fmla="*/ 43 w 93"/>
                <a:gd name="T63" fmla="*/ 51 h 107"/>
                <a:gd name="T64" fmla="*/ 41 w 93"/>
                <a:gd name="T65" fmla="*/ 58 h 107"/>
                <a:gd name="T66" fmla="*/ 43 w 93"/>
                <a:gd name="T67" fmla="*/ 62 h 107"/>
                <a:gd name="T68" fmla="*/ 46 w 93"/>
                <a:gd name="T69" fmla="*/ 69 h 107"/>
                <a:gd name="T70" fmla="*/ 50 w 93"/>
                <a:gd name="T71" fmla="*/ 74 h 107"/>
                <a:gd name="T72" fmla="*/ 56 w 93"/>
                <a:gd name="T73" fmla="*/ 79 h 107"/>
                <a:gd name="T74" fmla="*/ 63 w 93"/>
                <a:gd name="T75" fmla="*/ 82 h 107"/>
                <a:gd name="T76" fmla="*/ 70 w 93"/>
                <a:gd name="T77" fmla="*/ 84 h 107"/>
                <a:gd name="T78" fmla="*/ 70 w 93"/>
                <a:gd name="T79" fmla="*/ 84 h 107"/>
                <a:gd name="T80" fmla="*/ 73 w 93"/>
                <a:gd name="T81" fmla="*/ 77 h 107"/>
                <a:gd name="T82" fmla="*/ 75 w 93"/>
                <a:gd name="T83" fmla="*/ 69 h 107"/>
                <a:gd name="T84" fmla="*/ 71 w 93"/>
                <a:gd name="T85" fmla="*/ 61 h 107"/>
                <a:gd name="T86" fmla="*/ 68 w 93"/>
                <a:gd name="T87" fmla="*/ 53 h 107"/>
                <a:gd name="T88" fmla="*/ 56 w 93"/>
                <a:gd name="T89" fmla="*/ 38 h 107"/>
                <a:gd name="T90" fmla="*/ 46 w 93"/>
                <a:gd name="T91" fmla="*/ 23 h 107"/>
                <a:gd name="T92" fmla="*/ 46 w 93"/>
                <a:gd name="T93" fmla="*/ 23 h 107"/>
                <a:gd name="T94" fmla="*/ 51 w 93"/>
                <a:gd name="T95" fmla="*/ 23 h 107"/>
                <a:gd name="T96" fmla="*/ 51 w 93"/>
                <a:gd name="T97" fmla="*/ 23 h 107"/>
                <a:gd name="T98" fmla="*/ 60 w 93"/>
                <a:gd name="T99" fmla="*/ 23 h 107"/>
                <a:gd name="T100" fmla="*/ 66 w 93"/>
                <a:gd name="T101" fmla="*/ 21 h 107"/>
                <a:gd name="T102" fmla="*/ 71 w 93"/>
                <a:gd name="T103" fmla="*/ 18 h 107"/>
                <a:gd name="T104" fmla="*/ 76 w 93"/>
                <a:gd name="T105" fmla="*/ 14 h 107"/>
                <a:gd name="T106" fmla="*/ 84 w 93"/>
                <a:gd name="T107" fmla="*/ 8 h 107"/>
                <a:gd name="T108" fmla="*/ 93 w 93"/>
                <a:gd name="T10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 h="107">
                  <a:moveTo>
                    <a:pt x="93" y="0"/>
                  </a:moveTo>
                  <a:lnTo>
                    <a:pt x="93" y="0"/>
                  </a:lnTo>
                  <a:lnTo>
                    <a:pt x="66" y="8"/>
                  </a:lnTo>
                  <a:lnTo>
                    <a:pt x="55" y="11"/>
                  </a:lnTo>
                  <a:lnTo>
                    <a:pt x="43" y="13"/>
                  </a:lnTo>
                  <a:lnTo>
                    <a:pt x="43" y="13"/>
                  </a:lnTo>
                  <a:lnTo>
                    <a:pt x="35" y="11"/>
                  </a:lnTo>
                  <a:lnTo>
                    <a:pt x="25" y="10"/>
                  </a:lnTo>
                  <a:lnTo>
                    <a:pt x="17" y="6"/>
                  </a:lnTo>
                  <a:lnTo>
                    <a:pt x="7" y="0"/>
                  </a:lnTo>
                  <a:lnTo>
                    <a:pt x="7" y="0"/>
                  </a:lnTo>
                  <a:lnTo>
                    <a:pt x="2" y="31"/>
                  </a:lnTo>
                  <a:lnTo>
                    <a:pt x="0" y="46"/>
                  </a:lnTo>
                  <a:lnTo>
                    <a:pt x="0" y="59"/>
                  </a:lnTo>
                  <a:lnTo>
                    <a:pt x="2" y="71"/>
                  </a:lnTo>
                  <a:lnTo>
                    <a:pt x="5" y="84"/>
                  </a:lnTo>
                  <a:lnTo>
                    <a:pt x="13" y="96"/>
                  </a:lnTo>
                  <a:lnTo>
                    <a:pt x="23" y="107"/>
                  </a:lnTo>
                  <a:lnTo>
                    <a:pt x="23" y="107"/>
                  </a:lnTo>
                  <a:lnTo>
                    <a:pt x="23" y="99"/>
                  </a:lnTo>
                  <a:lnTo>
                    <a:pt x="23" y="89"/>
                  </a:lnTo>
                  <a:lnTo>
                    <a:pt x="22" y="67"/>
                  </a:lnTo>
                  <a:lnTo>
                    <a:pt x="22" y="59"/>
                  </a:lnTo>
                  <a:lnTo>
                    <a:pt x="25" y="51"/>
                  </a:lnTo>
                  <a:lnTo>
                    <a:pt x="27" y="49"/>
                  </a:lnTo>
                  <a:lnTo>
                    <a:pt x="28" y="46"/>
                  </a:lnTo>
                  <a:lnTo>
                    <a:pt x="31" y="44"/>
                  </a:lnTo>
                  <a:lnTo>
                    <a:pt x="36" y="44"/>
                  </a:lnTo>
                  <a:lnTo>
                    <a:pt x="36" y="44"/>
                  </a:lnTo>
                  <a:lnTo>
                    <a:pt x="46" y="46"/>
                  </a:lnTo>
                  <a:lnTo>
                    <a:pt x="46" y="46"/>
                  </a:lnTo>
                  <a:lnTo>
                    <a:pt x="43" y="51"/>
                  </a:lnTo>
                  <a:lnTo>
                    <a:pt x="41" y="58"/>
                  </a:lnTo>
                  <a:lnTo>
                    <a:pt x="43" y="62"/>
                  </a:lnTo>
                  <a:lnTo>
                    <a:pt x="46" y="69"/>
                  </a:lnTo>
                  <a:lnTo>
                    <a:pt x="50" y="74"/>
                  </a:lnTo>
                  <a:lnTo>
                    <a:pt x="56" y="79"/>
                  </a:lnTo>
                  <a:lnTo>
                    <a:pt x="63" y="82"/>
                  </a:lnTo>
                  <a:lnTo>
                    <a:pt x="70" y="84"/>
                  </a:lnTo>
                  <a:lnTo>
                    <a:pt x="70" y="84"/>
                  </a:lnTo>
                  <a:lnTo>
                    <a:pt x="73" y="77"/>
                  </a:lnTo>
                  <a:lnTo>
                    <a:pt x="75" y="69"/>
                  </a:lnTo>
                  <a:lnTo>
                    <a:pt x="71" y="61"/>
                  </a:lnTo>
                  <a:lnTo>
                    <a:pt x="68" y="53"/>
                  </a:lnTo>
                  <a:lnTo>
                    <a:pt x="56" y="38"/>
                  </a:lnTo>
                  <a:lnTo>
                    <a:pt x="46" y="23"/>
                  </a:lnTo>
                  <a:lnTo>
                    <a:pt x="46" y="23"/>
                  </a:lnTo>
                  <a:lnTo>
                    <a:pt x="51" y="23"/>
                  </a:lnTo>
                  <a:lnTo>
                    <a:pt x="51" y="23"/>
                  </a:lnTo>
                  <a:lnTo>
                    <a:pt x="60" y="23"/>
                  </a:lnTo>
                  <a:lnTo>
                    <a:pt x="66" y="21"/>
                  </a:lnTo>
                  <a:lnTo>
                    <a:pt x="71" y="18"/>
                  </a:lnTo>
                  <a:lnTo>
                    <a:pt x="76" y="14"/>
                  </a:lnTo>
                  <a:lnTo>
                    <a:pt x="84" y="8"/>
                  </a:lnTo>
                  <a:lnTo>
                    <a:pt x="9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6" name="Freeform 136"/>
            <p:cNvSpPr/>
            <p:nvPr/>
          </p:nvSpPr>
          <p:spPr bwMode="auto">
            <a:xfrm>
              <a:off x="6666" y="2750"/>
              <a:ext cx="395" cy="185"/>
            </a:xfrm>
            <a:custGeom>
              <a:avLst/>
              <a:gdLst>
                <a:gd name="T0" fmla="*/ 115 w 395"/>
                <a:gd name="T1" fmla="*/ 0 h 185"/>
                <a:gd name="T2" fmla="*/ 87 w 395"/>
                <a:gd name="T3" fmla="*/ 18 h 185"/>
                <a:gd name="T4" fmla="*/ 61 w 395"/>
                <a:gd name="T5" fmla="*/ 38 h 185"/>
                <a:gd name="T6" fmla="*/ 44 w 395"/>
                <a:gd name="T7" fmla="*/ 25 h 185"/>
                <a:gd name="T8" fmla="*/ 26 w 395"/>
                <a:gd name="T9" fmla="*/ 20 h 185"/>
                <a:gd name="T10" fmla="*/ 19 w 395"/>
                <a:gd name="T11" fmla="*/ 20 h 185"/>
                <a:gd name="T12" fmla="*/ 6 w 395"/>
                <a:gd name="T13" fmla="*/ 26 h 185"/>
                <a:gd name="T14" fmla="*/ 0 w 395"/>
                <a:gd name="T15" fmla="*/ 31 h 185"/>
                <a:gd name="T16" fmla="*/ 6 w 395"/>
                <a:gd name="T17" fmla="*/ 36 h 185"/>
                <a:gd name="T18" fmla="*/ 6 w 395"/>
                <a:gd name="T19" fmla="*/ 46 h 185"/>
                <a:gd name="T20" fmla="*/ 16 w 395"/>
                <a:gd name="T21" fmla="*/ 44 h 185"/>
                <a:gd name="T22" fmla="*/ 26 w 395"/>
                <a:gd name="T23" fmla="*/ 43 h 185"/>
                <a:gd name="T24" fmla="*/ 66 w 395"/>
                <a:gd name="T25" fmla="*/ 51 h 185"/>
                <a:gd name="T26" fmla="*/ 107 w 395"/>
                <a:gd name="T27" fmla="*/ 71 h 185"/>
                <a:gd name="T28" fmla="*/ 132 w 395"/>
                <a:gd name="T29" fmla="*/ 94 h 185"/>
                <a:gd name="T30" fmla="*/ 142 w 395"/>
                <a:gd name="T31" fmla="*/ 111 h 185"/>
                <a:gd name="T32" fmla="*/ 147 w 395"/>
                <a:gd name="T33" fmla="*/ 129 h 185"/>
                <a:gd name="T34" fmla="*/ 147 w 395"/>
                <a:gd name="T35" fmla="*/ 139 h 185"/>
                <a:gd name="T36" fmla="*/ 149 w 395"/>
                <a:gd name="T37" fmla="*/ 139 h 185"/>
                <a:gd name="T38" fmla="*/ 167 w 395"/>
                <a:gd name="T39" fmla="*/ 142 h 185"/>
                <a:gd name="T40" fmla="*/ 180 w 395"/>
                <a:gd name="T41" fmla="*/ 150 h 185"/>
                <a:gd name="T42" fmla="*/ 187 w 395"/>
                <a:gd name="T43" fmla="*/ 155 h 185"/>
                <a:gd name="T44" fmla="*/ 203 w 395"/>
                <a:gd name="T45" fmla="*/ 162 h 185"/>
                <a:gd name="T46" fmla="*/ 213 w 395"/>
                <a:gd name="T47" fmla="*/ 164 h 185"/>
                <a:gd name="T48" fmla="*/ 231 w 395"/>
                <a:gd name="T49" fmla="*/ 160 h 185"/>
                <a:gd name="T50" fmla="*/ 228 w 395"/>
                <a:gd name="T51" fmla="*/ 155 h 185"/>
                <a:gd name="T52" fmla="*/ 226 w 395"/>
                <a:gd name="T53" fmla="*/ 145 h 185"/>
                <a:gd name="T54" fmla="*/ 230 w 395"/>
                <a:gd name="T55" fmla="*/ 139 h 185"/>
                <a:gd name="T56" fmla="*/ 243 w 395"/>
                <a:gd name="T57" fmla="*/ 134 h 185"/>
                <a:gd name="T58" fmla="*/ 266 w 395"/>
                <a:gd name="T59" fmla="*/ 130 h 185"/>
                <a:gd name="T60" fmla="*/ 294 w 395"/>
                <a:gd name="T61" fmla="*/ 130 h 185"/>
                <a:gd name="T62" fmla="*/ 306 w 395"/>
                <a:gd name="T63" fmla="*/ 154 h 185"/>
                <a:gd name="T64" fmla="*/ 327 w 395"/>
                <a:gd name="T65" fmla="*/ 170 h 185"/>
                <a:gd name="T66" fmla="*/ 354 w 395"/>
                <a:gd name="T67" fmla="*/ 182 h 185"/>
                <a:gd name="T68" fmla="*/ 380 w 395"/>
                <a:gd name="T69" fmla="*/ 185 h 185"/>
                <a:gd name="T70" fmla="*/ 388 w 395"/>
                <a:gd name="T71" fmla="*/ 185 h 185"/>
                <a:gd name="T72" fmla="*/ 395 w 395"/>
                <a:gd name="T73" fmla="*/ 183 h 185"/>
                <a:gd name="T74" fmla="*/ 352 w 395"/>
                <a:gd name="T75" fmla="*/ 157 h 185"/>
                <a:gd name="T76" fmla="*/ 329 w 395"/>
                <a:gd name="T77" fmla="*/ 132 h 185"/>
                <a:gd name="T78" fmla="*/ 324 w 395"/>
                <a:gd name="T79" fmla="*/ 121 h 185"/>
                <a:gd name="T80" fmla="*/ 324 w 395"/>
                <a:gd name="T81" fmla="*/ 106 h 185"/>
                <a:gd name="T82" fmla="*/ 332 w 395"/>
                <a:gd name="T83" fmla="*/ 92 h 185"/>
                <a:gd name="T84" fmla="*/ 306 w 395"/>
                <a:gd name="T85" fmla="*/ 79 h 185"/>
                <a:gd name="T86" fmla="*/ 231 w 395"/>
                <a:gd name="T87" fmla="*/ 39 h 185"/>
                <a:gd name="T88" fmla="*/ 177 w 395"/>
                <a:gd name="T89" fmla="*/ 16 h 185"/>
                <a:gd name="T90" fmla="*/ 115 w 395"/>
                <a:gd name="T91"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5" h="185">
                  <a:moveTo>
                    <a:pt x="115" y="0"/>
                  </a:moveTo>
                  <a:lnTo>
                    <a:pt x="115" y="0"/>
                  </a:lnTo>
                  <a:lnTo>
                    <a:pt x="101" y="8"/>
                  </a:lnTo>
                  <a:lnTo>
                    <a:pt x="87" y="18"/>
                  </a:lnTo>
                  <a:lnTo>
                    <a:pt x="61" y="38"/>
                  </a:lnTo>
                  <a:lnTo>
                    <a:pt x="61" y="38"/>
                  </a:lnTo>
                  <a:lnTo>
                    <a:pt x="53" y="31"/>
                  </a:lnTo>
                  <a:lnTo>
                    <a:pt x="44" y="25"/>
                  </a:lnTo>
                  <a:lnTo>
                    <a:pt x="36" y="21"/>
                  </a:lnTo>
                  <a:lnTo>
                    <a:pt x="26" y="20"/>
                  </a:lnTo>
                  <a:lnTo>
                    <a:pt x="26" y="20"/>
                  </a:lnTo>
                  <a:lnTo>
                    <a:pt x="19" y="20"/>
                  </a:lnTo>
                  <a:lnTo>
                    <a:pt x="13" y="21"/>
                  </a:lnTo>
                  <a:lnTo>
                    <a:pt x="6" y="26"/>
                  </a:lnTo>
                  <a:lnTo>
                    <a:pt x="0" y="31"/>
                  </a:lnTo>
                  <a:lnTo>
                    <a:pt x="0" y="31"/>
                  </a:lnTo>
                  <a:lnTo>
                    <a:pt x="3" y="33"/>
                  </a:lnTo>
                  <a:lnTo>
                    <a:pt x="6" y="36"/>
                  </a:lnTo>
                  <a:lnTo>
                    <a:pt x="6" y="39"/>
                  </a:lnTo>
                  <a:lnTo>
                    <a:pt x="6" y="46"/>
                  </a:lnTo>
                  <a:lnTo>
                    <a:pt x="6" y="46"/>
                  </a:lnTo>
                  <a:lnTo>
                    <a:pt x="16" y="44"/>
                  </a:lnTo>
                  <a:lnTo>
                    <a:pt x="26" y="43"/>
                  </a:lnTo>
                  <a:lnTo>
                    <a:pt x="26" y="43"/>
                  </a:lnTo>
                  <a:lnTo>
                    <a:pt x="44" y="44"/>
                  </a:lnTo>
                  <a:lnTo>
                    <a:pt x="66" y="51"/>
                  </a:lnTo>
                  <a:lnTo>
                    <a:pt x="87" y="59"/>
                  </a:lnTo>
                  <a:lnTo>
                    <a:pt x="107" y="71"/>
                  </a:lnTo>
                  <a:lnTo>
                    <a:pt x="124" y="86"/>
                  </a:lnTo>
                  <a:lnTo>
                    <a:pt x="132" y="94"/>
                  </a:lnTo>
                  <a:lnTo>
                    <a:pt x="139" y="102"/>
                  </a:lnTo>
                  <a:lnTo>
                    <a:pt x="142" y="111"/>
                  </a:lnTo>
                  <a:lnTo>
                    <a:pt x="145" y="119"/>
                  </a:lnTo>
                  <a:lnTo>
                    <a:pt x="147" y="129"/>
                  </a:lnTo>
                  <a:lnTo>
                    <a:pt x="147" y="139"/>
                  </a:lnTo>
                  <a:lnTo>
                    <a:pt x="147" y="139"/>
                  </a:lnTo>
                  <a:lnTo>
                    <a:pt x="149" y="139"/>
                  </a:lnTo>
                  <a:lnTo>
                    <a:pt x="149" y="139"/>
                  </a:lnTo>
                  <a:lnTo>
                    <a:pt x="158" y="139"/>
                  </a:lnTo>
                  <a:lnTo>
                    <a:pt x="167" y="142"/>
                  </a:lnTo>
                  <a:lnTo>
                    <a:pt x="173" y="145"/>
                  </a:lnTo>
                  <a:lnTo>
                    <a:pt x="180" y="150"/>
                  </a:lnTo>
                  <a:lnTo>
                    <a:pt x="180" y="150"/>
                  </a:lnTo>
                  <a:lnTo>
                    <a:pt x="187" y="155"/>
                  </a:lnTo>
                  <a:lnTo>
                    <a:pt x="195" y="160"/>
                  </a:lnTo>
                  <a:lnTo>
                    <a:pt x="203" y="162"/>
                  </a:lnTo>
                  <a:lnTo>
                    <a:pt x="213" y="164"/>
                  </a:lnTo>
                  <a:lnTo>
                    <a:pt x="213" y="164"/>
                  </a:lnTo>
                  <a:lnTo>
                    <a:pt x="221" y="164"/>
                  </a:lnTo>
                  <a:lnTo>
                    <a:pt x="231" y="160"/>
                  </a:lnTo>
                  <a:lnTo>
                    <a:pt x="231" y="160"/>
                  </a:lnTo>
                  <a:lnTo>
                    <a:pt x="228" y="155"/>
                  </a:lnTo>
                  <a:lnTo>
                    <a:pt x="228" y="150"/>
                  </a:lnTo>
                  <a:lnTo>
                    <a:pt x="226" y="145"/>
                  </a:lnTo>
                  <a:lnTo>
                    <a:pt x="228" y="142"/>
                  </a:lnTo>
                  <a:lnTo>
                    <a:pt x="230" y="139"/>
                  </a:lnTo>
                  <a:lnTo>
                    <a:pt x="233" y="137"/>
                  </a:lnTo>
                  <a:lnTo>
                    <a:pt x="243" y="134"/>
                  </a:lnTo>
                  <a:lnTo>
                    <a:pt x="254" y="132"/>
                  </a:lnTo>
                  <a:lnTo>
                    <a:pt x="266" y="130"/>
                  </a:lnTo>
                  <a:lnTo>
                    <a:pt x="294" y="130"/>
                  </a:lnTo>
                  <a:lnTo>
                    <a:pt x="294" y="130"/>
                  </a:lnTo>
                  <a:lnTo>
                    <a:pt x="297" y="142"/>
                  </a:lnTo>
                  <a:lnTo>
                    <a:pt x="306" y="154"/>
                  </a:lnTo>
                  <a:lnTo>
                    <a:pt x="316" y="162"/>
                  </a:lnTo>
                  <a:lnTo>
                    <a:pt x="327" y="170"/>
                  </a:lnTo>
                  <a:lnTo>
                    <a:pt x="340" y="177"/>
                  </a:lnTo>
                  <a:lnTo>
                    <a:pt x="354" y="182"/>
                  </a:lnTo>
                  <a:lnTo>
                    <a:pt x="369" y="185"/>
                  </a:lnTo>
                  <a:lnTo>
                    <a:pt x="380" y="185"/>
                  </a:lnTo>
                  <a:lnTo>
                    <a:pt x="380" y="185"/>
                  </a:lnTo>
                  <a:lnTo>
                    <a:pt x="388" y="185"/>
                  </a:lnTo>
                  <a:lnTo>
                    <a:pt x="395" y="183"/>
                  </a:lnTo>
                  <a:lnTo>
                    <a:pt x="395" y="183"/>
                  </a:lnTo>
                  <a:lnTo>
                    <a:pt x="367" y="167"/>
                  </a:lnTo>
                  <a:lnTo>
                    <a:pt x="352" y="157"/>
                  </a:lnTo>
                  <a:lnTo>
                    <a:pt x="339" y="145"/>
                  </a:lnTo>
                  <a:lnTo>
                    <a:pt x="329" y="132"/>
                  </a:lnTo>
                  <a:lnTo>
                    <a:pt x="326" y="127"/>
                  </a:lnTo>
                  <a:lnTo>
                    <a:pt x="324" y="121"/>
                  </a:lnTo>
                  <a:lnTo>
                    <a:pt x="322" y="114"/>
                  </a:lnTo>
                  <a:lnTo>
                    <a:pt x="324" y="106"/>
                  </a:lnTo>
                  <a:lnTo>
                    <a:pt x="327" y="99"/>
                  </a:lnTo>
                  <a:lnTo>
                    <a:pt x="332" y="92"/>
                  </a:lnTo>
                  <a:lnTo>
                    <a:pt x="332" y="92"/>
                  </a:lnTo>
                  <a:lnTo>
                    <a:pt x="306" y="79"/>
                  </a:lnTo>
                  <a:lnTo>
                    <a:pt x="281" y="66"/>
                  </a:lnTo>
                  <a:lnTo>
                    <a:pt x="231" y="39"/>
                  </a:lnTo>
                  <a:lnTo>
                    <a:pt x="205" y="26"/>
                  </a:lnTo>
                  <a:lnTo>
                    <a:pt x="177" y="16"/>
                  </a:lnTo>
                  <a:lnTo>
                    <a:pt x="147" y="6"/>
                  </a:lnTo>
                  <a:lnTo>
                    <a:pt x="1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7" name="Freeform 137"/>
            <p:cNvSpPr/>
            <p:nvPr/>
          </p:nvSpPr>
          <p:spPr bwMode="auto">
            <a:xfrm>
              <a:off x="6666" y="2750"/>
              <a:ext cx="395" cy="185"/>
            </a:xfrm>
            <a:custGeom>
              <a:avLst/>
              <a:gdLst>
                <a:gd name="T0" fmla="*/ 115 w 395"/>
                <a:gd name="T1" fmla="*/ 0 h 185"/>
                <a:gd name="T2" fmla="*/ 87 w 395"/>
                <a:gd name="T3" fmla="*/ 18 h 185"/>
                <a:gd name="T4" fmla="*/ 61 w 395"/>
                <a:gd name="T5" fmla="*/ 38 h 185"/>
                <a:gd name="T6" fmla="*/ 44 w 395"/>
                <a:gd name="T7" fmla="*/ 25 h 185"/>
                <a:gd name="T8" fmla="*/ 26 w 395"/>
                <a:gd name="T9" fmla="*/ 20 h 185"/>
                <a:gd name="T10" fmla="*/ 19 w 395"/>
                <a:gd name="T11" fmla="*/ 20 h 185"/>
                <a:gd name="T12" fmla="*/ 6 w 395"/>
                <a:gd name="T13" fmla="*/ 26 h 185"/>
                <a:gd name="T14" fmla="*/ 0 w 395"/>
                <a:gd name="T15" fmla="*/ 31 h 185"/>
                <a:gd name="T16" fmla="*/ 6 w 395"/>
                <a:gd name="T17" fmla="*/ 36 h 185"/>
                <a:gd name="T18" fmla="*/ 6 w 395"/>
                <a:gd name="T19" fmla="*/ 46 h 185"/>
                <a:gd name="T20" fmla="*/ 16 w 395"/>
                <a:gd name="T21" fmla="*/ 44 h 185"/>
                <a:gd name="T22" fmla="*/ 26 w 395"/>
                <a:gd name="T23" fmla="*/ 43 h 185"/>
                <a:gd name="T24" fmla="*/ 66 w 395"/>
                <a:gd name="T25" fmla="*/ 51 h 185"/>
                <a:gd name="T26" fmla="*/ 107 w 395"/>
                <a:gd name="T27" fmla="*/ 71 h 185"/>
                <a:gd name="T28" fmla="*/ 132 w 395"/>
                <a:gd name="T29" fmla="*/ 94 h 185"/>
                <a:gd name="T30" fmla="*/ 142 w 395"/>
                <a:gd name="T31" fmla="*/ 111 h 185"/>
                <a:gd name="T32" fmla="*/ 147 w 395"/>
                <a:gd name="T33" fmla="*/ 129 h 185"/>
                <a:gd name="T34" fmla="*/ 147 w 395"/>
                <a:gd name="T35" fmla="*/ 139 h 185"/>
                <a:gd name="T36" fmla="*/ 149 w 395"/>
                <a:gd name="T37" fmla="*/ 139 h 185"/>
                <a:gd name="T38" fmla="*/ 167 w 395"/>
                <a:gd name="T39" fmla="*/ 142 h 185"/>
                <a:gd name="T40" fmla="*/ 180 w 395"/>
                <a:gd name="T41" fmla="*/ 150 h 185"/>
                <a:gd name="T42" fmla="*/ 187 w 395"/>
                <a:gd name="T43" fmla="*/ 155 h 185"/>
                <a:gd name="T44" fmla="*/ 203 w 395"/>
                <a:gd name="T45" fmla="*/ 162 h 185"/>
                <a:gd name="T46" fmla="*/ 213 w 395"/>
                <a:gd name="T47" fmla="*/ 164 h 185"/>
                <a:gd name="T48" fmla="*/ 231 w 395"/>
                <a:gd name="T49" fmla="*/ 160 h 185"/>
                <a:gd name="T50" fmla="*/ 228 w 395"/>
                <a:gd name="T51" fmla="*/ 155 h 185"/>
                <a:gd name="T52" fmla="*/ 226 w 395"/>
                <a:gd name="T53" fmla="*/ 145 h 185"/>
                <a:gd name="T54" fmla="*/ 230 w 395"/>
                <a:gd name="T55" fmla="*/ 139 h 185"/>
                <a:gd name="T56" fmla="*/ 243 w 395"/>
                <a:gd name="T57" fmla="*/ 134 h 185"/>
                <a:gd name="T58" fmla="*/ 266 w 395"/>
                <a:gd name="T59" fmla="*/ 130 h 185"/>
                <a:gd name="T60" fmla="*/ 294 w 395"/>
                <a:gd name="T61" fmla="*/ 130 h 185"/>
                <a:gd name="T62" fmla="*/ 306 w 395"/>
                <a:gd name="T63" fmla="*/ 154 h 185"/>
                <a:gd name="T64" fmla="*/ 327 w 395"/>
                <a:gd name="T65" fmla="*/ 170 h 185"/>
                <a:gd name="T66" fmla="*/ 354 w 395"/>
                <a:gd name="T67" fmla="*/ 182 h 185"/>
                <a:gd name="T68" fmla="*/ 380 w 395"/>
                <a:gd name="T69" fmla="*/ 185 h 185"/>
                <a:gd name="T70" fmla="*/ 388 w 395"/>
                <a:gd name="T71" fmla="*/ 185 h 185"/>
                <a:gd name="T72" fmla="*/ 395 w 395"/>
                <a:gd name="T73" fmla="*/ 183 h 185"/>
                <a:gd name="T74" fmla="*/ 352 w 395"/>
                <a:gd name="T75" fmla="*/ 157 h 185"/>
                <a:gd name="T76" fmla="*/ 329 w 395"/>
                <a:gd name="T77" fmla="*/ 132 h 185"/>
                <a:gd name="T78" fmla="*/ 324 w 395"/>
                <a:gd name="T79" fmla="*/ 121 h 185"/>
                <a:gd name="T80" fmla="*/ 324 w 395"/>
                <a:gd name="T81" fmla="*/ 106 h 185"/>
                <a:gd name="T82" fmla="*/ 332 w 395"/>
                <a:gd name="T83" fmla="*/ 92 h 185"/>
                <a:gd name="T84" fmla="*/ 306 w 395"/>
                <a:gd name="T85" fmla="*/ 79 h 185"/>
                <a:gd name="T86" fmla="*/ 231 w 395"/>
                <a:gd name="T87" fmla="*/ 39 h 185"/>
                <a:gd name="T88" fmla="*/ 177 w 395"/>
                <a:gd name="T89" fmla="*/ 16 h 185"/>
                <a:gd name="T90" fmla="*/ 115 w 395"/>
                <a:gd name="T91" fmla="*/ 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5" h="185">
                  <a:moveTo>
                    <a:pt x="115" y="0"/>
                  </a:moveTo>
                  <a:lnTo>
                    <a:pt x="115" y="0"/>
                  </a:lnTo>
                  <a:lnTo>
                    <a:pt x="101" y="8"/>
                  </a:lnTo>
                  <a:lnTo>
                    <a:pt x="87" y="18"/>
                  </a:lnTo>
                  <a:lnTo>
                    <a:pt x="61" y="38"/>
                  </a:lnTo>
                  <a:lnTo>
                    <a:pt x="61" y="38"/>
                  </a:lnTo>
                  <a:lnTo>
                    <a:pt x="53" y="31"/>
                  </a:lnTo>
                  <a:lnTo>
                    <a:pt x="44" y="25"/>
                  </a:lnTo>
                  <a:lnTo>
                    <a:pt x="36" y="21"/>
                  </a:lnTo>
                  <a:lnTo>
                    <a:pt x="26" y="20"/>
                  </a:lnTo>
                  <a:lnTo>
                    <a:pt x="26" y="20"/>
                  </a:lnTo>
                  <a:lnTo>
                    <a:pt x="19" y="20"/>
                  </a:lnTo>
                  <a:lnTo>
                    <a:pt x="13" y="21"/>
                  </a:lnTo>
                  <a:lnTo>
                    <a:pt x="6" y="26"/>
                  </a:lnTo>
                  <a:lnTo>
                    <a:pt x="0" y="31"/>
                  </a:lnTo>
                  <a:lnTo>
                    <a:pt x="0" y="31"/>
                  </a:lnTo>
                  <a:lnTo>
                    <a:pt x="3" y="33"/>
                  </a:lnTo>
                  <a:lnTo>
                    <a:pt x="6" y="36"/>
                  </a:lnTo>
                  <a:lnTo>
                    <a:pt x="6" y="39"/>
                  </a:lnTo>
                  <a:lnTo>
                    <a:pt x="6" y="46"/>
                  </a:lnTo>
                  <a:lnTo>
                    <a:pt x="6" y="46"/>
                  </a:lnTo>
                  <a:lnTo>
                    <a:pt x="16" y="44"/>
                  </a:lnTo>
                  <a:lnTo>
                    <a:pt x="26" y="43"/>
                  </a:lnTo>
                  <a:lnTo>
                    <a:pt x="26" y="43"/>
                  </a:lnTo>
                  <a:lnTo>
                    <a:pt x="44" y="44"/>
                  </a:lnTo>
                  <a:lnTo>
                    <a:pt x="66" y="51"/>
                  </a:lnTo>
                  <a:lnTo>
                    <a:pt x="87" y="59"/>
                  </a:lnTo>
                  <a:lnTo>
                    <a:pt x="107" y="71"/>
                  </a:lnTo>
                  <a:lnTo>
                    <a:pt x="124" y="86"/>
                  </a:lnTo>
                  <a:lnTo>
                    <a:pt x="132" y="94"/>
                  </a:lnTo>
                  <a:lnTo>
                    <a:pt x="139" y="102"/>
                  </a:lnTo>
                  <a:lnTo>
                    <a:pt x="142" y="111"/>
                  </a:lnTo>
                  <a:lnTo>
                    <a:pt x="145" y="119"/>
                  </a:lnTo>
                  <a:lnTo>
                    <a:pt x="147" y="129"/>
                  </a:lnTo>
                  <a:lnTo>
                    <a:pt x="147" y="139"/>
                  </a:lnTo>
                  <a:lnTo>
                    <a:pt x="147" y="139"/>
                  </a:lnTo>
                  <a:lnTo>
                    <a:pt x="149" y="139"/>
                  </a:lnTo>
                  <a:lnTo>
                    <a:pt x="149" y="139"/>
                  </a:lnTo>
                  <a:lnTo>
                    <a:pt x="158" y="139"/>
                  </a:lnTo>
                  <a:lnTo>
                    <a:pt x="167" y="142"/>
                  </a:lnTo>
                  <a:lnTo>
                    <a:pt x="173" y="145"/>
                  </a:lnTo>
                  <a:lnTo>
                    <a:pt x="180" y="150"/>
                  </a:lnTo>
                  <a:lnTo>
                    <a:pt x="180" y="150"/>
                  </a:lnTo>
                  <a:lnTo>
                    <a:pt x="187" y="155"/>
                  </a:lnTo>
                  <a:lnTo>
                    <a:pt x="195" y="160"/>
                  </a:lnTo>
                  <a:lnTo>
                    <a:pt x="203" y="162"/>
                  </a:lnTo>
                  <a:lnTo>
                    <a:pt x="213" y="164"/>
                  </a:lnTo>
                  <a:lnTo>
                    <a:pt x="213" y="164"/>
                  </a:lnTo>
                  <a:lnTo>
                    <a:pt x="221" y="164"/>
                  </a:lnTo>
                  <a:lnTo>
                    <a:pt x="231" y="160"/>
                  </a:lnTo>
                  <a:lnTo>
                    <a:pt x="231" y="160"/>
                  </a:lnTo>
                  <a:lnTo>
                    <a:pt x="228" y="155"/>
                  </a:lnTo>
                  <a:lnTo>
                    <a:pt x="228" y="150"/>
                  </a:lnTo>
                  <a:lnTo>
                    <a:pt x="226" y="145"/>
                  </a:lnTo>
                  <a:lnTo>
                    <a:pt x="228" y="142"/>
                  </a:lnTo>
                  <a:lnTo>
                    <a:pt x="230" y="139"/>
                  </a:lnTo>
                  <a:lnTo>
                    <a:pt x="233" y="137"/>
                  </a:lnTo>
                  <a:lnTo>
                    <a:pt x="243" y="134"/>
                  </a:lnTo>
                  <a:lnTo>
                    <a:pt x="254" y="132"/>
                  </a:lnTo>
                  <a:lnTo>
                    <a:pt x="266" y="130"/>
                  </a:lnTo>
                  <a:lnTo>
                    <a:pt x="294" y="130"/>
                  </a:lnTo>
                  <a:lnTo>
                    <a:pt x="294" y="130"/>
                  </a:lnTo>
                  <a:lnTo>
                    <a:pt x="297" y="142"/>
                  </a:lnTo>
                  <a:lnTo>
                    <a:pt x="306" y="154"/>
                  </a:lnTo>
                  <a:lnTo>
                    <a:pt x="316" y="162"/>
                  </a:lnTo>
                  <a:lnTo>
                    <a:pt x="327" y="170"/>
                  </a:lnTo>
                  <a:lnTo>
                    <a:pt x="340" y="177"/>
                  </a:lnTo>
                  <a:lnTo>
                    <a:pt x="354" y="182"/>
                  </a:lnTo>
                  <a:lnTo>
                    <a:pt x="369" y="185"/>
                  </a:lnTo>
                  <a:lnTo>
                    <a:pt x="380" y="185"/>
                  </a:lnTo>
                  <a:lnTo>
                    <a:pt x="380" y="185"/>
                  </a:lnTo>
                  <a:lnTo>
                    <a:pt x="388" y="185"/>
                  </a:lnTo>
                  <a:lnTo>
                    <a:pt x="395" y="183"/>
                  </a:lnTo>
                  <a:lnTo>
                    <a:pt x="395" y="183"/>
                  </a:lnTo>
                  <a:lnTo>
                    <a:pt x="367" y="167"/>
                  </a:lnTo>
                  <a:lnTo>
                    <a:pt x="352" y="157"/>
                  </a:lnTo>
                  <a:lnTo>
                    <a:pt x="339" y="145"/>
                  </a:lnTo>
                  <a:lnTo>
                    <a:pt x="329" y="132"/>
                  </a:lnTo>
                  <a:lnTo>
                    <a:pt x="326" y="127"/>
                  </a:lnTo>
                  <a:lnTo>
                    <a:pt x="324" y="121"/>
                  </a:lnTo>
                  <a:lnTo>
                    <a:pt x="322" y="114"/>
                  </a:lnTo>
                  <a:lnTo>
                    <a:pt x="324" y="106"/>
                  </a:lnTo>
                  <a:lnTo>
                    <a:pt x="327" y="99"/>
                  </a:lnTo>
                  <a:lnTo>
                    <a:pt x="332" y="92"/>
                  </a:lnTo>
                  <a:lnTo>
                    <a:pt x="332" y="92"/>
                  </a:lnTo>
                  <a:lnTo>
                    <a:pt x="306" y="79"/>
                  </a:lnTo>
                  <a:lnTo>
                    <a:pt x="281" y="66"/>
                  </a:lnTo>
                  <a:lnTo>
                    <a:pt x="231" y="39"/>
                  </a:lnTo>
                  <a:lnTo>
                    <a:pt x="205" y="26"/>
                  </a:lnTo>
                  <a:lnTo>
                    <a:pt x="177" y="16"/>
                  </a:lnTo>
                  <a:lnTo>
                    <a:pt x="147" y="6"/>
                  </a:lnTo>
                  <a:lnTo>
                    <a:pt x="11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8" name="Freeform 138"/>
            <p:cNvSpPr/>
            <p:nvPr/>
          </p:nvSpPr>
          <p:spPr bwMode="auto">
            <a:xfrm>
              <a:off x="7021" y="2811"/>
              <a:ext cx="73" cy="38"/>
            </a:xfrm>
            <a:custGeom>
              <a:avLst/>
              <a:gdLst>
                <a:gd name="T0" fmla="*/ 70 w 73"/>
                <a:gd name="T1" fmla="*/ 0 h 38"/>
                <a:gd name="T2" fmla="*/ 70 w 73"/>
                <a:gd name="T3" fmla="*/ 0 h 38"/>
                <a:gd name="T4" fmla="*/ 68 w 73"/>
                <a:gd name="T5" fmla="*/ 5 h 38"/>
                <a:gd name="T6" fmla="*/ 67 w 73"/>
                <a:gd name="T7" fmla="*/ 10 h 38"/>
                <a:gd name="T8" fmla="*/ 60 w 73"/>
                <a:gd name="T9" fmla="*/ 15 h 38"/>
                <a:gd name="T10" fmla="*/ 52 w 73"/>
                <a:gd name="T11" fmla="*/ 18 h 38"/>
                <a:gd name="T12" fmla="*/ 40 w 73"/>
                <a:gd name="T13" fmla="*/ 21 h 38"/>
                <a:gd name="T14" fmla="*/ 19 w 73"/>
                <a:gd name="T15" fmla="*/ 25 h 38"/>
                <a:gd name="T16" fmla="*/ 9 w 73"/>
                <a:gd name="T17" fmla="*/ 26 h 38"/>
                <a:gd name="T18" fmla="*/ 0 w 73"/>
                <a:gd name="T19" fmla="*/ 31 h 38"/>
                <a:gd name="T20" fmla="*/ 0 w 73"/>
                <a:gd name="T21" fmla="*/ 31 h 38"/>
                <a:gd name="T22" fmla="*/ 5 w 73"/>
                <a:gd name="T23" fmla="*/ 35 h 38"/>
                <a:gd name="T24" fmla="*/ 12 w 73"/>
                <a:gd name="T25" fmla="*/ 36 h 38"/>
                <a:gd name="T26" fmla="*/ 24 w 73"/>
                <a:gd name="T27" fmla="*/ 38 h 38"/>
                <a:gd name="T28" fmla="*/ 24 w 73"/>
                <a:gd name="T29" fmla="*/ 38 h 38"/>
                <a:gd name="T30" fmla="*/ 33 w 73"/>
                <a:gd name="T31" fmla="*/ 36 h 38"/>
                <a:gd name="T32" fmla="*/ 43 w 73"/>
                <a:gd name="T33" fmla="*/ 33 h 38"/>
                <a:gd name="T34" fmla="*/ 53 w 73"/>
                <a:gd name="T35" fmla="*/ 30 h 38"/>
                <a:gd name="T36" fmla="*/ 62 w 73"/>
                <a:gd name="T37" fmla="*/ 25 h 38"/>
                <a:gd name="T38" fmla="*/ 68 w 73"/>
                <a:gd name="T39" fmla="*/ 18 h 38"/>
                <a:gd name="T40" fmla="*/ 72 w 73"/>
                <a:gd name="T41" fmla="*/ 13 h 38"/>
                <a:gd name="T42" fmla="*/ 73 w 73"/>
                <a:gd name="T43" fmla="*/ 7 h 38"/>
                <a:gd name="T44" fmla="*/ 70 w 73"/>
                <a:gd name="T4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 h="38">
                  <a:moveTo>
                    <a:pt x="70" y="0"/>
                  </a:moveTo>
                  <a:lnTo>
                    <a:pt x="70" y="0"/>
                  </a:lnTo>
                  <a:lnTo>
                    <a:pt x="68" y="5"/>
                  </a:lnTo>
                  <a:lnTo>
                    <a:pt x="67" y="10"/>
                  </a:lnTo>
                  <a:lnTo>
                    <a:pt x="60" y="15"/>
                  </a:lnTo>
                  <a:lnTo>
                    <a:pt x="52" y="18"/>
                  </a:lnTo>
                  <a:lnTo>
                    <a:pt x="40" y="21"/>
                  </a:lnTo>
                  <a:lnTo>
                    <a:pt x="19" y="25"/>
                  </a:lnTo>
                  <a:lnTo>
                    <a:pt x="9" y="26"/>
                  </a:lnTo>
                  <a:lnTo>
                    <a:pt x="0" y="31"/>
                  </a:lnTo>
                  <a:lnTo>
                    <a:pt x="0" y="31"/>
                  </a:lnTo>
                  <a:lnTo>
                    <a:pt x="5" y="35"/>
                  </a:lnTo>
                  <a:lnTo>
                    <a:pt x="12" y="36"/>
                  </a:lnTo>
                  <a:lnTo>
                    <a:pt x="24" y="38"/>
                  </a:lnTo>
                  <a:lnTo>
                    <a:pt x="24" y="38"/>
                  </a:lnTo>
                  <a:lnTo>
                    <a:pt x="33" y="36"/>
                  </a:lnTo>
                  <a:lnTo>
                    <a:pt x="43" y="33"/>
                  </a:lnTo>
                  <a:lnTo>
                    <a:pt x="53" y="30"/>
                  </a:lnTo>
                  <a:lnTo>
                    <a:pt x="62" y="25"/>
                  </a:lnTo>
                  <a:lnTo>
                    <a:pt x="68" y="18"/>
                  </a:lnTo>
                  <a:lnTo>
                    <a:pt x="72" y="13"/>
                  </a:lnTo>
                  <a:lnTo>
                    <a:pt x="73" y="7"/>
                  </a:lnTo>
                  <a:lnTo>
                    <a:pt x="7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49" name="Freeform 139"/>
            <p:cNvSpPr/>
            <p:nvPr/>
          </p:nvSpPr>
          <p:spPr bwMode="auto">
            <a:xfrm>
              <a:off x="7021" y="2811"/>
              <a:ext cx="73" cy="38"/>
            </a:xfrm>
            <a:custGeom>
              <a:avLst/>
              <a:gdLst>
                <a:gd name="T0" fmla="*/ 70 w 73"/>
                <a:gd name="T1" fmla="*/ 0 h 38"/>
                <a:gd name="T2" fmla="*/ 70 w 73"/>
                <a:gd name="T3" fmla="*/ 0 h 38"/>
                <a:gd name="T4" fmla="*/ 68 w 73"/>
                <a:gd name="T5" fmla="*/ 5 h 38"/>
                <a:gd name="T6" fmla="*/ 67 w 73"/>
                <a:gd name="T7" fmla="*/ 10 h 38"/>
                <a:gd name="T8" fmla="*/ 60 w 73"/>
                <a:gd name="T9" fmla="*/ 15 h 38"/>
                <a:gd name="T10" fmla="*/ 52 w 73"/>
                <a:gd name="T11" fmla="*/ 18 h 38"/>
                <a:gd name="T12" fmla="*/ 40 w 73"/>
                <a:gd name="T13" fmla="*/ 21 h 38"/>
                <a:gd name="T14" fmla="*/ 19 w 73"/>
                <a:gd name="T15" fmla="*/ 25 h 38"/>
                <a:gd name="T16" fmla="*/ 9 w 73"/>
                <a:gd name="T17" fmla="*/ 26 h 38"/>
                <a:gd name="T18" fmla="*/ 0 w 73"/>
                <a:gd name="T19" fmla="*/ 31 h 38"/>
                <a:gd name="T20" fmla="*/ 0 w 73"/>
                <a:gd name="T21" fmla="*/ 31 h 38"/>
                <a:gd name="T22" fmla="*/ 5 w 73"/>
                <a:gd name="T23" fmla="*/ 35 h 38"/>
                <a:gd name="T24" fmla="*/ 12 w 73"/>
                <a:gd name="T25" fmla="*/ 36 h 38"/>
                <a:gd name="T26" fmla="*/ 24 w 73"/>
                <a:gd name="T27" fmla="*/ 38 h 38"/>
                <a:gd name="T28" fmla="*/ 24 w 73"/>
                <a:gd name="T29" fmla="*/ 38 h 38"/>
                <a:gd name="T30" fmla="*/ 33 w 73"/>
                <a:gd name="T31" fmla="*/ 36 h 38"/>
                <a:gd name="T32" fmla="*/ 43 w 73"/>
                <a:gd name="T33" fmla="*/ 33 h 38"/>
                <a:gd name="T34" fmla="*/ 53 w 73"/>
                <a:gd name="T35" fmla="*/ 30 h 38"/>
                <a:gd name="T36" fmla="*/ 62 w 73"/>
                <a:gd name="T37" fmla="*/ 25 h 38"/>
                <a:gd name="T38" fmla="*/ 68 w 73"/>
                <a:gd name="T39" fmla="*/ 18 h 38"/>
                <a:gd name="T40" fmla="*/ 72 w 73"/>
                <a:gd name="T41" fmla="*/ 13 h 38"/>
                <a:gd name="T42" fmla="*/ 73 w 73"/>
                <a:gd name="T43" fmla="*/ 7 h 38"/>
                <a:gd name="T44" fmla="*/ 70 w 73"/>
                <a:gd name="T4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 h="38">
                  <a:moveTo>
                    <a:pt x="70" y="0"/>
                  </a:moveTo>
                  <a:lnTo>
                    <a:pt x="70" y="0"/>
                  </a:lnTo>
                  <a:lnTo>
                    <a:pt x="68" y="5"/>
                  </a:lnTo>
                  <a:lnTo>
                    <a:pt x="67" y="10"/>
                  </a:lnTo>
                  <a:lnTo>
                    <a:pt x="60" y="15"/>
                  </a:lnTo>
                  <a:lnTo>
                    <a:pt x="52" y="18"/>
                  </a:lnTo>
                  <a:lnTo>
                    <a:pt x="40" y="21"/>
                  </a:lnTo>
                  <a:lnTo>
                    <a:pt x="19" y="25"/>
                  </a:lnTo>
                  <a:lnTo>
                    <a:pt x="9" y="26"/>
                  </a:lnTo>
                  <a:lnTo>
                    <a:pt x="0" y="31"/>
                  </a:lnTo>
                  <a:lnTo>
                    <a:pt x="0" y="31"/>
                  </a:lnTo>
                  <a:lnTo>
                    <a:pt x="5" y="35"/>
                  </a:lnTo>
                  <a:lnTo>
                    <a:pt x="12" y="36"/>
                  </a:lnTo>
                  <a:lnTo>
                    <a:pt x="24" y="38"/>
                  </a:lnTo>
                  <a:lnTo>
                    <a:pt x="24" y="38"/>
                  </a:lnTo>
                  <a:lnTo>
                    <a:pt x="33" y="36"/>
                  </a:lnTo>
                  <a:lnTo>
                    <a:pt x="43" y="33"/>
                  </a:lnTo>
                  <a:lnTo>
                    <a:pt x="53" y="30"/>
                  </a:lnTo>
                  <a:lnTo>
                    <a:pt x="62" y="25"/>
                  </a:lnTo>
                  <a:lnTo>
                    <a:pt x="68" y="18"/>
                  </a:lnTo>
                  <a:lnTo>
                    <a:pt x="72" y="13"/>
                  </a:lnTo>
                  <a:lnTo>
                    <a:pt x="73" y="7"/>
                  </a:lnTo>
                  <a:lnTo>
                    <a:pt x="7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50" name="Freeform 140"/>
            <p:cNvSpPr/>
            <p:nvPr/>
          </p:nvSpPr>
          <p:spPr bwMode="auto">
            <a:xfrm>
              <a:off x="6472" y="2895"/>
              <a:ext cx="69" cy="38"/>
            </a:xfrm>
            <a:custGeom>
              <a:avLst/>
              <a:gdLst>
                <a:gd name="T0" fmla="*/ 69 w 69"/>
                <a:gd name="T1" fmla="*/ 0 h 38"/>
                <a:gd name="T2" fmla="*/ 69 w 69"/>
                <a:gd name="T3" fmla="*/ 0 h 38"/>
                <a:gd name="T4" fmla="*/ 58 w 69"/>
                <a:gd name="T5" fmla="*/ 2 h 38"/>
                <a:gd name="T6" fmla="*/ 46 w 69"/>
                <a:gd name="T7" fmla="*/ 5 h 38"/>
                <a:gd name="T8" fmla="*/ 36 w 69"/>
                <a:gd name="T9" fmla="*/ 9 h 38"/>
                <a:gd name="T10" fmla="*/ 26 w 69"/>
                <a:gd name="T11" fmla="*/ 12 h 38"/>
                <a:gd name="T12" fmla="*/ 18 w 69"/>
                <a:gd name="T13" fmla="*/ 19 h 38"/>
                <a:gd name="T14" fmla="*/ 12 w 69"/>
                <a:gd name="T15" fmla="*/ 24 h 38"/>
                <a:gd name="T16" fmla="*/ 5 w 69"/>
                <a:gd name="T17" fmla="*/ 32 h 38"/>
                <a:gd name="T18" fmla="*/ 0 w 69"/>
                <a:gd name="T19" fmla="*/ 38 h 38"/>
                <a:gd name="T20" fmla="*/ 0 w 69"/>
                <a:gd name="T21" fmla="*/ 38 h 38"/>
                <a:gd name="T22" fmla="*/ 35 w 69"/>
                <a:gd name="T23" fmla="*/ 20 h 38"/>
                <a:gd name="T24" fmla="*/ 69 w 69"/>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38">
                  <a:moveTo>
                    <a:pt x="69" y="0"/>
                  </a:moveTo>
                  <a:lnTo>
                    <a:pt x="69" y="0"/>
                  </a:lnTo>
                  <a:lnTo>
                    <a:pt x="58" y="2"/>
                  </a:lnTo>
                  <a:lnTo>
                    <a:pt x="46" y="5"/>
                  </a:lnTo>
                  <a:lnTo>
                    <a:pt x="36" y="9"/>
                  </a:lnTo>
                  <a:lnTo>
                    <a:pt x="26" y="12"/>
                  </a:lnTo>
                  <a:lnTo>
                    <a:pt x="18" y="19"/>
                  </a:lnTo>
                  <a:lnTo>
                    <a:pt x="12" y="24"/>
                  </a:lnTo>
                  <a:lnTo>
                    <a:pt x="5" y="32"/>
                  </a:lnTo>
                  <a:lnTo>
                    <a:pt x="0" y="38"/>
                  </a:lnTo>
                  <a:lnTo>
                    <a:pt x="0" y="38"/>
                  </a:lnTo>
                  <a:lnTo>
                    <a:pt x="35" y="20"/>
                  </a:lnTo>
                  <a:lnTo>
                    <a:pt x="6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51" name="Freeform 141"/>
            <p:cNvSpPr/>
            <p:nvPr/>
          </p:nvSpPr>
          <p:spPr bwMode="auto">
            <a:xfrm>
              <a:off x="6472" y="2895"/>
              <a:ext cx="69" cy="38"/>
            </a:xfrm>
            <a:custGeom>
              <a:avLst/>
              <a:gdLst>
                <a:gd name="T0" fmla="*/ 69 w 69"/>
                <a:gd name="T1" fmla="*/ 0 h 38"/>
                <a:gd name="T2" fmla="*/ 69 w 69"/>
                <a:gd name="T3" fmla="*/ 0 h 38"/>
                <a:gd name="T4" fmla="*/ 58 w 69"/>
                <a:gd name="T5" fmla="*/ 2 h 38"/>
                <a:gd name="T6" fmla="*/ 46 w 69"/>
                <a:gd name="T7" fmla="*/ 5 h 38"/>
                <a:gd name="T8" fmla="*/ 36 w 69"/>
                <a:gd name="T9" fmla="*/ 9 h 38"/>
                <a:gd name="T10" fmla="*/ 26 w 69"/>
                <a:gd name="T11" fmla="*/ 12 h 38"/>
                <a:gd name="T12" fmla="*/ 18 w 69"/>
                <a:gd name="T13" fmla="*/ 19 h 38"/>
                <a:gd name="T14" fmla="*/ 12 w 69"/>
                <a:gd name="T15" fmla="*/ 24 h 38"/>
                <a:gd name="T16" fmla="*/ 5 w 69"/>
                <a:gd name="T17" fmla="*/ 32 h 38"/>
                <a:gd name="T18" fmla="*/ 0 w 69"/>
                <a:gd name="T19" fmla="*/ 38 h 38"/>
                <a:gd name="T20" fmla="*/ 0 w 69"/>
                <a:gd name="T21" fmla="*/ 38 h 38"/>
                <a:gd name="T22" fmla="*/ 35 w 69"/>
                <a:gd name="T23" fmla="*/ 20 h 38"/>
                <a:gd name="T24" fmla="*/ 69 w 69"/>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38">
                  <a:moveTo>
                    <a:pt x="69" y="0"/>
                  </a:moveTo>
                  <a:lnTo>
                    <a:pt x="69" y="0"/>
                  </a:lnTo>
                  <a:lnTo>
                    <a:pt x="58" y="2"/>
                  </a:lnTo>
                  <a:lnTo>
                    <a:pt x="46" y="5"/>
                  </a:lnTo>
                  <a:lnTo>
                    <a:pt x="36" y="9"/>
                  </a:lnTo>
                  <a:lnTo>
                    <a:pt x="26" y="12"/>
                  </a:lnTo>
                  <a:lnTo>
                    <a:pt x="18" y="19"/>
                  </a:lnTo>
                  <a:lnTo>
                    <a:pt x="12" y="24"/>
                  </a:lnTo>
                  <a:lnTo>
                    <a:pt x="5" y="32"/>
                  </a:lnTo>
                  <a:lnTo>
                    <a:pt x="0" y="38"/>
                  </a:lnTo>
                  <a:lnTo>
                    <a:pt x="0" y="38"/>
                  </a:lnTo>
                  <a:lnTo>
                    <a:pt x="35" y="20"/>
                  </a:lnTo>
                  <a:lnTo>
                    <a:pt x="6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28" tIns="45714" rIns="91428" bIns="45714" numCol="1" anchor="t" anchorCtr="0" compatLnSpc="1">
              <a:noAutofit/>
            </a:bodyPr>
            <a:lstStyle/>
            <a:p>
              <a:pPr marL="0" marR="0" lvl="0" indent="0" algn="l" defTabSz="914400" rtl="0" eaLnBrk="0" fontAlgn="base" latinLnBrk="0" hangingPunct="0">
                <a:lnSpc>
                  <a:spcPct val="100000"/>
                </a:lnSpc>
                <a:spcBef>
                  <a:spcPct val="50000"/>
                </a:spcBef>
                <a:spcAft>
                  <a:spcPct val="0"/>
                </a:spcAft>
                <a:buClrTx/>
                <a:buSzTx/>
                <a:buFontTx/>
                <a:buNone/>
                <a:defRPr/>
              </a:pPr>
              <a:endParaRPr kumimoji="0" lang="en-ZA" sz="1800" b="0" i="0" u="none" strike="noStrike" kern="0" cap="none" spc="0" normalizeH="0" baseline="0" noProof="0">
                <a:ln>
                  <a:noFill/>
                </a:ln>
                <a:solidFill>
                  <a:srgbClr val="000000"/>
                </a:solidFill>
                <a:effectLst/>
                <a:uLnTx/>
                <a:uFillTx/>
                <a:latin typeface="Arial" panose="020B0604020202020204" pitchFamily="34" charset="0"/>
                <a:ea typeface="华文楷体" panose="02010600040101010101" pitchFamily="2" charset="-122"/>
                <a:cs typeface="+mn-cs"/>
              </a:endParaRPr>
            </a:p>
          </p:txBody>
        </p:sp>
      </p:grpSp>
      <p:sp>
        <p:nvSpPr>
          <p:cNvPr id="152" name="TextBox 325"/>
          <p:cNvSpPr txBox="1"/>
          <p:nvPr/>
        </p:nvSpPr>
        <p:spPr>
          <a:xfrm>
            <a:off x="2572455" y="2976763"/>
            <a:ext cx="1409063" cy="320754"/>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50000"/>
              </a:spcBef>
              <a:spcAft>
                <a:spcPct val="0"/>
              </a:spcAft>
              <a:buClrTx/>
              <a:buSzTx/>
              <a:buFontTx/>
              <a:buNone/>
              <a:defRPr/>
            </a:pPr>
            <a:endParaRPr kumimoji="0" lang="en-US" altLang="zh-CN"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endParaRPr>
          </a:p>
        </p:txBody>
      </p:sp>
      <p:sp>
        <p:nvSpPr>
          <p:cNvPr id="153" name="TextBox 154"/>
          <p:cNvSpPr txBox="1"/>
          <p:nvPr/>
        </p:nvSpPr>
        <p:spPr>
          <a:xfrm>
            <a:off x="1012374" y="2748185"/>
            <a:ext cx="4637285" cy="978711"/>
          </a:xfrm>
          <a:prstGeom prst="rect">
            <a:avLst/>
          </a:prstGeom>
          <a:noFill/>
        </p:spPr>
        <p:txBody>
          <a:bodyPr wrap="square" lIns="0" tIns="91428" rIns="0" bIns="0" rtlCol="0" anchor="t">
            <a:noAutofit/>
          </a:bodyPr>
          <a:lstStyle/>
          <a:p>
            <a:pPr marL="0" marR="0" lvl="0" indent="0" algn="ctr" defTabSz="914400" rtl="0" eaLnBrk="0" fontAlgn="base" latinLnBrk="0" hangingPunct="0">
              <a:lnSpc>
                <a:spcPct val="120000"/>
              </a:lnSpc>
              <a:spcBef>
                <a:spcPts val="0"/>
              </a:spcBef>
              <a:spcAft>
                <a:spcPct val="0"/>
              </a:spcAft>
              <a:buClrTx/>
              <a:buSzTx/>
              <a:buFontTx/>
              <a:buNone/>
              <a:defRPr/>
            </a:pPr>
            <a:r>
              <a:rPr kumimoji="0" lang="zh-CN" altLang="en-US" sz="20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季节性流感</a:t>
            </a: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可能使医疗保健系统不堪重负，并导致严重的生产力损失</a:t>
            </a: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endParaRPr>
          </a:p>
        </p:txBody>
      </p:sp>
      <p:pic>
        <p:nvPicPr>
          <p:cNvPr id="154" name="Graphic 449"/>
          <p:cNvPicPr>
            <a:picLocks noChangeAspect="1"/>
          </p:cNvPicPr>
          <p:nvPr/>
        </p:nvPicPr>
        <p:blipFill>
          <a:blip r:embed="rId5"/>
          <a:stretch>
            <a:fillRect/>
          </a:stretch>
        </p:blipFill>
        <p:spPr>
          <a:xfrm>
            <a:off x="2807128" y="2018336"/>
            <a:ext cx="864536" cy="864536"/>
          </a:xfrm>
          <a:prstGeom prst="rect">
            <a:avLst/>
          </a:prstGeom>
        </p:spPr>
      </p:pic>
      <p:pic>
        <p:nvPicPr>
          <p:cNvPr id="155" name="图片 1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0070" y="2114444"/>
            <a:ext cx="668288" cy="668288"/>
          </a:xfrm>
          <a:prstGeom prst="rect">
            <a:avLst/>
          </a:prstGeom>
        </p:spPr>
      </p:pic>
      <p:pic>
        <p:nvPicPr>
          <p:cNvPr id="156" name="图片 1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49721" y="2068824"/>
            <a:ext cx="668288" cy="668288"/>
          </a:xfrm>
          <a:prstGeom prst="rect">
            <a:avLst/>
          </a:prstGeom>
        </p:spPr>
      </p:pic>
      <p:pic>
        <p:nvPicPr>
          <p:cNvPr id="157" name="图片 15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1433" y="3535992"/>
            <a:ext cx="668288" cy="668288"/>
          </a:xfrm>
          <a:prstGeom prst="rect">
            <a:avLst/>
          </a:prstGeom>
        </p:spPr>
      </p:pic>
      <p:pic>
        <p:nvPicPr>
          <p:cNvPr id="158" name="图片 1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9815" y="4826875"/>
            <a:ext cx="668288" cy="668288"/>
          </a:xfrm>
          <a:prstGeom prst="rect">
            <a:avLst/>
          </a:prstGeom>
        </p:spPr>
      </p:pic>
      <p:sp>
        <p:nvSpPr>
          <p:cNvPr id="159" name="TextBox 325"/>
          <p:cNvSpPr txBox="1"/>
          <p:nvPr/>
        </p:nvSpPr>
        <p:spPr>
          <a:xfrm>
            <a:off x="655559" y="5048078"/>
            <a:ext cx="5350914" cy="553815"/>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ct val="50000"/>
              </a:spcBef>
              <a:spcAft>
                <a:spcPct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每年有约</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300</a:t>
            </a:r>
            <a:r>
              <a:rPr kumimoji="0" lang="zh-CN" altLang="en-US" sz="18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万</a:t>
            </a: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至</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500</a:t>
            </a:r>
            <a:r>
              <a:rPr kumimoji="0" lang="zh-CN" altLang="en-US" sz="18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万</a:t>
            </a: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严重病例</a:t>
            </a:r>
            <a:endPar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endParaRPr>
          </a:p>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全球每年约</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290,000-650,000</a:t>
            </a: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例死亡</a:t>
            </a: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endParaRPr>
          </a:p>
          <a:p>
            <a:pPr marL="0" marR="0" lvl="0" indent="0" algn="l" defTabSz="914400" rtl="0" eaLnBrk="0" fontAlgn="base" latinLnBrk="0" hangingPunct="0">
              <a:lnSpc>
                <a:spcPct val="100000"/>
              </a:lnSpc>
              <a:spcBef>
                <a:spcPts val="0"/>
              </a:spcBef>
              <a:spcAft>
                <a:spcPct val="0"/>
              </a:spcAft>
              <a:buClrTx/>
              <a:buSzTx/>
              <a:buFontTx/>
              <a:buNone/>
              <a:defRPr/>
            </a:pPr>
            <a:endPar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华文楷体" panose="02010600040101010101" pitchFamily="2" charset="-122"/>
              <a:cs typeface="+mn-cs"/>
            </a:endParaRPr>
          </a:p>
          <a:p>
            <a:pPr marL="0" marR="0" lvl="0" indent="0" algn="l" defTabSz="914400" rtl="0" eaLnBrk="0" fontAlgn="base" latinLnBrk="0" hangingPunct="0">
              <a:lnSpc>
                <a:spcPct val="100000"/>
              </a:lnSpc>
              <a:spcBef>
                <a:spcPts val="0"/>
              </a:spcBef>
              <a:spcAft>
                <a:spcPct val="0"/>
              </a:spcAft>
              <a:buClrTx/>
              <a:buSzTx/>
              <a:buFontTx/>
              <a:buNone/>
              <a:defRPr/>
            </a:pPr>
            <a:endParaRPr kumimoji="0" lang="en-US" sz="1600" b="0" i="0" u="none" strike="noStrike" kern="0" cap="none" spc="0" normalizeH="0" baseline="0" noProof="0" dirty="0">
              <a:ln>
                <a:noFill/>
              </a:ln>
              <a:solidFill>
                <a:srgbClr val="000000"/>
              </a:solidFill>
              <a:effectLst/>
              <a:uLnTx/>
              <a:uFillTx/>
              <a:latin typeface="Arial" panose="020B0604020202020204" pitchFamily="34" charset="0"/>
              <a:ea typeface="华文楷体" panose="02010600040101010101" pitchFamily="2" charset="-122"/>
              <a:cs typeface="+mn-cs"/>
            </a:endParaRPr>
          </a:p>
          <a:p>
            <a:pPr marL="0" marR="0" lvl="0" indent="0" algn="l" defTabSz="914400" rtl="0" eaLnBrk="0" fontAlgn="base" latinLnBrk="0" hangingPunct="0">
              <a:lnSpc>
                <a:spcPct val="100000"/>
              </a:lnSpc>
              <a:spcBef>
                <a:spcPts val="0"/>
              </a:spcBef>
              <a:spcAft>
                <a:spcPct val="0"/>
              </a:spcAft>
              <a:buClrTx/>
              <a:buSzTx/>
              <a:buFontTx/>
              <a:buNone/>
              <a:defRPr/>
            </a:pPr>
            <a:endParaRPr kumimoji="0" lang="en-US" sz="1600" b="0" i="0" u="none" strike="noStrike" kern="0" cap="none" spc="0" normalizeH="0" baseline="0" noProof="0" dirty="0" err="1">
              <a:ln>
                <a:noFill/>
              </a:ln>
              <a:solidFill>
                <a:srgbClr val="000000"/>
              </a:solidFill>
              <a:effectLst/>
              <a:uLnTx/>
              <a:uFillTx/>
              <a:latin typeface="Arial" panose="020B0604020202020204" pitchFamily="34" charset="0"/>
              <a:ea typeface="华文楷体" panose="02010600040101010101" pitchFamily="2" charset="-122"/>
              <a:cs typeface="+mn-cs"/>
            </a:endParaRPr>
          </a:p>
        </p:txBody>
      </p:sp>
      <p:sp>
        <p:nvSpPr>
          <p:cNvPr id="160" name="TextBox 325"/>
          <p:cNvSpPr txBox="1"/>
          <p:nvPr/>
        </p:nvSpPr>
        <p:spPr>
          <a:xfrm>
            <a:off x="655559" y="3934766"/>
            <a:ext cx="5350914" cy="329681"/>
          </a:xfrm>
          <a:prstGeom prst="rect">
            <a:avLst/>
          </a:prstGeom>
          <a:noFill/>
        </p:spPr>
        <p:txBody>
          <a:bodyPr wrap="square" lIns="0" tIns="0" rIns="0" bIns="0" rtlCol="0">
            <a:noAutofit/>
          </a:bodyPr>
          <a:lstStyle/>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高季节性罹患率 </a:t>
            </a:r>
            <a:endParaRPr kumimoji="0" lang="en-US" altLang="zh-CN"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endParaRPr>
          </a:p>
          <a:p>
            <a:pPr marL="0" marR="0" lvl="0" indent="0" algn="ctr" defTabSz="914400" rtl="0" eaLnBrk="0" fontAlgn="base" latinLnBrk="0" hangingPunct="0">
              <a:lnSpc>
                <a:spcPct val="100000"/>
              </a:lnSpc>
              <a:spcBef>
                <a:spcPts val="0"/>
              </a:spcBef>
              <a:spcAft>
                <a:spcPct val="0"/>
              </a:spcAft>
              <a:buClrTx/>
              <a:buSzTx/>
              <a:buFontTx/>
              <a:buNone/>
              <a:defRPr/>
            </a:pP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儿童达</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20%-30%</a:t>
            </a:r>
            <a:r>
              <a:rPr kumimoji="0" lang="zh-CN" altLang="en-US" sz="1800" b="0" i="0" u="none" strike="noStrike" kern="0" cap="none" spc="0" normalizeH="0" baseline="0" noProof="0" dirty="0">
                <a:ln>
                  <a:noFill/>
                </a:ln>
                <a:solidFill>
                  <a:srgbClr val="000000"/>
                </a:solidFill>
                <a:effectLst/>
                <a:uLnTx/>
                <a:uFillTx/>
                <a:latin typeface="Arial" panose="020B0604020202020204" pitchFamily="34" charset="0"/>
                <a:ea typeface="微软雅黑" panose="020B0503020204020204" charset="-122"/>
                <a:cs typeface="+mn-cs"/>
              </a:rPr>
              <a:t>；成人为</a:t>
            </a:r>
            <a:r>
              <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rPr>
              <a:t>5%-10%</a:t>
            </a:r>
            <a:endParaRPr kumimoji="0" lang="en-US" altLang="zh-CN" sz="2400" b="1" i="0" u="none" strike="noStrike" kern="0" cap="none" spc="0" normalizeH="0" baseline="0" noProof="0" dirty="0">
              <a:ln>
                <a:noFill/>
              </a:ln>
              <a:solidFill>
                <a:srgbClr val="C00000"/>
              </a:solidFill>
              <a:effectLst/>
              <a:uLnTx/>
              <a:uFillTx/>
              <a:latin typeface="Arial" panose="020B0604020202020204" pitchFamily="34" charset="0"/>
              <a:ea typeface="微软雅黑" panose="020B0503020204020204" charset="-122"/>
              <a:cs typeface="+mn-cs"/>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96274" name="think-cell 幻灯片" r:id="rId2" imgW="5715" imgH="5715" progId="TCLayout.ActiveDocument.1">
                  <p:embed/>
                </p:oleObj>
              </mc:Choice>
              <mc:Fallback>
                <p:oleObj name="think-cell 幻灯片" r:id="rId2" imgW="5715" imgH="5715" progId="TCLayout.ActiveDocument.1">
                  <p:embed/>
                  <p:pic>
                    <p:nvPicPr>
                      <p:cNvPr id="0" name="对象 3"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26" name="标题 25"/>
          <p:cNvSpPr/>
          <p:nvPr>
            <p:ph type="title" idx="4294967295"/>
          </p:nvPr>
        </p:nvSpPr>
        <p:spPr>
          <a:xfrm>
            <a:off x="544513" y="639763"/>
            <a:ext cx="11102975" cy="417512"/>
          </a:xfrm>
        </p:spPr>
        <p:txBody>
          <a:bodyPr vert="horz">
            <a:noAutofit/>
          </a:bodyPr>
          <a:lstStyle/>
          <a:p>
            <a:pPr algn="ctr"/>
            <a:r>
              <a:rPr lang="zh-CN" altLang="en-US" sz="3200" b="1" dirty="0"/>
              <a:t>流感每年引起住院以及死亡情况值得关注</a:t>
            </a:r>
            <a:endParaRPr lang="zh-CN" altLang="en-US" sz="3200" b="1" dirty="0"/>
          </a:p>
        </p:txBody>
      </p:sp>
      <p:sp>
        <p:nvSpPr>
          <p:cNvPr id="11" name="同侧圆角矩形 19"/>
          <p:cNvSpPr/>
          <p:nvPr/>
        </p:nvSpPr>
        <p:spPr>
          <a:xfrm rot="10800000">
            <a:off x="2926852" y="2510007"/>
            <a:ext cx="8703372" cy="2084097"/>
          </a:xfrm>
          <a:prstGeom prst="round2SameRect">
            <a:avLst>
              <a:gd name="adj1" fmla="val 5163"/>
              <a:gd name="adj2" fmla="val 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latin typeface="Imago" charset="0"/>
              <a:ea typeface="微软雅黑" panose="020B0503020204020204" charset="-122"/>
            </a:endParaRPr>
          </a:p>
        </p:txBody>
      </p:sp>
      <p:pic>
        <p:nvPicPr>
          <p:cNvPr id="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889" y="2361251"/>
            <a:ext cx="1782642" cy="11908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5"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3729" y="3626772"/>
            <a:ext cx="2213487" cy="16809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7" name="Rectangle 9"/>
          <p:cNvSpPr/>
          <p:nvPr/>
        </p:nvSpPr>
        <p:spPr>
          <a:xfrm>
            <a:off x="10240250" y="0"/>
            <a:ext cx="1456450" cy="557561"/>
          </a:xfrm>
          <a:prstGeom prst="flowChartOffpageConnector">
            <a:avLst/>
          </a:prstGeom>
          <a:solidFill>
            <a:srgbClr val="018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t>流感的疾病负担</a:t>
            </a:r>
            <a:endParaRPr lang="zh-CN" altLang="en-US" sz="1400" b="1" dirty="0"/>
          </a:p>
        </p:txBody>
      </p:sp>
      <p:sp>
        <p:nvSpPr>
          <p:cNvPr id="21" name="文本占位符 3"/>
          <p:cNvSpPr txBox="1"/>
          <p:nvPr/>
        </p:nvSpPr>
        <p:spPr>
          <a:xfrm>
            <a:off x="495074" y="5770109"/>
            <a:ext cx="11727482" cy="896256"/>
          </a:xfrm>
          <a:prstGeom prst="rect">
            <a:avLst/>
          </a:prstGeom>
        </p:spPr>
        <p:txBody>
          <a:bodyPr lIns="0" tIns="0" rIns="0" bIns="0" anchor="b"/>
          <a:lstStyle>
            <a:lvl1pPr marL="439420" indent="-439420" algn="l" defTabSz="1172210" rtl="0" eaLnBrk="1" latinLnBrk="0" hangingPunct="1">
              <a:spcBef>
                <a:spcPct val="20000"/>
              </a:spcBef>
              <a:buFont typeface="Arial" panose="020B0604020202020204" pitchFamily="34" charset="0"/>
              <a:buChar char="•"/>
              <a:defRPr sz="4100" kern="1200">
                <a:solidFill>
                  <a:schemeClr val="tx1"/>
                </a:solidFill>
                <a:latin typeface="+mn-lt"/>
                <a:ea typeface="+mn-ea"/>
                <a:cs typeface="+mn-cs"/>
              </a:defRPr>
            </a:lvl1pPr>
            <a:lvl2pPr marL="952500" indent="-366395" algn="l" defTabSz="117221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2pPr>
            <a:lvl3pPr marL="1464945" indent="-292735" algn="l" defTabSz="1172210"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3pPr>
            <a:lvl4pPr marL="205105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63715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22326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36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4835"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0940" indent="-292735" algn="l" defTabSz="117221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a:lstStyle>
          <a:p>
            <a:pPr marL="0" indent="0">
              <a:spcBef>
                <a:spcPts val="0"/>
              </a:spcBef>
              <a:buNone/>
            </a:pPr>
            <a:r>
              <a:rPr lang="en-US" altLang="zh-CN" sz="800" dirty="0">
                <a:solidFill>
                  <a:schemeClr val="bg1">
                    <a:lumMod val="50000"/>
                  </a:schemeClr>
                </a:solidFill>
                <a:latin typeface="Imago" charset="0"/>
                <a:ea typeface="微软雅黑" panose="020B0503020204020204" charset="-122"/>
              </a:rPr>
              <a:t>1. https://covid19.who.int/(</a:t>
            </a:r>
            <a:r>
              <a:rPr lang="zh-CN" altLang="en-US" sz="800" dirty="0">
                <a:solidFill>
                  <a:schemeClr val="bg1">
                    <a:lumMod val="50000"/>
                  </a:schemeClr>
                </a:solidFill>
                <a:latin typeface="Imago" charset="0"/>
                <a:ea typeface="微软雅黑" panose="020B0503020204020204" charset="-122"/>
              </a:rPr>
              <a:t>数据截至</a:t>
            </a:r>
            <a:r>
              <a:rPr lang="en-US" altLang="zh-CN" sz="800" dirty="0">
                <a:solidFill>
                  <a:schemeClr val="bg1">
                    <a:lumMod val="50000"/>
                  </a:schemeClr>
                </a:solidFill>
                <a:latin typeface="Imago" charset="0"/>
                <a:ea typeface="微软雅黑" panose="020B0503020204020204" charset="-122"/>
              </a:rPr>
              <a:t>2022</a:t>
            </a:r>
            <a:r>
              <a:rPr lang="zh-CN" altLang="en-US" sz="800" dirty="0">
                <a:solidFill>
                  <a:schemeClr val="bg1">
                    <a:lumMod val="50000"/>
                  </a:schemeClr>
                </a:solidFill>
                <a:latin typeface="Imago" charset="0"/>
                <a:ea typeface="微软雅黑" panose="020B0503020204020204" charset="-122"/>
              </a:rPr>
              <a:t>年</a:t>
            </a:r>
            <a:r>
              <a:rPr lang="en-US" altLang="zh-CN" sz="800" dirty="0">
                <a:solidFill>
                  <a:schemeClr val="bg1">
                    <a:lumMod val="50000"/>
                  </a:schemeClr>
                </a:solidFill>
                <a:latin typeface="Imago" charset="0"/>
                <a:ea typeface="微软雅黑" panose="020B0503020204020204" charset="-122"/>
              </a:rPr>
              <a:t>6</a:t>
            </a:r>
            <a:r>
              <a:rPr lang="zh-CN" altLang="en-US" sz="800" dirty="0">
                <a:solidFill>
                  <a:schemeClr val="bg1">
                    <a:lumMod val="50000"/>
                  </a:schemeClr>
                </a:solidFill>
                <a:latin typeface="Imago" charset="0"/>
                <a:ea typeface="微软雅黑" panose="020B0503020204020204" charset="-122"/>
              </a:rPr>
              <a:t>月</a:t>
            </a:r>
            <a:r>
              <a:rPr lang="en-US" altLang="zh-CN" sz="800" dirty="0">
                <a:solidFill>
                  <a:schemeClr val="bg1">
                    <a:lumMod val="50000"/>
                  </a:schemeClr>
                </a:solidFill>
                <a:latin typeface="Imago" charset="0"/>
                <a:ea typeface="微软雅黑" panose="020B0503020204020204" charset="-122"/>
              </a:rPr>
              <a:t>6</a:t>
            </a:r>
            <a:r>
              <a:rPr lang="zh-CN" altLang="en-US" sz="800" dirty="0">
                <a:solidFill>
                  <a:schemeClr val="bg1">
                    <a:lumMod val="50000"/>
                  </a:schemeClr>
                </a:solidFill>
                <a:latin typeface="Imago" charset="0"/>
                <a:ea typeface="微软雅黑" panose="020B0503020204020204" charset="-122"/>
              </a:rPr>
              <a:t>日</a:t>
            </a:r>
            <a:r>
              <a:rPr lang="en-US" altLang="zh-CN" sz="800" dirty="0">
                <a:solidFill>
                  <a:schemeClr val="bg1">
                    <a:lumMod val="50000"/>
                  </a:schemeClr>
                </a:solidFill>
                <a:latin typeface="Imago" charset="0"/>
                <a:ea typeface="微软雅黑" panose="020B0503020204020204" charset="-122"/>
              </a:rPr>
              <a:t>)</a:t>
            </a:r>
            <a:endParaRPr lang="en-US" altLang="zh-CN" sz="800" dirty="0">
              <a:solidFill>
                <a:schemeClr val="bg1">
                  <a:lumMod val="50000"/>
                </a:schemeClr>
              </a:solidFill>
              <a:latin typeface="Imago" charset="0"/>
              <a:ea typeface="微软雅黑" panose="020B0503020204020204" charset="-122"/>
            </a:endParaRPr>
          </a:p>
          <a:p>
            <a:pPr marL="0" indent="0">
              <a:spcBef>
                <a:spcPts val="0"/>
              </a:spcBef>
              <a:buNone/>
            </a:pPr>
            <a:r>
              <a:rPr lang="en-US" altLang="zh-CN" sz="800" dirty="0">
                <a:solidFill>
                  <a:schemeClr val="bg1">
                    <a:lumMod val="50000"/>
                  </a:schemeClr>
                </a:solidFill>
                <a:latin typeface="Imago" charset="0"/>
                <a:ea typeface="微软雅黑" panose="020B0503020204020204" charset="-122"/>
              </a:rPr>
              <a:t>2.https://ncov.dxy.cn/ncovh5/view/pneumonia?from=dxy&amp;source=&amp;link=&amp;share=</a:t>
            </a:r>
            <a:endParaRPr lang="en-US" altLang="zh-CN" sz="800" dirty="0">
              <a:solidFill>
                <a:schemeClr val="bg1">
                  <a:lumMod val="50000"/>
                </a:schemeClr>
              </a:solidFill>
              <a:latin typeface="Imago" charset="0"/>
              <a:ea typeface="微软雅黑" panose="020B0503020204020204" charset="-122"/>
            </a:endParaRPr>
          </a:p>
          <a:p>
            <a:pPr marL="0" lvl="0" indent="0">
              <a:spcBef>
                <a:spcPts val="0"/>
              </a:spcBef>
              <a:buNone/>
              <a:defRPr/>
            </a:pPr>
            <a:r>
              <a:rPr lang="en-US" altLang="zh-CN" sz="800" dirty="0">
                <a:solidFill>
                  <a:schemeClr val="bg1">
                    <a:lumMod val="50000"/>
                  </a:schemeClr>
                </a:solidFill>
                <a:latin typeface="Imago" charset="0"/>
                <a:ea typeface="微软雅黑" panose="020B0503020204020204" charset="-122"/>
              </a:rPr>
              <a:t>3. WHO (2018). Influenza (seasonal) factsheet. Available at https://www.who.int/en/news-room/fact-sheets/detail/influenza-(seasonal). </a:t>
            </a:r>
            <a:endParaRPr lang="en-US" altLang="zh-CN" sz="800" dirty="0">
              <a:solidFill>
                <a:schemeClr val="bg1">
                  <a:lumMod val="50000"/>
                </a:schemeClr>
              </a:solidFill>
              <a:latin typeface="Imago" charset="0"/>
              <a:ea typeface="微软雅黑" panose="020B0503020204020204" charset="-122"/>
            </a:endParaRPr>
          </a:p>
          <a:p>
            <a:pPr marL="0" indent="0">
              <a:spcBef>
                <a:spcPts val="0"/>
              </a:spcBef>
              <a:buNone/>
            </a:pPr>
            <a:r>
              <a:rPr lang="en-US" altLang="zh-CN" sz="800" dirty="0" smtClean="0">
                <a:solidFill>
                  <a:schemeClr val="bg1">
                    <a:lumMod val="50000"/>
                  </a:schemeClr>
                </a:solidFill>
                <a:latin typeface="Imago" charset="0"/>
                <a:ea typeface="微软雅黑" panose="020B0503020204020204" charset="-122"/>
              </a:rPr>
              <a:t>4.https</a:t>
            </a:r>
            <a:r>
              <a:rPr lang="en-US" altLang="zh-CN" sz="800" dirty="0">
                <a:solidFill>
                  <a:schemeClr val="bg1">
                    <a:lumMod val="50000"/>
                  </a:schemeClr>
                </a:solidFill>
                <a:latin typeface="Imago" charset="0"/>
                <a:ea typeface="微软雅黑" panose="020B0503020204020204" charset="-122"/>
              </a:rPr>
              <a:t>://www.cdc.gov/flu/pandemic-resources/2009-h1n1-pandemic.html</a:t>
            </a:r>
            <a:endParaRPr lang="en-US" altLang="zh-CN" sz="800" dirty="0">
              <a:solidFill>
                <a:schemeClr val="bg1">
                  <a:lumMod val="50000"/>
                </a:schemeClr>
              </a:solidFill>
              <a:latin typeface="Imago" charset="0"/>
              <a:ea typeface="微软雅黑" panose="020B0503020204020204" charset="-122"/>
            </a:endParaRPr>
          </a:p>
        </p:txBody>
      </p:sp>
      <p:graphicFrame>
        <p:nvGraphicFramePr>
          <p:cNvPr id="22" name="表格 21"/>
          <p:cNvGraphicFramePr>
            <a:graphicFrameLocks noGrp="1"/>
          </p:cNvGraphicFramePr>
          <p:nvPr/>
        </p:nvGraphicFramePr>
        <p:xfrm>
          <a:off x="2926853" y="2190559"/>
          <a:ext cx="8703371" cy="2381440"/>
        </p:xfrm>
        <a:graphic>
          <a:graphicData uri="http://schemas.openxmlformats.org/drawingml/2006/table">
            <a:tbl>
              <a:tblPr firstRow="1" bandRow="1">
                <a:tableStyleId>{5C22544A-7EE6-4342-B048-85BDC9FD1C3A}</a:tableStyleId>
              </a:tblPr>
              <a:tblGrid>
                <a:gridCol w="1919359"/>
                <a:gridCol w="1624103"/>
                <a:gridCol w="1621953"/>
                <a:gridCol w="1797560"/>
                <a:gridCol w="1740396"/>
              </a:tblGrid>
              <a:tr h="367024">
                <a:tc>
                  <a:txBody>
                    <a:bodyPr/>
                    <a:lstStyle/>
                    <a:p>
                      <a:pPr algn="ctr"/>
                      <a:r>
                        <a:rPr lang="zh-CN" altLang="en-US" sz="1600" dirty="0">
                          <a:solidFill>
                            <a:schemeClr val="bg1"/>
                          </a:solidFill>
                          <a:latin typeface="Imago" charset="0"/>
                          <a:ea typeface="微软雅黑" panose="020B0503020204020204" charset="-122"/>
                        </a:rPr>
                        <a:t>全球</a:t>
                      </a:r>
                      <a:endParaRPr lang="zh-CN" altLang="en-US" sz="1600" dirty="0">
                        <a:solidFill>
                          <a:schemeClr val="bg1"/>
                        </a:solidFill>
                        <a:latin typeface="Imago" charset="0"/>
                        <a:ea typeface="微软雅黑" panose="020B0503020204020204" charset="-122"/>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600" dirty="0">
                          <a:solidFill>
                            <a:schemeClr val="bg1"/>
                          </a:solidFill>
                          <a:latin typeface="Imago" charset="0"/>
                          <a:ea typeface="微软雅黑" panose="020B0503020204020204" charset="-122"/>
                        </a:rPr>
                        <a:t>感染人数</a:t>
                      </a:r>
                      <a:endParaRPr lang="zh-CN" altLang="en-US" sz="1600" dirty="0">
                        <a:solidFill>
                          <a:schemeClr val="bg1"/>
                        </a:solidFill>
                        <a:latin typeface="Imago" charset="0"/>
                        <a:ea typeface="微软雅黑" panose="020B0503020204020204" charset="-122"/>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600" dirty="0">
                          <a:solidFill>
                            <a:schemeClr val="bg1"/>
                          </a:solidFill>
                          <a:latin typeface="Imago" charset="0"/>
                          <a:ea typeface="微软雅黑" panose="020B0503020204020204" charset="-122"/>
                        </a:rPr>
                        <a:t>住院人数</a:t>
                      </a:r>
                      <a:endParaRPr lang="zh-CN" altLang="en-US" sz="1600" dirty="0">
                        <a:solidFill>
                          <a:schemeClr val="bg1"/>
                        </a:solidFill>
                        <a:latin typeface="Imago" charset="0"/>
                        <a:ea typeface="微软雅黑" panose="020B0503020204020204" charset="-122"/>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600" dirty="0">
                          <a:solidFill>
                            <a:schemeClr val="bg1"/>
                          </a:solidFill>
                          <a:latin typeface="Imago" charset="0"/>
                          <a:ea typeface="微软雅黑" panose="020B0503020204020204" charset="-122"/>
                        </a:rPr>
                        <a:t>死亡人数</a:t>
                      </a:r>
                      <a:endParaRPr lang="zh-CN" altLang="en-US" sz="1600" dirty="0">
                        <a:solidFill>
                          <a:schemeClr val="bg1"/>
                        </a:solidFill>
                        <a:latin typeface="Imago" charset="0"/>
                        <a:ea typeface="微软雅黑" panose="020B0503020204020204" charset="-122"/>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c>
                  <a:txBody>
                    <a:bodyPr/>
                    <a:lstStyle/>
                    <a:p>
                      <a:pPr algn="ctr"/>
                      <a:r>
                        <a:rPr lang="zh-CN" altLang="en-US" sz="1600" dirty="0" smtClean="0">
                          <a:solidFill>
                            <a:schemeClr val="bg1"/>
                          </a:solidFill>
                          <a:latin typeface="Imago" charset="0"/>
                          <a:ea typeface="微软雅黑" panose="020B0503020204020204" charset="-122"/>
                        </a:rPr>
                        <a:t>病死</a:t>
                      </a:r>
                      <a:r>
                        <a:rPr lang="zh-CN" altLang="en-US" sz="1600" dirty="0">
                          <a:solidFill>
                            <a:schemeClr val="bg1"/>
                          </a:solidFill>
                          <a:latin typeface="Imago" charset="0"/>
                          <a:ea typeface="微软雅黑" panose="020B0503020204020204" charset="-122"/>
                        </a:rPr>
                        <a:t>率</a:t>
                      </a:r>
                      <a:endParaRPr lang="zh-CN" altLang="en-US" sz="1600" dirty="0">
                        <a:solidFill>
                          <a:schemeClr val="bg1"/>
                        </a:solidFill>
                        <a:latin typeface="Imago" charset="0"/>
                        <a:ea typeface="微软雅黑" panose="020B0503020204020204" charset="-122"/>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180B5"/>
                    </a:solidFill>
                  </a:tcPr>
                </a:tc>
              </a:tr>
              <a:tr h="673134">
                <a:tc>
                  <a:txBody>
                    <a:bodyPr/>
                    <a:lstStyle/>
                    <a:p>
                      <a:pPr algn="ctr"/>
                      <a:r>
                        <a:rPr lang="zh-CN" altLang="en-US" sz="1600" b="1" dirty="0">
                          <a:latin typeface="Imago" charset="0"/>
                          <a:ea typeface="微软雅黑" panose="020B0503020204020204" charset="-122"/>
                        </a:rPr>
                        <a:t>新冠 </a:t>
                      </a:r>
                      <a:endParaRPr lang="en-US" altLang="zh-CN" sz="1600" b="1" dirty="0">
                        <a:latin typeface="Imago" charset="0"/>
                        <a:ea typeface="微软雅黑" panose="020B0503020204020204" charset="-122"/>
                      </a:endParaRPr>
                    </a:p>
                    <a:p>
                      <a:pPr algn="ctr"/>
                      <a:r>
                        <a:rPr lang="zh-CN" altLang="en-US" sz="1100" dirty="0">
                          <a:latin typeface="Imago" charset="0"/>
                          <a:ea typeface="微软雅黑" panose="020B0503020204020204" charset="-122"/>
                        </a:rPr>
                        <a:t>2</a:t>
                      </a:r>
                      <a:r>
                        <a:rPr lang="en-US" altLang="zh-CN" sz="1100" dirty="0">
                          <a:latin typeface="Imago" charset="0"/>
                          <a:ea typeface="微软雅黑" panose="020B0503020204020204" charset="-122"/>
                        </a:rPr>
                        <a:t>019</a:t>
                      </a:r>
                      <a:r>
                        <a:rPr lang="zh-CN" altLang="en-US" sz="1100" dirty="0">
                          <a:latin typeface="Imago" charset="0"/>
                          <a:ea typeface="微软雅黑" panose="020B0503020204020204" charset="-122"/>
                        </a:rPr>
                        <a:t>年</a:t>
                      </a:r>
                      <a:r>
                        <a:rPr lang="en-US" altLang="zh-CN" sz="1100" dirty="0">
                          <a:latin typeface="Imago" charset="0"/>
                          <a:ea typeface="微软雅黑" panose="020B0503020204020204" charset="-122"/>
                        </a:rPr>
                        <a:t>12</a:t>
                      </a:r>
                      <a:r>
                        <a:rPr lang="zh-CN" altLang="en-US" sz="1100" dirty="0">
                          <a:latin typeface="Imago" charset="0"/>
                          <a:ea typeface="微软雅黑" panose="020B0503020204020204" charset="-122"/>
                        </a:rPr>
                        <a:t>月</a:t>
                      </a:r>
                      <a:r>
                        <a:rPr lang="en-US" altLang="zh-CN" sz="1100" dirty="0">
                          <a:latin typeface="Imago" charset="0"/>
                          <a:ea typeface="微软雅黑" panose="020B0503020204020204" charset="-122"/>
                        </a:rPr>
                        <a:t>-2022</a:t>
                      </a:r>
                      <a:r>
                        <a:rPr lang="zh-CN" altLang="en-US" sz="1100" dirty="0">
                          <a:latin typeface="Imago" charset="0"/>
                          <a:ea typeface="微软雅黑" panose="020B0503020204020204" charset="-122"/>
                        </a:rPr>
                        <a:t>年</a:t>
                      </a:r>
                      <a:r>
                        <a:rPr lang="en-US" altLang="zh-CN" sz="1100" dirty="0">
                          <a:latin typeface="Imago" charset="0"/>
                          <a:ea typeface="微软雅黑" panose="020B0503020204020204" charset="-122"/>
                        </a:rPr>
                        <a:t>6</a:t>
                      </a:r>
                      <a:r>
                        <a:rPr lang="zh-CN" altLang="en-US" sz="1100" dirty="0">
                          <a:latin typeface="Imago" charset="0"/>
                          <a:ea typeface="微软雅黑" panose="020B0503020204020204" charset="-122"/>
                        </a:rPr>
                        <a:t>月</a:t>
                      </a:r>
                      <a:r>
                        <a:rPr lang="en-US" altLang="zh-CN" sz="1100" dirty="0">
                          <a:latin typeface="Imago" charset="0"/>
                          <a:ea typeface="微软雅黑" panose="020B0503020204020204" charset="-122"/>
                        </a:rPr>
                        <a:t>6</a:t>
                      </a:r>
                      <a:r>
                        <a:rPr lang="zh-CN" altLang="en-US" sz="1100" dirty="0">
                          <a:latin typeface="Imago" charset="0"/>
                          <a:ea typeface="微软雅黑" panose="020B0503020204020204" charset="-122"/>
                        </a:rPr>
                        <a:t>日</a:t>
                      </a:r>
                      <a:r>
                        <a:rPr lang="en-US" altLang="zh-CN" sz="1100" baseline="30000" dirty="0">
                          <a:latin typeface="Imago" charset="0"/>
                          <a:ea typeface="微软雅黑" panose="020B0503020204020204" charset="-122"/>
                        </a:rPr>
                        <a:t>1</a:t>
                      </a:r>
                      <a:endParaRPr lang="en-US" altLang="zh-CN" sz="1100" baseline="30000" dirty="0">
                        <a:latin typeface="Imago" charset="0"/>
                        <a:ea typeface="微软雅黑" panose="020B0503020204020204" charset="-122"/>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mn-lt"/>
                          <a:ea typeface="微软雅黑" panose="020B0503020204020204" charset="-122"/>
                        </a:rPr>
                        <a:t>528,816,317</a:t>
                      </a:r>
                      <a:endParaRPr lang="en-US" altLang="zh-CN" sz="1600" dirty="0">
                        <a:latin typeface="+mn-lt"/>
                        <a:ea typeface="微软雅黑" panose="020B0503020204020204" charset="-122"/>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a:t>
                      </a:r>
                      <a:endParaRPr lang="zh-CN" altLang="en-US" sz="1600" dirty="0">
                        <a:latin typeface="Imago" charset="0"/>
                        <a:ea typeface="微软雅黑" panose="020B0503020204020204" charset="-122"/>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6,294,969</a:t>
                      </a:r>
                      <a:endParaRPr lang="zh-CN" altLang="en-US" sz="1600" dirty="0">
                        <a:latin typeface="Imago" charset="0"/>
                        <a:ea typeface="微软雅黑" panose="020B0503020204020204" charset="-122"/>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0.89%-18.98%</a:t>
                      </a:r>
                      <a:r>
                        <a:rPr lang="en-US" altLang="zh-CN" sz="1600" baseline="30000" dirty="0">
                          <a:latin typeface="Imago" charset="0"/>
                          <a:ea typeface="微软雅黑" panose="020B0503020204020204" charset="-122"/>
                        </a:rPr>
                        <a:t>#2</a:t>
                      </a:r>
                      <a:endParaRPr lang="zh-CN" altLang="en-US" sz="1600" baseline="30000" dirty="0">
                        <a:latin typeface="Imago" charset="0"/>
                        <a:ea typeface="微软雅黑" panose="020B0503020204020204" charset="-122"/>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698985">
                <a:tc>
                  <a:txBody>
                    <a:bodyPr/>
                    <a:lstStyle/>
                    <a:p>
                      <a:pPr algn="ctr"/>
                      <a:r>
                        <a:rPr lang="zh-CN" altLang="en-US" sz="1600" b="1" dirty="0">
                          <a:latin typeface="Imago" charset="0"/>
                          <a:ea typeface="微软雅黑" panose="020B0503020204020204" charset="-122"/>
                        </a:rPr>
                        <a:t>季节性流感*</a:t>
                      </a:r>
                      <a:r>
                        <a:rPr lang="en-US" altLang="zh-CN" sz="1600" b="1" kern="1200" baseline="30000" dirty="0">
                          <a:solidFill>
                            <a:schemeClr val="dk1"/>
                          </a:solidFill>
                          <a:latin typeface="Imago" charset="0"/>
                          <a:ea typeface="微软雅黑" panose="020B0503020204020204" charset="-122"/>
                          <a:cs typeface="+mn-cs"/>
                        </a:rPr>
                        <a:t>3</a:t>
                      </a:r>
                      <a:endParaRPr lang="en-US" altLang="zh-CN" sz="1600" b="1" kern="1200" baseline="30000" dirty="0">
                        <a:solidFill>
                          <a:schemeClr val="dk1"/>
                        </a:solidFill>
                        <a:latin typeface="Imago" charset="0"/>
                        <a:ea typeface="微软雅黑" panose="020B0503020204020204" charset="-122"/>
                        <a:cs typeface="+mn-cs"/>
                      </a:endParaRPr>
                    </a:p>
                    <a:p>
                      <a:pPr algn="ctr"/>
                      <a:r>
                        <a:rPr lang="zh-CN" altLang="en-US" sz="1100" b="0" dirty="0">
                          <a:latin typeface="Imago" charset="0"/>
                          <a:ea typeface="微软雅黑" panose="020B0503020204020204" charset="-122"/>
                        </a:rPr>
                        <a:t>（</a:t>
                      </a:r>
                      <a:r>
                        <a:rPr lang="en-US" altLang="zh-CN" sz="1100" b="0" dirty="0">
                          <a:latin typeface="Imago" charset="0"/>
                          <a:ea typeface="微软雅黑" panose="020B0503020204020204" charset="-122"/>
                        </a:rPr>
                        <a:t>1995-2015</a:t>
                      </a:r>
                      <a:r>
                        <a:rPr lang="zh-CN" altLang="en-US" sz="1100" b="0" dirty="0">
                          <a:latin typeface="Imago" charset="0"/>
                          <a:ea typeface="微软雅黑" panose="020B0503020204020204" charset="-122"/>
                        </a:rPr>
                        <a:t>回归模型分析）</a:t>
                      </a:r>
                      <a:endParaRPr lang="en-US" altLang="zh-CN" sz="1100" b="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zh-CN" altLang="en-US" sz="1600" dirty="0">
                          <a:latin typeface="Imago" charset="0"/>
                          <a:ea typeface="微软雅黑" panose="020B0503020204020204" charset="-122"/>
                        </a:rPr>
                        <a:t>成人</a:t>
                      </a:r>
                      <a:r>
                        <a:rPr lang="en-US" altLang="zh-CN" sz="1600" dirty="0">
                          <a:latin typeface="Imago" charset="0"/>
                          <a:ea typeface="微软雅黑" panose="020B0503020204020204" charset="-122"/>
                        </a:rPr>
                        <a:t>5%-10%</a:t>
                      </a:r>
                      <a:endParaRPr lang="en-US" altLang="zh-CN" sz="1600" dirty="0">
                        <a:latin typeface="Imago" charset="0"/>
                        <a:ea typeface="微软雅黑" panose="020B0503020204020204" charset="-122"/>
                      </a:endParaRPr>
                    </a:p>
                    <a:p>
                      <a:pPr algn="ctr"/>
                      <a:r>
                        <a:rPr lang="zh-CN" altLang="en-US" sz="1600" dirty="0">
                          <a:latin typeface="Imago" charset="0"/>
                          <a:ea typeface="微软雅黑" panose="020B0503020204020204" charset="-122"/>
                        </a:rPr>
                        <a:t>儿童</a:t>
                      </a:r>
                      <a:r>
                        <a:rPr lang="en-US" altLang="zh-CN" sz="1600" dirty="0">
                          <a:latin typeface="Imago" charset="0"/>
                          <a:ea typeface="微软雅黑" panose="020B0503020204020204" charset="-122"/>
                        </a:rPr>
                        <a:t>20%-30%</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300</a:t>
                      </a:r>
                      <a:r>
                        <a:rPr lang="zh-CN" altLang="en-US" sz="1600" dirty="0">
                          <a:latin typeface="Imago" charset="0"/>
                          <a:ea typeface="微软雅黑" panose="020B0503020204020204" charset="-122"/>
                        </a:rPr>
                        <a:t>万</a:t>
                      </a:r>
                      <a:r>
                        <a:rPr lang="en-US" altLang="zh-CN" sz="1600" dirty="0">
                          <a:latin typeface="Imago" charset="0"/>
                          <a:ea typeface="微软雅黑" panose="020B0503020204020204" charset="-122"/>
                        </a:rPr>
                        <a:t>-500</a:t>
                      </a:r>
                      <a:r>
                        <a:rPr lang="zh-CN" altLang="en-US" sz="1600" dirty="0">
                          <a:latin typeface="Imago" charset="0"/>
                          <a:ea typeface="微软雅黑" panose="020B0503020204020204" charset="-122"/>
                        </a:rPr>
                        <a:t>万</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29</a:t>
                      </a:r>
                      <a:r>
                        <a:rPr lang="zh-CN" altLang="en-US" sz="1600" dirty="0">
                          <a:latin typeface="Imago" charset="0"/>
                          <a:ea typeface="微软雅黑" panose="020B0503020204020204" charset="-122"/>
                        </a:rPr>
                        <a:t>万</a:t>
                      </a:r>
                      <a:r>
                        <a:rPr lang="en-US" altLang="zh-CN" sz="1600" dirty="0">
                          <a:latin typeface="Imago" charset="0"/>
                          <a:ea typeface="微软雅黑" panose="020B0503020204020204" charset="-122"/>
                        </a:rPr>
                        <a:t>-65</a:t>
                      </a:r>
                      <a:r>
                        <a:rPr lang="zh-CN" altLang="en-US" sz="1600" dirty="0">
                          <a:latin typeface="Imago" charset="0"/>
                          <a:ea typeface="微软雅黑" panose="020B0503020204020204" charset="-122"/>
                        </a:rPr>
                        <a:t>万</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600" dirty="0">
                          <a:latin typeface="Imago" charset="0"/>
                          <a:ea typeface="微软雅黑" panose="020B0503020204020204" charset="-122"/>
                        </a:rPr>
                        <a:t>4.0-8.8/10</a:t>
                      </a:r>
                      <a:r>
                        <a:rPr lang="zh-CN" altLang="en-US" sz="1600" dirty="0">
                          <a:latin typeface="Imago" charset="0"/>
                          <a:ea typeface="微软雅黑" panose="020B0503020204020204" charset="-122"/>
                        </a:rPr>
                        <a:t>万</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642297">
                <a:tc>
                  <a:txBody>
                    <a:bodyPr/>
                    <a:lstStyle/>
                    <a:p>
                      <a:pPr algn="ctr"/>
                      <a:r>
                        <a:rPr lang="zh-CN" altLang="en-US" sz="1600" b="1" dirty="0">
                          <a:latin typeface="Imago" charset="0"/>
                          <a:ea typeface="微软雅黑" panose="020B0503020204020204" charset="-122"/>
                        </a:rPr>
                        <a:t>  流感大流行</a:t>
                      </a:r>
                      <a:r>
                        <a:rPr lang="zh-CN" altLang="en-US" sz="1600" dirty="0">
                          <a:latin typeface="Imago" charset="0"/>
                          <a:ea typeface="微软雅黑" panose="020B0503020204020204" charset="-122"/>
                        </a:rPr>
                        <a:t> </a:t>
                      </a:r>
                      <a:endParaRPr lang="en-US" altLang="zh-CN" sz="1600" dirty="0">
                        <a:latin typeface="Imago" charset="0"/>
                        <a:ea typeface="微软雅黑" panose="020B0503020204020204" charset="-122"/>
                      </a:endParaRPr>
                    </a:p>
                    <a:p>
                      <a:pPr algn="ctr"/>
                      <a:r>
                        <a:rPr lang="en-US" altLang="zh-CN" sz="1600" dirty="0">
                          <a:latin typeface="Imago" charset="0"/>
                          <a:ea typeface="微软雅黑" panose="020B0503020204020204" charset="-122"/>
                        </a:rPr>
                        <a:t>2009</a:t>
                      </a:r>
                      <a:r>
                        <a:rPr lang="en-US" altLang="zh-CN" sz="1600" baseline="30000" dirty="0">
                          <a:latin typeface="Imago" charset="0"/>
                          <a:ea typeface="微软雅黑" panose="020B0503020204020204" charset="-122"/>
                        </a:rPr>
                        <a:t>4</a:t>
                      </a:r>
                      <a:endParaRPr lang="en-US" altLang="zh-CN" sz="1600" baseline="300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6080</a:t>
                      </a:r>
                      <a:r>
                        <a:rPr lang="zh-CN" altLang="en-US" sz="1600" dirty="0">
                          <a:latin typeface="Imago" charset="0"/>
                          <a:ea typeface="微软雅黑" panose="020B0503020204020204" charset="-122"/>
                        </a:rPr>
                        <a:t>万</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27.4</a:t>
                      </a:r>
                      <a:r>
                        <a:rPr lang="zh-CN" altLang="en-US" sz="1600" dirty="0">
                          <a:latin typeface="Imago" charset="0"/>
                          <a:ea typeface="微软雅黑" panose="020B0503020204020204" charset="-122"/>
                        </a:rPr>
                        <a:t>万</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kern="1200" dirty="0">
                          <a:solidFill>
                            <a:schemeClr val="dk1"/>
                          </a:solidFill>
                          <a:effectLst/>
                          <a:latin typeface="Imago" charset="0"/>
                          <a:ea typeface="微软雅黑" panose="020B0503020204020204" charset="-122"/>
                          <a:cs typeface="+mn-cs"/>
                        </a:rPr>
                        <a:t>12,469</a:t>
                      </a:r>
                      <a:endParaRPr lang="zh-CN" altLang="en-US" sz="16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sz="1600" dirty="0">
                          <a:latin typeface="Imago" charset="0"/>
                          <a:ea typeface="微软雅黑" panose="020B0503020204020204" charset="-122"/>
                        </a:rPr>
                        <a:t>4.5</a:t>
                      </a:r>
                      <a:r>
                        <a:rPr lang="en-US" altLang="zh-CN" sz="1600" dirty="0" smtClean="0">
                          <a:latin typeface="Imago" charset="0"/>
                          <a:ea typeface="微软雅黑" panose="020B0503020204020204" charset="-122"/>
                        </a:rPr>
                        <a:t>% </a:t>
                      </a:r>
                      <a:r>
                        <a:rPr lang="en-US" altLang="zh-CN" sz="1200" dirty="0" smtClean="0">
                          <a:latin typeface="Imago" charset="0"/>
                          <a:ea typeface="微软雅黑" panose="020B0503020204020204" charset="-122"/>
                        </a:rPr>
                        <a:t>(</a:t>
                      </a:r>
                      <a:r>
                        <a:rPr lang="zh-CN" altLang="en-US" sz="1200" dirty="0" smtClean="0">
                          <a:latin typeface="Imago" charset="0"/>
                          <a:ea typeface="微软雅黑" panose="020B0503020204020204" charset="-122"/>
                        </a:rPr>
                        <a:t>住院病死率</a:t>
                      </a:r>
                      <a:r>
                        <a:rPr lang="en-US" altLang="zh-CN" sz="1200" dirty="0" smtClean="0">
                          <a:latin typeface="Imago" charset="0"/>
                          <a:ea typeface="微软雅黑" panose="020B0503020204020204" charset="-122"/>
                        </a:rPr>
                        <a:t>)</a:t>
                      </a:r>
                      <a:endParaRPr lang="zh-CN" altLang="en-US" sz="1200" dirty="0">
                        <a:latin typeface="Imago" charset="0"/>
                        <a:ea typeface="微软雅黑" panose="020B0503020204020204" charset="-122"/>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23" name="文本框 22"/>
          <p:cNvSpPr txBox="1"/>
          <p:nvPr/>
        </p:nvSpPr>
        <p:spPr>
          <a:xfrm>
            <a:off x="3142878" y="4941489"/>
            <a:ext cx="5760642" cy="430887"/>
          </a:xfrm>
          <a:prstGeom prst="rect">
            <a:avLst/>
          </a:prstGeom>
          <a:noFill/>
        </p:spPr>
        <p:txBody>
          <a:bodyPr wrap="square" rtlCol="0">
            <a:spAutoFit/>
          </a:bodyPr>
          <a:lstStyle/>
          <a:p>
            <a:r>
              <a:rPr lang="zh-CN" altLang="en-US" sz="1100" dirty="0">
                <a:latin typeface="Imago" charset="0"/>
                <a:ea typeface="微软雅黑" panose="020B0503020204020204" charset="-122"/>
              </a:rPr>
              <a:t>*：利用</a:t>
            </a:r>
            <a:r>
              <a:rPr lang="en-US" altLang="zh-CN" sz="1100" dirty="0">
                <a:latin typeface="Imago" charset="0"/>
                <a:ea typeface="微软雅黑" panose="020B0503020204020204" charset="-122"/>
              </a:rPr>
              <a:t>1995</a:t>
            </a:r>
            <a:r>
              <a:rPr lang="zh-CN" altLang="en-US" sz="1100" dirty="0">
                <a:latin typeface="Imago" charset="0"/>
                <a:ea typeface="微软雅黑" panose="020B0503020204020204" charset="-122"/>
              </a:rPr>
              <a:t>年到</a:t>
            </a:r>
            <a:r>
              <a:rPr lang="en-US" altLang="zh-CN" sz="1100" dirty="0">
                <a:latin typeface="Imago" charset="0"/>
                <a:ea typeface="微软雅黑" panose="020B0503020204020204" charset="-122"/>
              </a:rPr>
              <a:t>2015</a:t>
            </a:r>
            <a:r>
              <a:rPr lang="zh-CN" altLang="en-US" sz="1100" dirty="0">
                <a:latin typeface="Imago" charset="0"/>
                <a:ea typeface="微软雅黑" panose="020B0503020204020204" charset="-122"/>
              </a:rPr>
              <a:t>年死亡记录和流感检测数据进行的时间序列对数线性回归模型分析</a:t>
            </a:r>
            <a:endParaRPr lang="en-US" altLang="zh-CN" sz="1100" dirty="0">
              <a:latin typeface="Imago" charset="0"/>
              <a:ea typeface="微软雅黑" panose="020B0503020204020204" charset="-122"/>
            </a:endParaRPr>
          </a:p>
          <a:p>
            <a:r>
              <a:rPr lang="en-US" altLang="zh-CN" sz="1100" dirty="0">
                <a:latin typeface="Imago" charset="0"/>
                <a:ea typeface="微软雅黑" panose="020B0503020204020204" charset="-122"/>
              </a:rPr>
              <a:t>#</a:t>
            </a:r>
            <a:r>
              <a:rPr lang="zh-CN" altLang="en-US" sz="1100" dirty="0">
                <a:latin typeface="Imago" charset="0"/>
                <a:ea typeface="微软雅黑" panose="020B0503020204020204" charset="-122"/>
              </a:rPr>
              <a:t>：不同国家的死亡率不一</a:t>
            </a:r>
            <a:endParaRPr lang="en-US" altLang="zh-CN" sz="1100" dirty="0">
              <a:latin typeface="Imago" charset="0"/>
              <a:ea typeface="微软雅黑" panose="020B050302020402020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nvPr>
        </p:nvSpPr>
        <p:spPr/>
        <p:txBody>
          <a:bodyPr vert="horz" lIns="121920" tIns="0" rIns="121920" bIns="60960" rtlCol="0" anchor="ctr">
            <a:normAutofit/>
          </a:bodyPr>
          <a:lstStyle/>
          <a:p>
            <a:pPr algn="ctr"/>
            <a:r>
              <a:rPr lang="zh-CN" altLang="en-US" sz="3200" b="1" dirty="0">
                <a:solidFill>
                  <a:schemeClr val="tx1">
                    <a:lumMod val="95000"/>
                    <a:lumOff val="5000"/>
                  </a:schemeClr>
                </a:solidFill>
                <a:latin typeface="+mn-lt"/>
                <a:ea typeface="+mn-ea"/>
                <a:sym typeface="Arial" panose="020B0604020202020204" pitchFamily="34" charset="0"/>
              </a:rPr>
              <a:t>流感给我国患者带来多方面疾病负担</a:t>
            </a:r>
            <a:endParaRPr lang="zh-CN" altLang="en-US" sz="3200" b="1" dirty="0">
              <a:solidFill>
                <a:schemeClr val="tx1">
                  <a:lumMod val="95000"/>
                  <a:lumOff val="5000"/>
                </a:schemeClr>
              </a:solidFill>
              <a:latin typeface="+mn-lt"/>
              <a:ea typeface="+mn-ea"/>
              <a:sym typeface="Arial" panose="020B0604020202020204" pitchFamily="34" charset="0"/>
            </a:endParaRPr>
          </a:p>
        </p:txBody>
      </p:sp>
      <p:sp>
        <p:nvSpPr>
          <p:cNvPr id="24" name="灯片编号占位符 2"/>
          <p:cNvSpPr/>
          <p:nvPr>
            <p:ph type="sldNum" sz="quarter" idx="12"/>
          </p:nvPr>
        </p:nvSpPr>
        <p:spPr/>
        <p:txBody>
          <a:bodyPr/>
          <a:lstStyle/>
          <a:p>
            <a:pPr algn="ctr"/>
            <a:fld id="{0C913308-F349-4B6D-A68A-DD1791B4A57B}" type="slidenum">
              <a:rPr lang="zh-CN" altLang="en-US" b="1" smtClean="0"/>
            </a:fld>
            <a:endParaRPr lang="zh-CN" altLang="en-US" b="1"/>
          </a:p>
        </p:txBody>
      </p:sp>
      <p:sp>
        <p:nvSpPr>
          <p:cNvPr id="4" name="矩形 3"/>
          <p:cNvSpPr/>
          <p:nvPr/>
        </p:nvSpPr>
        <p:spPr>
          <a:xfrm>
            <a:off x="505884" y="6324322"/>
            <a:ext cx="3470822" cy="461665"/>
          </a:xfrm>
          <a:prstGeom prst="rect">
            <a:avLst/>
          </a:prstGeom>
        </p:spPr>
        <p:txBody>
          <a:bodyPr wrap="none">
            <a:spAutoFit/>
          </a:bodyPr>
          <a:lstStyle/>
          <a:p>
            <a:r>
              <a:rPr lang="en-US" altLang="zh-CN" sz="800" dirty="0">
                <a:solidFill>
                  <a:schemeClr val="bg1">
                    <a:lumMod val="50000"/>
                  </a:schemeClr>
                </a:solidFill>
                <a:cs typeface="+mn-ea"/>
                <a:sym typeface="Arial" panose="020B0604020202020204" pitchFamily="34" charset="0"/>
              </a:rPr>
              <a:t>1. </a:t>
            </a:r>
            <a:r>
              <a:rPr lang="en-US" altLang="zh-CN" sz="800" dirty="0" err="1">
                <a:solidFill>
                  <a:schemeClr val="bg1">
                    <a:lumMod val="50000"/>
                  </a:schemeClr>
                </a:solidFill>
                <a:cs typeface="+mn-ea"/>
                <a:sym typeface="Arial" panose="020B0604020202020204" pitchFamily="34" charset="0"/>
              </a:rPr>
              <a:t>Bresee</a:t>
            </a:r>
            <a:r>
              <a:rPr lang="en-US" altLang="zh-CN" sz="800" dirty="0">
                <a:solidFill>
                  <a:schemeClr val="bg1">
                    <a:lumMod val="50000"/>
                  </a:schemeClr>
                </a:solidFill>
                <a:cs typeface="+mn-ea"/>
                <a:sym typeface="Arial" panose="020B0604020202020204" pitchFamily="34" charset="0"/>
              </a:rPr>
              <a:t> J et</a:t>
            </a:r>
            <a:r>
              <a:rPr lang="zh-CN" altLang="en-US" sz="800" dirty="0">
                <a:solidFill>
                  <a:schemeClr val="bg1">
                    <a:lumMod val="50000"/>
                  </a:schemeClr>
                </a:solidFill>
                <a:cs typeface="+mn-ea"/>
                <a:sym typeface="Arial" panose="020B0604020202020204" pitchFamily="34" charset="0"/>
              </a:rPr>
              <a:t> </a:t>
            </a:r>
            <a:r>
              <a:rPr lang="en-US" altLang="zh-CN" sz="800" dirty="0">
                <a:solidFill>
                  <a:schemeClr val="bg1">
                    <a:lumMod val="50000"/>
                  </a:schemeClr>
                </a:solidFill>
                <a:cs typeface="+mn-ea"/>
                <a:sym typeface="Arial" panose="020B0604020202020204" pitchFamily="34" charset="0"/>
              </a:rPr>
              <a:t>al. </a:t>
            </a:r>
            <a:r>
              <a:rPr lang="en-US" altLang="zh-CN" sz="800" dirty="0" err="1">
                <a:solidFill>
                  <a:schemeClr val="bg1">
                    <a:lumMod val="50000"/>
                  </a:schemeClr>
                </a:solidFill>
                <a:cs typeface="+mn-ea"/>
                <a:sym typeface="Arial" panose="020B0604020202020204" pitchFamily="34" charset="0"/>
              </a:rPr>
              <a:t>Emerg</a:t>
            </a:r>
            <a:r>
              <a:rPr lang="en-US" altLang="zh-CN" sz="800" dirty="0">
                <a:solidFill>
                  <a:schemeClr val="bg1">
                    <a:lumMod val="50000"/>
                  </a:schemeClr>
                </a:solidFill>
                <a:cs typeface="+mn-ea"/>
                <a:sym typeface="Arial" panose="020B0604020202020204" pitchFamily="34" charset="0"/>
              </a:rPr>
              <a:t> Infect Dis. 2018 Jul;24(7):1173-1177.  </a:t>
            </a:r>
            <a:endParaRPr lang="en-US" altLang="zh-CN" sz="800" dirty="0">
              <a:solidFill>
                <a:schemeClr val="bg1">
                  <a:lumMod val="50000"/>
                </a:schemeClr>
              </a:solidFill>
              <a:cs typeface="+mn-ea"/>
              <a:sym typeface="Arial" panose="020B0604020202020204" pitchFamily="34" charset="0"/>
            </a:endParaRPr>
          </a:p>
          <a:p>
            <a:r>
              <a:rPr lang="en-US" altLang="zh-CN" sz="800" dirty="0">
                <a:solidFill>
                  <a:schemeClr val="bg1">
                    <a:lumMod val="50000"/>
                  </a:schemeClr>
                </a:solidFill>
                <a:cs typeface="+mn-ea"/>
                <a:sym typeface="Arial" panose="020B0604020202020204" pitchFamily="34" charset="0"/>
              </a:rPr>
              <a:t>2. Sellers SA et al. Influenza Other </a:t>
            </a:r>
            <a:r>
              <a:rPr lang="en-US" altLang="zh-CN" sz="800" dirty="0" err="1">
                <a:solidFill>
                  <a:schemeClr val="bg1">
                    <a:lumMod val="50000"/>
                  </a:schemeClr>
                </a:solidFill>
                <a:cs typeface="+mn-ea"/>
                <a:sym typeface="Arial" panose="020B0604020202020204" pitchFamily="34" charset="0"/>
              </a:rPr>
              <a:t>Respir</a:t>
            </a:r>
            <a:r>
              <a:rPr lang="en-US" altLang="zh-CN" sz="800" dirty="0">
                <a:solidFill>
                  <a:schemeClr val="bg1">
                    <a:lumMod val="50000"/>
                  </a:schemeClr>
                </a:solidFill>
                <a:cs typeface="+mn-ea"/>
                <a:sym typeface="Arial" panose="020B0604020202020204" pitchFamily="34" charset="0"/>
              </a:rPr>
              <a:t> Viruses. 2017 Sep;11(5):372-393.</a:t>
            </a:r>
            <a:endParaRPr lang="en-US" altLang="zh-CN" sz="800" dirty="0">
              <a:solidFill>
                <a:schemeClr val="bg1">
                  <a:lumMod val="50000"/>
                </a:schemeClr>
              </a:solidFill>
              <a:cs typeface="+mn-ea"/>
              <a:sym typeface="Arial" panose="020B0604020202020204" pitchFamily="34" charset="0"/>
            </a:endParaRPr>
          </a:p>
          <a:p>
            <a:r>
              <a:rPr lang="en-US" altLang="zh-CN" sz="800" dirty="0">
                <a:solidFill>
                  <a:schemeClr val="bg1">
                    <a:lumMod val="50000"/>
                  </a:schemeClr>
                </a:solidFill>
                <a:cs typeface="+mn-ea"/>
                <a:sym typeface="Arial" panose="020B0604020202020204" pitchFamily="34" charset="0"/>
              </a:rPr>
              <a:t>3. </a:t>
            </a:r>
            <a:r>
              <a:rPr lang="zh-CN" altLang="en-US" sz="800" dirty="0">
                <a:solidFill>
                  <a:schemeClr val="bg1">
                    <a:lumMod val="50000"/>
                  </a:schemeClr>
                </a:solidFill>
                <a:cs typeface="+mn-ea"/>
                <a:sym typeface="Arial" panose="020B0604020202020204" pitchFamily="34" charset="0"/>
              </a:rPr>
              <a:t>中国疾病预防控制中心</a:t>
            </a:r>
            <a:r>
              <a:rPr lang="en-US" altLang="zh-CN" sz="800" dirty="0">
                <a:solidFill>
                  <a:schemeClr val="bg1">
                    <a:lumMod val="50000"/>
                  </a:schemeClr>
                </a:solidFill>
                <a:cs typeface="+mn-ea"/>
                <a:sym typeface="Arial" panose="020B0604020202020204" pitchFamily="34" charset="0"/>
              </a:rPr>
              <a:t>.</a:t>
            </a:r>
            <a:r>
              <a:rPr lang="zh-CN" altLang="en-US" sz="800" dirty="0">
                <a:solidFill>
                  <a:schemeClr val="bg1">
                    <a:lumMod val="50000"/>
                  </a:schemeClr>
                </a:solidFill>
                <a:cs typeface="+mn-ea"/>
                <a:sym typeface="Arial" panose="020B0604020202020204" pitchFamily="34" charset="0"/>
              </a:rPr>
              <a:t>中国流感疫苗预防接种技术指南</a:t>
            </a:r>
            <a:r>
              <a:rPr lang="en-US" altLang="zh-CN" sz="800" dirty="0">
                <a:solidFill>
                  <a:schemeClr val="bg1">
                    <a:lumMod val="50000"/>
                  </a:schemeClr>
                </a:solidFill>
                <a:cs typeface="+mn-ea"/>
                <a:sym typeface="Arial" panose="020B0604020202020204" pitchFamily="34" charset="0"/>
              </a:rPr>
              <a:t>(2018-2019</a:t>
            </a:r>
            <a:r>
              <a:rPr lang="zh-CN" altLang="en-US" sz="800" dirty="0">
                <a:solidFill>
                  <a:schemeClr val="bg1">
                    <a:lumMod val="50000"/>
                  </a:schemeClr>
                </a:solidFill>
                <a:cs typeface="+mn-ea"/>
                <a:sym typeface="Arial" panose="020B0604020202020204" pitchFamily="34" charset="0"/>
              </a:rPr>
              <a:t>版</a:t>
            </a:r>
            <a:r>
              <a:rPr lang="en-US" altLang="zh-CN" sz="800" dirty="0">
                <a:solidFill>
                  <a:schemeClr val="bg1">
                    <a:lumMod val="50000"/>
                  </a:schemeClr>
                </a:solidFill>
                <a:cs typeface="+mn-ea"/>
                <a:sym typeface="Arial" panose="020B0604020202020204" pitchFamily="34" charset="0"/>
              </a:rPr>
              <a:t>).   </a:t>
            </a:r>
            <a:endParaRPr lang="en-US" altLang="zh-CN" sz="800" dirty="0">
              <a:solidFill>
                <a:schemeClr val="bg1">
                  <a:lumMod val="50000"/>
                </a:schemeClr>
              </a:solidFill>
              <a:cs typeface="+mn-ea"/>
              <a:sym typeface="Arial" panose="020B0604020202020204" pitchFamily="34" charset="0"/>
            </a:endParaRPr>
          </a:p>
        </p:txBody>
      </p:sp>
      <p:sp>
        <p:nvSpPr>
          <p:cNvPr id="3" name="矩形 2"/>
          <p:cNvSpPr/>
          <p:nvPr/>
        </p:nvSpPr>
        <p:spPr>
          <a:xfrm>
            <a:off x="4457193" y="6324322"/>
            <a:ext cx="6096000" cy="461665"/>
          </a:xfrm>
          <a:prstGeom prst="rect">
            <a:avLst/>
          </a:prstGeom>
        </p:spPr>
        <p:txBody>
          <a:bodyPr>
            <a:spAutoFit/>
          </a:bodyPr>
          <a:lstStyle/>
          <a:p>
            <a:pPr lvl="0"/>
            <a:r>
              <a:rPr lang="en-US" altLang="zh-CN" sz="800" dirty="0">
                <a:solidFill>
                  <a:schemeClr val="bg1">
                    <a:lumMod val="50000"/>
                  </a:schemeClr>
                </a:solidFill>
                <a:cs typeface="+mn-ea"/>
                <a:sym typeface="Arial" panose="020B0604020202020204" pitchFamily="34" charset="0"/>
              </a:rPr>
              <a:t>4. Yang J et al. BMC Infect Dis. 2017 Oct 16;17(1):686.</a:t>
            </a:r>
            <a:endParaRPr lang="en-US" altLang="zh-CN" sz="800" dirty="0">
              <a:solidFill>
                <a:schemeClr val="bg1">
                  <a:lumMod val="50000"/>
                </a:schemeClr>
              </a:solidFill>
              <a:cs typeface="+mn-ea"/>
              <a:sym typeface="Arial" panose="020B0604020202020204" pitchFamily="34" charset="0"/>
            </a:endParaRPr>
          </a:p>
          <a:p>
            <a:pPr lvl="0"/>
            <a:r>
              <a:rPr lang="en-US" altLang="zh-CN" sz="800" dirty="0">
                <a:solidFill>
                  <a:schemeClr val="bg1">
                    <a:lumMod val="50000"/>
                  </a:schemeClr>
                </a:solidFill>
                <a:cs typeface="+mn-ea"/>
                <a:sym typeface="Arial" panose="020B0604020202020204" pitchFamily="34" charset="0"/>
              </a:rPr>
              <a:t>5. </a:t>
            </a:r>
            <a:r>
              <a:rPr lang="en-US" altLang="zh-CN" sz="800" dirty="0" err="1">
                <a:solidFill>
                  <a:schemeClr val="bg1">
                    <a:lumMod val="50000"/>
                  </a:schemeClr>
                </a:solidFill>
                <a:cs typeface="+mn-ea"/>
                <a:sym typeface="Arial" panose="020B0604020202020204" pitchFamily="34" charset="0"/>
              </a:rPr>
              <a:t>Feng</a:t>
            </a:r>
            <a:r>
              <a:rPr lang="en-US" altLang="zh-CN" sz="800" dirty="0">
                <a:solidFill>
                  <a:schemeClr val="bg1">
                    <a:lumMod val="50000"/>
                  </a:schemeClr>
                </a:solidFill>
                <a:cs typeface="+mn-ea"/>
                <a:sym typeface="Arial" panose="020B0604020202020204" pitchFamily="34" charset="0"/>
              </a:rPr>
              <a:t> L et al.</a:t>
            </a:r>
            <a:r>
              <a:rPr lang="pt-BR" altLang="zh-CN" sz="800" dirty="0">
                <a:solidFill>
                  <a:schemeClr val="bg1">
                    <a:lumMod val="50000"/>
                  </a:schemeClr>
                </a:solidFill>
                <a:cs typeface="+mn-ea"/>
                <a:sym typeface="Arial" panose="020B0604020202020204" pitchFamily="34" charset="0"/>
              </a:rPr>
              <a:t> Influenza Other Respir Viruses. 2020 Mar;14(2):162-172.   </a:t>
            </a:r>
            <a:endParaRPr lang="pt-BR" altLang="zh-CN" sz="800" dirty="0">
              <a:solidFill>
                <a:schemeClr val="bg1">
                  <a:lumMod val="50000"/>
                </a:schemeClr>
              </a:solidFill>
              <a:cs typeface="+mn-ea"/>
              <a:sym typeface="Arial" panose="020B0604020202020204" pitchFamily="34" charset="0"/>
            </a:endParaRPr>
          </a:p>
          <a:p>
            <a:pPr lvl="0"/>
            <a:r>
              <a:rPr lang="en-US" altLang="zh-CN" sz="800" dirty="0">
                <a:solidFill>
                  <a:schemeClr val="bg1">
                    <a:lumMod val="50000"/>
                  </a:schemeClr>
                </a:solidFill>
                <a:cs typeface="+mn-ea"/>
                <a:sym typeface="Arial" panose="020B0604020202020204" pitchFamily="34" charset="0"/>
              </a:rPr>
              <a:t>6. Yang J et al. Infect Dis Poverty. 2015 Oct 6;4:44.</a:t>
            </a:r>
            <a:endParaRPr lang="en-US" altLang="zh-CN" sz="800" dirty="0">
              <a:solidFill>
                <a:schemeClr val="bg1">
                  <a:lumMod val="50000"/>
                </a:schemeClr>
              </a:solidFill>
              <a:cs typeface="+mn-ea"/>
              <a:sym typeface="Arial" panose="020B0604020202020204" pitchFamily="34" charset="0"/>
            </a:endParaRPr>
          </a:p>
        </p:txBody>
      </p:sp>
      <p:sp>
        <p:nvSpPr>
          <p:cNvPr id="5" name="文本框 31"/>
          <p:cNvSpPr txBox="1"/>
          <p:nvPr/>
        </p:nvSpPr>
        <p:spPr>
          <a:xfrm>
            <a:off x="1604211" y="1889517"/>
            <a:ext cx="4107051"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b="1" dirty="0">
                <a:solidFill>
                  <a:schemeClr val="tx1">
                    <a:lumMod val="95000"/>
                    <a:lumOff val="5000"/>
                  </a:schemeClr>
                </a:solidFill>
                <a:cs typeface="+mn-ea"/>
                <a:sym typeface="Arial" panose="020B0604020202020204" pitchFamily="34" charset="0"/>
              </a:rPr>
              <a:t>重症流感会引发住院治疗</a:t>
            </a:r>
            <a:r>
              <a:rPr lang="en-US" altLang="zh-CN" sz="1865" b="1" baseline="30000" dirty="0">
                <a:solidFill>
                  <a:schemeClr val="tx1">
                    <a:lumMod val="95000"/>
                    <a:lumOff val="5000"/>
                  </a:schemeClr>
                </a:solidFill>
                <a:cs typeface="+mn-ea"/>
                <a:sym typeface="Arial" panose="020B0604020202020204" pitchFamily="34" charset="0"/>
              </a:rPr>
              <a:t>1</a:t>
            </a:r>
            <a:endParaRPr lang="zh-CN" altLang="en-US" sz="1865" b="1" baseline="30000" dirty="0">
              <a:solidFill>
                <a:schemeClr val="tx1">
                  <a:lumMod val="95000"/>
                  <a:lumOff val="5000"/>
                </a:schemeClr>
              </a:solidFill>
              <a:cs typeface="+mn-ea"/>
              <a:sym typeface="Arial" panose="020B0604020202020204" pitchFamily="34" charset="0"/>
            </a:endParaRPr>
          </a:p>
        </p:txBody>
      </p:sp>
      <p:sp>
        <p:nvSpPr>
          <p:cNvPr id="6" name="文本框 36"/>
          <p:cNvSpPr txBox="1"/>
          <p:nvPr/>
        </p:nvSpPr>
        <p:spPr>
          <a:xfrm>
            <a:off x="1615396" y="3263755"/>
            <a:ext cx="4200971"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dirty="0">
                <a:solidFill>
                  <a:schemeClr val="tx1">
                    <a:lumMod val="95000"/>
                    <a:lumOff val="5000"/>
                  </a:schemeClr>
                </a:solidFill>
                <a:cs typeface="+mn-ea"/>
                <a:sym typeface="Arial" panose="020B0604020202020204" pitchFamily="34" charset="0"/>
              </a:rPr>
              <a:t>流感</a:t>
            </a:r>
            <a:r>
              <a:rPr lang="zh-CN" altLang="en-US" sz="1865" b="1" dirty="0">
                <a:solidFill>
                  <a:schemeClr val="tx1">
                    <a:lumMod val="95000"/>
                    <a:lumOff val="5000"/>
                  </a:schemeClr>
                </a:solidFill>
                <a:cs typeface="+mn-ea"/>
                <a:sym typeface="Arial" panose="020B0604020202020204" pitchFamily="34" charset="0"/>
              </a:rPr>
              <a:t>导致严重肺外并发症</a:t>
            </a:r>
            <a:r>
              <a:rPr lang="en-US" altLang="zh-CN" sz="1865" baseline="30000" dirty="0">
                <a:solidFill>
                  <a:schemeClr val="tx1">
                    <a:lumMod val="95000"/>
                    <a:lumOff val="5000"/>
                  </a:schemeClr>
                </a:solidFill>
                <a:cs typeface="+mn-ea"/>
                <a:sym typeface="Arial" panose="020B0604020202020204" pitchFamily="34" charset="0"/>
              </a:rPr>
              <a:t>2</a:t>
            </a:r>
            <a:r>
              <a:rPr lang="zh-CN" altLang="en-US" sz="1865" dirty="0">
                <a:solidFill>
                  <a:schemeClr val="tx1">
                    <a:lumMod val="95000"/>
                    <a:lumOff val="5000"/>
                  </a:schemeClr>
                </a:solidFill>
                <a:cs typeface="+mn-ea"/>
                <a:sym typeface="Arial" panose="020B0604020202020204" pitchFamily="34" charset="0"/>
              </a:rPr>
              <a:t>：</a:t>
            </a:r>
            <a:endParaRPr lang="en-US" altLang="zh-CN" sz="1865" dirty="0">
              <a:solidFill>
                <a:schemeClr val="tx1">
                  <a:lumMod val="95000"/>
                  <a:lumOff val="5000"/>
                </a:schemeClr>
              </a:solidFill>
              <a:cs typeface="+mn-ea"/>
              <a:sym typeface="Arial" panose="020B0604020202020204" pitchFamily="34" charset="0"/>
            </a:endParaRPr>
          </a:p>
        </p:txBody>
      </p:sp>
      <p:sp>
        <p:nvSpPr>
          <p:cNvPr id="8" name="文本框 38"/>
          <p:cNvSpPr txBox="1"/>
          <p:nvPr/>
        </p:nvSpPr>
        <p:spPr>
          <a:xfrm>
            <a:off x="1604211" y="4860530"/>
            <a:ext cx="4645680"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dirty="0">
                <a:solidFill>
                  <a:schemeClr val="tx1">
                    <a:lumMod val="95000"/>
                    <a:lumOff val="5000"/>
                  </a:schemeClr>
                </a:solidFill>
                <a:cs typeface="+mn-ea"/>
                <a:sym typeface="Arial" panose="020B0604020202020204" pitchFamily="34" charset="0"/>
              </a:rPr>
              <a:t>流感导致大量儿童</a:t>
            </a:r>
            <a:r>
              <a:rPr lang="zh-CN" altLang="en-US" sz="1865" b="1" dirty="0">
                <a:solidFill>
                  <a:schemeClr val="tx1">
                    <a:lumMod val="95000"/>
                    <a:lumOff val="5000"/>
                  </a:schemeClr>
                </a:solidFill>
                <a:cs typeface="+mn-ea"/>
                <a:sym typeface="Arial" panose="020B0604020202020204" pitchFamily="34" charset="0"/>
              </a:rPr>
              <a:t>缺课</a:t>
            </a:r>
            <a:r>
              <a:rPr lang="zh-CN" altLang="en-US" sz="1865" dirty="0">
                <a:solidFill>
                  <a:schemeClr val="tx1">
                    <a:lumMod val="95000"/>
                    <a:lumOff val="5000"/>
                  </a:schemeClr>
                </a:solidFill>
                <a:cs typeface="+mn-ea"/>
                <a:sym typeface="Arial" panose="020B0604020202020204" pitchFamily="34" charset="0"/>
              </a:rPr>
              <a:t>家长</a:t>
            </a:r>
            <a:r>
              <a:rPr lang="zh-CN" altLang="en-US" sz="1865" b="1" dirty="0">
                <a:solidFill>
                  <a:schemeClr val="tx1">
                    <a:lumMod val="95000"/>
                    <a:lumOff val="5000"/>
                  </a:schemeClr>
                </a:solidFill>
                <a:cs typeface="+mn-ea"/>
                <a:sym typeface="Arial" panose="020B0604020202020204" pitchFamily="34" charset="0"/>
              </a:rPr>
              <a:t>缺勤</a:t>
            </a:r>
            <a:r>
              <a:rPr lang="en-US" altLang="zh-CN" sz="1865" baseline="30000" dirty="0">
                <a:solidFill>
                  <a:schemeClr val="tx1">
                    <a:lumMod val="95000"/>
                    <a:lumOff val="5000"/>
                  </a:schemeClr>
                </a:solidFill>
                <a:cs typeface="+mn-ea"/>
                <a:sym typeface="Arial" panose="020B0604020202020204" pitchFamily="34" charset="0"/>
              </a:rPr>
              <a:t>3</a:t>
            </a:r>
            <a:endParaRPr lang="zh-CN" altLang="en-US" sz="1865" baseline="30000" dirty="0" err="1">
              <a:solidFill>
                <a:schemeClr val="tx1">
                  <a:lumMod val="95000"/>
                  <a:lumOff val="5000"/>
                </a:schemeClr>
              </a:solidFill>
              <a:cs typeface="+mn-ea"/>
              <a:sym typeface="Arial" panose="020B0604020202020204" pitchFamily="34" charset="0"/>
            </a:endParaRPr>
          </a:p>
        </p:txBody>
      </p:sp>
      <p:sp>
        <p:nvSpPr>
          <p:cNvPr id="9" name="文本框 39"/>
          <p:cNvSpPr txBox="1"/>
          <p:nvPr/>
        </p:nvSpPr>
        <p:spPr>
          <a:xfrm>
            <a:off x="7681760" y="2306807"/>
            <a:ext cx="3046307" cy="587084"/>
          </a:xfrm>
          <a:prstGeom prst="rect">
            <a:avLst/>
          </a:prstGeom>
          <a:noFill/>
        </p:spPr>
        <p:txBody>
          <a:bodyPr wrap="square" rtlCol="0" anchor="ctr">
            <a:spAutoFit/>
          </a:bodyPr>
          <a:lstStyle/>
          <a:p>
            <a:pPr marL="228600" indent="-228600" defTabSz="0">
              <a:lnSpc>
                <a:spcPct val="120000"/>
              </a:lnSpc>
              <a:buClr>
                <a:schemeClr val="tx1">
                  <a:lumMod val="95000"/>
                  <a:lumOff val="5000"/>
                </a:schemeClr>
              </a:buClr>
              <a:buFont typeface="Arial" panose="020B0604020202020204" pitchFamily="34" charset="0"/>
              <a:buChar char="-"/>
              <a:tabLst>
                <a:tab pos="240665" algn="l"/>
              </a:tabLst>
            </a:pPr>
            <a:r>
              <a:rPr lang="zh-CN" altLang="en-US" sz="1400" dirty="0">
                <a:solidFill>
                  <a:schemeClr val="tx1">
                    <a:lumMod val="95000"/>
                    <a:lumOff val="5000"/>
                  </a:schemeClr>
                </a:solidFill>
                <a:cs typeface="+mn-ea"/>
                <a:sym typeface="Arial" panose="020B0604020202020204" pitchFamily="34" charset="0"/>
              </a:rPr>
              <a:t>常见疼痛</a:t>
            </a:r>
            <a:r>
              <a:rPr lang="en-US" altLang="zh-CN" sz="1400" dirty="0">
                <a:solidFill>
                  <a:schemeClr val="tx1">
                    <a:lumMod val="95000"/>
                    <a:lumOff val="5000"/>
                  </a:schemeClr>
                </a:solidFill>
                <a:cs typeface="+mn-ea"/>
                <a:sym typeface="Arial" panose="020B0604020202020204" pitchFamily="34" charset="0"/>
              </a:rPr>
              <a:t>/</a:t>
            </a:r>
            <a:r>
              <a:rPr lang="zh-CN" altLang="en-US" sz="1400" dirty="0">
                <a:solidFill>
                  <a:schemeClr val="tx1">
                    <a:lumMod val="95000"/>
                    <a:lumOff val="5000"/>
                  </a:schemeClr>
                </a:solidFill>
                <a:cs typeface="+mn-ea"/>
                <a:sym typeface="Arial" panose="020B0604020202020204" pitchFamily="34" charset="0"/>
              </a:rPr>
              <a:t>不适</a:t>
            </a:r>
            <a:endParaRPr lang="en-US" altLang="zh-CN" sz="1400" dirty="0">
              <a:solidFill>
                <a:schemeClr val="tx1">
                  <a:lumMod val="95000"/>
                  <a:lumOff val="5000"/>
                </a:schemeClr>
              </a:solidFill>
              <a:cs typeface="+mn-ea"/>
              <a:sym typeface="Arial" panose="020B0604020202020204" pitchFamily="34" charset="0"/>
            </a:endParaRPr>
          </a:p>
          <a:p>
            <a:pPr marL="228600" indent="-228600" defTabSz="0">
              <a:lnSpc>
                <a:spcPct val="120000"/>
              </a:lnSpc>
              <a:buClr>
                <a:schemeClr val="tx1">
                  <a:lumMod val="95000"/>
                  <a:lumOff val="5000"/>
                </a:schemeClr>
              </a:buClr>
              <a:buFont typeface="Arial" panose="020B0604020202020204" pitchFamily="34" charset="0"/>
              <a:buChar char="-"/>
              <a:tabLst>
                <a:tab pos="240665" algn="l"/>
              </a:tabLst>
            </a:pPr>
            <a:r>
              <a:rPr lang="zh-CN" altLang="en-US" sz="1400" dirty="0">
                <a:solidFill>
                  <a:schemeClr val="tx1">
                    <a:lumMod val="95000"/>
                    <a:lumOff val="5000"/>
                  </a:schemeClr>
                </a:solidFill>
                <a:cs typeface="+mn-ea"/>
                <a:sym typeface="Arial" panose="020B0604020202020204" pitchFamily="34" charset="0"/>
              </a:rPr>
              <a:t>常见心理负担：焦虑</a:t>
            </a:r>
            <a:r>
              <a:rPr lang="en-US" altLang="zh-CN" sz="1400" dirty="0">
                <a:solidFill>
                  <a:schemeClr val="tx1">
                    <a:lumMod val="95000"/>
                    <a:lumOff val="5000"/>
                  </a:schemeClr>
                </a:solidFill>
                <a:cs typeface="+mn-ea"/>
                <a:sym typeface="Arial" panose="020B0604020202020204" pitchFamily="34" charset="0"/>
              </a:rPr>
              <a:t>/</a:t>
            </a:r>
            <a:r>
              <a:rPr lang="zh-CN" altLang="en-US" sz="1400" dirty="0">
                <a:solidFill>
                  <a:schemeClr val="tx1">
                    <a:lumMod val="95000"/>
                    <a:lumOff val="5000"/>
                  </a:schemeClr>
                </a:solidFill>
                <a:cs typeface="+mn-ea"/>
                <a:sym typeface="Arial" panose="020B0604020202020204" pitchFamily="34" charset="0"/>
              </a:rPr>
              <a:t>抑郁</a:t>
            </a:r>
            <a:endParaRPr lang="en-US" altLang="zh-CN" sz="1400" dirty="0">
              <a:solidFill>
                <a:schemeClr val="tx1">
                  <a:lumMod val="95000"/>
                  <a:lumOff val="5000"/>
                </a:schemeClr>
              </a:solidFill>
              <a:cs typeface="+mn-ea"/>
              <a:sym typeface="Arial" panose="020B0604020202020204" pitchFamily="34" charset="0"/>
            </a:endParaRPr>
          </a:p>
        </p:txBody>
      </p:sp>
      <p:sp>
        <p:nvSpPr>
          <p:cNvPr id="10" name="文本框 41"/>
          <p:cNvSpPr txBox="1"/>
          <p:nvPr/>
        </p:nvSpPr>
        <p:spPr>
          <a:xfrm>
            <a:off x="7681760" y="3719843"/>
            <a:ext cx="4227899" cy="587084"/>
          </a:xfrm>
          <a:prstGeom prst="rect">
            <a:avLst/>
          </a:prstGeom>
          <a:noFill/>
        </p:spPr>
        <p:txBody>
          <a:bodyPr wrap="square" rtlCol="0" anchor="ctr">
            <a:spAutoFit/>
          </a:bodyPr>
          <a:lstStyle>
            <a:defPPr>
              <a:defRPr lang="en-US"/>
            </a:defPPr>
            <a:lvl1pPr marL="171450" indent="-171450" defTabSz="0">
              <a:lnSpc>
                <a:spcPct val="120000"/>
              </a:lnSpc>
              <a:buSzPct val="80000"/>
              <a:buFont typeface="Arial" panose="020B0604020202020204" pitchFamily="34" charset="0"/>
              <a:buChar char="-"/>
              <a:tabLst>
                <a:tab pos="85725" algn="l"/>
              </a:tabLst>
              <a:defRPr sz="1200">
                <a:solidFill>
                  <a:schemeClr val="tx1">
                    <a:lumMod val="75000"/>
                    <a:lumOff val="25000"/>
                  </a:schemeClr>
                </a:solidFill>
                <a:latin typeface="Arial" panose="020B0604020202020204" pitchFamily="34" charset="0"/>
                <a:ea typeface="微软雅黑" panose="020B0503020204020204" charset="-122"/>
                <a:cs typeface="+mn-ea"/>
              </a:defRPr>
            </a:lvl1pPr>
          </a:lstStyle>
          <a:p>
            <a:r>
              <a:rPr lang="en-US" altLang="zh-CN" sz="1400" dirty="0">
                <a:solidFill>
                  <a:schemeClr val="tx1">
                    <a:lumMod val="95000"/>
                    <a:lumOff val="5000"/>
                  </a:schemeClr>
                </a:solidFill>
                <a:latin typeface="+mn-lt"/>
                <a:ea typeface="+mn-ea"/>
                <a:sym typeface="Arial" panose="020B0604020202020204" pitchFamily="34" charset="0"/>
              </a:rPr>
              <a:t>2006-2015</a:t>
            </a:r>
            <a:r>
              <a:rPr lang="zh-CN" altLang="en-US" sz="1400" dirty="0">
                <a:solidFill>
                  <a:schemeClr val="tx1">
                    <a:lumMod val="95000"/>
                    <a:lumOff val="5000"/>
                  </a:schemeClr>
                </a:solidFill>
                <a:latin typeface="+mn-lt"/>
                <a:ea typeface="+mn-ea"/>
                <a:sym typeface="Arial" panose="020B0604020202020204" pitchFamily="34" charset="0"/>
              </a:rPr>
              <a:t>年，中国每年平均有</a:t>
            </a:r>
            <a:r>
              <a:rPr lang="en-US" altLang="zh-CN" sz="1400" b="1" dirty="0">
                <a:solidFill>
                  <a:srgbClr val="C00000"/>
                </a:solidFill>
                <a:latin typeface="+mn-lt"/>
                <a:ea typeface="+mn-ea"/>
                <a:sym typeface="Arial" panose="020B0604020202020204" pitchFamily="34" charset="0"/>
              </a:rPr>
              <a:t>2.5</a:t>
            </a:r>
            <a:r>
              <a:rPr lang="zh-CN" altLang="en-US" sz="1400" b="1" dirty="0">
                <a:solidFill>
                  <a:srgbClr val="C00000"/>
                </a:solidFill>
                <a:latin typeface="+mn-lt"/>
                <a:ea typeface="+mn-ea"/>
                <a:sym typeface="Arial" panose="020B0604020202020204" pitchFamily="34" charset="0"/>
              </a:rPr>
              <a:t>次</a:t>
            </a:r>
            <a:r>
              <a:rPr lang="en-US" altLang="zh-CN" sz="1400" b="1" dirty="0">
                <a:solidFill>
                  <a:srgbClr val="C00000"/>
                </a:solidFill>
                <a:latin typeface="+mn-lt"/>
                <a:ea typeface="+mn-ea"/>
                <a:sym typeface="Arial" panose="020B0604020202020204" pitchFamily="34" charset="0"/>
              </a:rPr>
              <a:t>/1000</a:t>
            </a:r>
            <a:r>
              <a:rPr lang="zh-CN" altLang="en-US" sz="1400" b="1" dirty="0">
                <a:solidFill>
                  <a:srgbClr val="C00000"/>
                </a:solidFill>
                <a:latin typeface="+mn-lt"/>
                <a:ea typeface="+mn-ea"/>
                <a:sym typeface="Arial" panose="020B0604020202020204" pitchFamily="34" charset="0"/>
              </a:rPr>
              <a:t>人</a:t>
            </a:r>
            <a:r>
              <a:rPr lang="zh-CN" altLang="en-US" sz="1400" dirty="0">
                <a:solidFill>
                  <a:schemeClr val="tx1">
                    <a:lumMod val="95000"/>
                    <a:lumOff val="5000"/>
                  </a:schemeClr>
                </a:solidFill>
                <a:latin typeface="+mn-lt"/>
                <a:ea typeface="+mn-ea"/>
                <a:sym typeface="Arial" panose="020B0604020202020204" pitchFamily="34" charset="0"/>
              </a:rPr>
              <a:t>的超额</a:t>
            </a:r>
            <a:r>
              <a:rPr lang="en-US" altLang="zh-CN" sz="1400" dirty="0">
                <a:solidFill>
                  <a:schemeClr val="tx1">
                    <a:lumMod val="95000"/>
                    <a:lumOff val="5000"/>
                  </a:schemeClr>
                </a:solidFill>
                <a:latin typeface="+mn-lt"/>
                <a:ea typeface="+mn-ea"/>
                <a:sym typeface="Arial" panose="020B0604020202020204" pitchFamily="34" charset="0"/>
              </a:rPr>
              <a:t>ILI(</a:t>
            </a:r>
            <a:r>
              <a:rPr lang="zh-CN" altLang="en-US" sz="1400" dirty="0">
                <a:solidFill>
                  <a:schemeClr val="tx1">
                    <a:lumMod val="95000"/>
                    <a:lumOff val="5000"/>
                  </a:schemeClr>
                </a:solidFill>
                <a:latin typeface="+mn-lt"/>
                <a:ea typeface="+mn-ea"/>
                <a:sym typeface="Arial" panose="020B0604020202020204" pitchFamily="34" charset="0"/>
              </a:rPr>
              <a:t>流感样疾病</a:t>
            </a:r>
            <a:r>
              <a:rPr lang="en-US" altLang="zh-CN" sz="1400" dirty="0">
                <a:solidFill>
                  <a:schemeClr val="tx1">
                    <a:lumMod val="95000"/>
                    <a:lumOff val="5000"/>
                  </a:schemeClr>
                </a:solidFill>
                <a:latin typeface="+mn-lt"/>
                <a:ea typeface="+mn-ea"/>
                <a:sym typeface="Arial" panose="020B0604020202020204" pitchFamily="34" charset="0"/>
              </a:rPr>
              <a:t>)</a:t>
            </a:r>
            <a:r>
              <a:rPr lang="zh-CN" altLang="en-US" sz="1400" dirty="0">
                <a:solidFill>
                  <a:schemeClr val="tx1">
                    <a:lumMod val="95000"/>
                    <a:lumOff val="5000"/>
                  </a:schemeClr>
                </a:solidFill>
                <a:latin typeface="+mn-lt"/>
                <a:ea typeface="+mn-ea"/>
                <a:sym typeface="Arial" panose="020B0604020202020204" pitchFamily="34" charset="0"/>
              </a:rPr>
              <a:t>咨询</a:t>
            </a:r>
            <a:endParaRPr lang="en-US" altLang="zh-CN" sz="1400" dirty="0">
              <a:solidFill>
                <a:schemeClr val="tx1">
                  <a:lumMod val="95000"/>
                  <a:lumOff val="5000"/>
                </a:schemeClr>
              </a:solidFill>
              <a:latin typeface="+mn-lt"/>
              <a:ea typeface="+mn-ea"/>
              <a:sym typeface="Arial" panose="020B0604020202020204" pitchFamily="34" charset="0"/>
            </a:endParaRPr>
          </a:p>
        </p:txBody>
      </p:sp>
      <p:sp>
        <p:nvSpPr>
          <p:cNvPr id="11" name="文本框 43"/>
          <p:cNvSpPr txBox="1"/>
          <p:nvPr/>
        </p:nvSpPr>
        <p:spPr>
          <a:xfrm>
            <a:off x="7681761" y="5268195"/>
            <a:ext cx="4446068" cy="587084"/>
          </a:xfrm>
          <a:prstGeom prst="rect">
            <a:avLst/>
          </a:prstGeom>
          <a:noFill/>
        </p:spPr>
        <p:txBody>
          <a:bodyPr wrap="square" rtlCol="0" anchor="ctr">
            <a:spAutoFit/>
          </a:bodyPr>
          <a:lstStyle>
            <a:defPPr>
              <a:defRPr lang="en-US"/>
            </a:defPPr>
            <a:lvl1pPr marL="171450" indent="-171450" defTabSz="0">
              <a:lnSpc>
                <a:spcPct val="120000"/>
              </a:lnSpc>
              <a:buSzPct val="80000"/>
              <a:buFont typeface="Arial" panose="020B0604020202020204" pitchFamily="34" charset="0"/>
              <a:buChar char="-"/>
              <a:tabLst>
                <a:tab pos="85725" algn="l"/>
              </a:tabLst>
              <a:defRPr sz="1200">
                <a:solidFill>
                  <a:schemeClr val="tx1">
                    <a:lumMod val="75000"/>
                    <a:lumOff val="25000"/>
                  </a:schemeClr>
                </a:solidFill>
                <a:latin typeface="Arial" panose="020B0604020202020204" pitchFamily="34" charset="0"/>
                <a:ea typeface="微软雅黑" panose="020B0503020204020204" charset="-122"/>
                <a:cs typeface="+mn-ea"/>
              </a:defRPr>
            </a:lvl1pPr>
          </a:lstStyle>
          <a:p>
            <a:r>
              <a:rPr lang="zh-CN" altLang="en-US" sz="1400" dirty="0">
                <a:solidFill>
                  <a:schemeClr val="tx1">
                    <a:lumMod val="95000"/>
                    <a:lumOff val="5000"/>
                  </a:schemeClr>
                </a:solidFill>
                <a:latin typeface="+mn-lt"/>
                <a:ea typeface="+mn-ea"/>
                <a:sym typeface="Arial" panose="020B0604020202020204" pitchFamily="34" charset="0"/>
              </a:rPr>
              <a:t>中国门诊患者平均每次直接医疗费用</a:t>
            </a:r>
            <a:r>
              <a:rPr lang="en-US" altLang="zh-CN" sz="1400" b="1" dirty="0">
                <a:solidFill>
                  <a:srgbClr val="C00000"/>
                </a:solidFill>
                <a:latin typeface="+mn-lt"/>
                <a:ea typeface="+mn-ea"/>
                <a:sym typeface="Arial" panose="020B0604020202020204" pitchFamily="34" charset="0"/>
              </a:rPr>
              <a:t>1066</a:t>
            </a:r>
            <a:r>
              <a:rPr lang="zh-CN" altLang="en-US" sz="1400" b="1" dirty="0">
                <a:solidFill>
                  <a:srgbClr val="C00000"/>
                </a:solidFill>
                <a:latin typeface="+mn-lt"/>
                <a:ea typeface="+mn-ea"/>
                <a:sym typeface="Arial" panose="020B0604020202020204" pitchFamily="34" charset="0"/>
              </a:rPr>
              <a:t>元</a:t>
            </a:r>
            <a:endParaRPr lang="en-US" altLang="zh-CN" sz="1400" b="1" dirty="0">
              <a:solidFill>
                <a:srgbClr val="C00000"/>
              </a:solidFill>
              <a:latin typeface="+mn-lt"/>
              <a:ea typeface="+mn-ea"/>
              <a:sym typeface="Arial" panose="020B0604020202020204" pitchFamily="34" charset="0"/>
            </a:endParaRPr>
          </a:p>
          <a:p>
            <a:r>
              <a:rPr lang="zh-CN" altLang="en-US" sz="1400" dirty="0">
                <a:solidFill>
                  <a:schemeClr val="tx1">
                    <a:lumMod val="95000"/>
                    <a:lumOff val="5000"/>
                  </a:schemeClr>
                </a:solidFill>
                <a:latin typeface="+mn-lt"/>
                <a:ea typeface="+mn-ea"/>
                <a:sym typeface="Arial" panose="020B0604020202020204" pitchFamily="34" charset="0"/>
              </a:rPr>
              <a:t>中国住院患者平均每次直接医疗费用为</a:t>
            </a:r>
            <a:r>
              <a:rPr lang="en-US" altLang="zh-CN" sz="1400" b="1" dirty="0">
                <a:solidFill>
                  <a:srgbClr val="C00000"/>
                </a:solidFill>
                <a:latin typeface="+mn-lt"/>
                <a:ea typeface="+mn-ea"/>
                <a:sym typeface="Arial" panose="020B0604020202020204" pitchFamily="34" charset="0"/>
              </a:rPr>
              <a:t>10397</a:t>
            </a:r>
            <a:r>
              <a:rPr lang="zh-CN" altLang="en-US" sz="1400" b="1" dirty="0">
                <a:solidFill>
                  <a:srgbClr val="C00000"/>
                </a:solidFill>
                <a:latin typeface="+mn-lt"/>
                <a:ea typeface="+mn-ea"/>
                <a:sym typeface="Arial" panose="020B0604020202020204" pitchFamily="34" charset="0"/>
              </a:rPr>
              <a:t>元</a:t>
            </a:r>
            <a:endParaRPr lang="en-US" altLang="zh-CN" sz="1400" b="1" dirty="0">
              <a:solidFill>
                <a:srgbClr val="C00000"/>
              </a:solidFill>
              <a:latin typeface="+mn-lt"/>
              <a:ea typeface="+mn-ea"/>
              <a:sym typeface="Arial" panose="020B0604020202020204" pitchFamily="34" charset="0"/>
            </a:endParaRPr>
          </a:p>
        </p:txBody>
      </p:sp>
      <p:cxnSp>
        <p:nvCxnSpPr>
          <p:cNvPr id="18" name="直接连接符 17"/>
          <p:cNvCxnSpPr/>
          <p:nvPr/>
        </p:nvCxnSpPr>
        <p:spPr>
          <a:xfrm>
            <a:off x="6104891" y="1489605"/>
            <a:ext cx="0" cy="4331239"/>
          </a:xfrm>
          <a:prstGeom prst="line">
            <a:avLst/>
          </a:prstGeom>
          <a:ln w="190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文本框 10"/>
          <p:cNvSpPr txBox="1"/>
          <p:nvPr/>
        </p:nvSpPr>
        <p:spPr>
          <a:xfrm>
            <a:off x="7507140" y="1889517"/>
            <a:ext cx="4034593"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dirty="0">
                <a:solidFill>
                  <a:schemeClr val="tx1">
                    <a:lumMod val="95000"/>
                    <a:lumOff val="5000"/>
                  </a:schemeClr>
                </a:solidFill>
                <a:cs typeface="+mn-ea"/>
                <a:sym typeface="Arial" panose="020B0604020202020204" pitchFamily="34" charset="0"/>
              </a:rPr>
              <a:t>流感</a:t>
            </a:r>
            <a:r>
              <a:rPr lang="zh-CN" altLang="en-US" sz="1865" b="1" dirty="0">
                <a:solidFill>
                  <a:schemeClr val="tx1">
                    <a:lumMod val="95000"/>
                    <a:lumOff val="5000"/>
                  </a:schemeClr>
                </a:solidFill>
                <a:cs typeface="+mn-ea"/>
                <a:sym typeface="Arial" panose="020B0604020202020204" pitchFamily="34" charset="0"/>
              </a:rPr>
              <a:t>降低患者生活质量</a:t>
            </a:r>
            <a:r>
              <a:rPr lang="en-US" altLang="zh-CN" sz="1865" b="1" baseline="30000" dirty="0">
                <a:solidFill>
                  <a:schemeClr val="tx1">
                    <a:lumMod val="95000"/>
                    <a:lumOff val="5000"/>
                  </a:schemeClr>
                </a:solidFill>
                <a:cs typeface="+mn-ea"/>
                <a:sym typeface="Arial" panose="020B0604020202020204" pitchFamily="34" charset="0"/>
              </a:rPr>
              <a:t>4</a:t>
            </a:r>
            <a:r>
              <a:rPr lang="zh-CN" altLang="en-US" sz="1865" dirty="0">
                <a:solidFill>
                  <a:schemeClr val="tx1">
                    <a:lumMod val="95000"/>
                    <a:lumOff val="5000"/>
                  </a:schemeClr>
                </a:solidFill>
                <a:cs typeface="+mn-ea"/>
                <a:sym typeface="Arial" panose="020B0604020202020204" pitchFamily="34" charset="0"/>
              </a:rPr>
              <a:t>：</a:t>
            </a:r>
            <a:endParaRPr lang="zh-CN" altLang="en-US" sz="1865" dirty="0" err="1">
              <a:solidFill>
                <a:schemeClr val="tx1">
                  <a:lumMod val="95000"/>
                  <a:lumOff val="5000"/>
                </a:schemeClr>
              </a:solidFill>
              <a:cs typeface="Imago" charset="0"/>
              <a:sym typeface="Arial" panose="020B0604020202020204" pitchFamily="34" charset="0"/>
            </a:endParaRPr>
          </a:p>
        </p:txBody>
      </p:sp>
      <p:sp>
        <p:nvSpPr>
          <p:cNvPr id="20" name="文本框 11"/>
          <p:cNvSpPr txBox="1"/>
          <p:nvPr/>
        </p:nvSpPr>
        <p:spPr>
          <a:xfrm>
            <a:off x="7558284" y="3263755"/>
            <a:ext cx="4034593"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dirty="0">
                <a:solidFill>
                  <a:schemeClr val="tx1">
                    <a:lumMod val="95000"/>
                    <a:lumOff val="5000"/>
                  </a:schemeClr>
                </a:solidFill>
                <a:cs typeface="+mn-ea"/>
                <a:sym typeface="Arial" panose="020B0604020202020204" pitchFamily="34" charset="0"/>
              </a:rPr>
              <a:t>流感</a:t>
            </a:r>
            <a:r>
              <a:rPr lang="zh-CN" altLang="en-US" sz="1865" b="1" dirty="0">
                <a:solidFill>
                  <a:schemeClr val="tx1">
                    <a:lumMod val="95000"/>
                    <a:lumOff val="5000"/>
                  </a:schemeClr>
                </a:solidFill>
                <a:cs typeface="+mn-ea"/>
                <a:sym typeface="Arial" panose="020B0604020202020204" pitchFamily="34" charset="0"/>
              </a:rPr>
              <a:t>增大门诊医疗负担</a:t>
            </a:r>
            <a:r>
              <a:rPr lang="en-US" altLang="zh-CN" sz="1865" baseline="30000" dirty="0">
                <a:solidFill>
                  <a:schemeClr val="tx1">
                    <a:lumMod val="95000"/>
                    <a:lumOff val="5000"/>
                  </a:schemeClr>
                </a:solidFill>
                <a:cs typeface="+mn-ea"/>
                <a:sym typeface="Arial" panose="020B0604020202020204" pitchFamily="34" charset="0"/>
              </a:rPr>
              <a:t>5</a:t>
            </a:r>
            <a:r>
              <a:rPr lang="zh-CN" altLang="en-US" sz="1865" dirty="0">
                <a:solidFill>
                  <a:schemeClr val="tx1">
                    <a:lumMod val="95000"/>
                    <a:lumOff val="5000"/>
                  </a:schemeClr>
                </a:solidFill>
                <a:cs typeface="+mn-ea"/>
                <a:sym typeface="Arial" panose="020B0604020202020204" pitchFamily="34" charset="0"/>
              </a:rPr>
              <a:t>：</a:t>
            </a:r>
            <a:endParaRPr lang="zh-CN" altLang="en-US" sz="1865" dirty="0" err="1">
              <a:solidFill>
                <a:schemeClr val="tx1">
                  <a:lumMod val="95000"/>
                  <a:lumOff val="5000"/>
                </a:schemeClr>
              </a:solidFill>
              <a:cs typeface="Imago" charset="0"/>
              <a:sym typeface="Arial" panose="020B0604020202020204" pitchFamily="34" charset="0"/>
            </a:endParaRPr>
          </a:p>
        </p:txBody>
      </p:sp>
      <p:sp>
        <p:nvSpPr>
          <p:cNvPr id="21" name="文本框 12"/>
          <p:cNvSpPr txBox="1"/>
          <p:nvPr/>
        </p:nvSpPr>
        <p:spPr>
          <a:xfrm>
            <a:off x="7529398" y="4860531"/>
            <a:ext cx="4034593" cy="379656"/>
          </a:xfrm>
          <a:prstGeom prst="rect">
            <a:avLst/>
          </a:prstGeom>
          <a:noFill/>
        </p:spPr>
        <p:txBody>
          <a:bodyPr wrap="square" rtlCol="0" anchor="ctr">
            <a:spAutoFit/>
          </a:bodyPr>
          <a:lstStyle/>
          <a:p>
            <a:pPr marL="236855" indent="-236855" defTabSz="0">
              <a:buClr>
                <a:schemeClr val="accent1">
                  <a:lumMod val="75000"/>
                </a:schemeClr>
              </a:buClr>
              <a:buFont typeface="Arial" panose="020B0604020202020204" pitchFamily="34" charset="0"/>
              <a:buChar char="•"/>
              <a:tabLst>
                <a:tab pos="240665" algn="l"/>
              </a:tabLst>
            </a:pPr>
            <a:r>
              <a:rPr lang="zh-CN" altLang="en-US" sz="1865" dirty="0">
                <a:solidFill>
                  <a:schemeClr val="tx1">
                    <a:lumMod val="95000"/>
                    <a:lumOff val="5000"/>
                  </a:schemeClr>
                </a:solidFill>
                <a:cs typeface="+mn-ea"/>
                <a:sym typeface="Arial" panose="020B0604020202020204" pitchFamily="34" charset="0"/>
              </a:rPr>
              <a:t>流感</a:t>
            </a:r>
            <a:r>
              <a:rPr lang="zh-CN" altLang="en-US" sz="1865" b="1" dirty="0">
                <a:solidFill>
                  <a:schemeClr val="tx1">
                    <a:lumMod val="95000"/>
                    <a:lumOff val="5000"/>
                  </a:schemeClr>
                </a:solidFill>
                <a:cs typeface="+mn-ea"/>
                <a:sym typeface="Arial" panose="020B0604020202020204" pitchFamily="34" charset="0"/>
              </a:rPr>
              <a:t>带来沉重经济负担</a:t>
            </a:r>
            <a:r>
              <a:rPr lang="en-US" altLang="zh-CN" sz="1865" baseline="30000" dirty="0">
                <a:solidFill>
                  <a:schemeClr val="tx1">
                    <a:lumMod val="95000"/>
                    <a:lumOff val="5000"/>
                  </a:schemeClr>
                </a:solidFill>
                <a:cs typeface="+mn-ea"/>
                <a:sym typeface="Arial" panose="020B0604020202020204" pitchFamily="34" charset="0"/>
              </a:rPr>
              <a:t>6</a:t>
            </a:r>
            <a:r>
              <a:rPr lang="zh-CN" altLang="en-US" sz="1865" dirty="0">
                <a:solidFill>
                  <a:schemeClr val="tx1">
                    <a:lumMod val="95000"/>
                    <a:lumOff val="5000"/>
                  </a:schemeClr>
                </a:solidFill>
                <a:cs typeface="+mn-ea"/>
                <a:sym typeface="Arial" panose="020B0604020202020204" pitchFamily="34" charset="0"/>
              </a:rPr>
              <a:t>：</a:t>
            </a:r>
            <a:endParaRPr lang="zh-CN" altLang="en-US" sz="1865" dirty="0" err="1">
              <a:solidFill>
                <a:schemeClr val="tx1">
                  <a:lumMod val="95000"/>
                  <a:lumOff val="5000"/>
                </a:schemeClr>
              </a:solidFill>
              <a:cs typeface="Imago" charset="0"/>
              <a:sym typeface="Arial" panose="020B0604020202020204" pitchFamily="34" charset="0"/>
            </a:endParaRPr>
          </a:p>
        </p:txBody>
      </p:sp>
      <p:sp>
        <p:nvSpPr>
          <p:cNvPr id="22" name="文本框 4"/>
          <p:cNvSpPr txBox="1"/>
          <p:nvPr/>
        </p:nvSpPr>
        <p:spPr>
          <a:xfrm>
            <a:off x="1930781" y="3724704"/>
            <a:ext cx="3386667" cy="845616"/>
          </a:xfrm>
          <a:prstGeom prst="rect">
            <a:avLst/>
          </a:prstGeom>
          <a:noFill/>
        </p:spPr>
        <p:txBody>
          <a:bodyPr wrap="square" rtlCol="0" anchor="ctr">
            <a:spAutoFit/>
          </a:bodyPr>
          <a:lstStyle/>
          <a:p>
            <a:pPr marL="228600" indent="-228600" defTabSz="0">
              <a:lnSpc>
                <a:spcPct val="120000"/>
              </a:lnSpc>
              <a:buSzPct val="80000"/>
              <a:buFont typeface="Arial" panose="020B0604020202020204" pitchFamily="34" charset="0"/>
              <a:buChar char="-"/>
              <a:tabLst>
                <a:tab pos="113665" algn="l"/>
              </a:tabLst>
            </a:pPr>
            <a:r>
              <a:rPr lang="zh-CN" altLang="en-US" sz="1400" dirty="0">
                <a:solidFill>
                  <a:schemeClr val="tx1">
                    <a:lumMod val="95000"/>
                    <a:lumOff val="5000"/>
                  </a:schemeClr>
                </a:solidFill>
                <a:cs typeface="+mn-ea"/>
                <a:sym typeface="Arial" panose="020B0604020202020204" pitchFamily="34" charset="0"/>
              </a:rPr>
              <a:t>病毒性脑炎</a:t>
            </a:r>
            <a:endParaRPr lang="en-US" altLang="zh-CN" sz="1400" dirty="0">
              <a:solidFill>
                <a:schemeClr val="tx1">
                  <a:lumMod val="95000"/>
                  <a:lumOff val="5000"/>
                </a:schemeClr>
              </a:solidFill>
              <a:cs typeface="+mn-ea"/>
              <a:sym typeface="Arial" panose="020B0604020202020204" pitchFamily="34" charset="0"/>
            </a:endParaRPr>
          </a:p>
          <a:p>
            <a:pPr marL="228600" indent="-228600" defTabSz="0">
              <a:lnSpc>
                <a:spcPct val="120000"/>
              </a:lnSpc>
              <a:buSzPct val="80000"/>
              <a:buFont typeface="Arial" panose="020B0604020202020204" pitchFamily="34" charset="0"/>
              <a:buChar char="-"/>
              <a:tabLst>
                <a:tab pos="113665" algn="l"/>
              </a:tabLst>
            </a:pPr>
            <a:r>
              <a:rPr lang="zh-CN" altLang="en-US" sz="1400" dirty="0">
                <a:solidFill>
                  <a:schemeClr val="tx1">
                    <a:lumMod val="95000"/>
                    <a:lumOff val="5000"/>
                  </a:schemeClr>
                </a:solidFill>
                <a:cs typeface="+mn-ea"/>
                <a:sym typeface="Arial" panose="020B0604020202020204" pitchFamily="34" charset="0"/>
              </a:rPr>
              <a:t>病毒性心肌炎</a:t>
            </a:r>
            <a:endParaRPr lang="en-US" altLang="zh-CN" sz="1400" dirty="0">
              <a:solidFill>
                <a:schemeClr val="tx1">
                  <a:lumMod val="95000"/>
                  <a:lumOff val="5000"/>
                </a:schemeClr>
              </a:solidFill>
              <a:cs typeface="+mn-ea"/>
              <a:sym typeface="Arial" panose="020B0604020202020204" pitchFamily="34" charset="0"/>
            </a:endParaRPr>
          </a:p>
          <a:p>
            <a:pPr marL="228600" indent="-228600" defTabSz="0">
              <a:lnSpc>
                <a:spcPct val="120000"/>
              </a:lnSpc>
              <a:buSzPct val="80000"/>
              <a:buFont typeface="Arial" panose="020B0604020202020204" pitchFamily="34" charset="0"/>
              <a:buChar char="-"/>
              <a:tabLst>
                <a:tab pos="113665" algn="l"/>
              </a:tabLst>
            </a:pPr>
            <a:r>
              <a:rPr lang="zh-CN" altLang="en-US" sz="1400" dirty="0">
                <a:solidFill>
                  <a:schemeClr val="tx1">
                    <a:lumMod val="95000"/>
                    <a:lumOff val="5000"/>
                  </a:schemeClr>
                </a:solidFill>
                <a:cs typeface="+mn-ea"/>
                <a:sym typeface="Arial" panose="020B0604020202020204" pitchFamily="34" charset="0"/>
              </a:rPr>
              <a:t>中枢神经系统综合征等</a:t>
            </a:r>
            <a:endParaRPr lang="zh-CN" altLang="en-US" sz="1400" dirty="0" err="1">
              <a:solidFill>
                <a:schemeClr val="tx1">
                  <a:lumMod val="95000"/>
                  <a:lumOff val="5000"/>
                </a:schemeClr>
              </a:solidFill>
              <a:cs typeface="Imago" charset="0"/>
              <a:sym typeface="Arial" panose="020B0604020202020204" pitchFamily="34" charset="0"/>
            </a:endParaRPr>
          </a:p>
        </p:txBody>
      </p:sp>
      <p:grpSp>
        <p:nvGrpSpPr>
          <p:cNvPr id="39" name="组合 38"/>
          <p:cNvGrpSpPr/>
          <p:nvPr/>
        </p:nvGrpSpPr>
        <p:grpSpPr>
          <a:xfrm>
            <a:off x="319775" y="1582259"/>
            <a:ext cx="1219199" cy="1219199"/>
            <a:chOff x="239831" y="965990"/>
            <a:chExt cx="914399" cy="914399"/>
          </a:xfrm>
        </p:grpSpPr>
        <p:sp>
          <p:nvSpPr>
            <p:cNvPr id="14" name="椭圆 13"/>
            <p:cNvSpPr/>
            <p:nvPr/>
          </p:nvSpPr>
          <p:spPr>
            <a:xfrm>
              <a:off x="239831" y="965990"/>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sp>
          <p:nvSpPr>
            <p:cNvPr id="26" name="resting-time-on-bed-for-body-recover-after-fitness_55181"/>
            <p:cNvSpPr/>
            <p:nvPr/>
          </p:nvSpPr>
          <p:spPr bwMode="auto">
            <a:xfrm>
              <a:off x="406483" y="1141509"/>
              <a:ext cx="581094" cy="563360"/>
            </a:xfrm>
            <a:custGeom>
              <a:avLst/>
              <a:gdLst>
                <a:gd name="connsiteX0" fmla="*/ 135723 w 609191"/>
                <a:gd name="connsiteY0" fmla="*/ 374443 h 564453"/>
                <a:gd name="connsiteX1" fmla="*/ 136878 w 609191"/>
                <a:gd name="connsiteY1" fmla="*/ 374908 h 564453"/>
                <a:gd name="connsiteX2" fmla="*/ 136861 w 609191"/>
                <a:gd name="connsiteY2" fmla="*/ 374915 h 564453"/>
                <a:gd name="connsiteX3" fmla="*/ 167370 w 609191"/>
                <a:gd name="connsiteY3" fmla="*/ 362495 h 564453"/>
                <a:gd name="connsiteX4" fmla="*/ 168369 w 609191"/>
                <a:gd name="connsiteY4" fmla="*/ 362495 h 564453"/>
                <a:gd name="connsiteX5" fmla="*/ 136896 w 609191"/>
                <a:gd name="connsiteY5" fmla="*/ 374915 h 564453"/>
                <a:gd name="connsiteX6" fmla="*/ 136878 w 609191"/>
                <a:gd name="connsiteY6" fmla="*/ 374908 h 564453"/>
                <a:gd name="connsiteX7" fmla="*/ 105989 w 609191"/>
                <a:gd name="connsiteY7" fmla="*/ 362495 h 564453"/>
                <a:gd name="connsiteX8" fmla="*/ 106888 w 609191"/>
                <a:gd name="connsiteY8" fmla="*/ 362495 h 564453"/>
                <a:gd name="connsiteX9" fmla="*/ 135723 w 609191"/>
                <a:gd name="connsiteY9" fmla="*/ 374443 h 564453"/>
                <a:gd name="connsiteX10" fmla="*/ 216591 w 609191"/>
                <a:gd name="connsiteY10" fmla="*/ 292423 h 564453"/>
                <a:gd name="connsiteX11" fmla="*/ 218946 w 609191"/>
                <a:gd name="connsiteY11" fmla="*/ 292423 h 564453"/>
                <a:gd name="connsiteX12" fmla="*/ 572290 w 609191"/>
                <a:gd name="connsiteY12" fmla="*/ 326846 h 564453"/>
                <a:gd name="connsiteX13" fmla="*/ 597912 w 609191"/>
                <a:gd name="connsiteY13" fmla="*/ 338133 h 564453"/>
                <a:gd name="connsiteX14" fmla="*/ 607991 w 609191"/>
                <a:gd name="connsiteY14" fmla="*/ 361270 h 564453"/>
                <a:gd name="connsiteX15" fmla="*/ 607991 w 609191"/>
                <a:gd name="connsiteY15" fmla="*/ 420711 h 564453"/>
                <a:gd name="connsiteX16" fmla="*/ 172600 w 609191"/>
                <a:gd name="connsiteY16" fmla="*/ 420711 h 564453"/>
                <a:gd name="connsiteX17" fmla="*/ 103552 w 609191"/>
                <a:gd name="connsiteY17" fmla="*/ 420711 h 564453"/>
                <a:gd name="connsiteX18" fmla="*/ 99972 w 609191"/>
                <a:gd name="connsiteY18" fmla="*/ 420711 h 564453"/>
                <a:gd name="connsiteX19" fmla="*/ 76140 w 609191"/>
                <a:gd name="connsiteY19" fmla="*/ 396916 h 564453"/>
                <a:gd name="connsiteX20" fmla="*/ 76140 w 609191"/>
                <a:gd name="connsiteY20" fmla="*/ 386194 h 564453"/>
                <a:gd name="connsiteX21" fmla="*/ 92625 w 609191"/>
                <a:gd name="connsiteY21" fmla="*/ 363621 h 564453"/>
                <a:gd name="connsiteX22" fmla="*/ 97806 w 609191"/>
                <a:gd name="connsiteY22" fmla="*/ 369452 h 564453"/>
                <a:gd name="connsiteX23" fmla="*/ 136899 w 609191"/>
                <a:gd name="connsiteY23" fmla="*/ 385629 h 564453"/>
                <a:gd name="connsiteX24" fmla="*/ 193983 w 609191"/>
                <a:gd name="connsiteY24" fmla="*/ 375848 h 564453"/>
                <a:gd name="connsiteX25" fmla="*/ 193983 w 609191"/>
                <a:gd name="connsiteY25" fmla="*/ 314902 h 564453"/>
                <a:gd name="connsiteX26" fmla="*/ 200483 w 609191"/>
                <a:gd name="connsiteY26" fmla="*/ 298913 h 564453"/>
                <a:gd name="connsiteX27" fmla="*/ 216591 w 609191"/>
                <a:gd name="connsiteY27" fmla="*/ 292423 h 564453"/>
                <a:gd name="connsiteX28" fmla="*/ 136861 w 609191"/>
                <a:gd name="connsiteY28" fmla="*/ 285861 h 564453"/>
                <a:gd name="connsiteX29" fmla="*/ 168969 w 609191"/>
                <a:gd name="connsiteY29" fmla="*/ 298932 h 564453"/>
                <a:gd name="connsiteX30" fmla="*/ 182623 w 609191"/>
                <a:gd name="connsiteY30" fmla="*/ 330435 h 564453"/>
                <a:gd name="connsiteX31" fmla="*/ 168969 w 609191"/>
                <a:gd name="connsiteY31" fmla="*/ 361844 h 564453"/>
                <a:gd name="connsiteX32" fmla="*/ 167370 w 609191"/>
                <a:gd name="connsiteY32" fmla="*/ 362495 h 564453"/>
                <a:gd name="connsiteX33" fmla="*/ 106888 w 609191"/>
                <a:gd name="connsiteY33" fmla="*/ 362495 h 564453"/>
                <a:gd name="connsiteX34" fmla="*/ 105317 w 609191"/>
                <a:gd name="connsiteY34" fmla="*/ 361844 h 564453"/>
                <a:gd name="connsiteX35" fmla="*/ 92229 w 609191"/>
                <a:gd name="connsiteY35" fmla="*/ 330435 h 564453"/>
                <a:gd name="connsiteX36" fmla="*/ 105317 w 609191"/>
                <a:gd name="connsiteY36" fmla="*/ 298932 h 564453"/>
                <a:gd name="connsiteX37" fmla="*/ 136861 w 609191"/>
                <a:gd name="connsiteY37" fmla="*/ 285861 h 564453"/>
                <a:gd name="connsiteX38" fmla="*/ 24398 w 609191"/>
                <a:gd name="connsiteY38" fmla="*/ 222211 h 564453"/>
                <a:gd name="connsiteX39" fmla="*/ 41636 w 609191"/>
                <a:gd name="connsiteY39" fmla="*/ 229925 h 564453"/>
                <a:gd name="connsiteX40" fmla="*/ 48795 w 609191"/>
                <a:gd name="connsiteY40" fmla="*/ 247235 h 564453"/>
                <a:gd name="connsiteX41" fmla="*/ 48795 w 609191"/>
                <a:gd name="connsiteY41" fmla="*/ 446766 h 564453"/>
                <a:gd name="connsiteX42" fmla="*/ 609191 w 609191"/>
                <a:gd name="connsiteY42" fmla="*/ 446766 h 564453"/>
                <a:gd name="connsiteX43" fmla="*/ 609191 w 609191"/>
                <a:gd name="connsiteY43" fmla="*/ 564453 h 564453"/>
                <a:gd name="connsiteX44" fmla="*/ 560396 w 609191"/>
                <a:gd name="connsiteY44" fmla="*/ 564453 h 564453"/>
                <a:gd name="connsiteX45" fmla="*/ 560396 w 609191"/>
                <a:gd name="connsiteY45" fmla="*/ 495497 h 564453"/>
                <a:gd name="connsiteX46" fmla="*/ 48795 w 609191"/>
                <a:gd name="connsiteY46" fmla="*/ 495497 h 564453"/>
                <a:gd name="connsiteX47" fmla="*/ 48795 w 609191"/>
                <a:gd name="connsiteY47" fmla="*/ 564453 h 564453"/>
                <a:gd name="connsiteX48" fmla="*/ 0 w 609191"/>
                <a:gd name="connsiteY48" fmla="*/ 564453 h 564453"/>
                <a:gd name="connsiteX49" fmla="*/ 0 w 609191"/>
                <a:gd name="connsiteY49" fmla="*/ 247235 h 564453"/>
                <a:gd name="connsiteX50" fmla="*/ 7159 w 609191"/>
                <a:gd name="connsiteY50" fmla="*/ 229925 h 564453"/>
                <a:gd name="connsiteX51" fmla="*/ 24398 w 609191"/>
                <a:gd name="connsiteY51" fmla="*/ 222211 h 564453"/>
                <a:gd name="connsiteX52" fmla="*/ 322819 w 609191"/>
                <a:gd name="connsiteY52" fmla="*/ 41281 h 564453"/>
                <a:gd name="connsiteX53" fmla="*/ 330353 w 609191"/>
                <a:gd name="connsiteY53" fmla="*/ 48711 h 564453"/>
                <a:gd name="connsiteX54" fmla="*/ 330353 w 609191"/>
                <a:gd name="connsiteY54" fmla="*/ 82474 h 564453"/>
                <a:gd name="connsiteX55" fmla="*/ 364064 w 609191"/>
                <a:gd name="connsiteY55" fmla="*/ 82474 h 564453"/>
                <a:gd name="connsiteX56" fmla="*/ 371597 w 609191"/>
                <a:gd name="connsiteY56" fmla="*/ 89998 h 564453"/>
                <a:gd name="connsiteX57" fmla="*/ 364064 w 609191"/>
                <a:gd name="connsiteY57" fmla="*/ 97522 h 564453"/>
                <a:gd name="connsiteX58" fmla="*/ 330353 w 609191"/>
                <a:gd name="connsiteY58" fmla="*/ 97428 h 564453"/>
                <a:gd name="connsiteX59" fmla="*/ 330353 w 609191"/>
                <a:gd name="connsiteY59" fmla="*/ 97522 h 564453"/>
                <a:gd name="connsiteX60" fmla="*/ 315286 w 609191"/>
                <a:gd name="connsiteY60" fmla="*/ 97522 h 564453"/>
                <a:gd name="connsiteX61" fmla="*/ 315286 w 609191"/>
                <a:gd name="connsiteY61" fmla="*/ 97428 h 564453"/>
                <a:gd name="connsiteX62" fmla="*/ 315286 w 609191"/>
                <a:gd name="connsiteY62" fmla="*/ 82474 h 564453"/>
                <a:gd name="connsiteX63" fmla="*/ 315286 w 609191"/>
                <a:gd name="connsiteY63" fmla="*/ 48711 h 564453"/>
                <a:gd name="connsiteX64" fmla="*/ 322819 w 609191"/>
                <a:gd name="connsiteY64" fmla="*/ 41281 h 564453"/>
                <a:gd name="connsiteX65" fmla="*/ 322837 w 609191"/>
                <a:gd name="connsiteY65" fmla="*/ 26431 h 564453"/>
                <a:gd name="connsiteX66" fmla="*/ 261974 w 609191"/>
                <a:gd name="connsiteY66" fmla="*/ 87289 h 564453"/>
                <a:gd name="connsiteX67" fmla="*/ 322837 w 609191"/>
                <a:gd name="connsiteY67" fmla="*/ 148054 h 564453"/>
                <a:gd name="connsiteX68" fmla="*/ 383699 w 609191"/>
                <a:gd name="connsiteY68" fmla="*/ 87289 h 564453"/>
                <a:gd name="connsiteX69" fmla="*/ 322837 w 609191"/>
                <a:gd name="connsiteY69" fmla="*/ 26431 h 564453"/>
                <a:gd name="connsiteX70" fmla="*/ 322837 w 609191"/>
                <a:gd name="connsiteY70" fmla="*/ 0 h 564453"/>
                <a:gd name="connsiteX71" fmla="*/ 410267 w 609191"/>
                <a:gd name="connsiteY71" fmla="*/ 87289 h 564453"/>
                <a:gd name="connsiteX72" fmla="*/ 322837 w 609191"/>
                <a:gd name="connsiteY72" fmla="*/ 174579 h 564453"/>
                <a:gd name="connsiteX73" fmla="*/ 235406 w 609191"/>
                <a:gd name="connsiteY73" fmla="*/ 87289 h 564453"/>
                <a:gd name="connsiteX74" fmla="*/ 322837 w 609191"/>
                <a:gd name="connsiteY74" fmla="*/ 0 h 56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609191" h="564453">
                  <a:moveTo>
                    <a:pt x="135723" y="374443"/>
                  </a:moveTo>
                  <a:lnTo>
                    <a:pt x="136878" y="374908"/>
                  </a:lnTo>
                  <a:lnTo>
                    <a:pt x="136861" y="374915"/>
                  </a:lnTo>
                  <a:close/>
                  <a:moveTo>
                    <a:pt x="167370" y="362495"/>
                  </a:moveTo>
                  <a:lnTo>
                    <a:pt x="168369" y="362495"/>
                  </a:lnTo>
                  <a:cubicBezTo>
                    <a:pt x="159323" y="370775"/>
                    <a:pt x="148863" y="374915"/>
                    <a:pt x="136896" y="374915"/>
                  </a:cubicBezTo>
                  <a:lnTo>
                    <a:pt x="136878" y="374908"/>
                  </a:lnTo>
                  <a:close/>
                  <a:moveTo>
                    <a:pt x="105989" y="362495"/>
                  </a:moveTo>
                  <a:lnTo>
                    <a:pt x="106888" y="362495"/>
                  </a:lnTo>
                  <a:lnTo>
                    <a:pt x="135723" y="374443"/>
                  </a:lnTo>
                  <a:close/>
                  <a:moveTo>
                    <a:pt x="216591" y="292423"/>
                  </a:moveTo>
                  <a:lnTo>
                    <a:pt x="218946" y="292423"/>
                  </a:lnTo>
                  <a:lnTo>
                    <a:pt x="572290" y="326846"/>
                  </a:lnTo>
                  <a:cubicBezTo>
                    <a:pt x="582557" y="328445"/>
                    <a:pt x="591130" y="332207"/>
                    <a:pt x="597912" y="338133"/>
                  </a:cubicBezTo>
                  <a:cubicBezTo>
                    <a:pt x="604600" y="344058"/>
                    <a:pt x="607991" y="351770"/>
                    <a:pt x="607991" y="361270"/>
                  </a:cubicBezTo>
                  <a:lnTo>
                    <a:pt x="607991" y="420711"/>
                  </a:lnTo>
                  <a:lnTo>
                    <a:pt x="172600" y="420711"/>
                  </a:lnTo>
                  <a:lnTo>
                    <a:pt x="103552" y="420711"/>
                  </a:lnTo>
                  <a:lnTo>
                    <a:pt x="99972" y="420711"/>
                  </a:lnTo>
                  <a:cubicBezTo>
                    <a:pt x="86784" y="420711"/>
                    <a:pt x="76140" y="409989"/>
                    <a:pt x="76140" y="396916"/>
                  </a:cubicBezTo>
                  <a:lnTo>
                    <a:pt x="76140" y="386194"/>
                  </a:lnTo>
                  <a:cubicBezTo>
                    <a:pt x="76140" y="375660"/>
                    <a:pt x="83111" y="366725"/>
                    <a:pt x="92625" y="363621"/>
                  </a:cubicBezTo>
                  <a:cubicBezTo>
                    <a:pt x="94226" y="365596"/>
                    <a:pt x="95922" y="367571"/>
                    <a:pt x="97806" y="369452"/>
                  </a:cubicBezTo>
                  <a:cubicBezTo>
                    <a:pt x="108544" y="380174"/>
                    <a:pt x="121732" y="385629"/>
                    <a:pt x="136899" y="385629"/>
                  </a:cubicBezTo>
                  <a:cubicBezTo>
                    <a:pt x="151970" y="385629"/>
                    <a:pt x="191346" y="370581"/>
                    <a:pt x="193983" y="375848"/>
                  </a:cubicBezTo>
                  <a:lnTo>
                    <a:pt x="193983" y="314902"/>
                  </a:lnTo>
                  <a:cubicBezTo>
                    <a:pt x="193983" y="308600"/>
                    <a:pt x="196150" y="303239"/>
                    <a:pt x="200483" y="298913"/>
                  </a:cubicBezTo>
                  <a:cubicBezTo>
                    <a:pt x="204816" y="294586"/>
                    <a:pt x="210186" y="292423"/>
                    <a:pt x="216591" y="292423"/>
                  </a:cubicBezTo>
                  <a:close/>
                  <a:moveTo>
                    <a:pt x="136861" y="285861"/>
                  </a:moveTo>
                  <a:cubicBezTo>
                    <a:pt x="149102" y="285861"/>
                    <a:pt x="159836" y="290187"/>
                    <a:pt x="168969" y="298932"/>
                  </a:cubicBezTo>
                  <a:cubicBezTo>
                    <a:pt x="178103" y="307678"/>
                    <a:pt x="182623" y="318116"/>
                    <a:pt x="182623" y="330435"/>
                  </a:cubicBezTo>
                  <a:cubicBezTo>
                    <a:pt x="182623" y="342660"/>
                    <a:pt x="178103" y="353192"/>
                    <a:pt x="168969" y="361844"/>
                  </a:cubicBezTo>
                  <a:lnTo>
                    <a:pt x="167370" y="362495"/>
                  </a:lnTo>
                  <a:lnTo>
                    <a:pt x="106888" y="362495"/>
                  </a:lnTo>
                  <a:lnTo>
                    <a:pt x="105317" y="361844"/>
                  </a:lnTo>
                  <a:cubicBezTo>
                    <a:pt x="96560" y="353192"/>
                    <a:pt x="92229" y="342660"/>
                    <a:pt x="92229" y="330435"/>
                  </a:cubicBezTo>
                  <a:cubicBezTo>
                    <a:pt x="92229" y="318116"/>
                    <a:pt x="96560" y="307678"/>
                    <a:pt x="105317" y="298932"/>
                  </a:cubicBezTo>
                  <a:cubicBezTo>
                    <a:pt x="114074" y="290187"/>
                    <a:pt x="124526" y="285861"/>
                    <a:pt x="136861" y="285861"/>
                  </a:cubicBezTo>
                  <a:close/>
                  <a:moveTo>
                    <a:pt x="24398" y="222211"/>
                  </a:moveTo>
                  <a:cubicBezTo>
                    <a:pt x="31086" y="222211"/>
                    <a:pt x="36926" y="224845"/>
                    <a:pt x="41636" y="229925"/>
                  </a:cubicBezTo>
                  <a:cubicBezTo>
                    <a:pt x="46440" y="235099"/>
                    <a:pt x="48795" y="240838"/>
                    <a:pt x="48795" y="247235"/>
                  </a:cubicBezTo>
                  <a:lnTo>
                    <a:pt x="48795" y="446766"/>
                  </a:lnTo>
                  <a:lnTo>
                    <a:pt x="609191" y="446766"/>
                  </a:lnTo>
                  <a:lnTo>
                    <a:pt x="609191" y="564453"/>
                  </a:lnTo>
                  <a:lnTo>
                    <a:pt x="560396" y="564453"/>
                  </a:lnTo>
                  <a:lnTo>
                    <a:pt x="560396" y="495497"/>
                  </a:lnTo>
                  <a:lnTo>
                    <a:pt x="48795" y="495497"/>
                  </a:lnTo>
                  <a:lnTo>
                    <a:pt x="48795" y="564453"/>
                  </a:lnTo>
                  <a:lnTo>
                    <a:pt x="0" y="564453"/>
                  </a:lnTo>
                  <a:lnTo>
                    <a:pt x="0" y="247235"/>
                  </a:lnTo>
                  <a:cubicBezTo>
                    <a:pt x="0" y="240838"/>
                    <a:pt x="2355" y="235099"/>
                    <a:pt x="7159" y="229925"/>
                  </a:cubicBezTo>
                  <a:cubicBezTo>
                    <a:pt x="11869" y="224845"/>
                    <a:pt x="17615" y="222211"/>
                    <a:pt x="24398" y="222211"/>
                  </a:cubicBezTo>
                  <a:close/>
                  <a:moveTo>
                    <a:pt x="322819" y="41281"/>
                  </a:moveTo>
                  <a:cubicBezTo>
                    <a:pt x="326963" y="41281"/>
                    <a:pt x="330353" y="44573"/>
                    <a:pt x="330353" y="48711"/>
                  </a:cubicBezTo>
                  <a:lnTo>
                    <a:pt x="330353" y="82474"/>
                  </a:lnTo>
                  <a:lnTo>
                    <a:pt x="364064" y="82474"/>
                  </a:lnTo>
                  <a:cubicBezTo>
                    <a:pt x="368207" y="82474"/>
                    <a:pt x="371597" y="85766"/>
                    <a:pt x="371597" y="89998"/>
                  </a:cubicBezTo>
                  <a:cubicBezTo>
                    <a:pt x="371597" y="94136"/>
                    <a:pt x="368207" y="97522"/>
                    <a:pt x="364064" y="97522"/>
                  </a:cubicBezTo>
                  <a:lnTo>
                    <a:pt x="330353" y="97428"/>
                  </a:lnTo>
                  <a:lnTo>
                    <a:pt x="330353" y="97522"/>
                  </a:lnTo>
                  <a:lnTo>
                    <a:pt x="315286" y="97522"/>
                  </a:lnTo>
                  <a:lnTo>
                    <a:pt x="315286" y="97428"/>
                  </a:lnTo>
                  <a:lnTo>
                    <a:pt x="315286" y="82474"/>
                  </a:lnTo>
                  <a:lnTo>
                    <a:pt x="315286" y="48711"/>
                  </a:lnTo>
                  <a:cubicBezTo>
                    <a:pt x="315286" y="44573"/>
                    <a:pt x="318676" y="41281"/>
                    <a:pt x="322819" y="41281"/>
                  </a:cubicBezTo>
                  <a:close/>
                  <a:moveTo>
                    <a:pt x="322837" y="26431"/>
                  </a:moveTo>
                  <a:cubicBezTo>
                    <a:pt x="289296" y="26431"/>
                    <a:pt x="261974" y="53709"/>
                    <a:pt x="261974" y="87289"/>
                  </a:cubicBezTo>
                  <a:cubicBezTo>
                    <a:pt x="261974" y="120776"/>
                    <a:pt x="289296" y="148054"/>
                    <a:pt x="322837" y="148054"/>
                  </a:cubicBezTo>
                  <a:cubicBezTo>
                    <a:pt x="356377" y="148054"/>
                    <a:pt x="383699" y="120776"/>
                    <a:pt x="383699" y="87289"/>
                  </a:cubicBezTo>
                  <a:cubicBezTo>
                    <a:pt x="383699" y="53709"/>
                    <a:pt x="356471" y="26431"/>
                    <a:pt x="322837" y="26431"/>
                  </a:cubicBezTo>
                  <a:close/>
                  <a:moveTo>
                    <a:pt x="322837" y="0"/>
                  </a:moveTo>
                  <a:cubicBezTo>
                    <a:pt x="371168" y="0"/>
                    <a:pt x="410267" y="39036"/>
                    <a:pt x="410267" y="87289"/>
                  </a:cubicBezTo>
                  <a:cubicBezTo>
                    <a:pt x="410267" y="135449"/>
                    <a:pt x="371168" y="174579"/>
                    <a:pt x="322837" y="174579"/>
                  </a:cubicBezTo>
                  <a:cubicBezTo>
                    <a:pt x="274599" y="174579"/>
                    <a:pt x="235406" y="135449"/>
                    <a:pt x="235406" y="87289"/>
                  </a:cubicBezTo>
                  <a:cubicBezTo>
                    <a:pt x="235406" y="39036"/>
                    <a:pt x="274599" y="0"/>
                    <a:pt x="322837" y="0"/>
                  </a:cubicBezTo>
                  <a:close/>
                </a:path>
              </a:pathLst>
            </a:custGeom>
            <a:solidFill>
              <a:srgbClr val="0180B5"/>
            </a:solidFill>
            <a:ln>
              <a:noFill/>
            </a:ln>
          </p:spPr>
          <p:txBody>
            <a:bodyPr/>
            <a:lstStyle/>
            <a:p>
              <a:endParaRPr lang="zh-CN" altLang="en-US" sz="2400"/>
            </a:p>
          </p:txBody>
        </p:sp>
      </p:grpSp>
      <p:grpSp>
        <p:nvGrpSpPr>
          <p:cNvPr id="37" name="组合 36"/>
          <p:cNvGrpSpPr/>
          <p:nvPr/>
        </p:nvGrpSpPr>
        <p:grpSpPr>
          <a:xfrm>
            <a:off x="319775" y="4454815"/>
            <a:ext cx="1219199" cy="1219199"/>
            <a:chOff x="190902" y="3099644"/>
            <a:chExt cx="914399" cy="914399"/>
          </a:xfrm>
        </p:grpSpPr>
        <p:sp>
          <p:nvSpPr>
            <p:cNvPr id="41" name="椭圆 40"/>
            <p:cNvSpPr/>
            <p:nvPr/>
          </p:nvSpPr>
          <p:spPr>
            <a:xfrm>
              <a:off x="190902" y="3099644"/>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sp>
          <p:nvSpPr>
            <p:cNvPr id="27" name="Freeform 99"/>
            <p:cNvSpPr/>
            <p:nvPr/>
          </p:nvSpPr>
          <p:spPr bwMode="auto">
            <a:xfrm>
              <a:off x="379006" y="3272516"/>
              <a:ext cx="538190" cy="568654"/>
            </a:xfrm>
            <a:custGeom>
              <a:avLst/>
              <a:gdLst>
                <a:gd name="T0" fmla="*/ 50 w 160"/>
                <a:gd name="T1" fmla="*/ 25 h 169"/>
                <a:gd name="T2" fmla="*/ 90 w 160"/>
                <a:gd name="T3" fmla="*/ 21 h 169"/>
                <a:gd name="T4" fmla="*/ 49 w 160"/>
                <a:gd name="T5" fmla="*/ 20 h 169"/>
                <a:gd name="T6" fmla="*/ 0 w 160"/>
                <a:gd name="T7" fmla="*/ 56 h 169"/>
                <a:gd name="T8" fmla="*/ 49 w 160"/>
                <a:gd name="T9" fmla="*/ 160 h 169"/>
                <a:gd name="T10" fmla="*/ 65 w 160"/>
                <a:gd name="T11" fmla="*/ 160 h 169"/>
                <a:gd name="T12" fmla="*/ 49 w 160"/>
                <a:gd name="T13" fmla="*/ 152 h 169"/>
                <a:gd name="T14" fmla="*/ 73 w 160"/>
                <a:gd name="T15" fmla="*/ 160 h 169"/>
                <a:gd name="T16" fmla="*/ 90 w 160"/>
                <a:gd name="T17" fmla="*/ 160 h 169"/>
                <a:gd name="T18" fmla="*/ 73 w 160"/>
                <a:gd name="T19" fmla="*/ 152 h 169"/>
                <a:gd name="T20" fmla="*/ 120 w 160"/>
                <a:gd name="T21" fmla="*/ 106 h 169"/>
                <a:gd name="T22" fmla="*/ 96 w 160"/>
                <a:gd name="T23" fmla="*/ 49 h 169"/>
                <a:gd name="T24" fmla="*/ 82 w 160"/>
                <a:gd name="T25" fmla="*/ 45 h 169"/>
                <a:gd name="T26" fmla="*/ 58 w 160"/>
                <a:gd name="T27" fmla="*/ 45 h 169"/>
                <a:gd name="T28" fmla="*/ 43 w 160"/>
                <a:gd name="T29" fmla="*/ 49 h 169"/>
                <a:gd name="T30" fmla="*/ 19 w 160"/>
                <a:gd name="T31" fmla="*/ 106 h 169"/>
                <a:gd name="T32" fmla="*/ 50 w 160"/>
                <a:gd name="T33" fmla="*/ 69 h 169"/>
                <a:gd name="T34" fmla="*/ 32 w 160"/>
                <a:gd name="T35" fmla="*/ 144 h 169"/>
                <a:gd name="T36" fmla="*/ 86 w 160"/>
                <a:gd name="T37" fmla="*/ 74 h 169"/>
                <a:gd name="T38" fmla="*/ 108 w 160"/>
                <a:gd name="T39" fmla="*/ 103 h 169"/>
                <a:gd name="T40" fmla="*/ 156 w 160"/>
                <a:gd name="T41" fmla="*/ 132 h 169"/>
                <a:gd name="T42" fmla="*/ 123 w 160"/>
                <a:gd name="T43" fmla="*/ 132 h 169"/>
                <a:gd name="T44" fmla="*/ 115 w 160"/>
                <a:gd name="T45" fmla="*/ 136 h 169"/>
                <a:gd name="T46" fmla="*/ 131 w 160"/>
                <a:gd name="T47" fmla="*/ 154 h 169"/>
                <a:gd name="T48" fmla="*/ 143 w 160"/>
                <a:gd name="T49" fmla="*/ 148 h 169"/>
                <a:gd name="T50" fmla="*/ 160 w 160"/>
                <a:gd name="T51" fmla="*/ 149 h 169"/>
                <a:gd name="T52" fmla="*/ 156 w 160"/>
                <a:gd name="T53" fmla="*/ 132 h 169"/>
                <a:gd name="T54" fmla="*/ 146 w 160"/>
                <a:gd name="T55" fmla="*/ 132 h 169"/>
                <a:gd name="T56" fmla="*/ 135 w 160"/>
                <a:gd name="T57" fmla="*/ 152 h 169"/>
                <a:gd name="T58" fmla="*/ 139 w 160"/>
                <a:gd name="T59" fmla="*/ 161 h 169"/>
                <a:gd name="T60" fmla="*/ 135 w 160"/>
                <a:gd name="T61" fmla="*/ 152 h 169"/>
                <a:gd name="T62" fmla="*/ 131 w 160"/>
                <a:gd name="T63" fmla="*/ 165 h 169"/>
                <a:gd name="T64" fmla="*/ 115 w 160"/>
                <a:gd name="T65" fmla="*/ 155 h 169"/>
                <a:gd name="T66" fmla="*/ 119 w 160"/>
                <a:gd name="T67" fmla="*/ 169 h 169"/>
                <a:gd name="T68" fmla="*/ 160 w 160"/>
                <a:gd name="T69" fmla="*/ 165 h 169"/>
                <a:gd name="T70" fmla="*/ 143 w 160"/>
                <a:gd name="T71" fmla="*/ 15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0" h="169">
                  <a:moveTo>
                    <a:pt x="25" y="48"/>
                  </a:moveTo>
                  <a:cubicBezTo>
                    <a:pt x="36" y="31"/>
                    <a:pt x="39" y="24"/>
                    <a:pt x="50" y="25"/>
                  </a:cubicBezTo>
                  <a:cubicBezTo>
                    <a:pt x="52" y="34"/>
                    <a:pt x="60" y="41"/>
                    <a:pt x="69" y="41"/>
                  </a:cubicBezTo>
                  <a:cubicBezTo>
                    <a:pt x="81" y="41"/>
                    <a:pt x="90" y="32"/>
                    <a:pt x="90" y="21"/>
                  </a:cubicBezTo>
                  <a:cubicBezTo>
                    <a:pt x="90" y="9"/>
                    <a:pt x="81" y="0"/>
                    <a:pt x="69" y="0"/>
                  </a:cubicBezTo>
                  <a:cubicBezTo>
                    <a:pt x="58" y="0"/>
                    <a:pt x="49" y="9"/>
                    <a:pt x="49" y="20"/>
                  </a:cubicBezTo>
                  <a:cubicBezTo>
                    <a:pt x="36" y="12"/>
                    <a:pt x="14" y="20"/>
                    <a:pt x="11" y="44"/>
                  </a:cubicBezTo>
                  <a:cubicBezTo>
                    <a:pt x="7" y="58"/>
                    <a:pt x="0" y="56"/>
                    <a:pt x="0" y="56"/>
                  </a:cubicBezTo>
                  <a:cubicBezTo>
                    <a:pt x="0" y="56"/>
                    <a:pt x="12" y="67"/>
                    <a:pt x="25" y="48"/>
                  </a:cubicBezTo>
                  <a:close/>
                  <a:moveTo>
                    <a:pt x="49" y="160"/>
                  </a:moveTo>
                  <a:cubicBezTo>
                    <a:pt x="49" y="165"/>
                    <a:pt x="52" y="169"/>
                    <a:pt x="57" y="169"/>
                  </a:cubicBezTo>
                  <a:cubicBezTo>
                    <a:pt x="62" y="169"/>
                    <a:pt x="65" y="165"/>
                    <a:pt x="65" y="160"/>
                  </a:cubicBezTo>
                  <a:cubicBezTo>
                    <a:pt x="65" y="152"/>
                    <a:pt x="65" y="152"/>
                    <a:pt x="65" y="152"/>
                  </a:cubicBezTo>
                  <a:cubicBezTo>
                    <a:pt x="49" y="152"/>
                    <a:pt x="49" y="152"/>
                    <a:pt x="49" y="152"/>
                  </a:cubicBezTo>
                  <a:lnTo>
                    <a:pt x="49" y="160"/>
                  </a:lnTo>
                  <a:close/>
                  <a:moveTo>
                    <a:pt x="73" y="160"/>
                  </a:moveTo>
                  <a:cubicBezTo>
                    <a:pt x="73" y="165"/>
                    <a:pt x="77" y="169"/>
                    <a:pt x="82" y="169"/>
                  </a:cubicBezTo>
                  <a:cubicBezTo>
                    <a:pt x="86" y="169"/>
                    <a:pt x="90" y="165"/>
                    <a:pt x="90" y="160"/>
                  </a:cubicBezTo>
                  <a:cubicBezTo>
                    <a:pt x="90" y="152"/>
                    <a:pt x="90" y="152"/>
                    <a:pt x="90" y="152"/>
                  </a:cubicBezTo>
                  <a:cubicBezTo>
                    <a:pt x="73" y="152"/>
                    <a:pt x="73" y="152"/>
                    <a:pt x="73" y="152"/>
                  </a:cubicBezTo>
                  <a:lnTo>
                    <a:pt x="73" y="160"/>
                  </a:lnTo>
                  <a:close/>
                  <a:moveTo>
                    <a:pt x="120" y="106"/>
                  </a:moveTo>
                  <a:cubicBezTo>
                    <a:pt x="124" y="104"/>
                    <a:pt x="125" y="99"/>
                    <a:pt x="123" y="95"/>
                  </a:cubicBezTo>
                  <a:cubicBezTo>
                    <a:pt x="96" y="49"/>
                    <a:pt x="96" y="49"/>
                    <a:pt x="96" y="49"/>
                  </a:cubicBezTo>
                  <a:cubicBezTo>
                    <a:pt x="94" y="45"/>
                    <a:pt x="84" y="45"/>
                    <a:pt x="83" y="45"/>
                  </a:cubicBezTo>
                  <a:cubicBezTo>
                    <a:pt x="82" y="45"/>
                    <a:pt x="82" y="45"/>
                    <a:pt x="82" y="45"/>
                  </a:cubicBezTo>
                  <a:cubicBezTo>
                    <a:pt x="70" y="61"/>
                    <a:pt x="70" y="61"/>
                    <a:pt x="70" y="61"/>
                  </a:cubicBezTo>
                  <a:cubicBezTo>
                    <a:pt x="58" y="45"/>
                    <a:pt x="58" y="45"/>
                    <a:pt x="58" y="45"/>
                  </a:cubicBezTo>
                  <a:cubicBezTo>
                    <a:pt x="56" y="45"/>
                    <a:pt x="56" y="45"/>
                    <a:pt x="56" y="45"/>
                  </a:cubicBezTo>
                  <a:cubicBezTo>
                    <a:pt x="55" y="45"/>
                    <a:pt x="45" y="45"/>
                    <a:pt x="43" y="49"/>
                  </a:cubicBezTo>
                  <a:cubicBezTo>
                    <a:pt x="16" y="95"/>
                    <a:pt x="16" y="95"/>
                    <a:pt x="16" y="95"/>
                  </a:cubicBezTo>
                  <a:cubicBezTo>
                    <a:pt x="14" y="99"/>
                    <a:pt x="15" y="104"/>
                    <a:pt x="19" y="106"/>
                  </a:cubicBezTo>
                  <a:cubicBezTo>
                    <a:pt x="23" y="109"/>
                    <a:pt x="28" y="107"/>
                    <a:pt x="30" y="103"/>
                  </a:cubicBezTo>
                  <a:cubicBezTo>
                    <a:pt x="50" y="69"/>
                    <a:pt x="50" y="69"/>
                    <a:pt x="50" y="69"/>
                  </a:cubicBezTo>
                  <a:cubicBezTo>
                    <a:pt x="53" y="74"/>
                    <a:pt x="53" y="74"/>
                    <a:pt x="53" y="74"/>
                  </a:cubicBezTo>
                  <a:cubicBezTo>
                    <a:pt x="32" y="144"/>
                    <a:pt x="32" y="144"/>
                    <a:pt x="32" y="144"/>
                  </a:cubicBezTo>
                  <a:cubicBezTo>
                    <a:pt x="106" y="144"/>
                    <a:pt x="106" y="144"/>
                    <a:pt x="106" y="144"/>
                  </a:cubicBezTo>
                  <a:cubicBezTo>
                    <a:pt x="86" y="74"/>
                    <a:pt x="86" y="74"/>
                    <a:pt x="86" y="74"/>
                  </a:cubicBezTo>
                  <a:cubicBezTo>
                    <a:pt x="88" y="69"/>
                    <a:pt x="88" y="69"/>
                    <a:pt x="88" y="69"/>
                  </a:cubicBezTo>
                  <a:cubicBezTo>
                    <a:pt x="108" y="103"/>
                    <a:pt x="108" y="103"/>
                    <a:pt x="108" y="103"/>
                  </a:cubicBezTo>
                  <a:cubicBezTo>
                    <a:pt x="111" y="107"/>
                    <a:pt x="116" y="109"/>
                    <a:pt x="120" y="106"/>
                  </a:cubicBezTo>
                  <a:close/>
                  <a:moveTo>
                    <a:pt x="156" y="132"/>
                  </a:moveTo>
                  <a:cubicBezTo>
                    <a:pt x="151" y="132"/>
                    <a:pt x="151" y="132"/>
                    <a:pt x="151" y="132"/>
                  </a:cubicBezTo>
                  <a:cubicBezTo>
                    <a:pt x="148" y="116"/>
                    <a:pt x="126" y="116"/>
                    <a:pt x="123" y="132"/>
                  </a:cubicBezTo>
                  <a:cubicBezTo>
                    <a:pt x="119" y="132"/>
                    <a:pt x="119" y="132"/>
                    <a:pt x="119" y="132"/>
                  </a:cubicBezTo>
                  <a:cubicBezTo>
                    <a:pt x="116" y="132"/>
                    <a:pt x="115" y="134"/>
                    <a:pt x="115" y="136"/>
                  </a:cubicBezTo>
                  <a:cubicBezTo>
                    <a:pt x="115" y="149"/>
                    <a:pt x="115" y="149"/>
                    <a:pt x="115" y="149"/>
                  </a:cubicBezTo>
                  <a:cubicBezTo>
                    <a:pt x="120" y="152"/>
                    <a:pt x="125" y="153"/>
                    <a:pt x="131" y="154"/>
                  </a:cubicBezTo>
                  <a:cubicBezTo>
                    <a:pt x="131" y="148"/>
                    <a:pt x="131" y="148"/>
                    <a:pt x="131" y="148"/>
                  </a:cubicBezTo>
                  <a:cubicBezTo>
                    <a:pt x="143" y="148"/>
                    <a:pt x="143" y="148"/>
                    <a:pt x="143" y="148"/>
                  </a:cubicBezTo>
                  <a:cubicBezTo>
                    <a:pt x="143" y="154"/>
                    <a:pt x="143" y="154"/>
                    <a:pt x="143" y="154"/>
                  </a:cubicBezTo>
                  <a:cubicBezTo>
                    <a:pt x="149" y="153"/>
                    <a:pt x="155" y="152"/>
                    <a:pt x="160" y="149"/>
                  </a:cubicBezTo>
                  <a:cubicBezTo>
                    <a:pt x="160" y="136"/>
                    <a:pt x="160" y="136"/>
                    <a:pt x="160" y="136"/>
                  </a:cubicBezTo>
                  <a:cubicBezTo>
                    <a:pt x="160" y="134"/>
                    <a:pt x="158" y="132"/>
                    <a:pt x="156" y="132"/>
                  </a:cubicBezTo>
                  <a:close/>
                  <a:moveTo>
                    <a:pt x="129" y="132"/>
                  </a:moveTo>
                  <a:cubicBezTo>
                    <a:pt x="131" y="123"/>
                    <a:pt x="143" y="123"/>
                    <a:pt x="146" y="132"/>
                  </a:cubicBezTo>
                  <a:lnTo>
                    <a:pt x="129" y="132"/>
                  </a:lnTo>
                  <a:close/>
                  <a:moveTo>
                    <a:pt x="135" y="152"/>
                  </a:moveTo>
                  <a:cubicBezTo>
                    <a:pt x="135" y="161"/>
                    <a:pt x="135" y="161"/>
                    <a:pt x="135" y="161"/>
                  </a:cubicBezTo>
                  <a:cubicBezTo>
                    <a:pt x="139" y="161"/>
                    <a:pt x="139" y="161"/>
                    <a:pt x="139" y="161"/>
                  </a:cubicBezTo>
                  <a:cubicBezTo>
                    <a:pt x="139" y="152"/>
                    <a:pt x="139" y="152"/>
                    <a:pt x="139" y="152"/>
                  </a:cubicBezTo>
                  <a:lnTo>
                    <a:pt x="135" y="152"/>
                  </a:lnTo>
                  <a:close/>
                  <a:moveTo>
                    <a:pt x="143" y="165"/>
                  </a:moveTo>
                  <a:cubicBezTo>
                    <a:pt x="131" y="165"/>
                    <a:pt x="131" y="165"/>
                    <a:pt x="131" y="165"/>
                  </a:cubicBezTo>
                  <a:cubicBezTo>
                    <a:pt x="131" y="159"/>
                    <a:pt x="131" y="159"/>
                    <a:pt x="131" y="159"/>
                  </a:cubicBezTo>
                  <a:cubicBezTo>
                    <a:pt x="125" y="159"/>
                    <a:pt x="120" y="157"/>
                    <a:pt x="115" y="155"/>
                  </a:cubicBezTo>
                  <a:cubicBezTo>
                    <a:pt x="115" y="165"/>
                    <a:pt x="115" y="165"/>
                    <a:pt x="115" y="165"/>
                  </a:cubicBezTo>
                  <a:cubicBezTo>
                    <a:pt x="115" y="167"/>
                    <a:pt x="116" y="169"/>
                    <a:pt x="119" y="169"/>
                  </a:cubicBezTo>
                  <a:cubicBezTo>
                    <a:pt x="156" y="169"/>
                    <a:pt x="156" y="169"/>
                    <a:pt x="156" y="169"/>
                  </a:cubicBezTo>
                  <a:cubicBezTo>
                    <a:pt x="158" y="169"/>
                    <a:pt x="160" y="167"/>
                    <a:pt x="160" y="165"/>
                  </a:cubicBezTo>
                  <a:cubicBezTo>
                    <a:pt x="160" y="155"/>
                    <a:pt x="160" y="155"/>
                    <a:pt x="160" y="155"/>
                  </a:cubicBezTo>
                  <a:cubicBezTo>
                    <a:pt x="155" y="157"/>
                    <a:pt x="149" y="159"/>
                    <a:pt x="143" y="159"/>
                  </a:cubicBezTo>
                  <a:lnTo>
                    <a:pt x="143" y="165"/>
                  </a:lnTo>
                  <a:close/>
                </a:path>
              </a:pathLst>
            </a:custGeom>
            <a:solidFill>
              <a:srgbClr val="0180B5"/>
            </a:solidFill>
            <a:ln>
              <a:noFill/>
            </a:ln>
          </p:spPr>
          <p:txBody>
            <a:bodyPr vert="horz" wrap="square" lIns="121920" tIns="60960" rIns="121920" bIns="60960" numCol="1" anchor="t" anchorCtr="0" compatLnSpc="1"/>
            <a:lstStyle/>
            <a:p>
              <a:endParaRPr lang="en-US" sz="1600"/>
            </a:p>
          </p:txBody>
        </p:sp>
      </p:grpSp>
      <p:grpSp>
        <p:nvGrpSpPr>
          <p:cNvPr id="33" name="组合 32"/>
          <p:cNvGrpSpPr/>
          <p:nvPr/>
        </p:nvGrpSpPr>
        <p:grpSpPr>
          <a:xfrm>
            <a:off x="319775" y="3018537"/>
            <a:ext cx="1219199" cy="1219199"/>
            <a:chOff x="288759" y="1952680"/>
            <a:chExt cx="914399" cy="914399"/>
          </a:xfrm>
        </p:grpSpPr>
        <p:sp>
          <p:nvSpPr>
            <p:cNvPr id="40" name="椭圆 39"/>
            <p:cNvSpPr/>
            <p:nvPr/>
          </p:nvSpPr>
          <p:spPr>
            <a:xfrm>
              <a:off x="288759" y="1952680"/>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sp>
          <p:nvSpPr>
            <p:cNvPr id="28" name="Freeform 67"/>
            <p:cNvSpPr/>
            <p:nvPr/>
          </p:nvSpPr>
          <p:spPr bwMode="auto">
            <a:xfrm>
              <a:off x="457180" y="2100010"/>
              <a:ext cx="577557" cy="619739"/>
            </a:xfrm>
            <a:custGeom>
              <a:avLst/>
              <a:gdLst>
                <a:gd name="T0" fmla="*/ 55 w 135"/>
                <a:gd name="T1" fmla="*/ 70 h 144"/>
                <a:gd name="T2" fmla="*/ 80 w 135"/>
                <a:gd name="T3" fmla="*/ 70 h 144"/>
                <a:gd name="T4" fmla="*/ 119 w 135"/>
                <a:gd name="T5" fmla="*/ 72 h 144"/>
                <a:gd name="T6" fmla="*/ 94 w 135"/>
                <a:gd name="T7" fmla="*/ 27 h 144"/>
                <a:gd name="T8" fmla="*/ 42 w 135"/>
                <a:gd name="T9" fmla="*/ 27 h 144"/>
                <a:gd name="T10" fmla="*/ 16 w 135"/>
                <a:gd name="T11" fmla="*/ 72 h 144"/>
                <a:gd name="T12" fmla="*/ 42 w 135"/>
                <a:gd name="T13" fmla="*/ 116 h 144"/>
                <a:gd name="T14" fmla="*/ 93 w 135"/>
                <a:gd name="T15" fmla="*/ 116 h 144"/>
                <a:gd name="T16" fmla="*/ 119 w 135"/>
                <a:gd name="T17" fmla="*/ 72 h 144"/>
                <a:gd name="T18" fmla="*/ 115 w 135"/>
                <a:gd name="T19" fmla="*/ 67 h 144"/>
                <a:gd name="T20" fmla="*/ 96 w 135"/>
                <a:gd name="T21" fmla="*/ 34 h 144"/>
                <a:gd name="T22" fmla="*/ 100 w 135"/>
                <a:gd name="T23" fmla="*/ 60 h 144"/>
                <a:gd name="T24" fmla="*/ 100 w 135"/>
                <a:gd name="T25" fmla="*/ 84 h 144"/>
                <a:gd name="T26" fmla="*/ 100 w 135"/>
                <a:gd name="T27" fmla="*/ 60 h 144"/>
                <a:gd name="T28" fmla="*/ 84 w 135"/>
                <a:gd name="T29" fmla="*/ 43 h 144"/>
                <a:gd name="T30" fmla="*/ 90 w 135"/>
                <a:gd name="T31" fmla="*/ 34 h 144"/>
                <a:gd name="T32" fmla="*/ 68 w 135"/>
                <a:gd name="T33" fmla="*/ 12 h 144"/>
                <a:gd name="T34" fmla="*/ 68 w 135"/>
                <a:gd name="T35" fmla="*/ 35 h 144"/>
                <a:gd name="T36" fmla="*/ 68 w 135"/>
                <a:gd name="T37" fmla="*/ 12 h 144"/>
                <a:gd name="T38" fmla="*/ 62 w 135"/>
                <a:gd name="T39" fmla="*/ 38 h 144"/>
                <a:gd name="T40" fmla="*/ 41 w 135"/>
                <a:gd name="T41" fmla="*/ 50 h 144"/>
                <a:gd name="T42" fmla="*/ 16 w 135"/>
                <a:gd name="T43" fmla="*/ 42 h 144"/>
                <a:gd name="T44" fmla="*/ 36 w 135"/>
                <a:gd name="T45" fmla="*/ 54 h 144"/>
                <a:gd name="T46" fmla="*/ 16 w 135"/>
                <a:gd name="T47" fmla="*/ 42 h 144"/>
                <a:gd name="T48" fmla="*/ 24 w 135"/>
                <a:gd name="T49" fmla="*/ 72 h 144"/>
                <a:gd name="T50" fmla="*/ 35 w 135"/>
                <a:gd name="T51" fmla="*/ 72 h 144"/>
                <a:gd name="T52" fmla="*/ 16 w 135"/>
                <a:gd name="T53" fmla="*/ 102 h 144"/>
                <a:gd name="T54" fmla="*/ 36 w 135"/>
                <a:gd name="T55" fmla="*/ 90 h 144"/>
                <a:gd name="T56" fmla="*/ 16 w 135"/>
                <a:gd name="T57" fmla="*/ 102 h 144"/>
                <a:gd name="T58" fmla="*/ 51 w 135"/>
                <a:gd name="T59" fmla="*/ 100 h 144"/>
                <a:gd name="T60" fmla="*/ 46 w 135"/>
                <a:gd name="T61" fmla="*/ 110 h 144"/>
                <a:gd name="T62" fmla="*/ 68 w 135"/>
                <a:gd name="T63" fmla="*/ 131 h 144"/>
                <a:gd name="T64" fmla="*/ 68 w 135"/>
                <a:gd name="T65" fmla="*/ 109 h 144"/>
                <a:gd name="T66" fmla="*/ 68 w 135"/>
                <a:gd name="T67" fmla="*/ 131 h 144"/>
                <a:gd name="T68" fmla="*/ 74 w 135"/>
                <a:gd name="T69" fmla="*/ 106 h 144"/>
                <a:gd name="T70" fmla="*/ 94 w 135"/>
                <a:gd name="T71" fmla="*/ 94 h 144"/>
                <a:gd name="T72" fmla="*/ 82 w 135"/>
                <a:gd name="T73" fmla="*/ 97 h 144"/>
                <a:gd name="T74" fmla="*/ 54 w 135"/>
                <a:gd name="T75" fmla="*/ 97 h 144"/>
                <a:gd name="T76" fmla="*/ 39 w 135"/>
                <a:gd name="T77" fmla="*/ 72 h 144"/>
                <a:gd name="T78" fmla="*/ 54 w 135"/>
                <a:gd name="T79" fmla="*/ 47 h 144"/>
                <a:gd name="T80" fmla="*/ 82 w 135"/>
                <a:gd name="T81" fmla="*/ 47 h 144"/>
                <a:gd name="T82" fmla="*/ 96 w 135"/>
                <a:gd name="T83" fmla="*/ 72 h 144"/>
                <a:gd name="T84" fmla="*/ 82 w 135"/>
                <a:gd name="T85" fmla="*/ 97 h 144"/>
                <a:gd name="T86" fmla="*/ 95 w 135"/>
                <a:gd name="T87" fmla="*/ 110 h 144"/>
                <a:gd name="T88" fmla="*/ 115 w 135"/>
                <a:gd name="T89" fmla="*/ 7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5" h="144">
                  <a:moveTo>
                    <a:pt x="68" y="58"/>
                  </a:moveTo>
                  <a:cubicBezTo>
                    <a:pt x="61" y="58"/>
                    <a:pt x="55" y="63"/>
                    <a:pt x="55" y="70"/>
                  </a:cubicBezTo>
                  <a:cubicBezTo>
                    <a:pt x="55" y="77"/>
                    <a:pt x="61" y="82"/>
                    <a:pt x="68" y="82"/>
                  </a:cubicBezTo>
                  <a:cubicBezTo>
                    <a:pt x="75" y="82"/>
                    <a:pt x="80" y="77"/>
                    <a:pt x="80" y="70"/>
                  </a:cubicBezTo>
                  <a:cubicBezTo>
                    <a:pt x="80" y="63"/>
                    <a:pt x="75" y="58"/>
                    <a:pt x="68" y="58"/>
                  </a:cubicBezTo>
                  <a:close/>
                  <a:moveTo>
                    <a:pt x="119" y="72"/>
                  </a:moveTo>
                  <a:cubicBezTo>
                    <a:pt x="131" y="58"/>
                    <a:pt x="135" y="45"/>
                    <a:pt x="130" y="36"/>
                  </a:cubicBezTo>
                  <a:cubicBezTo>
                    <a:pt x="125" y="27"/>
                    <a:pt x="111" y="24"/>
                    <a:pt x="94" y="27"/>
                  </a:cubicBezTo>
                  <a:cubicBezTo>
                    <a:pt x="87" y="11"/>
                    <a:pt x="78" y="0"/>
                    <a:pt x="68" y="0"/>
                  </a:cubicBezTo>
                  <a:cubicBezTo>
                    <a:pt x="57" y="0"/>
                    <a:pt x="48" y="11"/>
                    <a:pt x="42" y="27"/>
                  </a:cubicBezTo>
                  <a:cubicBezTo>
                    <a:pt x="25" y="24"/>
                    <a:pt x="11" y="27"/>
                    <a:pt x="5" y="36"/>
                  </a:cubicBezTo>
                  <a:cubicBezTo>
                    <a:pt x="0" y="45"/>
                    <a:pt x="5" y="58"/>
                    <a:pt x="16" y="72"/>
                  </a:cubicBezTo>
                  <a:cubicBezTo>
                    <a:pt x="5" y="86"/>
                    <a:pt x="0" y="99"/>
                    <a:pt x="5" y="108"/>
                  </a:cubicBezTo>
                  <a:cubicBezTo>
                    <a:pt x="11" y="117"/>
                    <a:pt x="25" y="120"/>
                    <a:pt x="42" y="116"/>
                  </a:cubicBezTo>
                  <a:cubicBezTo>
                    <a:pt x="48" y="133"/>
                    <a:pt x="57" y="144"/>
                    <a:pt x="68" y="144"/>
                  </a:cubicBezTo>
                  <a:cubicBezTo>
                    <a:pt x="78" y="144"/>
                    <a:pt x="87" y="133"/>
                    <a:pt x="93" y="116"/>
                  </a:cubicBezTo>
                  <a:cubicBezTo>
                    <a:pt x="111" y="120"/>
                    <a:pt x="125" y="117"/>
                    <a:pt x="130" y="108"/>
                  </a:cubicBezTo>
                  <a:cubicBezTo>
                    <a:pt x="135" y="99"/>
                    <a:pt x="131" y="85"/>
                    <a:pt x="119" y="72"/>
                  </a:cubicBezTo>
                  <a:close/>
                  <a:moveTo>
                    <a:pt x="119" y="42"/>
                  </a:moveTo>
                  <a:cubicBezTo>
                    <a:pt x="123" y="49"/>
                    <a:pt x="121" y="58"/>
                    <a:pt x="115" y="67"/>
                  </a:cubicBezTo>
                  <a:cubicBezTo>
                    <a:pt x="111" y="63"/>
                    <a:pt x="105" y="58"/>
                    <a:pt x="99" y="54"/>
                  </a:cubicBezTo>
                  <a:cubicBezTo>
                    <a:pt x="99" y="46"/>
                    <a:pt x="97" y="40"/>
                    <a:pt x="96" y="34"/>
                  </a:cubicBezTo>
                  <a:cubicBezTo>
                    <a:pt x="107" y="33"/>
                    <a:pt x="116" y="36"/>
                    <a:pt x="119" y="42"/>
                  </a:cubicBezTo>
                  <a:close/>
                  <a:moveTo>
                    <a:pt x="100" y="60"/>
                  </a:moveTo>
                  <a:cubicBezTo>
                    <a:pt x="104" y="64"/>
                    <a:pt x="108" y="68"/>
                    <a:pt x="111" y="72"/>
                  </a:cubicBezTo>
                  <a:cubicBezTo>
                    <a:pt x="108" y="76"/>
                    <a:pt x="105" y="80"/>
                    <a:pt x="100" y="84"/>
                  </a:cubicBezTo>
                  <a:cubicBezTo>
                    <a:pt x="100" y="80"/>
                    <a:pt x="101" y="76"/>
                    <a:pt x="101" y="72"/>
                  </a:cubicBezTo>
                  <a:cubicBezTo>
                    <a:pt x="101" y="68"/>
                    <a:pt x="100" y="64"/>
                    <a:pt x="100" y="60"/>
                  </a:cubicBezTo>
                  <a:close/>
                  <a:moveTo>
                    <a:pt x="94" y="50"/>
                  </a:moveTo>
                  <a:cubicBezTo>
                    <a:pt x="91" y="48"/>
                    <a:pt x="88" y="45"/>
                    <a:pt x="84" y="43"/>
                  </a:cubicBezTo>
                  <a:cubicBezTo>
                    <a:pt x="81" y="41"/>
                    <a:pt x="77" y="40"/>
                    <a:pt x="74" y="38"/>
                  </a:cubicBezTo>
                  <a:cubicBezTo>
                    <a:pt x="79" y="36"/>
                    <a:pt x="85" y="35"/>
                    <a:pt x="90" y="34"/>
                  </a:cubicBezTo>
                  <a:cubicBezTo>
                    <a:pt x="91" y="39"/>
                    <a:pt x="93" y="44"/>
                    <a:pt x="94" y="50"/>
                  </a:cubicBezTo>
                  <a:close/>
                  <a:moveTo>
                    <a:pt x="68" y="12"/>
                  </a:moveTo>
                  <a:cubicBezTo>
                    <a:pt x="75" y="12"/>
                    <a:pt x="82" y="19"/>
                    <a:pt x="87" y="29"/>
                  </a:cubicBezTo>
                  <a:cubicBezTo>
                    <a:pt x="81" y="30"/>
                    <a:pt x="74" y="33"/>
                    <a:pt x="68" y="35"/>
                  </a:cubicBezTo>
                  <a:cubicBezTo>
                    <a:pt x="61" y="32"/>
                    <a:pt x="55" y="30"/>
                    <a:pt x="48" y="29"/>
                  </a:cubicBezTo>
                  <a:cubicBezTo>
                    <a:pt x="53" y="19"/>
                    <a:pt x="60" y="12"/>
                    <a:pt x="68" y="12"/>
                  </a:cubicBezTo>
                  <a:close/>
                  <a:moveTo>
                    <a:pt x="46" y="34"/>
                  </a:moveTo>
                  <a:cubicBezTo>
                    <a:pt x="51" y="35"/>
                    <a:pt x="56" y="36"/>
                    <a:pt x="62" y="38"/>
                  </a:cubicBezTo>
                  <a:cubicBezTo>
                    <a:pt x="59" y="40"/>
                    <a:pt x="55" y="41"/>
                    <a:pt x="51" y="43"/>
                  </a:cubicBezTo>
                  <a:cubicBezTo>
                    <a:pt x="48" y="45"/>
                    <a:pt x="45" y="48"/>
                    <a:pt x="41" y="50"/>
                  </a:cubicBezTo>
                  <a:cubicBezTo>
                    <a:pt x="43" y="44"/>
                    <a:pt x="44" y="39"/>
                    <a:pt x="46" y="34"/>
                  </a:cubicBezTo>
                  <a:close/>
                  <a:moveTo>
                    <a:pt x="16" y="42"/>
                  </a:moveTo>
                  <a:cubicBezTo>
                    <a:pt x="20" y="36"/>
                    <a:pt x="29" y="33"/>
                    <a:pt x="40" y="34"/>
                  </a:cubicBezTo>
                  <a:cubicBezTo>
                    <a:pt x="38" y="40"/>
                    <a:pt x="37" y="46"/>
                    <a:pt x="36" y="54"/>
                  </a:cubicBezTo>
                  <a:cubicBezTo>
                    <a:pt x="30" y="58"/>
                    <a:pt x="25" y="63"/>
                    <a:pt x="21" y="67"/>
                  </a:cubicBezTo>
                  <a:cubicBezTo>
                    <a:pt x="15" y="58"/>
                    <a:pt x="13" y="49"/>
                    <a:pt x="16" y="42"/>
                  </a:cubicBezTo>
                  <a:close/>
                  <a:moveTo>
                    <a:pt x="36" y="84"/>
                  </a:moveTo>
                  <a:cubicBezTo>
                    <a:pt x="31" y="80"/>
                    <a:pt x="27" y="76"/>
                    <a:pt x="24" y="72"/>
                  </a:cubicBezTo>
                  <a:cubicBezTo>
                    <a:pt x="27" y="68"/>
                    <a:pt x="31" y="64"/>
                    <a:pt x="35" y="60"/>
                  </a:cubicBezTo>
                  <a:cubicBezTo>
                    <a:pt x="35" y="64"/>
                    <a:pt x="35" y="68"/>
                    <a:pt x="35" y="72"/>
                  </a:cubicBezTo>
                  <a:cubicBezTo>
                    <a:pt x="35" y="76"/>
                    <a:pt x="35" y="80"/>
                    <a:pt x="36" y="84"/>
                  </a:cubicBezTo>
                  <a:close/>
                  <a:moveTo>
                    <a:pt x="16" y="102"/>
                  </a:moveTo>
                  <a:cubicBezTo>
                    <a:pt x="13" y="95"/>
                    <a:pt x="15" y="86"/>
                    <a:pt x="21" y="77"/>
                  </a:cubicBezTo>
                  <a:cubicBezTo>
                    <a:pt x="25" y="81"/>
                    <a:pt x="30" y="86"/>
                    <a:pt x="36" y="90"/>
                  </a:cubicBezTo>
                  <a:cubicBezTo>
                    <a:pt x="37" y="97"/>
                    <a:pt x="38" y="104"/>
                    <a:pt x="40" y="110"/>
                  </a:cubicBezTo>
                  <a:cubicBezTo>
                    <a:pt x="29" y="111"/>
                    <a:pt x="20" y="108"/>
                    <a:pt x="16" y="102"/>
                  </a:cubicBezTo>
                  <a:close/>
                  <a:moveTo>
                    <a:pt x="42" y="94"/>
                  </a:moveTo>
                  <a:cubicBezTo>
                    <a:pt x="45" y="96"/>
                    <a:pt x="48" y="98"/>
                    <a:pt x="51" y="100"/>
                  </a:cubicBezTo>
                  <a:cubicBezTo>
                    <a:pt x="55" y="102"/>
                    <a:pt x="58" y="104"/>
                    <a:pt x="62" y="106"/>
                  </a:cubicBezTo>
                  <a:cubicBezTo>
                    <a:pt x="56" y="108"/>
                    <a:pt x="51" y="109"/>
                    <a:pt x="46" y="110"/>
                  </a:cubicBezTo>
                  <a:cubicBezTo>
                    <a:pt x="44" y="105"/>
                    <a:pt x="43" y="100"/>
                    <a:pt x="42" y="94"/>
                  </a:cubicBezTo>
                  <a:close/>
                  <a:moveTo>
                    <a:pt x="68" y="131"/>
                  </a:moveTo>
                  <a:cubicBezTo>
                    <a:pt x="60" y="131"/>
                    <a:pt x="54" y="125"/>
                    <a:pt x="48" y="115"/>
                  </a:cubicBezTo>
                  <a:cubicBezTo>
                    <a:pt x="55" y="114"/>
                    <a:pt x="61" y="111"/>
                    <a:pt x="68" y="109"/>
                  </a:cubicBezTo>
                  <a:cubicBezTo>
                    <a:pt x="74" y="111"/>
                    <a:pt x="81" y="114"/>
                    <a:pt x="87" y="115"/>
                  </a:cubicBezTo>
                  <a:cubicBezTo>
                    <a:pt x="82" y="125"/>
                    <a:pt x="75" y="131"/>
                    <a:pt x="68" y="131"/>
                  </a:cubicBezTo>
                  <a:close/>
                  <a:moveTo>
                    <a:pt x="90" y="110"/>
                  </a:moveTo>
                  <a:cubicBezTo>
                    <a:pt x="85" y="109"/>
                    <a:pt x="79" y="108"/>
                    <a:pt x="74" y="106"/>
                  </a:cubicBezTo>
                  <a:cubicBezTo>
                    <a:pt x="77" y="104"/>
                    <a:pt x="81" y="103"/>
                    <a:pt x="84" y="100"/>
                  </a:cubicBezTo>
                  <a:cubicBezTo>
                    <a:pt x="88" y="98"/>
                    <a:pt x="91" y="96"/>
                    <a:pt x="94" y="94"/>
                  </a:cubicBezTo>
                  <a:cubicBezTo>
                    <a:pt x="93" y="100"/>
                    <a:pt x="92" y="105"/>
                    <a:pt x="90" y="110"/>
                  </a:cubicBezTo>
                  <a:close/>
                  <a:moveTo>
                    <a:pt x="82" y="97"/>
                  </a:moveTo>
                  <a:cubicBezTo>
                    <a:pt x="77" y="99"/>
                    <a:pt x="72" y="101"/>
                    <a:pt x="68" y="103"/>
                  </a:cubicBezTo>
                  <a:cubicBezTo>
                    <a:pt x="63" y="101"/>
                    <a:pt x="58" y="99"/>
                    <a:pt x="54" y="97"/>
                  </a:cubicBezTo>
                  <a:cubicBezTo>
                    <a:pt x="49" y="94"/>
                    <a:pt x="45" y="91"/>
                    <a:pt x="41" y="88"/>
                  </a:cubicBezTo>
                  <a:cubicBezTo>
                    <a:pt x="40" y="83"/>
                    <a:pt x="39" y="77"/>
                    <a:pt x="39" y="72"/>
                  </a:cubicBezTo>
                  <a:cubicBezTo>
                    <a:pt x="39" y="66"/>
                    <a:pt x="40" y="61"/>
                    <a:pt x="41" y="56"/>
                  </a:cubicBezTo>
                  <a:cubicBezTo>
                    <a:pt x="45" y="53"/>
                    <a:pt x="49" y="50"/>
                    <a:pt x="54" y="47"/>
                  </a:cubicBezTo>
                  <a:cubicBezTo>
                    <a:pt x="58" y="45"/>
                    <a:pt x="63" y="42"/>
                    <a:pt x="68" y="40"/>
                  </a:cubicBezTo>
                  <a:cubicBezTo>
                    <a:pt x="73" y="42"/>
                    <a:pt x="77" y="45"/>
                    <a:pt x="82" y="47"/>
                  </a:cubicBezTo>
                  <a:cubicBezTo>
                    <a:pt x="87" y="50"/>
                    <a:pt x="91" y="53"/>
                    <a:pt x="95" y="56"/>
                  </a:cubicBezTo>
                  <a:cubicBezTo>
                    <a:pt x="96" y="61"/>
                    <a:pt x="96" y="66"/>
                    <a:pt x="96" y="72"/>
                  </a:cubicBezTo>
                  <a:cubicBezTo>
                    <a:pt x="96" y="77"/>
                    <a:pt x="96" y="83"/>
                    <a:pt x="95" y="88"/>
                  </a:cubicBezTo>
                  <a:cubicBezTo>
                    <a:pt x="91" y="91"/>
                    <a:pt x="87" y="94"/>
                    <a:pt x="82" y="97"/>
                  </a:cubicBezTo>
                  <a:close/>
                  <a:moveTo>
                    <a:pt x="119" y="102"/>
                  </a:moveTo>
                  <a:cubicBezTo>
                    <a:pt x="116" y="108"/>
                    <a:pt x="107" y="111"/>
                    <a:pt x="95" y="110"/>
                  </a:cubicBezTo>
                  <a:cubicBezTo>
                    <a:pt x="97" y="104"/>
                    <a:pt x="99" y="97"/>
                    <a:pt x="100" y="90"/>
                  </a:cubicBezTo>
                  <a:cubicBezTo>
                    <a:pt x="105" y="86"/>
                    <a:pt x="110" y="81"/>
                    <a:pt x="115" y="77"/>
                  </a:cubicBezTo>
                  <a:cubicBezTo>
                    <a:pt x="121" y="86"/>
                    <a:pt x="123" y="95"/>
                    <a:pt x="119" y="102"/>
                  </a:cubicBezTo>
                  <a:close/>
                </a:path>
              </a:pathLst>
            </a:custGeom>
            <a:solidFill>
              <a:srgbClr val="0180B5"/>
            </a:solidFill>
            <a:ln>
              <a:noFill/>
            </a:ln>
          </p:spPr>
          <p:txBody>
            <a:bodyPr vert="horz" wrap="square" lIns="121920" tIns="60960" rIns="121920" bIns="60960" numCol="1" anchor="t" anchorCtr="0" compatLnSpc="1"/>
            <a:lstStyle/>
            <a:p>
              <a:endParaRPr lang="en-US" sz="1600"/>
            </a:p>
          </p:txBody>
        </p:sp>
      </p:grpSp>
      <p:grpSp>
        <p:nvGrpSpPr>
          <p:cNvPr id="16" name="组合 15"/>
          <p:cNvGrpSpPr/>
          <p:nvPr/>
        </p:nvGrpSpPr>
        <p:grpSpPr>
          <a:xfrm>
            <a:off x="6380162" y="1582259"/>
            <a:ext cx="1219199" cy="1219199"/>
            <a:chOff x="4774062" y="1038281"/>
            <a:chExt cx="914399" cy="914399"/>
          </a:xfrm>
        </p:grpSpPr>
        <p:sp>
          <p:nvSpPr>
            <p:cNvPr id="42" name="椭圆 41"/>
            <p:cNvSpPr/>
            <p:nvPr/>
          </p:nvSpPr>
          <p:spPr>
            <a:xfrm>
              <a:off x="4774062" y="1038281"/>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sp>
          <p:nvSpPr>
            <p:cNvPr id="29" name="Freeform 16"/>
            <p:cNvSpPr/>
            <p:nvPr/>
          </p:nvSpPr>
          <p:spPr bwMode="auto">
            <a:xfrm>
              <a:off x="4935645" y="1155871"/>
              <a:ext cx="591232" cy="679219"/>
            </a:xfrm>
            <a:custGeom>
              <a:avLst/>
              <a:gdLst>
                <a:gd name="T0" fmla="*/ 146 w 518"/>
                <a:gd name="T1" fmla="*/ 577 h 595"/>
                <a:gd name="T2" fmla="*/ 147 w 518"/>
                <a:gd name="T3" fmla="*/ 502 h 595"/>
                <a:gd name="T4" fmla="*/ 126 w 518"/>
                <a:gd name="T5" fmla="*/ 479 h 595"/>
                <a:gd name="T6" fmla="*/ 71 w 518"/>
                <a:gd name="T7" fmla="*/ 478 h 595"/>
                <a:gd name="T8" fmla="*/ 34 w 518"/>
                <a:gd name="T9" fmla="*/ 446 h 595"/>
                <a:gd name="T10" fmla="*/ 25 w 518"/>
                <a:gd name="T11" fmla="*/ 337 h 595"/>
                <a:gd name="T12" fmla="*/ 21 w 518"/>
                <a:gd name="T13" fmla="*/ 329 h 595"/>
                <a:gd name="T14" fmla="*/ 2 w 518"/>
                <a:gd name="T15" fmla="*/ 320 h 595"/>
                <a:gd name="T16" fmla="*/ 3 w 518"/>
                <a:gd name="T17" fmla="*/ 308 h 595"/>
                <a:gd name="T18" fmla="*/ 31 w 518"/>
                <a:gd name="T19" fmla="*/ 265 h 595"/>
                <a:gd name="T20" fmla="*/ 40 w 518"/>
                <a:gd name="T21" fmla="*/ 234 h 595"/>
                <a:gd name="T22" fmla="*/ 86 w 518"/>
                <a:gd name="T23" fmla="*/ 61 h 595"/>
                <a:gd name="T24" fmla="*/ 309 w 518"/>
                <a:gd name="T25" fmla="*/ 21 h 595"/>
                <a:gd name="T26" fmla="*/ 494 w 518"/>
                <a:gd name="T27" fmla="*/ 272 h 595"/>
                <a:gd name="T28" fmla="*/ 347 w 518"/>
                <a:gd name="T29" fmla="*/ 446 h 595"/>
                <a:gd name="T30" fmla="*/ 330 w 518"/>
                <a:gd name="T31" fmla="*/ 574 h 595"/>
                <a:gd name="T32" fmla="*/ 314 w 518"/>
                <a:gd name="T33" fmla="*/ 591 h 595"/>
                <a:gd name="T34" fmla="*/ 163 w 518"/>
                <a:gd name="T35" fmla="*/ 595 h 595"/>
                <a:gd name="T36" fmla="*/ 146 w 518"/>
                <a:gd name="T37" fmla="*/ 577 h 595"/>
                <a:gd name="T38" fmla="*/ 269 w 518"/>
                <a:gd name="T39" fmla="*/ 276 h 595"/>
                <a:gd name="T40" fmla="*/ 220 w 518"/>
                <a:gd name="T41" fmla="*/ 250 h 595"/>
                <a:gd name="T42" fmla="*/ 91 w 518"/>
                <a:gd name="T43" fmla="*/ 159 h 595"/>
                <a:gd name="T44" fmla="*/ 160 w 518"/>
                <a:gd name="T45" fmla="*/ 58 h 595"/>
                <a:gd name="T46" fmla="*/ 325 w 518"/>
                <a:gd name="T47" fmla="*/ 89 h 595"/>
                <a:gd name="T48" fmla="*/ 402 w 518"/>
                <a:gd name="T49" fmla="*/ 314 h 595"/>
                <a:gd name="T50" fmla="*/ 269 w 518"/>
                <a:gd name="T51" fmla="*/ 27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8" h="595">
                  <a:moveTo>
                    <a:pt x="146" y="577"/>
                  </a:moveTo>
                  <a:cubicBezTo>
                    <a:pt x="146" y="552"/>
                    <a:pt x="147" y="527"/>
                    <a:pt x="147" y="502"/>
                  </a:cubicBezTo>
                  <a:cubicBezTo>
                    <a:pt x="148" y="490"/>
                    <a:pt x="138" y="480"/>
                    <a:pt x="126" y="479"/>
                  </a:cubicBezTo>
                  <a:cubicBezTo>
                    <a:pt x="106" y="479"/>
                    <a:pt x="90" y="479"/>
                    <a:pt x="71" y="478"/>
                  </a:cubicBezTo>
                  <a:cubicBezTo>
                    <a:pt x="53" y="478"/>
                    <a:pt x="37" y="464"/>
                    <a:pt x="34" y="446"/>
                  </a:cubicBezTo>
                  <a:cubicBezTo>
                    <a:pt x="28" y="412"/>
                    <a:pt x="25" y="373"/>
                    <a:pt x="25" y="337"/>
                  </a:cubicBezTo>
                  <a:cubicBezTo>
                    <a:pt x="25" y="334"/>
                    <a:pt x="24" y="331"/>
                    <a:pt x="21" y="329"/>
                  </a:cubicBezTo>
                  <a:cubicBezTo>
                    <a:pt x="15" y="323"/>
                    <a:pt x="8" y="329"/>
                    <a:pt x="2" y="320"/>
                  </a:cubicBezTo>
                  <a:cubicBezTo>
                    <a:pt x="0" y="317"/>
                    <a:pt x="0" y="312"/>
                    <a:pt x="3" y="308"/>
                  </a:cubicBezTo>
                  <a:cubicBezTo>
                    <a:pt x="12" y="294"/>
                    <a:pt x="21" y="279"/>
                    <a:pt x="31" y="265"/>
                  </a:cubicBezTo>
                  <a:cubicBezTo>
                    <a:pt x="37" y="255"/>
                    <a:pt x="40" y="246"/>
                    <a:pt x="40" y="234"/>
                  </a:cubicBezTo>
                  <a:cubicBezTo>
                    <a:pt x="39" y="161"/>
                    <a:pt x="33" y="121"/>
                    <a:pt x="86" y="61"/>
                  </a:cubicBezTo>
                  <a:cubicBezTo>
                    <a:pt x="140" y="0"/>
                    <a:pt x="218" y="3"/>
                    <a:pt x="309" y="21"/>
                  </a:cubicBezTo>
                  <a:cubicBezTo>
                    <a:pt x="410" y="41"/>
                    <a:pt x="518" y="170"/>
                    <a:pt x="494" y="272"/>
                  </a:cubicBezTo>
                  <a:cubicBezTo>
                    <a:pt x="471" y="373"/>
                    <a:pt x="388" y="384"/>
                    <a:pt x="347" y="446"/>
                  </a:cubicBezTo>
                  <a:cubicBezTo>
                    <a:pt x="326" y="478"/>
                    <a:pt x="330" y="531"/>
                    <a:pt x="330" y="574"/>
                  </a:cubicBezTo>
                  <a:cubicBezTo>
                    <a:pt x="330" y="583"/>
                    <a:pt x="323" y="590"/>
                    <a:pt x="314" y="591"/>
                  </a:cubicBezTo>
                  <a:cubicBezTo>
                    <a:pt x="264" y="592"/>
                    <a:pt x="213" y="593"/>
                    <a:pt x="163" y="595"/>
                  </a:cubicBezTo>
                  <a:cubicBezTo>
                    <a:pt x="153" y="595"/>
                    <a:pt x="146" y="587"/>
                    <a:pt x="146" y="577"/>
                  </a:cubicBezTo>
                  <a:close/>
                  <a:moveTo>
                    <a:pt x="269" y="276"/>
                  </a:moveTo>
                  <a:cubicBezTo>
                    <a:pt x="253" y="268"/>
                    <a:pt x="236" y="259"/>
                    <a:pt x="220" y="250"/>
                  </a:cubicBezTo>
                  <a:cubicBezTo>
                    <a:pt x="162" y="223"/>
                    <a:pt x="95" y="245"/>
                    <a:pt x="91" y="159"/>
                  </a:cubicBezTo>
                  <a:cubicBezTo>
                    <a:pt x="90" y="122"/>
                    <a:pt x="125" y="70"/>
                    <a:pt x="160" y="58"/>
                  </a:cubicBezTo>
                  <a:cubicBezTo>
                    <a:pt x="224" y="37"/>
                    <a:pt x="271" y="49"/>
                    <a:pt x="325" y="89"/>
                  </a:cubicBezTo>
                  <a:cubicBezTo>
                    <a:pt x="385" y="133"/>
                    <a:pt x="508" y="252"/>
                    <a:pt x="402" y="314"/>
                  </a:cubicBezTo>
                  <a:cubicBezTo>
                    <a:pt x="346" y="347"/>
                    <a:pt x="297" y="292"/>
                    <a:pt x="269" y="276"/>
                  </a:cubicBezTo>
                  <a:close/>
                </a:path>
              </a:pathLst>
            </a:custGeom>
            <a:solidFill>
              <a:srgbClr val="0180B5"/>
            </a:solidFill>
            <a:ln>
              <a:noFill/>
            </a:ln>
          </p:spPr>
          <p:txBody>
            <a:bodyPr vert="horz" wrap="square" lIns="121920" tIns="60960" rIns="121920" bIns="60960" numCol="1" anchor="t" anchorCtr="0" compatLnSpc="1"/>
            <a:lstStyle/>
            <a:p>
              <a:endParaRPr lang="zh-CN" altLang="en-US" sz="1600"/>
            </a:p>
          </p:txBody>
        </p:sp>
      </p:grpSp>
      <p:grpSp>
        <p:nvGrpSpPr>
          <p:cNvPr id="17" name="组合 16"/>
          <p:cNvGrpSpPr/>
          <p:nvPr/>
        </p:nvGrpSpPr>
        <p:grpSpPr>
          <a:xfrm>
            <a:off x="6380162" y="3018537"/>
            <a:ext cx="1219199" cy="1219199"/>
            <a:chOff x="4775495" y="2127181"/>
            <a:chExt cx="914399" cy="914399"/>
          </a:xfrm>
        </p:grpSpPr>
        <p:sp>
          <p:nvSpPr>
            <p:cNvPr id="43" name="椭圆 42"/>
            <p:cNvSpPr/>
            <p:nvPr/>
          </p:nvSpPr>
          <p:spPr>
            <a:xfrm>
              <a:off x="4775495" y="2127181"/>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grpSp>
          <p:nvGrpSpPr>
            <p:cNvPr id="12" name="组合 11"/>
            <p:cNvGrpSpPr/>
            <p:nvPr/>
          </p:nvGrpSpPr>
          <p:grpSpPr>
            <a:xfrm>
              <a:off x="4918692" y="2332762"/>
              <a:ext cx="628005" cy="503237"/>
              <a:chOff x="568325" y="6115050"/>
              <a:chExt cx="479425" cy="384176"/>
            </a:xfrm>
            <a:solidFill>
              <a:srgbClr val="0863CF"/>
            </a:solidFill>
          </p:grpSpPr>
          <p:sp>
            <p:nvSpPr>
              <p:cNvPr id="30" name="Freeform 19"/>
              <p:cNvSpPr/>
              <p:nvPr/>
            </p:nvSpPr>
            <p:spPr bwMode="auto">
              <a:xfrm>
                <a:off x="714375" y="6115050"/>
                <a:ext cx="187325" cy="71438"/>
              </a:xfrm>
              <a:custGeom>
                <a:avLst/>
                <a:gdLst>
                  <a:gd name="T0" fmla="*/ 10 w 50"/>
                  <a:gd name="T1" fmla="*/ 19 h 19"/>
                  <a:gd name="T2" fmla="*/ 10 w 50"/>
                  <a:gd name="T3" fmla="*/ 9 h 19"/>
                  <a:gd name="T4" fmla="*/ 40 w 50"/>
                  <a:gd name="T5" fmla="*/ 9 h 19"/>
                  <a:gd name="T6" fmla="*/ 40 w 50"/>
                  <a:gd name="T7" fmla="*/ 19 h 19"/>
                  <a:gd name="T8" fmla="*/ 50 w 50"/>
                  <a:gd name="T9" fmla="*/ 19 h 19"/>
                  <a:gd name="T10" fmla="*/ 50 w 50"/>
                  <a:gd name="T11" fmla="*/ 19 h 19"/>
                  <a:gd name="T12" fmla="*/ 50 w 50"/>
                  <a:gd name="T13" fmla="*/ 9 h 19"/>
                  <a:gd name="T14" fmla="*/ 40 w 50"/>
                  <a:gd name="T15" fmla="*/ 0 h 19"/>
                  <a:gd name="T16" fmla="*/ 10 w 50"/>
                  <a:gd name="T17" fmla="*/ 0 h 19"/>
                  <a:gd name="T18" fmla="*/ 0 w 50"/>
                  <a:gd name="T19" fmla="*/ 9 h 19"/>
                  <a:gd name="T20" fmla="*/ 0 w 50"/>
                  <a:gd name="T21" fmla="*/ 19 h 19"/>
                  <a:gd name="T22" fmla="*/ 0 w 50"/>
                  <a:gd name="T23" fmla="*/ 19 h 19"/>
                  <a:gd name="T24" fmla="*/ 10 w 50"/>
                  <a:gd name="T2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9">
                    <a:moveTo>
                      <a:pt x="10" y="19"/>
                    </a:moveTo>
                    <a:cubicBezTo>
                      <a:pt x="10" y="9"/>
                      <a:pt x="10" y="9"/>
                      <a:pt x="10" y="9"/>
                    </a:cubicBezTo>
                    <a:cubicBezTo>
                      <a:pt x="40" y="9"/>
                      <a:pt x="40" y="9"/>
                      <a:pt x="40" y="9"/>
                    </a:cubicBezTo>
                    <a:cubicBezTo>
                      <a:pt x="40" y="19"/>
                      <a:pt x="40" y="19"/>
                      <a:pt x="40" y="19"/>
                    </a:cubicBezTo>
                    <a:cubicBezTo>
                      <a:pt x="50" y="19"/>
                      <a:pt x="50" y="19"/>
                      <a:pt x="50" y="19"/>
                    </a:cubicBezTo>
                    <a:cubicBezTo>
                      <a:pt x="50" y="19"/>
                      <a:pt x="50" y="19"/>
                      <a:pt x="50" y="19"/>
                    </a:cubicBezTo>
                    <a:cubicBezTo>
                      <a:pt x="50" y="9"/>
                      <a:pt x="50" y="9"/>
                      <a:pt x="50" y="9"/>
                    </a:cubicBezTo>
                    <a:cubicBezTo>
                      <a:pt x="50" y="4"/>
                      <a:pt x="45" y="0"/>
                      <a:pt x="40" y="0"/>
                    </a:cubicBezTo>
                    <a:cubicBezTo>
                      <a:pt x="10" y="0"/>
                      <a:pt x="10" y="0"/>
                      <a:pt x="10" y="0"/>
                    </a:cubicBezTo>
                    <a:cubicBezTo>
                      <a:pt x="5" y="0"/>
                      <a:pt x="0" y="4"/>
                      <a:pt x="0" y="9"/>
                    </a:cubicBezTo>
                    <a:cubicBezTo>
                      <a:pt x="0" y="19"/>
                      <a:pt x="0" y="19"/>
                      <a:pt x="0" y="19"/>
                    </a:cubicBezTo>
                    <a:cubicBezTo>
                      <a:pt x="0" y="19"/>
                      <a:pt x="0" y="19"/>
                      <a:pt x="0" y="19"/>
                    </a:cubicBezTo>
                    <a:cubicBezTo>
                      <a:pt x="10" y="19"/>
                      <a:pt x="10" y="19"/>
                      <a:pt x="10" y="19"/>
                    </a:cubicBez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600"/>
              </a:p>
            </p:txBody>
          </p:sp>
          <p:sp>
            <p:nvSpPr>
              <p:cNvPr id="31" name="Freeform 20"/>
              <p:cNvSpPr/>
              <p:nvPr/>
            </p:nvSpPr>
            <p:spPr bwMode="auto">
              <a:xfrm>
                <a:off x="568325" y="6205538"/>
                <a:ext cx="479425" cy="293688"/>
              </a:xfrm>
              <a:custGeom>
                <a:avLst/>
                <a:gdLst>
                  <a:gd name="T0" fmla="*/ 118 w 128"/>
                  <a:gd name="T1" fmla="*/ 0 h 78"/>
                  <a:gd name="T2" fmla="*/ 10 w 128"/>
                  <a:gd name="T3" fmla="*/ 0 h 78"/>
                  <a:gd name="T4" fmla="*/ 0 w 128"/>
                  <a:gd name="T5" fmla="*/ 10 h 78"/>
                  <a:gd name="T6" fmla="*/ 0 w 128"/>
                  <a:gd name="T7" fmla="*/ 69 h 78"/>
                  <a:gd name="T8" fmla="*/ 10 w 128"/>
                  <a:gd name="T9" fmla="*/ 78 h 78"/>
                  <a:gd name="T10" fmla="*/ 118 w 128"/>
                  <a:gd name="T11" fmla="*/ 78 h 78"/>
                  <a:gd name="T12" fmla="*/ 128 w 128"/>
                  <a:gd name="T13" fmla="*/ 69 h 78"/>
                  <a:gd name="T14" fmla="*/ 128 w 128"/>
                  <a:gd name="T15" fmla="*/ 10 h 78"/>
                  <a:gd name="T16" fmla="*/ 118 w 128"/>
                  <a:gd name="T17" fmla="*/ 0 h 78"/>
                  <a:gd name="T18" fmla="*/ 64 w 128"/>
                  <a:gd name="T19" fmla="*/ 63 h 78"/>
                  <a:gd name="T20" fmla="*/ 39 w 128"/>
                  <a:gd name="T21" fmla="*/ 38 h 78"/>
                  <a:gd name="T22" fmla="*/ 64 w 128"/>
                  <a:gd name="T23" fmla="*/ 14 h 78"/>
                  <a:gd name="T24" fmla="*/ 89 w 128"/>
                  <a:gd name="T25" fmla="*/ 38 h 78"/>
                  <a:gd name="T26" fmla="*/ 64 w 128"/>
                  <a:gd name="T27" fmla="*/ 6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78">
                    <a:moveTo>
                      <a:pt x="118" y="0"/>
                    </a:moveTo>
                    <a:cubicBezTo>
                      <a:pt x="10" y="0"/>
                      <a:pt x="10" y="0"/>
                      <a:pt x="10" y="0"/>
                    </a:cubicBezTo>
                    <a:cubicBezTo>
                      <a:pt x="4" y="0"/>
                      <a:pt x="0" y="4"/>
                      <a:pt x="0" y="10"/>
                    </a:cubicBezTo>
                    <a:cubicBezTo>
                      <a:pt x="0" y="69"/>
                      <a:pt x="0" y="69"/>
                      <a:pt x="0" y="69"/>
                    </a:cubicBezTo>
                    <a:cubicBezTo>
                      <a:pt x="0" y="74"/>
                      <a:pt x="4" y="78"/>
                      <a:pt x="10" y="78"/>
                    </a:cubicBezTo>
                    <a:cubicBezTo>
                      <a:pt x="118" y="78"/>
                      <a:pt x="118" y="78"/>
                      <a:pt x="118" y="78"/>
                    </a:cubicBezTo>
                    <a:cubicBezTo>
                      <a:pt x="124" y="78"/>
                      <a:pt x="128" y="74"/>
                      <a:pt x="128" y="69"/>
                    </a:cubicBezTo>
                    <a:cubicBezTo>
                      <a:pt x="128" y="10"/>
                      <a:pt x="128" y="10"/>
                      <a:pt x="128" y="10"/>
                    </a:cubicBezTo>
                    <a:cubicBezTo>
                      <a:pt x="128" y="4"/>
                      <a:pt x="124" y="0"/>
                      <a:pt x="118" y="0"/>
                    </a:cubicBezTo>
                    <a:close/>
                    <a:moveTo>
                      <a:pt x="64" y="63"/>
                    </a:moveTo>
                    <a:cubicBezTo>
                      <a:pt x="50" y="63"/>
                      <a:pt x="39" y="52"/>
                      <a:pt x="39" y="38"/>
                    </a:cubicBezTo>
                    <a:cubicBezTo>
                      <a:pt x="39" y="25"/>
                      <a:pt x="50" y="14"/>
                      <a:pt x="64" y="14"/>
                    </a:cubicBezTo>
                    <a:cubicBezTo>
                      <a:pt x="78" y="14"/>
                      <a:pt x="89" y="25"/>
                      <a:pt x="89" y="38"/>
                    </a:cubicBezTo>
                    <a:cubicBezTo>
                      <a:pt x="89" y="52"/>
                      <a:pt x="78" y="63"/>
                      <a:pt x="64" y="63"/>
                    </a:cubicBez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600"/>
              </a:p>
            </p:txBody>
          </p:sp>
          <p:sp>
            <p:nvSpPr>
              <p:cNvPr id="32" name="Freeform 21"/>
              <p:cNvSpPr/>
              <p:nvPr/>
            </p:nvSpPr>
            <p:spPr bwMode="auto">
              <a:xfrm>
                <a:off x="750888" y="6296025"/>
                <a:ext cx="112713" cy="112713"/>
              </a:xfrm>
              <a:custGeom>
                <a:avLst/>
                <a:gdLst>
                  <a:gd name="T0" fmla="*/ 48 w 71"/>
                  <a:gd name="T1" fmla="*/ 0 h 71"/>
                  <a:gd name="T2" fmla="*/ 24 w 71"/>
                  <a:gd name="T3" fmla="*/ 0 h 71"/>
                  <a:gd name="T4" fmla="*/ 24 w 71"/>
                  <a:gd name="T5" fmla="*/ 24 h 71"/>
                  <a:gd name="T6" fmla="*/ 0 w 71"/>
                  <a:gd name="T7" fmla="*/ 24 h 71"/>
                  <a:gd name="T8" fmla="*/ 0 w 71"/>
                  <a:gd name="T9" fmla="*/ 47 h 71"/>
                  <a:gd name="T10" fmla="*/ 24 w 71"/>
                  <a:gd name="T11" fmla="*/ 47 h 71"/>
                  <a:gd name="T12" fmla="*/ 24 w 71"/>
                  <a:gd name="T13" fmla="*/ 71 h 71"/>
                  <a:gd name="T14" fmla="*/ 48 w 71"/>
                  <a:gd name="T15" fmla="*/ 71 h 71"/>
                  <a:gd name="T16" fmla="*/ 48 w 71"/>
                  <a:gd name="T17" fmla="*/ 47 h 71"/>
                  <a:gd name="T18" fmla="*/ 71 w 71"/>
                  <a:gd name="T19" fmla="*/ 47 h 71"/>
                  <a:gd name="T20" fmla="*/ 71 w 71"/>
                  <a:gd name="T21" fmla="*/ 24 h 71"/>
                  <a:gd name="T22" fmla="*/ 48 w 71"/>
                  <a:gd name="T23" fmla="*/ 24 h 71"/>
                  <a:gd name="T24" fmla="*/ 48 w 71"/>
                  <a:gd name="T2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71">
                    <a:moveTo>
                      <a:pt x="48" y="0"/>
                    </a:moveTo>
                    <a:lnTo>
                      <a:pt x="24" y="0"/>
                    </a:lnTo>
                    <a:lnTo>
                      <a:pt x="24" y="24"/>
                    </a:lnTo>
                    <a:lnTo>
                      <a:pt x="0" y="24"/>
                    </a:lnTo>
                    <a:lnTo>
                      <a:pt x="0" y="47"/>
                    </a:lnTo>
                    <a:lnTo>
                      <a:pt x="24" y="47"/>
                    </a:lnTo>
                    <a:lnTo>
                      <a:pt x="24" y="71"/>
                    </a:lnTo>
                    <a:lnTo>
                      <a:pt x="48" y="71"/>
                    </a:lnTo>
                    <a:lnTo>
                      <a:pt x="48" y="47"/>
                    </a:lnTo>
                    <a:lnTo>
                      <a:pt x="71" y="47"/>
                    </a:lnTo>
                    <a:lnTo>
                      <a:pt x="71" y="24"/>
                    </a:lnTo>
                    <a:lnTo>
                      <a:pt x="48" y="24"/>
                    </a:lnTo>
                    <a:lnTo>
                      <a:pt x="48" y="0"/>
                    </a:lnTo>
                    <a:close/>
                  </a:path>
                </a:pathLst>
              </a:custGeom>
              <a:solidFill>
                <a:srgbClr val="0180B5"/>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1600"/>
              </a:p>
            </p:txBody>
          </p:sp>
        </p:grpSp>
      </p:grpSp>
      <p:grpSp>
        <p:nvGrpSpPr>
          <p:cNvPr id="15" name="组合 14"/>
          <p:cNvGrpSpPr/>
          <p:nvPr/>
        </p:nvGrpSpPr>
        <p:grpSpPr>
          <a:xfrm>
            <a:off x="6380162" y="4454815"/>
            <a:ext cx="1219199" cy="1219199"/>
            <a:chOff x="4796179" y="3213461"/>
            <a:chExt cx="914399" cy="914399"/>
          </a:xfrm>
        </p:grpSpPr>
        <p:sp>
          <p:nvSpPr>
            <p:cNvPr id="44" name="椭圆 43"/>
            <p:cNvSpPr/>
            <p:nvPr/>
          </p:nvSpPr>
          <p:spPr>
            <a:xfrm>
              <a:off x="4796179" y="3213461"/>
              <a:ext cx="914399" cy="91439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err="1"/>
            </a:p>
          </p:txBody>
        </p:sp>
        <p:sp>
          <p:nvSpPr>
            <p:cNvPr id="38" name="Freeform 63"/>
            <p:cNvSpPr/>
            <p:nvPr/>
          </p:nvSpPr>
          <p:spPr bwMode="auto">
            <a:xfrm>
              <a:off x="4948017" y="3334678"/>
              <a:ext cx="610723" cy="671965"/>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0180B5"/>
            </a:solidFill>
            <a:ln>
              <a:no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135" dirty="0">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isḻíḍe"/>
        <p:cNvGrpSpPr/>
        <p:nvPr/>
      </p:nvGrpSpPr>
      <p:grpSpPr>
        <a:xfrm>
          <a:off x="0" y="0"/>
          <a:ext cx="0" cy="0"/>
          <a:chOff x="0" y="0"/>
          <a:chExt cx="0" cy="0"/>
        </a:xfrm>
      </p:grpSpPr>
      <p:graphicFrame>
        <p:nvGraphicFramePr>
          <p:cNvPr id="3" name="对象 2" hidden="1"/>
          <p:cNvGraphicFramePr>
            <a:graphicFrameLocks noChangeAspect="1"/>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spid="_x0000_s86040" name="think-cell 幻灯片" r:id="rId2" imgW="5715" imgH="5715" progId="TCLayout.ActiveDocument.1">
                  <p:embed/>
                </p:oleObj>
              </mc:Choice>
              <mc:Fallback>
                <p:oleObj name="think-cell 幻灯片" r:id="rId2" imgW="5715" imgH="5715" progId="TCLayout.ActiveDocument.1">
                  <p:embed/>
                  <p:pic>
                    <p:nvPicPr>
                      <p:cNvPr id="0" name="对象 2" hidden="1"/>
                      <p:cNvPicPr/>
                      <p:nvPr/>
                    </p:nvPicPr>
                    <p:blipFill>
                      <a:blip r:embed="rId3"/>
                      <a:stretch>
                        <a:fillRect/>
                      </a:stretch>
                    </p:blipFill>
                    <p:spPr>
                      <a:xfrm>
                        <a:off x="2382" y="1588"/>
                        <a:ext cx="1588" cy="1588"/>
                      </a:xfrm>
                      <a:prstGeom prst="rect">
                        <a:avLst/>
                      </a:prstGeom>
                    </p:spPr>
                  </p:pic>
                </p:oleObj>
              </mc:Fallback>
            </mc:AlternateContent>
          </a:graphicData>
        </a:graphic>
      </p:graphicFrame>
      <p:sp>
        <p:nvSpPr>
          <p:cNvPr id="7" name="标题 6"/>
          <p:cNvSpPr/>
          <p:nvPr>
            <p:ph type="title" idx="4294967295"/>
          </p:nvPr>
        </p:nvSpPr>
        <p:spPr>
          <a:xfrm>
            <a:off x="714375" y="344488"/>
            <a:ext cx="10763250" cy="996950"/>
          </a:xfrm>
        </p:spPr>
        <p:txBody>
          <a:bodyPr vert="horz">
            <a:normAutofit/>
          </a:bodyPr>
          <a:lstStyle/>
          <a:p>
            <a:pPr algn="ctr"/>
            <a:r>
              <a:rPr lang="zh-CN" altLang="en-US" sz="4000" b="1" dirty="0"/>
              <a:t>目录</a:t>
            </a:r>
            <a:endParaRPr lang="zh-CN" altLang="en-US" sz="4000" b="1" dirty="0"/>
          </a:p>
        </p:txBody>
      </p:sp>
      <p:grpSp>
        <p:nvGrpSpPr>
          <p:cNvPr id="29" name="组合 28"/>
          <p:cNvGrpSpPr/>
          <p:nvPr>
            <p:custDataLst>
              <p:tags r:id="rId4"/>
            </p:custDataLst>
          </p:nvPr>
        </p:nvGrpSpPr>
        <p:grpSpPr>
          <a:xfrm>
            <a:off x="2819493" y="993226"/>
            <a:ext cx="6135200" cy="859570"/>
            <a:chOff x="2407763" y="1824469"/>
            <a:chExt cx="6920964" cy="1299445"/>
          </a:xfrm>
        </p:grpSpPr>
        <p:sp>
          <p:nvSpPr>
            <p:cNvPr id="6" name="ïṥľiďê"/>
            <p:cNvSpPr/>
            <p:nvPr>
              <p:custDataLst>
                <p:tags r:id="rId5"/>
              </p:custDataLst>
            </p:nvPr>
          </p:nvSpPr>
          <p:spPr>
            <a:xfrm>
              <a:off x="2920167" y="2052685"/>
              <a:ext cx="6408560"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C00000"/>
                </a:solidFill>
                <a:latin typeface="Imago" charset="0"/>
                <a:ea typeface="微软雅黑" panose="020B0503020204020204" charset="-122"/>
              </a:endParaRPr>
            </a:p>
          </p:txBody>
        </p:sp>
        <p:sp>
          <p:nvSpPr>
            <p:cNvPr id="8" name="îŝ1îḓe"/>
            <p:cNvSpPr/>
            <p:nvPr>
              <p:custDataLst>
                <p:tags r:id="rId6"/>
              </p:custDataLst>
            </p:nvPr>
          </p:nvSpPr>
          <p:spPr>
            <a:xfrm>
              <a:off x="4059956" y="2153922"/>
              <a:ext cx="5046904" cy="640536"/>
            </a:xfrm>
            <a:prstGeom prst="rect">
              <a:avLst/>
            </a:prstGeom>
            <a:ln>
              <a:noFill/>
            </a:ln>
          </p:spPr>
          <p:txBody>
            <a:bodyPr wrap="square" lIns="91440" tIns="45720" rIns="91440" bIns="45720" anchor="ctr">
              <a:noAutofit/>
            </a:bodyPr>
            <a:lstStyle/>
            <a:p>
              <a:pPr algn="l">
                <a:buClrTx/>
                <a:buSzTx/>
                <a:buFontTx/>
              </a:pPr>
              <a:r>
                <a:rPr lang="zh-CN" altLang="en-US" sz="2000" b="1" dirty="0">
                  <a:solidFill>
                    <a:srgbClr val="0180B5"/>
                  </a:solidFill>
                  <a:latin typeface="Imago" charset="0"/>
                  <a:ea typeface="微软雅黑" panose="020B0503020204020204" charset="-122"/>
                </a:rPr>
                <a:t>我国2023-2024年流感季活动情况</a:t>
              </a:r>
              <a:endParaRPr lang="zh-CN" altLang="en-US" sz="2000" b="1" dirty="0">
                <a:solidFill>
                  <a:srgbClr val="0180B5"/>
                </a:solidFill>
                <a:latin typeface="Imago" charset="0"/>
                <a:ea typeface="微软雅黑" panose="020B0503020204020204" charset="-122"/>
              </a:endParaRPr>
            </a:p>
          </p:txBody>
        </p:sp>
        <p:sp>
          <p:nvSpPr>
            <p:cNvPr id="9" name="任意多边形: 形状 8"/>
            <p:cNvSpPr/>
            <p:nvPr>
              <p:custDataLst>
                <p:tags r:id="rId7"/>
              </p:custDataLst>
            </p:nvPr>
          </p:nvSpPr>
          <p:spPr>
            <a:xfrm rot="16200000" flipV="1">
              <a:off x="2430726" y="1801506"/>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srgbClr val="C00000"/>
                </a:solidFill>
                <a:latin typeface="Imago" charset="0"/>
                <a:ea typeface="微软雅黑" panose="020B0503020204020204" charset="-122"/>
                <a:cs typeface="+mn-ea"/>
              </a:endParaRPr>
            </a:p>
          </p:txBody>
        </p:sp>
        <p:sp>
          <p:nvSpPr>
            <p:cNvPr id="10" name="椭圆 9"/>
            <p:cNvSpPr/>
            <p:nvPr>
              <p:custDataLst>
                <p:tags r:id="rId8"/>
              </p:custDataLst>
            </p:nvPr>
          </p:nvSpPr>
          <p:spPr>
            <a:xfrm rot="16200000">
              <a:off x="2499477" y="1997112"/>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latin typeface="Imago" charset="0"/>
                <a:ea typeface="微软雅黑" panose="020B0503020204020204" charset="-122"/>
              </a:endParaRPr>
            </a:p>
          </p:txBody>
        </p:sp>
        <p:sp>
          <p:nvSpPr>
            <p:cNvPr id="11" name="椭圆 10"/>
            <p:cNvSpPr/>
            <p:nvPr>
              <p:custDataLst>
                <p:tags r:id="rId9"/>
              </p:custDataLst>
            </p:nvPr>
          </p:nvSpPr>
          <p:spPr>
            <a:xfrm>
              <a:off x="2569254" y="2000613"/>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01</a:t>
              </a:r>
              <a:endParaRPr lang="en-US" altLang="zh-CN" sz="2800" b="1" i="1" dirty="0">
                <a:solidFill>
                  <a:srgbClr val="C00000"/>
                </a:solidFill>
                <a:latin typeface="Imago" charset="0"/>
                <a:ea typeface="微软雅黑" panose="020B0503020204020204" charset="-122"/>
              </a:endParaRPr>
            </a:p>
          </p:txBody>
        </p:sp>
      </p:grpSp>
      <p:grpSp>
        <p:nvGrpSpPr>
          <p:cNvPr id="28" name="组合 27"/>
          <p:cNvGrpSpPr/>
          <p:nvPr>
            <p:custDataLst>
              <p:tags r:id="rId10"/>
            </p:custDataLst>
          </p:nvPr>
        </p:nvGrpSpPr>
        <p:grpSpPr>
          <a:xfrm>
            <a:off x="2851243" y="2196084"/>
            <a:ext cx="6092983" cy="864636"/>
            <a:chOff x="2407763" y="3352131"/>
            <a:chExt cx="6873088" cy="1299445"/>
          </a:xfrm>
        </p:grpSpPr>
        <p:sp>
          <p:nvSpPr>
            <p:cNvPr id="12" name="ïṥľiďê"/>
            <p:cNvSpPr/>
            <p:nvPr>
              <p:custDataLst>
                <p:tags r:id="rId11"/>
              </p:custDataLst>
            </p:nvPr>
          </p:nvSpPr>
          <p:spPr>
            <a:xfrm>
              <a:off x="2920167" y="358034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3" name="îŝ1îḓe"/>
            <p:cNvSpPr/>
            <p:nvPr>
              <p:custDataLst>
                <p:tags r:id="rId12"/>
              </p:custDataLst>
            </p:nvPr>
          </p:nvSpPr>
          <p:spPr>
            <a:xfrm>
              <a:off x="4059956" y="3681584"/>
              <a:ext cx="4119940" cy="640536"/>
            </a:xfrm>
            <a:prstGeom prst="rect">
              <a:avLst/>
            </a:prstGeom>
            <a:ln>
              <a:noFill/>
            </a:ln>
          </p:spPr>
          <p:txBody>
            <a:bodyPr wrap="square" lIns="91440" tIns="45720" rIns="91440" bIns="45720" anchor="ctr">
              <a:noAutofit/>
            </a:bodyPr>
            <a:lstStyle/>
            <a:p>
              <a:r>
                <a:rPr lang="zh-CN" altLang="en-US" sz="2000" b="1" dirty="0">
                  <a:solidFill>
                    <a:srgbClr val="FF0000"/>
                  </a:solidFill>
                  <a:latin typeface="Imago" charset="0"/>
                  <a:ea typeface="微软雅黑" panose="020B0503020204020204" charset="-122"/>
                </a:rPr>
                <a:t>流感的发病机制及临床表现</a:t>
              </a:r>
              <a:endParaRPr lang="zh-CN" altLang="en-US" sz="2000" b="1" dirty="0">
                <a:solidFill>
                  <a:srgbClr val="FF0000"/>
                </a:solidFill>
                <a:latin typeface="Imago" charset="0"/>
                <a:ea typeface="微软雅黑" panose="020B0503020204020204" charset="-122"/>
              </a:endParaRPr>
            </a:p>
          </p:txBody>
        </p:sp>
        <p:sp>
          <p:nvSpPr>
            <p:cNvPr id="14" name="任意多边形: 形状 13"/>
            <p:cNvSpPr/>
            <p:nvPr>
              <p:custDataLst>
                <p:tags r:id="rId13"/>
              </p:custDataLst>
            </p:nvPr>
          </p:nvSpPr>
          <p:spPr>
            <a:xfrm rot="16200000" flipV="1">
              <a:off x="2430726" y="332916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15" name="椭圆 14"/>
            <p:cNvSpPr/>
            <p:nvPr>
              <p:custDataLst>
                <p:tags r:id="rId14"/>
              </p:custDataLst>
            </p:nvPr>
          </p:nvSpPr>
          <p:spPr>
            <a:xfrm rot="16200000">
              <a:off x="2499477" y="352477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16" name="椭圆 15"/>
            <p:cNvSpPr/>
            <p:nvPr>
              <p:custDataLst>
                <p:tags r:id="rId15"/>
              </p:custDataLst>
            </p:nvPr>
          </p:nvSpPr>
          <p:spPr>
            <a:xfrm>
              <a:off x="2569254" y="352827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FF0000"/>
                  </a:solidFill>
                  <a:latin typeface="Imago" charset="0"/>
                  <a:ea typeface="微软雅黑" panose="020B0503020204020204" charset="-122"/>
                </a:rPr>
                <a:t>02</a:t>
              </a:r>
              <a:endParaRPr lang="en-US" altLang="zh-CN" sz="2800" b="1" i="1" dirty="0">
                <a:solidFill>
                  <a:srgbClr val="FF0000"/>
                </a:solidFill>
                <a:latin typeface="Imago" charset="0"/>
                <a:ea typeface="微软雅黑" panose="020B0503020204020204" charset="-122"/>
              </a:endParaRPr>
            </a:p>
          </p:txBody>
        </p:sp>
      </p:grpSp>
      <p:grpSp>
        <p:nvGrpSpPr>
          <p:cNvPr id="27" name="组合 26"/>
          <p:cNvGrpSpPr/>
          <p:nvPr>
            <p:custDataLst>
              <p:tags r:id="rId16"/>
            </p:custDataLst>
          </p:nvPr>
        </p:nvGrpSpPr>
        <p:grpSpPr>
          <a:xfrm>
            <a:off x="2851243" y="3380456"/>
            <a:ext cx="6092983" cy="797649"/>
            <a:chOff x="2407763" y="4760671"/>
            <a:chExt cx="6873088" cy="1299445"/>
          </a:xfrm>
        </p:grpSpPr>
        <p:sp>
          <p:nvSpPr>
            <p:cNvPr id="17" name="ïṥľiďê"/>
            <p:cNvSpPr/>
            <p:nvPr>
              <p:custDataLst>
                <p:tags r:id="rId17"/>
              </p:custDataLst>
            </p:nvPr>
          </p:nvSpPr>
          <p:spPr>
            <a:xfrm>
              <a:off x="2920167" y="4988887"/>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18" name="îŝ1îḓe"/>
            <p:cNvSpPr/>
            <p:nvPr>
              <p:custDataLst>
                <p:tags r:id="rId18"/>
              </p:custDataLst>
            </p:nvPr>
          </p:nvSpPr>
          <p:spPr>
            <a:xfrm>
              <a:off x="4059956" y="5090124"/>
              <a:ext cx="4119940" cy="640536"/>
            </a:xfrm>
            <a:prstGeom prst="rect">
              <a:avLst/>
            </a:prstGeom>
            <a:ln>
              <a:noFill/>
            </a:ln>
          </p:spPr>
          <p:txBody>
            <a:bodyPr wrap="square" lIns="91440" tIns="45720" rIns="91440" bIns="45720" anchor="ctr">
              <a:noAutofit/>
            </a:bodyPr>
            <a:lstStyle/>
            <a:p>
              <a:r>
                <a:rPr lang="zh-CN" altLang="en-US" sz="2000" b="1" dirty="0">
                  <a:solidFill>
                    <a:srgbClr val="0180B5"/>
                  </a:solidFill>
                  <a:latin typeface="Imago" charset="0"/>
                  <a:ea typeface="微软雅黑" panose="020B0503020204020204" charset="-122"/>
                </a:rPr>
                <a:t>流感</a:t>
              </a:r>
              <a:r>
                <a:rPr lang="zh-CN" altLang="en-US" sz="2000" b="1" dirty="0" smtClean="0">
                  <a:solidFill>
                    <a:srgbClr val="0180B5"/>
                  </a:solidFill>
                  <a:latin typeface="Imago" charset="0"/>
                  <a:ea typeface="微软雅黑" panose="020B0503020204020204" charset="-122"/>
                </a:rPr>
                <a:t>的诊断及治疗策略</a:t>
              </a:r>
              <a:endParaRPr lang="zh-CN" altLang="en-US" sz="2000" b="1" dirty="0" smtClean="0">
                <a:solidFill>
                  <a:srgbClr val="0180B5"/>
                </a:solidFill>
                <a:latin typeface="Imago" charset="0"/>
                <a:ea typeface="微软雅黑" panose="020B0503020204020204" charset="-122"/>
              </a:endParaRPr>
            </a:p>
          </p:txBody>
        </p:sp>
        <p:sp>
          <p:nvSpPr>
            <p:cNvPr id="19" name="任意多边形: 形状 18"/>
            <p:cNvSpPr/>
            <p:nvPr>
              <p:custDataLst>
                <p:tags r:id="rId19"/>
              </p:custDataLst>
            </p:nvPr>
          </p:nvSpPr>
          <p:spPr>
            <a:xfrm rot="16200000" flipV="1">
              <a:off x="2430726" y="4737708"/>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0" name="椭圆 19"/>
            <p:cNvSpPr/>
            <p:nvPr>
              <p:custDataLst>
                <p:tags r:id="rId20"/>
              </p:custDataLst>
            </p:nvPr>
          </p:nvSpPr>
          <p:spPr>
            <a:xfrm rot="16200000">
              <a:off x="2499477" y="4933314"/>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1" name="椭圆 20"/>
            <p:cNvSpPr/>
            <p:nvPr>
              <p:custDataLst>
                <p:tags r:id="rId21"/>
              </p:custDataLst>
            </p:nvPr>
          </p:nvSpPr>
          <p:spPr>
            <a:xfrm>
              <a:off x="2569254" y="4936815"/>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03</a:t>
              </a:r>
              <a:endParaRPr lang="en-US" altLang="zh-CN" sz="2800" b="1" i="1" dirty="0">
                <a:solidFill>
                  <a:srgbClr val="0180B5"/>
                </a:solidFill>
                <a:latin typeface="Imago" charset="0"/>
                <a:ea typeface="微软雅黑" panose="020B0503020204020204" charset="-122"/>
              </a:endParaRPr>
            </a:p>
          </p:txBody>
        </p:sp>
      </p:grpSp>
      <p:grpSp>
        <p:nvGrpSpPr>
          <p:cNvPr id="4" name="组合 3"/>
          <p:cNvGrpSpPr/>
          <p:nvPr>
            <p:custDataLst>
              <p:tags r:id="rId22"/>
            </p:custDataLst>
          </p:nvPr>
        </p:nvGrpSpPr>
        <p:grpSpPr>
          <a:xfrm>
            <a:off x="2850833" y="4564838"/>
            <a:ext cx="6092775" cy="859459"/>
            <a:chOff x="2455639" y="5831898"/>
            <a:chExt cx="6873088" cy="1299445"/>
          </a:xfrm>
        </p:grpSpPr>
        <p:sp>
          <p:nvSpPr>
            <p:cNvPr id="22" name="ïṥľiďê"/>
            <p:cNvSpPr/>
            <p:nvPr>
              <p:custDataLst>
                <p:tags r:id="rId23"/>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rgbClr val="861E68"/>
                </a:solidFill>
                <a:latin typeface="Imago" charset="0"/>
                <a:ea typeface="微软雅黑" panose="020B0503020204020204" charset="-122"/>
              </a:endParaRPr>
            </a:p>
          </p:txBody>
        </p:sp>
        <p:sp>
          <p:nvSpPr>
            <p:cNvPr id="23" name="îŝ1îḓe"/>
            <p:cNvSpPr/>
            <p:nvPr>
              <p:custDataLst>
                <p:tags r:id="rId24"/>
              </p:custDataLst>
            </p:nvPr>
          </p:nvSpPr>
          <p:spPr>
            <a:xfrm>
              <a:off x="4107831" y="6161351"/>
              <a:ext cx="5116125" cy="640536"/>
            </a:xfrm>
            <a:prstGeom prst="rect">
              <a:avLst/>
            </a:prstGeom>
            <a:ln>
              <a:noFill/>
            </a:ln>
          </p:spPr>
          <p:txBody>
            <a:bodyPr wrap="square" lIns="91440" tIns="45720" rIns="91440" bIns="45720" anchor="ctr">
              <a:noAutofit/>
            </a:bodyPr>
            <a:lstStyle/>
            <a:p>
              <a:r>
                <a:rPr lang="zh-CN" altLang="en-US" sz="2000" b="1" dirty="0" smtClean="0">
                  <a:solidFill>
                    <a:srgbClr val="0180B5"/>
                  </a:solidFill>
                  <a:latin typeface="Imago" charset="0"/>
                  <a:ea typeface="微软雅黑" panose="020B0503020204020204" charset="-122"/>
                </a:rPr>
                <a:t>国内外流感指南及共识更新</a:t>
              </a:r>
              <a:endParaRPr lang="zh-CN" altLang="en-US" sz="2000" b="1" dirty="0" smtClean="0">
                <a:solidFill>
                  <a:srgbClr val="0180B5"/>
                </a:solidFill>
                <a:latin typeface="Imago" charset="0"/>
                <a:ea typeface="微软雅黑" panose="020B0503020204020204" charset="-122"/>
              </a:endParaRPr>
            </a:p>
          </p:txBody>
        </p:sp>
        <p:sp>
          <p:nvSpPr>
            <p:cNvPr id="24" name="任意多边形: 形状 23"/>
            <p:cNvSpPr/>
            <p:nvPr>
              <p:custDataLst>
                <p:tags r:id="rId25"/>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lstStyle/>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25" name="椭圆 24"/>
            <p:cNvSpPr/>
            <p:nvPr>
              <p:custDataLst>
                <p:tags r:id="rId26"/>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Imago" charset="0"/>
                <a:ea typeface="微软雅黑" panose="020B0503020204020204" charset="-122"/>
              </a:endParaRPr>
            </a:p>
          </p:txBody>
        </p:sp>
        <p:sp>
          <p:nvSpPr>
            <p:cNvPr id="26" name="椭圆 25"/>
            <p:cNvSpPr/>
            <p:nvPr>
              <p:custDataLst>
                <p:tags r:id="rId27"/>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i="1" dirty="0">
                  <a:solidFill>
                    <a:srgbClr val="0180B5"/>
                  </a:solidFill>
                  <a:latin typeface="Imago" charset="0"/>
                  <a:ea typeface="微软雅黑" panose="020B0503020204020204" charset="-122"/>
                </a:rPr>
                <a:t>04</a:t>
              </a:r>
              <a:endParaRPr lang="en-US" altLang="zh-CN" sz="2800" b="1" i="1" dirty="0">
                <a:solidFill>
                  <a:srgbClr val="0180B5"/>
                </a:solidFill>
                <a:latin typeface="Imago" charset="0"/>
                <a:ea typeface="微软雅黑" panose="020B0503020204020204" charset="-122"/>
              </a:endParaRPr>
            </a:p>
          </p:txBody>
        </p:sp>
      </p:grpSp>
      <p:grpSp>
        <p:nvGrpSpPr>
          <p:cNvPr id="5" name="组合 4"/>
          <p:cNvGrpSpPr/>
          <p:nvPr>
            <p:custDataLst>
              <p:tags r:id="rId28"/>
            </p:custDataLst>
          </p:nvPr>
        </p:nvGrpSpPr>
        <p:grpSpPr>
          <a:xfrm>
            <a:off x="2850833" y="5686595"/>
            <a:ext cx="6092109" cy="848807"/>
            <a:chOff x="2455639" y="5831898"/>
            <a:chExt cx="6873088" cy="1299445"/>
          </a:xfrm>
        </p:grpSpPr>
        <p:sp>
          <p:nvSpPr>
            <p:cNvPr id="30" name="ïṥľiďê"/>
            <p:cNvSpPr/>
            <p:nvPr>
              <p:custDataLst>
                <p:tags r:id="rId29"/>
              </p:custDataLst>
            </p:nvPr>
          </p:nvSpPr>
          <p:spPr>
            <a:xfrm>
              <a:off x="2968043" y="6060114"/>
              <a:ext cx="6360684" cy="843013"/>
            </a:xfrm>
            <a:prstGeom prst="roundRect">
              <a:avLst>
                <a:gd name="adj" fmla="val 12000"/>
              </a:avLst>
            </a:prstGeom>
            <a:gradFill>
              <a:gsLst>
                <a:gs pos="0">
                  <a:schemeClr val="bg1">
                    <a:alpha val="46000"/>
                  </a:schemeClr>
                </a:gs>
                <a:gs pos="0">
                  <a:schemeClr val="bg1">
                    <a:alpha val="80000"/>
                  </a:schemeClr>
                </a:gs>
                <a:gs pos="100000">
                  <a:schemeClr val="bg1"/>
                </a:gs>
              </a:gsLst>
              <a:lin ang="16200000" scaled="1"/>
            </a:gradFill>
            <a:ln>
              <a:noFill/>
            </a:ln>
            <a:effectLst>
              <a:outerShdw blurRad="1270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dirty="0">
                <a:solidFill>
                  <a:srgbClr val="861E68"/>
                </a:solidFill>
                <a:latin typeface="Imago" charset="0"/>
                <a:ea typeface="微软雅黑" panose="020B0503020204020204" charset="-122"/>
              </a:endParaRPr>
            </a:p>
          </p:txBody>
        </p:sp>
        <p:sp>
          <p:nvSpPr>
            <p:cNvPr id="31" name="îŝ1îḓe"/>
            <p:cNvSpPr/>
            <p:nvPr>
              <p:custDataLst>
                <p:tags r:id="rId30"/>
              </p:custDataLst>
            </p:nvPr>
          </p:nvSpPr>
          <p:spPr>
            <a:xfrm>
              <a:off x="4107831" y="6161351"/>
              <a:ext cx="5116125" cy="640536"/>
            </a:xfrm>
            <a:prstGeom prst="rect">
              <a:avLst/>
            </a:prstGeom>
            <a:ln>
              <a:noFill/>
            </a:ln>
          </p:spPr>
          <p:txBody>
            <a:bodyPr wrap="square" lIns="91440" tIns="45720" rIns="91440" bIns="45720" anchor="ctr">
              <a:noAutofit/>
            </a:bodyPr>
            <a:p>
              <a:r>
                <a:rPr lang="zh-CN" altLang="en-US" sz="2000" b="1" dirty="0" smtClean="0">
                  <a:solidFill>
                    <a:srgbClr val="0180B5"/>
                  </a:solidFill>
                  <a:latin typeface="Imago" charset="0"/>
                  <a:ea typeface="微软雅黑" panose="020B0503020204020204" charset="-122"/>
                </a:rPr>
                <a:t>真实世界数据</a:t>
              </a:r>
              <a:r>
                <a:rPr lang="zh-CN" altLang="en-US" sz="2000" b="1" dirty="0" smtClean="0">
                  <a:solidFill>
                    <a:srgbClr val="0180B5"/>
                  </a:solidFill>
                  <a:latin typeface="Imago" charset="0"/>
                  <a:ea typeface="微软雅黑" panose="020B0503020204020204" charset="-122"/>
                </a:rPr>
                <a:t>解读</a:t>
              </a:r>
              <a:endParaRPr lang="zh-CN" altLang="en-US" sz="2000" b="1" dirty="0" smtClean="0">
                <a:solidFill>
                  <a:srgbClr val="0180B5"/>
                </a:solidFill>
                <a:latin typeface="Imago" charset="0"/>
                <a:ea typeface="微软雅黑" panose="020B0503020204020204" charset="-122"/>
              </a:endParaRPr>
            </a:p>
          </p:txBody>
        </p:sp>
        <p:sp>
          <p:nvSpPr>
            <p:cNvPr id="32" name="任意多边形: 形状 23"/>
            <p:cNvSpPr/>
            <p:nvPr>
              <p:custDataLst>
                <p:tags r:id="rId31"/>
              </p:custDataLst>
            </p:nvPr>
          </p:nvSpPr>
          <p:spPr>
            <a:xfrm rot="16200000" flipV="1">
              <a:off x="2478602" y="5808935"/>
              <a:ext cx="1299445" cy="1345371"/>
            </a:xfrm>
            <a:custGeom>
              <a:avLst/>
              <a:gdLst>
                <a:gd name="connsiteX0" fmla="*/ 972108 w 1944216"/>
                <a:gd name="connsiteY0" fmla="*/ 2158134 h 2158134"/>
                <a:gd name="connsiteX1" fmla="*/ 1944216 w 1944216"/>
                <a:gd name="connsiteY1" fmla="*/ 1186026 h 2158134"/>
                <a:gd name="connsiteX2" fmla="*/ 1168022 w 1944216"/>
                <a:gd name="connsiteY2" fmla="*/ 233668 h 2158134"/>
                <a:gd name="connsiteX3" fmla="*/ 1101772 w 1944216"/>
                <a:gd name="connsiteY3" fmla="*/ 223557 h 2158134"/>
                <a:gd name="connsiteX4" fmla="*/ 972109 w 1944216"/>
                <a:gd name="connsiteY4" fmla="*/ 0 h 2158134"/>
                <a:gd name="connsiteX5" fmla="*/ 842446 w 1944216"/>
                <a:gd name="connsiteY5" fmla="*/ 223557 h 2158134"/>
                <a:gd name="connsiteX6" fmla="*/ 776195 w 1944216"/>
                <a:gd name="connsiteY6" fmla="*/ 233668 h 2158134"/>
                <a:gd name="connsiteX7" fmla="*/ 0 w 1944216"/>
                <a:gd name="connsiteY7" fmla="*/ 1186026 h 2158134"/>
                <a:gd name="connsiteX8" fmla="*/ 972108 w 1944216"/>
                <a:gd name="connsiteY8" fmla="*/ 2158134 h 215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4216" h="2158134">
                  <a:moveTo>
                    <a:pt x="972108" y="2158134"/>
                  </a:moveTo>
                  <a:cubicBezTo>
                    <a:pt x="1508988" y="2158134"/>
                    <a:pt x="1944216" y="1722906"/>
                    <a:pt x="1944216" y="1186026"/>
                  </a:cubicBezTo>
                  <a:cubicBezTo>
                    <a:pt x="1944216" y="716256"/>
                    <a:pt x="1610995" y="324313"/>
                    <a:pt x="1168022" y="233668"/>
                  </a:cubicBezTo>
                  <a:lnTo>
                    <a:pt x="1101772" y="223557"/>
                  </a:lnTo>
                  <a:lnTo>
                    <a:pt x="972109" y="0"/>
                  </a:lnTo>
                  <a:lnTo>
                    <a:pt x="842446" y="223557"/>
                  </a:lnTo>
                  <a:lnTo>
                    <a:pt x="776195" y="233668"/>
                  </a:lnTo>
                  <a:cubicBezTo>
                    <a:pt x="333221" y="324313"/>
                    <a:pt x="0" y="716256"/>
                    <a:pt x="0" y="1186026"/>
                  </a:cubicBezTo>
                  <a:cubicBezTo>
                    <a:pt x="0" y="1722906"/>
                    <a:pt x="435228" y="2158134"/>
                    <a:pt x="972108" y="2158134"/>
                  </a:cubicBezTo>
                  <a:close/>
                </a:path>
              </a:pathLst>
            </a:custGeom>
            <a:solidFill>
              <a:schemeClr val="bg1"/>
            </a:solidFill>
            <a:effectLst>
              <a:glow rad="127000">
                <a:schemeClr val="tx1">
                  <a:lumMod val="75000"/>
                  <a:lumOff val="25000"/>
                  <a:alpha val="10000"/>
                </a:schemeClr>
              </a:glow>
            </a:effectLst>
          </p:spPr>
          <p:txBody>
            <a:bodyPr rot="0" spcFirstLastPara="1" vertOverflow="overflow" horzOverflow="overflow" vert="horz" wrap="square" lIns="91425" tIns="45700" rIns="91425" bIns="45700" numCol="1" spcCol="0" rtlCol="0" fromWordArt="0" anchor="ctr" anchorCtr="0" forceAA="0" compatLnSpc="1">
              <a:noAutofit/>
            </a:bodyPr>
            <a:p>
              <a:pPr algn="ctr">
                <a:buClr>
                  <a:srgbClr val="000000"/>
                </a:buClr>
                <a:buSzPts val="1350"/>
              </a:pPr>
              <a:endParaRPr lang="zh-CN" altLang="en-US" sz="1600" dirty="0">
                <a:solidFill>
                  <a:prstClr val="black">
                    <a:lumMod val="75000"/>
                    <a:lumOff val="25000"/>
                  </a:prstClr>
                </a:solidFill>
                <a:latin typeface="Imago" charset="0"/>
                <a:ea typeface="微软雅黑" panose="020B0503020204020204" charset="-122"/>
                <a:cs typeface="+mn-ea"/>
              </a:endParaRPr>
            </a:p>
          </p:txBody>
        </p:sp>
        <p:sp>
          <p:nvSpPr>
            <p:cNvPr id="33" name="椭圆 32"/>
            <p:cNvSpPr/>
            <p:nvPr>
              <p:custDataLst>
                <p:tags r:id="rId32"/>
              </p:custDataLst>
            </p:nvPr>
          </p:nvSpPr>
          <p:spPr>
            <a:xfrm rot="16200000">
              <a:off x="2547353" y="6004541"/>
              <a:ext cx="1022985" cy="954156"/>
            </a:xfrm>
            <a:prstGeom prst="ellipse">
              <a:avLst/>
            </a:prstGeom>
            <a:noFill/>
            <a:ln w="12700">
              <a:solidFill>
                <a:srgbClr val="018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prstClr val="white"/>
                </a:solidFill>
                <a:latin typeface="Imago" charset="0"/>
                <a:ea typeface="微软雅黑" panose="020B0503020204020204" charset="-122"/>
              </a:endParaRPr>
            </a:p>
          </p:txBody>
        </p:sp>
        <p:sp>
          <p:nvSpPr>
            <p:cNvPr id="34" name="椭圆 33"/>
            <p:cNvSpPr/>
            <p:nvPr>
              <p:custDataLst>
                <p:tags r:id="rId33"/>
              </p:custDataLst>
            </p:nvPr>
          </p:nvSpPr>
          <p:spPr>
            <a:xfrm>
              <a:off x="2617130" y="6008042"/>
              <a:ext cx="883428" cy="947154"/>
            </a:xfrm>
            <a:prstGeom prst="ellipse">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b="1" i="1" dirty="0">
                  <a:solidFill>
                    <a:srgbClr val="0180B5"/>
                  </a:solidFill>
                  <a:latin typeface="Imago" charset="0"/>
                  <a:ea typeface="微软雅黑" panose="020B0503020204020204" charset="-122"/>
                </a:rPr>
                <a:t>05</a:t>
              </a:r>
              <a:endParaRPr lang="en-US" altLang="zh-CN" sz="2800" b="1" i="1" dirty="0">
                <a:solidFill>
                  <a:srgbClr val="0180B5"/>
                </a:solidFill>
                <a:latin typeface="Imago" charset="0"/>
                <a:ea typeface="微软雅黑" panose="020B0503020204020204" charset="-122"/>
              </a:endParaRPr>
            </a:p>
          </p:txBody>
        </p:sp>
      </p:grpSp>
    </p:spTree>
    <p:custDataLst>
      <p:tags r:id="rId34"/>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0.xml><?xml version="1.0" encoding="utf-8"?>
<p:tagLst xmlns:p="http://schemas.openxmlformats.org/presentationml/2006/main">
  <p:tag name="KSO_WM_DIAGRAM_VIRTUALLY_FRAME" val="{&quot;height&quot;:438.8908661417324,&quot;left&quot;:184.65,&quot;top&quot;:78.20677165354331,&quot;width&quot;:642.45}"/>
</p:tagLst>
</file>

<file path=ppt/tags/tag101.xml><?xml version="1.0" encoding="utf-8"?>
<p:tagLst xmlns:p="http://schemas.openxmlformats.org/presentationml/2006/main">
  <p:tag name="KSO_WM_DIAGRAM_VIRTUALLY_FRAME" val="{&quot;height&quot;:438.8908661417324,&quot;left&quot;:184.65,&quot;top&quot;:78.20677165354331,&quot;width&quot;:642.45}"/>
</p:tagLst>
</file>

<file path=ppt/tags/tag102.xml><?xml version="1.0" encoding="utf-8"?>
<p:tagLst xmlns:p="http://schemas.openxmlformats.org/presentationml/2006/main">
  <p:tag name="KSO_WM_DIAGRAM_VIRTUALLY_FRAME" val="{&quot;height&quot;:438.8908661417324,&quot;left&quot;:184.65,&quot;top&quot;:78.20677165354331,&quot;width&quot;:642.45}"/>
</p:tagLst>
</file>

<file path=ppt/tags/tag103.xml><?xml version="1.0" encoding="utf-8"?>
<p:tagLst xmlns:p="http://schemas.openxmlformats.org/presentationml/2006/main">
  <p:tag name="KSO_WM_DIAGRAM_VIRTUALLY_FRAME" val="{&quot;height&quot;:438.8908661417324,&quot;left&quot;:184.65,&quot;top&quot;:78.20677165354331,&quot;width&quot;:642.45}"/>
</p:tagLst>
</file>

<file path=ppt/tags/tag104.xml><?xml version="1.0" encoding="utf-8"?>
<p:tagLst xmlns:p="http://schemas.openxmlformats.org/presentationml/2006/main">
  <p:tag name="KSO_WM_DIAGRAM_VIRTUALLY_FRAME" val="{&quot;height&quot;:438.8908661417324,&quot;left&quot;:184.65,&quot;top&quot;:78.20677165354331,&quot;width&quot;:642.45}"/>
</p:tagLst>
</file>

<file path=ppt/tags/tag105.xml><?xml version="1.0" encoding="utf-8"?>
<p:tagLst xmlns:p="http://schemas.openxmlformats.org/presentationml/2006/main">
  <p:tag name="KSO_WM_DIAGRAM_VIRTUALLY_FRAME" val="{&quot;height&quot;:438.8908661417324,&quot;left&quot;:184.65,&quot;top&quot;:78.20677165354331,&quot;width&quot;:642.45}"/>
</p:tagLst>
</file>

<file path=ppt/tags/tag106.xml><?xml version="1.0" encoding="utf-8"?>
<p:tagLst xmlns:p="http://schemas.openxmlformats.org/presentationml/2006/main">
  <p:tag name="KSO_WM_DIAGRAM_VIRTUALLY_FRAME" val="{&quot;height&quot;:438.8908661417324,&quot;left&quot;:184.65,&quot;top&quot;:78.20677165354331,&quot;width&quot;:642.45}"/>
</p:tagLst>
</file>

<file path=ppt/tags/tag107.xml><?xml version="1.0" encoding="utf-8"?>
<p:tagLst xmlns:p="http://schemas.openxmlformats.org/presentationml/2006/main">
  <p:tag name="KSO_WM_DIAGRAM_VIRTUALLY_FRAME" val="{&quot;height&quot;:438.8908661417324,&quot;left&quot;:184.65,&quot;top&quot;:78.20677165354331,&quot;width&quot;:642.45}"/>
</p:tagLst>
</file>

<file path=ppt/tags/tag108.xml><?xml version="1.0" encoding="utf-8"?>
<p:tagLst xmlns:p="http://schemas.openxmlformats.org/presentationml/2006/main">
  <p:tag name="KSO_WM_DIAGRAM_VIRTUALLY_FRAME" val="{&quot;height&quot;:438.8908661417324,&quot;left&quot;:184.65,&quot;top&quot;:78.20677165354331,&quot;width&quot;:642.45}"/>
</p:tagLst>
</file>

<file path=ppt/tags/tag109.xml><?xml version="1.0" encoding="utf-8"?>
<p:tagLst xmlns:p="http://schemas.openxmlformats.org/presentationml/2006/main">
  <p:tag name="KSO_WM_DIAGRAM_VIRTUALLY_FRAME" val="{&quot;height&quot;:438.8908661417324,&quot;left&quot;:184.65,&quot;top&quot;:78.20677165354331,&quot;width&quot;:642.4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0.xml><?xml version="1.0" encoding="utf-8"?>
<p:tagLst xmlns:p="http://schemas.openxmlformats.org/presentationml/2006/main">
  <p:tag name="KSO_WM_DIAGRAM_VIRTUALLY_FRAME" val="{&quot;height&quot;:438.8908661417324,&quot;left&quot;:184.65,&quot;top&quot;:78.20677165354331,&quot;width&quot;:642.45}"/>
</p:tagLst>
</file>

<file path=ppt/tags/tag111.xml><?xml version="1.0" encoding="utf-8"?>
<p:tagLst xmlns:p="http://schemas.openxmlformats.org/presentationml/2006/main">
  <p:tag name="KSO_WM_DIAGRAM_VIRTUALLY_FRAME" val="{&quot;height&quot;:438.8908661417324,&quot;left&quot;:184.65,&quot;top&quot;:78.20677165354331,&quot;width&quot;:642.45}"/>
</p:tagLst>
</file>

<file path=ppt/tags/tag112.xml><?xml version="1.0" encoding="utf-8"?>
<p:tagLst xmlns:p="http://schemas.openxmlformats.org/presentationml/2006/main">
  <p:tag name="KSO_WM_DIAGRAM_VIRTUALLY_FRAME" val="{&quot;height&quot;:438.8908661417324,&quot;left&quot;:184.65,&quot;top&quot;:78.20677165354331,&quot;width&quot;:642.45}"/>
</p:tagLst>
</file>

<file path=ppt/tags/tag113.xml><?xml version="1.0" encoding="utf-8"?>
<p:tagLst xmlns:p="http://schemas.openxmlformats.org/presentationml/2006/main">
  <p:tag name="KSO_WM_DIAGRAM_VIRTUALLY_FRAME" val="{&quot;height&quot;:438.8908661417324,&quot;left&quot;:184.65,&quot;top&quot;:78.20677165354331,&quot;width&quot;:642.45}"/>
</p:tagLst>
</file>

<file path=ppt/tags/tag114.xml><?xml version="1.0" encoding="utf-8"?>
<p:tagLst xmlns:p="http://schemas.openxmlformats.org/presentationml/2006/main">
  <p:tag name="KSO_WM_DIAGRAM_VIRTUALLY_FRAME" val="{&quot;height&quot;:438.8908661417324,&quot;left&quot;:184.65,&quot;top&quot;:78.20677165354331,&quot;width&quot;:642.45}"/>
</p:tagLst>
</file>

<file path=ppt/tags/tag115.xml><?xml version="1.0" encoding="utf-8"?>
<p:tagLst xmlns:p="http://schemas.openxmlformats.org/presentationml/2006/main">
  <p:tag name="KSO_WM_DIAGRAM_VIRTUALLY_FRAME" val="{&quot;height&quot;:438.8908661417324,&quot;left&quot;:184.65,&quot;top&quot;:78.20677165354331,&quot;width&quot;:642.45}"/>
</p:tagLst>
</file>

<file path=ppt/tags/tag116.xml><?xml version="1.0" encoding="utf-8"?>
<p:tagLst xmlns:p="http://schemas.openxmlformats.org/presentationml/2006/main">
  <p:tag name="KSO_WM_DIAGRAM_VIRTUALLY_FRAME" val="{&quot;height&quot;:438.8908661417324,&quot;left&quot;:184.65,&quot;top&quot;:78.20677165354331,&quot;width&quot;:642.45}"/>
</p:tagLst>
</file>

<file path=ppt/tags/tag117.xml><?xml version="1.0" encoding="utf-8"?>
<p:tagLst xmlns:p="http://schemas.openxmlformats.org/presentationml/2006/main">
  <p:tag name="KSO_WM_DIAGRAM_VIRTUALLY_FRAME" val="{&quot;height&quot;:438.8908661417324,&quot;left&quot;:184.65,&quot;top&quot;:78.20677165354331,&quot;width&quot;:642.45}"/>
</p:tagLst>
</file>

<file path=ppt/tags/tag118.xml><?xml version="1.0" encoding="utf-8"?>
<p:tagLst xmlns:p="http://schemas.openxmlformats.org/presentationml/2006/main">
  <p:tag name="KSO_WM_DIAGRAM_VIRTUALLY_FRAME" val="{&quot;height&quot;:438.8908661417324,&quot;left&quot;:184.65,&quot;top&quot;:78.20677165354331,&quot;width&quot;:642.45}"/>
</p:tagLst>
</file>

<file path=ppt/tags/tag119.xml><?xml version="1.0" encoding="utf-8"?>
<p:tagLst xmlns:p="http://schemas.openxmlformats.org/presentationml/2006/main">
  <p:tag name="KSO_WM_DIAGRAM_VIRTUALLY_FRAME" val="{&quot;height&quot;:438.8908661417324,&quot;left&quot;:184.65,&quot;top&quot;:78.20677165354331,&quot;width&quot;:642.45}"/>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0.xml><?xml version="1.0" encoding="utf-8"?>
<p:tagLst xmlns:p="http://schemas.openxmlformats.org/presentationml/2006/main">
  <p:tag name="KSO_WM_DIAGRAM_VIRTUALLY_FRAME" val="{&quot;height&quot;:438.8908661417324,&quot;left&quot;:184.65,&quot;top&quot;:78.20677165354331,&quot;width&quot;:642.45}"/>
</p:tagLst>
</file>

<file path=ppt/tags/tag121.xml><?xml version="1.0" encoding="utf-8"?>
<p:tagLst xmlns:p="http://schemas.openxmlformats.org/presentationml/2006/main">
  <p:tag name="KSO_WM_DIAGRAM_VIRTUALLY_FRAME" val="{&quot;height&quot;:438.8908661417324,&quot;left&quot;:184.65,&quot;top&quot;:78.20677165354331,&quot;width&quot;:642.45}"/>
</p:tagLst>
</file>

<file path=ppt/tags/tag122.xml><?xml version="1.0" encoding="utf-8"?>
<p:tagLst xmlns:p="http://schemas.openxmlformats.org/presentationml/2006/main">
  <p:tag name="KSO_WM_DIAGRAM_VIRTUALLY_FRAME" val="{&quot;height&quot;:438.8908661417324,&quot;left&quot;:184.65,&quot;top&quot;:78.20677165354331,&quot;width&quot;:642.45}"/>
</p:tagLst>
</file>

<file path=ppt/tags/tag123.xml><?xml version="1.0" encoding="utf-8"?>
<p:tagLst xmlns:p="http://schemas.openxmlformats.org/presentationml/2006/main">
  <p:tag name="KSO_WM_DIAGRAM_VIRTUALLY_FRAME" val="{&quot;height&quot;:438.8908661417324,&quot;left&quot;:184.65,&quot;top&quot;:78.20677165354331,&quot;width&quot;:642.45}"/>
</p:tagLst>
</file>

<file path=ppt/tags/tag124.xml><?xml version="1.0" encoding="utf-8"?>
<p:tagLst xmlns:p="http://schemas.openxmlformats.org/presentationml/2006/main">
  <p:tag name="KSO_WM_DIAGRAM_VIRTUALLY_FRAME" val="{&quot;height&quot;:438.8908661417324,&quot;left&quot;:184.65,&quot;top&quot;:78.20677165354331,&quot;width&quot;:642.45}"/>
</p:tagLst>
</file>

<file path=ppt/tags/tag125.xml><?xml version="1.0" encoding="utf-8"?>
<p:tagLst xmlns:p="http://schemas.openxmlformats.org/presentationml/2006/main">
  <p:tag name="KSO_WM_DIAGRAM_VIRTUALLY_FRAME" val="{&quot;height&quot;:438.8908661417324,&quot;left&quot;:184.65,&quot;top&quot;:78.20677165354331,&quot;width&quot;:642.45}"/>
</p:tagLst>
</file>

<file path=ppt/tags/tag126.xml><?xml version="1.0" encoding="utf-8"?>
<p:tagLst xmlns:p="http://schemas.openxmlformats.org/presentationml/2006/main">
  <p:tag name="KSO_WM_DIAGRAM_VIRTUALLY_FRAME" val="{&quot;height&quot;:438.8908661417324,&quot;left&quot;:184.65,&quot;top&quot;:78.20677165354331,&quot;width&quot;:642.45}"/>
</p:tagLst>
</file>

<file path=ppt/tags/tag127.xml><?xml version="1.0" encoding="utf-8"?>
<p:tagLst xmlns:p="http://schemas.openxmlformats.org/presentationml/2006/main">
  <p:tag name="KSO_WM_DIAGRAM_VIRTUALLY_FRAME" val="{&quot;height&quot;:438.8908661417324,&quot;left&quot;:184.65,&quot;top&quot;:78.20677165354331,&quot;width&quot;:642.45}"/>
</p:tagLst>
</file>

<file path=ppt/tags/tag128.xml><?xml version="1.0" encoding="utf-8"?>
<p:tagLst xmlns:p="http://schemas.openxmlformats.org/presentationml/2006/main">
  <p:tag name="ISLIDE.DIAGRAM" val="#512022;"/>
</p:tagLst>
</file>

<file path=ppt/tags/tag129.xml><?xml version="1.0" encoding="utf-8"?>
<p:tagLst xmlns:p="http://schemas.openxmlformats.org/presentationml/2006/main">
  <p:tag name="THINKCELLSHAPEDONOTDELETE" val="thinkcellActiveDocDoNotDelete"/>
</p:tagLst>
</file>

<file path=ppt/tags/tag1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30.xml><?xml version="1.0" encoding="utf-8"?>
<p:tagLst xmlns:p="http://schemas.openxmlformats.org/presentationml/2006/main">
  <p:tag name="THINKCELLSHAPEDONOTDELETE" val="thinkcellActiveDocDoNotDelete"/>
</p:tagLst>
</file>

<file path=ppt/tags/tag131.xml><?xml version="1.0" encoding="utf-8"?>
<p:tagLst xmlns:p="http://schemas.openxmlformats.org/presentationml/2006/main">
  <p:tag name="THINKCELLSHAPEDONOTDELETE" val="thinkcellActiveDocDoNotDelete"/>
</p:tagLst>
</file>

<file path=ppt/tags/tag132.xml><?xml version="1.0" encoding="utf-8"?>
<p:tagLst xmlns:p="http://schemas.openxmlformats.org/presentationml/2006/main">
  <p:tag name="THINKCELLSHAPEDONOTDELETE" val="thinkcellActiveDocDoNotDelete"/>
</p:tagLst>
</file>

<file path=ppt/tags/tag133.xml><?xml version="1.0" encoding="utf-8"?>
<p:tagLst xmlns:p="http://schemas.openxmlformats.org/presentationml/2006/main">
  <p:tag name="THINKCELLSHAPEDONOTDELETE" val="thinkcellActiveDocDoNotDelete"/>
</p:tagLst>
</file>

<file path=ppt/tags/tag134.xml><?xml version="1.0" encoding="utf-8"?>
<p:tagLst xmlns:p="http://schemas.openxmlformats.org/presentationml/2006/main">
  <p:tag name="THINKCELLSHAPEDONOTDELETE" val="thinkcellActiveDocDoNotDelete"/>
</p:tagLst>
</file>

<file path=ppt/tags/tag135.xml><?xml version="1.0" encoding="utf-8"?>
<p:tagLst xmlns:p="http://schemas.openxmlformats.org/presentationml/2006/main">
  <p:tag name="THINKCELLSHAPEDONOTDELETE" val="thinkcellActiveDocDoNotDelete"/>
</p:tagLst>
</file>

<file path=ppt/tags/tag136.xml><?xml version="1.0" encoding="utf-8"?>
<p:tagLst xmlns:p="http://schemas.openxmlformats.org/presentationml/2006/main">
  <p:tag name="THINKCELLSHAPEDONOTDELETE" val="thinkcellActiveDocDoNotDelete"/>
</p:tagLst>
</file>

<file path=ppt/tags/tag137.xml><?xml version="1.0" encoding="utf-8"?>
<p:tagLst xmlns:p="http://schemas.openxmlformats.org/presentationml/2006/main">
  <p:tag name="THINKCELLSHAPEDONOTDELETE" val="thinkcellActiveDocDoNotDelete"/>
</p:tagLst>
</file>

<file path=ppt/tags/tag138.xml><?xml version="1.0" encoding="utf-8"?>
<p:tagLst xmlns:p="http://schemas.openxmlformats.org/presentationml/2006/main">
  <p:tag name="THINKCELLSHAPEDONOTDELETE" val="thinkcellActiveDocDoNotDelete"/>
</p:tagLst>
</file>

<file path=ppt/tags/tag139.xml><?xml version="1.0" encoding="utf-8"?>
<p:tagLst xmlns:p="http://schemas.openxmlformats.org/presentationml/2006/main">
  <p:tag name="KSO_WM_DIAGRAM_VIRTUALLY_FRAME" val="{&quot;height&quot;:438.8908661417324,&quot;left&quot;:184.65,&quot;top&quot;:78.20677165354331,&quot;width&quot;:642.45}"/>
</p:tagLst>
</file>

<file path=ppt/tags/tag1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40.xml><?xml version="1.0" encoding="utf-8"?>
<p:tagLst xmlns:p="http://schemas.openxmlformats.org/presentationml/2006/main">
  <p:tag name="KSO_WM_DIAGRAM_VIRTUALLY_FRAME" val="{&quot;height&quot;:438.8908661417324,&quot;left&quot;:184.65,&quot;top&quot;:78.20677165354331,&quot;width&quot;:642.45}"/>
</p:tagLst>
</file>

<file path=ppt/tags/tag141.xml><?xml version="1.0" encoding="utf-8"?>
<p:tagLst xmlns:p="http://schemas.openxmlformats.org/presentationml/2006/main">
  <p:tag name="KSO_WM_DIAGRAM_VIRTUALLY_FRAME" val="{&quot;height&quot;:438.8908661417324,&quot;left&quot;:184.65,&quot;top&quot;:78.20677165354331,&quot;width&quot;:642.45}"/>
</p:tagLst>
</file>

<file path=ppt/tags/tag142.xml><?xml version="1.0" encoding="utf-8"?>
<p:tagLst xmlns:p="http://schemas.openxmlformats.org/presentationml/2006/main">
  <p:tag name="KSO_WM_DIAGRAM_VIRTUALLY_FRAME" val="{&quot;height&quot;:438.8908661417324,&quot;left&quot;:184.65,&quot;top&quot;:78.20677165354331,&quot;width&quot;:642.45}"/>
</p:tagLst>
</file>

<file path=ppt/tags/tag143.xml><?xml version="1.0" encoding="utf-8"?>
<p:tagLst xmlns:p="http://schemas.openxmlformats.org/presentationml/2006/main">
  <p:tag name="KSO_WM_DIAGRAM_VIRTUALLY_FRAME" val="{&quot;height&quot;:438.8908661417324,&quot;left&quot;:184.65,&quot;top&quot;:78.20677165354331,&quot;width&quot;:642.45}"/>
</p:tagLst>
</file>

<file path=ppt/tags/tag144.xml><?xml version="1.0" encoding="utf-8"?>
<p:tagLst xmlns:p="http://schemas.openxmlformats.org/presentationml/2006/main">
  <p:tag name="KSO_WM_DIAGRAM_VIRTUALLY_FRAME" val="{&quot;height&quot;:438.8908661417324,&quot;left&quot;:184.65,&quot;top&quot;:78.20677165354331,&quot;width&quot;:642.45}"/>
</p:tagLst>
</file>

<file path=ppt/tags/tag145.xml><?xml version="1.0" encoding="utf-8"?>
<p:tagLst xmlns:p="http://schemas.openxmlformats.org/presentationml/2006/main">
  <p:tag name="KSO_WM_DIAGRAM_VIRTUALLY_FRAME" val="{&quot;height&quot;:438.8908661417324,&quot;left&quot;:184.65,&quot;top&quot;:78.20677165354331,&quot;width&quot;:642.45}"/>
</p:tagLst>
</file>

<file path=ppt/tags/tag146.xml><?xml version="1.0" encoding="utf-8"?>
<p:tagLst xmlns:p="http://schemas.openxmlformats.org/presentationml/2006/main">
  <p:tag name="KSO_WM_DIAGRAM_VIRTUALLY_FRAME" val="{&quot;height&quot;:438.8908661417324,&quot;left&quot;:184.65,&quot;top&quot;:78.20677165354331,&quot;width&quot;:642.45}"/>
</p:tagLst>
</file>

<file path=ppt/tags/tag147.xml><?xml version="1.0" encoding="utf-8"?>
<p:tagLst xmlns:p="http://schemas.openxmlformats.org/presentationml/2006/main">
  <p:tag name="KSO_WM_DIAGRAM_VIRTUALLY_FRAME" val="{&quot;height&quot;:438.8908661417324,&quot;left&quot;:184.65,&quot;top&quot;:78.20677165354331,&quot;width&quot;:642.45}"/>
</p:tagLst>
</file>

<file path=ppt/tags/tag148.xml><?xml version="1.0" encoding="utf-8"?>
<p:tagLst xmlns:p="http://schemas.openxmlformats.org/presentationml/2006/main">
  <p:tag name="KSO_WM_DIAGRAM_VIRTUALLY_FRAME" val="{&quot;height&quot;:438.8908661417324,&quot;left&quot;:184.65,&quot;top&quot;:78.20677165354331,&quot;width&quot;:642.45}"/>
</p:tagLst>
</file>

<file path=ppt/tags/tag149.xml><?xml version="1.0" encoding="utf-8"?>
<p:tagLst xmlns:p="http://schemas.openxmlformats.org/presentationml/2006/main">
  <p:tag name="KSO_WM_DIAGRAM_VIRTUALLY_FRAME" val="{&quot;height&quot;:438.8908661417324,&quot;left&quot;:184.65,&quot;top&quot;:78.20677165354331,&quot;width&quot;:642.45}"/>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50.xml><?xml version="1.0" encoding="utf-8"?>
<p:tagLst xmlns:p="http://schemas.openxmlformats.org/presentationml/2006/main">
  <p:tag name="KSO_WM_DIAGRAM_VIRTUALLY_FRAME" val="{&quot;height&quot;:438.8908661417324,&quot;left&quot;:184.65,&quot;top&quot;:78.20677165354331,&quot;width&quot;:642.45}"/>
</p:tagLst>
</file>

<file path=ppt/tags/tag151.xml><?xml version="1.0" encoding="utf-8"?>
<p:tagLst xmlns:p="http://schemas.openxmlformats.org/presentationml/2006/main">
  <p:tag name="KSO_WM_DIAGRAM_VIRTUALLY_FRAME" val="{&quot;height&quot;:438.8908661417324,&quot;left&quot;:184.65,&quot;top&quot;:78.20677165354331,&quot;width&quot;:642.45}"/>
</p:tagLst>
</file>

<file path=ppt/tags/tag152.xml><?xml version="1.0" encoding="utf-8"?>
<p:tagLst xmlns:p="http://schemas.openxmlformats.org/presentationml/2006/main">
  <p:tag name="KSO_WM_DIAGRAM_VIRTUALLY_FRAME" val="{&quot;height&quot;:438.8908661417324,&quot;left&quot;:184.65,&quot;top&quot;:78.20677165354331,&quot;width&quot;:642.45}"/>
</p:tagLst>
</file>

<file path=ppt/tags/tag153.xml><?xml version="1.0" encoding="utf-8"?>
<p:tagLst xmlns:p="http://schemas.openxmlformats.org/presentationml/2006/main">
  <p:tag name="KSO_WM_DIAGRAM_VIRTUALLY_FRAME" val="{&quot;height&quot;:438.8908661417324,&quot;left&quot;:184.65,&quot;top&quot;:78.20677165354331,&quot;width&quot;:642.45}"/>
</p:tagLst>
</file>

<file path=ppt/tags/tag154.xml><?xml version="1.0" encoding="utf-8"?>
<p:tagLst xmlns:p="http://schemas.openxmlformats.org/presentationml/2006/main">
  <p:tag name="KSO_WM_DIAGRAM_VIRTUALLY_FRAME" val="{&quot;height&quot;:438.8908661417324,&quot;left&quot;:184.65,&quot;top&quot;:78.20677165354331,&quot;width&quot;:642.45}"/>
</p:tagLst>
</file>

<file path=ppt/tags/tag155.xml><?xml version="1.0" encoding="utf-8"?>
<p:tagLst xmlns:p="http://schemas.openxmlformats.org/presentationml/2006/main">
  <p:tag name="KSO_WM_DIAGRAM_VIRTUALLY_FRAME" val="{&quot;height&quot;:438.8908661417324,&quot;left&quot;:184.65,&quot;top&quot;:78.20677165354331,&quot;width&quot;:642.45}"/>
</p:tagLst>
</file>

<file path=ppt/tags/tag156.xml><?xml version="1.0" encoding="utf-8"?>
<p:tagLst xmlns:p="http://schemas.openxmlformats.org/presentationml/2006/main">
  <p:tag name="KSO_WM_DIAGRAM_VIRTUALLY_FRAME" val="{&quot;height&quot;:438.8908661417324,&quot;left&quot;:184.65,&quot;top&quot;:78.20677165354331,&quot;width&quot;:642.45}"/>
</p:tagLst>
</file>

<file path=ppt/tags/tag157.xml><?xml version="1.0" encoding="utf-8"?>
<p:tagLst xmlns:p="http://schemas.openxmlformats.org/presentationml/2006/main">
  <p:tag name="KSO_WM_DIAGRAM_VIRTUALLY_FRAME" val="{&quot;height&quot;:438.8908661417324,&quot;left&quot;:184.65,&quot;top&quot;:78.20677165354331,&quot;width&quot;:642.45}"/>
</p:tagLst>
</file>

<file path=ppt/tags/tag158.xml><?xml version="1.0" encoding="utf-8"?>
<p:tagLst xmlns:p="http://schemas.openxmlformats.org/presentationml/2006/main">
  <p:tag name="KSO_WM_DIAGRAM_VIRTUALLY_FRAME" val="{&quot;height&quot;:438.8908661417324,&quot;left&quot;:184.65,&quot;top&quot;:78.20677165354331,&quot;width&quot;:642.45}"/>
</p:tagLst>
</file>

<file path=ppt/tags/tag159.xml><?xml version="1.0" encoding="utf-8"?>
<p:tagLst xmlns:p="http://schemas.openxmlformats.org/presentationml/2006/main">
  <p:tag name="KSO_WM_DIAGRAM_VIRTUALLY_FRAME" val="{&quot;height&quot;:438.8908661417324,&quot;left&quot;:184.65,&quot;top&quot;:78.20677165354331,&quot;width&quot;:642.45}"/>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60.xml><?xml version="1.0" encoding="utf-8"?>
<p:tagLst xmlns:p="http://schemas.openxmlformats.org/presentationml/2006/main">
  <p:tag name="KSO_WM_DIAGRAM_VIRTUALLY_FRAME" val="{&quot;height&quot;:438.8908661417324,&quot;left&quot;:184.65,&quot;top&quot;:78.20677165354331,&quot;width&quot;:642.45}"/>
</p:tagLst>
</file>

<file path=ppt/tags/tag161.xml><?xml version="1.0" encoding="utf-8"?>
<p:tagLst xmlns:p="http://schemas.openxmlformats.org/presentationml/2006/main">
  <p:tag name="KSO_WM_DIAGRAM_VIRTUALLY_FRAME" val="{&quot;height&quot;:438.8908661417324,&quot;left&quot;:184.65,&quot;top&quot;:78.20677165354331,&quot;width&quot;:642.45}"/>
</p:tagLst>
</file>

<file path=ppt/tags/tag162.xml><?xml version="1.0" encoding="utf-8"?>
<p:tagLst xmlns:p="http://schemas.openxmlformats.org/presentationml/2006/main">
  <p:tag name="KSO_WM_DIAGRAM_VIRTUALLY_FRAME" val="{&quot;height&quot;:438.8908661417324,&quot;left&quot;:184.65,&quot;top&quot;:78.20677165354331,&quot;width&quot;:642.45}"/>
</p:tagLst>
</file>

<file path=ppt/tags/tag163.xml><?xml version="1.0" encoding="utf-8"?>
<p:tagLst xmlns:p="http://schemas.openxmlformats.org/presentationml/2006/main">
  <p:tag name="KSO_WM_DIAGRAM_VIRTUALLY_FRAME" val="{&quot;height&quot;:438.8908661417324,&quot;left&quot;:184.65,&quot;top&quot;:78.20677165354331,&quot;width&quot;:642.45}"/>
</p:tagLst>
</file>

<file path=ppt/tags/tag164.xml><?xml version="1.0" encoding="utf-8"?>
<p:tagLst xmlns:p="http://schemas.openxmlformats.org/presentationml/2006/main">
  <p:tag name="KSO_WM_DIAGRAM_VIRTUALLY_FRAME" val="{&quot;height&quot;:438.8908661417324,&quot;left&quot;:184.65,&quot;top&quot;:78.20677165354331,&quot;width&quot;:642.45}"/>
</p:tagLst>
</file>

<file path=ppt/tags/tag165.xml><?xml version="1.0" encoding="utf-8"?>
<p:tagLst xmlns:p="http://schemas.openxmlformats.org/presentationml/2006/main">
  <p:tag name="KSO_WM_DIAGRAM_VIRTUALLY_FRAME" val="{&quot;height&quot;:438.8908661417324,&quot;left&quot;:184.65,&quot;top&quot;:78.20677165354331,&quot;width&quot;:642.45}"/>
</p:tagLst>
</file>

<file path=ppt/tags/tag166.xml><?xml version="1.0" encoding="utf-8"?>
<p:tagLst xmlns:p="http://schemas.openxmlformats.org/presentationml/2006/main">
  <p:tag name="KSO_WM_DIAGRAM_VIRTUALLY_FRAME" val="{&quot;height&quot;:438.8908661417324,&quot;left&quot;:184.65,&quot;top&quot;:78.20677165354331,&quot;width&quot;:642.45}"/>
</p:tagLst>
</file>

<file path=ppt/tags/tag167.xml><?xml version="1.0" encoding="utf-8"?>
<p:tagLst xmlns:p="http://schemas.openxmlformats.org/presentationml/2006/main">
  <p:tag name="KSO_WM_DIAGRAM_VIRTUALLY_FRAME" val="{&quot;height&quot;:438.8908661417324,&quot;left&quot;:184.65,&quot;top&quot;:78.20677165354331,&quot;width&quot;:642.45}"/>
</p:tagLst>
</file>

<file path=ppt/tags/tag168.xml><?xml version="1.0" encoding="utf-8"?>
<p:tagLst xmlns:p="http://schemas.openxmlformats.org/presentationml/2006/main">
  <p:tag name="KSO_WM_DIAGRAM_VIRTUALLY_FRAME" val="{&quot;height&quot;:438.8908661417324,&quot;left&quot;:184.65,&quot;top&quot;:78.20677165354331,&quot;width&quot;:642.45}"/>
</p:tagLst>
</file>

<file path=ppt/tags/tag169.xml><?xml version="1.0" encoding="utf-8"?>
<p:tagLst xmlns:p="http://schemas.openxmlformats.org/presentationml/2006/main">
  <p:tag name="ISLIDE.DIAGRAM" val="#51202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70.xml><?xml version="1.0" encoding="utf-8"?>
<p:tagLst xmlns:p="http://schemas.openxmlformats.org/presentationml/2006/main">
  <p:tag name="THINKCELLSHAPEDONOTDELETE" val="thinkcellActiveDocDoNotDelete"/>
</p:tagLst>
</file>

<file path=ppt/tags/tag171.xml><?xml version="1.0" encoding="utf-8"?>
<p:tagLst xmlns:p="http://schemas.openxmlformats.org/presentationml/2006/main">
  <p:tag name="THINKCELLSHAPEDONOTDELETE" val="thinkcellActiveDocDoNotDelete"/>
</p:tagLst>
</file>

<file path=ppt/tags/tag172.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3.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4.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5.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6.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7.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8.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79.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80.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1.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2.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3.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4.xml><?xml version="1.0" encoding="utf-8"?>
<p:tagLst xmlns:p="http://schemas.openxmlformats.org/presentationml/2006/main">
  <p:tag name="KSO_WM_DIAGRAM_VIRTUALLY_FRAME" val="{&quot;height&quot;:364.15385826771654,&quot;left&quot;:39.0048031496063,&quot;top&quot;:94.84614173228347,&quot;width&quot;:897.3516535433071}"/>
</p:tagLst>
</file>

<file path=ppt/tags/tag185.xml><?xml version="1.0" encoding="utf-8"?>
<p:tagLst xmlns:p="http://schemas.openxmlformats.org/presentationml/2006/main">
  <p:tag name="THINKCELLSHAPEDONOTDELETE" val="thinkcellActiveDocDoNotDelete"/>
</p:tagLst>
</file>

<file path=ppt/tags/tag186.xml><?xml version="1.0" encoding="utf-8"?>
<p:tagLst xmlns:p="http://schemas.openxmlformats.org/presentationml/2006/main">
  <p:tag name="THINKCELLSHAPEDONOTDELETE" val="thinkcellActiveDocDoNotDelete"/>
</p:tagLst>
</file>

<file path=ppt/tags/tag187.xml><?xml version="1.0" encoding="utf-8"?>
<p:tagLst xmlns:p="http://schemas.openxmlformats.org/presentationml/2006/main">
  <p:tag name="KSO_WM_DIAGRAM_VIRTUALLY_FRAME" val="{&quot;height&quot;:438.8908661417324,&quot;left&quot;:184.65,&quot;top&quot;:78.20677165354331,&quot;width&quot;:642.45}"/>
</p:tagLst>
</file>

<file path=ppt/tags/tag188.xml><?xml version="1.0" encoding="utf-8"?>
<p:tagLst xmlns:p="http://schemas.openxmlformats.org/presentationml/2006/main">
  <p:tag name="KSO_WM_DIAGRAM_VIRTUALLY_FRAME" val="{&quot;height&quot;:438.8908661417324,&quot;left&quot;:184.65,&quot;top&quot;:78.20677165354331,&quot;width&quot;:642.45}"/>
</p:tagLst>
</file>

<file path=ppt/tags/tag189.xml><?xml version="1.0" encoding="utf-8"?>
<p:tagLst xmlns:p="http://schemas.openxmlformats.org/presentationml/2006/main">
  <p:tag name="KSO_WM_DIAGRAM_VIRTUALLY_FRAME" val="{&quot;height&quot;:438.8908661417324,&quot;left&quot;:184.65,&quot;top&quot;:78.20677165354331,&quot;width&quot;:642.45}"/>
</p:tagLst>
</file>

<file path=ppt/tags/tag19.xml><?xml version="1.0" encoding="utf-8"?>
<p:tagLst xmlns:p="http://schemas.openxmlformats.org/presentationml/2006/main">
  <p:tag name="THINKCELLSHAPEDONOTDELETE" val="thinkcellActiveDocDoNotDelete"/>
</p:tagLst>
</file>

<file path=ppt/tags/tag190.xml><?xml version="1.0" encoding="utf-8"?>
<p:tagLst xmlns:p="http://schemas.openxmlformats.org/presentationml/2006/main">
  <p:tag name="KSO_WM_DIAGRAM_VIRTUALLY_FRAME" val="{&quot;height&quot;:438.8908661417324,&quot;left&quot;:184.65,&quot;top&quot;:78.20677165354331,&quot;width&quot;:642.45}"/>
</p:tagLst>
</file>

<file path=ppt/tags/tag191.xml><?xml version="1.0" encoding="utf-8"?>
<p:tagLst xmlns:p="http://schemas.openxmlformats.org/presentationml/2006/main">
  <p:tag name="KSO_WM_DIAGRAM_VIRTUALLY_FRAME" val="{&quot;height&quot;:438.8908661417324,&quot;left&quot;:184.65,&quot;top&quot;:78.20677165354331,&quot;width&quot;:642.45}"/>
</p:tagLst>
</file>

<file path=ppt/tags/tag192.xml><?xml version="1.0" encoding="utf-8"?>
<p:tagLst xmlns:p="http://schemas.openxmlformats.org/presentationml/2006/main">
  <p:tag name="KSO_WM_DIAGRAM_VIRTUALLY_FRAME" val="{&quot;height&quot;:438.8908661417324,&quot;left&quot;:184.65,&quot;top&quot;:78.20677165354331,&quot;width&quot;:642.45}"/>
</p:tagLst>
</file>

<file path=ppt/tags/tag193.xml><?xml version="1.0" encoding="utf-8"?>
<p:tagLst xmlns:p="http://schemas.openxmlformats.org/presentationml/2006/main">
  <p:tag name="KSO_WM_DIAGRAM_VIRTUALLY_FRAME" val="{&quot;height&quot;:438.8908661417324,&quot;left&quot;:184.65,&quot;top&quot;:78.20677165354331,&quot;width&quot;:642.45}"/>
</p:tagLst>
</file>

<file path=ppt/tags/tag194.xml><?xml version="1.0" encoding="utf-8"?>
<p:tagLst xmlns:p="http://schemas.openxmlformats.org/presentationml/2006/main">
  <p:tag name="KSO_WM_DIAGRAM_VIRTUALLY_FRAME" val="{&quot;height&quot;:438.8908661417324,&quot;left&quot;:184.65,&quot;top&quot;:78.20677165354331,&quot;width&quot;:642.45}"/>
</p:tagLst>
</file>

<file path=ppt/tags/tag195.xml><?xml version="1.0" encoding="utf-8"?>
<p:tagLst xmlns:p="http://schemas.openxmlformats.org/presentationml/2006/main">
  <p:tag name="KSO_WM_DIAGRAM_VIRTUALLY_FRAME" val="{&quot;height&quot;:438.8908661417324,&quot;left&quot;:184.65,&quot;top&quot;:78.20677165354331,&quot;width&quot;:642.45}"/>
</p:tagLst>
</file>

<file path=ppt/tags/tag196.xml><?xml version="1.0" encoding="utf-8"?>
<p:tagLst xmlns:p="http://schemas.openxmlformats.org/presentationml/2006/main">
  <p:tag name="KSO_WM_DIAGRAM_VIRTUALLY_FRAME" val="{&quot;height&quot;:438.8908661417324,&quot;left&quot;:184.65,&quot;top&quot;:78.20677165354331,&quot;width&quot;:642.45}"/>
</p:tagLst>
</file>

<file path=ppt/tags/tag197.xml><?xml version="1.0" encoding="utf-8"?>
<p:tagLst xmlns:p="http://schemas.openxmlformats.org/presentationml/2006/main">
  <p:tag name="KSO_WM_DIAGRAM_VIRTUALLY_FRAME" val="{&quot;height&quot;:438.8908661417324,&quot;left&quot;:184.65,&quot;top&quot;:78.20677165354331,&quot;width&quot;:642.45}"/>
</p:tagLst>
</file>

<file path=ppt/tags/tag198.xml><?xml version="1.0" encoding="utf-8"?>
<p:tagLst xmlns:p="http://schemas.openxmlformats.org/presentationml/2006/main">
  <p:tag name="KSO_WM_DIAGRAM_VIRTUALLY_FRAME" val="{&quot;height&quot;:438.8908661417324,&quot;left&quot;:184.65,&quot;top&quot;:78.20677165354331,&quot;width&quot;:642.45}"/>
</p:tagLst>
</file>

<file path=ppt/tags/tag199.xml><?xml version="1.0" encoding="utf-8"?>
<p:tagLst xmlns:p="http://schemas.openxmlformats.org/presentationml/2006/main">
  <p:tag name="KSO_WM_DIAGRAM_VIRTUALLY_FRAME" val="{&quot;height&quot;:438.8908661417324,&quot;left&quot;:184.65,&quot;top&quot;:78.20677165354331,&quot;width&quot;:642.45}"/>
</p:tagLst>
</file>

<file path=ppt/tags/tag2.xml><?xml version="1.0" encoding="utf-8"?>
<p:tagLst xmlns:p="http://schemas.openxmlformats.org/presentationml/2006/main">
  <p:tag name="THINKCELLSHAPEDONOTDELETE" val="thinkcellActiveDocDoNotDelete"/>
</p:tagLst>
</file>

<file path=ppt/tags/tag20.xml><?xml version="1.0" encoding="utf-8"?>
<p:tagLst xmlns:p="http://schemas.openxmlformats.org/presentationml/2006/main">
  <p:tag name="THINKCELLSHAPEDONOTDELETE" val="thinkcellActiveDocDoNotDelete"/>
</p:tagLst>
</file>

<file path=ppt/tags/tag200.xml><?xml version="1.0" encoding="utf-8"?>
<p:tagLst xmlns:p="http://schemas.openxmlformats.org/presentationml/2006/main">
  <p:tag name="KSO_WM_DIAGRAM_VIRTUALLY_FRAME" val="{&quot;height&quot;:438.8908661417324,&quot;left&quot;:184.65,&quot;top&quot;:78.20677165354331,&quot;width&quot;:642.45}"/>
</p:tagLst>
</file>

<file path=ppt/tags/tag201.xml><?xml version="1.0" encoding="utf-8"?>
<p:tagLst xmlns:p="http://schemas.openxmlformats.org/presentationml/2006/main">
  <p:tag name="KSO_WM_DIAGRAM_VIRTUALLY_FRAME" val="{&quot;height&quot;:438.8908661417324,&quot;left&quot;:184.65,&quot;top&quot;:78.20677165354331,&quot;width&quot;:642.45}"/>
</p:tagLst>
</file>

<file path=ppt/tags/tag202.xml><?xml version="1.0" encoding="utf-8"?>
<p:tagLst xmlns:p="http://schemas.openxmlformats.org/presentationml/2006/main">
  <p:tag name="KSO_WM_DIAGRAM_VIRTUALLY_FRAME" val="{&quot;height&quot;:438.8908661417324,&quot;left&quot;:184.65,&quot;top&quot;:78.20677165354331,&quot;width&quot;:642.45}"/>
</p:tagLst>
</file>

<file path=ppt/tags/tag203.xml><?xml version="1.0" encoding="utf-8"?>
<p:tagLst xmlns:p="http://schemas.openxmlformats.org/presentationml/2006/main">
  <p:tag name="KSO_WM_DIAGRAM_VIRTUALLY_FRAME" val="{&quot;height&quot;:438.8908661417324,&quot;left&quot;:184.65,&quot;top&quot;:78.20677165354331,&quot;width&quot;:642.45}"/>
</p:tagLst>
</file>

<file path=ppt/tags/tag204.xml><?xml version="1.0" encoding="utf-8"?>
<p:tagLst xmlns:p="http://schemas.openxmlformats.org/presentationml/2006/main">
  <p:tag name="KSO_WM_DIAGRAM_VIRTUALLY_FRAME" val="{&quot;height&quot;:438.8908661417324,&quot;left&quot;:184.65,&quot;top&quot;:78.20677165354331,&quot;width&quot;:642.45}"/>
</p:tagLst>
</file>

<file path=ppt/tags/tag205.xml><?xml version="1.0" encoding="utf-8"?>
<p:tagLst xmlns:p="http://schemas.openxmlformats.org/presentationml/2006/main">
  <p:tag name="KSO_WM_DIAGRAM_VIRTUALLY_FRAME" val="{&quot;height&quot;:438.8908661417324,&quot;left&quot;:184.65,&quot;top&quot;:78.20677165354331,&quot;width&quot;:642.45}"/>
</p:tagLst>
</file>

<file path=ppt/tags/tag206.xml><?xml version="1.0" encoding="utf-8"?>
<p:tagLst xmlns:p="http://schemas.openxmlformats.org/presentationml/2006/main">
  <p:tag name="KSO_WM_DIAGRAM_VIRTUALLY_FRAME" val="{&quot;height&quot;:438.8908661417324,&quot;left&quot;:184.65,&quot;top&quot;:78.20677165354331,&quot;width&quot;:642.45}"/>
</p:tagLst>
</file>

<file path=ppt/tags/tag207.xml><?xml version="1.0" encoding="utf-8"?>
<p:tagLst xmlns:p="http://schemas.openxmlformats.org/presentationml/2006/main">
  <p:tag name="KSO_WM_DIAGRAM_VIRTUALLY_FRAME" val="{&quot;height&quot;:438.8908661417324,&quot;left&quot;:184.65,&quot;top&quot;:78.20677165354331,&quot;width&quot;:642.45}"/>
</p:tagLst>
</file>

<file path=ppt/tags/tag208.xml><?xml version="1.0" encoding="utf-8"?>
<p:tagLst xmlns:p="http://schemas.openxmlformats.org/presentationml/2006/main">
  <p:tag name="KSO_WM_DIAGRAM_VIRTUALLY_FRAME" val="{&quot;height&quot;:438.8908661417324,&quot;left&quot;:184.65,&quot;top&quot;:78.20677165354331,&quot;width&quot;:642.45}"/>
</p:tagLst>
</file>

<file path=ppt/tags/tag209.xml><?xml version="1.0" encoding="utf-8"?>
<p:tagLst xmlns:p="http://schemas.openxmlformats.org/presentationml/2006/main">
  <p:tag name="KSO_WM_DIAGRAM_VIRTUALLY_FRAME" val="{&quot;height&quot;:438.8908661417324,&quot;left&quot;:184.65,&quot;top&quot;:78.20677165354331,&quot;width&quot;:642.45}"/>
</p:tagLst>
</file>

<file path=ppt/tags/tag21.xml><?xml version="1.0" encoding="utf-8"?>
<p:tagLst xmlns:p="http://schemas.openxmlformats.org/presentationml/2006/main">
  <p:tag name="THINKCELLSHAPEDONOTDELETE" val="thinkcellActiveDocDoNotDelete"/>
</p:tagLst>
</file>

<file path=ppt/tags/tag210.xml><?xml version="1.0" encoding="utf-8"?>
<p:tagLst xmlns:p="http://schemas.openxmlformats.org/presentationml/2006/main">
  <p:tag name="KSO_WM_DIAGRAM_VIRTUALLY_FRAME" val="{&quot;height&quot;:438.8908661417324,&quot;left&quot;:184.65,&quot;top&quot;:78.20677165354331,&quot;width&quot;:642.45}"/>
</p:tagLst>
</file>

<file path=ppt/tags/tag211.xml><?xml version="1.0" encoding="utf-8"?>
<p:tagLst xmlns:p="http://schemas.openxmlformats.org/presentationml/2006/main">
  <p:tag name="KSO_WM_DIAGRAM_VIRTUALLY_FRAME" val="{&quot;height&quot;:438.8908661417324,&quot;left&quot;:184.65,&quot;top&quot;:78.20677165354331,&quot;width&quot;:642.45}"/>
</p:tagLst>
</file>

<file path=ppt/tags/tag212.xml><?xml version="1.0" encoding="utf-8"?>
<p:tagLst xmlns:p="http://schemas.openxmlformats.org/presentationml/2006/main">
  <p:tag name="KSO_WM_DIAGRAM_VIRTUALLY_FRAME" val="{&quot;height&quot;:438.8908661417324,&quot;left&quot;:184.65,&quot;top&quot;:78.20677165354331,&quot;width&quot;:642.45}"/>
</p:tagLst>
</file>

<file path=ppt/tags/tag213.xml><?xml version="1.0" encoding="utf-8"?>
<p:tagLst xmlns:p="http://schemas.openxmlformats.org/presentationml/2006/main">
  <p:tag name="KSO_WM_DIAGRAM_VIRTUALLY_FRAME" val="{&quot;height&quot;:438.8908661417324,&quot;left&quot;:184.65,&quot;top&quot;:78.20677165354331,&quot;width&quot;:642.45}"/>
</p:tagLst>
</file>

<file path=ppt/tags/tag214.xml><?xml version="1.0" encoding="utf-8"?>
<p:tagLst xmlns:p="http://schemas.openxmlformats.org/presentationml/2006/main">
  <p:tag name="KSO_WM_DIAGRAM_VIRTUALLY_FRAME" val="{&quot;height&quot;:438.8908661417324,&quot;left&quot;:184.65,&quot;top&quot;:78.20677165354331,&quot;width&quot;:642.45}"/>
</p:tagLst>
</file>

<file path=ppt/tags/tag215.xml><?xml version="1.0" encoding="utf-8"?>
<p:tagLst xmlns:p="http://schemas.openxmlformats.org/presentationml/2006/main">
  <p:tag name="KSO_WM_DIAGRAM_VIRTUALLY_FRAME" val="{&quot;height&quot;:438.8908661417324,&quot;left&quot;:184.65,&quot;top&quot;:78.20677165354331,&quot;width&quot;:642.45}"/>
</p:tagLst>
</file>

<file path=ppt/tags/tag216.xml><?xml version="1.0" encoding="utf-8"?>
<p:tagLst xmlns:p="http://schemas.openxmlformats.org/presentationml/2006/main">
  <p:tag name="KSO_WM_DIAGRAM_VIRTUALLY_FRAME" val="{&quot;height&quot;:438.8908661417324,&quot;left&quot;:184.65,&quot;top&quot;:78.20677165354331,&quot;width&quot;:642.45}"/>
</p:tagLst>
</file>

<file path=ppt/tags/tag217.xml><?xml version="1.0" encoding="utf-8"?>
<p:tagLst xmlns:p="http://schemas.openxmlformats.org/presentationml/2006/main">
  <p:tag name="ISLIDE.DIAGRAM" val="#512022;"/>
</p:tagLst>
</file>

<file path=ppt/tags/tag218.xml><?xml version="1.0" encoding="utf-8"?>
<p:tagLst xmlns:p="http://schemas.openxmlformats.org/presentationml/2006/main">
  <p:tag name="commondata" val="eyJoZGlkIjoiZmRjYWM3N2FhYzFmNzRjMGQxNDBjN2RmMDFiNDY5ZTcifQ=="/>
</p:tagLst>
</file>

<file path=ppt/tags/tag22.xml><?xml version="1.0" encoding="utf-8"?>
<p:tagLst xmlns:p="http://schemas.openxmlformats.org/presentationml/2006/main">
  <p:tag name="THINKCELLSHAPEDONOTDELETE" val="tdE6UgN7QGOQJj1kE5oW28A"/>
</p:tagLst>
</file>

<file path=ppt/tags/tag23.xml><?xml version="1.0" encoding="utf-8"?>
<p:tagLst xmlns:p="http://schemas.openxmlformats.org/presentationml/2006/main">
  <p:tag name="THINKCELLSHAPEDONOTDELETE" val="thinkcellActiveDocDoNotDelete"/>
</p:tagLst>
</file>

<file path=ppt/tags/tag24.xml><?xml version="1.0" encoding="utf-8"?>
<p:tagLst xmlns:p="http://schemas.openxmlformats.org/presentationml/2006/main">
  <p:tag name="THINKCELLSHAPEDONOTDELETE" val="thinkcellActiveDocDoNotDelete"/>
</p:tagLst>
</file>

<file path=ppt/tags/tag25.xml><?xml version="1.0" encoding="utf-8"?>
<p:tagLst xmlns:p="http://schemas.openxmlformats.org/presentationml/2006/main">
  <p:tag name="THINKCELLSHAPEDONOTDELETE" val="thinkcellActiveDocDoNotDelete"/>
</p:tagLst>
</file>

<file path=ppt/tags/tag26.xml><?xml version="1.0" encoding="utf-8"?>
<p:tagLst xmlns:p="http://schemas.openxmlformats.org/presentationml/2006/main">
  <p:tag name="THINKCELLSHAPEDONOTDELETE" val="thinkcellActiveDocDoNotDelete"/>
</p:tagLst>
</file>

<file path=ppt/tags/tag27.xml><?xml version="1.0" encoding="utf-8"?>
<p:tagLst xmlns:p="http://schemas.openxmlformats.org/presentationml/2006/main">
  <p:tag name="KSO_WM_DIAGRAM_VIRTUALLY_FRAME" val="{&quot;height&quot;:438.8908661417324,&quot;left&quot;:184.65,&quot;top&quot;:78.20677165354331,&quot;width&quot;:642.45}"/>
</p:tagLst>
</file>

<file path=ppt/tags/tag28.xml><?xml version="1.0" encoding="utf-8"?>
<p:tagLst xmlns:p="http://schemas.openxmlformats.org/presentationml/2006/main">
  <p:tag name="KSO_WM_DIAGRAM_VIRTUALLY_FRAME" val="{&quot;height&quot;:438.8908661417324,&quot;left&quot;:184.65,&quot;top&quot;:78.20677165354331,&quot;width&quot;:642.45}"/>
</p:tagLst>
</file>

<file path=ppt/tags/tag29.xml><?xml version="1.0" encoding="utf-8"?>
<p:tagLst xmlns:p="http://schemas.openxmlformats.org/presentationml/2006/main">
  <p:tag name="KSO_WM_DIAGRAM_VIRTUALLY_FRAME" val="{&quot;height&quot;:438.8908661417324,&quot;left&quot;:184.65,&quot;top&quot;:78.20677165354331,&quot;width&quot;:642.45}"/>
</p:tagLst>
</file>

<file path=ppt/tags/tag3.xml><?xml version="1.0" encoding="utf-8"?>
<p:tagLst xmlns:p="http://schemas.openxmlformats.org/presentationml/2006/main">
  <p:tag name="THINKCELLSHAPEDONOTDELETE" val="thinkcellActiveDocDoNotDelete"/>
</p:tagLst>
</file>

<file path=ppt/tags/tag30.xml><?xml version="1.0" encoding="utf-8"?>
<p:tagLst xmlns:p="http://schemas.openxmlformats.org/presentationml/2006/main">
  <p:tag name="KSO_WM_DIAGRAM_VIRTUALLY_FRAME" val="{&quot;height&quot;:438.8908661417324,&quot;left&quot;:184.65,&quot;top&quot;:78.20677165354331,&quot;width&quot;:642.45}"/>
</p:tagLst>
</file>

<file path=ppt/tags/tag31.xml><?xml version="1.0" encoding="utf-8"?>
<p:tagLst xmlns:p="http://schemas.openxmlformats.org/presentationml/2006/main">
  <p:tag name="KSO_WM_DIAGRAM_VIRTUALLY_FRAME" val="{&quot;height&quot;:438.8908661417324,&quot;left&quot;:184.65,&quot;top&quot;:78.20677165354331,&quot;width&quot;:642.45}"/>
</p:tagLst>
</file>

<file path=ppt/tags/tag32.xml><?xml version="1.0" encoding="utf-8"?>
<p:tagLst xmlns:p="http://schemas.openxmlformats.org/presentationml/2006/main">
  <p:tag name="KSO_WM_DIAGRAM_VIRTUALLY_FRAME" val="{&quot;height&quot;:438.8908661417324,&quot;left&quot;:184.65,&quot;top&quot;:78.20677165354331,&quot;width&quot;:642.45}"/>
</p:tagLst>
</file>

<file path=ppt/tags/tag33.xml><?xml version="1.0" encoding="utf-8"?>
<p:tagLst xmlns:p="http://schemas.openxmlformats.org/presentationml/2006/main">
  <p:tag name="KSO_WM_DIAGRAM_VIRTUALLY_FRAME" val="{&quot;height&quot;:438.8908661417324,&quot;left&quot;:184.65,&quot;top&quot;:78.20677165354331,&quot;width&quot;:642.45}"/>
</p:tagLst>
</file>

<file path=ppt/tags/tag34.xml><?xml version="1.0" encoding="utf-8"?>
<p:tagLst xmlns:p="http://schemas.openxmlformats.org/presentationml/2006/main">
  <p:tag name="KSO_WM_DIAGRAM_VIRTUALLY_FRAME" val="{&quot;height&quot;:438.8908661417324,&quot;left&quot;:184.65,&quot;top&quot;:78.20677165354331,&quot;width&quot;:642.45}"/>
</p:tagLst>
</file>

<file path=ppt/tags/tag35.xml><?xml version="1.0" encoding="utf-8"?>
<p:tagLst xmlns:p="http://schemas.openxmlformats.org/presentationml/2006/main">
  <p:tag name="KSO_WM_DIAGRAM_VIRTUALLY_FRAME" val="{&quot;height&quot;:438.8908661417324,&quot;left&quot;:184.65,&quot;top&quot;:78.20677165354331,&quot;width&quot;:642.45}"/>
</p:tagLst>
</file>

<file path=ppt/tags/tag36.xml><?xml version="1.0" encoding="utf-8"?>
<p:tagLst xmlns:p="http://schemas.openxmlformats.org/presentationml/2006/main">
  <p:tag name="KSO_WM_DIAGRAM_VIRTUALLY_FRAME" val="{&quot;height&quot;:438.8908661417324,&quot;left&quot;:184.65,&quot;top&quot;:78.20677165354331,&quot;width&quot;:642.45}"/>
</p:tagLst>
</file>

<file path=ppt/tags/tag37.xml><?xml version="1.0" encoding="utf-8"?>
<p:tagLst xmlns:p="http://schemas.openxmlformats.org/presentationml/2006/main">
  <p:tag name="KSO_WM_DIAGRAM_VIRTUALLY_FRAME" val="{&quot;height&quot;:438.8908661417324,&quot;left&quot;:184.65,&quot;top&quot;:78.20677165354331,&quot;width&quot;:642.45}"/>
</p:tagLst>
</file>

<file path=ppt/tags/tag38.xml><?xml version="1.0" encoding="utf-8"?>
<p:tagLst xmlns:p="http://schemas.openxmlformats.org/presentationml/2006/main">
  <p:tag name="KSO_WM_DIAGRAM_VIRTUALLY_FRAME" val="{&quot;height&quot;:438.8908661417324,&quot;left&quot;:184.65,&quot;top&quot;:78.20677165354331,&quot;width&quot;:642.45}"/>
</p:tagLst>
</file>

<file path=ppt/tags/tag39.xml><?xml version="1.0" encoding="utf-8"?>
<p:tagLst xmlns:p="http://schemas.openxmlformats.org/presentationml/2006/main">
  <p:tag name="KSO_WM_DIAGRAM_VIRTUALLY_FRAME" val="{&quot;height&quot;:438.8908661417324,&quot;left&quot;:184.65,&quot;top&quot;:78.20677165354331,&quot;width&quot;:642.45}"/>
</p:tagLst>
</file>

<file path=ppt/tags/tag4.xml><?xml version="1.0" encoding="utf-8"?>
<p:tagLst xmlns:p="http://schemas.openxmlformats.org/presentationml/2006/main">
  <p:tag name="THINKCELLSHAPEDONOTDELETE" val="thinkcellActiveDocDoNotDelete"/>
</p:tagLst>
</file>

<file path=ppt/tags/tag40.xml><?xml version="1.0" encoding="utf-8"?>
<p:tagLst xmlns:p="http://schemas.openxmlformats.org/presentationml/2006/main">
  <p:tag name="KSO_WM_DIAGRAM_VIRTUALLY_FRAME" val="{&quot;height&quot;:438.8908661417324,&quot;left&quot;:184.65,&quot;top&quot;:78.20677165354331,&quot;width&quot;:642.45}"/>
</p:tagLst>
</file>

<file path=ppt/tags/tag41.xml><?xml version="1.0" encoding="utf-8"?>
<p:tagLst xmlns:p="http://schemas.openxmlformats.org/presentationml/2006/main">
  <p:tag name="KSO_WM_DIAGRAM_VIRTUALLY_FRAME" val="{&quot;height&quot;:438.8908661417324,&quot;left&quot;:184.65,&quot;top&quot;:78.20677165354331,&quot;width&quot;:642.45}"/>
</p:tagLst>
</file>

<file path=ppt/tags/tag42.xml><?xml version="1.0" encoding="utf-8"?>
<p:tagLst xmlns:p="http://schemas.openxmlformats.org/presentationml/2006/main">
  <p:tag name="KSO_WM_DIAGRAM_VIRTUALLY_FRAME" val="{&quot;height&quot;:438.8908661417324,&quot;left&quot;:184.65,&quot;top&quot;:78.20677165354331,&quot;width&quot;:642.45}"/>
</p:tagLst>
</file>

<file path=ppt/tags/tag43.xml><?xml version="1.0" encoding="utf-8"?>
<p:tagLst xmlns:p="http://schemas.openxmlformats.org/presentationml/2006/main">
  <p:tag name="KSO_WM_DIAGRAM_VIRTUALLY_FRAME" val="{&quot;height&quot;:438.8908661417324,&quot;left&quot;:184.65,&quot;top&quot;:78.20677165354331,&quot;width&quot;:642.45}"/>
</p:tagLst>
</file>

<file path=ppt/tags/tag44.xml><?xml version="1.0" encoding="utf-8"?>
<p:tagLst xmlns:p="http://schemas.openxmlformats.org/presentationml/2006/main">
  <p:tag name="KSO_WM_DIAGRAM_VIRTUALLY_FRAME" val="{&quot;height&quot;:438.8908661417324,&quot;left&quot;:184.65,&quot;top&quot;:78.20677165354331,&quot;width&quot;:642.45}"/>
</p:tagLst>
</file>

<file path=ppt/tags/tag45.xml><?xml version="1.0" encoding="utf-8"?>
<p:tagLst xmlns:p="http://schemas.openxmlformats.org/presentationml/2006/main">
  <p:tag name="KSO_WM_DIAGRAM_VIRTUALLY_FRAME" val="{&quot;height&quot;:438.8908661417324,&quot;left&quot;:184.65,&quot;top&quot;:78.20677165354331,&quot;width&quot;:642.45}"/>
</p:tagLst>
</file>

<file path=ppt/tags/tag46.xml><?xml version="1.0" encoding="utf-8"?>
<p:tagLst xmlns:p="http://schemas.openxmlformats.org/presentationml/2006/main">
  <p:tag name="KSO_WM_DIAGRAM_VIRTUALLY_FRAME" val="{&quot;height&quot;:438.8908661417324,&quot;left&quot;:184.65,&quot;top&quot;:78.20677165354331,&quot;width&quot;:642.45}"/>
</p:tagLst>
</file>

<file path=ppt/tags/tag47.xml><?xml version="1.0" encoding="utf-8"?>
<p:tagLst xmlns:p="http://schemas.openxmlformats.org/presentationml/2006/main">
  <p:tag name="KSO_WM_DIAGRAM_VIRTUALLY_FRAME" val="{&quot;height&quot;:438.8908661417324,&quot;left&quot;:184.65,&quot;top&quot;:78.20677165354331,&quot;width&quot;:642.45}"/>
</p:tagLst>
</file>

<file path=ppt/tags/tag48.xml><?xml version="1.0" encoding="utf-8"?>
<p:tagLst xmlns:p="http://schemas.openxmlformats.org/presentationml/2006/main">
  <p:tag name="KSO_WM_DIAGRAM_VIRTUALLY_FRAME" val="{&quot;height&quot;:438.8908661417324,&quot;left&quot;:184.65,&quot;top&quot;:78.20677165354331,&quot;width&quot;:642.45}"/>
</p:tagLst>
</file>

<file path=ppt/tags/tag49.xml><?xml version="1.0" encoding="utf-8"?>
<p:tagLst xmlns:p="http://schemas.openxmlformats.org/presentationml/2006/main">
  <p:tag name="KSO_WM_DIAGRAM_VIRTUALLY_FRAME" val="{&quot;height&quot;:438.8908661417324,&quot;left&quot;:184.65,&quot;top&quot;:78.20677165354331,&quot;width&quot;:642.45}"/>
</p:tagLst>
</file>

<file path=ppt/tags/tag5.xml><?xml version="1.0" encoding="utf-8"?>
<p:tagLst xmlns:p="http://schemas.openxmlformats.org/presentationml/2006/main">
  <p:tag name="KSO_WM_UNIT_TYPE" val="i"/>
  <p:tag name="KSO_WM_UNIT_SUBTYPE" val="h"/>
  <p:tag name="KSO_WM_SLIDE_BACKGROUND_TYPE" val="frame"/>
  <p:tag name="KSO_WM_SLIDE_BK_DARK_LIGHT" val="2"/>
  <p:tag name="KSO_WM_UNIT_HIGHLIGHT" val="0"/>
  <p:tag name="KSO_WM_UNIT_COMPATIBLE" val="0"/>
  <p:tag name="KSO_WM_UNIT_DIAGRAM_ISNUMVISUAL" val="0"/>
  <p:tag name="KSO_WM_UNIT_DIAGRAM_ISREFERUNIT" val="0"/>
  <p:tag name="KSO_WM_UNIT_INDEX" val="1"/>
  <p:tag name="KSO_WM_UNIT_ID" val="_13*i*1"/>
  <p:tag name="KSO_WM_UNIT_BK_DARK_LIGHT" val="2"/>
  <p:tag name="KSO_WM_UNIT_LAYERLEVEL" val="1"/>
  <p:tag name="KSO_WM_TAG_VERSION" val="1.0"/>
  <p:tag name="KSO_WM_BEAUTIFY_FLAG" val="#wm#"/>
</p:tagLst>
</file>

<file path=ppt/tags/tag50.xml><?xml version="1.0" encoding="utf-8"?>
<p:tagLst xmlns:p="http://schemas.openxmlformats.org/presentationml/2006/main">
  <p:tag name="KSO_WM_DIAGRAM_VIRTUALLY_FRAME" val="{&quot;height&quot;:438.8908661417324,&quot;left&quot;:184.65,&quot;top&quot;:78.20677165354331,&quot;width&quot;:642.45}"/>
</p:tagLst>
</file>

<file path=ppt/tags/tag51.xml><?xml version="1.0" encoding="utf-8"?>
<p:tagLst xmlns:p="http://schemas.openxmlformats.org/presentationml/2006/main">
  <p:tag name="KSO_WM_DIAGRAM_VIRTUALLY_FRAME" val="{&quot;height&quot;:438.8908661417324,&quot;left&quot;:184.65,&quot;top&quot;:78.20677165354331,&quot;width&quot;:642.45}"/>
</p:tagLst>
</file>

<file path=ppt/tags/tag52.xml><?xml version="1.0" encoding="utf-8"?>
<p:tagLst xmlns:p="http://schemas.openxmlformats.org/presentationml/2006/main">
  <p:tag name="KSO_WM_DIAGRAM_VIRTUALLY_FRAME" val="{&quot;height&quot;:438.8908661417324,&quot;left&quot;:184.65,&quot;top&quot;:78.20677165354331,&quot;width&quot;:642.45}"/>
</p:tagLst>
</file>

<file path=ppt/tags/tag53.xml><?xml version="1.0" encoding="utf-8"?>
<p:tagLst xmlns:p="http://schemas.openxmlformats.org/presentationml/2006/main">
  <p:tag name="KSO_WM_DIAGRAM_VIRTUALLY_FRAME" val="{&quot;height&quot;:438.8908661417324,&quot;left&quot;:184.65,&quot;top&quot;:78.20677165354331,&quot;width&quot;:642.45}"/>
</p:tagLst>
</file>

<file path=ppt/tags/tag54.xml><?xml version="1.0" encoding="utf-8"?>
<p:tagLst xmlns:p="http://schemas.openxmlformats.org/presentationml/2006/main">
  <p:tag name="KSO_WM_DIAGRAM_VIRTUALLY_FRAME" val="{&quot;height&quot;:438.8908661417324,&quot;left&quot;:184.65,&quot;top&quot;:78.20677165354331,&quot;width&quot;:642.45}"/>
</p:tagLst>
</file>

<file path=ppt/tags/tag55.xml><?xml version="1.0" encoding="utf-8"?>
<p:tagLst xmlns:p="http://schemas.openxmlformats.org/presentationml/2006/main">
  <p:tag name="KSO_WM_DIAGRAM_VIRTUALLY_FRAME" val="{&quot;height&quot;:438.8908661417324,&quot;left&quot;:184.65,&quot;top&quot;:78.20677165354331,&quot;width&quot;:642.45}"/>
</p:tagLst>
</file>

<file path=ppt/tags/tag56.xml><?xml version="1.0" encoding="utf-8"?>
<p:tagLst xmlns:p="http://schemas.openxmlformats.org/presentationml/2006/main">
  <p:tag name="KSO_WM_DIAGRAM_VIRTUALLY_FRAME" val="{&quot;height&quot;:438.8908661417324,&quot;left&quot;:184.65,&quot;top&quot;:78.20677165354331,&quot;width&quot;:642.45}"/>
</p:tagLst>
</file>

<file path=ppt/tags/tag57.xml><?xml version="1.0" encoding="utf-8"?>
<p:tagLst xmlns:p="http://schemas.openxmlformats.org/presentationml/2006/main">
  <p:tag name="ISLIDE.DIAGRAM" val="#512022;"/>
</p:tagLst>
</file>

<file path=ppt/tags/tag58.xml><?xml version="1.0" encoding="utf-8"?>
<p:tagLst xmlns:p="http://schemas.openxmlformats.org/presentationml/2006/main">
  <p:tag name="THINKCELLSHAPEDONOTDELETE" val="thinkcellActiveDocDoNotDelete"/>
</p:tagLst>
</file>

<file path=ppt/tags/tag59.xml><?xml version="1.0" encoding="utf-8"?>
<p:tagLst xmlns:p="http://schemas.openxmlformats.org/presentationml/2006/main">
  <p:tag name="THINKCELLSHAPEDONOTDELETE" val="thinkcellActiveDocDoNotDelete"/>
</p:tagLst>
</file>

<file path=ppt/tags/tag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0.xml><?xml version="1.0" encoding="utf-8"?>
<p:tagLst xmlns:p="http://schemas.openxmlformats.org/presentationml/2006/main">
  <p:tag name="THINKCELLSHAPEDONOTDELETE" val="thinkcellActiveDocDoNotDelete"/>
</p:tagLst>
</file>

<file path=ppt/tags/tag61.xml><?xml version="1.0" encoding="utf-8"?>
<p:tagLst xmlns:p="http://schemas.openxmlformats.org/presentationml/2006/main">
  <p:tag name="KSO_WM_DIAGRAM_VIRTUALLY_FRAME" val="{&quot;height&quot;:438.89086528819024,&quot;left&quot;:184.65,&quot;top&quot;:78.20677250708532,&quot;width&quot;:642.45}"/>
</p:tagLst>
</file>

<file path=ppt/tags/tag62.xml><?xml version="1.0" encoding="utf-8"?>
<p:tagLst xmlns:p="http://schemas.openxmlformats.org/presentationml/2006/main">
  <p:tag name="KSO_WM_DIAGRAM_VIRTUALLY_FRAME" val="{&quot;height&quot;:438.89086528819024,&quot;left&quot;:184.65,&quot;top&quot;:78.20677250708532,&quot;width&quot;:642.45}"/>
</p:tagLst>
</file>

<file path=ppt/tags/tag63.xml><?xml version="1.0" encoding="utf-8"?>
<p:tagLst xmlns:p="http://schemas.openxmlformats.org/presentationml/2006/main">
  <p:tag name="KSO_WM_DIAGRAM_VIRTUALLY_FRAME" val="{&quot;height&quot;:438.89086528819024,&quot;left&quot;:184.65,&quot;top&quot;:78.20677250708532,&quot;width&quot;:642.45}"/>
</p:tagLst>
</file>

<file path=ppt/tags/tag64.xml><?xml version="1.0" encoding="utf-8"?>
<p:tagLst xmlns:p="http://schemas.openxmlformats.org/presentationml/2006/main">
  <p:tag name="KSO_WM_DIAGRAM_VIRTUALLY_FRAME" val="{&quot;height&quot;:438.89086528819024,&quot;left&quot;:184.65,&quot;top&quot;:78.20677250708532,&quot;width&quot;:642.45}"/>
</p:tagLst>
</file>

<file path=ppt/tags/tag65.xml><?xml version="1.0" encoding="utf-8"?>
<p:tagLst xmlns:p="http://schemas.openxmlformats.org/presentationml/2006/main">
  <p:tag name="KSO_WM_DIAGRAM_VIRTUALLY_FRAME" val="{&quot;height&quot;:438.89086528819024,&quot;left&quot;:184.65,&quot;top&quot;:78.20677250708532,&quot;width&quot;:642.45}"/>
</p:tagLst>
</file>

<file path=ppt/tags/tag66.xml><?xml version="1.0" encoding="utf-8"?>
<p:tagLst xmlns:p="http://schemas.openxmlformats.org/presentationml/2006/main">
  <p:tag name="KSO_WM_DIAGRAM_VIRTUALLY_FRAME" val="{&quot;height&quot;:438.89086528819024,&quot;left&quot;:184.65,&quot;top&quot;:78.20677250708532,&quot;width&quot;:642.45}"/>
</p:tagLst>
</file>

<file path=ppt/tags/tag67.xml><?xml version="1.0" encoding="utf-8"?>
<p:tagLst xmlns:p="http://schemas.openxmlformats.org/presentationml/2006/main">
  <p:tag name="KSO_WM_DIAGRAM_VIRTUALLY_FRAME" val="{&quot;height&quot;:438.89086528819024,&quot;left&quot;:184.65,&quot;top&quot;:78.20677250708532,&quot;width&quot;:642.45}"/>
</p:tagLst>
</file>

<file path=ppt/tags/tag68.xml><?xml version="1.0" encoding="utf-8"?>
<p:tagLst xmlns:p="http://schemas.openxmlformats.org/presentationml/2006/main">
  <p:tag name="KSO_WM_DIAGRAM_VIRTUALLY_FRAME" val="{&quot;height&quot;:438.89086528819024,&quot;left&quot;:184.65,&quot;top&quot;:78.20677250708532,&quot;width&quot;:642.45}"/>
</p:tagLst>
</file>

<file path=ppt/tags/tag69.xml><?xml version="1.0" encoding="utf-8"?>
<p:tagLst xmlns:p="http://schemas.openxmlformats.org/presentationml/2006/main">
  <p:tag name="KSO_WM_DIAGRAM_VIRTUALLY_FRAME" val="{&quot;height&quot;:438.89086528819024,&quot;left&quot;:184.65,&quot;top&quot;:78.20677250708532,&quot;width&quot;:642.45}"/>
</p:tagLst>
</file>

<file path=ppt/tags/tag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438.89086528819024,&quot;left&quot;:184.65,&quot;top&quot;:78.20677250708532,&quot;width&quot;:642.45}"/>
</p:tagLst>
</file>

<file path=ppt/tags/tag71.xml><?xml version="1.0" encoding="utf-8"?>
<p:tagLst xmlns:p="http://schemas.openxmlformats.org/presentationml/2006/main">
  <p:tag name="KSO_WM_DIAGRAM_VIRTUALLY_FRAME" val="{&quot;height&quot;:438.89086528819024,&quot;left&quot;:184.65,&quot;top&quot;:78.20677250708532,&quot;width&quot;:642.45}"/>
</p:tagLst>
</file>

<file path=ppt/tags/tag72.xml><?xml version="1.0" encoding="utf-8"?>
<p:tagLst xmlns:p="http://schemas.openxmlformats.org/presentationml/2006/main">
  <p:tag name="KSO_WM_DIAGRAM_VIRTUALLY_FRAME" val="{&quot;height&quot;:438.89086528819024,&quot;left&quot;:184.65,&quot;top&quot;:78.20677250708532,&quot;width&quot;:642.45}"/>
</p:tagLst>
</file>

<file path=ppt/tags/tag73.xml><?xml version="1.0" encoding="utf-8"?>
<p:tagLst xmlns:p="http://schemas.openxmlformats.org/presentationml/2006/main">
  <p:tag name="KSO_WM_DIAGRAM_VIRTUALLY_FRAME" val="{&quot;height&quot;:438.89086528819024,&quot;left&quot;:184.65,&quot;top&quot;:78.20677250708532,&quot;width&quot;:642.45}"/>
</p:tagLst>
</file>

<file path=ppt/tags/tag74.xml><?xml version="1.0" encoding="utf-8"?>
<p:tagLst xmlns:p="http://schemas.openxmlformats.org/presentationml/2006/main">
  <p:tag name="KSO_WM_DIAGRAM_VIRTUALLY_FRAME" val="{&quot;height&quot;:438.89086528819024,&quot;left&quot;:184.65,&quot;top&quot;:78.20677250708532,&quot;width&quot;:642.45}"/>
</p:tagLst>
</file>

<file path=ppt/tags/tag75.xml><?xml version="1.0" encoding="utf-8"?>
<p:tagLst xmlns:p="http://schemas.openxmlformats.org/presentationml/2006/main">
  <p:tag name="KSO_WM_DIAGRAM_VIRTUALLY_FRAME" val="{&quot;height&quot;:438.89086528819024,&quot;left&quot;:184.65,&quot;top&quot;:78.20677250708532,&quot;width&quot;:642.45}"/>
</p:tagLst>
</file>

<file path=ppt/tags/tag76.xml><?xml version="1.0" encoding="utf-8"?>
<p:tagLst xmlns:p="http://schemas.openxmlformats.org/presentationml/2006/main">
  <p:tag name="KSO_WM_DIAGRAM_VIRTUALLY_FRAME" val="{&quot;height&quot;:438.89086528819024,&quot;left&quot;:184.65,&quot;top&quot;:78.20677250708532,&quot;width&quot;:642.45}"/>
</p:tagLst>
</file>

<file path=ppt/tags/tag77.xml><?xml version="1.0" encoding="utf-8"?>
<p:tagLst xmlns:p="http://schemas.openxmlformats.org/presentationml/2006/main">
  <p:tag name="KSO_WM_DIAGRAM_VIRTUALLY_FRAME" val="{&quot;height&quot;:438.89086528819024,&quot;left&quot;:184.65,&quot;top&quot;:78.20677250708532,&quot;width&quot;:642.45}"/>
</p:tagLst>
</file>

<file path=ppt/tags/tag78.xml><?xml version="1.0" encoding="utf-8"?>
<p:tagLst xmlns:p="http://schemas.openxmlformats.org/presentationml/2006/main">
  <p:tag name="KSO_WM_DIAGRAM_VIRTUALLY_FRAME" val="{&quot;height&quot;:438.89086528819024,&quot;left&quot;:184.65,&quot;top&quot;:78.20677250708532,&quot;width&quot;:642.45}"/>
</p:tagLst>
</file>

<file path=ppt/tags/tag79.xml><?xml version="1.0" encoding="utf-8"?>
<p:tagLst xmlns:p="http://schemas.openxmlformats.org/presentationml/2006/main">
  <p:tag name="KSO_WM_DIAGRAM_VIRTUALLY_FRAME" val="{&quot;height&quot;:438.89086528819024,&quot;left&quot;:184.65,&quot;top&quot;:78.20677250708532,&quot;width&quot;:642.45}"/>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0.xml><?xml version="1.0" encoding="utf-8"?>
<p:tagLst xmlns:p="http://schemas.openxmlformats.org/presentationml/2006/main">
  <p:tag name="KSO_WM_DIAGRAM_VIRTUALLY_FRAME" val="{&quot;height&quot;:438.89086528819024,&quot;left&quot;:184.65,&quot;top&quot;:78.20677250708532,&quot;width&quot;:642.45}"/>
</p:tagLst>
</file>

<file path=ppt/tags/tag81.xml><?xml version="1.0" encoding="utf-8"?>
<p:tagLst xmlns:p="http://schemas.openxmlformats.org/presentationml/2006/main">
  <p:tag name="KSO_WM_DIAGRAM_VIRTUALLY_FRAME" val="{&quot;height&quot;:438.89086528819024,&quot;left&quot;:184.65,&quot;top&quot;:78.20677250708532,&quot;width&quot;:642.45}"/>
</p:tagLst>
</file>

<file path=ppt/tags/tag82.xml><?xml version="1.0" encoding="utf-8"?>
<p:tagLst xmlns:p="http://schemas.openxmlformats.org/presentationml/2006/main">
  <p:tag name="KSO_WM_DIAGRAM_VIRTUALLY_FRAME" val="{&quot;height&quot;:438.89086528819024,&quot;left&quot;:184.65,&quot;top&quot;:78.20677250708532,&quot;width&quot;:642.45}"/>
</p:tagLst>
</file>

<file path=ppt/tags/tag83.xml><?xml version="1.0" encoding="utf-8"?>
<p:tagLst xmlns:p="http://schemas.openxmlformats.org/presentationml/2006/main">
  <p:tag name="KSO_WM_DIAGRAM_VIRTUALLY_FRAME" val="{&quot;height&quot;:438.89086528819024,&quot;left&quot;:184.65,&quot;top&quot;:78.20677250708532,&quot;width&quot;:642.45}"/>
</p:tagLst>
</file>

<file path=ppt/tags/tag84.xml><?xml version="1.0" encoding="utf-8"?>
<p:tagLst xmlns:p="http://schemas.openxmlformats.org/presentationml/2006/main">
  <p:tag name="KSO_WM_DIAGRAM_VIRTUALLY_FRAME" val="{&quot;height&quot;:438.89086528819024,&quot;left&quot;:184.65,&quot;top&quot;:78.20677250708532,&quot;width&quot;:642.45}"/>
</p:tagLst>
</file>

<file path=ppt/tags/tag85.xml><?xml version="1.0" encoding="utf-8"?>
<p:tagLst xmlns:p="http://schemas.openxmlformats.org/presentationml/2006/main">
  <p:tag name="KSO_WM_DIAGRAM_VIRTUALLY_FRAME" val="{&quot;height&quot;:438.89086528819024,&quot;left&quot;:184.65,&quot;top&quot;:78.20677250708532,&quot;width&quot;:642.45}"/>
</p:tagLst>
</file>

<file path=ppt/tags/tag86.xml><?xml version="1.0" encoding="utf-8"?>
<p:tagLst xmlns:p="http://schemas.openxmlformats.org/presentationml/2006/main">
  <p:tag name="KSO_WM_DIAGRAM_VIRTUALLY_FRAME" val="{&quot;height&quot;:438.89086528819024,&quot;left&quot;:184.65,&quot;top&quot;:78.20677250708532,&quot;width&quot;:642.45}"/>
</p:tagLst>
</file>

<file path=ppt/tags/tag87.xml><?xml version="1.0" encoding="utf-8"?>
<p:tagLst xmlns:p="http://schemas.openxmlformats.org/presentationml/2006/main">
  <p:tag name="KSO_WM_DIAGRAM_VIRTUALLY_FRAME" val="{&quot;height&quot;:438.89086528819024,&quot;left&quot;:184.65,&quot;top&quot;:78.20677250708532,&quot;width&quot;:642.45}"/>
</p:tagLst>
</file>

<file path=ppt/tags/tag88.xml><?xml version="1.0" encoding="utf-8"?>
<p:tagLst xmlns:p="http://schemas.openxmlformats.org/presentationml/2006/main">
  <p:tag name="KSO_WM_DIAGRAM_VIRTUALLY_FRAME" val="{&quot;height&quot;:438.89086528819024,&quot;left&quot;:184.65,&quot;top&quot;:78.20677250708532,&quot;width&quot;:642.45}"/>
</p:tagLst>
</file>

<file path=ppt/tags/tag89.xml><?xml version="1.0" encoding="utf-8"?>
<p:tagLst xmlns:p="http://schemas.openxmlformats.org/presentationml/2006/main">
  <p:tag name="KSO_WM_DIAGRAM_VIRTUALLY_FRAME" val="{&quot;height&quot;:438.89086528819024,&quot;left&quot;:184.65,&quot;top&quot;:78.20677250708532,&quot;width&quot;:642.45}"/>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0.xml><?xml version="1.0" encoding="utf-8"?>
<p:tagLst xmlns:p="http://schemas.openxmlformats.org/presentationml/2006/main">
  <p:tag name="KSO_WM_DIAGRAM_VIRTUALLY_FRAME" val="{&quot;height&quot;:438.89086528819024,&quot;left&quot;:184.65,&quot;top&quot;:78.20677250708532,&quot;width&quot;:642.45}"/>
</p:tagLst>
</file>

<file path=ppt/tags/tag91.xml><?xml version="1.0" encoding="utf-8"?>
<p:tagLst xmlns:p="http://schemas.openxmlformats.org/presentationml/2006/main">
  <p:tag name="ISLIDE.DIAGRAM" val="#512022;"/>
</p:tagLst>
</file>

<file path=ppt/tags/tag92.xml><?xml version="1.0" encoding="utf-8"?>
<p:tagLst xmlns:p="http://schemas.openxmlformats.org/presentationml/2006/main">
  <p:tag name="THINKCELLSHAPEDONOTDELETE" val="thinkcellActiveDocDoNotDelete"/>
</p:tagLst>
</file>

<file path=ppt/tags/tag93.xml><?xml version="1.0" encoding="utf-8"?>
<p:tagLst xmlns:p="http://schemas.openxmlformats.org/presentationml/2006/main">
  <p:tag name="THINKCELLSHAPEDONOTDELETE" val="thinkcellActiveDocDoNotDelete"/>
</p:tagLst>
</file>

<file path=ppt/tags/tag94.xml><?xml version="1.0" encoding="utf-8"?>
<p:tagLst xmlns:p="http://schemas.openxmlformats.org/presentationml/2006/main">
  <p:tag name="THINKCELLSHAPEDONOTDELETE" val="tSnPJYF7lHnd24_ra2aoc.A"/>
</p:tagLst>
</file>

<file path=ppt/tags/tag95.xml><?xml version="1.0" encoding="utf-8"?>
<p:tagLst xmlns:p="http://schemas.openxmlformats.org/presentationml/2006/main">
  <p:tag name="THINKCELLSHAPEDONOTDELETE" val="thinkcellActiveDocDoNotDelete"/>
</p:tagLst>
</file>

<file path=ppt/tags/tag96.xml><?xml version="1.0" encoding="utf-8"?>
<p:tagLst xmlns:p="http://schemas.openxmlformats.org/presentationml/2006/main">
  <p:tag name="THINKCELLSHAPEDONOTDELETE" val="thinkcellActiveDocDoNotDelete"/>
</p:tagLst>
</file>

<file path=ppt/tags/tag97.xml><?xml version="1.0" encoding="utf-8"?>
<p:tagLst xmlns:p="http://schemas.openxmlformats.org/presentationml/2006/main">
  <p:tag name="THINKCELLSHAPEDONOTDELETE" val="thinkcellActiveDocDoNotDelete"/>
</p:tagLst>
</file>

<file path=ppt/tags/tag98.xml><?xml version="1.0" encoding="utf-8"?>
<p:tagLst xmlns:p="http://schemas.openxmlformats.org/presentationml/2006/main">
  <p:tag name="KSO_WM_DIAGRAM_VIRTUALLY_FRAME" val="{&quot;height&quot;:438.8908661417324,&quot;left&quot;:184.65,&quot;top&quot;:78.20677165354331,&quot;width&quot;:642.45}"/>
</p:tagLst>
</file>

<file path=ppt/tags/tag99.xml><?xml version="1.0" encoding="utf-8"?>
<p:tagLst xmlns:p="http://schemas.openxmlformats.org/presentationml/2006/main">
  <p:tag name="KSO_WM_DIAGRAM_VIRTUALLY_FRAME" val="{&quot;height&quot;:438.8908661417324,&quot;left&quot;:184.65,&quot;top&quot;:78.20677165354331,&quot;width&quot;:642.4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英文imago">
      <a:majorFont>
        <a:latin typeface="Imago"/>
        <a:ea typeface="微软雅黑"/>
        <a:cs typeface=""/>
      </a:majorFont>
      <a:minorFont>
        <a:latin typeface="Imago"/>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英文imago">
      <a:majorFont>
        <a:latin typeface="Imago"/>
        <a:ea typeface="微软雅黑"/>
        <a:cs typeface=""/>
      </a:majorFont>
      <a:minorFont>
        <a:latin typeface="Imago"/>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微软雅黑+Ari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rgbClr val="FF7F00"/>
      </a:dk1>
      <a:lt1>
        <a:sysClr val="window" lastClr="FFFFFF"/>
      </a:lt1>
      <a:dk2>
        <a:srgbClr val="11278B"/>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微软雅黑+Ari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xwergbr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王辰：2018年述职报告">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王辰：2018年述职报告">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ustom Design">
  <a:themeElements>
    <a:clrScheme name="Custom 13">
      <a:dk1>
        <a:srgbClr val="000000"/>
      </a:dk1>
      <a:lt1>
        <a:srgbClr val="FFFFFF"/>
      </a:lt1>
      <a:dk2>
        <a:srgbClr val="404040"/>
      </a:dk2>
      <a:lt2>
        <a:srgbClr val="0080B4"/>
      </a:lt2>
      <a:accent1>
        <a:srgbClr val="0863CF"/>
      </a:accent1>
      <a:accent2>
        <a:srgbClr val="00ABF0"/>
      </a:accent2>
      <a:accent3>
        <a:srgbClr val="5F5F5F"/>
      </a:accent3>
      <a:accent4>
        <a:srgbClr val="761E94"/>
      </a:accent4>
      <a:accent5>
        <a:srgbClr val="EB297B"/>
      </a:accent5>
      <a:accent6>
        <a:srgbClr val="7FBD3C"/>
      </a:accent6>
      <a:hlink>
        <a:srgbClr val="404040"/>
      </a:hlink>
      <a:folHlink>
        <a:srgbClr val="404040"/>
      </a:folHlink>
    </a:clrScheme>
    <a:fontScheme name="qbjd1aq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marL="186055" indent="-186055" defTabSz="0">
          <a:buClr>
            <a:schemeClr val="accent1"/>
          </a:buClr>
          <a:buFont typeface="Wingdings" panose="05000000000000000000" pitchFamily="2" charset="2"/>
          <a:buChar char="§"/>
          <a:tabLst>
            <a:tab pos="180975" algn="l"/>
          </a:tabLst>
          <a:defRPr sz="1400" dirty="0" err="1" smtClean="0">
            <a:ea typeface="Imago" charset="0"/>
            <a:cs typeface="Imago"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202">
      <a:majorFont>
        <a:latin typeface="Imago"/>
        <a:ea typeface="微软雅黑"/>
        <a:cs typeface=""/>
      </a:majorFont>
      <a:minorFont>
        <a:latin typeface="Imago"/>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自定义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529ED4"/>
      </a:accent4>
      <a:accent5>
        <a:srgbClr val="4BACC6"/>
      </a:accent5>
      <a:accent6>
        <a:srgbClr val="F79646"/>
      </a:accent6>
      <a:hlink>
        <a:srgbClr val="0000FF"/>
      </a:hlink>
      <a:folHlink>
        <a:srgbClr val="800080"/>
      </a:folHlink>
    </a:clrScheme>
    <a:fontScheme name="df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12582</Words>
  <Application>WPS 演示</Application>
  <PresentationFormat>宽屏</PresentationFormat>
  <Paragraphs>1708</Paragraphs>
  <Slides>34</Slides>
  <Notes>12</Notes>
  <HiddenSlides>0</HiddenSlides>
  <MMClips>0</MMClips>
  <ScaleCrop>false</ScaleCrop>
  <HeadingPairs>
    <vt:vector size="8" baseType="variant">
      <vt:variant>
        <vt:lpstr>已用的字体</vt:lpstr>
      </vt:variant>
      <vt:variant>
        <vt:i4>14</vt:i4>
      </vt:variant>
      <vt:variant>
        <vt:lpstr>主题</vt:lpstr>
      </vt:variant>
      <vt:variant>
        <vt:i4>10</vt:i4>
      </vt:variant>
      <vt:variant>
        <vt:lpstr>嵌入 OLE 服务器</vt:lpstr>
      </vt:variant>
      <vt:variant>
        <vt:i4>33</vt:i4>
      </vt:variant>
      <vt:variant>
        <vt:lpstr>幻灯片标题</vt:lpstr>
      </vt:variant>
      <vt:variant>
        <vt:i4>34</vt:i4>
      </vt:variant>
    </vt:vector>
  </HeadingPairs>
  <TitlesOfParts>
    <vt:vector size="91" baseType="lpstr">
      <vt:lpstr>Arial</vt:lpstr>
      <vt:lpstr>宋体</vt:lpstr>
      <vt:lpstr>Wingdings</vt:lpstr>
      <vt:lpstr>微软雅黑</vt:lpstr>
      <vt:lpstr>Calibri</vt:lpstr>
      <vt:lpstr>华文楷体</vt:lpstr>
      <vt:lpstr>Imago</vt:lpstr>
      <vt:lpstr>等线</vt:lpstr>
      <vt:lpstr>Arial Unicode MS</vt:lpstr>
      <vt:lpstr>Apis</vt:lpstr>
      <vt:lpstr>Verdana</vt:lpstr>
      <vt:lpstr>Tahoma</vt:lpstr>
      <vt:lpstr>-apple-system</vt:lpstr>
      <vt:lpstr>Segoe Print</vt:lpstr>
      <vt:lpstr>Office 主题​​</vt:lpstr>
      <vt:lpstr>1_Office 主题</vt:lpstr>
      <vt:lpstr>2_Office 主题</vt:lpstr>
      <vt:lpstr>3_Office 主题</vt:lpstr>
      <vt:lpstr>王辰：2018年述职报告</vt:lpstr>
      <vt:lpstr>6_王辰：2018年述职报告</vt:lpstr>
      <vt:lpstr>1_Custom Design</vt:lpstr>
      <vt:lpstr>6_Office 主题</vt:lpstr>
      <vt:lpstr>Office 主题</vt:lpstr>
      <vt:lpstr>2_Office 主题​​</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TCLayout.ActiveDocument.1</vt:lpstr>
      <vt:lpstr>PowerPoint 演示文稿</vt:lpstr>
      <vt:lpstr>PowerPoint 演示文稿</vt:lpstr>
      <vt:lpstr>目录</vt:lpstr>
      <vt:lpstr>PowerPoint 演示文稿</vt:lpstr>
      <vt:lpstr>PowerPoint 演示文稿</vt:lpstr>
      <vt:lpstr>流感是一种重大疾病，造成巨大的全球疾病负担</vt:lpstr>
      <vt:lpstr>流感每年引起住院以及死亡情况值得关注</vt:lpstr>
      <vt:lpstr>流感给我国患者带来多方面疾病负担</vt:lpstr>
      <vt:lpstr>目录</vt:lpstr>
      <vt:lpstr>流感分为甲、乙、丙、丁四型</vt:lpstr>
      <vt:lpstr>PowerPoint 演示文稿</vt:lpstr>
      <vt:lpstr>流感的临床特征：流感不是普通感冒！</vt:lpstr>
      <vt:lpstr>流感的症状及并发症</vt:lpstr>
      <vt:lpstr>PowerPoint 演示文稿</vt:lpstr>
      <vt:lpstr>目录</vt:lpstr>
      <vt:lpstr>PowerPoint 演示文稿</vt:lpstr>
      <vt:lpstr>国内外流感的病原学检测现状 我国整体抗原检测比例低，准确率低</vt:lpstr>
      <vt:lpstr>流感的不同病原学检测方法的优劣势对比 抗原检测使用最广泛，但准确率低</vt:lpstr>
      <vt:lpstr>PowerPoint 演示文稿</vt:lpstr>
      <vt:lpstr>PowerPoint 演示文稿</vt:lpstr>
      <vt:lpstr>PowerPoint 演示文稿</vt:lpstr>
      <vt:lpstr>PowerPoint 演示文稿</vt:lpstr>
      <vt:lpstr>PowerPoint 演示文稿</vt:lpstr>
      <vt:lpstr>PowerPoint 演示文稿</vt:lpstr>
      <vt:lpstr>目录</vt:lpstr>
      <vt:lpstr>PowerPoint 演示文稿</vt:lpstr>
      <vt:lpstr>PowerPoint 演示文稿</vt:lpstr>
      <vt:lpstr>抗病毒药物的剂量和疗程</vt:lpstr>
      <vt:lpstr>目录</vt:lpstr>
      <vt:lpstr>PowerPoint 演示文稿</vt:lpstr>
      <vt:lpstr>PowerPoint 演示文稿</vt:lpstr>
      <vt:lpstr>PowerPoint 演示文稿</vt:lpstr>
      <vt:lpstr>PowerPoint 演示文稿</vt:lpstr>
      <vt:lpstr>总结</vt:lpstr>
    </vt:vector>
  </TitlesOfParts>
  <Company>F. Hoffmann-La Roche,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Hu, Qiaoyun {MACT~Shanghai}</dc:creator>
  <cp:lastModifiedBy>sea</cp:lastModifiedBy>
  <cp:revision>253</cp:revision>
  <dcterms:created xsi:type="dcterms:W3CDTF">1900-01-01T00:00:00Z</dcterms:created>
  <dcterms:modified xsi:type="dcterms:W3CDTF">2024-09-03T10:51:00Z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05D5F452A7844A85A3A38A20BE8CB282_13</vt:lpwstr>
  </property>
  <property fmtid="{D5CDD505-2E9C-101B-9397-08002B2CF9AE}" pid="3" name="KSOProductBuildVer">
    <vt:lpwstr>2052-12.1.0.17857</vt:lpwstr>
  </property>
</Properties>
</file>