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961" r:id="rId3"/>
    <p:sldId id="939" r:id="rId4"/>
    <p:sldId id="258" r:id="rId5"/>
    <p:sldId id="257" r:id="rId6"/>
    <p:sldId id="372" r:id="rId7"/>
    <p:sldId id="271" r:id="rId8"/>
    <p:sldId id="259" r:id="rId9"/>
    <p:sldId id="260" r:id="rId10"/>
    <p:sldId id="270" r:id="rId11"/>
    <p:sldId id="261" r:id="rId12"/>
    <p:sldId id="275" r:id="rId13"/>
    <p:sldId id="276" r:id="rId14"/>
    <p:sldId id="278" r:id="rId15"/>
    <p:sldId id="369" r:id="rId16"/>
    <p:sldId id="371" r:id="rId17"/>
    <p:sldId id="262" r:id="rId18"/>
    <p:sldId id="273" r:id="rId19"/>
    <p:sldId id="966" r:id="rId20"/>
    <p:sldId id="967" r:id="rId21"/>
    <p:sldId id="265" r:id="rId22"/>
    <p:sldId id="267" r:id="rId23"/>
    <p:sldId id="268" r:id="rId24"/>
    <p:sldId id="269" r:id="rId25"/>
    <p:sldId id="277" r:id="rId26"/>
    <p:sldId id="291" r:id="rId27"/>
    <p:sldId id="274" r:id="rId28"/>
    <p:sldId id="968" r:id="rId29"/>
    <p:sldId id="973" r:id="rId30"/>
    <p:sldId id="827" r:id="rId31"/>
    <p:sldId id="828" r:id="rId32"/>
    <p:sldId id="833" r:id="rId33"/>
    <p:sldId id="837" r:id="rId34"/>
    <p:sldId id="840" r:id="rId35"/>
    <p:sldId id="841" r:id="rId36"/>
    <p:sldId id="975" r:id="rId37"/>
    <p:sldId id="292" r:id="rId38"/>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userDrawn="1">
          <p15:clr>
            <a:srgbClr val="A4A3A4"/>
          </p15:clr>
        </p15:guide>
        <p15:guide id="2" pos="2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756" y="114"/>
      </p:cViewPr>
      <p:guideLst>
        <p:guide orient="horz" pos="1665"/>
        <p:guide pos="29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16291CF-1155-4E63-8893-DC52F340EB25}" type="doc">
      <dgm:prSet loTypeId="urn:microsoft.com/office/officeart/2005/8/layout/chevron1" loCatId="process" qsTypeId="urn:microsoft.com/office/officeart/2005/8/quickstyle/simple2" qsCatId="simple" csTypeId="urn:microsoft.com/office/officeart/2005/8/colors/accent1_2" csCatId="accent1" phldr="1"/>
      <dgm:spPr/>
      <dgm:t>
        <a:bodyPr/>
        <a:lstStyle/>
        <a:p>
          <a:endParaRPr lang="zh-CN" altLang="en-US"/>
        </a:p>
      </dgm:t>
    </dgm:pt>
    <dgm:pt modelId="{DED8516D-1132-472D-B4B2-05EDADA869A5}">
      <dgm:prSet phldrT="[文本]"/>
      <dgm:spPr/>
      <dgm:t>
        <a:bodyPr/>
        <a:lstStyle/>
        <a:p>
          <a:r>
            <a:rPr lang="zh-CN" altLang="en-US" b="1" dirty="0">
              <a:latin typeface="黑体" panose="02010609060101010101" pitchFamily="49" charset="-122"/>
              <a:ea typeface="黑体" panose="02010609060101010101" pitchFamily="49" charset="-122"/>
            </a:rPr>
            <a:t>治疗前评估</a:t>
          </a:r>
        </a:p>
      </dgm:t>
    </dgm:pt>
    <dgm:pt modelId="{73E78B2F-94E4-49BE-9AD6-F6E0F47C8EBA}" type="parTrans" cxnId="{0220396A-2A84-4EAD-8723-FB083E59096D}">
      <dgm:prSet/>
      <dgm:spPr/>
      <dgm:t>
        <a:bodyPr/>
        <a:lstStyle/>
        <a:p>
          <a:endParaRPr lang="zh-CN" altLang="en-US"/>
        </a:p>
      </dgm:t>
    </dgm:pt>
    <dgm:pt modelId="{2B78A629-6CC1-40BD-87DE-93BDAE5EFFBE}" type="sibTrans" cxnId="{0220396A-2A84-4EAD-8723-FB083E59096D}">
      <dgm:prSet/>
      <dgm:spPr/>
      <dgm:t>
        <a:bodyPr/>
        <a:lstStyle/>
        <a:p>
          <a:endParaRPr lang="zh-CN" altLang="en-US"/>
        </a:p>
      </dgm:t>
    </dgm:pt>
    <dgm:pt modelId="{FBEACC12-13D1-4161-A2B5-0239F45FEFA3}">
      <dgm:prSet phldrT="[文本]"/>
      <dgm:spPr/>
      <dgm:t>
        <a:bodyPr/>
        <a:lstStyle/>
        <a:p>
          <a:r>
            <a:rPr lang="zh-CN" altLang="en-US" b="1" dirty="0">
              <a:latin typeface="黑体" panose="02010609060101010101" pitchFamily="49" charset="-122"/>
              <a:ea typeface="黑体" panose="02010609060101010101" pitchFamily="49" charset="-122"/>
            </a:rPr>
            <a:t>初始治疗手术相关</a:t>
          </a:r>
        </a:p>
      </dgm:t>
    </dgm:pt>
    <dgm:pt modelId="{9047E945-2234-4EE5-AA0E-759FE6659D07}" type="parTrans" cxnId="{9E56E975-785B-4CCA-9102-D6536D718B99}">
      <dgm:prSet/>
      <dgm:spPr/>
      <dgm:t>
        <a:bodyPr/>
        <a:lstStyle/>
        <a:p>
          <a:endParaRPr lang="zh-CN" altLang="en-US"/>
        </a:p>
      </dgm:t>
    </dgm:pt>
    <dgm:pt modelId="{5E29980D-0404-4C12-A30B-B2D852405477}" type="sibTrans" cxnId="{9E56E975-785B-4CCA-9102-D6536D718B99}">
      <dgm:prSet/>
      <dgm:spPr/>
      <dgm:t>
        <a:bodyPr/>
        <a:lstStyle/>
        <a:p>
          <a:endParaRPr lang="zh-CN" altLang="en-US"/>
        </a:p>
      </dgm:t>
    </dgm:pt>
    <dgm:pt modelId="{1613D195-6CDB-46A3-94A7-921EC704F9B4}">
      <dgm:prSet phldrT="[文本]"/>
      <dgm:spPr/>
      <dgm:t>
        <a:bodyPr/>
        <a:lstStyle/>
        <a:p>
          <a:r>
            <a:rPr lang="zh-CN" altLang="en-US" b="1" dirty="0">
              <a:latin typeface="黑体" panose="02010609060101010101" pitchFamily="49" charset="-122"/>
              <a:ea typeface="黑体" panose="02010609060101010101" pitchFamily="49" charset="-122"/>
            </a:rPr>
            <a:t>初始治疗放疗相关</a:t>
          </a:r>
        </a:p>
      </dgm:t>
    </dgm:pt>
    <dgm:pt modelId="{71131235-91DE-45DD-9A90-D520F650643B}" type="parTrans" cxnId="{FF4F0A36-2115-4661-A45B-808D27882611}">
      <dgm:prSet/>
      <dgm:spPr/>
      <dgm:t>
        <a:bodyPr/>
        <a:lstStyle/>
        <a:p>
          <a:endParaRPr lang="zh-CN" altLang="en-US"/>
        </a:p>
      </dgm:t>
    </dgm:pt>
    <dgm:pt modelId="{7C096DA3-B867-4DDB-81A0-137F63470B9E}" type="sibTrans" cxnId="{FF4F0A36-2115-4661-A45B-808D27882611}">
      <dgm:prSet/>
      <dgm:spPr/>
      <dgm:t>
        <a:bodyPr/>
        <a:lstStyle/>
        <a:p>
          <a:endParaRPr lang="zh-CN" altLang="en-US"/>
        </a:p>
      </dgm:t>
    </dgm:pt>
    <dgm:pt modelId="{73B85381-394F-4725-B74E-08D470AAEA37}">
      <dgm:prSet phldrT="[文本]"/>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b="1" dirty="0">
              <a:latin typeface="黑体" panose="02010609060101010101" pitchFamily="49" charset="-122"/>
              <a:ea typeface="黑体" panose="02010609060101010101" pitchFamily="49" charset="-122"/>
            </a:rPr>
            <a:t>复发治疗</a:t>
          </a:r>
        </a:p>
      </dgm:t>
    </dgm:pt>
    <dgm:pt modelId="{1838827B-E22A-4923-90C1-C6903C1AD71F}" type="parTrans" cxnId="{60FEB48F-96E7-4AF9-A94C-04B7E78844D3}">
      <dgm:prSet/>
      <dgm:spPr/>
      <dgm:t>
        <a:bodyPr/>
        <a:lstStyle/>
        <a:p>
          <a:endParaRPr lang="zh-CN" altLang="en-US"/>
        </a:p>
      </dgm:t>
    </dgm:pt>
    <dgm:pt modelId="{C863006C-E695-48B0-80A4-23DDFB6A84FF}" type="sibTrans" cxnId="{60FEB48F-96E7-4AF9-A94C-04B7E78844D3}">
      <dgm:prSet/>
      <dgm:spPr/>
      <dgm:t>
        <a:bodyPr/>
        <a:lstStyle/>
        <a:p>
          <a:endParaRPr lang="zh-CN" altLang="en-US"/>
        </a:p>
      </dgm:t>
    </dgm:pt>
    <dgm:pt modelId="{4A64CD95-3108-460F-99CE-918095DA8477}">
      <dgm:prSet phldrT="[文本]"/>
      <dgm:spPr/>
      <dgm:t>
        <a:bodyPr/>
        <a:lstStyle/>
        <a:p>
          <a:r>
            <a:rPr lang="zh-CN" altLang="en-US" b="1" dirty="0">
              <a:latin typeface="黑体" panose="02010609060101010101" pitchFamily="49" charset="-122"/>
              <a:ea typeface="黑体" panose="02010609060101010101" pitchFamily="49" charset="-122"/>
            </a:rPr>
            <a:t>评估及随访</a:t>
          </a:r>
        </a:p>
      </dgm:t>
    </dgm:pt>
    <dgm:pt modelId="{D849AD5D-F545-44F9-B597-580487AE85BC}" type="parTrans" cxnId="{3E046976-9679-4C66-9CA6-2B3FDB5436AA}">
      <dgm:prSet/>
      <dgm:spPr/>
      <dgm:t>
        <a:bodyPr/>
        <a:lstStyle/>
        <a:p>
          <a:endParaRPr lang="zh-CN" altLang="en-US"/>
        </a:p>
      </dgm:t>
    </dgm:pt>
    <dgm:pt modelId="{1AB5508F-2712-44A9-BE6F-AF32D6A81604}" type="sibTrans" cxnId="{3E046976-9679-4C66-9CA6-2B3FDB5436AA}">
      <dgm:prSet/>
      <dgm:spPr/>
      <dgm:t>
        <a:bodyPr/>
        <a:lstStyle/>
        <a:p>
          <a:endParaRPr lang="zh-CN" altLang="en-US"/>
        </a:p>
      </dgm:t>
    </dgm:pt>
    <dgm:pt modelId="{073A4829-745B-4D02-B36C-558B095F9CBE}" type="pres">
      <dgm:prSet presAssocID="{616291CF-1155-4E63-8893-DC52F340EB25}" presName="Name0" presStyleCnt="0">
        <dgm:presLayoutVars>
          <dgm:dir/>
          <dgm:animLvl val="lvl"/>
          <dgm:resizeHandles val="exact"/>
        </dgm:presLayoutVars>
      </dgm:prSet>
      <dgm:spPr/>
    </dgm:pt>
    <dgm:pt modelId="{47DBD523-93EB-4FF6-835E-A5F01DD510FD}" type="pres">
      <dgm:prSet presAssocID="{DED8516D-1132-472D-B4B2-05EDADA869A5}" presName="parTxOnly" presStyleLbl="node1" presStyleIdx="0" presStyleCnt="5">
        <dgm:presLayoutVars>
          <dgm:chMax val="0"/>
          <dgm:chPref val="0"/>
          <dgm:bulletEnabled val="1"/>
        </dgm:presLayoutVars>
      </dgm:prSet>
      <dgm:spPr/>
    </dgm:pt>
    <dgm:pt modelId="{2E41D9D7-117B-44BF-86D6-5D272FB4F45C}" type="pres">
      <dgm:prSet presAssocID="{2B78A629-6CC1-40BD-87DE-93BDAE5EFFBE}" presName="parTxOnlySpace" presStyleCnt="0"/>
      <dgm:spPr/>
    </dgm:pt>
    <dgm:pt modelId="{26513591-E443-4045-8EA4-E50220FBD0B7}" type="pres">
      <dgm:prSet presAssocID="{FBEACC12-13D1-4161-A2B5-0239F45FEFA3}" presName="parTxOnly" presStyleLbl="node1" presStyleIdx="1" presStyleCnt="5">
        <dgm:presLayoutVars>
          <dgm:chMax val="0"/>
          <dgm:chPref val="0"/>
          <dgm:bulletEnabled val="1"/>
        </dgm:presLayoutVars>
      </dgm:prSet>
      <dgm:spPr/>
    </dgm:pt>
    <dgm:pt modelId="{BECFD21A-2505-4AC7-AB3F-DF11071FE83B}" type="pres">
      <dgm:prSet presAssocID="{5E29980D-0404-4C12-A30B-B2D852405477}" presName="parTxOnlySpace" presStyleCnt="0"/>
      <dgm:spPr/>
    </dgm:pt>
    <dgm:pt modelId="{7FF50627-C414-430A-B66F-61E055AFDAE5}" type="pres">
      <dgm:prSet presAssocID="{1613D195-6CDB-46A3-94A7-921EC704F9B4}" presName="parTxOnly" presStyleLbl="node1" presStyleIdx="2" presStyleCnt="5">
        <dgm:presLayoutVars>
          <dgm:chMax val="0"/>
          <dgm:chPref val="0"/>
          <dgm:bulletEnabled val="1"/>
        </dgm:presLayoutVars>
      </dgm:prSet>
      <dgm:spPr/>
    </dgm:pt>
    <dgm:pt modelId="{8B47E8C9-A926-4663-8FD6-1ED5EBEDF135}" type="pres">
      <dgm:prSet presAssocID="{7C096DA3-B867-4DDB-81A0-137F63470B9E}" presName="parTxOnlySpace" presStyleCnt="0"/>
      <dgm:spPr/>
    </dgm:pt>
    <dgm:pt modelId="{97AD3557-D764-4952-A8B6-CE98C4A3EBAB}" type="pres">
      <dgm:prSet presAssocID="{73B85381-394F-4725-B74E-08D470AAEA37}" presName="parTxOnly" presStyleLbl="node1" presStyleIdx="3" presStyleCnt="5">
        <dgm:presLayoutVars>
          <dgm:chMax val="0"/>
          <dgm:chPref val="0"/>
          <dgm:bulletEnabled val="1"/>
        </dgm:presLayoutVars>
      </dgm:prSet>
      <dgm:spPr/>
    </dgm:pt>
    <dgm:pt modelId="{C0378842-C995-409F-8EE8-036DFA37DF20}" type="pres">
      <dgm:prSet presAssocID="{C863006C-E695-48B0-80A4-23DDFB6A84FF}" presName="parTxOnlySpace" presStyleCnt="0"/>
      <dgm:spPr/>
    </dgm:pt>
    <dgm:pt modelId="{5D5CD97D-789D-42F0-A347-35B41039FC52}" type="pres">
      <dgm:prSet presAssocID="{4A64CD95-3108-460F-99CE-918095DA8477}" presName="parTxOnly" presStyleLbl="node1" presStyleIdx="4" presStyleCnt="5" custScaleX="127411">
        <dgm:presLayoutVars>
          <dgm:chMax val="0"/>
          <dgm:chPref val="0"/>
          <dgm:bulletEnabled val="1"/>
        </dgm:presLayoutVars>
      </dgm:prSet>
      <dgm:spPr/>
    </dgm:pt>
  </dgm:ptLst>
  <dgm:cxnLst>
    <dgm:cxn modelId="{E2249401-00D7-4038-B1D2-6B0EECB2C632}" type="presOf" srcId="{616291CF-1155-4E63-8893-DC52F340EB25}" destId="{073A4829-745B-4D02-B36C-558B095F9CBE}" srcOrd="0" destOrd="0" presId="urn:microsoft.com/office/officeart/2005/8/layout/chevron1"/>
    <dgm:cxn modelId="{3BBF7D16-ACE7-4B7A-BBAB-736F2E2AC915}" type="presOf" srcId="{1613D195-6CDB-46A3-94A7-921EC704F9B4}" destId="{7FF50627-C414-430A-B66F-61E055AFDAE5}" srcOrd="0" destOrd="0" presId="urn:microsoft.com/office/officeart/2005/8/layout/chevron1"/>
    <dgm:cxn modelId="{95D8F12E-ABB1-4562-9C4F-0BB6C1454F64}" type="presOf" srcId="{DED8516D-1132-472D-B4B2-05EDADA869A5}" destId="{47DBD523-93EB-4FF6-835E-A5F01DD510FD}" srcOrd="0" destOrd="0" presId="urn:microsoft.com/office/officeart/2005/8/layout/chevron1"/>
    <dgm:cxn modelId="{FF4F0A36-2115-4661-A45B-808D27882611}" srcId="{616291CF-1155-4E63-8893-DC52F340EB25}" destId="{1613D195-6CDB-46A3-94A7-921EC704F9B4}" srcOrd="2" destOrd="0" parTransId="{71131235-91DE-45DD-9A90-D520F650643B}" sibTransId="{7C096DA3-B867-4DDB-81A0-137F63470B9E}"/>
    <dgm:cxn modelId="{1F2E6341-0F38-4B3D-BDF5-4EB51AAE5D8D}" type="presOf" srcId="{73B85381-394F-4725-B74E-08D470AAEA37}" destId="{97AD3557-D764-4952-A8B6-CE98C4A3EBAB}" srcOrd="0" destOrd="0" presId="urn:microsoft.com/office/officeart/2005/8/layout/chevron1"/>
    <dgm:cxn modelId="{0220396A-2A84-4EAD-8723-FB083E59096D}" srcId="{616291CF-1155-4E63-8893-DC52F340EB25}" destId="{DED8516D-1132-472D-B4B2-05EDADA869A5}" srcOrd="0" destOrd="0" parTransId="{73E78B2F-94E4-49BE-9AD6-F6E0F47C8EBA}" sibTransId="{2B78A629-6CC1-40BD-87DE-93BDAE5EFFBE}"/>
    <dgm:cxn modelId="{9E56E975-785B-4CCA-9102-D6536D718B99}" srcId="{616291CF-1155-4E63-8893-DC52F340EB25}" destId="{FBEACC12-13D1-4161-A2B5-0239F45FEFA3}" srcOrd="1" destOrd="0" parTransId="{9047E945-2234-4EE5-AA0E-759FE6659D07}" sibTransId="{5E29980D-0404-4C12-A30B-B2D852405477}"/>
    <dgm:cxn modelId="{3E046976-9679-4C66-9CA6-2B3FDB5436AA}" srcId="{616291CF-1155-4E63-8893-DC52F340EB25}" destId="{4A64CD95-3108-460F-99CE-918095DA8477}" srcOrd="4" destOrd="0" parTransId="{D849AD5D-F545-44F9-B597-580487AE85BC}" sibTransId="{1AB5508F-2712-44A9-BE6F-AF32D6A81604}"/>
    <dgm:cxn modelId="{60FEB48F-96E7-4AF9-A94C-04B7E78844D3}" srcId="{616291CF-1155-4E63-8893-DC52F340EB25}" destId="{73B85381-394F-4725-B74E-08D470AAEA37}" srcOrd="3" destOrd="0" parTransId="{1838827B-E22A-4923-90C1-C6903C1AD71F}" sibTransId="{C863006C-E695-48B0-80A4-23DDFB6A84FF}"/>
    <dgm:cxn modelId="{6F557AC7-DF2E-487E-BFFE-2F60870E8CDA}" type="presOf" srcId="{4A64CD95-3108-460F-99CE-918095DA8477}" destId="{5D5CD97D-789D-42F0-A347-35B41039FC52}" srcOrd="0" destOrd="0" presId="urn:microsoft.com/office/officeart/2005/8/layout/chevron1"/>
    <dgm:cxn modelId="{1B1ECDCF-A4FC-4D6B-AA09-179815AEF680}" type="presOf" srcId="{FBEACC12-13D1-4161-A2B5-0239F45FEFA3}" destId="{26513591-E443-4045-8EA4-E50220FBD0B7}" srcOrd="0" destOrd="0" presId="urn:microsoft.com/office/officeart/2005/8/layout/chevron1"/>
    <dgm:cxn modelId="{B041E3C0-5C4D-4D85-BBBC-76E946D49842}" type="presParOf" srcId="{073A4829-745B-4D02-B36C-558B095F9CBE}" destId="{47DBD523-93EB-4FF6-835E-A5F01DD510FD}" srcOrd="0" destOrd="0" presId="urn:microsoft.com/office/officeart/2005/8/layout/chevron1"/>
    <dgm:cxn modelId="{656CF010-A0D3-427C-BBE0-D0FECF897B1F}" type="presParOf" srcId="{073A4829-745B-4D02-B36C-558B095F9CBE}" destId="{2E41D9D7-117B-44BF-86D6-5D272FB4F45C}" srcOrd="1" destOrd="0" presId="urn:microsoft.com/office/officeart/2005/8/layout/chevron1"/>
    <dgm:cxn modelId="{CC4110A1-3496-42E7-A4B6-BE41BBDEEA06}" type="presParOf" srcId="{073A4829-745B-4D02-B36C-558B095F9CBE}" destId="{26513591-E443-4045-8EA4-E50220FBD0B7}" srcOrd="2" destOrd="0" presId="urn:microsoft.com/office/officeart/2005/8/layout/chevron1"/>
    <dgm:cxn modelId="{0B344E70-771E-41DB-B762-254D44FB3644}" type="presParOf" srcId="{073A4829-745B-4D02-B36C-558B095F9CBE}" destId="{BECFD21A-2505-4AC7-AB3F-DF11071FE83B}" srcOrd="3" destOrd="0" presId="urn:microsoft.com/office/officeart/2005/8/layout/chevron1"/>
    <dgm:cxn modelId="{BEE59592-CB16-40D3-B2CF-183029E0C17A}" type="presParOf" srcId="{073A4829-745B-4D02-B36C-558B095F9CBE}" destId="{7FF50627-C414-430A-B66F-61E055AFDAE5}" srcOrd="4" destOrd="0" presId="urn:microsoft.com/office/officeart/2005/8/layout/chevron1"/>
    <dgm:cxn modelId="{30679487-8803-4A1C-B52D-0B975D9C3A81}" type="presParOf" srcId="{073A4829-745B-4D02-B36C-558B095F9CBE}" destId="{8B47E8C9-A926-4663-8FD6-1ED5EBEDF135}" srcOrd="5" destOrd="0" presId="urn:microsoft.com/office/officeart/2005/8/layout/chevron1"/>
    <dgm:cxn modelId="{CD92304D-B48D-48C5-A302-C754FA75A4C2}" type="presParOf" srcId="{073A4829-745B-4D02-B36C-558B095F9CBE}" destId="{97AD3557-D764-4952-A8B6-CE98C4A3EBAB}" srcOrd="6" destOrd="0" presId="urn:microsoft.com/office/officeart/2005/8/layout/chevron1"/>
    <dgm:cxn modelId="{DE05B0E7-DA4A-4DA1-A104-4AB2CD031D7B}" type="presParOf" srcId="{073A4829-745B-4D02-B36C-558B095F9CBE}" destId="{C0378842-C995-409F-8EE8-036DFA37DF20}" srcOrd="7" destOrd="0" presId="urn:microsoft.com/office/officeart/2005/8/layout/chevron1"/>
    <dgm:cxn modelId="{9EF113FE-656F-426A-8189-AA1A14466A53}" type="presParOf" srcId="{073A4829-745B-4D02-B36C-558B095F9CBE}" destId="{5D5CD97D-789D-42F0-A347-35B41039FC5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89275FB-CEAB-4479-A31C-CBA15E00A4BB}" type="doc">
      <dgm:prSet loTypeId="urn:microsoft.com/office/officeart/2005/8/layout/hList1" loCatId="list" qsTypeId="urn:microsoft.com/office/officeart/2005/8/quickstyle/simple5#1" qsCatId="simple" csTypeId="urn:microsoft.com/office/officeart/2005/8/colors/accent1_2#1" csCatId="accent1" phldr="1"/>
      <dgm:spPr/>
      <dgm:t>
        <a:bodyPr/>
        <a:lstStyle/>
        <a:p>
          <a:endParaRPr lang="zh-CN" altLang="en-US"/>
        </a:p>
      </dgm:t>
    </dgm:pt>
    <dgm:pt modelId="{AB1EEAE6-B0C8-4C39-9D89-56E80A3031BF}">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诊断（</a:t>
          </a:r>
          <a:r>
            <a:rPr lang="en-US" altLang="zh-CN" sz="1800" b="1" dirty="0">
              <a:latin typeface="微软雅黑" panose="020B0503020204020204" pitchFamily="34" charset="-122"/>
              <a:ea typeface="微软雅黑" panose="020B0503020204020204" pitchFamily="34" charset="-122"/>
            </a:rPr>
            <a:t>40</a:t>
          </a:r>
          <a:r>
            <a:rPr lang="zh-CN" altLang="en-US" sz="1800" b="1" dirty="0">
              <a:latin typeface="微软雅黑" panose="020B0503020204020204" pitchFamily="34" charset="-122"/>
              <a:ea typeface="微软雅黑" panose="020B0503020204020204" pitchFamily="34" charset="-122"/>
            </a:rPr>
            <a:t>分）</a:t>
          </a:r>
        </a:p>
      </dgm:t>
    </dgm:pt>
    <dgm:pt modelId="{EB910FC3-59B6-42A7-BCA4-D646150EEA30}" type="parTrans" cxnId="{FC8ED8B8-E8CC-4D55-A8D8-71D09356AC5B}">
      <dgm:prSet/>
      <dgm:spPr/>
      <dgm:t>
        <a:bodyPr/>
        <a:lstStyle/>
        <a:p>
          <a:endParaRPr lang="zh-CN" altLang="en-US"/>
        </a:p>
      </dgm:t>
    </dgm:pt>
    <dgm:pt modelId="{9A6090CC-66DD-4B62-8157-578969A77003}" type="sibTrans" cxnId="{FC8ED8B8-E8CC-4D55-A8D8-71D09356AC5B}">
      <dgm:prSet/>
      <dgm:spPr/>
      <dgm:t>
        <a:bodyPr/>
        <a:lstStyle/>
        <a:p>
          <a:endParaRPr lang="zh-CN" altLang="en-US"/>
        </a:p>
      </dgm:t>
    </dgm:pt>
    <dgm:pt modelId="{91ABC1B6-4549-4206-9DA6-64477D9A9914}">
      <dgm:prSet phldrT="[文本]" phldr="0" custT="1"/>
      <dgm:spPr/>
      <dgm:t>
        <a:bodyPr vert="horz" wrap="square"/>
        <a:lstStyle/>
        <a:p>
          <a:pPr>
            <a:lnSpc>
              <a:spcPct val="150000"/>
            </a:lnSpc>
            <a:spcBef>
              <a:spcPct val="0"/>
            </a:spcBef>
            <a:spcAft>
              <a:spcPct val="15000"/>
            </a:spcAft>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宫颈癌患者首次治疗前完成临床</a:t>
          </a:r>
          <a:r>
            <a:rPr lang="en-US" sz="1200" b="1" dirty="0">
              <a:latin typeface="微软雅黑" panose="020B0503020204020204" pitchFamily="34" charset="-122"/>
              <a:ea typeface="微软雅黑" panose="020B0503020204020204" pitchFamily="34" charset="-122"/>
              <a:cs typeface="微软雅黑" panose="020B0503020204020204" pitchFamily="34" charset="-122"/>
            </a:rPr>
            <a:t>FIGO</a:t>
          </a:r>
          <a:r>
            <a:rPr lang="zh-CN" sz="1200" b="1" dirty="0">
              <a:latin typeface="微软雅黑" panose="020B0503020204020204" pitchFamily="34" charset="-122"/>
              <a:ea typeface="微软雅黑" panose="020B0503020204020204" pitchFamily="34" charset="-122"/>
              <a:cs typeface="微软雅黑" panose="020B0503020204020204" pitchFamily="34" charset="-122"/>
            </a:rPr>
            <a:t>分期诊断率</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p>
      </dgm:t>
    </dgm:pt>
    <dgm:pt modelId="{013DFFC6-F0BE-4D0F-8F6D-7C61E8A10315}" type="parTrans" cxnId="{A12E59F0-898D-4092-826C-9D13E222CBD9}">
      <dgm:prSet/>
      <dgm:spPr/>
      <dgm:t>
        <a:bodyPr/>
        <a:lstStyle/>
        <a:p>
          <a:endParaRPr lang="zh-CN" altLang="en-US"/>
        </a:p>
      </dgm:t>
    </dgm:pt>
    <dgm:pt modelId="{CA3D7022-AC72-4942-BC2E-C224336BD56A}" type="sibTrans" cxnId="{A12E59F0-898D-4092-826C-9D13E222CBD9}">
      <dgm:prSet/>
      <dgm:spPr/>
      <dgm:t>
        <a:bodyPr/>
        <a:lstStyle/>
        <a:p>
          <a:endParaRPr lang="zh-CN" altLang="en-US"/>
        </a:p>
      </dgm:t>
    </dgm:pt>
    <dgm:pt modelId="{54E5633A-1D71-44F7-BFBB-13A91181D2B7}">
      <dgm:prSet phldr="0" custT="1"/>
      <dgm:spPr/>
      <dgm:t>
        <a:bodyPr vert="horz" wrap="square"/>
        <a:lstStyle/>
        <a:p>
          <a:pPr>
            <a:lnSpc>
              <a:spcPct val="150000"/>
            </a:lnSpc>
            <a:spcBef>
              <a:spcPct val="0"/>
            </a:spcBef>
            <a:spcAft>
              <a:spcPct val="15000"/>
            </a:spcAft>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宫颈癌患者首次治疗前完成临床</a:t>
          </a:r>
          <a:r>
            <a:rPr lang="en-US" sz="1200" b="1" dirty="0">
              <a:latin typeface="微软雅黑" panose="020B0503020204020204" pitchFamily="34" charset="-122"/>
              <a:ea typeface="微软雅黑" panose="020B0503020204020204" pitchFamily="34" charset="-122"/>
              <a:cs typeface="微软雅黑" panose="020B0503020204020204" pitchFamily="34" charset="-122"/>
            </a:rPr>
            <a:t>FIGO</a:t>
          </a:r>
          <a:r>
            <a:rPr lang="zh-CN" sz="1200" b="1" dirty="0">
              <a:latin typeface="微软雅黑" panose="020B0503020204020204" pitchFamily="34" charset="-122"/>
              <a:ea typeface="微软雅黑" panose="020B0503020204020204" pitchFamily="34" charset="-122"/>
              <a:cs typeface="微软雅黑" panose="020B0503020204020204" pitchFamily="34" charset="-122"/>
            </a:rPr>
            <a:t>分期检查评估策略符合率</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p>
      </dgm:t>
    </dgm:pt>
    <dgm:pt modelId="{3CDF6EA8-CC1E-48E5-BCE5-83B3861CF503}" type="parTrans" cxnId="{A152FF16-5F45-405F-AAA3-251067066448}">
      <dgm:prSet/>
      <dgm:spPr/>
      <dgm:t>
        <a:bodyPr/>
        <a:lstStyle/>
        <a:p>
          <a:endParaRPr lang="zh-CN" altLang="en-US"/>
        </a:p>
      </dgm:t>
    </dgm:pt>
    <dgm:pt modelId="{12886A61-6823-4C3E-A70F-25728DB471D6}" type="sibTrans" cxnId="{A152FF16-5F45-405F-AAA3-251067066448}">
      <dgm:prSet/>
      <dgm:spPr/>
      <dgm:t>
        <a:bodyPr/>
        <a:lstStyle/>
        <a:p>
          <a:endParaRPr lang="zh-CN" altLang="en-US"/>
        </a:p>
      </dgm:t>
    </dgm:pt>
    <dgm:pt modelId="{C4A14636-132E-4860-988F-158D193F9FFB}">
      <dgm:prSet phldr="0" custT="1"/>
      <dgm:spPr/>
      <dgm:t>
        <a:bodyPr vert="horz" wrap="square"/>
        <a:lstStyle/>
        <a:p>
          <a:pPr>
            <a:lnSpc>
              <a:spcPct val="150000"/>
            </a:lnSpc>
            <a:spcBef>
              <a:spcPct val="0"/>
            </a:spcBef>
            <a:spcAft>
              <a:spcPct val="15000"/>
            </a:spcAft>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宫颈癌患者首次治疗前病理学诊断率</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p>
      </dgm:t>
    </dgm:pt>
    <dgm:pt modelId="{4BE66249-D640-46F0-963F-CDF7193A93DC}" type="parTrans" cxnId="{3D71EF2E-BB2C-4688-96FC-7EE99D831B71}">
      <dgm:prSet/>
      <dgm:spPr/>
      <dgm:t>
        <a:bodyPr/>
        <a:lstStyle/>
        <a:p>
          <a:endParaRPr lang="zh-CN" altLang="en-US"/>
        </a:p>
      </dgm:t>
    </dgm:pt>
    <dgm:pt modelId="{396FC94E-0884-46D8-A9A7-FB114A2D908B}" type="sibTrans" cxnId="{3D71EF2E-BB2C-4688-96FC-7EE99D831B71}">
      <dgm:prSet/>
      <dgm:spPr/>
      <dgm:t>
        <a:bodyPr/>
        <a:lstStyle/>
        <a:p>
          <a:endParaRPr lang="zh-CN" altLang="en-US"/>
        </a:p>
      </dgm:t>
    </dgm:pt>
    <dgm:pt modelId="{12646210-9487-4443-B4DD-87CC0A24BF27}">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手术（</a:t>
          </a:r>
          <a:r>
            <a:rPr lang="en-US" altLang="zh-CN" sz="1800" b="1" dirty="0">
              <a:latin typeface="微软雅黑" panose="020B0503020204020204" pitchFamily="34" charset="-122"/>
              <a:ea typeface="微软雅黑" panose="020B0503020204020204" pitchFamily="34" charset="-122"/>
            </a:rPr>
            <a:t>60</a:t>
          </a:r>
          <a:r>
            <a:rPr lang="zh-CN" altLang="en-US" sz="1800" b="1" dirty="0">
              <a:latin typeface="微软雅黑" panose="020B0503020204020204" pitchFamily="34" charset="-122"/>
              <a:ea typeface="微软雅黑" panose="020B0503020204020204" pitchFamily="34" charset="-122"/>
            </a:rPr>
            <a:t>分）</a:t>
          </a:r>
        </a:p>
      </dgm:t>
    </dgm:pt>
    <dgm:pt modelId="{71BEEE2F-211C-4083-87B1-F69E9CAC37A0}" type="parTrans" cxnId="{914F645D-F90F-44F1-A35C-2B7AFB11C6F7}">
      <dgm:prSet/>
      <dgm:spPr/>
      <dgm:t>
        <a:bodyPr/>
        <a:lstStyle/>
        <a:p>
          <a:endParaRPr lang="zh-CN" altLang="en-US"/>
        </a:p>
      </dgm:t>
    </dgm:pt>
    <dgm:pt modelId="{52790445-1D65-4070-89DA-F55FAB5BD28F}" type="sibTrans" cxnId="{914F645D-F90F-44F1-A35C-2B7AFB11C6F7}">
      <dgm:prSet/>
      <dgm:spPr/>
      <dgm:t>
        <a:bodyPr/>
        <a:lstStyle/>
        <a:p>
          <a:endParaRPr lang="zh-CN" altLang="en-US"/>
        </a:p>
      </dgm:t>
    </dgm:pt>
    <dgm:pt modelId="{6B5E5AAD-C4E5-4F4A-A7A1-7DA6B3BC5962}">
      <dgm:prSet phldrT="[文本]" phldr="0" custT="1"/>
      <dgm:spPr/>
      <dgm:t>
        <a:bodyPr vert="horz" wrap="square"/>
        <a:lstStyle/>
        <a:p>
          <a:pPr>
            <a:lnSpc>
              <a:spcPct val="100000"/>
            </a:lnSpc>
            <a:spcBef>
              <a:spcPct val="0"/>
            </a:spcBef>
            <a:spcAft>
              <a:spcPct val="15000"/>
            </a:spcAft>
          </a:pP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早期宫颈癌根治性手术切除患者淋巴结切除率；</a:t>
          </a:r>
          <a:endParaRPr lang="zh-CN" altLang="en-US" sz="25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endParaRPr>
        </a:p>
      </dgm:t>
    </dgm:pt>
    <dgm:pt modelId="{66D4A0CC-90F9-4ACB-BDDD-84D43FC1F5B0}" type="parTrans" cxnId="{9D699472-2D52-40C8-8801-476D22D5A1DC}">
      <dgm:prSet/>
      <dgm:spPr/>
      <dgm:t>
        <a:bodyPr/>
        <a:lstStyle/>
        <a:p>
          <a:endParaRPr lang="zh-CN" altLang="en-US"/>
        </a:p>
      </dgm:t>
    </dgm:pt>
    <dgm:pt modelId="{CF9A98B1-B883-41B1-A899-01B8AD6E82E3}" type="sibTrans" cxnId="{9D699472-2D52-40C8-8801-476D22D5A1DC}">
      <dgm:prSet/>
      <dgm:spPr/>
      <dgm:t>
        <a:bodyPr/>
        <a:lstStyle/>
        <a:p>
          <a:endParaRPr lang="zh-CN" altLang="en-US"/>
        </a:p>
      </dgm:t>
    </dgm:pt>
    <dgm:pt modelId="{E9F75FFC-3BDA-4D40-A196-93521401C000}">
      <dgm:prSet phldr="0" custT="1"/>
      <dgm:spPr/>
      <dgm:t>
        <a:bodyPr vert="horz" wrap="square"/>
        <a:lstStyle/>
        <a:p>
          <a:pPr>
            <a:lnSpc>
              <a:spcPct val="100000"/>
            </a:lnSpc>
            <a:spcBef>
              <a:spcPct val="0"/>
            </a:spcBef>
            <a:spcAft>
              <a:spcPct val="15000"/>
            </a:spcAft>
          </a:pP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早期宫颈癌患者根治性手术后病理报告完整率</a:t>
          </a: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gm:t>
    </dgm:pt>
    <dgm:pt modelId="{48E64DAE-31E7-47DA-841A-2071D35F91FB}" type="parTrans" cxnId="{95348DEF-9971-4D86-A5CC-E43754D875D6}">
      <dgm:prSet/>
      <dgm:spPr/>
      <dgm:t>
        <a:bodyPr/>
        <a:lstStyle/>
        <a:p>
          <a:endParaRPr lang="zh-CN" altLang="en-US"/>
        </a:p>
      </dgm:t>
    </dgm:pt>
    <dgm:pt modelId="{6EDDCF40-D2C5-4DC1-8986-021FED1D27ED}" type="sibTrans" cxnId="{95348DEF-9971-4D86-A5CC-E43754D875D6}">
      <dgm:prSet/>
      <dgm:spPr/>
      <dgm:t>
        <a:bodyPr/>
        <a:lstStyle/>
        <a:p>
          <a:endParaRPr lang="zh-CN" altLang="en-US"/>
        </a:p>
      </dgm:t>
    </dgm:pt>
    <dgm:pt modelId="{379D6A1D-0634-4443-A2C6-9E4ACA56FFA6}">
      <dgm:prSet phldr="0" custT="1"/>
      <dgm:spPr/>
      <dgm:t>
        <a:bodyPr vert="horz" wrap="square"/>
        <a:lstStyle/>
        <a:p>
          <a:pPr>
            <a:lnSpc>
              <a:spcPct val="100000"/>
            </a:lnSpc>
            <a:spcBef>
              <a:spcPct val="0"/>
            </a:spcBef>
            <a:spcAft>
              <a:spcPct val="15000"/>
            </a:spcAft>
          </a:pP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术后病理存在高危因素的宫颈癌患者接受同步放化疗率</a:t>
          </a: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gm:t>
    </dgm:pt>
    <dgm:pt modelId="{5C8CCC36-40CD-45B0-8CAC-431889CE79B8}" type="parTrans" cxnId="{FC34CC0A-ACA5-44C5-A4E9-93DE3D8F17C9}">
      <dgm:prSet/>
      <dgm:spPr/>
      <dgm:t>
        <a:bodyPr/>
        <a:lstStyle/>
        <a:p>
          <a:endParaRPr lang="zh-CN" altLang="en-US"/>
        </a:p>
      </dgm:t>
    </dgm:pt>
    <dgm:pt modelId="{CA75592A-BB50-4B58-9BB3-FAA0F046338D}" type="sibTrans" cxnId="{FC34CC0A-ACA5-44C5-A4E9-93DE3D8F17C9}">
      <dgm:prSet/>
      <dgm:spPr/>
      <dgm:t>
        <a:bodyPr/>
        <a:lstStyle/>
        <a:p>
          <a:endParaRPr lang="zh-CN" altLang="en-US"/>
        </a:p>
      </dgm:t>
    </dgm:pt>
    <dgm:pt modelId="{290A7905-7967-412E-9BEA-593FEE47668D}">
      <dgm:prSet phldr="0" custT="1"/>
      <dgm:spPr/>
      <dgm:t>
        <a:bodyPr vert="horz" wrap="square"/>
        <a:lstStyle/>
        <a:p>
          <a:pPr>
            <a:lnSpc>
              <a:spcPct val="100000"/>
            </a:lnSpc>
            <a:spcBef>
              <a:spcPct val="0"/>
            </a:spcBef>
            <a:spcAft>
              <a:spcPct val="15000"/>
            </a:spcAft>
          </a:pP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术后病理存在符合</a:t>
          </a:r>
          <a:r>
            <a:rPr lang="en-US" sz="1200" b="1" dirty="0" err="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Sedlis</a:t>
          </a: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标准的中危因素宫颈癌患者的放疗率</a:t>
          </a: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gm:t>
    </dgm:pt>
    <dgm:pt modelId="{426C70C9-B0E8-4AF4-B0EE-67D6BE26A695}" type="parTrans" cxnId="{596C0FF9-2FBB-44F8-8429-ACE0A0E2BAA9}">
      <dgm:prSet/>
      <dgm:spPr/>
      <dgm:t>
        <a:bodyPr/>
        <a:lstStyle/>
        <a:p>
          <a:endParaRPr lang="zh-CN" altLang="en-US"/>
        </a:p>
      </dgm:t>
    </dgm:pt>
    <dgm:pt modelId="{74C4E798-D9C5-4308-A71C-21BA99055342}" type="sibTrans" cxnId="{596C0FF9-2FBB-44F8-8429-ACE0A0E2BAA9}">
      <dgm:prSet/>
      <dgm:spPr/>
      <dgm:t>
        <a:bodyPr/>
        <a:lstStyle/>
        <a:p>
          <a:endParaRPr lang="zh-CN" altLang="en-US"/>
        </a:p>
      </dgm:t>
    </dgm:pt>
    <dgm:pt modelId="{17179E14-F3A0-4ACC-BB71-7DB42118C408}">
      <dgm:prSet phldr="0" custT="1"/>
      <dgm:spPr/>
      <dgm:t>
        <a:bodyPr vert="horz" wrap="square"/>
        <a:lstStyle/>
        <a:p>
          <a:pPr>
            <a:lnSpc>
              <a:spcPct val="100000"/>
            </a:lnSpc>
            <a:spcBef>
              <a:spcPct val="0"/>
            </a:spcBef>
            <a:spcAft>
              <a:spcPct val="15000"/>
            </a:spcAft>
          </a:pP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宫颈癌手术患者并发症发生率</a:t>
          </a: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gm:t>
    </dgm:pt>
    <dgm:pt modelId="{2BA49A4D-F763-4E0C-A14D-933E51407D68}" type="parTrans" cxnId="{326B16A5-6B69-4E9C-A572-363F577356AF}">
      <dgm:prSet/>
      <dgm:spPr/>
      <dgm:t>
        <a:bodyPr/>
        <a:lstStyle/>
        <a:p>
          <a:endParaRPr lang="zh-CN" altLang="en-US"/>
        </a:p>
      </dgm:t>
    </dgm:pt>
    <dgm:pt modelId="{83116948-1A37-4979-841E-28651EBA8301}" type="sibTrans" cxnId="{326B16A5-6B69-4E9C-A572-363F577356AF}">
      <dgm:prSet/>
      <dgm:spPr/>
      <dgm:t>
        <a:bodyPr/>
        <a:lstStyle/>
        <a:p>
          <a:endParaRPr lang="zh-CN" altLang="en-US"/>
        </a:p>
      </dgm:t>
    </dgm:pt>
    <dgm:pt modelId="{382BB0A7-DF4D-4AAD-A07E-9042D050D8EC}">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放疗（</a:t>
          </a:r>
          <a:r>
            <a:rPr lang="en-US" altLang="zh-CN" sz="1800" b="1" dirty="0">
              <a:latin typeface="微软雅黑" panose="020B0503020204020204" pitchFamily="34" charset="-122"/>
              <a:ea typeface="微软雅黑" panose="020B0503020204020204" pitchFamily="34" charset="-122"/>
            </a:rPr>
            <a:t>60</a:t>
          </a:r>
          <a:r>
            <a:rPr lang="zh-CN" altLang="en-US" sz="1800" b="1" dirty="0">
              <a:latin typeface="微软雅黑" panose="020B0503020204020204" pitchFamily="34" charset="-122"/>
              <a:ea typeface="微软雅黑" panose="020B0503020204020204" pitchFamily="34" charset="-122"/>
            </a:rPr>
            <a:t>分）</a:t>
          </a:r>
        </a:p>
      </dgm:t>
    </dgm:pt>
    <dgm:pt modelId="{A9AB1417-5189-4134-82F9-4240FA52F0C0}" type="parTrans" cxnId="{FC5FA9BD-BF0F-48BE-87FA-097170F9E0B5}">
      <dgm:prSet/>
      <dgm:spPr/>
      <dgm:t>
        <a:bodyPr/>
        <a:lstStyle/>
        <a:p>
          <a:endParaRPr lang="zh-CN" altLang="en-US"/>
        </a:p>
      </dgm:t>
    </dgm:pt>
    <dgm:pt modelId="{7FE6E60D-9318-42D0-AD41-890B45BB2152}" type="sibTrans" cxnId="{FC5FA9BD-BF0F-48BE-87FA-097170F9E0B5}">
      <dgm:prSet/>
      <dgm:spPr/>
      <dgm:t>
        <a:bodyPr/>
        <a:lstStyle/>
        <a:p>
          <a:endParaRPr lang="zh-CN" altLang="en-US"/>
        </a:p>
      </dgm:t>
    </dgm:pt>
    <dgm:pt modelId="{493189E4-F691-4C96-806B-9C4C1C87CE90}">
      <dgm:prSet phldrT="[文本]" phldr="0" custT="1"/>
      <dgm:spPr/>
      <dgm:t>
        <a:bodyPr vert="horz" wrap="square"/>
        <a:lstStyle/>
        <a:p>
          <a:pPr>
            <a:lnSpc>
              <a:spcPct val="100000"/>
            </a:lnSpc>
            <a:spcBef>
              <a:spcPct val="0"/>
            </a:spcBef>
            <a:spcAft>
              <a:spcPct val="15000"/>
            </a:spcAft>
          </a:pPr>
          <a:r>
            <a:rPr lang="zh-CN" altLang="en-US" sz="1200" b="1" dirty="0">
              <a:solidFill>
                <a:srgbClr val="0070C0"/>
              </a:solidFill>
              <a:latin typeface="微软雅黑" panose="020B0503020204020204" pitchFamily="34" charset="-122"/>
              <a:ea typeface="微软雅黑" panose="020B0503020204020204" pitchFamily="34" charset="-122"/>
            </a:rPr>
            <a:t>中晚期宫颈癌患者首次治疗同步放化疗率；</a:t>
          </a:r>
        </a:p>
      </dgm:t>
    </dgm:pt>
    <dgm:pt modelId="{2BD5B105-F947-4A95-B53F-C3EB13E55A88}" type="parTrans" cxnId="{390CEE05-7258-4AC2-9A17-16A708432765}">
      <dgm:prSet/>
      <dgm:spPr/>
      <dgm:t>
        <a:bodyPr/>
        <a:lstStyle/>
        <a:p>
          <a:endParaRPr lang="zh-CN" altLang="en-US"/>
        </a:p>
      </dgm:t>
    </dgm:pt>
    <dgm:pt modelId="{1DC0510E-7760-4DF3-9E2A-EE2EAF83311A}" type="sibTrans" cxnId="{390CEE05-7258-4AC2-9A17-16A708432765}">
      <dgm:prSet/>
      <dgm:spPr/>
      <dgm:t>
        <a:bodyPr/>
        <a:lstStyle/>
        <a:p>
          <a:endParaRPr lang="zh-CN" altLang="en-US"/>
        </a:p>
      </dgm:t>
    </dgm:pt>
    <dgm:pt modelId="{14338043-C058-415D-8303-06ED78740F1D}">
      <dgm:prSet phldr="0" custT="1"/>
      <dgm:spPr/>
      <dgm:t>
        <a:bodyPr vert="horz" wrap="square"/>
        <a:lstStyle/>
        <a:p>
          <a:pPr>
            <a:lnSpc>
              <a:spcPct val="100000"/>
            </a:lnSpc>
            <a:spcBef>
              <a:spcPct val="0"/>
            </a:spcBef>
            <a:spcAft>
              <a:spcPct val="15000"/>
            </a:spcAft>
          </a:pPr>
          <a:r>
            <a:rPr lang="zh-CN" sz="1200" b="1" dirty="0">
              <a:solidFill>
                <a:srgbClr val="0070C0"/>
              </a:solidFill>
              <a:latin typeface="微软雅黑" panose="020B0503020204020204" pitchFamily="34" charset="-122"/>
              <a:ea typeface="微软雅黑" panose="020B0503020204020204" pitchFamily="34" charset="-122"/>
            </a:rPr>
            <a:t>宫颈癌患者精确体外放疗比例</a:t>
          </a:r>
          <a:r>
            <a:rPr lang="zh-CN" altLang="en-US" sz="1200" b="1" dirty="0">
              <a:solidFill>
                <a:srgbClr val="0070C0"/>
              </a:solidFill>
              <a:latin typeface="微软雅黑" panose="020B0503020204020204" pitchFamily="34" charset="-122"/>
              <a:ea typeface="微软雅黑" panose="020B0503020204020204" pitchFamily="34" charset="-122"/>
            </a:rPr>
            <a:t>；</a:t>
          </a:r>
        </a:p>
      </dgm:t>
    </dgm:pt>
    <dgm:pt modelId="{13CE9B54-7772-49C4-842E-F8BCDCC450EB}" type="parTrans" cxnId="{248CE6F8-FC62-4878-B158-4F3FDC1938E6}">
      <dgm:prSet/>
      <dgm:spPr/>
      <dgm:t>
        <a:bodyPr/>
        <a:lstStyle/>
        <a:p>
          <a:endParaRPr lang="zh-CN" altLang="en-US"/>
        </a:p>
      </dgm:t>
    </dgm:pt>
    <dgm:pt modelId="{2B35C889-6B6B-433C-AFE8-3C3A159A2520}" type="sibTrans" cxnId="{248CE6F8-FC62-4878-B158-4F3FDC1938E6}">
      <dgm:prSet/>
      <dgm:spPr/>
      <dgm:t>
        <a:bodyPr/>
        <a:lstStyle/>
        <a:p>
          <a:endParaRPr lang="zh-CN" altLang="en-US"/>
        </a:p>
      </dgm:t>
    </dgm:pt>
    <dgm:pt modelId="{300B6178-FCFF-462B-8B0C-8EDF66EBC420}">
      <dgm:prSet phldr="0" custT="1"/>
      <dgm:spPr/>
      <dgm:t>
        <a:bodyPr vert="horz" wrap="square"/>
        <a:lstStyle/>
        <a:p>
          <a:pPr>
            <a:lnSpc>
              <a:spcPct val="100000"/>
            </a:lnSpc>
            <a:spcBef>
              <a:spcPct val="0"/>
            </a:spcBef>
            <a:spcAft>
              <a:spcPct val="15000"/>
            </a:spcAft>
          </a:pPr>
          <a:r>
            <a:rPr lang="zh-CN" sz="1200" b="1" dirty="0">
              <a:solidFill>
                <a:srgbClr val="0070C0"/>
              </a:solidFill>
              <a:latin typeface="微软雅黑" panose="020B0503020204020204" pitchFamily="34" charset="-122"/>
              <a:ea typeface="微软雅黑" panose="020B0503020204020204" pitchFamily="34" charset="-122"/>
            </a:rPr>
            <a:t>宫颈癌患者精确腔内放疗率</a:t>
          </a:r>
          <a:r>
            <a:rPr lang="zh-CN" altLang="en-US" sz="1200" b="1" dirty="0">
              <a:solidFill>
                <a:srgbClr val="0070C0"/>
              </a:solidFill>
              <a:latin typeface="微软雅黑" panose="020B0503020204020204" pitchFamily="34" charset="-122"/>
              <a:ea typeface="微软雅黑" panose="020B0503020204020204" pitchFamily="34" charset="-122"/>
            </a:rPr>
            <a:t>；</a:t>
          </a:r>
        </a:p>
      </dgm:t>
    </dgm:pt>
    <dgm:pt modelId="{E62DF4C4-C126-4A54-998C-5D4EA00BB647}" type="parTrans" cxnId="{A8EEFDBC-4987-4E41-96C4-A5903EED7558}">
      <dgm:prSet/>
      <dgm:spPr/>
      <dgm:t>
        <a:bodyPr/>
        <a:lstStyle/>
        <a:p>
          <a:endParaRPr lang="zh-CN" altLang="en-US"/>
        </a:p>
      </dgm:t>
    </dgm:pt>
    <dgm:pt modelId="{9EEF657D-5670-470B-B0B4-51524A558401}" type="sibTrans" cxnId="{A8EEFDBC-4987-4E41-96C4-A5903EED7558}">
      <dgm:prSet/>
      <dgm:spPr/>
      <dgm:t>
        <a:bodyPr/>
        <a:lstStyle/>
        <a:p>
          <a:endParaRPr lang="zh-CN" altLang="en-US"/>
        </a:p>
      </dgm:t>
    </dgm:pt>
    <dgm:pt modelId="{17F21222-B56D-48F6-883D-F5C2F0F5A78D}">
      <dgm:prSet phldr="0" custT="1"/>
      <dgm:spPr/>
      <dgm:t>
        <a:bodyPr vert="horz" wrap="square"/>
        <a:lstStyle/>
        <a:p>
          <a:pPr>
            <a:lnSpc>
              <a:spcPct val="100000"/>
            </a:lnSpc>
            <a:spcBef>
              <a:spcPct val="0"/>
            </a:spcBef>
            <a:spcAft>
              <a:spcPct val="15000"/>
            </a:spcAft>
          </a:pPr>
          <a:r>
            <a:rPr lang="zh-CN" sz="1200" b="1" dirty="0">
              <a:solidFill>
                <a:srgbClr val="0070C0"/>
              </a:solidFill>
              <a:latin typeface="微软雅黑" panose="020B0503020204020204" pitchFamily="34" charset="-122"/>
              <a:ea typeface="微软雅黑" panose="020B0503020204020204" pitchFamily="34" charset="-122"/>
            </a:rPr>
            <a:t>宫颈癌患者增敏化疗采用标准方案率</a:t>
          </a:r>
          <a:r>
            <a:rPr lang="zh-CN" altLang="en-US" sz="1200" b="1" dirty="0">
              <a:solidFill>
                <a:srgbClr val="0070C0"/>
              </a:solidFill>
              <a:latin typeface="微软雅黑" panose="020B0503020204020204" pitchFamily="34" charset="-122"/>
              <a:ea typeface="微软雅黑" panose="020B0503020204020204" pitchFamily="34" charset="-122"/>
            </a:rPr>
            <a:t>；</a:t>
          </a:r>
        </a:p>
      </dgm:t>
    </dgm:pt>
    <dgm:pt modelId="{F8A881D6-3B72-4961-B1D2-D7E776842CD1}" type="parTrans" cxnId="{4D50AEDE-D9D5-4202-8D61-C7C6870E924C}">
      <dgm:prSet/>
      <dgm:spPr/>
      <dgm:t>
        <a:bodyPr/>
        <a:lstStyle/>
        <a:p>
          <a:endParaRPr lang="zh-CN" altLang="en-US"/>
        </a:p>
      </dgm:t>
    </dgm:pt>
    <dgm:pt modelId="{3E23E1B5-510F-43C8-8910-13FD0259C9F9}" type="sibTrans" cxnId="{4D50AEDE-D9D5-4202-8D61-C7C6870E924C}">
      <dgm:prSet/>
      <dgm:spPr/>
      <dgm:t>
        <a:bodyPr/>
        <a:lstStyle/>
        <a:p>
          <a:endParaRPr lang="zh-CN" altLang="en-US"/>
        </a:p>
      </dgm:t>
    </dgm:pt>
    <dgm:pt modelId="{CC0B991B-17F4-4357-81A6-F26B06B83284}">
      <dgm:prSet phldr="0" custT="1"/>
      <dgm:spPr/>
      <dgm:t>
        <a:bodyPr vert="horz" wrap="square"/>
        <a:lstStyle/>
        <a:p>
          <a:pPr>
            <a:lnSpc>
              <a:spcPct val="100000"/>
            </a:lnSpc>
            <a:spcBef>
              <a:spcPct val="0"/>
            </a:spcBef>
            <a:spcAft>
              <a:spcPct val="15000"/>
            </a:spcAft>
          </a:pPr>
          <a:r>
            <a:rPr lang="zh-CN" sz="1200" b="1" dirty="0">
              <a:solidFill>
                <a:srgbClr val="0070C0"/>
              </a:solidFill>
              <a:latin typeface="微软雅黑" panose="020B0503020204020204" pitchFamily="34" charset="-122"/>
              <a:ea typeface="微软雅黑" panose="020B0503020204020204" pitchFamily="34" charset="-122"/>
            </a:rPr>
            <a:t>宫颈癌放疗患者近期并发症发生率</a:t>
          </a:r>
          <a:r>
            <a:rPr lang="zh-CN" altLang="en-US" sz="1200" b="1" dirty="0">
              <a:solidFill>
                <a:srgbClr val="0070C0"/>
              </a:solidFill>
              <a:latin typeface="微软雅黑" panose="020B0503020204020204" pitchFamily="34" charset="-122"/>
              <a:ea typeface="微软雅黑" panose="020B0503020204020204" pitchFamily="34" charset="-122"/>
            </a:rPr>
            <a:t>；</a:t>
          </a:r>
        </a:p>
      </dgm:t>
    </dgm:pt>
    <dgm:pt modelId="{9FD73E37-7DD6-4802-980D-4B081157CE9B}" type="parTrans" cxnId="{C98BF14B-483F-4612-AFF0-FBBEC4CCF107}">
      <dgm:prSet/>
      <dgm:spPr/>
      <dgm:t>
        <a:bodyPr/>
        <a:lstStyle/>
        <a:p>
          <a:endParaRPr lang="zh-CN" altLang="en-US"/>
        </a:p>
      </dgm:t>
    </dgm:pt>
    <dgm:pt modelId="{29697C34-B982-48EA-A7D6-87102A8770C6}" type="sibTrans" cxnId="{C98BF14B-483F-4612-AFF0-FBBEC4CCF107}">
      <dgm:prSet/>
      <dgm:spPr/>
      <dgm:t>
        <a:bodyPr/>
        <a:lstStyle/>
        <a:p>
          <a:endParaRPr lang="zh-CN" altLang="en-US"/>
        </a:p>
      </dgm:t>
    </dgm:pt>
    <dgm:pt modelId="{B87235D7-CDA1-441F-BB8C-04103F54EF6A}" type="pres">
      <dgm:prSet presAssocID="{D89275FB-CEAB-4479-A31C-CBA15E00A4BB}" presName="Name0" presStyleCnt="0">
        <dgm:presLayoutVars>
          <dgm:dir/>
          <dgm:animLvl val="lvl"/>
          <dgm:resizeHandles val="exact"/>
        </dgm:presLayoutVars>
      </dgm:prSet>
      <dgm:spPr/>
    </dgm:pt>
    <dgm:pt modelId="{02F68F0E-7DD1-4E52-B077-1D306C52AB88}" type="pres">
      <dgm:prSet presAssocID="{AB1EEAE6-B0C8-4C39-9D89-56E80A3031BF}" presName="composite" presStyleCnt="0"/>
      <dgm:spPr/>
    </dgm:pt>
    <dgm:pt modelId="{F9F0B513-4FFA-4F28-BAF6-B824C59A1AED}" type="pres">
      <dgm:prSet presAssocID="{AB1EEAE6-B0C8-4C39-9D89-56E80A3031BF}" presName="parTx" presStyleLbl="alignNode1" presStyleIdx="0" presStyleCnt="3" custLinFactNeighborX="-424">
        <dgm:presLayoutVars>
          <dgm:chMax val="0"/>
          <dgm:chPref val="0"/>
          <dgm:bulletEnabled val="1"/>
        </dgm:presLayoutVars>
      </dgm:prSet>
      <dgm:spPr/>
    </dgm:pt>
    <dgm:pt modelId="{F8330134-514F-4DE5-BB09-B28C27DC1F26}" type="pres">
      <dgm:prSet presAssocID="{AB1EEAE6-B0C8-4C39-9D89-56E80A3031BF}" presName="desTx" presStyleLbl="alignAccFollowNode1" presStyleIdx="0" presStyleCnt="3">
        <dgm:presLayoutVars>
          <dgm:bulletEnabled val="1"/>
        </dgm:presLayoutVars>
      </dgm:prSet>
      <dgm:spPr/>
    </dgm:pt>
    <dgm:pt modelId="{1ABA1D04-9BEA-4964-9B23-E9478F7EE09E}" type="pres">
      <dgm:prSet presAssocID="{9A6090CC-66DD-4B62-8157-578969A77003}" presName="space" presStyleCnt="0"/>
      <dgm:spPr/>
    </dgm:pt>
    <dgm:pt modelId="{21863605-BDFE-472A-AAC3-59E1E106C255}" type="pres">
      <dgm:prSet presAssocID="{12646210-9487-4443-B4DD-87CC0A24BF27}" presName="composite" presStyleCnt="0"/>
      <dgm:spPr/>
    </dgm:pt>
    <dgm:pt modelId="{72EE98CF-D4BF-447F-A4A0-C66C5E38CB2E}" type="pres">
      <dgm:prSet presAssocID="{12646210-9487-4443-B4DD-87CC0A24BF27}" presName="parTx" presStyleLbl="alignNode1" presStyleIdx="1" presStyleCnt="3">
        <dgm:presLayoutVars>
          <dgm:chMax val="0"/>
          <dgm:chPref val="0"/>
          <dgm:bulletEnabled val="1"/>
        </dgm:presLayoutVars>
      </dgm:prSet>
      <dgm:spPr/>
    </dgm:pt>
    <dgm:pt modelId="{1B022677-9ED7-4528-A70B-57FBE6331B70}" type="pres">
      <dgm:prSet presAssocID="{12646210-9487-4443-B4DD-87CC0A24BF27}" presName="desTx" presStyleLbl="alignAccFollowNode1" presStyleIdx="1" presStyleCnt="3">
        <dgm:presLayoutVars>
          <dgm:bulletEnabled val="1"/>
        </dgm:presLayoutVars>
      </dgm:prSet>
      <dgm:spPr/>
    </dgm:pt>
    <dgm:pt modelId="{F1CD1AFA-38FF-4B4E-9596-E9B5AF6E0F04}" type="pres">
      <dgm:prSet presAssocID="{52790445-1D65-4070-89DA-F55FAB5BD28F}" presName="space" presStyleCnt="0"/>
      <dgm:spPr/>
    </dgm:pt>
    <dgm:pt modelId="{7FB0FCF3-D3F5-4487-B27A-F8D88A53CBF7}" type="pres">
      <dgm:prSet presAssocID="{382BB0A7-DF4D-4AAD-A07E-9042D050D8EC}" presName="composite" presStyleCnt="0"/>
      <dgm:spPr/>
    </dgm:pt>
    <dgm:pt modelId="{B3023C12-0A79-4127-A969-5F5C17E20D99}" type="pres">
      <dgm:prSet presAssocID="{382BB0A7-DF4D-4AAD-A07E-9042D050D8EC}" presName="parTx" presStyleLbl="alignNode1" presStyleIdx="2" presStyleCnt="3">
        <dgm:presLayoutVars>
          <dgm:chMax val="0"/>
          <dgm:chPref val="0"/>
          <dgm:bulletEnabled val="1"/>
        </dgm:presLayoutVars>
      </dgm:prSet>
      <dgm:spPr/>
    </dgm:pt>
    <dgm:pt modelId="{6DFB6A07-0B9C-4B8E-97C5-D6764AEE70CD}" type="pres">
      <dgm:prSet presAssocID="{382BB0A7-DF4D-4AAD-A07E-9042D050D8EC}" presName="desTx" presStyleLbl="alignAccFollowNode1" presStyleIdx="2" presStyleCnt="3">
        <dgm:presLayoutVars>
          <dgm:bulletEnabled val="1"/>
        </dgm:presLayoutVars>
      </dgm:prSet>
      <dgm:spPr/>
    </dgm:pt>
  </dgm:ptLst>
  <dgm:cxnLst>
    <dgm:cxn modelId="{390CEE05-7258-4AC2-9A17-16A708432765}" srcId="{382BB0A7-DF4D-4AAD-A07E-9042D050D8EC}" destId="{493189E4-F691-4C96-806B-9C4C1C87CE90}" srcOrd="0" destOrd="0" parTransId="{2BD5B105-F947-4A95-B53F-C3EB13E55A88}" sibTransId="{1DC0510E-7760-4DF3-9E2A-EE2EAF83311A}"/>
    <dgm:cxn modelId="{8D3CAC08-D3C8-46C2-8FB6-FCD8FC716207}" type="presOf" srcId="{C4A14636-132E-4860-988F-158D193F9FFB}" destId="{F8330134-514F-4DE5-BB09-B28C27DC1F26}" srcOrd="0" destOrd="2" presId="urn:microsoft.com/office/officeart/2005/8/layout/hList1"/>
    <dgm:cxn modelId="{FC34CC0A-ACA5-44C5-A4E9-93DE3D8F17C9}" srcId="{12646210-9487-4443-B4DD-87CC0A24BF27}" destId="{379D6A1D-0634-4443-A2C6-9E4ACA56FFA6}" srcOrd="2" destOrd="0" parTransId="{5C8CCC36-40CD-45B0-8CAC-431889CE79B8}" sibTransId="{CA75592A-BB50-4B58-9BB3-FAA0F046338D}"/>
    <dgm:cxn modelId="{68266D0F-2ADC-43A1-BD72-332AF09F80C6}" type="presOf" srcId="{AB1EEAE6-B0C8-4C39-9D89-56E80A3031BF}" destId="{F9F0B513-4FFA-4F28-BAF6-B824C59A1AED}" srcOrd="0" destOrd="0" presId="urn:microsoft.com/office/officeart/2005/8/layout/hList1"/>
    <dgm:cxn modelId="{ADE60310-5928-4B5C-A4EB-B8ED0E9EF2B5}" type="presOf" srcId="{290A7905-7967-412E-9BEA-593FEE47668D}" destId="{1B022677-9ED7-4528-A70B-57FBE6331B70}" srcOrd="0" destOrd="3" presId="urn:microsoft.com/office/officeart/2005/8/layout/hList1"/>
    <dgm:cxn modelId="{A152FF16-5F45-405F-AAA3-251067066448}" srcId="{AB1EEAE6-B0C8-4C39-9D89-56E80A3031BF}" destId="{54E5633A-1D71-44F7-BFBB-13A91181D2B7}" srcOrd="1" destOrd="0" parTransId="{3CDF6EA8-CC1E-48E5-BCE5-83B3861CF503}" sibTransId="{12886A61-6823-4C3E-A70F-25728DB471D6}"/>
    <dgm:cxn modelId="{3D71EF2E-BB2C-4688-96FC-7EE99D831B71}" srcId="{AB1EEAE6-B0C8-4C39-9D89-56E80A3031BF}" destId="{C4A14636-132E-4860-988F-158D193F9FFB}" srcOrd="2" destOrd="0" parTransId="{4BE66249-D640-46F0-963F-CDF7193A93DC}" sibTransId="{396FC94E-0884-46D8-A9A7-FB114A2D908B}"/>
    <dgm:cxn modelId="{914F645D-F90F-44F1-A35C-2B7AFB11C6F7}" srcId="{D89275FB-CEAB-4479-A31C-CBA15E00A4BB}" destId="{12646210-9487-4443-B4DD-87CC0A24BF27}" srcOrd="1" destOrd="0" parTransId="{71BEEE2F-211C-4083-87B1-F69E9CAC37A0}" sibTransId="{52790445-1D65-4070-89DA-F55FAB5BD28F}"/>
    <dgm:cxn modelId="{C98BF14B-483F-4612-AFF0-FBBEC4CCF107}" srcId="{382BB0A7-DF4D-4AAD-A07E-9042D050D8EC}" destId="{CC0B991B-17F4-4357-81A6-F26B06B83284}" srcOrd="4" destOrd="0" parTransId="{9FD73E37-7DD6-4802-980D-4B081157CE9B}" sibTransId="{29697C34-B982-48EA-A7D6-87102A8770C6}"/>
    <dgm:cxn modelId="{9D699472-2D52-40C8-8801-476D22D5A1DC}" srcId="{12646210-9487-4443-B4DD-87CC0A24BF27}" destId="{6B5E5AAD-C4E5-4F4A-A7A1-7DA6B3BC5962}" srcOrd="0" destOrd="0" parTransId="{66D4A0CC-90F9-4ACB-BDDD-84D43FC1F5B0}" sibTransId="{CF9A98B1-B883-41B1-A899-01B8AD6E82E3}"/>
    <dgm:cxn modelId="{BD4BE377-1B29-494B-A381-C01C2735EBC2}" type="presOf" srcId="{E9F75FFC-3BDA-4D40-A196-93521401C000}" destId="{1B022677-9ED7-4528-A70B-57FBE6331B70}" srcOrd="0" destOrd="1" presId="urn:microsoft.com/office/officeart/2005/8/layout/hList1"/>
    <dgm:cxn modelId="{326B16A5-6B69-4E9C-A572-363F577356AF}" srcId="{12646210-9487-4443-B4DD-87CC0A24BF27}" destId="{17179E14-F3A0-4ACC-BB71-7DB42118C408}" srcOrd="4" destOrd="0" parTransId="{2BA49A4D-F763-4E0C-A14D-933E51407D68}" sibTransId="{83116948-1A37-4979-841E-28651EBA8301}"/>
    <dgm:cxn modelId="{7D5CE5A8-3432-4B78-9A47-682FE0E8C58B}" type="presOf" srcId="{12646210-9487-4443-B4DD-87CC0A24BF27}" destId="{72EE98CF-D4BF-447F-A4A0-C66C5E38CB2E}" srcOrd="0" destOrd="0" presId="urn:microsoft.com/office/officeart/2005/8/layout/hList1"/>
    <dgm:cxn modelId="{FC8ED8B8-E8CC-4D55-A8D8-71D09356AC5B}" srcId="{D89275FB-CEAB-4479-A31C-CBA15E00A4BB}" destId="{AB1EEAE6-B0C8-4C39-9D89-56E80A3031BF}" srcOrd="0" destOrd="0" parTransId="{EB910FC3-59B6-42A7-BCA4-D646150EEA30}" sibTransId="{9A6090CC-66DD-4B62-8157-578969A77003}"/>
    <dgm:cxn modelId="{A8EEFDBC-4987-4E41-96C4-A5903EED7558}" srcId="{382BB0A7-DF4D-4AAD-A07E-9042D050D8EC}" destId="{300B6178-FCFF-462B-8B0C-8EDF66EBC420}" srcOrd="2" destOrd="0" parTransId="{E62DF4C4-C126-4A54-998C-5D4EA00BB647}" sibTransId="{9EEF657D-5670-470B-B0B4-51524A558401}"/>
    <dgm:cxn modelId="{791601BD-951E-4337-9CB5-0D5EDC3A44D9}" type="presOf" srcId="{379D6A1D-0634-4443-A2C6-9E4ACA56FFA6}" destId="{1B022677-9ED7-4528-A70B-57FBE6331B70}" srcOrd="0" destOrd="2" presId="urn:microsoft.com/office/officeart/2005/8/layout/hList1"/>
    <dgm:cxn modelId="{FC5FA9BD-BF0F-48BE-87FA-097170F9E0B5}" srcId="{D89275FB-CEAB-4479-A31C-CBA15E00A4BB}" destId="{382BB0A7-DF4D-4AAD-A07E-9042D050D8EC}" srcOrd="2" destOrd="0" parTransId="{A9AB1417-5189-4134-82F9-4240FA52F0C0}" sibTransId="{7FE6E60D-9318-42D0-AD41-890B45BB2152}"/>
    <dgm:cxn modelId="{0AF8ACBE-8674-42A7-BA19-F8DD02CEDB59}" type="presOf" srcId="{17F21222-B56D-48F6-883D-F5C2F0F5A78D}" destId="{6DFB6A07-0B9C-4B8E-97C5-D6764AEE70CD}" srcOrd="0" destOrd="3" presId="urn:microsoft.com/office/officeart/2005/8/layout/hList1"/>
    <dgm:cxn modelId="{BDB604C9-045C-46FE-A48C-67AF21B93EB8}" type="presOf" srcId="{493189E4-F691-4C96-806B-9C4C1C87CE90}" destId="{6DFB6A07-0B9C-4B8E-97C5-D6764AEE70CD}" srcOrd="0" destOrd="0" presId="urn:microsoft.com/office/officeart/2005/8/layout/hList1"/>
    <dgm:cxn modelId="{743767C9-171B-439E-B5BB-AD93C773A0F8}" type="presOf" srcId="{382BB0A7-DF4D-4AAD-A07E-9042D050D8EC}" destId="{B3023C12-0A79-4127-A969-5F5C17E20D99}" srcOrd="0" destOrd="0" presId="urn:microsoft.com/office/officeart/2005/8/layout/hList1"/>
    <dgm:cxn modelId="{5EE35BCE-AC2F-4A28-982C-EB0BC09F9C84}" type="presOf" srcId="{D89275FB-CEAB-4479-A31C-CBA15E00A4BB}" destId="{B87235D7-CDA1-441F-BB8C-04103F54EF6A}" srcOrd="0" destOrd="0" presId="urn:microsoft.com/office/officeart/2005/8/layout/hList1"/>
    <dgm:cxn modelId="{511853D4-B254-4A76-848F-983B0EDF979D}" type="presOf" srcId="{17179E14-F3A0-4ACC-BB71-7DB42118C408}" destId="{1B022677-9ED7-4528-A70B-57FBE6331B70}" srcOrd="0" destOrd="4" presId="urn:microsoft.com/office/officeart/2005/8/layout/hList1"/>
    <dgm:cxn modelId="{4D50AEDE-D9D5-4202-8D61-C7C6870E924C}" srcId="{382BB0A7-DF4D-4AAD-A07E-9042D050D8EC}" destId="{17F21222-B56D-48F6-883D-F5C2F0F5A78D}" srcOrd="3" destOrd="0" parTransId="{F8A881D6-3B72-4961-B1D2-D7E776842CD1}" sibTransId="{3E23E1B5-510F-43C8-8910-13FD0259C9F9}"/>
    <dgm:cxn modelId="{96802AE2-89E1-410C-B90E-75C109F4B834}" type="presOf" srcId="{14338043-C058-415D-8303-06ED78740F1D}" destId="{6DFB6A07-0B9C-4B8E-97C5-D6764AEE70CD}" srcOrd="0" destOrd="1" presId="urn:microsoft.com/office/officeart/2005/8/layout/hList1"/>
    <dgm:cxn modelId="{A28199E5-6832-42D6-917A-E359A5883A9D}" type="presOf" srcId="{CC0B991B-17F4-4357-81A6-F26B06B83284}" destId="{6DFB6A07-0B9C-4B8E-97C5-D6764AEE70CD}" srcOrd="0" destOrd="4" presId="urn:microsoft.com/office/officeart/2005/8/layout/hList1"/>
    <dgm:cxn modelId="{538BC8E5-6A56-4F82-B312-D36768B5548E}" type="presOf" srcId="{6B5E5AAD-C4E5-4F4A-A7A1-7DA6B3BC5962}" destId="{1B022677-9ED7-4528-A70B-57FBE6331B70}" srcOrd="0" destOrd="0" presId="urn:microsoft.com/office/officeart/2005/8/layout/hList1"/>
    <dgm:cxn modelId="{95348DEF-9971-4D86-A5CC-E43754D875D6}" srcId="{12646210-9487-4443-B4DD-87CC0A24BF27}" destId="{E9F75FFC-3BDA-4D40-A196-93521401C000}" srcOrd="1" destOrd="0" parTransId="{48E64DAE-31E7-47DA-841A-2071D35F91FB}" sibTransId="{6EDDCF40-D2C5-4DC1-8986-021FED1D27ED}"/>
    <dgm:cxn modelId="{A12E59F0-898D-4092-826C-9D13E222CBD9}" srcId="{AB1EEAE6-B0C8-4C39-9D89-56E80A3031BF}" destId="{91ABC1B6-4549-4206-9DA6-64477D9A9914}" srcOrd="0" destOrd="0" parTransId="{013DFFC6-F0BE-4D0F-8F6D-7C61E8A10315}" sibTransId="{CA3D7022-AC72-4942-BC2E-C224336BD56A}"/>
    <dgm:cxn modelId="{7CA35EF4-9D52-47E7-811A-3A2D4E7F2964}" type="presOf" srcId="{54E5633A-1D71-44F7-BFBB-13A91181D2B7}" destId="{F8330134-514F-4DE5-BB09-B28C27DC1F26}" srcOrd="0" destOrd="1" presId="urn:microsoft.com/office/officeart/2005/8/layout/hList1"/>
    <dgm:cxn modelId="{51E3FCF6-7D24-4FF6-B8C3-8BFA15706303}" type="presOf" srcId="{300B6178-FCFF-462B-8B0C-8EDF66EBC420}" destId="{6DFB6A07-0B9C-4B8E-97C5-D6764AEE70CD}" srcOrd="0" destOrd="2" presId="urn:microsoft.com/office/officeart/2005/8/layout/hList1"/>
    <dgm:cxn modelId="{248CE6F8-FC62-4878-B158-4F3FDC1938E6}" srcId="{382BB0A7-DF4D-4AAD-A07E-9042D050D8EC}" destId="{14338043-C058-415D-8303-06ED78740F1D}" srcOrd="1" destOrd="0" parTransId="{13CE9B54-7772-49C4-842E-F8BCDCC450EB}" sibTransId="{2B35C889-6B6B-433C-AFE8-3C3A159A2520}"/>
    <dgm:cxn modelId="{596C0FF9-2FBB-44F8-8429-ACE0A0E2BAA9}" srcId="{12646210-9487-4443-B4DD-87CC0A24BF27}" destId="{290A7905-7967-412E-9BEA-593FEE47668D}" srcOrd="3" destOrd="0" parTransId="{426C70C9-B0E8-4AF4-B0EE-67D6BE26A695}" sibTransId="{74C4E798-D9C5-4308-A71C-21BA99055342}"/>
    <dgm:cxn modelId="{7D9851FC-C3E1-4019-B892-4B5466B5E284}" type="presOf" srcId="{91ABC1B6-4549-4206-9DA6-64477D9A9914}" destId="{F8330134-514F-4DE5-BB09-B28C27DC1F26}" srcOrd="0" destOrd="0" presId="urn:microsoft.com/office/officeart/2005/8/layout/hList1"/>
    <dgm:cxn modelId="{5A3922A1-3B8D-47D5-A18A-DD2D6F107530}" type="presParOf" srcId="{B87235D7-CDA1-441F-BB8C-04103F54EF6A}" destId="{02F68F0E-7DD1-4E52-B077-1D306C52AB88}" srcOrd="0" destOrd="0" presId="urn:microsoft.com/office/officeart/2005/8/layout/hList1"/>
    <dgm:cxn modelId="{D1471B08-C70A-4E5A-968E-85C4509C159F}" type="presParOf" srcId="{02F68F0E-7DD1-4E52-B077-1D306C52AB88}" destId="{F9F0B513-4FFA-4F28-BAF6-B824C59A1AED}" srcOrd="0" destOrd="0" presId="urn:microsoft.com/office/officeart/2005/8/layout/hList1"/>
    <dgm:cxn modelId="{8EAFEA9B-88E6-47F9-9D0A-A4E3DCCCE5FF}" type="presParOf" srcId="{02F68F0E-7DD1-4E52-B077-1D306C52AB88}" destId="{F8330134-514F-4DE5-BB09-B28C27DC1F26}" srcOrd="1" destOrd="0" presId="urn:microsoft.com/office/officeart/2005/8/layout/hList1"/>
    <dgm:cxn modelId="{291B6592-DDE5-4C6F-B660-092653440E12}" type="presParOf" srcId="{B87235D7-CDA1-441F-BB8C-04103F54EF6A}" destId="{1ABA1D04-9BEA-4964-9B23-E9478F7EE09E}" srcOrd="1" destOrd="0" presId="urn:microsoft.com/office/officeart/2005/8/layout/hList1"/>
    <dgm:cxn modelId="{DDD9D0DF-34B9-4ADB-BEA5-43E3C24BFCFE}" type="presParOf" srcId="{B87235D7-CDA1-441F-BB8C-04103F54EF6A}" destId="{21863605-BDFE-472A-AAC3-59E1E106C255}" srcOrd="2" destOrd="0" presId="urn:microsoft.com/office/officeart/2005/8/layout/hList1"/>
    <dgm:cxn modelId="{2EB76803-4000-419E-8C18-24755D32AADC}" type="presParOf" srcId="{21863605-BDFE-472A-AAC3-59E1E106C255}" destId="{72EE98CF-D4BF-447F-A4A0-C66C5E38CB2E}" srcOrd="0" destOrd="0" presId="urn:microsoft.com/office/officeart/2005/8/layout/hList1"/>
    <dgm:cxn modelId="{B6B676DD-B9DC-493B-8413-E10F4CFC9F63}" type="presParOf" srcId="{21863605-BDFE-472A-AAC3-59E1E106C255}" destId="{1B022677-9ED7-4528-A70B-57FBE6331B70}" srcOrd="1" destOrd="0" presId="urn:microsoft.com/office/officeart/2005/8/layout/hList1"/>
    <dgm:cxn modelId="{9940E2D0-486E-403F-8815-8E6B88DBC8BE}" type="presParOf" srcId="{B87235D7-CDA1-441F-BB8C-04103F54EF6A}" destId="{F1CD1AFA-38FF-4B4E-9596-E9B5AF6E0F04}" srcOrd="3" destOrd="0" presId="urn:microsoft.com/office/officeart/2005/8/layout/hList1"/>
    <dgm:cxn modelId="{36F079EC-269C-4744-9B09-1E9A38E112AA}" type="presParOf" srcId="{B87235D7-CDA1-441F-BB8C-04103F54EF6A}" destId="{7FB0FCF3-D3F5-4487-B27A-F8D88A53CBF7}" srcOrd="4" destOrd="0" presId="urn:microsoft.com/office/officeart/2005/8/layout/hList1"/>
    <dgm:cxn modelId="{4BEFC7BF-4D35-44D0-B87C-F2C4F4706E42}" type="presParOf" srcId="{7FB0FCF3-D3F5-4487-B27A-F8D88A53CBF7}" destId="{B3023C12-0A79-4127-A969-5F5C17E20D99}" srcOrd="0" destOrd="0" presId="urn:microsoft.com/office/officeart/2005/8/layout/hList1"/>
    <dgm:cxn modelId="{ED725EBE-2B87-40DE-982E-A9EA9EAAA0FB}" type="presParOf" srcId="{7FB0FCF3-D3F5-4487-B27A-F8D88A53CBF7}" destId="{6DFB6A07-0B9C-4B8E-97C5-D6764AEE70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275FB-CEAB-4479-A31C-CBA15E00A4BB}" type="doc">
      <dgm:prSet loTypeId="urn:microsoft.com/office/officeart/2005/8/layout/hList1" loCatId="list" qsTypeId="urn:microsoft.com/office/officeart/2005/8/quickstyle/simple5#1" qsCatId="simple" csTypeId="urn:microsoft.com/office/officeart/2005/8/colors/accent1_2#1" csCatId="accent1" phldr="1"/>
      <dgm:spPr/>
      <dgm:t>
        <a:bodyPr/>
        <a:lstStyle/>
        <a:p>
          <a:endParaRPr lang="zh-CN" altLang="en-US"/>
        </a:p>
      </dgm:t>
    </dgm:pt>
    <dgm:pt modelId="{AB1EEAE6-B0C8-4C39-9D89-56E80A3031BF}">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诊断（</a:t>
          </a:r>
          <a:r>
            <a:rPr lang="en-US" altLang="zh-CN" sz="1800" b="1" dirty="0">
              <a:latin typeface="微软雅黑" panose="020B0503020204020204" pitchFamily="34" charset="-122"/>
              <a:ea typeface="微软雅黑" panose="020B0503020204020204" pitchFamily="34" charset="-122"/>
            </a:rPr>
            <a:t>3</a:t>
          </a:r>
          <a:r>
            <a:rPr lang="zh-CN" altLang="en-US" sz="1800" b="1" dirty="0">
              <a:latin typeface="微软雅黑" panose="020B0503020204020204" pitchFamily="34" charset="-122"/>
              <a:ea typeface="微软雅黑" panose="020B0503020204020204" pitchFamily="34" charset="-122"/>
            </a:rPr>
            <a:t>条）</a:t>
          </a:r>
        </a:p>
      </dgm:t>
    </dgm:pt>
    <dgm:pt modelId="{EB910FC3-59B6-42A7-BCA4-D646150EEA30}" type="parTrans" cxnId="{FC8ED8B8-E8CC-4D55-A8D8-71D09356AC5B}">
      <dgm:prSet/>
      <dgm:spPr/>
      <dgm:t>
        <a:bodyPr/>
        <a:lstStyle/>
        <a:p>
          <a:endParaRPr lang="zh-CN" altLang="en-US"/>
        </a:p>
      </dgm:t>
    </dgm:pt>
    <dgm:pt modelId="{9A6090CC-66DD-4B62-8157-578969A77003}" type="sibTrans" cxnId="{FC8ED8B8-E8CC-4D55-A8D8-71D09356AC5B}">
      <dgm:prSet/>
      <dgm:spPr/>
      <dgm:t>
        <a:bodyPr/>
        <a:lstStyle/>
        <a:p>
          <a:endParaRPr lang="zh-CN" altLang="en-US"/>
        </a:p>
      </dgm:t>
    </dgm:pt>
    <dgm:pt modelId="{91ABC1B6-4549-4206-9DA6-64477D9A9914}">
      <dgm:prSet phldrT="[文本]" phldr="0" custT="1"/>
      <dgm:spPr/>
      <dgm:t>
        <a:bodyPr vert="horz" wrap="square"/>
        <a:lstStyle/>
        <a:p>
          <a:pPr>
            <a:lnSpc>
              <a:spcPct val="150000"/>
            </a:lnSpc>
            <a:spcBef>
              <a:spcPct val="0"/>
            </a:spcBef>
            <a:spcAft>
              <a:spcPct val="15000"/>
            </a:spcAft>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宫颈癌患者首次治疗前完成临床</a:t>
          </a:r>
          <a:r>
            <a:rPr lang="en-US" sz="1200" b="1" dirty="0">
              <a:latin typeface="微软雅黑" panose="020B0503020204020204" pitchFamily="34" charset="-122"/>
              <a:ea typeface="微软雅黑" panose="020B0503020204020204" pitchFamily="34" charset="-122"/>
              <a:cs typeface="微软雅黑" panose="020B0503020204020204" pitchFamily="34" charset="-122"/>
            </a:rPr>
            <a:t>FIGO</a:t>
          </a:r>
          <a:r>
            <a:rPr lang="zh-CN" sz="1200" b="1" dirty="0">
              <a:latin typeface="微软雅黑" panose="020B0503020204020204" pitchFamily="34" charset="-122"/>
              <a:ea typeface="微软雅黑" panose="020B0503020204020204" pitchFamily="34" charset="-122"/>
              <a:cs typeface="微软雅黑" panose="020B0503020204020204" pitchFamily="34" charset="-122"/>
            </a:rPr>
            <a:t>分期诊断率</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p>
      </dgm:t>
    </dgm:pt>
    <dgm:pt modelId="{013DFFC6-F0BE-4D0F-8F6D-7C61E8A10315}" type="parTrans" cxnId="{A12E59F0-898D-4092-826C-9D13E222CBD9}">
      <dgm:prSet/>
      <dgm:spPr/>
      <dgm:t>
        <a:bodyPr/>
        <a:lstStyle/>
        <a:p>
          <a:endParaRPr lang="zh-CN" altLang="en-US"/>
        </a:p>
      </dgm:t>
    </dgm:pt>
    <dgm:pt modelId="{CA3D7022-AC72-4942-BC2E-C224336BD56A}" type="sibTrans" cxnId="{A12E59F0-898D-4092-826C-9D13E222CBD9}">
      <dgm:prSet/>
      <dgm:spPr/>
      <dgm:t>
        <a:bodyPr/>
        <a:lstStyle/>
        <a:p>
          <a:endParaRPr lang="zh-CN" altLang="en-US"/>
        </a:p>
      </dgm:t>
    </dgm:pt>
    <dgm:pt modelId="{54E5633A-1D71-44F7-BFBB-13A91181D2B7}">
      <dgm:prSet phldr="0" custT="1"/>
      <dgm:spPr/>
      <dgm:t>
        <a:bodyPr vert="horz" wrap="square"/>
        <a:lstStyle/>
        <a:p>
          <a:pPr>
            <a:lnSpc>
              <a:spcPct val="150000"/>
            </a:lnSpc>
            <a:spcBef>
              <a:spcPct val="0"/>
            </a:spcBef>
            <a:spcAft>
              <a:spcPct val="15000"/>
            </a:spcAft>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宫颈癌患者首次治疗前完成临床</a:t>
          </a:r>
          <a:r>
            <a:rPr lang="en-US" sz="1200" b="1" dirty="0">
              <a:latin typeface="微软雅黑" panose="020B0503020204020204" pitchFamily="34" charset="-122"/>
              <a:ea typeface="微软雅黑" panose="020B0503020204020204" pitchFamily="34" charset="-122"/>
              <a:cs typeface="微软雅黑" panose="020B0503020204020204" pitchFamily="34" charset="-122"/>
            </a:rPr>
            <a:t>FIGO</a:t>
          </a:r>
          <a:r>
            <a:rPr lang="zh-CN" sz="1200" b="1" dirty="0">
              <a:latin typeface="微软雅黑" panose="020B0503020204020204" pitchFamily="34" charset="-122"/>
              <a:ea typeface="微软雅黑" panose="020B0503020204020204" pitchFamily="34" charset="-122"/>
              <a:cs typeface="微软雅黑" panose="020B0503020204020204" pitchFamily="34" charset="-122"/>
            </a:rPr>
            <a:t>分期检查评估策略符合率</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p>
      </dgm:t>
    </dgm:pt>
    <dgm:pt modelId="{3CDF6EA8-CC1E-48E5-BCE5-83B3861CF503}" type="parTrans" cxnId="{A152FF16-5F45-405F-AAA3-251067066448}">
      <dgm:prSet/>
      <dgm:spPr/>
      <dgm:t>
        <a:bodyPr/>
        <a:lstStyle/>
        <a:p>
          <a:endParaRPr lang="zh-CN" altLang="en-US"/>
        </a:p>
      </dgm:t>
    </dgm:pt>
    <dgm:pt modelId="{12886A61-6823-4C3E-A70F-25728DB471D6}" type="sibTrans" cxnId="{A152FF16-5F45-405F-AAA3-251067066448}">
      <dgm:prSet/>
      <dgm:spPr/>
      <dgm:t>
        <a:bodyPr/>
        <a:lstStyle/>
        <a:p>
          <a:endParaRPr lang="zh-CN" altLang="en-US"/>
        </a:p>
      </dgm:t>
    </dgm:pt>
    <dgm:pt modelId="{C4A14636-132E-4860-988F-158D193F9FFB}">
      <dgm:prSet phldr="0" custT="1"/>
      <dgm:spPr/>
      <dgm:t>
        <a:bodyPr vert="horz" wrap="square"/>
        <a:lstStyle/>
        <a:p>
          <a:pPr>
            <a:lnSpc>
              <a:spcPct val="150000"/>
            </a:lnSpc>
            <a:spcBef>
              <a:spcPct val="0"/>
            </a:spcBef>
            <a:spcAft>
              <a:spcPct val="15000"/>
            </a:spcAft>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宫颈癌患者首次治疗前病理学诊断率</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p>
      </dgm:t>
    </dgm:pt>
    <dgm:pt modelId="{4BE66249-D640-46F0-963F-CDF7193A93DC}" type="parTrans" cxnId="{3D71EF2E-BB2C-4688-96FC-7EE99D831B71}">
      <dgm:prSet/>
      <dgm:spPr/>
      <dgm:t>
        <a:bodyPr/>
        <a:lstStyle/>
        <a:p>
          <a:endParaRPr lang="zh-CN" altLang="en-US"/>
        </a:p>
      </dgm:t>
    </dgm:pt>
    <dgm:pt modelId="{396FC94E-0884-46D8-A9A7-FB114A2D908B}" type="sibTrans" cxnId="{3D71EF2E-BB2C-4688-96FC-7EE99D831B71}">
      <dgm:prSet/>
      <dgm:spPr/>
      <dgm:t>
        <a:bodyPr/>
        <a:lstStyle/>
        <a:p>
          <a:endParaRPr lang="zh-CN" altLang="en-US"/>
        </a:p>
      </dgm:t>
    </dgm:pt>
    <dgm:pt modelId="{12646210-9487-4443-B4DD-87CC0A24BF27}">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手术（</a:t>
          </a:r>
          <a:r>
            <a:rPr lang="en-US" altLang="zh-CN" sz="1800" b="1" dirty="0">
              <a:latin typeface="微软雅黑" panose="020B0503020204020204" pitchFamily="34" charset="-122"/>
              <a:ea typeface="微软雅黑" panose="020B0503020204020204" pitchFamily="34" charset="-122"/>
            </a:rPr>
            <a:t>5</a:t>
          </a:r>
          <a:r>
            <a:rPr lang="zh-CN" altLang="en-US" sz="1800" b="1" dirty="0">
              <a:latin typeface="微软雅黑" panose="020B0503020204020204" pitchFamily="34" charset="-122"/>
              <a:ea typeface="微软雅黑" panose="020B0503020204020204" pitchFamily="34" charset="-122"/>
            </a:rPr>
            <a:t>条）</a:t>
          </a:r>
        </a:p>
      </dgm:t>
    </dgm:pt>
    <dgm:pt modelId="{71BEEE2F-211C-4083-87B1-F69E9CAC37A0}" type="parTrans" cxnId="{914F645D-F90F-44F1-A35C-2B7AFB11C6F7}">
      <dgm:prSet/>
      <dgm:spPr/>
      <dgm:t>
        <a:bodyPr/>
        <a:lstStyle/>
        <a:p>
          <a:endParaRPr lang="zh-CN" altLang="en-US"/>
        </a:p>
      </dgm:t>
    </dgm:pt>
    <dgm:pt modelId="{52790445-1D65-4070-89DA-F55FAB5BD28F}" type="sibTrans" cxnId="{914F645D-F90F-44F1-A35C-2B7AFB11C6F7}">
      <dgm:prSet/>
      <dgm:spPr/>
      <dgm:t>
        <a:bodyPr/>
        <a:lstStyle/>
        <a:p>
          <a:endParaRPr lang="zh-CN" altLang="en-US"/>
        </a:p>
      </dgm:t>
    </dgm:pt>
    <dgm:pt modelId="{6B5E5AAD-C4E5-4F4A-A7A1-7DA6B3BC5962}">
      <dgm:prSet phldrT="[文本]" phldr="0" custT="1"/>
      <dgm:spPr/>
      <dgm:t>
        <a:bodyPr vert="horz" wrap="square"/>
        <a:lstStyle/>
        <a:p>
          <a:pPr>
            <a:lnSpc>
              <a:spcPct val="100000"/>
            </a:lnSpc>
            <a:spcBef>
              <a:spcPct val="0"/>
            </a:spcBef>
            <a:spcAft>
              <a:spcPct val="15000"/>
            </a:spcAft>
          </a:pP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早期宫颈癌根治性手术切除患者淋巴结切除率；</a:t>
          </a:r>
          <a:endParaRPr lang="zh-CN" altLang="en-US" sz="25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endParaRPr>
        </a:p>
      </dgm:t>
    </dgm:pt>
    <dgm:pt modelId="{66D4A0CC-90F9-4ACB-BDDD-84D43FC1F5B0}" type="parTrans" cxnId="{9D699472-2D52-40C8-8801-476D22D5A1DC}">
      <dgm:prSet/>
      <dgm:spPr/>
      <dgm:t>
        <a:bodyPr/>
        <a:lstStyle/>
        <a:p>
          <a:endParaRPr lang="zh-CN" altLang="en-US"/>
        </a:p>
      </dgm:t>
    </dgm:pt>
    <dgm:pt modelId="{CF9A98B1-B883-41B1-A899-01B8AD6E82E3}" type="sibTrans" cxnId="{9D699472-2D52-40C8-8801-476D22D5A1DC}">
      <dgm:prSet/>
      <dgm:spPr/>
      <dgm:t>
        <a:bodyPr/>
        <a:lstStyle/>
        <a:p>
          <a:endParaRPr lang="zh-CN" altLang="en-US"/>
        </a:p>
      </dgm:t>
    </dgm:pt>
    <dgm:pt modelId="{E9F75FFC-3BDA-4D40-A196-93521401C000}">
      <dgm:prSet phldr="0" custT="1"/>
      <dgm:spPr/>
      <dgm:t>
        <a:bodyPr vert="horz" wrap="square"/>
        <a:lstStyle/>
        <a:p>
          <a:pPr>
            <a:lnSpc>
              <a:spcPct val="100000"/>
            </a:lnSpc>
            <a:spcBef>
              <a:spcPct val="0"/>
            </a:spcBef>
            <a:spcAft>
              <a:spcPct val="15000"/>
            </a:spcAft>
          </a:pP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早期宫颈癌患者根治性手术后病理报告完整率</a:t>
          </a: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gm:t>
    </dgm:pt>
    <dgm:pt modelId="{48E64DAE-31E7-47DA-841A-2071D35F91FB}" type="parTrans" cxnId="{95348DEF-9971-4D86-A5CC-E43754D875D6}">
      <dgm:prSet/>
      <dgm:spPr/>
      <dgm:t>
        <a:bodyPr/>
        <a:lstStyle/>
        <a:p>
          <a:endParaRPr lang="zh-CN" altLang="en-US"/>
        </a:p>
      </dgm:t>
    </dgm:pt>
    <dgm:pt modelId="{6EDDCF40-D2C5-4DC1-8986-021FED1D27ED}" type="sibTrans" cxnId="{95348DEF-9971-4D86-A5CC-E43754D875D6}">
      <dgm:prSet/>
      <dgm:spPr/>
      <dgm:t>
        <a:bodyPr/>
        <a:lstStyle/>
        <a:p>
          <a:endParaRPr lang="zh-CN" altLang="en-US"/>
        </a:p>
      </dgm:t>
    </dgm:pt>
    <dgm:pt modelId="{379D6A1D-0634-4443-A2C6-9E4ACA56FFA6}">
      <dgm:prSet phldr="0" custT="1"/>
      <dgm:spPr/>
      <dgm:t>
        <a:bodyPr vert="horz" wrap="square"/>
        <a:lstStyle/>
        <a:p>
          <a:pPr>
            <a:lnSpc>
              <a:spcPct val="100000"/>
            </a:lnSpc>
            <a:spcBef>
              <a:spcPct val="0"/>
            </a:spcBef>
            <a:spcAft>
              <a:spcPct val="15000"/>
            </a:spcAft>
          </a:pP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术后病理存在高危因素的宫颈癌患者接受同步放化疗率</a:t>
          </a: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gm:t>
    </dgm:pt>
    <dgm:pt modelId="{5C8CCC36-40CD-45B0-8CAC-431889CE79B8}" type="parTrans" cxnId="{FC34CC0A-ACA5-44C5-A4E9-93DE3D8F17C9}">
      <dgm:prSet/>
      <dgm:spPr/>
      <dgm:t>
        <a:bodyPr/>
        <a:lstStyle/>
        <a:p>
          <a:endParaRPr lang="zh-CN" altLang="en-US"/>
        </a:p>
      </dgm:t>
    </dgm:pt>
    <dgm:pt modelId="{CA75592A-BB50-4B58-9BB3-FAA0F046338D}" type="sibTrans" cxnId="{FC34CC0A-ACA5-44C5-A4E9-93DE3D8F17C9}">
      <dgm:prSet/>
      <dgm:spPr/>
      <dgm:t>
        <a:bodyPr/>
        <a:lstStyle/>
        <a:p>
          <a:endParaRPr lang="zh-CN" altLang="en-US"/>
        </a:p>
      </dgm:t>
    </dgm:pt>
    <dgm:pt modelId="{290A7905-7967-412E-9BEA-593FEE47668D}">
      <dgm:prSet phldr="0" custT="1"/>
      <dgm:spPr/>
      <dgm:t>
        <a:bodyPr vert="horz" wrap="square"/>
        <a:lstStyle/>
        <a:p>
          <a:pPr>
            <a:lnSpc>
              <a:spcPct val="100000"/>
            </a:lnSpc>
            <a:spcBef>
              <a:spcPct val="0"/>
            </a:spcBef>
            <a:spcAft>
              <a:spcPct val="15000"/>
            </a:spcAft>
          </a:pP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术后病理存在符合</a:t>
          </a:r>
          <a:r>
            <a:rPr lang="en-US" sz="1200" b="1" dirty="0" err="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Sedlis</a:t>
          </a: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标准的中危因素宫颈癌患者的放疗率</a:t>
          </a: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gm:t>
    </dgm:pt>
    <dgm:pt modelId="{426C70C9-B0E8-4AF4-B0EE-67D6BE26A695}" type="parTrans" cxnId="{596C0FF9-2FBB-44F8-8429-ACE0A0E2BAA9}">
      <dgm:prSet/>
      <dgm:spPr/>
      <dgm:t>
        <a:bodyPr/>
        <a:lstStyle/>
        <a:p>
          <a:endParaRPr lang="zh-CN" altLang="en-US"/>
        </a:p>
      </dgm:t>
    </dgm:pt>
    <dgm:pt modelId="{74C4E798-D9C5-4308-A71C-21BA99055342}" type="sibTrans" cxnId="{596C0FF9-2FBB-44F8-8429-ACE0A0E2BAA9}">
      <dgm:prSet/>
      <dgm:spPr/>
      <dgm:t>
        <a:bodyPr/>
        <a:lstStyle/>
        <a:p>
          <a:endParaRPr lang="zh-CN" altLang="en-US"/>
        </a:p>
      </dgm:t>
    </dgm:pt>
    <dgm:pt modelId="{17179E14-F3A0-4ACC-BB71-7DB42118C408}">
      <dgm:prSet phldr="0" custT="1"/>
      <dgm:spPr/>
      <dgm:t>
        <a:bodyPr vert="horz" wrap="square"/>
        <a:lstStyle/>
        <a:p>
          <a:pPr>
            <a:lnSpc>
              <a:spcPct val="100000"/>
            </a:lnSpc>
            <a:spcBef>
              <a:spcPct val="0"/>
            </a:spcBef>
            <a:spcAft>
              <a:spcPct val="15000"/>
            </a:spcAft>
          </a:pPr>
          <a:r>
            <a:rPr lang="zh-CN"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宫颈癌手术患者并发症发生率</a:t>
          </a:r>
          <a:r>
            <a:rPr lang="zh-CN" altLang="en-US" sz="12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gm:t>
    </dgm:pt>
    <dgm:pt modelId="{2BA49A4D-F763-4E0C-A14D-933E51407D68}" type="parTrans" cxnId="{326B16A5-6B69-4E9C-A572-363F577356AF}">
      <dgm:prSet/>
      <dgm:spPr/>
      <dgm:t>
        <a:bodyPr/>
        <a:lstStyle/>
        <a:p>
          <a:endParaRPr lang="zh-CN" altLang="en-US"/>
        </a:p>
      </dgm:t>
    </dgm:pt>
    <dgm:pt modelId="{83116948-1A37-4979-841E-28651EBA8301}" type="sibTrans" cxnId="{326B16A5-6B69-4E9C-A572-363F577356AF}">
      <dgm:prSet/>
      <dgm:spPr/>
      <dgm:t>
        <a:bodyPr/>
        <a:lstStyle/>
        <a:p>
          <a:endParaRPr lang="zh-CN" altLang="en-US"/>
        </a:p>
      </dgm:t>
    </dgm:pt>
    <dgm:pt modelId="{382BB0A7-DF4D-4AAD-A07E-9042D050D8EC}">
      <dgm:prSet phldrT="[文本]" phldr="0" custT="1"/>
      <dgm:spPr/>
      <dgm:t>
        <a:bodyPr vert="horz" wrap="square"/>
        <a:lstStyle/>
        <a:p>
          <a:pPr>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放疗（</a:t>
          </a:r>
          <a:r>
            <a:rPr lang="en-US" altLang="zh-CN" sz="1800" b="1" dirty="0">
              <a:latin typeface="微软雅黑" panose="020B0503020204020204" pitchFamily="34" charset="-122"/>
              <a:ea typeface="微软雅黑" panose="020B0503020204020204" pitchFamily="34" charset="-122"/>
            </a:rPr>
            <a:t>5</a:t>
          </a:r>
          <a:r>
            <a:rPr lang="zh-CN" altLang="en-US" sz="1800" b="1" dirty="0">
              <a:latin typeface="微软雅黑" panose="020B0503020204020204" pitchFamily="34" charset="-122"/>
              <a:ea typeface="微软雅黑" panose="020B0503020204020204" pitchFamily="34" charset="-122"/>
            </a:rPr>
            <a:t>条）</a:t>
          </a:r>
        </a:p>
      </dgm:t>
    </dgm:pt>
    <dgm:pt modelId="{A9AB1417-5189-4134-82F9-4240FA52F0C0}" type="parTrans" cxnId="{FC5FA9BD-BF0F-48BE-87FA-097170F9E0B5}">
      <dgm:prSet/>
      <dgm:spPr/>
      <dgm:t>
        <a:bodyPr/>
        <a:lstStyle/>
        <a:p>
          <a:endParaRPr lang="zh-CN" altLang="en-US"/>
        </a:p>
      </dgm:t>
    </dgm:pt>
    <dgm:pt modelId="{7FE6E60D-9318-42D0-AD41-890B45BB2152}" type="sibTrans" cxnId="{FC5FA9BD-BF0F-48BE-87FA-097170F9E0B5}">
      <dgm:prSet/>
      <dgm:spPr/>
      <dgm:t>
        <a:bodyPr/>
        <a:lstStyle/>
        <a:p>
          <a:endParaRPr lang="zh-CN" altLang="en-US"/>
        </a:p>
      </dgm:t>
    </dgm:pt>
    <dgm:pt modelId="{493189E4-F691-4C96-806B-9C4C1C87CE90}">
      <dgm:prSet phldrT="[文本]" phldr="0" custT="1"/>
      <dgm:spPr/>
      <dgm:t>
        <a:bodyPr vert="horz" wrap="square"/>
        <a:lstStyle/>
        <a:p>
          <a:pPr>
            <a:lnSpc>
              <a:spcPct val="100000"/>
            </a:lnSpc>
            <a:spcBef>
              <a:spcPct val="0"/>
            </a:spcBef>
            <a:spcAft>
              <a:spcPct val="15000"/>
            </a:spcAft>
          </a:pPr>
          <a:r>
            <a:rPr lang="zh-CN" altLang="en-US" sz="1200" b="1" dirty="0">
              <a:solidFill>
                <a:srgbClr val="0070C0"/>
              </a:solidFill>
              <a:latin typeface="微软雅黑" panose="020B0503020204020204" pitchFamily="34" charset="-122"/>
              <a:ea typeface="微软雅黑" panose="020B0503020204020204" pitchFamily="34" charset="-122"/>
            </a:rPr>
            <a:t>中晚期宫颈癌患者首次治疗同步放化疗率；</a:t>
          </a:r>
        </a:p>
      </dgm:t>
    </dgm:pt>
    <dgm:pt modelId="{2BD5B105-F947-4A95-B53F-C3EB13E55A88}" type="parTrans" cxnId="{390CEE05-7258-4AC2-9A17-16A708432765}">
      <dgm:prSet/>
      <dgm:spPr/>
      <dgm:t>
        <a:bodyPr/>
        <a:lstStyle/>
        <a:p>
          <a:endParaRPr lang="zh-CN" altLang="en-US"/>
        </a:p>
      </dgm:t>
    </dgm:pt>
    <dgm:pt modelId="{1DC0510E-7760-4DF3-9E2A-EE2EAF83311A}" type="sibTrans" cxnId="{390CEE05-7258-4AC2-9A17-16A708432765}">
      <dgm:prSet/>
      <dgm:spPr/>
      <dgm:t>
        <a:bodyPr/>
        <a:lstStyle/>
        <a:p>
          <a:endParaRPr lang="zh-CN" altLang="en-US"/>
        </a:p>
      </dgm:t>
    </dgm:pt>
    <dgm:pt modelId="{14338043-C058-415D-8303-06ED78740F1D}">
      <dgm:prSet phldr="0" custT="1"/>
      <dgm:spPr/>
      <dgm:t>
        <a:bodyPr vert="horz" wrap="square"/>
        <a:lstStyle/>
        <a:p>
          <a:pPr>
            <a:lnSpc>
              <a:spcPct val="100000"/>
            </a:lnSpc>
            <a:spcBef>
              <a:spcPct val="0"/>
            </a:spcBef>
            <a:spcAft>
              <a:spcPct val="15000"/>
            </a:spcAft>
          </a:pPr>
          <a:r>
            <a:rPr lang="zh-CN" sz="1200" b="1" dirty="0">
              <a:solidFill>
                <a:srgbClr val="0070C0"/>
              </a:solidFill>
              <a:latin typeface="微软雅黑" panose="020B0503020204020204" pitchFamily="34" charset="-122"/>
              <a:ea typeface="微软雅黑" panose="020B0503020204020204" pitchFamily="34" charset="-122"/>
            </a:rPr>
            <a:t>宫颈癌患者精确体外放疗比例</a:t>
          </a:r>
          <a:r>
            <a:rPr lang="zh-CN" altLang="en-US" sz="1200" b="1" dirty="0">
              <a:solidFill>
                <a:srgbClr val="0070C0"/>
              </a:solidFill>
              <a:latin typeface="微软雅黑" panose="020B0503020204020204" pitchFamily="34" charset="-122"/>
              <a:ea typeface="微软雅黑" panose="020B0503020204020204" pitchFamily="34" charset="-122"/>
            </a:rPr>
            <a:t>；</a:t>
          </a:r>
        </a:p>
      </dgm:t>
    </dgm:pt>
    <dgm:pt modelId="{13CE9B54-7772-49C4-842E-F8BCDCC450EB}" type="parTrans" cxnId="{248CE6F8-FC62-4878-B158-4F3FDC1938E6}">
      <dgm:prSet/>
      <dgm:spPr/>
      <dgm:t>
        <a:bodyPr/>
        <a:lstStyle/>
        <a:p>
          <a:endParaRPr lang="zh-CN" altLang="en-US"/>
        </a:p>
      </dgm:t>
    </dgm:pt>
    <dgm:pt modelId="{2B35C889-6B6B-433C-AFE8-3C3A159A2520}" type="sibTrans" cxnId="{248CE6F8-FC62-4878-B158-4F3FDC1938E6}">
      <dgm:prSet/>
      <dgm:spPr/>
      <dgm:t>
        <a:bodyPr/>
        <a:lstStyle/>
        <a:p>
          <a:endParaRPr lang="zh-CN" altLang="en-US"/>
        </a:p>
      </dgm:t>
    </dgm:pt>
    <dgm:pt modelId="{300B6178-FCFF-462B-8B0C-8EDF66EBC420}">
      <dgm:prSet phldr="0" custT="1"/>
      <dgm:spPr/>
      <dgm:t>
        <a:bodyPr vert="horz" wrap="square"/>
        <a:lstStyle/>
        <a:p>
          <a:pPr>
            <a:lnSpc>
              <a:spcPct val="100000"/>
            </a:lnSpc>
            <a:spcBef>
              <a:spcPct val="0"/>
            </a:spcBef>
            <a:spcAft>
              <a:spcPct val="15000"/>
            </a:spcAft>
          </a:pPr>
          <a:r>
            <a:rPr lang="zh-CN" sz="1200" b="1" dirty="0">
              <a:solidFill>
                <a:srgbClr val="0070C0"/>
              </a:solidFill>
              <a:latin typeface="微软雅黑" panose="020B0503020204020204" pitchFamily="34" charset="-122"/>
              <a:ea typeface="微软雅黑" panose="020B0503020204020204" pitchFamily="34" charset="-122"/>
            </a:rPr>
            <a:t>宫颈癌患者精确腔内放疗率</a:t>
          </a:r>
          <a:r>
            <a:rPr lang="zh-CN" altLang="en-US" sz="1200" b="1" dirty="0">
              <a:solidFill>
                <a:srgbClr val="0070C0"/>
              </a:solidFill>
              <a:latin typeface="微软雅黑" panose="020B0503020204020204" pitchFamily="34" charset="-122"/>
              <a:ea typeface="微软雅黑" panose="020B0503020204020204" pitchFamily="34" charset="-122"/>
            </a:rPr>
            <a:t>；</a:t>
          </a:r>
        </a:p>
      </dgm:t>
    </dgm:pt>
    <dgm:pt modelId="{E62DF4C4-C126-4A54-998C-5D4EA00BB647}" type="parTrans" cxnId="{A8EEFDBC-4987-4E41-96C4-A5903EED7558}">
      <dgm:prSet/>
      <dgm:spPr/>
      <dgm:t>
        <a:bodyPr/>
        <a:lstStyle/>
        <a:p>
          <a:endParaRPr lang="zh-CN" altLang="en-US"/>
        </a:p>
      </dgm:t>
    </dgm:pt>
    <dgm:pt modelId="{9EEF657D-5670-470B-B0B4-51524A558401}" type="sibTrans" cxnId="{A8EEFDBC-4987-4E41-96C4-A5903EED7558}">
      <dgm:prSet/>
      <dgm:spPr/>
      <dgm:t>
        <a:bodyPr/>
        <a:lstStyle/>
        <a:p>
          <a:endParaRPr lang="zh-CN" altLang="en-US"/>
        </a:p>
      </dgm:t>
    </dgm:pt>
    <dgm:pt modelId="{17F21222-B56D-48F6-883D-F5C2F0F5A78D}">
      <dgm:prSet phldr="0" custT="1"/>
      <dgm:spPr/>
      <dgm:t>
        <a:bodyPr vert="horz" wrap="square"/>
        <a:lstStyle/>
        <a:p>
          <a:pPr>
            <a:lnSpc>
              <a:spcPct val="100000"/>
            </a:lnSpc>
            <a:spcBef>
              <a:spcPct val="0"/>
            </a:spcBef>
            <a:spcAft>
              <a:spcPct val="15000"/>
            </a:spcAft>
          </a:pPr>
          <a:r>
            <a:rPr lang="zh-CN" sz="1200" b="1" dirty="0">
              <a:solidFill>
                <a:srgbClr val="0070C0"/>
              </a:solidFill>
              <a:latin typeface="微软雅黑" panose="020B0503020204020204" pitchFamily="34" charset="-122"/>
              <a:ea typeface="微软雅黑" panose="020B0503020204020204" pitchFamily="34" charset="-122"/>
            </a:rPr>
            <a:t>宫颈癌患者增敏化疗采用标准方案率</a:t>
          </a:r>
          <a:r>
            <a:rPr lang="zh-CN" altLang="en-US" sz="1200" b="1" dirty="0">
              <a:solidFill>
                <a:srgbClr val="0070C0"/>
              </a:solidFill>
              <a:latin typeface="微软雅黑" panose="020B0503020204020204" pitchFamily="34" charset="-122"/>
              <a:ea typeface="微软雅黑" panose="020B0503020204020204" pitchFamily="34" charset="-122"/>
            </a:rPr>
            <a:t>；</a:t>
          </a:r>
        </a:p>
      </dgm:t>
    </dgm:pt>
    <dgm:pt modelId="{F8A881D6-3B72-4961-B1D2-D7E776842CD1}" type="parTrans" cxnId="{4D50AEDE-D9D5-4202-8D61-C7C6870E924C}">
      <dgm:prSet/>
      <dgm:spPr/>
      <dgm:t>
        <a:bodyPr/>
        <a:lstStyle/>
        <a:p>
          <a:endParaRPr lang="zh-CN" altLang="en-US"/>
        </a:p>
      </dgm:t>
    </dgm:pt>
    <dgm:pt modelId="{3E23E1B5-510F-43C8-8910-13FD0259C9F9}" type="sibTrans" cxnId="{4D50AEDE-D9D5-4202-8D61-C7C6870E924C}">
      <dgm:prSet/>
      <dgm:spPr/>
      <dgm:t>
        <a:bodyPr/>
        <a:lstStyle/>
        <a:p>
          <a:endParaRPr lang="zh-CN" altLang="en-US"/>
        </a:p>
      </dgm:t>
    </dgm:pt>
    <dgm:pt modelId="{CC0B991B-17F4-4357-81A6-F26B06B83284}">
      <dgm:prSet phldr="0" custT="1"/>
      <dgm:spPr/>
      <dgm:t>
        <a:bodyPr vert="horz" wrap="square"/>
        <a:lstStyle/>
        <a:p>
          <a:pPr>
            <a:lnSpc>
              <a:spcPct val="100000"/>
            </a:lnSpc>
            <a:spcBef>
              <a:spcPct val="0"/>
            </a:spcBef>
            <a:spcAft>
              <a:spcPct val="15000"/>
            </a:spcAft>
          </a:pPr>
          <a:r>
            <a:rPr lang="zh-CN" sz="1200" b="1" dirty="0">
              <a:solidFill>
                <a:srgbClr val="0070C0"/>
              </a:solidFill>
              <a:latin typeface="微软雅黑" panose="020B0503020204020204" pitchFamily="34" charset="-122"/>
              <a:ea typeface="微软雅黑" panose="020B0503020204020204" pitchFamily="34" charset="-122"/>
            </a:rPr>
            <a:t>宫颈癌放疗患者近期并发症发生率</a:t>
          </a:r>
          <a:r>
            <a:rPr lang="zh-CN" altLang="en-US" sz="1200" b="1" dirty="0">
              <a:solidFill>
                <a:srgbClr val="0070C0"/>
              </a:solidFill>
              <a:latin typeface="微软雅黑" panose="020B0503020204020204" pitchFamily="34" charset="-122"/>
              <a:ea typeface="微软雅黑" panose="020B0503020204020204" pitchFamily="34" charset="-122"/>
            </a:rPr>
            <a:t>；</a:t>
          </a:r>
        </a:p>
      </dgm:t>
    </dgm:pt>
    <dgm:pt modelId="{9FD73E37-7DD6-4802-980D-4B081157CE9B}" type="parTrans" cxnId="{C98BF14B-483F-4612-AFF0-FBBEC4CCF107}">
      <dgm:prSet/>
      <dgm:spPr/>
      <dgm:t>
        <a:bodyPr/>
        <a:lstStyle/>
        <a:p>
          <a:endParaRPr lang="zh-CN" altLang="en-US"/>
        </a:p>
      </dgm:t>
    </dgm:pt>
    <dgm:pt modelId="{29697C34-B982-48EA-A7D6-87102A8770C6}" type="sibTrans" cxnId="{C98BF14B-483F-4612-AFF0-FBBEC4CCF107}">
      <dgm:prSet/>
      <dgm:spPr/>
      <dgm:t>
        <a:bodyPr/>
        <a:lstStyle/>
        <a:p>
          <a:endParaRPr lang="zh-CN" altLang="en-US"/>
        </a:p>
      </dgm:t>
    </dgm:pt>
    <dgm:pt modelId="{B87235D7-CDA1-441F-BB8C-04103F54EF6A}" type="pres">
      <dgm:prSet presAssocID="{D89275FB-CEAB-4479-A31C-CBA15E00A4BB}" presName="Name0" presStyleCnt="0">
        <dgm:presLayoutVars>
          <dgm:dir/>
          <dgm:animLvl val="lvl"/>
          <dgm:resizeHandles val="exact"/>
        </dgm:presLayoutVars>
      </dgm:prSet>
      <dgm:spPr/>
    </dgm:pt>
    <dgm:pt modelId="{02F68F0E-7DD1-4E52-B077-1D306C52AB88}" type="pres">
      <dgm:prSet presAssocID="{AB1EEAE6-B0C8-4C39-9D89-56E80A3031BF}" presName="composite" presStyleCnt="0"/>
      <dgm:spPr/>
    </dgm:pt>
    <dgm:pt modelId="{F9F0B513-4FFA-4F28-BAF6-B824C59A1AED}" type="pres">
      <dgm:prSet presAssocID="{AB1EEAE6-B0C8-4C39-9D89-56E80A3031BF}" presName="parTx" presStyleLbl="alignNode1" presStyleIdx="0" presStyleCnt="3" custLinFactNeighborX="-424">
        <dgm:presLayoutVars>
          <dgm:chMax val="0"/>
          <dgm:chPref val="0"/>
          <dgm:bulletEnabled val="1"/>
        </dgm:presLayoutVars>
      </dgm:prSet>
      <dgm:spPr/>
    </dgm:pt>
    <dgm:pt modelId="{F8330134-514F-4DE5-BB09-B28C27DC1F26}" type="pres">
      <dgm:prSet presAssocID="{AB1EEAE6-B0C8-4C39-9D89-56E80A3031BF}" presName="desTx" presStyleLbl="alignAccFollowNode1" presStyleIdx="0" presStyleCnt="3">
        <dgm:presLayoutVars>
          <dgm:bulletEnabled val="1"/>
        </dgm:presLayoutVars>
      </dgm:prSet>
      <dgm:spPr/>
    </dgm:pt>
    <dgm:pt modelId="{1ABA1D04-9BEA-4964-9B23-E9478F7EE09E}" type="pres">
      <dgm:prSet presAssocID="{9A6090CC-66DD-4B62-8157-578969A77003}" presName="space" presStyleCnt="0"/>
      <dgm:spPr/>
    </dgm:pt>
    <dgm:pt modelId="{21863605-BDFE-472A-AAC3-59E1E106C255}" type="pres">
      <dgm:prSet presAssocID="{12646210-9487-4443-B4DD-87CC0A24BF27}" presName="composite" presStyleCnt="0"/>
      <dgm:spPr/>
    </dgm:pt>
    <dgm:pt modelId="{72EE98CF-D4BF-447F-A4A0-C66C5E38CB2E}" type="pres">
      <dgm:prSet presAssocID="{12646210-9487-4443-B4DD-87CC0A24BF27}" presName="parTx" presStyleLbl="alignNode1" presStyleIdx="1" presStyleCnt="3">
        <dgm:presLayoutVars>
          <dgm:chMax val="0"/>
          <dgm:chPref val="0"/>
          <dgm:bulletEnabled val="1"/>
        </dgm:presLayoutVars>
      </dgm:prSet>
      <dgm:spPr/>
    </dgm:pt>
    <dgm:pt modelId="{1B022677-9ED7-4528-A70B-57FBE6331B70}" type="pres">
      <dgm:prSet presAssocID="{12646210-9487-4443-B4DD-87CC0A24BF27}" presName="desTx" presStyleLbl="alignAccFollowNode1" presStyleIdx="1" presStyleCnt="3">
        <dgm:presLayoutVars>
          <dgm:bulletEnabled val="1"/>
        </dgm:presLayoutVars>
      </dgm:prSet>
      <dgm:spPr/>
    </dgm:pt>
    <dgm:pt modelId="{F1CD1AFA-38FF-4B4E-9596-E9B5AF6E0F04}" type="pres">
      <dgm:prSet presAssocID="{52790445-1D65-4070-89DA-F55FAB5BD28F}" presName="space" presStyleCnt="0"/>
      <dgm:spPr/>
    </dgm:pt>
    <dgm:pt modelId="{7FB0FCF3-D3F5-4487-B27A-F8D88A53CBF7}" type="pres">
      <dgm:prSet presAssocID="{382BB0A7-DF4D-4AAD-A07E-9042D050D8EC}" presName="composite" presStyleCnt="0"/>
      <dgm:spPr/>
    </dgm:pt>
    <dgm:pt modelId="{B3023C12-0A79-4127-A969-5F5C17E20D99}" type="pres">
      <dgm:prSet presAssocID="{382BB0A7-DF4D-4AAD-A07E-9042D050D8EC}" presName="parTx" presStyleLbl="alignNode1" presStyleIdx="2" presStyleCnt="3">
        <dgm:presLayoutVars>
          <dgm:chMax val="0"/>
          <dgm:chPref val="0"/>
          <dgm:bulletEnabled val="1"/>
        </dgm:presLayoutVars>
      </dgm:prSet>
      <dgm:spPr/>
    </dgm:pt>
    <dgm:pt modelId="{6DFB6A07-0B9C-4B8E-97C5-D6764AEE70CD}" type="pres">
      <dgm:prSet presAssocID="{382BB0A7-DF4D-4AAD-A07E-9042D050D8EC}" presName="desTx" presStyleLbl="alignAccFollowNode1" presStyleIdx="2" presStyleCnt="3">
        <dgm:presLayoutVars>
          <dgm:bulletEnabled val="1"/>
        </dgm:presLayoutVars>
      </dgm:prSet>
      <dgm:spPr/>
    </dgm:pt>
  </dgm:ptLst>
  <dgm:cxnLst>
    <dgm:cxn modelId="{390CEE05-7258-4AC2-9A17-16A708432765}" srcId="{382BB0A7-DF4D-4AAD-A07E-9042D050D8EC}" destId="{493189E4-F691-4C96-806B-9C4C1C87CE90}" srcOrd="0" destOrd="0" parTransId="{2BD5B105-F947-4A95-B53F-C3EB13E55A88}" sibTransId="{1DC0510E-7760-4DF3-9E2A-EE2EAF83311A}"/>
    <dgm:cxn modelId="{8D3CAC08-D3C8-46C2-8FB6-FCD8FC716207}" type="presOf" srcId="{C4A14636-132E-4860-988F-158D193F9FFB}" destId="{F8330134-514F-4DE5-BB09-B28C27DC1F26}" srcOrd="0" destOrd="2" presId="urn:microsoft.com/office/officeart/2005/8/layout/hList1"/>
    <dgm:cxn modelId="{FC34CC0A-ACA5-44C5-A4E9-93DE3D8F17C9}" srcId="{12646210-9487-4443-B4DD-87CC0A24BF27}" destId="{379D6A1D-0634-4443-A2C6-9E4ACA56FFA6}" srcOrd="2" destOrd="0" parTransId="{5C8CCC36-40CD-45B0-8CAC-431889CE79B8}" sibTransId="{CA75592A-BB50-4B58-9BB3-FAA0F046338D}"/>
    <dgm:cxn modelId="{68266D0F-2ADC-43A1-BD72-332AF09F80C6}" type="presOf" srcId="{AB1EEAE6-B0C8-4C39-9D89-56E80A3031BF}" destId="{F9F0B513-4FFA-4F28-BAF6-B824C59A1AED}" srcOrd="0" destOrd="0" presId="urn:microsoft.com/office/officeart/2005/8/layout/hList1"/>
    <dgm:cxn modelId="{ADE60310-5928-4B5C-A4EB-B8ED0E9EF2B5}" type="presOf" srcId="{290A7905-7967-412E-9BEA-593FEE47668D}" destId="{1B022677-9ED7-4528-A70B-57FBE6331B70}" srcOrd="0" destOrd="3" presId="urn:microsoft.com/office/officeart/2005/8/layout/hList1"/>
    <dgm:cxn modelId="{A152FF16-5F45-405F-AAA3-251067066448}" srcId="{AB1EEAE6-B0C8-4C39-9D89-56E80A3031BF}" destId="{54E5633A-1D71-44F7-BFBB-13A91181D2B7}" srcOrd="1" destOrd="0" parTransId="{3CDF6EA8-CC1E-48E5-BCE5-83B3861CF503}" sibTransId="{12886A61-6823-4C3E-A70F-25728DB471D6}"/>
    <dgm:cxn modelId="{3D71EF2E-BB2C-4688-96FC-7EE99D831B71}" srcId="{AB1EEAE6-B0C8-4C39-9D89-56E80A3031BF}" destId="{C4A14636-132E-4860-988F-158D193F9FFB}" srcOrd="2" destOrd="0" parTransId="{4BE66249-D640-46F0-963F-CDF7193A93DC}" sibTransId="{396FC94E-0884-46D8-A9A7-FB114A2D908B}"/>
    <dgm:cxn modelId="{914F645D-F90F-44F1-A35C-2B7AFB11C6F7}" srcId="{D89275FB-CEAB-4479-A31C-CBA15E00A4BB}" destId="{12646210-9487-4443-B4DD-87CC0A24BF27}" srcOrd="1" destOrd="0" parTransId="{71BEEE2F-211C-4083-87B1-F69E9CAC37A0}" sibTransId="{52790445-1D65-4070-89DA-F55FAB5BD28F}"/>
    <dgm:cxn modelId="{C98BF14B-483F-4612-AFF0-FBBEC4CCF107}" srcId="{382BB0A7-DF4D-4AAD-A07E-9042D050D8EC}" destId="{CC0B991B-17F4-4357-81A6-F26B06B83284}" srcOrd="4" destOrd="0" parTransId="{9FD73E37-7DD6-4802-980D-4B081157CE9B}" sibTransId="{29697C34-B982-48EA-A7D6-87102A8770C6}"/>
    <dgm:cxn modelId="{9D699472-2D52-40C8-8801-476D22D5A1DC}" srcId="{12646210-9487-4443-B4DD-87CC0A24BF27}" destId="{6B5E5AAD-C4E5-4F4A-A7A1-7DA6B3BC5962}" srcOrd="0" destOrd="0" parTransId="{66D4A0CC-90F9-4ACB-BDDD-84D43FC1F5B0}" sibTransId="{CF9A98B1-B883-41B1-A899-01B8AD6E82E3}"/>
    <dgm:cxn modelId="{BD4BE377-1B29-494B-A381-C01C2735EBC2}" type="presOf" srcId="{E9F75FFC-3BDA-4D40-A196-93521401C000}" destId="{1B022677-9ED7-4528-A70B-57FBE6331B70}" srcOrd="0" destOrd="1" presId="urn:microsoft.com/office/officeart/2005/8/layout/hList1"/>
    <dgm:cxn modelId="{326B16A5-6B69-4E9C-A572-363F577356AF}" srcId="{12646210-9487-4443-B4DD-87CC0A24BF27}" destId="{17179E14-F3A0-4ACC-BB71-7DB42118C408}" srcOrd="4" destOrd="0" parTransId="{2BA49A4D-F763-4E0C-A14D-933E51407D68}" sibTransId="{83116948-1A37-4979-841E-28651EBA8301}"/>
    <dgm:cxn modelId="{7D5CE5A8-3432-4B78-9A47-682FE0E8C58B}" type="presOf" srcId="{12646210-9487-4443-B4DD-87CC0A24BF27}" destId="{72EE98CF-D4BF-447F-A4A0-C66C5E38CB2E}" srcOrd="0" destOrd="0" presId="urn:microsoft.com/office/officeart/2005/8/layout/hList1"/>
    <dgm:cxn modelId="{FC8ED8B8-E8CC-4D55-A8D8-71D09356AC5B}" srcId="{D89275FB-CEAB-4479-A31C-CBA15E00A4BB}" destId="{AB1EEAE6-B0C8-4C39-9D89-56E80A3031BF}" srcOrd="0" destOrd="0" parTransId="{EB910FC3-59B6-42A7-BCA4-D646150EEA30}" sibTransId="{9A6090CC-66DD-4B62-8157-578969A77003}"/>
    <dgm:cxn modelId="{A8EEFDBC-4987-4E41-96C4-A5903EED7558}" srcId="{382BB0A7-DF4D-4AAD-A07E-9042D050D8EC}" destId="{300B6178-FCFF-462B-8B0C-8EDF66EBC420}" srcOrd="2" destOrd="0" parTransId="{E62DF4C4-C126-4A54-998C-5D4EA00BB647}" sibTransId="{9EEF657D-5670-470B-B0B4-51524A558401}"/>
    <dgm:cxn modelId="{791601BD-951E-4337-9CB5-0D5EDC3A44D9}" type="presOf" srcId="{379D6A1D-0634-4443-A2C6-9E4ACA56FFA6}" destId="{1B022677-9ED7-4528-A70B-57FBE6331B70}" srcOrd="0" destOrd="2" presId="urn:microsoft.com/office/officeart/2005/8/layout/hList1"/>
    <dgm:cxn modelId="{FC5FA9BD-BF0F-48BE-87FA-097170F9E0B5}" srcId="{D89275FB-CEAB-4479-A31C-CBA15E00A4BB}" destId="{382BB0A7-DF4D-4AAD-A07E-9042D050D8EC}" srcOrd="2" destOrd="0" parTransId="{A9AB1417-5189-4134-82F9-4240FA52F0C0}" sibTransId="{7FE6E60D-9318-42D0-AD41-890B45BB2152}"/>
    <dgm:cxn modelId="{0AF8ACBE-8674-42A7-BA19-F8DD02CEDB59}" type="presOf" srcId="{17F21222-B56D-48F6-883D-F5C2F0F5A78D}" destId="{6DFB6A07-0B9C-4B8E-97C5-D6764AEE70CD}" srcOrd="0" destOrd="3" presId="urn:microsoft.com/office/officeart/2005/8/layout/hList1"/>
    <dgm:cxn modelId="{BDB604C9-045C-46FE-A48C-67AF21B93EB8}" type="presOf" srcId="{493189E4-F691-4C96-806B-9C4C1C87CE90}" destId="{6DFB6A07-0B9C-4B8E-97C5-D6764AEE70CD}" srcOrd="0" destOrd="0" presId="urn:microsoft.com/office/officeart/2005/8/layout/hList1"/>
    <dgm:cxn modelId="{743767C9-171B-439E-B5BB-AD93C773A0F8}" type="presOf" srcId="{382BB0A7-DF4D-4AAD-A07E-9042D050D8EC}" destId="{B3023C12-0A79-4127-A969-5F5C17E20D99}" srcOrd="0" destOrd="0" presId="urn:microsoft.com/office/officeart/2005/8/layout/hList1"/>
    <dgm:cxn modelId="{5EE35BCE-AC2F-4A28-982C-EB0BC09F9C84}" type="presOf" srcId="{D89275FB-CEAB-4479-A31C-CBA15E00A4BB}" destId="{B87235D7-CDA1-441F-BB8C-04103F54EF6A}" srcOrd="0" destOrd="0" presId="urn:microsoft.com/office/officeart/2005/8/layout/hList1"/>
    <dgm:cxn modelId="{511853D4-B254-4A76-848F-983B0EDF979D}" type="presOf" srcId="{17179E14-F3A0-4ACC-BB71-7DB42118C408}" destId="{1B022677-9ED7-4528-A70B-57FBE6331B70}" srcOrd="0" destOrd="4" presId="urn:microsoft.com/office/officeart/2005/8/layout/hList1"/>
    <dgm:cxn modelId="{4D50AEDE-D9D5-4202-8D61-C7C6870E924C}" srcId="{382BB0A7-DF4D-4AAD-A07E-9042D050D8EC}" destId="{17F21222-B56D-48F6-883D-F5C2F0F5A78D}" srcOrd="3" destOrd="0" parTransId="{F8A881D6-3B72-4961-B1D2-D7E776842CD1}" sibTransId="{3E23E1B5-510F-43C8-8910-13FD0259C9F9}"/>
    <dgm:cxn modelId="{96802AE2-89E1-410C-B90E-75C109F4B834}" type="presOf" srcId="{14338043-C058-415D-8303-06ED78740F1D}" destId="{6DFB6A07-0B9C-4B8E-97C5-D6764AEE70CD}" srcOrd="0" destOrd="1" presId="urn:microsoft.com/office/officeart/2005/8/layout/hList1"/>
    <dgm:cxn modelId="{A28199E5-6832-42D6-917A-E359A5883A9D}" type="presOf" srcId="{CC0B991B-17F4-4357-81A6-F26B06B83284}" destId="{6DFB6A07-0B9C-4B8E-97C5-D6764AEE70CD}" srcOrd="0" destOrd="4" presId="urn:microsoft.com/office/officeart/2005/8/layout/hList1"/>
    <dgm:cxn modelId="{538BC8E5-6A56-4F82-B312-D36768B5548E}" type="presOf" srcId="{6B5E5AAD-C4E5-4F4A-A7A1-7DA6B3BC5962}" destId="{1B022677-9ED7-4528-A70B-57FBE6331B70}" srcOrd="0" destOrd="0" presId="urn:microsoft.com/office/officeart/2005/8/layout/hList1"/>
    <dgm:cxn modelId="{95348DEF-9971-4D86-A5CC-E43754D875D6}" srcId="{12646210-9487-4443-B4DD-87CC0A24BF27}" destId="{E9F75FFC-3BDA-4D40-A196-93521401C000}" srcOrd="1" destOrd="0" parTransId="{48E64DAE-31E7-47DA-841A-2071D35F91FB}" sibTransId="{6EDDCF40-D2C5-4DC1-8986-021FED1D27ED}"/>
    <dgm:cxn modelId="{A12E59F0-898D-4092-826C-9D13E222CBD9}" srcId="{AB1EEAE6-B0C8-4C39-9D89-56E80A3031BF}" destId="{91ABC1B6-4549-4206-9DA6-64477D9A9914}" srcOrd="0" destOrd="0" parTransId="{013DFFC6-F0BE-4D0F-8F6D-7C61E8A10315}" sibTransId="{CA3D7022-AC72-4942-BC2E-C224336BD56A}"/>
    <dgm:cxn modelId="{7CA35EF4-9D52-47E7-811A-3A2D4E7F2964}" type="presOf" srcId="{54E5633A-1D71-44F7-BFBB-13A91181D2B7}" destId="{F8330134-514F-4DE5-BB09-B28C27DC1F26}" srcOrd="0" destOrd="1" presId="urn:microsoft.com/office/officeart/2005/8/layout/hList1"/>
    <dgm:cxn modelId="{51E3FCF6-7D24-4FF6-B8C3-8BFA15706303}" type="presOf" srcId="{300B6178-FCFF-462B-8B0C-8EDF66EBC420}" destId="{6DFB6A07-0B9C-4B8E-97C5-D6764AEE70CD}" srcOrd="0" destOrd="2" presId="urn:microsoft.com/office/officeart/2005/8/layout/hList1"/>
    <dgm:cxn modelId="{248CE6F8-FC62-4878-B158-4F3FDC1938E6}" srcId="{382BB0A7-DF4D-4AAD-A07E-9042D050D8EC}" destId="{14338043-C058-415D-8303-06ED78740F1D}" srcOrd="1" destOrd="0" parTransId="{13CE9B54-7772-49C4-842E-F8BCDCC450EB}" sibTransId="{2B35C889-6B6B-433C-AFE8-3C3A159A2520}"/>
    <dgm:cxn modelId="{596C0FF9-2FBB-44F8-8429-ACE0A0E2BAA9}" srcId="{12646210-9487-4443-B4DD-87CC0A24BF27}" destId="{290A7905-7967-412E-9BEA-593FEE47668D}" srcOrd="3" destOrd="0" parTransId="{426C70C9-B0E8-4AF4-B0EE-67D6BE26A695}" sibTransId="{74C4E798-D9C5-4308-A71C-21BA99055342}"/>
    <dgm:cxn modelId="{7D9851FC-C3E1-4019-B892-4B5466B5E284}" type="presOf" srcId="{91ABC1B6-4549-4206-9DA6-64477D9A9914}" destId="{F8330134-514F-4DE5-BB09-B28C27DC1F26}" srcOrd="0" destOrd="0" presId="urn:microsoft.com/office/officeart/2005/8/layout/hList1"/>
    <dgm:cxn modelId="{5A3922A1-3B8D-47D5-A18A-DD2D6F107530}" type="presParOf" srcId="{B87235D7-CDA1-441F-BB8C-04103F54EF6A}" destId="{02F68F0E-7DD1-4E52-B077-1D306C52AB88}" srcOrd="0" destOrd="0" presId="urn:microsoft.com/office/officeart/2005/8/layout/hList1"/>
    <dgm:cxn modelId="{D1471B08-C70A-4E5A-968E-85C4509C159F}" type="presParOf" srcId="{02F68F0E-7DD1-4E52-B077-1D306C52AB88}" destId="{F9F0B513-4FFA-4F28-BAF6-B824C59A1AED}" srcOrd="0" destOrd="0" presId="urn:microsoft.com/office/officeart/2005/8/layout/hList1"/>
    <dgm:cxn modelId="{8EAFEA9B-88E6-47F9-9D0A-A4E3DCCCE5FF}" type="presParOf" srcId="{02F68F0E-7DD1-4E52-B077-1D306C52AB88}" destId="{F8330134-514F-4DE5-BB09-B28C27DC1F26}" srcOrd="1" destOrd="0" presId="urn:microsoft.com/office/officeart/2005/8/layout/hList1"/>
    <dgm:cxn modelId="{291B6592-DDE5-4C6F-B660-092653440E12}" type="presParOf" srcId="{B87235D7-CDA1-441F-BB8C-04103F54EF6A}" destId="{1ABA1D04-9BEA-4964-9B23-E9478F7EE09E}" srcOrd="1" destOrd="0" presId="urn:microsoft.com/office/officeart/2005/8/layout/hList1"/>
    <dgm:cxn modelId="{DDD9D0DF-34B9-4ADB-BEA5-43E3C24BFCFE}" type="presParOf" srcId="{B87235D7-CDA1-441F-BB8C-04103F54EF6A}" destId="{21863605-BDFE-472A-AAC3-59E1E106C255}" srcOrd="2" destOrd="0" presId="urn:microsoft.com/office/officeart/2005/8/layout/hList1"/>
    <dgm:cxn modelId="{2EB76803-4000-419E-8C18-24755D32AADC}" type="presParOf" srcId="{21863605-BDFE-472A-AAC3-59E1E106C255}" destId="{72EE98CF-D4BF-447F-A4A0-C66C5E38CB2E}" srcOrd="0" destOrd="0" presId="urn:microsoft.com/office/officeart/2005/8/layout/hList1"/>
    <dgm:cxn modelId="{B6B676DD-B9DC-493B-8413-E10F4CFC9F63}" type="presParOf" srcId="{21863605-BDFE-472A-AAC3-59E1E106C255}" destId="{1B022677-9ED7-4528-A70B-57FBE6331B70}" srcOrd="1" destOrd="0" presId="urn:microsoft.com/office/officeart/2005/8/layout/hList1"/>
    <dgm:cxn modelId="{9940E2D0-486E-403F-8815-8E6B88DBC8BE}" type="presParOf" srcId="{B87235D7-CDA1-441F-BB8C-04103F54EF6A}" destId="{F1CD1AFA-38FF-4B4E-9596-E9B5AF6E0F04}" srcOrd="3" destOrd="0" presId="urn:microsoft.com/office/officeart/2005/8/layout/hList1"/>
    <dgm:cxn modelId="{36F079EC-269C-4744-9B09-1E9A38E112AA}" type="presParOf" srcId="{B87235D7-CDA1-441F-BB8C-04103F54EF6A}" destId="{7FB0FCF3-D3F5-4487-B27A-F8D88A53CBF7}" srcOrd="4" destOrd="0" presId="urn:microsoft.com/office/officeart/2005/8/layout/hList1"/>
    <dgm:cxn modelId="{4BEFC7BF-4D35-44D0-B87C-F2C4F4706E42}" type="presParOf" srcId="{7FB0FCF3-D3F5-4487-B27A-F8D88A53CBF7}" destId="{B3023C12-0A79-4127-A969-5F5C17E20D99}" srcOrd="0" destOrd="0" presId="urn:microsoft.com/office/officeart/2005/8/layout/hList1"/>
    <dgm:cxn modelId="{ED725EBE-2B87-40DE-982E-A9EA9EAAA0FB}" type="presParOf" srcId="{7FB0FCF3-D3F5-4487-B27A-F8D88A53CBF7}" destId="{6DFB6A07-0B9C-4B8E-97C5-D6764AEE70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BD523-93EB-4FF6-835E-A5F01DD510FD}">
      <dsp:nvSpPr>
        <dsp:cNvPr id="0" name=""/>
        <dsp:cNvSpPr/>
      </dsp:nvSpPr>
      <dsp:spPr>
        <a:xfrm>
          <a:off x="1875" y="352451"/>
          <a:ext cx="1803238" cy="72129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latin typeface="黑体" panose="02010609060101010101" pitchFamily="49" charset="-122"/>
              <a:ea typeface="黑体" panose="02010609060101010101" pitchFamily="49" charset="-122"/>
            </a:rPr>
            <a:t>治疗前评估</a:t>
          </a:r>
        </a:p>
      </dsp:txBody>
      <dsp:txXfrm>
        <a:off x="362523" y="352451"/>
        <a:ext cx="1081943" cy="721295"/>
      </dsp:txXfrm>
    </dsp:sp>
    <dsp:sp modelId="{26513591-E443-4045-8EA4-E50220FBD0B7}">
      <dsp:nvSpPr>
        <dsp:cNvPr id="0" name=""/>
        <dsp:cNvSpPr/>
      </dsp:nvSpPr>
      <dsp:spPr>
        <a:xfrm>
          <a:off x="1624790" y="352451"/>
          <a:ext cx="1803238" cy="72129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latin typeface="黑体" panose="02010609060101010101" pitchFamily="49" charset="-122"/>
              <a:ea typeface="黑体" panose="02010609060101010101" pitchFamily="49" charset="-122"/>
            </a:rPr>
            <a:t>初始治疗手术相关</a:t>
          </a:r>
        </a:p>
      </dsp:txBody>
      <dsp:txXfrm>
        <a:off x="1985438" y="352451"/>
        <a:ext cx="1081943" cy="721295"/>
      </dsp:txXfrm>
    </dsp:sp>
    <dsp:sp modelId="{7FF50627-C414-430A-B66F-61E055AFDAE5}">
      <dsp:nvSpPr>
        <dsp:cNvPr id="0" name=""/>
        <dsp:cNvSpPr/>
      </dsp:nvSpPr>
      <dsp:spPr>
        <a:xfrm>
          <a:off x="3247705" y="352451"/>
          <a:ext cx="1803238" cy="72129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latin typeface="黑体" panose="02010609060101010101" pitchFamily="49" charset="-122"/>
              <a:ea typeface="黑体" panose="02010609060101010101" pitchFamily="49" charset="-122"/>
            </a:rPr>
            <a:t>初始治疗放疗相关</a:t>
          </a:r>
        </a:p>
      </dsp:txBody>
      <dsp:txXfrm>
        <a:off x="3608353" y="352451"/>
        <a:ext cx="1081943" cy="721295"/>
      </dsp:txXfrm>
    </dsp:sp>
    <dsp:sp modelId="{97AD3557-D764-4952-A8B6-CE98C4A3EBAB}">
      <dsp:nvSpPr>
        <dsp:cNvPr id="0" name=""/>
        <dsp:cNvSpPr/>
      </dsp:nvSpPr>
      <dsp:spPr>
        <a:xfrm>
          <a:off x="4870620" y="352451"/>
          <a:ext cx="1803238" cy="72129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900" b="1" kern="1200" dirty="0">
              <a:latin typeface="黑体" panose="02010609060101010101" pitchFamily="49" charset="-122"/>
              <a:ea typeface="黑体" panose="02010609060101010101" pitchFamily="49" charset="-122"/>
            </a:rPr>
            <a:t>复发治疗</a:t>
          </a:r>
        </a:p>
      </dsp:txBody>
      <dsp:txXfrm>
        <a:off x="5231268" y="352451"/>
        <a:ext cx="1081943" cy="721295"/>
      </dsp:txXfrm>
    </dsp:sp>
    <dsp:sp modelId="{5D5CD97D-789D-42F0-A347-35B41039FC52}">
      <dsp:nvSpPr>
        <dsp:cNvPr id="0" name=""/>
        <dsp:cNvSpPr/>
      </dsp:nvSpPr>
      <dsp:spPr>
        <a:xfrm>
          <a:off x="6493535" y="352451"/>
          <a:ext cx="2297524" cy="72129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latin typeface="黑体" panose="02010609060101010101" pitchFamily="49" charset="-122"/>
              <a:ea typeface="黑体" panose="02010609060101010101" pitchFamily="49" charset="-122"/>
            </a:rPr>
            <a:t>评估及随访</a:t>
          </a:r>
        </a:p>
      </dsp:txBody>
      <dsp:txXfrm>
        <a:off x="6854183" y="352451"/>
        <a:ext cx="1576229" cy="721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0B513-4FFA-4F28-BAF6-B824C59A1AED}">
      <dsp:nvSpPr>
        <dsp:cNvPr id="0" name=""/>
        <dsp:cNvSpPr/>
      </dsp:nvSpPr>
      <dsp:spPr>
        <a:xfrm>
          <a:off x="0" y="1336"/>
          <a:ext cx="2533945"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诊断（</a:t>
          </a:r>
          <a:r>
            <a:rPr lang="en-US" altLang="zh-CN" sz="1800" b="1" kern="1200" dirty="0">
              <a:latin typeface="微软雅黑" panose="020B0503020204020204" pitchFamily="34" charset="-122"/>
              <a:ea typeface="微软雅黑" panose="020B0503020204020204" pitchFamily="34" charset="-122"/>
            </a:rPr>
            <a:t>40</a:t>
          </a:r>
          <a:r>
            <a:rPr lang="zh-CN" altLang="en-US" sz="1800" b="1" kern="1200" dirty="0">
              <a:latin typeface="微软雅黑" panose="020B0503020204020204" pitchFamily="34" charset="-122"/>
              <a:ea typeface="微软雅黑" panose="020B0503020204020204" pitchFamily="34" charset="-122"/>
            </a:rPr>
            <a:t>分）</a:t>
          </a:r>
        </a:p>
      </dsp:txBody>
      <dsp:txXfrm>
        <a:off x="0" y="1336"/>
        <a:ext cx="2533945" cy="662400"/>
      </dsp:txXfrm>
    </dsp:sp>
    <dsp:sp modelId="{F8330134-514F-4DE5-BB09-B28C27DC1F26}">
      <dsp:nvSpPr>
        <dsp:cNvPr id="0" name=""/>
        <dsp:cNvSpPr/>
      </dsp:nvSpPr>
      <dsp:spPr>
        <a:xfrm>
          <a:off x="2598" y="663736"/>
          <a:ext cx="2533945" cy="275031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宫颈癌患者首次治疗前完成临床</a:t>
          </a:r>
          <a:r>
            <a:rPr lang="en-US" sz="1200" b="1" kern="1200" dirty="0">
              <a:latin typeface="微软雅黑" panose="020B0503020204020204" pitchFamily="34" charset="-122"/>
              <a:ea typeface="微软雅黑" panose="020B0503020204020204" pitchFamily="34" charset="-122"/>
              <a:cs typeface="微软雅黑" panose="020B0503020204020204" pitchFamily="34" charset="-122"/>
            </a:rPr>
            <a:t>FIGO</a:t>
          </a: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分期诊断率</a:t>
          </a:r>
          <a:r>
            <a:rPr lang="zh-CN" altLang="en-US" sz="1200" b="1" kern="1200" dirty="0">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5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宫颈癌患者首次治疗前完成临床</a:t>
          </a:r>
          <a:r>
            <a:rPr lang="en-US" sz="1200" b="1" kern="1200" dirty="0">
              <a:latin typeface="微软雅黑" panose="020B0503020204020204" pitchFamily="34" charset="-122"/>
              <a:ea typeface="微软雅黑" panose="020B0503020204020204" pitchFamily="34" charset="-122"/>
              <a:cs typeface="微软雅黑" panose="020B0503020204020204" pitchFamily="34" charset="-122"/>
            </a:rPr>
            <a:t>FIGO</a:t>
          </a: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分期检查评估策略符合率</a:t>
          </a:r>
          <a:r>
            <a:rPr lang="zh-CN" altLang="en-US" sz="1200" b="1" kern="1200" dirty="0">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5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宫颈癌患者首次治疗前病理学诊断率</a:t>
          </a:r>
          <a:r>
            <a:rPr lang="zh-CN" altLang="en-US" sz="1200" b="1" kern="1200" dirty="0">
              <a:latin typeface="微软雅黑" panose="020B0503020204020204" pitchFamily="34" charset="-122"/>
              <a:ea typeface="微软雅黑" panose="020B0503020204020204" pitchFamily="34" charset="-122"/>
              <a:cs typeface="微软雅黑" panose="020B0503020204020204" pitchFamily="34" charset="-122"/>
            </a:rPr>
            <a:t>；</a:t>
          </a:r>
        </a:p>
      </dsp:txBody>
      <dsp:txXfrm>
        <a:off x="2598" y="663736"/>
        <a:ext cx="2533945" cy="2750318"/>
      </dsp:txXfrm>
    </dsp:sp>
    <dsp:sp modelId="{72EE98CF-D4BF-447F-A4A0-C66C5E38CB2E}">
      <dsp:nvSpPr>
        <dsp:cNvPr id="0" name=""/>
        <dsp:cNvSpPr/>
      </dsp:nvSpPr>
      <dsp:spPr>
        <a:xfrm>
          <a:off x="2891297" y="1336"/>
          <a:ext cx="2533945"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手术（</a:t>
          </a:r>
          <a:r>
            <a:rPr lang="en-US" altLang="zh-CN" sz="1800" b="1" kern="1200" dirty="0">
              <a:latin typeface="微软雅黑" panose="020B0503020204020204" pitchFamily="34" charset="-122"/>
              <a:ea typeface="微软雅黑" panose="020B0503020204020204" pitchFamily="34" charset="-122"/>
            </a:rPr>
            <a:t>60</a:t>
          </a:r>
          <a:r>
            <a:rPr lang="zh-CN" altLang="en-US" sz="1800" b="1" kern="1200" dirty="0">
              <a:latin typeface="微软雅黑" panose="020B0503020204020204" pitchFamily="34" charset="-122"/>
              <a:ea typeface="微软雅黑" panose="020B0503020204020204" pitchFamily="34" charset="-122"/>
            </a:rPr>
            <a:t>分）</a:t>
          </a:r>
        </a:p>
      </dsp:txBody>
      <dsp:txXfrm>
        <a:off x="2891297" y="1336"/>
        <a:ext cx="2533945" cy="662400"/>
      </dsp:txXfrm>
    </dsp:sp>
    <dsp:sp modelId="{1B022677-9ED7-4528-A70B-57FBE6331B70}">
      <dsp:nvSpPr>
        <dsp:cNvPr id="0" name=""/>
        <dsp:cNvSpPr/>
      </dsp:nvSpPr>
      <dsp:spPr>
        <a:xfrm>
          <a:off x="2891297" y="663736"/>
          <a:ext cx="2533945" cy="275031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早期宫颈癌根治性手术切除患者淋巴结切除率；</a:t>
          </a:r>
          <a:endParaRPr lang="zh-CN" altLang="en-US" sz="25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endParaRPr>
        </a:p>
        <a:p>
          <a:pPr marL="114300" lvl="1" indent="-114300" algn="l" defTabSz="533400">
            <a:lnSpc>
              <a:spcPct val="100000"/>
            </a:lnSpc>
            <a:spcBef>
              <a:spcPct val="0"/>
            </a:spcBef>
            <a:spcAft>
              <a:spcPct val="15000"/>
            </a:spcAft>
            <a:buChar char="•"/>
          </a:pP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早期宫颈癌患者根治性手术后病理报告完整率</a:t>
          </a: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术后病理存在高危因素的宫颈癌患者接受同步放化疗率</a:t>
          </a: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术后病理存在符合</a:t>
          </a:r>
          <a:r>
            <a:rPr lang="en-US" sz="1200" b="1" kern="1200" dirty="0" err="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Sedlis</a:t>
          </a: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标准的中危因素宫颈癌患者的放疗率</a:t>
          </a: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宫颈癌手术患者并发症发生率</a:t>
          </a: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sp:txBody>
      <dsp:txXfrm>
        <a:off x="2891297" y="663736"/>
        <a:ext cx="2533945" cy="2750318"/>
      </dsp:txXfrm>
    </dsp:sp>
    <dsp:sp modelId="{B3023C12-0A79-4127-A969-5F5C17E20D99}">
      <dsp:nvSpPr>
        <dsp:cNvPr id="0" name=""/>
        <dsp:cNvSpPr/>
      </dsp:nvSpPr>
      <dsp:spPr>
        <a:xfrm>
          <a:off x="5779995" y="1336"/>
          <a:ext cx="2533945"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放疗（</a:t>
          </a:r>
          <a:r>
            <a:rPr lang="en-US" altLang="zh-CN" sz="1800" b="1" kern="1200" dirty="0">
              <a:latin typeface="微软雅黑" panose="020B0503020204020204" pitchFamily="34" charset="-122"/>
              <a:ea typeface="微软雅黑" panose="020B0503020204020204" pitchFamily="34" charset="-122"/>
            </a:rPr>
            <a:t>60</a:t>
          </a:r>
          <a:r>
            <a:rPr lang="zh-CN" altLang="en-US" sz="1800" b="1" kern="1200" dirty="0">
              <a:latin typeface="微软雅黑" panose="020B0503020204020204" pitchFamily="34" charset="-122"/>
              <a:ea typeface="微软雅黑" panose="020B0503020204020204" pitchFamily="34" charset="-122"/>
            </a:rPr>
            <a:t>分）</a:t>
          </a:r>
        </a:p>
      </dsp:txBody>
      <dsp:txXfrm>
        <a:off x="5779995" y="1336"/>
        <a:ext cx="2533945" cy="662400"/>
      </dsp:txXfrm>
    </dsp:sp>
    <dsp:sp modelId="{6DFB6A07-0B9C-4B8E-97C5-D6764AEE70CD}">
      <dsp:nvSpPr>
        <dsp:cNvPr id="0" name=""/>
        <dsp:cNvSpPr/>
      </dsp:nvSpPr>
      <dsp:spPr>
        <a:xfrm>
          <a:off x="5779995" y="663736"/>
          <a:ext cx="2533945" cy="275031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zh-CN" altLang="en-US" sz="1200" b="1" kern="1200" dirty="0">
              <a:solidFill>
                <a:srgbClr val="0070C0"/>
              </a:solidFill>
              <a:latin typeface="微软雅黑" panose="020B0503020204020204" pitchFamily="34" charset="-122"/>
              <a:ea typeface="微软雅黑" panose="020B0503020204020204" pitchFamily="34" charset="-122"/>
            </a:rPr>
            <a:t>中晚期宫颈癌患者首次治疗同步放化疗率；</a:t>
          </a:r>
        </a:p>
        <a:p>
          <a:pPr marL="114300" lvl="1" indent="-114300" algn="l" defTabSz="533400">
            <a:lnSpc>
              <a:spcPct val="100000"/>
            </a:lnSpc>
            <a:spcBef>
              <a:spcPct val="0"/>
            </a:spcBef>
            <a:spcAft>
              <a:spcPct val="15000"/>
            </a:spcAft>
            <a:buChar char="•"/>
          </a:pPr>
          <a:r>
            <a:rPr lang="zh-CN" sz="1200" b="1" kern="1200" dirty="0">
              <a:solidFill>
                <a:srgbClr val="0070C0"/>
              </a:solidFill>
              <a:latin typeface="微软雅黑" panose="020B0503020204020204" pitchFamily="34" charset="-122"/>
              <a:ea typeface="微软雅黑" panose="020B0503020204020204" pitchFamily="34" charset="-122"/>
            </a:rPr>
            <a:t>宫颈癌患者精确体外放疗比例</a:t>
          </a:r>
          <a:r>
            <a:rPr lang="zh-CN" altLang="en-US" sz="1200" b="1" kern="1200" dirty="0">
              <a:solidFill>
                <a:srgbClr val="0070C0"/>
              </a:solidFill>
              <a:latin typeface="微软雅黑" panose="020B0503020204020204" pitchFamily="34" charset="-122"/>
              <a:ea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0070C0"/>
              </a:solidFill>
              <a:latin typeface="微软雅黑" panose="020B0503020204020204" pitchFamily="34" charset="-122"/>
              <a:ea typeface="微软雅黑" panose="020B0503020204020204" pitchFamily="34" charset="-122"/>
            </a:rPr>
            <a:t>宫颈癌患者精确腔内放疗率</a:t>
          </a:r>
          <a:r>
            <a:rPr lang="zh-CN" altLang="en-US" sz="1200" b="1" kern="1200" dirty="0">
              <a:solidFill>
                <a:srgbClr val="0070C0"/>
              </a:solidFill>
              <a:latin typeface="微软雅黑" panose="020B0503020204020204" pitchFamily="34" charset="-122"/>
              <a:ea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0070C0"/>
              </a:solidFill>
              <a:latin typeface="微软雅黑" panose="020B0503020204020204" pitchFamily="34" charset="-122"/>
              <a:ea typeface="微软雅黑" panose="020B0503020204020204" pitchFamily="34" charset="-122"/>
            </a:rPr>
            <a:t>宫颈癌患者增敏化疗采用标准方案率</a:t>
          </a:r>
          <a:r>
            <a:rPr lang="zh-CN" altLang="en-US" sz="1200" b="1" kern="1200" dirty="0">
              <a:solidFill>
                <a:srgbClr val="0070C0"/>
              </a:solidFill>
              <a:latin typeface="微软雅黑" panose="020B0503020204020204" pitchFamily="34" charset="-122"/>
              <a:ea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0070C0"/>
              </a:solidFill>
              <a:latin typeface="微软雅黑" panose="020B0503020204020204" pitchFamily="34" charset="-122"/>
              <a:ea typeface="微软雅黑" panose="020B0503020204020204" pitchFamily="34" charset="-122"/>
            </a:rPr>
            <a:t>宫颈癌放疗患者近期并发症发生率</a:t>
          </a:r>
          <a:r>
            <a:rPr lang="zh-CN" altLang="en-US" sz="1200" b="1" kern="1200" dirty="0">
              <a:solidFill>
                <a:srgbClr val="0070C0"/>
              </a:solidFill>
              <a:latin typeface="微软雅黑" panose="020B0503020204020204" pitchFamily="34" charset="-122"/>
              <a:ea typeface="微软雅黑" panose="020B0503020204020204" pitchFamily="34" charset="-122"/>
            </a:rPr>
            <a:t>；</a:t>
          </a:r>
        </a:p>
      </dsp:txBody>
      <dsp:txXfrm>
        <a:off x="5779995" y="663736"/>
        <a:ext cx="2533945" cy="275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0B513-4FFA-4F28-BAF6-B824C59A1AED}">
      <dsp:nvSpPr>
        <dsp:cNvPr id="0" name=""/>
        <dsp:cNvSpPr/>
      </dsp:nvSpPr>
      <dsp:spPr>
        <a:xfrm>
          <a:off x="0" y="1336"/>
          <a:ext cx="2533945"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诊断（</a:t>
          </a:r>
          <a:r>
            <a:rPr lang="en-US" altLang="zh-CN" sz="1800" b="1" kern="1200" dirty="0">
              <a:latin typeface="微软雅黑" panose="020B0503020204020204" pitchFamily="34" charset="-122"/>
              <a:ea typeface="微软雅黑" panose="020B0503020204020204" pitchFamily="34" charset="-122"/>
            </a:rPr>
            <a:t>3</a:t>
          </a:r>
          <a:r>
            <a:rPr lang="zh-CN" altLang="en-US" sz="1800" b="1" kern="1200" dirty="0">
              <a:latin typeface="微软雅黑" panose="020B0503020204020204" pitchFamily="34" charset="-122"/>
              <a:ea typeface="微软雅黑" panose="020B0503020204020204" pitchFamily="34" charset="-122"/>
            </a:rPr>
            <a:t>条）</a:t>
          </a:r>
        </a:p>
      </dsp:txBody>
      <dsp:txXfrm>
        <a:off x="0" y="1336"/>
        <a:ext cx="2533945" cy="662400"/>
      </dsp:txXfrm>
    </dsp:sp>
    <dsp:sp modelId="{F8330134-514F-4DE5-BB09-B28C27DC1F26}">
      <dsp:nvSpPr>
        <dsp:cNvPr id="0" name=""/>
        <dsp:cNvSpPr/>
      </dsp:nvSpPr>
      <dsp:spPr>
        <a:xfrm>
          <a:off x="2598" y="663736"/>
          <a:ext cx="2533945" cy="275031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宫颈癌患者首次治疗前完成临床</a:t>
          </a:r>
          <a:r>
            <a:rPr lang="en-US" sz="1200" b="1" kern="1200" dirty="0">
              <a:latin typeface="微软雅黑" panose="020B0503020204020204" pitchFamily="34" charset="-122"/>
              <a:ea typeface="微软雅黑" panose="020B0503020204020204" pitchFamily="34" charset="-122"/>
              <a:cs typeface="微软雅黑" panose="020B0503020204020204" pitchFamily="34" charset="-122"/>
            </a:rPr>
            <a:t>FIGO</a:t>
          </a: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分期诊断率</a:t>
          </a:r>
          <a:r>
            <a:rPr lang="zh-CN" altLang="en-US" sz="1200" b="1" kern="1200" dirty="0">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5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宫颈癌患者首次治疗前完成临床</a:t>
          </a:r>
          <a:r>
            <a:rPr lang="en-US" sz="1200" b="1" kern="1200" dirty="0">
              <a:latin typeface="微软雅黑" panose="020B0503020204020204" pitchFamily="34" charset="-122"/>
              <a:ea typeface="微软雅黑" panose="020B0503020204020204" pitchFamily="34" charset="-122"/>
              <a:cs typeface="微软雅黑" panose="020B0503020204020204" pitchFamily="34" charset="-122"/>
            </a:rPr>
            <a:t>FIGO</a:t>
          </a: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分期检查评估策略符合率</a:t>
          </a:r>
          <a:r>
            <a:rPr lang="zh-CN" altLang="en-US" sz="1200" b="1" kern="1200" dirty="0">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5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cs typeface="微软雅黑" panose="020B0503020204020204" pitchFamily="34" charset="-122"/>
            </a:rPr>
            <a:t>宫颈癌患者首次治疗前病理学诊断率</a:t>
          </a:r>
          <a:r>
            <a:rPr lang="zh-CN" altLang="en-US" sz="1200" b="1" kern="1200" dirty="0">
              <a:latin typeface="微软雅黑" panose="020B0503020204020204" pitchFamily="34" charset="-122"/>
              <a:ea typeface="微软雅黑" panose="020B0503020204020204" pitchFamily="34" charset="-122"/>
              <a:cs typeface="微软雅黑" panose="020B0503020204020204" pitchFamily="34" charset="-122"/>
            </a:rPr>
            <a:t>；</a:t>
          </a:r>
        </a:p>
      </dsp:txBody>
      <dsp:txXfrm>
        <a:off x="2598" y="663736"/>
        <a:ext cx="2533945" cy="2750318"/>
      </dsp:txXfrm>
    </dsp:sp>
    <dsp:sp modelId="{72EE98CF-D4BF-447F-A4A0-C66C5E38CB2E}">
      <dsp:nvSpPr>
        <dsp:cNvPr id="0" name=""/>
        <dsp:cNvSpPr/>
      </dsp:nvSpPr>
      <dsp:spPr>
        <a:xfrm>
          <a:off x="2891297" y="1336"/>
          <a:ext cx="2533945"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手术（</a:t>
          </a:r>
          <a:r>
            <a:rPr lang="en-US" altLang="zh-CN" sz="1800" b="1" kern="1200" dirty="0">
              <a:latin typeface="微软雅黑" panose="020B0503020204020204" pitchFamily="34" charset="-122"/>
              <a:ea typeface="微软雅黑" panose="020B0503020204020204" pitchFamily="34" charset="-122"/>
            </a:rPr>
            <a:t>5</a:t>
          </a:r>
          <a:r>
            <a:rPr lang="zh-CN" altLang="en-US" sz="1800" b="1" kern="1200" dirty="0">
              <a:latin typeface="微软雅黑" panose="020B0503020204020204" pitchFamily="34" charset="-122"/>
              <a:ea typeface="微软雅黑" panose="020B0503020204020204" pitchFamily="34" charset="-122"/>
            </a:rPr>
            <a:t>条）</a:t>
          </a:r>
        </a:p>
      </dsp:txBody>
      <dsp:txXfrm>
        <a:off x="2891297" y="1336"/>
        <a:ext cx="2533945" cy="662400"/>
      </dsp:txXfrm>
    </dsp:sp>
    <dsp:sp modelId="{1B022677-9ED7-4528-A70B-57FBE6331B70}">
      <dsp:nvSpPr>
        <dsp:cNvPr id="0" name=""/>
        <dsp:cNvSpPr/>
      </dsp:nvSpPr>
      <dsp:spPr>
        <a:xfrm>
          <a:off x="2891297" y="663736"/>
          <a:ext cx="2533945" cy="275031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早期宫颈癌根治性手术切除患者淋巴结切除率；</a:t>
          </a:r>
          <a:endParaRPr lang="zh-CN" altLang="en-US" sz="25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endParaRPr>
        </a:p>
        <a:p>
          <a:pPr marL="114300" lvl="1" indent="-114300" algn="l" defTabSz="533400">
            <a:lnSpc>
              <a:spcPct val="100000"/>
            </a:lnSpc>
            <a:spcBef>
              <a:spcPct val="0"/>
            </a:spcBef>
            <a:spcAft>
              <a:spcPct val="15000"/>
            </a:spcAft>
            <a:buChar char="•"/>
          </a:pP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早期宫颈癌患者根治性手术后病理报告完整率</a:t>
          </a: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术后病理存在高危因素的宫颈癌患者接受同步放化疗率</a:t>
          </a: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术后病理存在符合</a:t>
          </a:r>
          <a:r>
            <a:rPr lang="en-US" sz="1200" b="1" kern="1200" dirty="0" err="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Sedlis</a:t>
          </a: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标准的中危因素宫颈癌患者的放疗率</a:t>
          </a: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宫颈癌手术患者并发症发生率</a:t>
          </a:r>
          <a:r>
            <a:rPr lang="zh-CN" altLang="en-US" sz="1200" b="1" kern="12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a:t>
          </a:r>
        </a:p>
      </dsp:txBody>
      <dsp:txXfrm>
        <a:off x="2891297" y="663736"/>
        <a:ext cx="2533945" cy="2750318"/>
      </dsp:txXfrm>
    </dsp:sp>
    <dsp:sp modelId="{B3023C12-0A79-4127-A969-5F5C17E20D99}">
      <dsp:nvSpPr>
        <dsp:cNvPr id="0" name=""/>
        <dsp:cNvSpPr/>
      </dsp:nvSpPr>
      <dsp:spPr>
        <a:xfrm>
          <a:off x="5779995" y="1336"/>
          <a:ext cx="2533945"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放疗（</a:t>
          </a:r>
          <a:r>
            <a:rPr lang="en-US" altLang="zh-CN" sz="1800" b="1" kern="1200" dirty="0">
              <a:latin typeface="微软雅黑" panose="020B0503020204020204" pitchFamily="34" charset="-122"/>
              <a:ea typeface="微软雅黑" panose="020B0503020204020204" pitchFamily="34" charset="-122"/>
            </a:rPr>
            <a:t>5</a:t>
          </a:r>
          <a:r>
            <a:rPr lang="zh-CN" altLang="en-US" sz="1800" b="1" kern="1200" dirty="0">
              <a:latin typeface="微软雅黑" panose="020B0503020204020204" pitchFamily="34" charset="-122"/>
              <a:ea typeface="微软雅黑" panose="020B0503020204020204" pitchFamily="34" charset="-122"/>
            </a:rPr>
            <a:t>条）</a:t>
          </a:r>
        </a:p>
      </dsp:txBody>
      <dsp:txXfrm>
        <a:off x="5779995" y="1336"/>
        <a:ext cx="2533945" cy="662400"/>
      </dsp:txXfrm>
    </dsp:sp>
    <dsp:sp modelId="{6DFB6A07-0B9C-4B8E-97C5-D6764AEE70CD}">
      <dsp:nvSpPr>
        <dsp:cNvPr id="0" name=""/>
        <dsp:cNvSpPr/>
      </dsp:nvSpPr>
      <dsp:spPr>
        <a:xfrm>
          <a:off x="5779995" y="663736"/>
          <a:ext cx="2533945" cy="275031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zh-CN" altLang="en-US" sz="1200" b="1" kern="1200" dirty="0">
              <a:solidFill>
                <a:srgbClr val="0070C0"/>
              </a:solidFill>
              <a:latin typeface="微软雅黑" panose="020B0503020204020204" pitchFamily="34" charset="-122"/>
              <a:ea typeface="微软雅黑" panose="020B0503020204020204" pitchFamily="34" charset="-122"/>
            </a:rPr>
            <a:t>中晚期宫颈癌患者首次治疗同步放化疗率；</a:t>
          </a:r>
        </a:p>
        <a:p>
          <a:pPr marL="114300" lvl="1" indent="-114300" algn="l" defTabSz="533400">
            <a:lnSpc>
              <a:spcPct val="100000"/>
            </a:lnSpc>
            <a:spcBef>
              <a:spcPct val="0"/>
            </a:spcBef>
            <a:spcAft>
              <a:spcPct val="15000"/>
            </a:spcAft>
            <a:buChar char="•"/>
          </a:pPr>
          <a:r>
            <a:rPr lang="zh-CN" sz="1200" b="1" kern="1200" dirty="0">
              <a:solidFill>
                <a:srgbClr val="0070C0"/>
              </a:solidFill>
              <a:latin typeface="微软雅黑" panose="020B0503020204020204" pitchFamily="34" charset="-122"/>
              <a:ea typeface="微软雅黑" panose="020B0503020204020204" pitchFamily="34" charset="-122"/>
            </a:rPr>
            <a:t>宫颈癌患者精确体外放疗比例</a:t>
          </a:r>
          <a:r>
            <a:rPr lang="zh-CN" altLang="en-US" sz="1200" b="1" kern="1200" dirty="0">
              <a:solidFill>
                <a:srgbClr val="0070C0"/>
              </a:solidFill>
              <a:latin typeface="微软雅黑" panose="020B0503020204020204" pitchFamily="34" charset="-122"/>
              <a:ea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0070C0"/>
              </a:solidFill>
              <a:latin typeface="微软雅黑" panose="020B0503020204020204" pitchFamily="34" charset="-122"/>
              <a:ea typeface="微软雅黑" panose="020B0503020204020204" pitchFamily="34" charset="-122"/>
            </a:rPr>
            <a:t>宫颈癌患者精确腔内放疗率</a:t>
          </a:r>
          <a:r>
            <a:rPr lang="zh-CN" altLang="en-US" sz="1200" b="1" kern="1200" dirty="0">
              <a:solidFill>
                <a:srgbClr val="0070C0"/>
              </a:solidFill>
              <a:latin typeface="微软雅黑" panose="020B0503020204020204" pitchFamily="34" charset="-122"/>
              <a:ea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0070C0"/>
              </a:solidFill>
              <a:latin typeface="微软雅黑" panose="020B0503020204020204" pitchFamily="34" charset="-122"/>
              <a:ea typeface="微软雅黑" panose="020B0503020204020204" pitchFamily="34" charset="-122"/>
            </a:rPr>
            <a:t>宫颈癌患者增敏化疗采用标准方案率</a:t>
          </a:r>
          <a:r>
            <a:rPr lang="zh-CN" altLang="en-US" sz="1200" b="1" kern="1200" dirty="0">
              <a:solidFill>
                <a:srgbClr val="0070C0"/>
              </a:solidFill>
              <a:latin typeface="微软雅黑" panose="020B0503020204020204" pitchFamily="34" charset="-122"/>
              <a:ea typeface="微软雅黑" panose="020B0503020204020204" pitchFamily="34" charset="-122"/>
            </a:rPr>
            <a:t>；</a:t>
          </a:r>
        </a:p>
        <a:p>
          <a:pPr marL="114300" lvl="1" indent="-114300" algn="l" defTabSz="533400">
            <a:lnSpc>
              <a:spcPct val="100000"/>
            </a:lnSpc>
            <a:spcBef>
              <a:spcPct val="0"/>
            </a:spcBef>
            <a:spcAft>
              <a:spcPct val="15000"/>
            </a:spcAft>
            <a:buChar char="•"/>
          </a:pPr>
          <a:r>
            <a:rPr lang="zh-CN" sz="1200" b="1" kern="1200" dirty="0">
              <a:solidFill>
                <a:srgbClr val="0070C0"/>
              </a:solidFill>
              <a:latin typeface="微软雅黑" panose="020B0503020204020204" pitchFamily="34" charset="-122"/>
              <a:ea typeface="微软雅黑" panose="020B0503020204020204" pitchFamily="34" charset="-122"/>
            </a:rPr>
            <a:t>宫颈癌放疗患者近期并发症发生率</a:t>
          </a:r>
          <a:r>
            <a:rPr lang="zh-CN" altLang="en-US" sz="1200" b="1" kern="1200" dirty="0">
              <a:solidFill>
                <a:srgbClr val="0070C0"/>
              </a:solidFill>
              <a:latin typeface="微软雅黑" panose="020B0503020204020204" pitchFamily="34" charset="-122"/>
              <a:ea typeface="微软雅黑" panose="020B0503020204020204" pitchFamily="34" charset="-122"/>
            </a:rPr>
            <a:t>；</a:t>
          </a:r>
        </a:p>
      </dsp:txBody>
      <dsp:txXfrm>
        <a:off x="5779995" y="663736"/>
        <a:ext cx="2533945" cy="27503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8C01C-57F0-4206-A9FD-3C5716CD1765}" type="datetimeFigureOut">
              <a:rPr lang="zh-CN" altLang="en-US" smtClean="0"/>
              <a:t>2024-06-10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22832-7FAD-4DE6-9155-715DECE1C9FC}" type="slidenum">
              <a:rPr lang="zh-CN" altLang="en-US" smtClean="0"/>
              <a:t>‹#›</a:t>
            </a:fld>
            <a:endParaRPr lang="zh-CN" altLang="en-US"/>
          </a:p>
        </p:txBody>
      </p:sp>
    </p:spTree>
    <p:extLst>
      <p:ext uri="{BB962C8B-B14F-4D97-AF65-F5344CB8AC3E}">
        <p14:creationId xmlns:p14="http://schemas.microsoft.com/office/powerpoint/2010/main" val="426426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522832-7FAD-4DE6-9155-715DECE1C9F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E826BE2-7200-E34B-9D71-F72B76B7E571}" type="slidenum">
              <a:rPr kumimoji="1" lang="zh-CN" altLang="en-US" smtClean="0"/>
              <a:t>24</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E826BE2-7200-E34B-9D71-F72B76B7E571}" type="slidenum">
              <a:rPr kumimoji="1" lang="zh-CN" altLang="en-US" smtClean="0"/>
              <a:t>27</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05A9A-2F35-4B9E-B13D-167AD50639B3}" type="slidenum">
              <a:rPr lang="zh-CN" altLang="en-US" smtClean="0"/>
              <a:t>30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05A9A-2F35-4B9E-B13D-167AD50639B3}" type="slidenum">
              <a:rPr lang="zh-CN" altLang="en-US" smtClean="0"/>
              <a:t>31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05A9A-2F35-4B9E-B13D-167AD50639B3}" type="slidenum">
              <a:rPr lang="zh-CN" altLang="en-US" smtClean="0"/>
              <a:t>32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05A9A-2F35-4B9E-B13D-167AD50639B3}" type="slidenum">
              <a:rPr lang="zh-CN" altLang="en-US" smtClean="0"/>
              <a:t>33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05A9A-2F35-4B9E-B13D-167AD50639B3}" type="slidenum">
              <a:rPr lang="zh-CN" altLang="en-US" smtClean="0"/>
              <a:t>34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05A9A-2F35-4B9E-B13D-167AD50639B3}" type="slidenum">
              <a:rPr lang="zh-CN" altLang="en-US" smtClean="0"/>
              <a:t>35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E826BE2-7200-E34B-9D71-F72B76B7E571}" type="slidenum">
              <a:rPr kumimoji="1" lang="zh-CN" altLang="en-US" smtClean="0"/>
              <a:t>2</a:t>
            </a:fld>
            <a:endParaRPr kumimoji="1" lang="zh-CN" altLang="en-US"/>
          </a:p>
        </p:txBody>
      </p:sp>
    </p:spTree>
    <p:extLst>
      <p:ext uri="{BB962C8B-B14F-4D97-AF65-F5344CB8AC3E}">
        <p14:creationId xmlns:p14="http://schemas.microsoft.com/office/powerpoint/2010/main" val="375605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A6F06D9-D8D1-4858-B3D3-F55E1807A5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暂未要求</a:t>
            </a:r>
            <a:r>
              <a:rPr lang="en-US" altLang="zh-CN" dirty="0"/>
              <a:t>TNM</a:t>
            </a:r>
            <a:r>
              <a:rPr lang="zh-CN" altLang="en-US" dirty="0"/>
              <a:t>分期</a:t>
            </a:r>
          </a:p>
        </p:txBody>
      </p:sp>
      <p:sp>
        <p:nvSpPr>
          <p:cNvPr id="4" name="灯片编号占位符 3"/>
          <p:cNvSpPr>
            <a:spLocks noGrp="1"/>
          </p:cNvSpPr>
          <p:nvPr>
            <p:ph type="sldNum" sz="quarter" idx="5"/>
          </p:nvPr>
        </p:nvSpPr>
        <p:spPr/>
        <p:txBody>
          <a:bodyPr/>
          <a:lstStyle/>
          <a:p>
            <a:fld id="{1E826BE2-7200-E34B-9D71-F72B76B7E571}" type="slidenum">
              <a:rPr kumimoji="1" lang="zh-CN" altLang="en-US" smtClean="0"/>
              <a:t>9</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zh-CN">
                <a:latin typeface="Times New Roman" panose="02020603050405020304" pitchFamily="18" charset="0"/>
                <a:cs typeface="Times New Roman" panose="02020603050405020304" pitchFamily="18" charset="0"/>
              </a:rPr>
              <a:t>Stage IB2 cervical cancer. (A) Sagittal T2-weighted image showing a exophytic tumor (T) greater than or equal to 4 cm arising from the anterior lip of the cervix. (B) Coronal oblique T2‑weighted image showing that although the tumor has breeched the cervical stromal ring (asterisk) it is still surrounded by the vaginal wall (white arrows).</a:t>
            </a:r>
            <a:endParaRPr kumimoji="0" lang="zh-CN" altLang="en-US">
              <a:latin typeface="Times New Roman" panose="02020603050405020304" pitchFamily="18" charset="0"/>
              <a:cs typeface="Times New Roman" panose="02020603050405020304" pitchFamily="18" charset="0"/>
            </a:endParaRPr>
          </a:p>
          <a:p>
            <a:endParaRPr kumimoji="0"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D93E3B-1742-4E5D-A2AA-E5D85A32D8A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55602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E826BE2-7200-E34B-9D71-F72B76B7E571}" type="slidenum">
              <a:rPr kumimoji="1" lang="zh-CN" altLang="en-US" smtClean="0"/>
              <a:t>17</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E826BE2-7200-E34B-9D71-F72B76B7E571}" type="slidenum">
              <a:rPr kumimoji="1" lang="zh-CN" altLang="en-US" smtClean="0"/>
              <a:t>21</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E826BE2-7200-E34B-9D71-F72B76B7E571}" type="slidenum">
              <a:rPr kumimoji="1" lang="zh-CN" altLang="en-US" smtClean="0"/>
              <a:t>22</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E826BE2-7200-E34B-9D71-F72B76B7E571}" type="slidenum">
              <a:rPr kumimoji="1" lang="zh-CN" altLang="en-US" smtClean="0"/>
              <a:t>23</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8704C080-6E1A-4363-990A-045AE1D124EE}" type="datetimeFigureOut">
              <a:rPr lang="zh-CN" altLang="en-US" smtClean="0"/>
              <a:t>2024-06-10</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C36E56C6-E842-4EF3-99C8-C3635D03AB58}" type="slidenum">
              <a:rPr lang="zh-CN" altLang="en-US" smtClean="0"/>
              <a:t>‹#›</a:t>
            </a:fld>
            <a:endParaRPr lang="zh-CN" altLang="en-US"/>
          </a:p>
        </p:txBody>
      </p:sp>
      <p:pic>
        <p:nvPicPr>
          <p:cNvPr id="8" name="图片 7">
            <a:extLst>
              <a:ext uri="{FF2B5EF4-FFF2-40B4-BE49-F238E27FC236}">
                <a16:creationId xmlns:a16="http://schemas.microsoft.com/office/drawing/2014/main" id="{A17F7453-558C-B623-EB0F-814CCB791027}"/>
              </a:ext>
            </a:extLst>
          </p:cNvPr>
          <p:cNvPicPr>
            <a:picLocks noChangeAspect="1"/>
          </p:cNvPicPr>
          <p:nvPr userDrawn="1"/>
        </p:nvPicPr>
        <p:blipFill>
          <a:blip r:embed="rId2"/>
          <a:stretch>
            <a:fillRect/>
          </a:stretch>
        </p:blipFill>
        <p:spPr>
          <a:xfrm>
            <a:off x="6137205" y="4870436"/>
            <a:ext cx="2698889" cy="273064"/>
          </a:xfrm>
          <a:prstGeom prst="rect">
            <a:avLst/>
          </a:prstGeom>
        </p:spPr>
      </p:pic>
      <p:pic>
        <p:nvPicPr>
          <p:cNvPr id="10" name="图片 9">
            <a:extLst>
              <a:ext uri="{FF2B5EF4-FFF2-40B4-BE49-F238E27FC236}">
                <a16:creationId xmlns:a16="http://schemas.microsoft.com/office/drawing/2014/main" id="{BA8DD217-7D25-9B81-E833-5B4C48F39A71}"/>
              </a:ext>
            </a:extLst>
          </p:cNvPr>
          <p:cNvPicPr>
            <a:picLocks noChangeAspect="1"/>
          </p:cNvPicPr>
          <p:nvPr userDrawn="1"/>
        </p:nvPicPr>
        <p:blipFill>
          <a:blip r:embed="rId3"/>
          <a:stretch>
            <a:fillRect/>
          </a:stretch>
        </p:blipFill>
        <p:spPr>
          <a:xfrm>
            <a:off x="35496" y="13403"/>
            <a:ext cx="2812832" cy="6560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7" name="标题 1"/>
          <p:cNvSpPr>
            <a:spLocks noGrp="1"/>
          </p:cNvSpPr>
          <p:nvPr>
            <p:ph type="title"/>
          </p:nvPr>
        </p:nvSpPr>
        <p:spPr>
          <a:xfrm>
            <a:off x="179516" y="353422"/>
            <a:ext cx="4464496" cy="382257"/>
          </a:xfrm>
        </p:spPr>
        <p:txBody>
          <a:bodyPr/>
          <a:lstStyle>
            <a:lvl1pPr>
              <a:defRPr sz="1800" b="1">
                <a:ln>
                  <a:noFill/>
                </a:ln>
                <a:solidFill>
                  <a:schemeClr val="bg1"/>
                </a:solidFill>
                <a:latin typeface="微软雅黑" panose="020B0503020204020204" pitchFamily="34" charset="-122"/>
                <a:ea typeface="微软雅黑" panose="020B0503020204020204" pitchFamily="34" charset="-122"/>
              </a:defRPr>
            </a:lvl1pPr>
          </a:lstStyle>
          <a:p>
            <a:endParaRPr lang="zh-CN" altLang="en-US" dirty="0"/>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8" name="矩形 7"/>
          <p:cNvSpPr/>
          <p:nvPr userDrawn="1"/>
        </p:nvSpPr>
        <p:spPr>
          <a:xfrm>
            <a:off x="-1429" y="-15716"/>
            <a:ext cx="9164479" cy="830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日期占位符 3"/>
          <p:cNvSpPr>
            <a:spLocks noGrp="1"/>
          </p:cNvSpPr>
          <p:nvPr>
            <p:ph type="dt" sz="half" idx="10"/>
          </p:nvPr>
        </p:nvSpPr>
        <p:spPr/>
        <p:txBody>
          <a:bodyPr/>
          <a:lstStyle/>
          <a:p>
            <a:fld id="{8704C080-6E1A-4363-990A-045AE1D124EE}" type="datetimeFigureOut">
              <a:rPr lang="zh-CN" altLang="en-US" smtClean="0"/>
              <a:t>2024-06-10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6E56C6-E842-4EF3-99C8-C3635D03AB58}" type="slidenum">
              <a:rPr lang="zh-CN" altLang="en-US" smtClean="0"/>
              <a:t>‹#›</a:t>
            </a:fld>
            <a:endParaRPr lang="zh-CN" altLang="en-US"/>
          </a:p>
        </p:txBody>
      </p:sp>
      <p:sp>
        <p:nvSpPr>
          <p:cNvPr id="7" name="矩形 6"/>
          <p:cNvSpPr/>
          <p:nvPr userDrawn="1"/>
        </p:nvSpPr>
        <p:spPr>
          <a:xfrm>
            <a:off x="476" y="4317206"/>
            <a:ext cx="9143048" cy="830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2" name="直接连接符 11"/>
          <p:cNvCxnSpPr/>
          <p:nvPr userDrawn="1"/>
        </p:nvCxnSpPr>
        <p:spPr>
          <a:xfrm>
            <a:off x="137636" y="726281"/>
            <a:ext cx="8853011" cy="6191"/>
          </a:xfrm>
          <a:prstGeom prst="line">
            <a:avLst/>
          </a:prstGeom>
          <a:ln w="19050">
            <a:solidFill>
              <a:srgbClr val="14837C"/>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userDrawn="1"/>
        </p:nvSpPr>
        <p:spPr>
          <a:xfrm>
            <a:off x="137636" y="675323"/>
            <a:ext cx="3358934" cy="57150"/>
          </a:xfrm>
          <a:prstGeom prst="roundRect">
            <a:avLst/>
          </a:prstGeom>
          <a:solidFill>
            <a:srgbClr val="14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 name="直接连接符 14"/>
          <p:cNvCxnSpPr/>
          <p:nvPr userDrawn="1"/>
        </p:nvCxnSpPr>
        <p:spPr>
          <a:xfrm>
            <a:off x="137636" y="4808220"/>
            <a:ext cx="8853012" cy="6191"/>
          </a:xfrm>
          <a:prstGeom prst="line">
            <a:avLst/>
          </a:prstGeom>
          <a:ln w="19050">
            <a:solidFill>
              <a:srgbClr val="14837C"/>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userDrawn="1"/>
        </p:nvSpPr>
        <p:spPr>
          <a:xfrm>
            <a:off x="5973472" y="4814411"/>
            <a:ext cx="3017177" cy="57150"/>
          </a:xfrm>
          <a:prstGeom prst="roundRect">
            <a:avLst/>
          </a:prstGeom>
          <a:solidFill>
            <a:srgbClr val="14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图片 2">
            <a:extLst>
              <a:ext uri="{FF2B5EF4-FFF2-40B4-BE49-F238E27FC236}">
                <a16:creationId xmlns:a16="http://schemas.microsoft.com/office/drawing/2014/main" id="{E7BF04B0-7329-DA92-0A57-6BC54FCCF7FE}"/>
              </a:ext>
            </a:extLst>
          </p:cNvPr>
          <p:cNvPicPr>
            <a:picLocks noChangeAspect="1"/>
          </p:cNvPicPr>
          <p:nvPr userDrawn="1"/>
        </p:nvPicPr>
        <p:blipFill>
          <a:blip r:embed="rId2"/>
          <a:stretch>
            <a:fillRect/>
          </a:stretch>
        </p:blipFill>
        <p:spPr>
          <a:xfrm>
            <a:off x="6084168" y="4868483"/>
            <a:ext cx="2698889" cy="273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8C5611B1-4E3F-2762-0617-DC4DEC8D48B2}"/>
              </a:ext>
            </a:extLst>
          </p:cNvPr>
          <p:cNvPicPr>
            <a:picLocks noChangeAspect="1"/>
          </p:cNvPicPr>
          <p:nvPr userDrawn="1"/>
        </p:nvPicPr>
        <p:blipFill>
          <a:blip r:embed="rId2"/>
          <a:stretch>
            <a:fillRect/>
          </a:stretch>
        </p:blipFill>
        <p:spPr>
          <a:xfrm>
            <a:off x="6084168" y="4787913"/>
            <a:ext cx="2698889" cy="2730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2024-06-10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2024-06-10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microsoft.com/office/2007/relationships/hdphoto" Target="../media/hdphoto1.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8163" y="528365"/>
            <a:ext cx="8210550" cy="1241822"/>
          </a:xfrm>
        </p:spPr>
        <p:txBody>
          <a:bodyPr>
            <a:normAutofit/>
          </a:bodyPr>
          <a:lstStyle/>
          <a:p>
            <a:r>
              <a:rPr lang="zh-CN" altLang="en-US" sz="3600" b="1" dirty="0">
                <a:solidFill>
                  <a:srgbClr val="002060"/>
                </a:solidFill>
                <a:latin typeface="微软雅黑" panose="020B0503020204020204" pitchFamily="34" charset="-122"/>
                <a:ea typeface="微软雅黑" panose="020B0503020204020204" pitchFamily="34" charset="-122"/>
              </a:rPr>
              <a:t>中国宫颈癌规范诊疗质控指标解读</a:t>
            </a:r>
          </a:p>
        </p:txBody>
      </p:sp>
      <p:sp>
        <p:nvSpPr>
          <p:cNvPr id="3" name="副标题 2"/>
          <p:cNvSpPr>
            <a:spLocks noGrp="1"/>
          </p:cNvSpPr>
          <p:nvPr>
            <p:ph type="subTitle" idx="1"/>
          </p:nvPr>
        </p:nvSpPr>
        <p:spPr>
          <a:xfrm>
            <a:off x="971600" y="2075236"/>
            <a:ext cx="6858000" cy="1241822"/>
          </a:xfrm>
        </p:spPr>
        <p:txBody>
          <a:bodyPr>
            <a:noAutofit/>
          </a:bodyPr>
          <a:lstStyle/>
          <a:p>
            <a:pPr>
              <a:lnSpc>
                <a:spcPct val="110000"/>
              </a:lnSpc>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河南省妇科专业质控中心主任委员</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郭瑞霞</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en-US" altLang="zh-CN" sz="1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2024.06.14</a:t>
            </a:r>
          </a:p>
        </p:txBody>
      </p:sp>
      <p:pic>
        <p:nvPicPr>
          <p:cNvPr id="4" name="图片 3">
            <a:extLst>
              <a:ext uri="{FF2B5EF4-FFF2-40B4-BE49-F238E27FC236}">
                <a16:creationId xmlns:a16="http://schemas.microsoft.com/office/drawing/2014/main" id="{794C3413-8DD8-9065-ABE0-7F7878728D30}"/>
              </a:ext>
            </a:extLst>
          </p:cNvPr>
          <p:cNvPicPr>
            <a:picLocks noChangeAspect="1"/>
          </p:cNvPicPr>
          <p:nvPr/>
        </p:nvPicPr>
        <p:blipFill>
          <a:blip r:embed="rId3"/>
          <a:stretch>
            <a:fillRect/>
          </a:stretch>
        </p:blipFill>
        <p:spPr>
          <a:xfrm>
            <a:off x="248656" y="3085307"/>
            <a:ext cx="8792341" cy="18627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58738"/>
            <a:ext cx="5314950" cy="857250"/>
          </a:xfrm>
        </p:spPr>
        <p:txBody>
          <a:bodyPr>
            <a:noAutofit/>
          </a:bodyPr>
          <a:lstStyle/>
          <a:p>
            <a:r>
              <a:rPr lang="zh-CN" altLang="en-US" sz="2000" b="1" dirty="0">
                <a:latin typeface="微软雅黑" panose="020B0503020204020204" pitchFamily="34" charset="-122"/>
                <a:ea typeface="微软雅黑" panose="020B0503020204020204" pitchFamily="34" charset="-122"/>
              </a:rPr>
              <a:t>表1  FIGO2018年分期</a:t>
            </a:r>
          </a:p>
        </p:txBody>
      </p:sp>
      <p:graphicFrame>
        <p:nvGraphicFramePr>
          <p:cNvPr id="4" name="内容占位符 3"/>
          <p:cNvGraphicFramePr>
            <a:graphicFrameLocks noGrp="1"/>
          </p:cNvGraphicFramePr>
          <p:nvPr>
            <p:ph idx="4294967295"/>
            <p:custDataLst>
              <p:tags r:id="rId1"/>
            </p:custDataLst>
            <p:extLst>
              <p:ext uri="{D42A27DB-BD31-4B8C-83A1-F6EECF244321}">
                <p14:modId xmlns:p14="http://schemas.microsoft.com/office/powerpoint/2010/main" val="1203656405"/>
              </p:ext>
            </p:extLst>
          </p:nvPr>
        </p:nvGraphicFramePr>
        <p:xfrm>
          <a:off x="467544" y="915566"/>
          <a:ext cx="7344816" cy="3888441"/>
        </p:xfrm>
        <a:graphic>
          <a:graphicData uri="http://schemas.openxmlformats.org/drawingml/2006/table">
            <a:tbl>
              <a:tblPr/>
              <a:tblGrid>
                <a:gridCol w="949731">
                  <a:extLst>
                    <a:ext uri="{9D8B030D-6E8A-4147-A177-3AD203B41FA5}">
                      <a16:colId xmlns:a16="http://schemas.microsoft.com/office/drawing/2014/main" val="20000"/>
                    </a:ext>
                  </a:extLst>
                </a:gridCol>
                <a:gridCol w="6395085">
                  <a:extLst>
                    <a:ext uri="{9D8B030D-6E8A-4147-A177-3AD203B41FA5}">
                      <a16:colId xmlns:a16="http://schemas.microsoft.com/office/drawing/2014/main" val="20001"/>
                    </a:ext>
                  </a:extLst>
                </a:gridCol>
              </a:tblGrid>
              <a:tr h="149849">
                <a:tc>
                  <a:txBody>
                    <a:bodyPr/>
                    <a:lstStyle/>
                    <a:p>
                      <a:pPr algn="ctr">
                        <a:spcAft>
                          <a:spcPts val="0"/>
                        </a:spcAft>
                      </a:pPr>
                      <a:r>
                        <a:rPr lang="zh-CN" sz="9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rPr>
                        <a:t>分期</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zh-CN" sz="900" b="1" kern="100">
                          <a:solidFill>
                            <a:schemeClr val="bg1"/>
                          </a:solidFill>
                          <a:effectLst/>
                          <a:latin typeface="微软雅黑" panose="020B0503020204020204" pitchFamily="34" charset="-122"/>
                          <a:ea typeface="微软雅黑" panose="020B0503020204020204" pitchFamily="34" charset="-122"/>
                          <a:cs typeface="Times New Roman" panose="02020603050405020304"/>
                        </a:rPr>
                        <a:t>描述</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I</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期</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肿瘤严格局限于宫颈</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扩展至宫体将被忽略</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900" kern="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IA</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dirty="0">
                          <a:effectLst/>
                          <a:latin typeface="微软雅黑" panose="020B0503020204020204" pitchFamily="34" charset="-122"/>
                          <a:ea typeface="微软雅黑" panose="020B0503020204020204" pitchFamily="34" charset="-122"/>
                          <a:cs typeface="微软雅黑" panose="020B0503020204020204" pitchFamily="34" charset="-122"/>
                        </a:rPr>
                        <a:t>仅能在显微镜下诊断的浸润癌，所测量的最大浸润深度≤</a:t>
                      </a:r>
                      <a:r>
                        <a:rPr lang="en-US" sz="900" kern="100" dirty="0">
                          <a:effectLst/>
                          <a:latin typeface="微软雅黑" panose="020B0503020204020204" pitchFamily="34" charset="-122"/>
                          <a:ea typeface="微软雅黑" panose="020B0503020204020204" pitchFamily="34" charset="-122"/>
                          <a:cs typeface="微软雅黑" panose="020B0503020204020204" pitchFamily="34" charset="-122"/>
                        </a:rPr>
                        <a:t>5.0mm</a:t>
                      </a:r>
                      <a:r>
                        <a:rPr lang="zh-CN" sz="900" kern="100" dirty="0">
                          <a:effectLst/>
                          <a:latin typeface="微软雅黑" panose="020B0503020204020204" pitchFamily="34" charset="-122"/>
                          <a:ea typeface="微软雅黑" panose="020B0503020204020204" pitchFamily="34" charset="-122"/>
                          <a:cs typeface="微软雅黑" panose="020B0503020204020204" pitchFamily="34" charset="-122"/>
                        </a:rPr>
                        <a:t>的浸润癌</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IA1</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所测量间质浸润深度＜</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3.0mm</a:t>
                      </a:r>
                      <a:endParaRPr lang="zh-CN" sz="900" kern="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0543">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IA2</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所测量间质浸润深度≥</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3.0mm</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而≤</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5.0mm</a:t>
                      </a:r>
                      <a:endParaRPr lang="zh-CN" sz="900" kern="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IB</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所测量的最大浸润深度＞</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5.0mm</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的浸润癌</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病变范围超过</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IA</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期</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，病变局限于宫颈。</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IB1</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问质浸润深度＞</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5.0mm</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而最大径线≤</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2.0cm</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的浸润癌</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IB2</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最大径线＞</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2.0cm</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而≤</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4.0cm</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的浸润癌</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IB3</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最大径线＞</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4.0cm</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的浸润癌</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II</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期</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宫颈肿瘤侵犯超出子宫，但未达盆壁且未达阴道下</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1/3</a:t>
                      </a:r>
                      <a:endParaRPr lang="zh-CN" sz="900" kern="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IIA</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肿瘤侵犯限于阴道上</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2/3</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，无宫旁浸润</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IIA1</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最大径线≤</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4.0cm</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的浸润癌</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0543">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IIA2</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最大径线＞</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4.0cm</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的浸润癌</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IIB</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Times New Roman" panose="02020603050405020304"/>
                        </a:rPr>
                        <a:t>有宫旁浸润，但未扩展至盆壁</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06635">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III</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期</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dirty="0">
                          <a:effectLst/>
                          <a:latin typeface="微软雅黑" panose="020B0503020204020204" pitchFamily="34" charset="-122"/>
                          <a:ea typeface="微软雅黑" panose="020B0503020204020204" pitchFamily="34" charset="-122"/>
                          <a:cs typeface="微软雅黑" panose="020B0503020204020204" pitchFamily="34" charset="-122"/>
                        </a:rPr>
                        <a:t>肿瘤扩展到骨盆壁和</a:t>
                      </a:r>
                      <a:r>
                        <a:rPr lang="en-US" sz="9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dirty="0">
                          <a:effectLst/>
                          <a:latin typeface="微软雅黑" panose="020B0503020204020204" pitchFamily="34" charset="-122"/>
                          <a:ea typeface="微软雅黑" panose="020B0503020204020204" pitchFamily="34" charset="-122"/>
                          <a:cs typeface="微软雅黑" panose="020B0503020204020204" pitchFamily="34" charset="-122"/>
                        </a:rPr>
                        <a:t>或累及阴道下</a:t>
                      </a:r>
                      <a:r>
                        <a:rPr lang="en-US" sz="900" kern="100" dirty="0">
                          <a:effectLst/>
                          <a:latin typeface="微软雅黑" panose="020B0503020204020204" pitchFamily="34" charset="-122"/>
                          <a:ea typeface="微软雅黑" panose="020B0503020204020204" pitchFamily="34" charset="-122"/>
                          <a:cs typeface="微软雅黑" panose="020B0503020204020204" pitchFamily="34" charset="-122"/>
                        </a:rPr>
                        <a:t>1/3</a:t>
                      </a:r>
                      <a:r>
                        <a:rPr lang="zh-CN" sz="900" kern="100" dirty="0">
                          <a:effectLst/>
                          <a:latin typeface="微软雅黑" panose="020B0503020204020204" pitchFamily="34" charset="-122"/>
                          <a:ea typeface="微软雅黑" panose="020B0503020204020204" pitchFamily="34" charset="-122"/>
                          <a:cs typeface="微软雅黑" panose="020B0503020204020204" pitchFamily="34" charset="-122"/>
                        </a:rPr>
                        <a:t>和</a:t>
                      </a:r>
                      <a:r>
                        <a:rPr lang="en-US" sz="9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dirty="0">
                          <a:effectLst/>
                          <a:latin typeface="微软雅黑" panose="020B0503020204020204" pitchFamily="34" charset="-122"/>
                          <a:ea typeface="微软雅黑" panose="020B0503020204020204" pitchFamily="34" charset="-122"/>
                          <a:cs typeface="微软雅黑" panose="020B0503020204020204" pitchFamily="34" charset="-122"/>
                        </a:rPr>
                        <a:t>或导致肾盂积水或肾无功能者和</a:t>
                      </a:r>
                      <a:r>
                        <a:rPr lang="en-US" sz="9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dirty="0">
                          <a:effectLst/>
                          <a:latin typeface="微软雅黑" panose="020B0503020204020204" pitchFamily="34" charset="-122"/>
                          <a:ea typeface="微软雅黑" panose="020B0503020204020204" pitchFamily="34" charset="-122"/>
                          <a:cs typeface="微软雅黑" panose="020B0503020204020204" pitchFamily="34" charset="-122"/>
                        </a:rPr>
                        <a:t>或侵犯盆腔和</a:t>
                      </a:r>
                      <a:r>
                        <a:rPr lang="en-US" sz="9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dirty="0">
                          <a:effectLst/>
                          <a:latin typeface="微软雅黑" panose="020B0503020204020204" pitchFamily="34" charset="-122"/>
                          <a:ea typeface="微软雅黑" panose="020B0503020204020204" pitchFamily="34" charset="-122"/>
                          <a:cs typeface="微软雅黑" panose="020B0503020204020204" pitchFamily="34" charset="-122"/>
                        </a:rPr>
                        <a:t>或腹主动脉旁淋巴结</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IIIA</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肿瘤累及阴道下</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1/3</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，没有扩展到骨盆壁</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IIIB</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肿瘤扩展到骨盆壁和</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或引起肾盂积水或肾无功能</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99697">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IIIC</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侵犯盆腔和</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或腹主动脉旁淋巴结</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包括微转移</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，无论肿瘤大小和范围</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需标注</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r</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或</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 p</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r</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表示影像诊断，</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p</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表示病理诊断</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900" kern="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IIIC1</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Times New Roman" panose="02020603050405020304"/>
                        </a:rPr>
                        <a:t>仅有盆腔淋巴结转移</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0543">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IIIC2</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Times New Roman" panose="02020603050405020304"/>
                        </a:rPr>
                        <a:t>腹主动脉旁淋巴结转移</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83047">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IV</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期</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肿瘤侵犯膀胱或直肠黏膜</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病理证实</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或肿瘤播散超出真骨盆，泡状水肿不能分为</a:t>
                      </a:r>
                      <a:r>
                        <a:rPr lang="en-US" sz="900" kern="100">
                          <a:effectLst/>
                          <a:latin typeface="微软雅黑" panose="020B0503020204020204" pitchFamily="34" charset="-122"/>
                          <a:ea typeface="微软雅黑" panose="020B0503020204020204" pitchFamily="34" charset="-122"/>
                          <a:cs typeface="微软雅黑" panose="020B0503020204020204" pitchFamily="34" charset="-122"/>
                        </a:rPr>
                        <a:t>IV</a:t>
                      </a:r>
                      <a:r>
                        <a:rPr lang="zh-CN" sz="900" kern="100">
                          <a:effectLst/>
                          <a:latin typeface="微软雅黑" panose="020B0503020204020204" pitchFamily="34" charset="-122"/>
                          <a:ea typeface="微软雅黑" panose="020B0503020204020204" pitchFamily="34" charset="-122"/>
                          <a:cs typeface="微软雅黑" panose="020B0503020204020204" pitchFamily="34" charset="-122"/>
                        </a:rPr>
                        <a:t>期</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IVA</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微软雅黑" panose="020B0503020204020204" pitchFamily="34" charset="-122"/>
                          <a:ea typeface="微软雅黑" panose="020B0503020204020204" pitchFamily="34" charset="-122"/>
                          <a:cs typeface="Times New Roman" panose="02020603050405020304"/>
                        </a:rPr>
                        <a:t>肿瘤侵犯膀胱或直肠黏膜</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9849">
                <a:tc>
                  <a:txBody>
                    <a:bodyPr/>
                    <a:lstStyle/>
                    <a:p>
                      <a:pPr algn="ctr">
                        <a:spcAft>
                          <a:spcPts val="0"/>
                        </a:spcAft>
                      </a:pPr>
                      <a:r>
                        <a:rPr lang="en-US" sz="900" kern="100">
                          <a:effectLst/>
                          <a:latin typeface="微软雅黑" panose="020B0503020204020204" pitchFamily="34" charset="-122"/>
                          <a:ea typeface="微软雅黑" panose="020B0503020204020204" pitchFamily="34" charset="-122"/>
                          <a:cs typeface="Times New Roman" panose="02020603050405020304"/>
                        </a:rPr>
                        <a:t>IVB</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dirty="0">
                          <a:effectLst/>
                          <a:latin typeface="微软雅黑" panose="020B0503020204020204" pitchFamily="34" charset="-122"/>
                          <a:ea typeface="微软雅黑" panose="020B0503020204020204" pitchFamily="34" charset="-122"/>
                          <a:cs typeface="Times New Roman" panose="02020603050405020304"/>
                        </a:rPr>
                        <a:t>肿瘤播散至远处器官</a:t>
                      </a: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50800"/>
            <a:ext cx="8748464" cy="857250"/>
          </a:xfrm>
        </p:spPr>
        <p:txBody>
          <a:bodyPr>
            <a:noAutofit/>
          </a:bodyPr>
          <a:lstStyle/>
          <a:p>
            <a:r>
              <a:rPr lang="zh-CN" altLang="en-US" sz="1800" b="1" dirty="0">
                <a:latin typeface="微软雅黑" panose="020B0503020204020204" pitchFamily="34" charset="-122"/>
                <a:ea typeface="微软雅黑" panose="020B0503020204020204" pitchFamily="34" charset="-122"/>
              </a:rPr>
              <a:t>指标2 宫颈癌患者首次治疗前完成临床FIGO分期检查评估策略符合率</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（分值：</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a:t>
            </a:r>
            <a:endParaRPr kumimoji="1" lang="zh-CN" altLang="en-US" sz="1800" dirty="0">
              <a:latin typeface="+mn-ea"/>
              <a:ea typeface="+mn-ea"/>
            </a:endParaRPr>
          </a:p>
        </p:txBody>
      </p:sp>
      <p:sp>
        <p:nvSpPr>
          <p:cNvPr id="3" name="内容占位符 2"/>
          <p:cNvSpPr>
            <a:spLocks noGrp="1"/>
          </p:cNvSpPr>
          <p:nvPr>
            <p:ph idx="4294967295"/>
          </p:nvPr>
        </p:nvSpPr>
        <p:spPr>
          <a:xfrm>
            <a:off x="0" y="1200150"/>
            <a:ext cx="8229600" cy="3394075"/>
          </a:xfrm>
        </p:spPr>
        <p:txBody>
          <a:bodyPr>
            <a:normAutofit/>
          </a:bodyPr>
          <a:lstStyle/>
          <a:p>
            <a:endParaRPr kumimoji="1" lang="zh-CN" altLang="en-US" dirty="0"/>
          </a:p>
          <a:p>
            <a:endParaRPr kumimoji="1" lang="en-US" altLang="zh-CN" dirty="0"/>
          </a:p>
          <a:p>
            <a:endParaRPr kumimoji="1" lang="zh-CN" altLang="en-US" dirty="0"/>
          </a:p>
        </p:txBody>
      </p:sp>
      <mc:AlternateContent xmlns:mc="http://schemas.openxmlformats.org/markup-compatibility/2006" xmlns:a14="http://schemas.microsoft.com/office/drawing/2010/main">
        <mc:Choice Requires="a14">
          <p:sp>
            <p:nvSpPr>
              <p:cNvPr id="6" name="矩形 5"/>
              <p:cNvSpPr/>
              <p:nvPr/>
            </p:nvSpPr>
            <p:spPr>
              <a:xfrm>
                <a:off x="251460" y="915670"/>
                <a:ext cx="8678545" cy="4629985"/>
              </a:xfrm>
              <a:prstGeom prst="rect">
                <a:avLst/>
              </a:prstGeom>
            </p:spPr>
            <p:txBody>
              <a:bodyPr wrap="square" lIns="68580" tIns="34290" rIns="68580" bIns="34290">
                <a:spAutoFit/>
              </a:bodyPr>
              <a:lstStyle/>
              <a:p>
                <a:pPr marL="171450" lvl="0" indent="-171450" algn="just">
                  <a:lnSpc>
                    <a:spcPct val="210000"/>
                  </a:lnSpc>
                  <a:buClr>
                    <a:srgbClr val="000000"/>
                  </a:buClr>
                  <a:buSzPts val="1200"/>
                  <a:buFont typeface="Wingdings" panose="05000000000000000000"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定义：</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宫颈癌患者首次治疗前实际完成临床</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FIGO</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分期检查评估的病例数占宫颈癌患者首次治疗前需要完成临床</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FIGO</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分期检查评估的病例数的比例</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nSpc>
                    <a:spcPct val="210000"/>
                  </a:lnSpc>
                  <a:buFont typeface="Wingdings" panose="05000000000000000000"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计算公式：</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宫颈癌患者首次治疗前临床</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FIGO</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分期检查评估策略符合率</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21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14:m>
                  <m:oMath xmlns:m="http://schemas.openxmlformats.org/officeDocument/2006/math">
                    <m:r>
                      <a:rPr lang="en-US" altLang="zh-CN" sz="1400" i="1" kern="100">
                        <a:solidFill>
                          <a:srgbClr val="000000"/>
                        </a:solidFill>
                        <a:latin typeface="Cambria Math" panose="02040503050406030204" charset="0"/>
                        <a:ea typeface="MS Mincho" charset="0"/>
                        <a:cs typeface="Cambria Math" panose="02040503050406030204" charset="0"/>
                      </a:rPr>
                      <m:t>=</m:t>
                    </m:r>
                    <m:f>
                      <m:fPr>
                        <m:ctrlPr>
                          <a:rPr lang="zh-CN" altLang="zh-CN" sz="1400" i="1" kern="100" smtClean="0">
                            <a:solidFill>
                              <a:srgbClr val="000000"/>
                            </a:solidFill>
                            <a:latin typeface="Cambria Math" panose="02040503050406030204" pitchFamily="18" charset="0"/>
                            <a:ea typeface="微软雅黑" panose="020B0503020204020204" pitchFamily="34" charset="-122"/>
                            <a:cs typeface="Cambria Math" panose="02040503050406030204" charset="0"/>
                          </a:rPr>
                        </m:ctrlPr>
                      </m:fPr>
                      <m:num>
                        <m:nary>
                          <m:naryPr>
                            <m:chr m:val="∑"/>
                            <m:limLoc m:val="undOvr"/>
                            <m:subHide m:val="on"/>
                            <m:supHide m:val="on"/>
                            <m:ctrlPr>
                              <a:rPr lang="zh-CN" altLang="zh-CN" sz="1400" i="1" kern="100" smtClean="0">
                                <a:solidFill>
                                  <a:srgbClr val="000000"/>
                                </a:solidFill>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400" i="1" kern="100">
                                <a:solidFill>
                                  <a:srgbClr val="000000"/>
                                </a:solidFill>
                                <a:latin typeface="Cambria Math" panose="02040503050406030204" charset="0"/>
                                <a:ea typeface="MS Mincho" charset="0"/>
                                <a:cs typeface="Cambria Math" panose="02040503050406030204" charset="0"/>
                              </a:rPr>
                              <m:t>首次治疗前临床</m:t>
                            </m:r>
                            <m:r>
                              <m:rPr>
                                <m:sty m:val="p"/>
                              </m:rPr>
                              <a:rPr lang="en-US" altLang="zh-CN" sz="1400" i="1" kern="100">
                                <a:solidFill>
                                  <a:srgbClr val="000000"/>
                                </a:solidFill>
                                <a:latin typeface="Cambria Math" panose="02040503050406030204" charset="0"/>
                                <a:ea typeface="微软雅黑" panose="020B0503020204020204" pitchFamily="34" charset="-122"/>
                                <a:cs typeface="Cambria Math" panose="02040503050406030204" charset="0"/>
                              </a:rPr>
                              <m:t>FIGO</m:t>
                            </m:r>
                            <m:r>
                              <a:rPr lang="zh-CN" altLang="zh-CN" sz="1400" i="1" kern="100">
                                <a:solidFill>
                                  <a:srgbClr val="000000"/>
                                </a:solidFill>
                                <a:latin typeface="Cambria Math" panose="02040503050406030204" charset="0"/>
                                <a:ea typeface="MS Mincho" charset="0"/>
                                <a:cs typeface="Cambria Math" panose="02040503050406030204" charset="0"/>
                              </a:rPr>
                              <m:t>分期</m:t>
                            </m:r>
                            <m:r>
                              <a:rPr lang="zh-CN" altLang="en-US" sz="1400" i="1" kern="100">
                                <a:solidFill>
                                  <a:srgbClr val="000000"/>
                                </a:solidFill>
                                <a:latin typeface="Cambria Math" panose="02040503050406030204" charset="0"/>
                                <a:ea typeface="MS Mincho" charset="0"/>
                                <a:cs typeface="Cambria Math" panose="02040503050406030204" charset="0"/>
                              </a:rPr>
                              <m:t>检查评估符合策略</m:t>
                            </m:r>
                            <m:r>
                              <a:rPr lang="zh-CN" altLang="en-US" sz="1400" b="0" i="1" kern="100" smtClean="0">
                                <a:solidFill>
                                  <a:srgbClr val="000000"/>
                                </a:solidFill>
                                <a:latin typeface="Cambria Math" panose="02040503050406030204" charset="0"/>
                                <a:ea typeface="MS Mincho" charset="0"/>
                                <a:cs typeface="Cambria Math" panose="02040503050406030204" charset="0"/>
                              </a:rPr>
                              <m:t>的</m:t>
                            </m:r>
                            <m:r>
                              <a:rPr lang="zh-CN" altLang="en-US" sz="1400" i="1" kern="100">
                                <a:solidFill>
                                  <a:srgbClr val="000000"/>
                                </a:solidFill>
                                <a:latin typeface="Cambria Math" panose="02040503050406030204" charset="0"/>
                                <a:ea typeface="MS Mincho" charset="0"/>
                                <a:cs typeface="Cambria Math" panose="02040503050406030204" charset="0"/>
                              </a:rPr>
                              <m:t>宫颈癌</m:t>
                            </m:r>
                            <m:r>
                              <a:rPr lang="zh-CN" altLang="en-US" sz="1400" i="1" kern="100" smtClean="0">
                                <a:solidFill>
                                  <a:srgbClr val="000000"/>
                                </a:solidFill>
                                <a:latin typeface="Cambria Math" panose="02040503050406030204" charset="0"/>
                                <a:ea typeface="MS Mincho" charset="0"/>
                                <a:cs typeface="Cambria Math" panose="02040503050406030204" charset="0"/>
                              </a:rPr>
                              <m:t>患者</m:t>
                            </m:r>
                            <m:r>
                              <a:rPr lang="zh-CN" altLang="en-US" sz="1400" b="0" i="1" kern="100" smtClean="0">
                                <a:solidFill>
                                  <a:srgbClr val="000000"/>
                                </a:solidFill>
                                <a:latin typeface="Cambria Math" panose="02040503050406030204" charset="0"/>
                                <a:ea typeface="MS Mincho" charset="0"/>
                                <a:cs typeface="Cambria Math" panose="02040503050406030204" charset="0"/>
                              </a:rPr>
                              <m:t>数</m:t>
                            </m:r>
                          </m:e>
                        </m:nary>
                      </m:num>
                      <m:den>
                        <m:nary>
                          <m:naryPr>
                            <m:chr m:val="∑"/>
                            <m:limLoc m:val="undOvr"/>
                            <m:subHide m:val="on"/>
                            <m:supHide m:val="on"/>
                            <m:ctrlPr>
                              <a:rPr lang="zh-CN" altLang="zh-CN" sz="1400" i="1" kern="100" smtClean="0">
                                <a:solidFill>
                                  <a:srgbClr val="000000"/>
                                </a:solidFill>
                                <a:latin typeface="Cambria Math" panose="02040503050406030204" pitchFamily="18" charset="0"/>
                                <a:ea typeface="微软雅黑" panose="020B0503020204020204" pitchFamily="34" charset="-122"/>
                                <a:cs typeface="Cambria Math" panose="02040503050406030204" charset="0"/>
                              </a:rPr>
                            </m:ctrlPr>
                          </m:naryPr>
                          <m:sub/>
                          <m:sup/>
                          <m:e>
                            <m:r>
                              <a:rPr lang="zh-CN" altLang="en-US" sz="1400" i="1" kern="100">
                                <a:solidFill>
                                  <a:srgbClr val="000000"/>
                                </a:solidFill>
                                <a:latin typeface="Cambria Math" panose="02040503050406030204" charset="0"/>
                                <a:ea typeface="MS Mincho" charset="0"/>
                                <a:cs typeface="Cambria Math" panose="02040503050406030204" charset="0"/>
                              </a:rPr>
                              <m:t>同期接受首次治疗</m:t>
                            </m:r>
                            <m:r>
                              <a:rPr lang="zh-CN" altLang="en-US" sz="1400" b="0" i="1" kern="100" smtClean="0">
                                <a:solidFill>
                                  <a:srgbClr val="000000"/>
                                </a:solidFill>
                                <a:latin typeface="Cambria Math" panose="02040503050406030204" charset="0"/>
                                <a:ea typeface="MS Mincho" charset="0"/>
                                <a:cs typeface="Cambria Math" panose="02040503050406030204" charset="0"/>
                              </a:rPr>
                              <m:t>的</m:t>
                            </m:r>
                            <m:r>
                              <a:rPr lang="zh-CN" altLang="zh-CN" sz="1400" i="1" kern="100">
                                <a:solidFill>
                                  <a:srgbClr val="000000"/>
                                </a:solidFill>
                                <a:latin typeface="Cambria Math" panose="02040503050406030204" charset="0"/>
                                <a:ea typeface="MS Mincho" charset="0"/>
                                <a:cs typeface="Cambria Math" panose="02040503050406030204" charset="0"/>
                              </a:rPr>
                              <m:t>宫颈癌患者</m:t>
                            </m:r>
                            <m:r>
                              <a:rPr lang="zh-CN" altLang="en-US" sz="1400" i="1" kern="100">
                                <a:solidFill>
                                  <a:srgbClr val="000000"/>
                                </a:solidFill>
                                <a:latin typeface="Cambria Math" panose="02040503050406030204" charset="0"/>
                                <a:ea typeface="MS Mincho" charset="0"/>
                                <a:cs typeface="Cambria Math" panose="02040503050406030204" charset="0"/>
                              </a:rPr>
                              <m:t>总数</m:t>
                            </m:r>
                          </m:e>
                        </m:nary>
                      </m:den>
                    </m:f>
                  </m:oMath>
                </a14:m>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100%</a:t>
                </a:r>
                <a:endParaRPr lang="zh-CN"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just">
                  <a:lnSpc>
                    <a:spcPct val="210000"/>
                  </a:lnSpc>
                  <a:buClr>
                    <a:srgbClr val="000000"/>
                  </a:buClr>
                  <a:buSzPts val="1200"/>
                  <a:buFont typeface="Wingdings" panose="05000000000000000000"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评估办法：</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随机抽取</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份病历，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FIGO</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分期检查评估</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策略符合</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率每降低</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扣</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分，扣完为止</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just">
                  <a:lnSpc>
                    <a:spcPct val="210000"/>
                  </a:lnSpc>
                  <a:buClr>
                    <a:srgbClr val="000000"/>
                  </a:buClr>
                  <a:buSzPts val="1200"/>
                  <a:buFont typeface="Wingdings" panose="05000000000000000000"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质控标准：</a:t>
                </a:r>
                <a:r>
                  <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rPr>
                  <a:t>100%</a:t>
                </a:r>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just">
                  <a:lnSpc>
                    <a:spcPct val="210000"/>
                  </a:lnSpc>
                  <a:buClr>
                    <a:srgbClr val="000000"/>
                  </a:buClr>
                  <a:buSzPts val="1200"/>
                  <a:buFont typeface="Wingdings" panose="05000000000000000000"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除外病例：</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a:t>
                </a:r>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238125">
                  <a:lnSpc>
                    <a:spcPct val="210000"/>
                  </a:lnSpc>
                </a:pPr>
                <a:endParaRPr lang="zh-CN"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10000"/>
                  </a:lnSpc>
                </a:pPr>
                <a:endParaRPr lang="en-US" altLang="zh-CN" sz="1200" b="1" dirty="0">
                  <a:latin typeface="微软雅黑" panose="020B0503020204020204" pitchFamily="34" charset="-122"/>
                  <a:ea typeface="微软雅黑" panose="020B0503020204020204" pitchFamily="34" charset="-122"/>
                  <a:cs typeface="微软雅黑" panose="020B0503020204020204" pitchFamily="34" charset="-122"/>
                </a:endParaRPr>
              </a:p>
              <a:p>
                <a:pPr defTabSz="685800">
                  <a:lnSpc>
                    <a:spcPct val="210000"/>
                  </a:lnSpc>
                  <a:defRPr/>
                </a:pP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a:spcAft>
                    <a:spcPts val="450"/>
                  </a:spcAft>
                  <a:defRPr/>
                </a:pPr>
                <a:endPar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251460" y="915670"/>
                <a:ext cx="8678545" cy="4629985"/>
              </a:xfrm>
              <a:prstGeom prst="rect">
                <a:avLst/>
              </a:prstGeom>
              <a:blipFill rotWithShape="1">
                <a:blip r:embed="rId2"/>
                <a:stretch>
                  <a:fillRect l="-140" r="-281"/>
                </a:stretch>
              </a:blipFill>
            </p:spPr>
            <p:txBody>
              <a:bodyPr/>
              <a:lstStyle/>
              <a:p>
                <a:r>
                  <a:rPr lang="zh-CN"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605" y="699770"/>
            <a:ext cx="8539480" cy="3092450"/>
          </a:xfrm>
          <a:prstGeom prst="rect">
            <a:avLst/>
          </a:prstGeom>
        </p:spPr>
        <p:txBody>
          <a:bodyPr wrap="square">
            <a:noAutofit/>
          </a:bodyPr>
          <a:lstStyle/>
          <a:p>
            <a:pPr marL="285750" indent="-285750">
              <a:lnSpc>
                <a:spcPct val="200000"/>
              </a:lnSpc>
              <a:buFont typeface="Wingdings" panose="05000000000000000000"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意义：</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反应评估病情的规范性；</a:t>
            </a:r>
          </a:p>
          <a:p>
            <a:pPr marL="285750" indent="-285750">
              <a:lnSpc>
                <a:spcPct val="200000"/>
              </a:lnSpc>
              <a:buFont typeface="Wingdings" panose="05000000000000000000"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说明：</a:t>
            </a:r>
          </a:p>
          <a:p>
            <a:pPr>
              <a:lnSpc>
                <a:spcPct val="20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、临床</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FIGO</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分期检查符合基本策略①或符合基本策略②；</a:t>
            </a:r>
          </a:p>
          <a:p>
            <a:pPr>
              <a:lnSpc>
                <a:spcPct val="20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基本策略 ①：盆腔</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MRI</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（平扫加动态增强）</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颈胸腹盆腔增强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CT+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妇科检查；</a:t>
            </a:r>
          </a:p>
          <a:p>
            <a:pPr>
              <a:lnSpc>
                <a:spcPct val="20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基本策略 ②：盆腔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MRI</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（平扫加动态增强）</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全身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PET-CT+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妇科检查；</a:t>
            </a:r>
          </a:p>
          <a:p>
            <a:pPr>
              <a:lnSpc>
                <a:spcPct val="20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、妇科检查是临床分期的主要依据，需两名及以上高年资医师共同查体明确临床分期，妇科检查应包括三合诊，描述肿块</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p>
          <a:p>
            <a:pPr>
              <a:lnSpc>
                <a:spcPct val="20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大小，阴道壁受累情况，对可疑阴道壁受累需要进行阴道镜检查评估阴道壁累及情况；通过三合诊判断宫旁有无浸润；</a:t>
            </a:r>
          </a:p>
          <a:p>
            <a:pPr>
              <a:lnSpc>
                <a:spcPct val="20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病例中需记录检查医生姓名，职称；</a:t>
            </a:r>
          </a:p>
          <a:p>
            <a:pPr>
              <a:lnSpc>
                <a:spcPct val="20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3</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、盆腔</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MRI</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检查方法及报告内容，具体见附件表</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p>
          <a:p>
            <a:pPr>
              <a:lnSpc>
                <a:spcPct val="20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4</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、不能行</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MRI</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者，盆腔增强</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CT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可作为替代；</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195263"/>
            <a:ext cx="6858000" cy="857250"/>
          </a:xfrm>
        </p:spPr>
        <p:txBody>
          <a:bodyPr>
            <a:normAutofit fontScale="90000"/>
          </a:bodyPr>
          <a:lstStyle/>
          <a:p>
            <a:br>
              <a:rPr lang="en-US" altLang="zh-CN" sz="3100" b="1" dirty="0">
                <a:latin typeface="+mn-ea"/>
                <a:ea typeface="+mn-ea"/>
              </a:rPr>
            </a:br>
            <a:r>
              <a:rPr lang="zh-CN" altLang="en-US" sz="2000" b="1" dirty="0">
                <a:latin typeface="微软雅黑" panose="020B0503020204020204" pitchFamily="34" charset="-122"/>
                <a:ea typeface="微软雅黑" panose="020B0503020204020204" pitchFamily="34" charset="-122"/>
              </a:rPr>
              <a:t>表2盆腔MRI检查方法及报告内容</a:t>
            </a:r>
            <a:br>
              <a:rPr lang="zh-CN" altLang="en-US" sz="2000" b="1" dirty="0">
                <a:latin typeface="微软雅黑" panose="020B0503020204020204" pitchFamily="34" charset="-122"/>
                <a:ea typeface="微软雅黑" panose="020B0503020204020204" pitchFamily="34" charset="-122"/>
              </a:rPr>
            </a:br>
            <a:endParaRPr lang="zh-CN" altLang="en-US" dirty="0"/>
          </a:p>
        </p:txBody>
      </p:sp>
      <p:graphicFrame>
        <p:nvGraphicFramePr>
          <p:cNvPr id="4" name="内容占位符 3"/>
          <p:cNvGraphicFramePr>
            <a:graphicFrameLocks noGrp="1"/>
          </p:cNvGraphicFramePr>
          <p:nvPr>
            <p:ph idx="4294967295"/>
            <p:custDataLst>
              <p:tags r:id="rId1"/>
            </p:custDataLst>
            <p:extLst>
              <p:ext uri="{D42A27DB-BD31-4B8C-83A1-F6EECF244321}">
                <p14:modId xmlns:p14="http://schemas.microsoft.com/office/powerpoint/2010/main" val="1562432717"/>
              </p:ext>
            </p:extLst>
          </p:nvPr>
        </p:nvGraphicFramePr>
        <p:xfrm>
          <a:off x="561975" y="911225"/>
          <a:ext cx="8583295" cy="3724275"/>
        </p:xfrm>
        <a:graphic>
          <a:graphicData uri="http://schemas.openxmlformats.org/drawingml/2006/table">
            <a:tbl>
              <a:tblPr>
                <a:tableStyleId>{5C22544A-7EE6-4342-B048-85BDC9FD1C3A}</a:tableStyleId>
              </a:tblPr>
              <a:tblGrid>
                <a:gridCol w="1619885">
                  <a:extLst>
                    <a:ext uri="{9D8B030D-6E8A-4147-A177-3AD203B41FA5}">
                      <a16:colId xmlns:a16="http://schemas.microsoft.com/office/drawing/2014/main" val="20000"/>
                    </a:ext>
                  </a:extLst>
                </a:gridCol>
                <a:gridCol w="1736725">
                  <a:extLst>
                    <a:ext uri="{9D8B030D-6E8A-4147-A177-3AD203B41FA5}">
                      <a16:colId xmlns:a16="http://schemas.microsoft.com/office/drawing/2014/main" val="20001"/>
                    </a:ext>
                  </a:extLst>
                </a:gridCol>
                <a:gridCol w="5226685">
                  <a:extLst>
                    <a:ext uri="{9D8B030D-6E8A-4147-A177-3AD203B41FA5}">
                      <a16:colId xmlns:a16="http://schemas.microsoft.com/office/drawing/2014/main" val="20002"/>
                    </a:ext>
                  </a:extLst>
                </a:gridCol>
              </a:tblGrid>
              <a:tr h="334645">
                <a:tc gridSpan="2">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rPr>
                        <a:t>检查方法</a:t>
                      </a:r>
                      <a:endParaRPr lang="zh-CN" sz="1200" kern="100" dirty="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tc hMerge="1">
                  <a:txBody>
                    <a:bodyPr/>
                    <a:lstStyle/>
                    <a:p>
                      <a:endParaRPr lang="zh-CN"/>
                    </a:p>
                  </a:txBody>
                  <a:tcPr/>
                </a:tc>
                <a:tc>
                  <a:txBody>
                    <a:bodyPr/>
                    <a:lstStyle/>
                    <a:p>
                      <a:pPr algn="l">
                        <a:spcAft>
                          <a:spcPts val="0"/>
                        </a:spcAft>
                      </a:pPr>
                      <a:r>
                        <a:rPr lang="zh-CN" sz="1200" kern="100">
                          <a:effectLst/>
                          <a:latin typeface="微软雅黑" panose="020B0503020204020204" pitchFamily="34" charset="-122"/>
                          <a:ea typeface="微软雅黑" panose="020B0503020204020204" pitchFamily="34" charset="-122"/>
                        </a:rPr>
                        <a:t>平扫加动态增强</a:t>
                      </a:r>
                      <a:endParaRPr lang="zh-CN" sz="1200" kern="10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extLst>
                  <a:ext uri="{0D108BD9-81ED-4DB2-BD59-A6C34878D82A}">
                    <a16:rowId xmlns:a16="http://schemas.microsoft.com/office/drawing/2014/main" val="10000"/>
                  </a:ext>
                </a:extLst>
              </a:tr>
              <a:tr h="465455">
                <a:tc gridSpan="2">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rPr>
                        <a:t>扫描序列</a:t>
                      </a:r>
                      <a:endParaRPr lang="zh-CN" sz="1200" kern="100" dirty="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tc hMerge="1">
                  <a:txBody>
                    <a:bodyPr/>
                    <a:lstStyle/>
                    <a:p>
                      <a:endParaRPr lang="zh-CN"/>
                    </a:p>
                  </a:txBody>
                  <a:tcPr/>
                </a:tc>
                <a:tc>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包括矢状位</a:t>
                      </a:r>
                      <a:r>
                        <a:rPr 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T2WI</a:t>
                      </a:r>
                      <a:r>
                        <a:rPr 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不抑脂、宫颈轴位</a:t>
                      </a:r>
                      <a:r>
                        <a:rPr 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T2WI</a:t>
                      </a:r>
                      <a:r>
                        <a:rPr 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不抑脂</a:t>
                      </a:r>
                      <a:r>
                        <a:rPr lang="zh-CN"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DWI(</a:t>
                      </a:r>
                      <a:r>
                        <a:rPr lang="zh-CN" alt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推荐宫颈轴位</a:t>
                      </a:r>
                      <a:r>
                        <a:rPr lang="en-US"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0975" marR="50975" marT="0" marB="0" anchor="ctr">
                    <a:solidFill>
                      <a:schemeClr val="bg1">
                        <a:lumMod val="95000"/>
                      </a:schemeClr>
                    </a:solidFill>
                  </a:tcPr>
                </a:tc>
                <a:extLst>
                  <a:ext uri="{0D108BD9-81ED-4DB2-BD59-A6C34878D82A}">
                    <a16:rowId xmlns:a16="http://schemas.microsoft.com/office/drawing/2014/main" val="10001"/>
                  </a:ext>
                </a:extLst>
              </a:tr>
              <a:tr h="491490">
                <a:tc rowSpan="8">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rPr>
                        <a:t>报告内容</a:t>
                      </a:r>
                      <a:endParaRPr lang="zh-CN" sz="1200" kern="100" dirty="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tc>
                  <a:txBody>
                    <a:bodyPr/>
                    <a:lstStyle/>
                    <a:p>
                      <a:pPr algn="l">
                        <a:spcAft>
                          <a:spcPts val="0"/>
                        </a:spcAft>
                      </a:pPr>
                      <a:r>
                        <a:rPr lang="zh-CN" sz="1200" kern="100">
                          <a:effectLst/>
                          <a:latin typeface="微软雅黑" panose="020B0503020204020204" pitchFamily="34" charset="-122"/>
                          <a:ea typeface="微软雅黑" panose="020B0503020204020204" pitchFamily="34" charset="-122"/>
                        </a:rPr>
                        <a:t>肿瘤定位</a:t>
                      </a:r>
                      <a:endParaRPr lang="zh-CN" sz="1200" kern="10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tc>
                  <a:txBody>
                    <a:bodyPr/>
                    <a:lstStyle/>
                    <a:p>
                      <a:pPr algn="l">
                        <a:spcAft>
                          <a:spcPts val="0"/>
                        </a:spcAft>
                      </a:pPr>
                      <a:r>
                        <a:rPr lang="zh-CN" sz="1200" kern="100">
                          <a:effectLst/>
                          <a:latin typeface="微软雅黑" panose="020B0503020204020204" pitchFamily="34" charset="-122"/>
                          <a:ea typeface="微软雅黑" panose="020B0503020204020204" pitchFamily="34" charset="-122"/>
                          <a:cs typeface="微软雅黑" panose="020B0503020204020204" pitchFamily="34" charset="-122"/>
                        </a:rPr>
                        <a:t>包括宫颈情况、是否累及颈体交界、是否累及宫体、左侧</a:t>
                      </a:r>
                      <a:r>
                        <a:rPr lang="en-US" sz="1200" kern="100">
                          <a:effectLst/>
                          <a:latin typeface="微软雅黑" panose="020B0503020204020204" pitchFamily="34" charset="-122"/>
                          <a:ea typeface="微软雅黑" panose="020B0503020204020204" pitchFamily="34" charset="-122"/>
                          <a:cs typeface="微软雅黑" panose="020B0503020204020204" pitchFamily="34" charset="-122"/>
                        </a:rPr>
                        <a:t>/</a:t>
                      </a:r>
                      <a:r>
                        <a:rPr lang="zh-CN" sz="1200" kern="100">
                          <a:effectLst/>
                          <a:latin typeface="微软雅黑" panose="020B0503020204020204" pitchFamily="34" charset="-122"/>
                          <a:ea typeface="微软雅黑" panose="020B0503020204020204" pitchFamily="34" charset="-122"/>
                          <a:cs typeface="微软雅黑" panose="020B0503020204020204" pitchFamily="34" charset="-122"/>
                        </a:rPr>
                        <a:t>右侧宫旁为著</a:t>
                      </a:r>
                    </a:p>
                  </a:txBody>
                  <a:tcPr marL="50975" marR="50975" marT="0" marB="0" anchor="ctr">
                    <a:solidFill>
                      <a:schemeClr val="bg1">
                        <a:lumMod val="95000"/>
                      </a:schemeClr>
                    </a:solidFill>
                  </a:tcPr>
                </a:tc>
                <a:extLst>
                  <a:ext uri="{0D108BD9-81ED-4DB2-BD59-A6C34878D82A}">
                    <a16:rowId xmlns:a16="http://schemas.microsoft.com/office/drawing/2014/main" val="10002"/>
                  </a:ext>
                </a:extLst>
              </a:tr>
              <a:tr h="335280">
                <a:tc vMerge="1">
                  <a:txBody>
                    <a:bodyPr/>
                    <a:lstStyle/>
                    <a:p>
                      <a:endParaRPr lang="zh-CN"/>
                    </a:p>
                  </a:txBody>
                  <a:tcPr/>
                </a:tc>
                <a:tc>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rPr>
                        <a:t>肿瘤大小</a:t>
                      </a:r>
                      <a:endParaRPr lang="zh-CN" sz="1200" kern="100" dirty="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tc>
                  <a:txBody>
                    <a:bodyPr/>
                    <a:lstStyle/>
                    <a:p>
                      <a:pPr algn="l">
                        <a:spcAft>
                          <a:spcPts val="0"/>
                        </a:spcAft>
                      </a:pPr>
                      <a:r>
                        <a:rPr lang="zh-CN" sz="1200" kern="100">
                          <a:effectLst/>
                          <a:latin typeface="微软雅黑" panose="020B0503020204020204" pitchFamily="34" charset="-122"/>
                          <a:ea typeface="微软雅黑" panose="020B0503020204020204" pitchFamily="34" charset="-122"/>
                        </a:rPr>
                        <a:t>包括长度、宽度、高度的最大径线</a:t>
                      </a:r>
                      <a:endParaRPr lang="zh-CN" sz="1200" kern="10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extLst>
                  <a:ext uri="{0D108BD9-81ED-4DB2-BD59-A6C34878D82A}">
                    <a16:rowId xmlns:a16="http://schemas.microsoft.com/office/drawing/2014/main" val="10003"/>
                  </a:ext>
                </a:extLst>
              </a:tr>
              <a:tr h="421005">
                <a:tc vMerge="1">
                  <a:txBody>
                    <a:bodyPr/>
                    <a:lstStyle/>
                    <a:p>
                      <a:endParaRPr lang="zh-CN"/>
                    </a:p>
                  </a:txBody>
                  <a:tcPr/>
                </a:tc>
                <a:tc>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rPr>
                        <a:t>肿瘤侵犯</a:t>
                      </a:r>
                      <a:endParaRPr lang="zh-CN" sz="1200" kern="100" dirty="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tc>
                  <a:txBody>
                    <a:bodyPr/>
                    <a:lstStyle/>
                    <a:p>
                      <a:pPr algn="l">
                        <a:spcAft>
                          <a:spcPts val="0"/>
                        </a:spcAft>
                      </a:pPr>
                      <a:r>
                        <a:rPr lang="zh-CN" sz="1200" kern="100">
                          <a:effectLst/>
                          <a:latin typeface="微软雅黑" panose="020B0503020204020204" pitchFamily="34" charset="-122"/>
                          <a:ea typeface="微软雅黑" panose="020B0503020204020204" pitchFamily="34" charset="-122"/>
                        </a:rPr>
                        <a:t>是否侵犯外膜、阴道壁、输尿管、直肠、盆壁、膀胱间隙、直肠间隙</a:t>
                      </a:r>
                      <a:endParaRPr lang="zh-CN" sz="1200" kern="10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extLst>
                  <a:ext uri="{0D108BD9-81ED-4DB2-BD59-A6C34878D82A}">
                    <a16:rowId xmlns:a16="http://schemas.microsoft.com/office/drawing/2014/main" val="10004"/>
                  </a:ext>
                </a:extLst>
              </a:tr>
              <a:tr h="335280">
                <a:tc vMerge="1">
                  <a:txBody>
                    <a:bodyPr/>
                    <a:lstStyle/>
                    <a:p>
                      <a:endParaRPr lang="zh-CN"/>
                    </a:p>
                  </a:txBody>
                  <a:tcPr/>
                </a:tc>
                <a:tc rowSpan="2">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rPr>
                        <a:t>盆腔淋巴结</a:t>
                      </a:r>
                      <a:endParaRPr lang="zh-CN" sz="1200" kern="100" dirty="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tc>
                  <a:txBody>
                    <a:bodyPr/>
                    <a:lstStyle/>
                    <a:p>
                      <a:pPr algn="l">
                        <a:spcAft>
                          <a:spcPts val="0"/>
                        </a:spcAft>
                      </a:pPr>
                      <a:r>
                        <a:rPr lang="zh-CN" sz="1200" kern="100">
                          <a:effectLst/>
                          <a:latin typeface="微软雅黑" panose="020B0503020204020204" pitchFamily="34" charset="-122"/>
                          <a:ea typeface="微软雅黑" panose="020B0503020204020204" pitchFamily="34" charset="-122"/>
                          <a:cs typeface="微软雅黑" panose="020B0503020204020204" pitchFamily="34" charset="-122"/>
                        </a:rPr>
                        <a:t>无可疑淋巴结 </a:t>
                      </a:r>
                    </a:p>
                  </a:txBody>
                  <a:tcPr marL="50975" marR="50975" marT="0" marB="0" anchor="ctr">
                    <a:solidFill>
                      <a:schemeClr val="bg1">
                        <a:lumMod val="95000"/>
                      </a:schemeClr>
                    </a:solidFill>
                  </a:tcPr>
                </a:tc>
                <a:extLst>
                  <a:ext uri="{0D108BD9-81ED-4DB2-BD59-A6C34878D82A}">
                    <a16:rowId xmlns:a16="http://schemas.microsoft.com/office/drawing/2014/main" val="10005"/>
                  </a:ext>
                </a:extLst>
              </a:tr>
              <a:tr h="334010">
                <a:tc vMerge="1">
                  <a:txBody>
                    <a:bodyPr/>
                    <a:lstStyle/>
                    <a:p>
                      <a:endParaRPr lang="zh-CN"/>
                    </a:p>
                  </a:txBody>
                  <a:tcPr/>
                </a:tc>
                <a:tc vMerge="1">
                  <a:txBody>
                    <a:bodyPr/>
                    <a:lstStyle/>
                    <a:p>
                      <a:endParaRPr lang="zh-CN"/>
                    </a:p>
                  </a:txBody>
                  <a:tcPr/>
                </a:tc>
                <a:tc>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rPr>
                        <a:t>有可疑淋巴结，需描述位置及最大者短径</a:t>
                      </a:r>
                      <a:endParaRPr lang="zh-CN" sz="1200" kern="100" dirty="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extLst>
                  <a:ext uri="{0D108BD9-81ED-4DB2-BD59-A6C34878D82A}">
                    <a16:rowId xmlns:a16="http://schemas.microsoft.com/office/drawing/2014/main" val="10006"/>
                  </a:ext>
                </a:extLst>
              </a:tr>
              <a:tr h="334010">
                <a:tc vMerge="1">
                  <a:txBody>
                    <a:bodyPr/>
                    <a:lstStyle/>
                    <a:p>
                      <a:endParaRPr lang="zh-CN"/>
                    </a:p>
                  </a:txBody>
                  <a:tcPr/>
                </a:tc>
                <a:tc rowSpan="3">
                  <a:txBody>
                    <a:bodyPr/>
                    <a:lstStyle/>
                    <a:p>
                      <a:pPr algn="l">
                        <a:spcAft>
                          <a:spcPts val="0"/>
                        </a:spcAft>
                      </a:pPr>
                      <a:r>
                        <a:rPr lang="zh-CN" sz="1200" kern="100">
                          <a:effectLst/>
                          <a:latin typeface="微软雅黑" panose="020B0503020204020204" pitchFamily="34" charset="-122"/>
                          <a:ea typeface="微软雅黑" panose="020B0503020204020204" pitchFamily="34" charset="-122"/>
                          <a:cs typeface="微软雅黑" panose="020B0503020204020204" pitchFamily="34" charset="-122"/>
                        </a:rPr>
                        <a:t>大冠状位</a:t>
                      </a:r>
                      <a:r>
                        <a:rPr lang="en-US" sz="1200" kern="100">
                          <a:effectLst/>
                          <a:latin typeface="微软雅黑" panose="020B0503020204020204" pitchFamily="34" charset="-122"/>
                          <a:ea typeface="微软雅黑" panose="020B0503020204020204" pitchFamily="34" charset="-122"/>
                          <a:cs typeface="微软雅黑" panose="020B0503020204020204" pitchFamily="34" charset="-122"/>
                        </a:rPr>
                        <a:t>T2WI</a:t>
                      </a:r>
                    </a:p>
                  </a:txBody>
                  <a:tcPr marL="50975" marR="50975" marT="0" marB="0" anchor="ctr">
                    <a:solidFill>
                      <a:schemeClr val="bg1">
                        <a:lumMod val="95000"/>
                      </a:schemeClr>
                    </a:solidFill>
                  </a:tcPr>
                </a:tc>
                <a:tc>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无腹膜后淋巴结转移</a:t>
                      </a:r>
                      <a:r>
                        <a:rPr 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50975" marR="50975" marT="0" marB="0" anchor="ctr">
                    <a:solidFill>
                      <a:schemeClr val="bg1">
                        <a:lumMod val="95000"/>
                      </a:schemeClr>
                    </a:solidFill>
                  </a:tcPr>
                </a:tc>
                <a:extLst>
                  <a:ext uri="{0D108BD9-81ED-4DB2-BD59-A6C34878D82A}">
                    <a16:rowId xmlns:a16="http://schemas.microsoft.com/office/drawing/2014/main" val="10007"/>
                  </a:ext>
                </a:extLst>
              </a:tr>
              <a:tr h="338455">
                <a:tc vMerge="1">
                  <a:txBody>
                    <a:bodyPr/>
                    <a:lstStyle/>
                    <a:p>
                      <a:endParaRPr lang="zh-CN"/>
                    </a:p>
                  </a:txBody>
                  <a:tcPr/>
                </a:tc>
                <a:tc vMerge="1">
                  <a:txBody>
                    <a:bodyPr/>
                    <a:lstStyle/>
                    <a:p>
                      <a:endParaRPr lang="zh-CN"/>
                    </a:p>
                  </a:txBody>
                  <a:tcPr/>
                </a:tc>
                <a:tc>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有腹膜后淋巴结转移，需描述考虑可疑</a:t>
                      </a:r>
                      <a:r>
                        <a:rPr 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小淋巴结随诊</a:t>
                      </a:r>
                    </a:p>
                  </a:txBody>
                  <a:tcPr marL="50975" marR="50975" marT="0" marB="0" anchor="ctr">
                    <a:solidFill>
                      <a:schemeClr val="bg1">
                        <a:lumMod val="95000"/>
                      </a:schemeClr>
                    </a:solidFill>
                  </a:tcPr>
                </a:tc>
                <a:extLst>
                  <a:ext uri="{0D108BD9-81ED-4DB2-BD59-A6C34878D82A}">
                    <a16:rowId xmlns:a16="http://schemas.microsoft.com/office/drawing/2014/main" val="10008"/>
                  </a:ext>
                </a:extLst>
              </a:tr>
              <a:tr h="334645">
                <a:tc vMerge="1">
                  <a:txBody>
                    <a:bodyPr/>
                    <a:lstStyle/>
                    <a:p>
                      <a:endParaRPr lang="zh-CN"/>
                    </a:p>
                  </a:txBody>
                  <a:tcPr/>
                </a:tc>
                <a:tc vMerge="1">
                  <a:txBody>
                    <a:bodyPr/>
                    <a:lstStyle/>
                    <a:p>
                      <a:endParaRPr lang="zh-CN"/>
                    </a:p>
                  </a:txBody>
                  <a:tcPr/>
                </a:tc>
                <a:tc>
                  <a:txBody>
                    <a:bodyPr/>
                    <a:lstStyle/>
                    <a:p>
                      <a:pPr algn="l">
                        <a:spcAft>
                          <a:spcPts val="0"/>
                        </a:spcAft>
                      </a:pPr>
                      <a:r>
                        <a:rPr lang="zh-CN" sz="1200" kern="100" dirty="0">
                          <a:effectLst/>
                          <a:latin typeface="微软雅黑" panose="020B0503020204020204" pitchFamily="34" charset="-122"/>
                          <a:ea typeface="微软雅黑" panose="020B0503020204020204" pitchFamily="34" charset="-122"/>
                        </a:rPr>
                        <a:t>腹部其他病变</a:t>
                      </a:r>
                      <a:endParaRPr lang="zh-CN" sz="1200" kern="100" dirty="0">
                        <a:effectLst/>
                        <a:latin typeface="微软雅黑" panose="020B0503020204020204" pitchFamily="34" charset="-122"/>
                        <a:ea typeface="微软雅黑" panose="020B0503020204020204" pitchFamily="34" charset="-122"/>
                        <a:cs typeface="Times New Roman" panose="02020603050405020304"/>
                      </a:endParaRPr>
                    </a:p>
                  </a:txBody>
                  <a:tcPr marL="50975" marR="50975" marT="0" marB="0" anchor="ctr">
                    <a:solidFill>
                      <a:schemeClr val="bg1">
                        <a:lumMod val="95000"/>
                      </a:schemeClr>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7584" y="1445962"/>
            <a:ext cx="7543187" cy="3261938"/>
            <a:chOff x="827584" y="1445962"/>
            <a:chExt cx="7543187" cy="3261938"/>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42" t="8179" r="24862"/>
            <a:stretch/>
          </p:blipFill>
          <p:spPr bwMode="auto">
            <a:xfrm>
              <a:off x="827584" y="1445962"/>
              <a:ext cx="3877568" cy="3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85" r="20303"/>
            <a:stretch/>
          </p:blipFill>
          <p:spPr bwMode="auto">
            <a:xfrm>
              <a:off x="4705152" y="1445962"/>
              <a:ext cx="3665619" cy="3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1835696" y="1012835"/>
            <a:ext cx="1224136" cy="338554"/>
          </a:xfrm>
          <a:prstGeom prst="rect">
            <a:avLst/>
          </a:prstGeom>
          <a:noFill/>
          <a:ln>
            <a:solidFill>
              <a:schemeClr val="tx1"/>
            </a:solidFill>
          </a:ln>
        </p:spPr>
        <p:txBody>
          <a:bodyPr wrap="square" rtlCol="0">
            <a:spAutoFit/>
          </a:bodyPr>
          <a:lstStyle/>
          <a:p>
            <a:pPr algn="ctr"/>
            <a:r>
              <a:rPr lang="en-US" altLang="zh-CN" sz="1600" dirty="0"/>
              <a:t>T2W1</a:t>
            </a:r>
            <a:r>
              <a:rPr lang="zh-CN" altLang="en-US" sz="1600" dirty="0"/>
              <a:t>抑脂</a:t>
            </a:r>
          </a:p>
        </p:txBody>
      </p:sp>
      <p:sp>
        <p:nvSpPr>
          <p:cNvPr id="7" name="TextBox 6"/>
          <p:cNvSpPr txBox="1"/>
          <p:nvPr/>
        </p:nvSpPr>
        <p:spPr>
          <a:xfrm>
            <a:off x="5796136" y="1035382"/>
            <a:ext cx="1440160" cy="338554"/>
          </a:xfrm>
          <a:prstGeom prst="rect">
            <a:avLst/>
          </a:prstGeom>
          <a:noFill/>
          <a:ln>
            <a:solidFill>
              <a:schemeClr val="tx1"/>
            </a:solidFill>
          </a:ln>
        </p:spPr>
        <p:txBody>
          <a:bodyPr wrap="square" rtlCol="0">
            <a:spAutoFit/>
          </a:bodyPr>
          <a:lstStyle/>
          <a:p>
            <a:pPr algn="ctr"/>
            <a:r>
              <a:rPr lang="en-US" altLang="zh-CN" sz="1600" dirty="0"/>
              <a:t>T2W1</a:t>
            </a:r>
            <a:r>
              <a:rPr lang="zh-CN" altLang="en-US" sz="1600" dirty="0"/>
              <a:t>不抑脂</a:t>
            </a:r>
          </a:p>
        </p:txBody>
      </p:sp>
      <p:pic>
        <p:nvPicPr>
          <p:cNvPr id="3" name="图片 2">
            <a:extLst>
              <a:ext uri="{FF2B5EF4-FFF2-40B4-BE49-F238E27FC236}">
                <a16:creationId xmlns:a16="http://schemas.microsoft.com/office/drawing/2014/main" id="{3657A3A4-5B38-A24B-A22A-6785E6566BD7}"/>
              </a:ext>
            </a:extLst>
          </p:cNvPr>
          <p:cNvPicPr>
            <a:picLocks noChangeAspect="1"/>
          </p:cNvPicPr>
          <p:nvPr/>
        </p:nvPicPr>
        <p:blipFill>
          <a:blip r:embed="rId4"/>
          <a:stretch>
            <a:fillRect/>
          </a:stretch>
        </p:blipFill>
        <p:spPr>
          <a:xfrm>
            <a:off x="227557" y="5995"/>
            <a:ext cx="2810500" cy="6584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1560" y="1275606"/>
            <a:ext cx="7758114" cy="3214688"/>
            <a:chOff x="552449" y="1371601"/>
            <a:chExt cx="10344152" cy="4286250"/>
          </a:xfrm>
        </p:grpSpPr>
        <p:pic>
          <p:nvPicPr>
            <p:cNvPr id="2" name="图片 1"/>
            <p:cNvPicPr>
              <a:picLocks noChangeAspect="1"/>
            </p:cNvPicPr>
            <p:nvPr/>
          </p:nvPicPr>
          <p:blipFill rotWithShape="1">
            <a:blip r:embed="rId2"/>
            <a:srcRect l="16308" t="27846" r="14461" b="26000"/>
            <a:stretch/>
          </p:blipFill>
          <p:spPr>
            <a:xfrm>
              <a:off x="552449" y="1371601"/>
              <a:ext cx="5314951" cy="4286250"/>
            </a:xfrm>
            <a:prstGeom prst="rect">
              <a:avLst/>
            </a:prstGeom>
          </p:spPr>
        </p:pic>
        <p:pic>
          <p:nvPicPr>
            <p:cNvPr id="3" name="图片 2"/>
            <p:cNvPicPr>
              <a:picLocks noChangeAspect="1"/>
            </p:cNvPicPr>
            <p:nvPr/>
          </p:nvPicPr>
          <p:blipFill rotWithShape="1">
            <a:blip r:embed="rId3"/>
            <a:srcRect l="15428" t="27846" r="19063" b="26205"/>
            <a:stretch/>
          </p:blipFill>
          <p:spPr>
            <a:xfrm>
              <a:off x="5867400" y="1371601"/>
              <a:ext cx="5029201" cy="4286250"/>
            </a:xfrm>
            <a:prstGeom prst="rect">
              <a:avLst/>
            </a:prstGeom>
          </p:spPr>
        </p:pic>
      </p:grpSp>
      <p:sp>
        <p:nvSpPr>
          <p:cNvPr id="5" name="TextBox 4"/>
          <p:cNvSpPr txBox="1"/>
          <p:nvPr/>
        </p:nvSpPr>
        <p:spPr>
          <a:xfrm>
            <a:off x="1619672" y="843558"/>
            <a:ext cx="1224136" cy="338554"/>
          </a:xfrm>
          <a:prstGeom prst="rect">
            <a:avLst/>
          </a:prstGeom>
          <a:noFill/>
          <a:ln>
            <a:solidFill>
              <a:schemeClr val="tx1"/>
            </a:solidFill>
          </a:ln>
        </p:spPr>
        <p:txBody>
          <a:bodyPr wrap="square" rtlCol="0">
            <a:spAutoFit/>
          </a:bodyPr>
          <a:lstStyle/>
          <a:p>
            <a:pPr algn="ctr"/>
            <a:r>
              <a:rPr lang="en-US" altLang="zh-CN" sz="1600" dirty="0"/>
              <a:t>T2W1</a:t>
            </a:r>
            <a:r>
              <a:rPr lang="zh-CN" altLang="en-US" sz="1600" dirty="0"/>
              <a:t>抑脂</a:t>
            </a:r>
          </a:p>
        </p:txBody>
      </p:sp>
      <p:sp>
        <p:nvSpPr>
          <p:cNvPr id="6" name="TextBox 5"/>
          <p:cNvSpPr txBox="1"/>
          <p:nvPr/>
        </p:nvSpPr>
        <p:spPr>
          <a:xfrm>
            <a:off x="5580112" y="843558"/>
            <a:ext cx="1440160" cy="338554"/>
          </a:xfrm>
          <a:prstGeom prst="rect">
            <a:avLst/>
          </a:prstGeom>
          <a:noFill/>
          <a:ln>
            <a:solidFill>
              <a:schemeClr val="tx1"/>
            </a:solidFill>
          </a:ln>
        </p:spPr>
        <p:txBody>
          <a:bodyPr wrap="square" rtlCol="0">
            <a:spAutoFit/>
          </a:bodyPr>
          <a:lstStyle/>
          <a:p>
            <a:pPr algn="ctr"/>
            <a:r>
              <a:rPr lang="en-US" altLang="zh-CN" sz="1600" dirty="0"/>
              <a:t>T2W1</a:t>
            </a:r>
            <a:r>
              <a:rPr lang="zh-CN" altLang="en-US" sz="1600" dirty="0"/>
              <a:t>不抑脂</a:t>
            </a:r>
          </a:p>
        </p:txBody>
      </p:sp>
      <p:pic>
        <p:nvPicPr>
          <p:cNvPr id="7" name="图片 6">
            <a:extLst>
              <a:ext uri="{FF2B5EF4-FFF2-40B4-BE49-F238E27FC236}">
                <a16:creationId xmlns:a16="http://schemas.microsoft.com/office/drawing/2014/main" id="{5BA93D91-4F48-3822-075E-DD421FB95196}"/>
              </a:ext>
            </a:extLst>
          </p:cNvPr>
          <p:cNvPicPr>
            <a:picLocks noChangeAspect="1"/>
          </p:cNvPicPr>
          <p:nvPr/>
        </p:nvPicPr>
        <p:blipFill>
          <a:blip r:embed="rId4"/>
          <a:stretch>
            <a:fillRect/>
          </a:stretch>
        </p:blipFill>
        <p:spPr>
          <a:xfrm>
            <a:off x="214422" y="0"/>
            <a:ext cx="2810500" cy="658425"/>
          </a:xfrm>
          <a:prstGeom prst="rect">
            <a:avLst/>
          </a:prstGeom>
        </p:spPr>
      </p:pic>
    </p:spTree>
    <p:extLst>
      <p:ext uri="{BB962C8B-B14F-4D97-AF65-F5344CB8AC3E}">
        <p14:creationId xmlns:p14="http://schemas.microsoft.com/office/powerpoint/2010/main" val="89075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b="4436"/>
          <a:stretch>
            <a:fillRect/>
          </a:stretch>
        </p:blipFill>
        <p:spPr bwMode="auto">
          <a:xfrm>
            <a:off x="1331120" y="951310"/>
            <a:ext cx="291703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lum bright="20000"/>
            <a:extLst>
              <a:ext uri="{28A0092B-C50C-407E-A947-70E740481C1C}">
                <a14:useLocalDpi xmlns:a14="http://schemas.microsoft.com/office/drawing/2010/main" val="0"/>
              </a:ext>
            </a:extLst>
          </a:blip>
          <a:srcRect/>
          <a:stretch>
            <a:fillRect/>
          </a:stretch>
        </p:blipFill>
        <p:spPr bwMode="auto">
          <a:xfrm>
            <a:off x="4248151" y="951311"/>
            <a:ext cx="3399235" cy="327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连接符 5"/>
          <p:cNvCxnSpPr/>
          <p:nvPr/>
        </p:nvCxnSpPr>
        <p:spPr>
          <a:xfrm>
            <a:off x="2465786" y="2059781"/>
            <a:ext cx="1310878" cy="10572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085" name="直接连接符 4"/>
          <p:cNvCxnSpPr>
            <a:cxnSpLocks noChangeShapeType="1"/>
          </p:cNvCxnSpPr>
          <p:nvPr/>
        </p:nvCxnSpPr>
        <p:spPr bwMode="auto">
          <a:xfrm flipV="1">
            <a:off x="2341961" y="1977628"/>
            <a:ext cx="1582340" cy="1728788"/>
          </a:xfrm>
          <a:prstGeom prst="line">
            <a:avLst/>
          </a:prstGeom>
          <a:noFill/>
          <a:ln w="571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6" name="直接连接符 4"/>
          <p:cNvCxnSpPr>
            <a:cxnSpLocks noChangeShapeType="1"/>
          </p:cNvCxnSpPr>
          <p:nvPr/>
        </p:nvCxnSpPr>
        <p:spPr bwMode="auto">
          <a:xfrm flipV="1">
            <a:off x="2456261" y="2091928"/>
            <a:ext cx="1582340" cy="1728788"/>
          </a:xfrm>
          <a:prstGeom prst="line">
            <a:avLst/>
          </a:prstGeom>
          <a:noFill/>
          <a:ln w="571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7" name="直接连接符 4"/>
          <p:cNvCxnSpPr>
            <a:cxnSpLocks noChangeShapeType="1"/>
          </p:cNvCxnSpPr>
          <p:nvPr/>
        </p:nvCxnSpPr>
        <p:spPr bwMode="auto">
          <a:xfrm flipV="1">
            <a:off x="2570561" y="2206228"/>
            <a:ext cx="1582340" cy="1728788"/>
          </a:xfrm>
          <a:prstGeom prst="line">
            <a:avLst/>
          </a:prstGeom>
          <a:noFill/>
          <a:ln w="571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8" name="直接连接符 4"/>
          <p:cNvCxnSpPr>
            <a:cxnSpLocks noChangeShapeType="1"/>
          </p:cNvCxnSpPr>
          <p:nvPr/>
        </p:nvCxnSpPr>
        <p:spPr bwMode="auto">
          <a:xfrm flipV="1">
            <a:off x="2684861" y="2320528"/>
            <a:ext cx="1582340" cy="1728788"/>
          </a:xfrm>
          <a:prstGeom prst="line">
            <a:avLst/>
          </a:prstGeom>
          <a:noFill/>
          <a:ln w="571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9" name="直接连接符 4"/>
          <p:cNvCxnSpPr>
            <a:cxnSpLocks noChangeShapeType="1"/>
          </p:cNvCxnSpPr>
          <p:nvPr/>
        </p:nvCxnSpPr>
        <p:spPr bwMode="auto">
          <a:xfrm flipV="1">
            <a:off x="2231231" y="1887141"/>
            <a:ext cx="1582341" cy="1728788"/>
          </a:xfrm>
          <a:prstGeom prst="line">
            <a:avLst/>
          </a:prstGeom>
          <a:noFill/>
          <a:ln w="571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90" name="标题 2"/>
          <p:cNvSpPr txBox="1">
            <a:spLocks/>
          </p:cNvSpPr>
          <p:nvPr/>
        </p:nvSpPr>
        <p:spPr bwMode="auto">
          <a:xfrm>
            <a:off x="396479" y="123477"/>
            <a:ext cx="4576763"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宋体" panose="02010600030101010101" pitchFamily="2" charset="-122"/>
              </a:defRPr>
            </a:lvl1pPr>
            <a:lvl2pPr marL="514350" indent="-171450" defTabSz="68580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2pPr>
            <a:lvl3pPr marL="857250" indent="-171450" defTabSz="6858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宋体" panose="02010600030101010101" pitchFamily="2" charset="-122"/>
              </a:defRPr>
            </a:lvl3pPr>
            <a:lvl4pPr marL="1200150" indent="-17145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宋体" panose="02010600030101010101" pitchFamily="2" charset="-122"/>
              </a:defRPr>
            </a:lvl4pPr>
            <a:lvl5pPr marL="1543050" indent="-17145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宋体" panose="02010600030101010101" pitchFamily="2" charset="-122"/>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宋体" panose="02010600030101010101" pitchFamily="2" charset="-122"/>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宋体" panose="02010600030101010101" pitchFamily="2" charset="-122"/>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宋体" panose="02010600030101010101" pitchFamily="2" charset="-122"/>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None/>
            </a:pPr>
            <a:r>
              <a:rPr lang="en-US" altLang="zh-CN" sz="2000" b="1" dirty="0">
                <a:solidFill>
                  <a:prstClr val="black"/>
                </a:solidFill>
                <a:latin typeface="黑体" panose="02010609060101010101" pitchFamily="49" charset="-122"/>
                <a:ea typeface="黑体" panose="02010609060101010101" pitchFamily="49" charset="-122"/>
              </a:rPr>
              <a:t>MRI</a:t>
            </a:r>
            <a:r>
              <a:rPr lang="zh-CN" altLang="en-US" sz="2000" b="1" dirty="0">
                <a:solidFill>
                  <a:prstClr val="black"/>
                </a:solidFill>
                <a:latin typeface="黑体" panose="02010609060101010101" pitchFamily="49" charset="-122"/>
                <a:ea typeface="黑体" panose="02010609060101010101" pitchFamily="49" charset="-122"/>
              </a:rPr>
              <a:t>检查方法</a:t>
            </a:r>
            <a:endParaRPr lang="en-US" altLang="zh-CN" sz="2000" b="1" dirty="0">
              <a:solidFill>
                <a:prstClr val="black"/>
              </a:solidFill>
              <a:latin typeface="黑体" panose="02010609060101010101" pitchFamily="49" charset="-122"/>
              <a:ea typeface="黑体" panose="02010609060101010101" pitchFamily="49" charset="-122"/>
            </a:endParaRPr>
          </a:p>
        </p:txBody>
      </p:sp>
      <p:sp>
        <p:nvSpPr>
          <p:cNvPr id="18" name="内容占位符 2"/>
          <p:cNvSpPr txBox="1">
            <a:spLocks/>
          </p:cNvSpPr>
          <p:nvPr/>
        </p:nvSpPr>
        <p:spPr bwMode="auto">
          <a:xfrm>
            <a:off x="3263504" y="4049317"/>
            <a:ext cx="3161109" cy="83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宋体"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buNone/>
              <a:defRPr/>
            </a:pPr>
            <a:r>
              <a:rPr lang="zh-CN" altLang="en-US" dirty="0">
                <a:solidFill>
                  <a:prstClr val="black"/>
                </a:solidFill>
                <a:effectLst>
                  <a:outerShdw blurRad="38100" dist="38100" dir="2700000" algn="tl">
                    <a:srgbClr val="C0C0C0"/>
                  </a:outerShdw>
                </a:effectLst>
                <a:latin typeface="Palatino Linotype" panose="02040502050505030304" pitchFamily="18" charset="0"/>
                <a:ea typeface="宋体" panose="02010600030101010101" pitchFamily="2" charset="-122"/>
              </a:rPr>
              <a:t>　　</a:t>
            </a:r>
            <a:endParaRPr lang="en-US" altLang="zh-CN" dirty="0">
              <a:solidFill>
                <a:prstClr val="black"/>
              </a:solidFill>
              <a:effectLst>
                <a:outerShdw blurRad="38100" dist="38100" dir="2700000" algn="tl">
                  <a:srgbClr val="C0C0C0"/>
                </a:outerShdw>
              </a:effectLst>
              <a:latin typeface="Palatino Linotype" panose="02040502050505030304" pitchFamily="18" charset="0"/>
              <a:ea typeface="宋体" panose="02010600030101010101" pitchFamily="2" charset="-122"/>
            </a:endParaRPr>
          </a:p>
          <a:p>
            <a:pPr marL="0" indent="0" eaLnBrk="1" hangingPunct="1">
              <a:buNone/>
              <a:defRPr/>
            </a:pPr>
            <a:r>
              <a:rPr lang="zh-CN" altLang="en-US" b="1" dirty="0">
                <a:solidFill>
                  <a:srgbClr val="C00000"/>
                </a:solidFill>
                <a:latin typeface="黑体" panose="02010609060101010101" pitchFamily="49" charset="-122"/>
                <a:ea typeface="黑体" panose="02010609060101010101" pitchFamily="49" charset="-122"/>
              </a:rPr>
              <a:t>宫颈轴位，非盆腔轴位</a:t>
            </a:r>
            <a:endParaRPr lang="en-US" altLang="zh-CN" b="1" dirty="0">
              <a:solidFill>
                <a:srgbClr val="C00000"/>
              </a:solidFill>
              <a:latin typeface="黑体" panose="02010609060101010101" pitchFamily="49" charset="-122"/>
              <a:ea typeface="黑体" panose="02010609060101010101" pitchFamily="49" charset="-122"/>
            </a:endParaRPr>
          </a:p>
          <a:p>
            <a:pPr marL="0" indent="0">
              <a:defRPr/>
            </a:pPr>
            <a:endParaRPr lang="zh-CN" altLang="en-US" sz="1800" dirty="0">
              <a:solidFill>
                <a:prstClr val="black"/>
              </a:solidFill>
              <a:latin typeface="楷体_GB2312" pitchFamily="49" charset="-122"/>
              <a:ea typeface="宋体" panose="02010600030101010101" pitchFamily="2" charset="-122"/>
            </a:endParaRPr>
          </a:p>
        </p:txBody>
      </p:sp>
    </p:spTree>
    <p:extLst>
      <p:ext uri="{BB962C8B-B14F-4D97-AF65-F5344CB8AC3E}">
        <p14:creationId xmlns:p14="http://schemas.microsoft.com/office/powerpoint/2010/main" val="59514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51520" y="125024"/>
            <a:ext cx="8229600" cy="718534"/>
          </a:xfrm>
        </p:spPr>
        <p:txBody>
          <a:bodyPr>
            <a:normAutofit/>
          </a:bodyPr>
          <a:lstStyle/>
          <a:p>
            <a:pPr algn="l"/>
            <a:r>
              <a:rPr lang="zh-CN" altLang="en-US" sz="1800" b="1" dirty="0">
                <a:latin typeface="微软雅黑" panose="020B0503020204020204" pitchFamily="34" charset="-122"/>
                <a:ea typeface="微软雅黑" panose="020B0503020204020204" pitchFamily="34" charset="-122"/>
              </a:rPr>
              <a:t>指标</a:t>
            </a:r>
            <a:r>
              <a:rPr lang="en-US" altLang="zh-CN" sz="1800" b="1" dirty="0">
                <a:latin typeface="微软雅黑" panose="020B0503020204020204" pitchFamily="34" charset="-122"/>
                <a:ea typeface="微软雅黑" panose="020B0503020204020204" pitchFamily="34" charset="-122"/>
              </a:rPr>
              <a:t>3 </a:t>
            </a:r>
            <a:r>
              <a:rPr lang="zh-CN" altLang="en-US" sz="1800" b="1" dirty="0">
                <a:latin typeface="微软雅黑" panose="020B0503020204020204" pitchFamily="34" charset="-122"/>
                <a:ea typeface="微软雅黑" panose="020B0503020204020204" pitchFamily="34" charset="-122"/>
              </a:rPr>
              <a:t>宫颈癌患者首次治疗前病理学诊断率</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（分值：</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8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0" y="1200150"/>
            <a:ext cx="8229600" cy="3394075"/>
          </a:xfrm>
        </p:spPr>
        <p:txBody>
          <a:bodyPr>
            <a:normAutofit/>
          </a:bodyPr>
          <a:lstStyle/>
          <a:p>
            <a:endParaRPr kumimoji="1" lang="zh-CN" altLang="en-US" dirty="0"/>
          </a:p>
          <a:p>
            <a:pPr marL="0" indent="0">
              <a:buNone/>
            </a:pPr>
            <a:endParaRPr kumimoji="1" lang="en-US" altLang="zh-CN" dirty="0"/>
          </a:p>
          <a:p>
            <a:pPr marL="0" indent="0">
              <a:buNone/>
            </a:pPr>
            <a:endParaRPr kumimoji="1" lang="zh-CN" altLang="en-US" dirty="0"/>
          </a:p>
        </p:txBody>
      </p:sp>
      <mc:AlternateContent xmlns:mc="http://schemas.openxmlformats.org/markup-compatibility/2006" xmlns:a14="http://schemas.microsoft.com/office/drawing/2010/main">
        <mc:Choice Requires="a14">
          <p:sp>
            <p:nvSpPr>
              <p:cNvPr id="6" name="矩形 5"/>
              <p:cNvSpPr/>
              <p:nvPr/>
            </p:nvSpPr>
            <p:spPr>
              <a:xfrm>
                <a:off x="467544" y="964813"/>
                <a:ext cx="8280919" cy="3378835"/>
              </a:xfrm>
              <a:prstGeom prst="rect">
                <a:avLst/>
              </a:prstGeom>
            </p:spPr>
            <p:txBody>
              <a:bodyPr wrap="square" lIns="68580" tIns="34290" rIns="68580" bIns="34290">
                <a:noAutofit/>
              </a:bodyPr>
              <a:lstStyle/>
              <a:p>
                <a:pPr marL="171450" lvl="0" indent="-171450">
                  <a:lnSpc>
                    <a:spcPct val="160000"/>
                  </a:lnSpc>
                  <a:buFont typeface="Wingdings" pitchFamily="2" charset="2"/>
                  <a:buChar char="Ø"/>
                </a:pPr>
                <a:r>
                  <a:rPr lang="en-US"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定义：</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宫颈癌患者首次治疗前实际完成病理学诊断的病例数占宫颈癌患者首次治疗前需要完成病理学诊断的病例数的比例</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a:t>
                </a:r>
              </a:p>
              <a:p>
                <a:pPr marL="171450" lvl="0" indent="-171450">
                  <a:lnSpc>
                    <a:spcPct val="160000"/>
                  </a:lnSpc>
                  <a:buFont typeface="Wingdings" pitchFamily="2" charset="2"/>
                  <a:buChar char="Ø"/>
                </a:pPr>
                <a:r>
                  <a:rPr lang="en-US"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1" dirty="0" err="1">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计算公式</a:t>
                </a:r>
                <a:r>
                  <a:rPr lang="en-US"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lnSpc>
                    <a:spcPct val="160000"/>
                  </a:lnSpc>
                </a:pPr>
                <a14:m>
                  <m:oMathPara xmlns:m="http://schemas.openxmlformats.org/officeDocument/2006/math">
                    <m:oMathParaPr>
                      <m:jc m:val="centerGroup"/>
                    </m:oMathParaPr>
                    <m:oMath xmlns:m="http://schemas.openxmlformats.org/officeDocument/2006/math">
                      <m:r>
                        <a:rPr lang="zh-CN" altLang="zh-CN" sz="1200">
                          <a:latin typeface="Cambria Math" panose="02040503050406030204" charset="0"/>
                          <a:ea typeface="MS Mincho" charset="0"/>
                          <a:cs typeface="Cambria Math" panose="02040503050406030204" charset="0"/>
                        </a:rPr>
                        <m:t>宫颈癌患者首次治疗前病理学诊断率</m:t>
                      </m:r>
                      <m:r>
                        <a:rPr lang="en-US" altLang="zh-CN" sz="1200">
                          <a:latin typeface="Cambria Math" panose="02040503050406030204" charset="0"/>
                          <a:ea typeface="MS Mincho" charset="0"/>
                          <a:cs typeface="Cambria Math" panose="02040503050406030204" charset="0"/>
                        </a:rPr>
                        <m:t>=</m:t>
                      </m:r>
                      <m:f>
                        <m:fPr>
                          <m:ctrlPr>
                            <a:rPr lang="zh-CN" altLang="zh-CN" sz="1200" i="1" smtClean="0">
                              <a:latin typeface="Cambria Math" panose="02040503050406030204" pitchFamily="18" charset="0"/>
                              <a:ea typeface="微软雅黑" panose="020B0503020204020204" pitchFamily="34" charset="-122"/>
                              <a:cs typeface="Cambria Math" panose="02040503050406030204" charset="0"/>
                            </a:rPr>
                          </m:ctrlPr>
                        </m:fPr>
                        <m:num>
                          <m:nary>
                            <m:naryPr>
                              <m:chr m:val="∑"/>
                              <m:limLoc m:val="undOvr"/>
                              <m:subHide m:val="on"/>
                              <m:supHide m:val="on"/>
                              <m:ctrlPr>
                                <a:rPr lang="zh-CN" altLang="zh-CN" sz="1200" i="1">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200">
                                  <a:latin typeface="Cambria Math" panose="02040503050406030204" charset="0"/>
                                  <a:ea typeface="MS Mincho" charset="0"/>
                                  <a:cs typeface="Cambria Math" panose="02040503050406030204" charset="0"/>
                                </a:rPr>
                                <m:t>首次治疗前完成病理学诊断的</m:t>
                              </m:r>
                              <m:r>
                                <a:rPr lang="zh-CN" altLang="en-US" sz="1200" i="1">
                                  <a:latin typeface="Cambria Math"/>
                                  <a:ea typeface="MS Mincho" charset="0"/>
                                  <a:cs typeface="Cambria Math" panose="02040503050406030204" charset="0"/>
                                </a:rPr>
                                <m:t>宫颈</m:t>
                              </m:r>
                              <m:r>
                                <a:rPr lang="zh-CN" altLang="en-US" sz="1200" b="0" i="1" smtClean="0">
                                  <a:latin typeface="Cambria Math"/>
                                  <a:ea typeface="MS Mincho" charset="0"/>
                                  <a:cs typeface="Cambria Math" panose="02040503050406030204" charset="0"/>
                                </a:rPr>
                                <m:t>癌</m:t>
                              </m:r>
                              <m:r>
                                <a:rPr lang="zh-CN" altLang="en-US" sz="1200" i="1">
                                  <a:latin typeface="Cambria Math"/>
                                  <a:ea typeface="MS Mincho" charset="0"/>
                                  <a:cs typeface="Cambria Math" panose="02040503050406030204" charset="0"/>
                                </a:rPr>
                                <m:t>患者</m:t>
                              </m:r>
                              <m:r>
                                <a:rPr lang="zh-CN" altLang="zh-CN" sz="1200">
                                  <a:latin typeface="Cambria Math" panose="02040503050406030204" charset="0"/>
                                  <a:ea typeface="MS Mincho" charset="0"/>
                                  <a:cs typeface="Cambria Math" panose="02040503050406030204" charset="0"/>
                                </a:rPr>
                                <m:t>数</m:t>
                              </m:r>
                            </m:e>
                          </m:nary>
                        </m:num>
                        <m:den>
                          <m:nary>
                            <m:naryPr>
                              <m:chr m:val="∑"/>
                              <m:limLoc m:val="undOvr"/>
                              <m:subHide m:val="on"/>
                              <m:supHide m:val="on"/>
                              <m:ctrlPr>
                                <a:rPr lang="zh-CN" altLang="zh-CN" sz="1200" i="1" smtClean="0">
                                  <a:latin typeface="Cambria Math" panose="02040503050406030204" pitchFamily="18" charset="0"/>
                                  <a:ea typeface="微软雅黑" panose="020B0503020204020204" pitchFamily="34" charset="-122"/>
                                  <a:cs typeface="Cambria Math" panose="02040503050406030204" charset="0"/>
                                </a:rPr>
                              </m:ctrlPr>
                            </m:naryPr>
                            <m:sub/>
                            <m:sup/>
                            <m:e>
                              <m:r>
                                <a:rPr lang="zh-CN" altLang="en-US" sz="1200" i="1">
                                  <a:latin typeface="Cambria Math"/>
                                  <a:ea typeface="微软雅黑" panose="020B0503020204020204" pitchFamily="34" charset="-122"/>
                                  <a:cs typeface="Cambria Math" panose="02040503050406030204" charset="0"/>
                                </a:rPr>
                                <m:t>同期接受首次治疗</m:t>
                              </m:r>
                              <m:r>
                                <a:rPr lang="zh-CN" altLang="en-US" sz="1200" b="0" i="1" smtClean="0">
                                  <a:latin typeface="Cambria Math"/>
                                  <a:ea typeface="微软雅黑" panose="020B0503020204020204" pitchFamily="34" charset="-122"/>
                                  <a:cs typeface="Cambria Math" panose="02040503050406030204" charset="0"/>
                                </a:rPr>
                                <m:t>的</m:t>
                              </m:r>
                              <m:r>
                                <a:rPr lang="zh-CN" altLang="zh-CN" sz="1200">
                                  <a:latin typeface="Cambria Math" panose="02040503050406030204" charset="0"/>
                                  <a:ea typeface="MS Mincho" charset="0"/>
                                  <a:cs typeface="Cambria Math" panose="02040503050406030204" charset="0"/>
                                </a:rPr>
                                <m:t>宫颈癌患者</m:t>
                              </m:r>
                              <m:r>
                                <a:rPr lang="zh-CN" altLang="en-US" sz="1200" i="1">
                                  <a:latin typeface="Cambria Math"/>
                                  <a:ea typeface="MS Mincho" charset="0"/>
                                  <a:cs typeface="Cambria Math" panose="02040503050406030204" charset="0"/>
                                </a:rPr>
                                <m:t>总数</m:t>
                              </m:r>
                            </m:e>
                          </m:nary>
                        </m:den>
                      </m:f>
                      <m:r>
                        <a:rPr lang="en-US" altLang="zh-CN" sz="1200" smtClean="0">
                          <a:latin typeface="Cambria Math" panose="02040503050406030204" charset="0"/>
                          <a:ea typeface="MS Mincho" charset="0"/>
                          <a:cs typeface="Cambria Math" panose="02040503050406030204" charset="0"/>
                          <a:sym typeface="Symbol" panose="05050102010706020507" pitchFamily="18" charset="2"/>
                        </a:rPr>
                        <m:t></m:t>
                      </m:r>
                      <m:r>
                        <a:rPr lang="en-US" altLang="zh-CN" sz="1200" smtClean="0">
                          <a:latin typeface="Cambria Math" panose="02040503050406030204" charset="0"/>
                          <a:ea typeface="MS Mincho" charset="0"/>
                          <a:cs typeface="Cambria Math" panose="02040503050406030204" charset="0"/>
                        </a:rPr>
                        <m:t>10</m:t>
                      </m:r>
                      <m:r>
                        <a:rPr lang="en-US" altLang="zh-CN" sz="1200">
                          <a:latin typeface="Cambria Math" panose="02040503050406030204" charset="0"/>
                          <a:ea typeface="MS Mincho" charset="0"/>
                          <a:cs typeface="Cambria Math" panose="02040503050406030204" charset="0"/>
                        </a:rPr>
                        <m:t>0%</m:t>
                      </m:r>
                    </m:oMath>
                  </m:oMathPara>
                </a14:m>
                <a:endParaRPr lang="zh-CN"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gn="just">
                  <a:lnSpc>
                    <a:spcPct val="150000"/>
                  </a:lnSpc>
                  <a:buClr>
                    <a:srgbClr val="000000"/>
                  </a:buClr>
                  <a:buSzPts val="1200"/>
                  <a:buFont typeface="Wingdings" pitchFamily="2" charset="2"/>
                  <a:buChar char="Ø"/>
                </a:pPr>
                <a:r>
                  <a:rPr lang="zh-CN" altLang="zh-CN" sz="1200" b="1" dirty="0">
                    <a:latin typeface="微软雅黑" pitchFamily="34" charset="-122"/>
                    <a:ea typeface="微软雅黑" pitchFamily="34" charset="-122"/>
                  </a:rPr>
                  <a:t>评估办法：</a:t>
                </a:r>
                <a:r>
                  <a:rPr lang="zh-CN" altLang="zh-CN" sz="1200" dirty="0">
                    <a:latin typeface="微软雅黑" pitchFamily="34" charset="-122"/>
                    <a:ea typeface="微软雅黑" pitchFamily="34" charset="-122"/>
                  </a:rPr>
                  <a:t>随机抽取</a:t>
                </a:r>
                <a:r>
                  <a:rPr lang="en-US" altLang="zh-CN" sz="1200" dirty="0">
                    <a:latin typeface="微软雅黑" pitchFamily="34" charset="-122"/>
                    <a:ea typeface="微软雅黑" pitchFamily="34" charset="-122"/>
                  </a:rPr>
                  <a:t>10</a:t>
                </a:r>
                <a:r>
                  <a:rPr lang="zh-CN" altLang="zh-CN" sz="1200" dirty="0">
                    <a:latin typeface="微软雅黑" pitchFamily="34" charset="-122"/>
                    <a:ea typeface="微软雅黑" pitchFamily="34" charset="-122"/>
                  </a:rPr>
                  <a:t>份病历，发现</a:t>
                </a:r>
                <a:r>
                  <a:rPr lang="en-US" altLang="zh-CN" sz="1200" dirty="0">
                    <a:latin typeface="微软雅黑" pitchFamily="34" charset="-122"/>
                    <a:ea typeface="微软雅黑" pitchFamily="34" charset="-122"/>
                  </a:rPr>
                  <a:t>≥1</a:t>
                </a:r>
                <a:r>
                  <a:rPr lang="zh-CN" altLang="zh-CN" sz="1200" dirty="0">
                    <a:latin typeface="微软雅黑" pitchFamily="34" charset="-122"/>
                    <a:ea typeface="微软雅黑" pitchFamily="34" charset="-122"/>
                  </a:rPr>
                  <a:t>例未经病理组织学诊断的，本项不得分。</a:t>
                </a:r>
                <a:endParaRPr lang="en-US" altLang="zh-CN" sz="1200" dirty="0">
                  <a:latin typeface="微软雅黑" pitchFamily="34" charset="-122"/>
                  <a:ea typeface="微软雅黑" pitchFamily="34" charset="-122"/>
                </a:endParaRPr>
              </a:p>
              <a:p>
                <a:pPr marL="171450" lvl="0" indent="-171450" algn="just">
                  <a:lnSpc>
                    <a:spcPct val="150000"/>
                  </a:lnSpc>
                  <a:buClr>
                    <a:srgbClr val="000000"/>
                  </a:buClr>
                  <a:buSzPts val="1200"/>
                  <a:buFont typeface="Wingdings" pitchFamily="2" charset="2"/>
                  <a:buChar char="Ø"/>
                </a:pPr>
                <a:r>
                  <a:rPr lang="zh-CN" altLang="en-US" sz="1200" b="1" dirty="0">
                    <a:latin typeface="微软雅黑" pitchFamily="34" charset="-122"/>
                    <a:ea typeface="微软雅黑" pitchFamily="34" charset="-122"/>
                  </a:rPr>
                  <a:t>质控标准：</a:t>
                </a:r>
                <a:r>
                  <a:rPr lang="en-US" altLang="zh-CN" sz="1200" dirty="0">
                    <a:latin typeface="微软雅黑" pitchFamily="34" charset="-122"/>
                    <a:ea typeface="微软雅黑" pitchFamily="34" charset="-122"/>
                  </a:rPr>
                  <a:t>100%</a:t>
                </a:r>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gn="just">
                  <a:lnSpc>
                    <a:spcPct val="150000"/>
                  </a:lnSpc>
                  <a:buClr>
                    <a:srgbClr val="000000"/>
                  </a:buClr>
                  <a:buSzPts val="1200"/>
                  <a:buFont typeface="Wingdings" pitchFamily="2" charset="2"/>
                  <a:buChar char="Ø"/>
                </a:pPr>
                <a:r>
                  <a:rPr lang="en-US" altLang="zh-CN" sz="1200" b="1" dirty="0" err="1">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除外病例</a:t>
                </a:r>
                <a:r>
                  <a:rPr lang="en-US"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a:t>
                </a:r>
                <a:endPar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itchFamily="2" charset="2"/>
                  <a:buChar char="Ø"/>
                </a:pPr>
                <a:r>
                  <a:rPr lang="zh-CN" altLang="zh-CN" sz="1200" b="1" dirty="0">
                    <a:latin typeface="微软雅黑" pitchFamily="34" charset="-122"/>
                    <a:ea typeface="微软雅黑" pitchFamily="34" charset="-122"/>
                  </a:rPr>
                  <a:t>意义：</a:t>
                </a:r>
                <a:r>
                  <a:rPr lang="zh-CN" altLang="zh-CN" sz="1200" dirty="0">
                    <a:latin typeface="微软雅黑" pitchFamily="34" charset="-122"/>
                    <a:ea typeface="微软雅黑" pitchFamily="34" charset="-122"/>
                  </a:rPr>
                  <a:t>反映宫颈癌诊治规范程度。</a:t>
                </a:r>
              </a:p>
              <a:p>
                <a:pPr marL="171450" indent="-171450">
                  <a:lnSpc>
                    <a:spcPct val="150000"/>
                  </a:lnSpc>
                  <a:buFont typeface="Wingdings" pitchFamily="2" charset="2"/>
                  <a:buChar char="Ø"/>
                </a:pPr>
                <a:r>
                  <a:rPr lang="zh-CN" altLang="zh-CN" sz="1200" b="1" dirty="0">
                    <a:latin typeface="微软雅黑" pitchFamily="34" charset="-122"/>
                    <a:ea typeface="微软雅黑" pitchFamily="34" charset="-122"/>
                  </a:rPr>
                  <a:t>说明：</a:t>
                </a:r>
                <a:r>
                  <a:rPr lang="zh-CN" altLang="zh-CN" sz="1200" dirty="0">
                    <a:latin typeface="微软雅黑" pitchFamily="34" charset="-122"/>
                    <a:ea typeface="微软雅黑" pitchFamily="34" charset="-122"/>
                  </a:rPr>
                  <a:t>微小浸润癌诊断必须根据子宫颈锥切标本由有经验的病理科医师做出诊断，不能依据子宫颈活检做出诊断。</a:t>
                </a:r>
              </a:p>
              <a:p>
                <a:pPr lvl="0" algn="just">
                  <a:lnSpc>
                    <a:spcPct val="150000"/>
                  </a:lnSpc>
                  <a:buClr>
                    <a:srgbClr val="000000"/>
                  </a:buClr>
                  <a:buSzPts val="1200"/>
                </a:pPr>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defTabSz="685800">
                  <a:spcAft>
                    <a:spcPts val="450"/>
                  </a:spcAft>
                  <a:defRPr/>
                </a:pPr>
                <a:endPar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467544" y="964813"/>
                <a:ext cx="8280919" cy="3378835"/>
              </a:xfrm>
              <a:prstGeom prst="rect">
                <a:avLst/>
              </a:prstGeom>
              <a:blipFill rotWithShape="1">
                <a:blip r:embed="rId3"/>
                <a:stretch>
                  <a:fillRect l="-221" r="-295"/>
                </a:stretch>
              </a:blipFill>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9205" y="2211705"/>
            <a:ext cx="7325360" cy="583565"/>
          </a:xfrm>
          <a:prstGeom prst="rect">
            <a:avLst/>
          </a:prstGeom>
          <a:noFill/>
        </p:spPr>
        <p:txBody>
          <a:bodyPr wrap="square" rtlCol="0" anchor="t">
            <a:spAutoFit/>
          </a:bodyPr>
          <a:lstStyle/>
          <a:p>
            <a:r>
              <a:rPr kumimoji="1"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宫颈癌质控指标细则</a:t>
            </a:r>
            <a:r>
              <a:rPr kumimoji="1"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手术部分</a:t>
            </a:r>
          </a:p>
        </p:txBody>
      </p:sp>
      <p:pic>
        <p:nvPicPr>
          <p:cNvPr id="3" name="图片 2">
            <a:extLst>
              <a:ext uri="{FF2B5EF4-FFF2-40B4-BE49-F238E27FC236}">
                <a16:creationId xmlns:a16="http://schemas.microsoft.com/office/drawing/2014/main" id="{522BA656-5129-4110-1985-658F919EE2A4}"/>
              </a:ext>
            </a:extLst>
          </p:cNvPr>
          <p:cNvPicPr>
            <a:picLocks noChangeAspect="1"/>
          </p:cNvPicPr>
          <p:nvPr/>
        </p:nvPicPr>
        <p:blipFill>
          <a:blip r:embed="rId2"/>
          <a:stretch>
            <a:fillRect/>
          </a:stretch>
        </p:blipFill>
        <p:spPr>
          <a:xfrm>
            <a:off x="179512" y="0"/>
            <a:ext cx="2810500" cy="658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AD120C-A733-4382-B6CC-2C10DA2C8004}"/>
              </a:ext>
            </a:extLst>
          </p:cNvPr>
          <p:cNvSpPr>
            <a:spLocks noGrp="1"/>
          </p:cNvSpPr>
          <p:nvPr>
            <p:ph type="title"/>
          </p:nvPr>
        </p:nvSpPr>
        <p:spPr>
          <a:xfrm>
            <a:off x="582884" y="332799"/>
            <a:ext cx="7886700" cy="567614"/>
          </a:xfrm>
        </p:spPr>
        <p:txBody>
          <a:bodyPr>
            <a:noAutofit/>
          </a:bodyPr>
          <a:lstStyle/>
          <a:p>
            <a:r>
              <a:rPr lang="zh-CN" altLang="en-US" sz="3200" dirty="0">
                <a:latin typeface="微软雅黑" panose="020B0503020204020204" pitchFamily="34" charset="-122"/>
                <a:ea typeface="微软雅黑" panose="020B0503020204020204" pitchFamily="34" charset="-122"/>
              </a:rPr>
              <a:t>初治宫颈癌的手术治疗策略</a:t>
            </a:r>
          </a:p>
        </p:txBody>
      </p:sp>
      <p:sp>
        <p:nvSpPr>
          <p:cNvPr id="3" name="文本框 2">
            <a:extLst>
              <a:ext uri="{FF2B5EF4-FFF2-40B4-BE49-F238E27FC236}">
                <a16:creationId xmlns:a16="http://schemas.microsoft.com/office/drawing/2014/main" id="{0AA3EAE7-8907-43FA-9F2D-EA143FFB528E}"/>
              </a:ext>
            </a:extLst>
          </p:cNvPr>
          <p:cNvSpPr txBox="1"/>
          <p:nvPr/>
        </p:nvSpPr>
        <p:spPr>
          <a:xfrm>
            <a:off x="131545" y="3293007"/>
            <a:ext cx="2801552" cy="738407"/>
          </a:xfrm>
          <a:prstGeom prst="rect">
            <a:avLst/>
          </a:prstGeom>
          <a:noFill/>
          <a:ln w="12700">
            <a:solidFill>
              <a:schemeClr val="tx1"/>
            </a:solidFill>
          </a:ln>
        </p:spPr>
        <p:txBody>
          <a:bodyPr wrap="square" rtlCol="0">
            <a:spAutoFit/>
          </a:bodyPr>
          <a:lstStyle/>
          <a:p>
            <a:pPr algn="ctr"/>
            <a:r>
              <a:rPr lang="en-US" altLang="zh-CN" sz="2099" dirty="0">
                <a:latin typeface="宋体" panose="02010600030101010101" pitchFamily="2" charset="-122"/>
                <a:ea typeface="宋体" panose="02010600030101010101" pitchFamily="2" charset="-122"/>
              </a:rPr>
              <a:t>ⅠB1</a:t>
            </a:r>
            <a:r>
              <a:rPr lang="zh-CN" altLang="en-US" sz="2099" dirty="0">
                <a:latin typeface="宋体" panose="02010600030101010101" pitchFamily="2" charset="-122"/>
                <a:ea typeface="宋体" panose="02010600030101010101" pitchFamily="2" charset="-122"/>
              </a:rPr>
              <a:t>期、</a:t>
            </a:r>
            <a:r>
              <a:rPr lang="en-US" altLang="zh-CN" sz="2099" dirty="0">
                <a:latin typeface="宋体" panose="02010600030101010101" pitchFamily="2" charset="-122"/>
              </a:rPr>
              <a:t>ⅠB2</a:t>
            </a:r>
            <a:r>
              <a:rPr lang="zh-CN" altLang="en-US" sz="2099" dirty="0">
                <a:latin typeface="宋体" panose="02010600030101010101" pitchFamily="2" charset="-122"/>
              </a:rPr>
              <a:t>期、</a:t>
            </a:r>
            <a:r>
              <a:rPr lang="en-US" altLang="zh-CN" sz="2099" dirty="0">
                <a:latin typeface="宋体" panose="02010600030101010101" pitchFamily="2" charset="-122"/>
                <a:ea typeface="宋体" panose="02010600030101010101" pitchFamily="2" charset="-122"/>
              </a:rPr>
              <a:t>ⅡA1</a:t>
            </a:r>
            <a:r>
              <a:rPr lang="zh-CN" altLang="en-US" sz="2099" dirty="0">
                <a:latin typeface="宋体" panose="02010600030101010101" pitchFamily="2" charset="-122"/>
                <a:ea typeface="宋体" panose="02010600030101010101" pitchFamily="2" charset="-122"/>
              </a:rPr>
              <a:t>期</a:t>
            </a:r>
            <a:endParaRPr lang="zh-CN" altLang="en-US" sz="2099" dirty="0">
              <a:latin typeface="华文细黑" panose="02010600040101010101" pitchFamily="2" charset="-122"/>
              <a:ea typeface="华文细黑" panose="02010600040101010101" pitchFamily="2" charset="-122"/>
            </a:endParaRPr>
          </a:p>
        </p:txBody>
      </p:sp>
      <p:sp>
        <p:nvSpPr>
          <p:cNvPr id="5" name="文本框 4">
            <a:extLst>
              <a:ext uri="{FF2B5EF4-FFF2-40B4-BE49-F238E27FC236}">
                <a16:creationId xmlns:a16="http://schemas.microsoft.com/office/drawing/2014/main" id="{2C84FFCF-D0FD-49B6-B1FD-DFECD81DC0D4}"/>
              </a:ext>
            </a:extLst>
          </p:cNvPr>
          <p:cNvSpPr txBox="1"/>
          <p:nvPr/>
        </p:nvSpPr>
        <p:spPr>
          <a:xfrm>
            <a:off x="3998486" y="3140687"/>
            <a:ext cx="4842961" cy="738407"/>
          </a:xfrm>
          <a:prstGeom prst="rect">
            <a:avLst/>
          </a:prstGeom>
          <a:noFill/>
          <a:ln w="12700">
            <a:solidFill>
              <a:schemeClr val="tx1"/>
            </a:solidFill>
          </a:ln>
        </p:spPr>
        <p:txBody>
          <a:bodyPr wrap="square" rtlCol="0">
            <a:spAutoFit/>
          </a:bodyPr>
          <a:lstStyle/>
          <a:p>
            <a:pPr algn="ctr"/>
            <a:r>
              <a:rPr lang="en-US" altLang="zh-CN" sz="2099" dirty="0">
                <a:latin typeface="华文细黑" panose="02010600040101010101" pitchFamily="2" charset="-122"/>
                <a:ea typeface="华文细黑" panose="02010600040101010101" pitchFamily="2" charset="-122"/>
              </a:rPr>
              <a:t>C</a:t>
            </a:r>
            <a:r>
              <a:rPr lang="zh-CN" altLang="en-US" sz="2099" dirty="0">
                <a:latin typeface="华文细黑" panose="02010600040101010101" pitchFamily="2" charset="-122"/>
                <a:ea typeface="华文细黑" panose="02010600040101010101" pitchFamily="2" charset="-122"/>
              </a:rPr>
              <a:t>型子宫切除</a:t>
            </a:r>
            <a:r>
              <a:rPr lang="en-US" altLang="zh-CN" sz="2099" dirty="0">
                <a:latin typeface="宋体" panose="02010600030101010101" pitchFamily="2" charset="-122"/>
              </a:rPr>
              <a:t>+</a:t>
            </a:r>
            <a:r>
              <a:rPr lang="zh-CN" altLang="en-US" sz="2099" dirty="0">
                <a:latin typeface="宋体" panose="02010600030101010101" pitchFamily="2" charset="-122"/>
                <a:ea typeface="宋体" panose="02010600030101010101" pitchFamily="2" charset="-122"/>
              </a:rPr>
              <a:t>盆腔</a:t>
            </a:r>
            <a:r>
              <a:rPr lang="en-US" altLang="zh-CN" sz="2099" dirty="0">
                <a:latin typeface="宋体" panose="02010600030101010101" pitchFamily="2" charset="-122"/>
                <a:ea typeface="宋体" panose="02010600030101010101" pitchFamily="2" charset="-122"/>
              </a:rPr>
              <a:t>±</a:t>
            </a:r>
            <a:r>
              <a:rPr lang="zh-CN" altLang="en-US" sz="2099" dirty="0">
                <a:latin typeface="宋体" panose="02010600030101010101" pitchFamily="2" charset="-122"/>
                <a:ea typeface="宋体" panose="02010600030101010101" pitchFamily="2" charset="-122"/>
              </a:rPr>
              <a:t>腹主淋巴结切除术</a:t>
            </a:r>
            <a:endParaRPr lang="en-US" altLang="zh-CN" sz="2099" dirty="0">
              <a:latin typeface="宋体" panose="02010600030101010101" pitchFamily="2" charset="-122"/>
            </a:endParaRPr>
          </a:p>
          <a:p>
            <a:pPr algn="ctr"/>
            <a:r>
              <a:rPr lang="zh-CN" altLang="en-US" sz="2099" dirty="0">
                <a:latin typeface="华文细黑" panose="02010600040101010101" pitchFamily="2" charset="-122"/>
                <a:ea typeface="华文细黑" panose="02010600040101010101" pitchFamily="2" charset="-122"/>
              </a:rPr>
              <a:t>同步放化疗</a:t>
            </a:r>
          </a:p>
        </p:txBody>
      </p:sp>
      <p:cxnSp>
        <p:nvCxnSpPr>
          <p:cNvPr id="9" name="直接箭头连接符 8">
            <a:extLst>
              <a:ext uri="{FF2B5EF4-FFF2-40B4-BE49-F238E27FC236}">
                <a16:creationId xmlns:a16="http://schemas.microsoft.com/office/drawing/2014/main" id="{BCC42BD6-FB13-4FC4-8992-831C34E17601}"/>
              </a:ext>
            </a:extLst>
          </p:cNvPr>
          <p:cNvCxnSpPr>
            <a:cxnSpLocks/>
          </p:cNvCxnSpPr>
          <p:nvPr/>
        </p:nvCxnSpPr>
        <p:spPr>
          <a:xfrm>
            <a:off x="3070679" y="3579862"/>
            <a:ext cx="84020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63C25A39-9CC9-4650-AD03-6E400145A9AF}"/>
              </a:ext>
            </a:extLst>
          </p:cNvPr>
          <p:cNvSpPr txBox="1"/>
          <p:nvPr/>
        </p:nvSpPr>
        <p:spPr>
          <a:xfrm>
            <a:off x="564806" y="4286891"/>
            <a:ext cx="2347535" cy="415370"/>
          </a:xfrm>
          <a:prstGeom prst="rect">
            <a:avLst/>
          </a:prstGeom>
          <a:noFill/>
          <a:ln w="12700">
            <a:solidFill>
              <a:schemeClr val="tx1"/>
            </a:solidFill>
          </a:ln>
        </p:spPr>
        <p:txBody>
          <a:bodyPr wrap="square" rtlCol="0">
            <a:spAutoFit/>
          </a:bodyPr>
          <a:lstStyle/>
          <a:p>
            <a:pPr algn="ctr"/>
            <a:r>
              <a:rPr lang="en-US" altLang="zh-CN" sz="2099">
                <a:latin typeface="宋体" panose="02010600030101010101" pitchFamily="2" charset="-122"/>
              </a:rPr>
              <a:t>ⅠB3</a:t>
            </a:r>
            <a:r>
              <a:rPr lang="zh-CN" altLang="en-US" sz="2099">
                <a:latin typeface="宋体" panose="02010600030101010101" pitchFamily="2" charset="-122"/>
                <a:ea typeface="宋体" panose="02010600030101010101" pitchFamily="2" charset="-122"/>
              </a:rPr>
              <a:t>期、</a:t>
            </a:r>
            <a:r>
              <a:rPr lang="en-US" altLang="zh-CN" sz="2099">
                <a:latin typeface="宋体" panose="02010600030101010101" pitchFamily="2" charset="-122"/>
              </a:rPr>
              <a:t> ⅡA2</a:t>
            </a:r>
            <a:r>
              <a:rPr lang="zh-CN" altLang="en-US" sz="2099">
                <a:latin typeface="宋体" panose="02010600030101010101" pitchFamily="2" charset="-122"/>
              </a:rPr>
              <a:t>期</a:t>
            </a:r>
            <a:endParaRPr lang="zh-CN" altLang="en-US" sz="2099" dirty="0">
              <a:latin typeface="华文细黑" panose="02010600040101010101" pitchFamily="2" charset="-122"/>
              <a:ea typeface="华文细黑" panose="02010600040101010101" pitchFamily="2" charset="-122"/>
            </a:endParaRPr>
          </a:p>
        </p:txBody>
      </p:sp>
      <p:sp>
        <p:nvSpPr>
          <p:cNvPr id="24" name="文本框 23">
            <a:extLst>
              <a:ext uri="{FF2B5EF4-FFF2-40B4-BE49-F238E27FC236}">
                <a16:creationId xmlns:a16="http://schemas.microsoft.com/office/drawing/2014/main" id="{125CDD28-E3EC-4E4C-A250-1180856861D1}"/>
              </a:ext>
            </a:extLst>
          </p:cNvPr>
          <p:cNvSpPr txBox="1"/>
          <p:nvPr/>
        </p:nvSpPr>
        <p:spPr>
          <a:xfrm>
            <a:off x="3900507" y="4087418"/>
            <a:ext cx="4893242" cy="738407"/>
          </a:xfrm>
          <a:prstGeom prst="rect">
            <a:avLst/>
          </a:prstGeom>
          <a:noFill/>
          <a:ln w="12700">
            <a:solidFill>
              <a:schemeClr val="tx1"/>
            </a:solidFill>
          </a:ln>
        </p:spPr>
        <p:txBody>
          <a:bodyPr wrap="square" rtlCol="0">
            <a:spAutoFit/>
          </a:bodyPr>
          <a:lstStyle/>
          <a:p>
            <a:pPr algn="ctr"/>
            <a:r>
              <a:rPr lang="zh-CN" altLang="en-US" sz="2099" dirty="0">
                <a:latin typeface="华文细黑" panose="02010600040101010101" pitchFamily="2" charset="-122"/>
                <a:ea typeface="华文细黑" panose="02010600040101010101" pitchFamily="2" charset="-122"/>
              </a:rPr>
              <a:t>同步放化疗</a:t>
            </a:r>
            <a:endParaRPr lang="en-US" altLang="zh-CN" sz="2099" dirty="0">
              <a:latin typeface="华文细黑" panose="02010600040101010101" pitchFamily="2" charset="-122"/>
              <a:ea typeface="华文细黑" panose="02010600040101010101" pitchFamily="2" charset="-122"/>
            </a:endParaRPr>
          </a:p>
          <a:p>
            <a:pPr algn="ctr"/>
            <a:r>
              <a:rPr lang="en-US" altLang="zh-CN" sz="2099" dirty="0">
                <a:latin typeface="华文细黑" panose="02010600040101010101" pitchFamily="2" charset="-122"/>
                <a:ea typeface="华文细黑" panose="02010600040101010101" pitchFamily="2" charset="-122"/>
              </a:rPr>
              <a:t>C</a:t>
            </a:r>
            <a:r>
              <a:rPr lang="zh-CN" altLang="en-US" sz="2099" dirty="0">
                <a:latin typeface="华文细黑" panose="02010600040101010101" pitchFamily="2" charset="-122"/>
                <a:ea typeface="华文细黑" panose="02010600040101010101" pitchFamily="2" charset="-122"/>
              </a:rPr>
              <a:t>型子宫切除</a:t>
            </a:r>
            <a:r>
              <a:rPr lang="en-US" altLang="zh-CN" sz="2099" dirty="0">
                <a:latin typeface="宋体" panose="02010600030101010101" pitchFamily="2" charset="-122"/>
              </a:rPr>
              <a:t>+</a:t>
            </a:r>
            <a:r>
              <a:rPr lang="zh-CN" altLang="en-US" sz="2099" dirty="0">
                <a:latin typeface="宋体" panose="02010600030101010101" pitchFamily="2" charset="-122"/>
                <a:ea typeface="宋体" panose="02010600030101010101" pitchFamily="2" charset="-122"/>
              </a:rPr>
              <a:t>盆腔</a:t>
            </a:r>
            <a:r>
              <a:rPr lang="en-US" altLang="zh-CN" sz="2099" dirty="0">
                <a:latin typeface="宋体" panose="02010600030101010101" pitchFamily="2" charset="-122"/>
                <a:ea typeface="宋体" panose="02010600030101010101" pitchFamily="2" charset="-122"/>
              </a:rPr>
              <a:t>±</a:t>
            </a:r>
            <a:r>
              <a:rPr lang="zh-CN" altLang="en-US" sz="2099" dirty="0">
                <a:latin typeface="宋体" panose="02010600030101010101" pitchFamily="2" charset="-122"/>
                <a:ea typeface="宋体" panose="02010600030101010101" pitchFamily="2" charset="-122"/>
              </a:rPr>
              <a:t>腹主淋巴结切除术</a:t>
            </a:r>
            <a:endParaRPr lang="en-US" altLang="zh-CN" sz="2099" dirty="0">
              <a:latin typeface="宋体" panose="02010600030101010101" pitchFamily="2" charset="-122"/>
            </a:endParaRPr>
          </a:p>
        </p:txBody>
      </p:sp>
      <p:cxnSp>
        <p:nvCxnSpPr>
          <p:cNvPr id="25" name="直接箭头连接符 24">
            <a:extLst>
              <a:ext uri="{FF2B5EF4-FFF2-40B4-BE49-F238E27FC236}">
                <a16:creationId xmlns:a16="http://schemas.microsoft.com/office/drawing/2014/main" id="{F72354F5-368E-4503-A45F-6DD0E25137AA}"/>
              </a:ext>
            </a:extLst>
          </p:cNvPr>
          <p:cNvCxnSpPr>
            <a:cxnSpLocks/>
          </p:cNvCxnSpPr>
          <p:nvPr/>
        </p:nvCxnSpPr>
        <p:spPr>
          <a:xfrm>
            <a:off x="2972493" y="4493102"/>
            <a:ext cx="84020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EB980B1-CC37-43C9-98D5-B398351B18F1}"/>
              </a:ext>
            </a:extLst>
          </p:cNvPr>
          <p:cNvSpPr txBox="1"/>
          <p:nvPr/>
        </p:nvSpPr>
        <p:spPr>
          <a:xfrm>
            <a:off x="683568" y="2712018"/>
            <a:ext cx="1511774" cy="369204"/>
          </a:xfrm>
          <a:prstGeom prst="rect">
            <a:avLst/>
          </a:prstGeom>
          <a:noFill/>
          <a:ln>
            <a:solidFill>
              <a:schemeClr val="tx1"/>
            </a:solidFill>
          </a:ln>
        </p:spPr>
        <p:txBody>
          <a:bodyPr wrap="square" rtlCol="0">
            <a:spAutoFit/>
          </a:bodyPr>
          <a:lstStyle/>
          <a:p>
            <a:pPr algn="ctr"/>
            <a:r>
              <a:rPr lang="zh-CN" altLang="en-US" sz="1799" dirty="0"/>
              <a:t>宫颈根治术</a:t>
            </a:r>
          </a:p>
        </p:txBody>
      </p:sp>
      <p:cxnSp>
        <p:nvCxnSpPr>
          <p:cNvPr id="12" name="直接箭头连接符 11">
            <a:extLst>
              <a:ext uri="{FF2B5EF4-FFF2-40B4-BE49-F238E27FC236}">
                <a16:creationId xmlns:a16="http://schemas.microsoft.com/office/drawing/2014/main" id="{E89F3D1A-CFD4-4B9B-9B73-D3DA9EE5719E}"/>
              </a:ext>
            </a:extLst>
          </p:cNvPr>
          <p:cNvCxnSpPr>
            <a:cxnSpLocks/>
            <a:endCxn id="4" idx="2"/>
          </p:cNvCxnSpPr>
          <p:nvPr/>
        </p:nvCxnSpPr>
        <p:spPr>
          <a:xfrm flipV="1">
            <a:off x="1439455" y="3081222"/>
            <a:ext cx="0" cy="17695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248098C9-77CB-2E03-6DF6-0790A0612676}"/>
              </a:ext>
            </a:extLst>
          </p:cNvPr>
          <p:cNvSpPr txBox="1"/>
          <p:nvPr/>
        </p:nvSpPr>
        <p:spPr>
          <a:xfrm>
            <a:off x="294489" y="1137256"/>
            <a:ext cx="2678004" cy="415370"/>
          </a:xfrm>
          <a:prstGeom prst="rect">
            <a:avLst/>
          </a:prstGeom>
          <a:noFill/>
          <a:ln w="12700">
            <a:solidFill>
              <a:schemeClr val="tx1"/>
            </a:solidFill>
          </a:ln>
        </p:spPr>
        <p:txBody>
          <a:bodyPr wrap="square" rtlCol="0">
            <a:spAutoFit/>
          </a:bodyPr>
          <a:lstStyle/>
          <a:p>
            <a:pPr algn="ctr"/>
            <a:r>
              <a:rPr lang="en-US" altLang="zh-CN" sz="2099" dirty="0">
                <a:latin typeface="宋体" panose="02010600030101010101" pitchFamily="2" charset="-122"/>
                <a:ea typeface="宋体" panose="02010600030101010101" pitchFamily="2" charset="-122"/>
              </a:rPr>
              <a:t>ⅠA1</a:t>
            </a:r>
            <a:r>
              <a:rPr lang="zh-CN" altLang="en-US" sz="2099" dirty="0">
                <a:latin typeface="宋体" panose="02010600030101010101" pitchFamily="2" charset="-122"/>
                <a:ea typeface="宋体" panose="02010600030101010101" pitchFamily="2" charset="-122"/>
              </a:rPr>
              <a:t>期脉管瘤栓（</a:t>
            </a:r>
            <a:r>
              <a:rPr lang="en-US" altLang="zh-CN" sz="2099" dirty="0">
                <a:latin typeface="宋体" panose="02010600030101010101" pitchFamily="2" charset="-122"/>
                <a:ea typeface="宋体" panose="02010600030101010101" pitchFamily="2" charset="-122"/>
              </a:rPr>
              <a:t>-</a:t>
            </a:r>
            <a:r>
              <a:rPr lang="zh-CN" altLang="en-US" sz="2099" dirty="0">
                <a:latin typeface="宋体" panose="02010600030101010101" pitchFamily="2" charset="-122"/>
                <a:ea typeface="宋体" panose="02010600030101010101" pitchFamily="2" charset="-122"/>
              </a:rPr>
              <a:t>）</a:t>
            </a:r>
            <a:endParaRPr lang="zh-CN" altLang="en-US" sz="2099" dirty="0">
              <a:latin typeface="华文细黑" panose="02010600040101010101" pitchFamily="2" charset="-122"/>
              <a:ea typeface="华文细黑" panose="02010600040101010101" pitchFamily="2" charset="-122"/>
            </a:endParaRPr>
          </a:p>
        </p:txBody>
      </p:sp>
      <p:sp>
        <p:nvSpPr>
          <p:cNvPr id="13" name="文本框 12">
            <a:extLst>
              <a:ext uri="{FF2B5EF4-FFF2-40B4-BE49-F238E27FC236}">
                <a16:creationId xmlns:a16="http://schemas.microsoft.com/office/drawing/2014/main" id="{6CDF7A9F-4DF3-6FAF-10ED-804BE7706271}"/>
              </a:ext>
            </a:extLst>
          </p:cNvPr>
          <p:cNvSpPr txBox="1"/>
          <p:nvPr/>
        </p:nvSpPr>
        <p:spPr>
          <a:xfrm>
            <a:off x="4101509" y="1023876"/>
            <a:ext cx="3865895" cy="738407"/>
          </a:xfrm>
          <a:prstGeom prst="rect">
            <a:avLst/>
          </a:prstGeom>
          <a:noFill/>
          <a:ln w="12700">
            <a:solidFill>
              <a:schemeClr val="tx1"/>
            </a:solidFill>
          </a:ln>
        </p:spPr>
        <p:txBody>
          <a:bodyPr wrap="square" rtlCol="0">
            <a:spAutoFit/>
          </a:bodyPr>
          <a:lstStyle/>
          <a:p>
            <a:pPr algn="ctr"/>
            <a:r>
              <a:rPr lang="zh-CN" altLang="en-US" sz="2099" dirty="0">
                <a:latin typeface="华文细黑" panose="02010600040101010101" pitchFamily="2" charset="-122"/>
                <a:ea typeface="华文细黑" panose="02010600040101010101" pitchFamily="2" charset="-122"/>
              </a:rPr>
              <a:t>宫颈锥切术（要求保留生育者）</a:t>
            </a:r>
            <a:endParaRPr lang="en-US" altLang="zh-CN" sz="2099" dirty="0">
              <a:latin typeface="华文细黑" panose="02010600040101010101" pitchFamily="2" charset="-122"/>
              <a:ea typeface="华文细黑" panose="02010600040101010101" pitchFamily="2" charset="-122"/>
            </a:endParaRPr>
          </a:p>
          <a:p>
            <a:pPr algn="ctr"/>
            <a:r>
              <a:rPr lang="en-US" altLang="zh-CN" sz="2099" dirty="0">
                <a:latin typeface="华文细黑" panose="02010600040101010101" pitchFamily="2" charset="-122"/>
                <a:ea typeface="华文细黑" panose="02010600040101010101" pitchFamily="2" charset="-122"/>
              </a:rPr>
              <a:t>A</a:t>
            </a:r>
            <a:r>
              <a:rPr lang="zh-CN" altLang="en-US" sz="2099" dirty="0">
                <a:latin typeface="华文细黑" panose="02010600040101010101" pitchFamily="2" charset="-122"/>
                <a:ea typeface="华文细黑" panose="02010600040101010101" pitchFamily="2" charset="-122"/>
              </a:rPr>
              <a:t>型子宫切除术</a:t>
            </a:r>
          </a:p>
        </p:txBody>
      </p:sp>
      <p:cxnSp>
        <p:nvCxnSpPr>
          <p:cNvPr id="14" name="直接箭头连接符 13">
            <a:extLst>
              <a:ext uri="{FF2B5EF4-FFF2-40B4-BE49-F238E27FC236}">
                <a16:creationId xmlns:a16="http://schemas.microsoft.com/office/drawing/2014/main" id="{328ABE69-8FB8-F284-6617-100496D8DA60}"/>
              </a:ext>
            </a:extLst>
          </p:cNvPr>
          <p:cNvCxnSpPr>
            <a:cxnSpLocks/>
          </p:cNvCxnSpPr>
          <p:nvPr/>
        </p:nvCxnSpPr>
        <p:spPr>
          <a:xfrm flipV="1">
            <a:off x="3070679" y="1344744"/>
            <a:ext cx="943580" cy="19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C4DA6786-3109-5997-B250-FDC0EB2AD14A}"/>
              </a:ext>
            </a:extLst>
          </p:cNvPr>
          <p:cNvSpPr txBox="1"/>
          <p:nvPr/>
        </p:nvSpPr>
        <p:spPr>
          <a:xfrm>
            <a:off x="115022" y="1802688"/>
            <a:ext cx="2834598" cy="738407"/>
          </a:xfrm>
          <a:prstGeom prst="rect">
            <a:avLst/>
          </a:prstGeom>
          <a:noFill/>
          <a:ln w="12700">
            <a:solidFill>
              <a:schemeClr val="tx1"/>
            </a:solidFill>
          </a:ln>
        </p:spPr>
        <p:txBody>
          <a:bodyPr wrap="square" rtlCol="0">
            <a:spAutoFit/>
          </a:bodyPr>
          <a:lstStyle/>
          <a:p>
            <a:pPr algn="ctr"/>
            <a:r>
              <a:rPr lang="en-US" altLang="zh-CN" sz="2099" dirty="0">
                <a:latin typeface="宋体" panose="02010600030101010101" pitchFamily="2" charset="-122"/>
                <a:ea typeface="宋体" panose="02010600030101010101" pitchFamily="2" charset="-122"/>
              </a:rPr>
              <a:t>ⅠA1</a:t>
            </a:r>
            <a:r>
              <a:rPr lang="zh-CN" altLang="en-US" sz="2099" dirty="0">
                <a:latin typeface="宋体" panose="02010600030101010101" pitchFamily="2" charset="-122"/>
                <a:ea typeface="宋体" panose="02010600030101010101" pitchFamily="2" charset="-122"/>
              </a:rPr>
              <a:t>期伴脉管瘤栓（</a:t>
            </a:r>
            <a:r>
              <a:rPr lang="en-US" altLang="zh-CN" sz="2099" dirty="0">
                <a:latin typeface="宋体" panose="02010600030101010101" pitchFamily="2" charset="-122"/>
                <a:ea typeface="宋体" panose="02010600030101010101" pitchFamily="2" charset="-122"/>
              </a:rPr>
              <a:t>+</a:t>
            </a:r>
            <a:r>
              <a:rPr lang="zh-CN" altLang="en-US" sz="2099" dirty="0">
                <a:latin typeface="宋体" panose="02010600030101010101" pitchFamily="2" charset="-122"/>
                <a:ea typeface="宋体" panose="02010600030101010101" pitchFamily="2" charset="-122"/>
              </a:rPr>
              <a:t>）</a:t>
            </a:r>
            <a:r>
              <a:rPr lang="en-US" altLang="zh-CN" sz="2099" dirty="0">
                <a:latin typeface="宋体" panose="02010600030101010101" pitchFamily="2" charset="-122"/>
                <a:ea typeface="宋体" panose="02010600030101010101" pitchFamily="2" charset="-122"/>
              </a:rPr>
              <a:t>ⅠA2</a:t>
            </a:r>
            <a:r>
              <a:rPr lang="zh-CN" altLang="en-US" sz="2099" dirty="0">
                <a:latin typeface="宋体" panose="02010600030101010101" pitchFamily="2" charset="-122"/>
                <a:ea typeface="宋体" panose="02010600030101010101" pitchFamily="2" charset="-122"/>
              </a:rPr>
              <a:t>期 </a:t>
            </a:r>
            <a:endParaRPr lang="zh-CN" altLang="en-US" sz="2099" dirty="0">
              <a:latin typeface="华文细黑" panose="02010600040101010101" pitchFamily="2" charset="-122"/>
              <a:ea typeface="华文细黑" panose="02010600040101010101" pitchFamily="2" charset="-122"/>
            </a:endParaRPr>
          </a:p>
        </p:txBody>
      </p:sp>
      <p:sp>
        <p:nvSpPr>
          <p:cNvPr id="16" name="文本框 15">
            <a:extLst>
              <a:ext uri="{FF2B5EF4-FFF2-40B4-BE49-F238E27FC236}">
                <a16:creationId xmlns:a16="http://schemas.microsoft.com/office/drawing/2014/main" id="{055C4408-16ED-89F9-731E-1248F401ACF0}"/>
              </a:ext>
            </a:extLst>
          </p:cNvPr>
          <p:cNvSpPr txBox="1"/>
          <p:nvPr/>
        </p:nvSpPr>
        <p:spPr>
          <a:xfrm>
            <a:off x="4101509" y="1904781"/>
            <a:ext cx="4309131" cy="738407"/>
          </a:xfrm>
          <a:prstGeom prst="rect">
            <a:avLst/>
          </a:prstGeom>
          <a:noFill/>
          <a:ln w="12700">
            <a:solidFill>
              <a:schemeClr val="tx1"/>
            </a:solidFill>
          </a:ln>
        </p:spPr>
        <p:txBody>
          <a:bodyPr wrap="square" rtlCol="0">
            <a:spAutoFit/>
          </a:bodyPr>
          <a:lstStyle/>
          <a:p>
            <a:pPr algn="ctr"/>
            <a:r>
              <a:rPr lang="en-US" altLang="zh-CN" sz="2099" dirty="0">
                <a:latin typeface="宋体" panose="02010600030101010101" pitchFamily="2" charset="-122"/>
                <a:ea typeface="宋体" panose="02010600030101010101" pitchFamily="2" charset="-122"/>
              </a:rPr>
              <a:t>B</a:t>
            </a:r>
            <a:r>
              <a:rPr lang="zh-CN" altLang="en-US" sz="2099" dirty="0">
                <a:latin typeface="宋体" panose="02010600030101010101" pitchFamily="2" charset="-122"/>
                <a:ea typeface="宋体" panose="02010600030101010101" pitchFamily="2" charset="-122"/>
              </a:rPr>
              <a:t>型子宫切除</a:t>
            </a:r>
            <a:r>
              <a:rPr lang="en-US" altLang="zh-CN" sz="2099" dirty="0">
                <a:latin typeface="宋体" panose="02010600030101010101" pitchFamily="2" charset="-122"/>
                <a:ea typeface="宋体" panose="02010600030101010101" pitchFamily="2" charset="-122"/>
              </a:rPr>
              <a:t>+</a:t>
            </a:r>
            <a:r>
              <a:rPr lang="zh-CN" altLang="en-US" sz="2099" dirty="0">
                <a:latin typeface="宋体" panose="02010600030101010101" pitchFamily="2" charset="-122"/>
                <a:ea typeface="宋体" panose="02010600030101010101" pitchFamily="2" charset="-122"/>
              </a:rPr>
              <a:t>盆腔淋巴结清扫术</a:t>
            </a:r>
            <a:endParaRPr lang="en-US" altLang="zh-CN" sz="2099" dirty="0">
              <a:latin typeface="宋体" panose="02010600030101010101" pitchFamily="2" charset="-122"/>
              <a:ea typeface="宋体" panose="02010600030101010101" pitchFamily="2" charset="-122"/>
            </a:endParaRPr>
          </a:p>
          <a:p>
            <a:pPr algn="ctr"/>
            <a:r>
              <a:rPr lang="zh-CN" altLang="en-US" sz="2099" dirty="0">
                <a:latin typeface="华文细黑" panose="02010600040101010101" pitchFamily="2" charset="-122"/>
                <a:ea typeface="华文细黑" panose="02010600040101010101" pitchFamily="2" charset="-122"/>
              </a:rPr>
              <a:t>放疗（体外</a:t>
            </a:r>
            <a:r>
              <a:rPr lang="en-US" altLang="zh-CN" sz="2099" dirty="0">
                <a:latin typeface="华文细黑" panose="02010600040101010101" pitchFamily="2" charset="-122"/>
                <a:ea typeface="华文细黑" panose="02010600040101010101" pitchFamily="2" charset="-122"/>
              </a:rPr>
              <a:t>+</a:t>
            </a:r>
            <a:r>
              <a:rPr lang="zh-CN" altLang="en-US" sz="2099" dirty="0">
                <a:latin typeface="华文细黑" panose="02010600040101010101" pitchFamily="2" charset="-122"/>
                <a:ea typeface="华文细黑" panose="02010600040101010101" pitchFamily="2" charset="-122"/>
              </a:rPr>
              <a:t>腔内）</a:t>
            </a:r>
          </a:p>
        </p:txBody>
      </p:sp>
      <p:cxnSp>
        <p:nvCxnSpPr>
          <p:cNvPr id="17" name="直接箭头连接符 16">
            <a:extLst>
              <a:ext uri="{FF2B5EF4-FFF2-40B4-BE49-F238E27FC236}">
                <a16:creationId xmlns:a16="http://schemas.microsoft.com/office/drawing/2014/main" id="{0A7127BC-A886-AE0A-88A1-65F7468885C5}"/>
              </a:ext>
            </a:extLst>
          </p:cNvPr>
          <p:cNvCxnSpPr>
            <a:cxnSpLocks/>
          </p:cNvCxnSpPr>
          <p:nvPr/>
        </p:nvCxnSpPr>
        <p:spPr>
          <a:xfrm>
            <a:off x="3072086" y="2221700"/>
            <a:ext cx="95999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3F043104-F1AA-46E4-B37F-0F8B6224AA0E}"/>
              </a:ext>
            </a:extLst>
          </p:cNvPr>
          <p:cNvCxnSpPr>
            <a:cxnSpLocks/>
          </p:cNvCxnSpPr>
          <p:nvPr/>
        </p:nvCxnSpPr>
        <p:spPr>
          <a:xfrm>
            <a:off x="1633491" y="2571750"/>
            <a:ext cx="0" cy="14201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46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D65B11-D4E2-4D9A-1B48-1072CC790A78}"/>
              </a:ext>
            </a:extLst>
          </p:cNvPr>
          <p:cNvSpPr>
            <a:spLocks noGrp="1"/>
          </p:cNvSpPr>
          <p:nvPr>
            <p:ph type="title"/>
          </p:nvPr>
        </p:nvSpPr>
        <p:spPr>
          <a:xfrm>
            <a:off x="389153" y="898106"/>
            <a:ext cx="8226900" cy="529200"/>
          </a:xfrm>
        </p:spPr>
        <p:txBody>
          <a:bodyPr>
            <a:noAutofit/>
          </a:bodyPr>
          <a:lstStyle/>
          <a:p>
            <a:pPr algn="ctr"/>
            <a:r>
              <a:rPr lang="zh-CN" altLang="en-US" sz="3200" b="1" dirty="0">
                <a:solidFill>
                  <a:srgbClr val="002060"/>
                </a:solidFill>
                <a:latin typeface="微软雅黑" panose="020B0503020204020204" pitchFamily="34" charset="-122"/>
                <a:ea typeface="微软雅黑" panose="020B0503020204020204" pitchFamily="34" charset="-122"/>
              </a:rPr>
              <a:t>宫颈癌质量控制指标分布</a:t>
            </a:r>
          </a:p>
        </p:txBody>
      </p:sp>
      <p:graphicFrame>
        <p:nvGraphicFramePr>
          <p:cNvPr id="4" name="内容占位符 3">
            <a:extLst>
              <a:ext uri="{FF2B5EF4-FFF2-40B4-BE49-F238E27FC236}">
                <a16:creationId xmlns:a16="http://schemas.microsoft.com/office/drawing/2014/main" id="{72E3D8DC-DC9A-B49C-CD39-EC4CF8B1FACA}"/>
              </a:ext>
            </a:extLst>
          </p:cNvPr>
          <p:cNvGraphicFramePr>
            <a:graphicFrameLocks noGrp="1"/>
          </p:cNvGraphicFramePr>
          <p:nvPr>
            <p:ph idx="1"/>
            <p:extLst>
              <p:ext uri="{D42A27DB-BD31-4B8C-83A1-F6EECF244321}">
                <p14:modId xmlns:p14="http://schemas.microsoft.com/office/powerpoint/2010/main" val="2402937624"/>
              </p:ext>
            </p:extLst>
          </p:nvPr>
        </p:nvGraphicFramePr>
        <p:xfrm>
          <a:off x="106135" y="1365988"/>
          <a:ext cx="8792936" cy="142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a:extLst>
              <a:ext uri="{FF2B5EF4-FFF2-40B4-BE49-F238E27FC236}">
                <a16:creationId xmlns:a16="http://schemas.microsoft.com/office/drawing/2014/main" id="{AF4653B2-750E-73F3-2B90-F577182EC9C9}"/>
              </a:ext>
            </a:extLst>
          </p:cNvPr>
          <p:cNvSpPr txBox="1"/>
          <p:nvPr/>
        </p:nvSpPr>
        <p:spPr>
          <a:xfrm>
            <a:off x="395970" y="3007096"/>
            <a:ext cx="987878" cy="323165"/>
          </a:xfrm>
          <a:prstGeom prst="rect">
            <a:avLst/>
          </a:prstGeom>
          <a:solidFill>
            <a:srgbClr val="00B0F0"/>
          </a:solidFill>
        </p:spPr>
        <p:txBody>
          <a:bodyPr wrap="square" rtlCol="0">
            <a:spAutoFit/>
          </a:bodyPr>
          <a:lstStyle/>
          <a:p>
            <a:r>
              <a:rPr lang="zh-CN" altLang="en-US" sz="1500" b="1" dirty="0">
                <a:solidFill>
                  <a:schemeClr val="bg2">
                    <a:lumMod val="10000"/>
                  </a:schemeClr>
                </a:solidFill>
                <a:latin typeface="黑体" panose="02010609060101010101" pitchFamily="49" charset="-122"/>
                <a:ea typeface="黑体" panose="02010609060101010101" pitchFamily="49" charset="-122"/>
              </a:rPr>
              <a:t>指标</a:t>
            </a:r>
            <a:r>
              <a:rPr lang="en-US" altLang="zh-CN" sz="1500" b="1" dirty="0">
                <a:solidFill>
                  <a:schemeClr val="bg2">
                    <a:lumMod val="10000"/>
                  </a:schemeClr>
                </a:solidFill>
                <a:latin typeface="黑体" panose="02010609060101010101" pitchFamily="49" charset="-122"/>
                <a:ea typeface="黑体" panose="02010609060101010101" pitchFamily="49" charset="-122"/>
              </a:rPr>
              <a:t>1-3</a:t>
            </a:r>
            <a:endParaRPr lang="zh-CN" altLang="en-US" sz="1500" b="1" dirty="0">
              <a:solidFill>
                <a:schemeClr val="bg2">
                  <a:lumMod val="10000"/>
                </a:schemeClr>
              </a:solidFill>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C03A8987-F56E-49AB-BB60-44AE01AF32ED}"/>
              </a:ext>
            </a:extLst>
          </p:cNvPr>
          <p:cNvSpPr txBox="1"/>
          <p:nvPr/>
        </p:nvSpPr>
        <p:spPr>
          <a:xfrm>
            <a:off x="2033110" y="3007095"/>
            <a:ext cx="987877" cy="323165"/>
          </a:xfrm>
          <a:prstGeom prst="rect">
            <a:avLst/>
          </a:prstGeom>
          <a:solidFill>
            <a:srgbClr val="00B0F0"/>
          </a:solidFill>
        </p:spPr>
        <p:txBody>
          <a:bodyPr wrap="square" rtlCol="0">
            <a:spAutoFit/>
          </a:bodyPr>
          <a:lstStyle/>
          <a:p>
            <a:r>
              <a:rPr lang="zh-CN" altLang="en-US" sz="1500" b="1" dirty="0">
                <a:solidFill>
                  <a:schemeClr val="bg2">
                    <a:lumMod val="10000"/>
                  </a:schemeClr>
                </a:solidFill>
                <a:latin typeface="黑体" panose="02010609060101010101" pitchFamily="49" charset="-122"/>
                <a:ea typeface="黑体" panose="02010609060101010101" pitchFamily="49" charset="-122"/>
              </a:rPr>
              <a:t>指标</a:t>
            </a:r>
            <a:r>
              <a:rPr lang="en-US" altLang="zh-CN" sz="1500" b="1" dirty="0">
                <a:solidFill>
                  <a:schemeClr val="bg2">
                    <a:lumMod val="10000"/>
                  </a:schemeClr>
                </a:solidFill>
                <a:latin typeface="黑体" panose="02010609060101010101" pitchFamily="49" charset="-122"/>
                <a:ea typeface="黑体" panose="02010609060101010101" pitchFamily="49" charset="-122"/>
              </a:rPr>
              <a:t>4-8</a:t>
            </a:r>
            <a:endParaRPr lang="zh-CN" altLang="en-US" sz="1500" b="1" dirty="0">
              <a:solidFill>
                <a:schemeClr val="bg2">
                  <a:lumMod val="10000"/>
                </a:schemeClr>
              </a:solidFill>
              <a:latin typeface="黑体" panose="02010609060101010101" pitchFamily="49" charset="-122"/>
              <a:ea typeface="黑体" panose="02010609060101010101" pitchFamily="49" charset="-122"/>
            </a:endParaRPr>
          </a:p>
        </p:txBody>
      </p:sp>
      <p:sp>
        <p:nvSpPr>
          <p:cNvPr id="7" name="文本框 6">
            <a:extLst>
              <a:ext uri="{FF2B5EF4-FFF2-40B4-BE49-F238E27FC236}">
                <a16:creationId xmlns:a16="http://schemas.microsoft.com/office/drawing/2014/main" id="{9ACB64A1-53EF-6177-E677-6F39E7163468}"/>
              </a:ext>
            </a:extLst>
          </p:cNvPr>
          <p:cNvSpPr txBox="1"/>
          <p:nvPr/>
        </p:nvSpPr>
        <p:spPr>
          <a:xfrm>
            <a:off x="3670249" y="3000119"/>
            <a:ext cx="1053194" cy="323165"/>
          </a:xfrm>
          <a:prstGeom prst="rect">
            <a:avLst/>
          </a:prstGeom>
          <a:solidFill>
            <a:srgbClr val="00B0F0"/>
          </a:solidFill>
        </p:spPr>
        <p:txBody>
          <a:bodyPr wrap="square" rtlCol="0">
            <a:spAutoFit/>
          </a:bodyPr>
          <a:lstStyle/>
          <a:p>
            <a:r>
              <a:rPr lang="zh-CN" altLang="en-US" sz="1500" b="1" dirty="0">
                <a:solidFill>
                  <a:schemeClr val="bg2">
                    <a:lumMod val="10000"/>
                  </a:schemeClr>
                </a:solidFill>
                <a:latin typeface="黑体" panose="02010609060101010101" pitchFamily="49" charset="-122"/>
                <a:ea typeface="黑体" panose="02010609060101010101" pitchFamily="49" charset="-122"/>
              </a:rPr>
              <a:t>指标</a:t>
            </a:r>
            <a:r>
              <a:rPr lang="en-US" altLang="zh-CN" sz="1500" b="1" dirty="0">
                <a:solidFill>
                  <a:schemeClr val="bg2">
                    <a:lumMod val="10000"/>
                  </a:schemeClr>
                </a:solidFill>
                <a:latin typeface="黑体" panose="02010609060101010101" pitchFamily="49" charset="-122"/>
                <a:ea typeface="黑体" panose="02010609060101010101" pitchFamily="49" charset="-122"/>
              </a:rPr>
              <a:t>9-13</a:t>
            </a:r>
            <a:endParaRPr lang="zh-CN" altLang="en-US" sz="1500" b="1" dirty="0">
              <a:solidFill>
                <a:schemeClr val="bg2">
                  <a:lumMod val="10000"/>
                </a:schemeClr>
              </a:solidFill>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4FD92ABA-8EA2-1B16-730E-E6ED039F6754}"/>
              </a:ext>
            </a:extLst>
          </p:cNvPr>
          <p:cNvSpPr txBox="1"/>
          <p:nvPr/>
        </p:nvSpPr>
        <p:spPr>
          <a:xfrm>
            <a:off x="5415907" y="3000118"/>
            <a:ext cx="1053194" cy="323165"/>
          </a:xfrm>
          <a:prstGeom prst="rect">
            <a:avLst/>
          </a:prstGeom>
          <a:solidFill>
            <a:srgbClr val="00B0F0"/>
          </a:solidFill>
        </p:spPr>
        <p:txBody>
          <a:bodyPr wrap="square" rtlCol="0">
            <a:spAutoFit/>
          </a:bodyPr>
          <a:lstStyle/>
          <a:p>
            <a:r>
              <a:rPr lang="zh-CN" altLang="en-US" sz="1500" b="1" dirty="0">
                <a:solidFill>
                  <a:schemeClr val="bg2">
                    <a:lumMod val="10000"/>
                  </a:schemeClr>
                </a:solidFill>
                <a:latin typeface="黑体" panose="02010609060101010101" pitchFamily="49" charset="-122"/>
                <a:ea typeface="黑体" panose="02010609060101010101" pitchFamily="49" charset="-122"/>
              </a:rPr>
              <a:t>指标</a:t>
            </a:r>
            <a:r>
              <a:rPr lang="en-US" altLang="zh-CN" sz="1500" b="1" dirty="0">
                <a:solidFill>
                  <a:schemeClr val="bg2">
                    <a:lumMod val="10000"/>
                  </a:schemeClr>
                </a:solidFill>
                <a:latin typeface="黑体" panose="02010609060101010101" pitchFamily="49" charset="-122"/>
                <a:ea typeface="黑体" panose="02010609060101010101" pitchFamily="49" charset="-122"/>
              </a:rPr>
              <a:t>14</a:t>
            </a:r>
            <a:endParaRPr lang="zh-CN" altLang="en-US" sz="1500" b="1" dirty="0">
              <a:solidFill>
                <a:schemeClr val="bg2">
                  <a:lumMod val="10000"/>
                </a:schemeClr>
              </a:solidFill>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90AB4607-F99E-A8DA-9DB8-3A0BADCB2ED0}"/>
              </a:ext>
            </a:extLst>
          </p:cNvPr>
          <p:cNvSpPr txBox="1"/>
          <p:nvPr/>
        </p:nvSpPr>
        <p:spPr>
          <a:xfrm>
            <a:off x="7041598" y="3007095"/>
            <a:ext cx="1232808" cy="323165"/>
          </a:xfrm>
          <a:prstGeom prst="rect">
            <a:avLst/>
          </a:prstGeom>
          <a:solidFill>
            <a:srgbClr val="00B0F0"/>
          </a:solidFill>
        </p:spPr>
        <p:txBody>
          <a:bodyPr wrap="square" rtlCol="0">
            <a:spAutoFit/>
          </a:bodyPr>
          <a:lstStyle/>
          <a:p>
            <a:r>
              <a:rPr lang="zh-CN" altLang="en-US" sz="1500" b="1" dirty="0">
                <a:solidFill>
                  <a:schemeClr val="bg2">
                    <a:lumMod val="10000"/>
                  </a:schemeClr>
                </a:solidFill>
                <a:latin typeface="黑体" panose="02010609060101010101" pitchFamily="49" charset="-122"/>
                <a:ea typeface="黑体" panose="02010609060101010101" pitchFamily="49" charset="-122"/>
              </a:rPr>
              <a:t>指标</a:t>
            </a:r>
            <a:r>
              <a:rPr lang="en-US" altLang="zh-CN" sz="1500" b="1" dirty="0">
                <a:solidFill>
                  <a:schemeClr val="bg2">
                    <a:lumMod val="10000"/>
                  </a:schemeClr>
                </a:solidFill>
                <a:latin typeface="黑体" panose="02010609060101010101" pitchFamily="49" charset="-122"/>
                <a:ea typeface="黑体" panose="02010609060101010101" pitchFamily="49" charset="-122"/>
              </a:rPr>
              <a:t>15-17</a:t>
            </a:r>
            <a:endParaRPr lang="zh-CN" altLang="en-US" sz="1500" b="1" dirty="0">
              <a:solidFill>
                <a:schemeClr val="bg2">
                  <a:lumMod val="10000"/>
                </a:schemeClr>
              </a:solidFill>
              <a:latin typeface="黑体" panose="02010609060101010101" pitchFamily="49" charset="-122"/>
              <a:ea typeface="黑体" panose="02010609060101010101" pitchFamily="49" charset="-122"/>
            </a:endParaRPr>
          </a:p>
        </p:txBody>
      </p:sp>
      <p:pic>
        <p:nvPicPr>
          <p:cNvPr id="10" name="图片 9">
            <a:extLst>
              <a:ext uri="{FF2B5EF4-FFF2-40B4-BE49-F238E27FC236}">
                <a16:creationId xmlns:a16="http://schemas.microsoft.com/office/drawing/2014/main" id="{278081C6-1CE9-448D-B490-D044FF50EA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2880"/>
            <a:ext cx="9144476" cy="637309"/>
          </a:xfrm>
          <a:prstGeom prst="rect">
            <a:avLst/>
          </a:prstGeom>
        </p:spPr>
      </p:pic>
      <p:sp>
        <p:nvSpPr>
          <p:cNvPr id="11" name="标题 1">
            <a:extLst>
              <a:ext uri="{FF2B5EF4-FFF2-40B4-BE49-F238E27FC236}">
                <a16:creationId xmlns:a16="http://schemas.microsoft.com/office/drawing/2014/main" id="{9D50C5EC-BC96-4193-A6FA-F97B87387147}"/>
              </a:ext>
            </a:extLst>
          </p:cNvPr>
          <p:cNvSpPr>
            <a:spLocks noGrp="1"/>
          </p:cNvSpPr>
          <p:nvPr/>
        </p:nvSpPr>
        <p:spPr>
          <a:xfrm>
            <a:off x="665018" y="189246"/>
            <a:ext cx="7821334" cy="25410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2100" dirty="0"/>
              <a:t>宫颈癌指标解读</a:t>
            </a:r>
          </a:p>
        </p:txBody>
      </p:sp>
      <p:sp>
        <p:nvSpPr>
          <p:cNvPr id="3" name="文本框 2">
            <a:extLst>
              <a:ext uri="{FF2B5EF4-FFF2-40B4-BE49-F238E27FC236}">
                <a16:creationId xmlns:a16="http://schemas.microsoft.com/office/drawing/2014/main" id="{8F4ACC04-20C6-14F7-CEE5-194BA1EAE82F}"/>
              </a:ext>
            </a:extLst>
          </p:cNvPr>
          <p:cNvSpPr txBox="1"/>
          <p:nvPr/>
        </p:nvSpPr>
        <p:spPr>
          <a:xfrm>
            <a:off x="6444208" y="4299942"/>
            <a:ext cx="2656869" cy="369332"/>
          </a:xfrm>
          <a:prstGeom prst="rect">
            <a:avLst/>
          </a:prstGeom>
          <a:noFill/>
        </p:spPr>
        <p:txBody>
          <a:bodyPr wrap="square" rtlCol="0">
            <a:spAutoFit/>
          </a:bodyPr>
          <a:lstStyle/>
          <a:p>
            <a:r>
              <a:rPr lang="zh-CN" altLang="en-US" i="1" dirty="0">
                <a:latin typeface="华文行楷" panose="02010800040101010101" pitchFamily="2" charset="-122"/>
                <a:ea typeface="华文行楷" panose="02010800040101010101" pitchFamily="2" charset="-122"/>
              </a:rPr>
              <a:t>厚德 博学 精业 创新</a:t>
            </a:r>
          </a:p>
        </p:txBody>
      </p:sp>
    </p:spTree>
    <p:extLst>
      <p:ext uri="{BB962C8B-B14F-4D97-AF65-F5344CB8AC3E}">
        <p14:creationId xmlns:p14="http://schemas.microsoft.com/office/powerpoint/2010/main" val="229530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FD0238-6CA1-4EA4-B8CD-70380CCFA1D8}"/>
              </a:ext>
            </a:extLst>
          </p:cNvPr>
          <p:cNvSpPr>
            <a:spLocks noGrp="1"/>
          </p:cNvSpPr>
          <p:nvPr>
            <p:ph type="title"/>
          </p:nvPr>
        </p:nvSpPr>
        <p:spPr>
          <a:xfrm>
            <a:off x="628650" y="259556"/>
            <a:ext cx="7886700" cy="728522"/>
          </a:xfrm>
        </p:spPr>
        <p:txBody>
          <a:bodyPr>
            <a:normAutofit/>
          </a:bodyPr>
          <a:lstStyle/>
          <a:p>
            <a:r>
              <a:rPr lang="zh-CN" altLang="en-US" sz="3200" dirty="0">
                <a:latin typeface="黑体" panose="02010609060101010101" pitchFamily="49" charset="-122"/>
                <a:ea typeface="黑体" panose="02010609060101010101" pitchFamily="49" charset="-122"/>
              </a:rPr>
              <a:t>早期宫颈癌术后辅助治疗标准</a:t>
            </a:r>
          </a:p>
        </p:txBody>
      </p:sp>
      <p:graphicFrame>
        <p:nvGraphicFramePr>
          <p:cNvPr id="3" name="表格 3">
            <a:extLst>
              <a:ext uri="{FF2B5EF4-FFF2-40B4-BE49-F238E27FC236}">
                <a16:creationId xmlns:a16="http://schemas.microsoft.com/office/drawing/2014/main" id="{CCBE49E2-1A52-4595-8C1B-DC5BA4EB9C4D}"/>
              </a:ext>
            </a:extLst>
          </p:cNvPr>
          <p:cNvGraphicFramePr>
            <a:graphicFrameLocks noGrp="1"/>
          </p:cNvGraphicFramePr>
          <p:nvPr/>
        </p:nvGraphicFramePr>
        <p:xfrm>
          <a:off x="846557" y="3273651"/>
          <a:ext cx="3617461" cy="1420185"/>
        </p:xfrm>
        <a:graphic>
          <a:graphicData uri="http://schemas.openxmlformats.org/drawingml/2006/table">
            <a:tbl>
              <a:tblPr firstRow="1" bandRow="1">
                <a:tableStyleId>{5C22544A-7EE6-4342-B048-85BDC9FD1C3A}</a:tableStyleId>
              </a:tblPr>
              <a:tblGrid>
                <a:gridCol w="1113065">
                  <a:extLst>
                    <a:ext uri="{9D8B030D-6E8A-4147-A177-3AD203B41FA5}">
                      <a16:colId xmlns:a16="http://schemas.microsoft.com/office/drawing/2014/main" val="80887683"/>
                    </a:ext>
                  </a:extLst>
                </a:gridCol>
                <a:gridCol w="1298576">
                  <a:extLst>
                    <a:ext uri="{9D8B030D-6E8A-4147-A177-3AD203B41FA5}">
                      <a16:colId xmlns:a16="http://schemas.microsoft.com/office/drawing/2014/main" val="2703104744"/>
                    </a:ext>
                  </a:extLst>
                </a:gridCol>
                <a:gridCol w="1205820">
                  <a:extLst>
                    <a:ext uri="{9D8B030D-6E8A-4147-A177-3AD203B41FA5}">
                      <a16:colId xmlns:a16="http://schemas.microsoft.com/office/drawing/2014/main" val="1601773336"/>
                    </a:ext>
                  </a:extLst>
                </a:gridCol>
              </a:tblGrid>
              <a:tr h="284037">
                <a:tc>
                  <a:txBody>
                    <a:bodyPr/>
                    <a:lstStyle/>
                    <a:p>
                      <a:pPr algn="ctr"/>
                      <a:r>
                        <a:rPr lang="zh-CN" altLang="en-US" sz="1400" dirty="0"/>
                        <a:t>脉管瘤栓</a:t>
                      </a:r>
                    </a:p>
                  </a:txBody>
                  <a:tcPr marL="68562" marR="68562" marT="34281" marB="34281"/>
                </a:tc>
                <a:tc>
                  <a:txBody>
                    <a:bodyPr/>
                    <a:lstStyle/>
                    <a:p>
                      <a:pPr algn="ctr"/>
                      <a:r>
                        <a:rPr lang="zh-CN" altLang="en-US" sz="1400" dirty="0"/>
                        <a:t>间质浸润深度</a:t>
                      </a:r>
                    </a:p>
                  </a:txBody>
                  <a:tcPr marL="68562" marR="68562" marT="34281" marB="34281"/>
                </a:tc>
                <a:tc>
                  <a:txBody>
                    <a:bodyPr/>
                    <a:lstStyle/>
                    <a:p>
                      <a:pPr algn="ctr"/>
                      <a:r>
                        <a:rPr lang="zh-CN" altLang="en-US" sz="1400" dirty="0"/>
                        <a:t>肿瘤大小</a:t>
                      </a:r>
                    </a:p>
                  </a:txBody>
                  <a:tcPr marL="68562" marR="68562" marT="34281" marB="34281"/>
                </a:tc>
                <a:extLst>
                  <a:ext uri="{0D108BD9-81ED-4DB2-BD59-A6C34878D82A}">
                    <a16:rowId xmlns:a16="http://schemas.microsoft.com/office/drawing/2014/main" val="4208450551"/>
                  </a:ext>
                </a:extLst>
              </a:tr>
              <a:tr h="284037">
                <a:tc>
                  <a:txBody>
                    <a:bodyPr/>
                    <a:lstStyle/>
                    <a:p>
                      <a:pPr algn="ctr"/>
                      <a:r>
                        <a:rPr lang="en-US" altLang="zh-CN" sz="1400" dirty="0"/>
                        <a:t>+</a:t>
                      </a:r>
                      <a:endParaRPr lang="zh-CN" altLang="en-US" sz="1400" dirty="0"/>
                    </a:p>
                  </a:txBody>
                  <a:tcPr marL="68562" marR="68562" marT="34281" marB="34281"/>
                </a:tc>
                <a:tc>
                  <a:txBody>
                    <a:bodyPr/>
                    <a:lstStyle/>
                    <a:p>
                      <a:pPr algn="ctr"/>
                      <a:r>
                        <a:rPr lang="zh-CN" altLang="en-US" sz="1400" dirty="0"/>
                        <a:t>外</a:t>
                      </a:r>
                      <a:r>
                        <a:rPr lang="en-US" altLang="zh-CN" sz="1400" dirty="0"/>
                        <a:t>1/3</a:t>
                      </a:r>
                      <a:endParaRPr lang="zh-CN" altLang="en-US" sz="1400" dirty="0"/>
                    </a:p>
                  </a:txBody>
                  <a:tcPr marL="68562" marR="68562" marT="34281" marB="34281"/>
                </a:tc>
                <a:tc>
                  <a:txBody>
                    <a:bodyPr/>
                    <a:lstStyle/>
                    <a:p>
                      <a:pPr algn="ctr"/>
                      <a:r>
                        <a:rPr lang="zh-CN" altLang="en-US" sz="1400" dirty="0"/>
                        <a:t>任何</a:t>
                      </a:r>
                    </a:p>
                  </a:txBody>
                  <a:tcPr marL="68562" marR="68562" marT="34281" marB="34281"/>
                </a:tc>
                <a:extLst>
                  <a:ext uri="{0D108BD9-81ED-4DB2-BD59-A6C34878D82A}">
                    <a16:rowId xmlns:a16="http://schemas.microsoft.com/office/drawing/2014/main" val="4240245128"/>
                  </a:ext>
                </a:extLst>
              </a:tr>
              <a:tr h="284037">
                <a:tc>
                  <a:txBody>
                    <a:bodyPr/>
                    <a:lstStyle/>
                    <a:p>
                      <a:pPr algn="ctr"/>
                      <a:r>
                        <a:rPr lang="en-US" altLang="zh-CN" sz="1400" dirty="0"/>
                        <a:t>+</a:t>
                      </a:r>
                      <a:endParaRPr lang="zh-CN" altLang="en-US" sz="1400" dirty="0"/>
                    </a:p>
                  </a:txBody>
                  <a:tcPr marL="68562" marR="68562" marT="34281" marB="34281"/>
                </a:tc>
                <a:tc>
                  <a:txBody>
                    <a:bodyPr/>
                    <a:lstStyle/>
                    <a:p>
                      <a:pPr algn="ctr"/>
                      <a:r>
                        <a:rPr lang="zh-CN" altLang="en-US" sz="1400" dirty="0"/>
                        <a:t>中</a:t>
                      </a:r>
                      <a:r>
                        <a:rPr lang="en-US" altLang="zh-CN" sz="1400" dirty="0"/>
                        <a:t>1/3</a:t>
                      </a:r>
                      <a:endParaRPr lang="zh-CN" altLang="en-US" sz="1400" dirty="0"/>
                    </a:p>
                  </a:txBody>
                  <a:tcPr marL="68562" marR="68562" marT="34281" marB="34281"/>
                </a:tc>
                <a:tc>
                  <a:txBody>
                    <a:bodyPr/>
                    <a:lstStyle/>
                    <a:p>
                      <a:pPr algn="ctr"/>
                      <a:r>
                        <a:rPr lang="zh-CN" altLang="en-US" sz="1400" dirty="0">
                          <a:latin typeface="宋体" panose="02010600030101010101" pitchFamily="2" charset="-122"/>
                          <a:ea typeface="宋体" panose="02010600030101010101" pitchFamily="2" charset="-122"/>
                        </a:rPr>
                        <a:t>≥</a:t>
                      </a:r>
                      <a:r>
                        <a:rPr lang="en-US" altLang="zh-CN" sz="1400" dirty="0">
                          <a:latin typeface="宋体" panose="02010600030101010101" pitchFamily="2" charset="-122"/>
                          <a:ea typeface="宋体" panose="02010600030101010101" pitchFamily="2" charset="-122"/>
                        </a:rPr>
                        <a:t>2</a:t>
                      </a:r>
                      <a:endParaRPr lang="zh-CN" altLang="en-US" sz="1400" dirty="0"/>
                    </a:p>
                  </a:txBody>
                  <a:tcPr marL="68562" marR="68562" marT="34281" marB="34281"/>
                </a:tc>
                <a:extLst>
                  <a:ext uri="{0D108BD9-81ED-4DB2-BD59-A6C34878D82A}">
                    <a16:rowId xmlns:a16="http://schemas.microsoft.com/office/drawing/2014/main" val="1987573482"/>
                  </a:ext>
                </a:extLst>
              </a:tr>
              <a:tr h="284037">
                <a:tc>
                  <a:txBody>
                    <a:bodyPr/>
                    <a:lstStyle/>
                    <a:p>
                      <a:pPr algn="ctr"/>
                      <a:r>
                        <a:rPr lang="en-US" altLang="zh-CN" sz="1400" dirty="0"/>
                        <a:t>+</a:t>
                      </a:r>
                      <a:endParaRPr lang="zh-CN" altLang="en-US" sz="1400" dirty="0"/>
                    </a:p>
                  </a:txBody>
                  <a:tcPr marL="68562" marR="68562" marT="34281" marB="34281"/>
                </a:tc>
                <a:tc>
                  <a:txBody>
                    <a:bodyPr/>
                    <a:lstStyle/>
                    <a:p>
                      <a:pPr algn="ctr"/>
                      <a:r>
                        <a:rPr lang="zh-CN" altLang="en-US" sz="1400" dirty="0"/>
                        <a:t>内</a:t>
                      </a:r>
                      <a:r>
                        <a:rPr lang="en-US" altLang="zh-CN" sz="1400" dirty="0"/>
                        <a:t>1/3</a:t>
                      </a:r>
                      <a:endParaRPr lang="zh-CN" altLang="en-US" sz="1400" dirty="0"/>
                    </a:p>
                  </a:txBody>
                  <a:tcPr marL="68562" marR="68562" marT="34281" marB="34281"/>
                </a:tc>
                <a:tc>
                  <a:txBody>
                    <a:bodyPr/>
                    <a:lstStyle/>
                    <a:p>
                      <a:pPr algn="ctr"/>
                      <a:r>
                        <a:rPr lang="zh-CN" altLang="en-US" sz="1400" dirty="0">
                          <a:latin typeface="宋体" panose="02010600030101010101" pitchFamily="2" charset="-122"/>
                          <a:ea typeface="+mn-ea"/>
                        </a:rPr>
                        <a:t>≥</a:t>
                      </a:r>
                      <a:r>
                        <a:rPr lang="en-US" altLang="zh-CN" sz="1400" dirty="0">
                          <a:latin typeface="宋体" panose="02010600030101010101" pitchFamily="2" charset="-122"/>
                          <a:ea typeface="+mn-ea"/>
                        </a:rPr>
                        <a:t>5</a:t>
                      </a:r>
                      <a:endParaRPr lang="zh-CN" altLang="en-US" sz="1400" dirty="0"/>
                    </a:p>
                  </a:txBody>
                  <a:tcPr marL="68562" marR="68562" marT="34281" marB="34281"/>
                </a:tc>
                <a:extLst>
                  <a:ext uri="{0D108BD9-81ED-4DB2-BD59-A6C34878D82A}">
                    <a16:rowId xmlns:a16="http://schemas.microsoft.com/office/drawing/2014/main" val="2814603315"/>
                  </a:ext>
                </a:extLst>
              </a:tr>
              <a:tr h="284037">
                <a:tc>
                  <a:txBody>
                    <a:bodyPr/>
                    <a:lstStyle/>
                    <a:p>
                      <a:pPr algn="ctr"/>
                      <a:r>
                        <a:rPr lang="en-US" altLang="zh-CN" sz="1400" dirty="0"/>
                        <a:t>-</a:t>
                      </a:r>
                      <a:endParaRPr lang="zh-CN" altLang="en-US" sz="1400" dirty="0"/>
                    </a:p>
                  </a:txBody>
                  <a:tcPr marL="68562" marR="68562" marT="34281" marB="34281"/>
                </a:tc>
                <a:tc>
                  <a:txBody>
                    <a:bodyPr/>
                    <a:lstStyle/>
                    <a:p>
                      <a:pPr algn="ctr"/>
                      <a:r>
                        <a:rPr lang="zh-CN" altLang="en-US" sz="1400" dirty="0"/>
                        <a:t>中或内</a:t>
                      </a:r>
                      <a:r>
                        <a:rPr lang="en-US" altLang="zh-CN" sz="1400" dirty="0"/>
                        <a:t>1/3</a:t>
                      </a:r>
                      <a:endParaRPr lang="zh-CN" altLang="en-US" sz="1400" dirty="0"/>
                    </a:p>
                  </a:txBody>
                  <a:tcPr marL="68562" marR="68562" marT="34281" marB="34281"/>
                </a:tc>
                <a:tc>
                  <a:txBody>
                    <a:bodyPr/>
                    <a:lstStyle/>
                    <a:p>
                      <a:pPr algn="ctr"/>
                      <a:r>
                        <a:rPr lang="zh-CN" altLang="en-US" sz="1400" dirty="0">
                          <a:latin typeface="宋体" panose="02010600030101010101" pitchFamily="2" charset="-122"/>
                          <a:ea typeface="+mn-ea"/>
                        </a:rPr>
                        <a:t>≥</a:t>
                      </a:r>
                      <a:r>
                        <a:rPr lang="en-US" altLang="zh-CN" sz="1400" dirty="0">
                          <a:latin typeface="宋体" panose="02010600030101010101" pitchFamily="2" charset="-122"/>
                          <a:ea typeface="+mn-ea"/>
                        </a:rPr>
                        <a:t>4</a:t>
                      </a:r>
                      <a:endParaRPr lang="zh-CN" altLang="en-US" sz="1400" dirty="0"/>
                    </a:p>
                  </a:txBody>
                  <a:tcPr marL="68562" marR="68562" marT="34281" marB="34281"/>
                </a:tc>
                <a:extLst>
                  <a:ext uri="{0D108BD9-81ED-4DB2-BD59-A6C34878D82A}">
                    <a16:rowId xmlns:a16="http://schemas.microsoft.com/office/drawing/2014/main" val="2085351368"/>
                  </a:ext>
                </a:extLst>
              </a:tr>
            </a:tbl>
          </a:graphicData>
        </a:graphic>
      </p:graphicFrame>
      <p:sp>
        <p:nvSpPr>
          <p:cNvPr id="5" name="文本框 4">
            <a:extLst>
              <a:ext uri="{FF2B5EF4-FFF2-40B4-BE49-F238E27FC236}">
                <a16:creationId xmlns:a16="http://schemas.microsoft.com/office/drawing/2014/main" id="{0633F8E3-F722-4474-9790-0FA6103A6656}"/>
              </a:ext>
            </a:extLst>
          </p:cNvPr>
          <p:cNvSpPr txBox="1"/>
          <p:nvPr/>
        </p:nvSpPr>
        <p:spPr>
          <a:xfrm>
            <a:off x="1818411" y="4693837"/>
            <a:ext cx="1565766" cy="415370"/>
          </a:xfrm>
          <a:prstGeom prst="rect">
            <a:avLst/>
          </a:prstGeom>
          <a:noFill/>
        </p:spPr>
        <p:txBody>
          <a:bodyPr wrap="square" rtlCol="0">
            <a:spAutoFit/>
          </a:bodyPr>
          <a:lstStyle/>
          <a:p>
            <a:r>
              <a:rPr lang="en-US" altLang="zh-CN" sz="2099" b="1" dirty="0" err="1">
                <a:latin typeface="+mn-ea"/>
              </a:rPr>
              <a:t>Sedlis</a:t>
            </a:r>
            <a:r>
              <a:rPr lang="zh-CN" altLang="en-US" sz="2099" b="1" dirty="0">
                <a:latin typeface="+mn-ea"/>
              </a:rPr>
              <a:t>标准</a:t>
            </a:r>
          </a:p>
        </p:txBody>
      </p:sp>
      <p:sp>
        <p:nvSpPr>
          <p:cNvPr id="6" name="文本框 5">
            <a:extLst>
              <a:ext uri="{FF2B5EF4-FFF2-40B4-BE49-F238E27FC236}">
                <a16:creationId xmlns:a16="http://schemas.microsoft.com/office/drawing/2014/main" id="{BB47B431-6D92-48F2-B9BB-0A8182DFF205}"/>
              </a:ext>
            </a:extLst>
          </p:cNvPr>
          <p:cNvSpPr txBox="1"/>
          <p:nvPr/>
        </p:nvSpPr>
        <p:spPr>
          <a:xfrm>
            <a:off x="1980388" y="1356305"/>
            <a:ext cx="1871532" cy="1061444"/>
          </a:xfrm>
          <a:prstGeom prst="rect">
            <a:avLst/>
          </a:prstGeom>
          <a:noFill/>
          <a:ln w="25400">
            <a:solidFill>
              <a:schemeClr val="tx2"/>
            </a:solidFill>
          </a:ln>
        </p:spPr>
        <p:txBody>
          <a:bodyPr wrap="square" rtlCol="0">
            <a:spAutoFit/>
          </a:bodyPr>
          <a:lstStyle/>
          <a:p>
            <a:pPr algn="ctr"/>
            <a:r>
              <a:rPr lang="zh-CN" altLang="en-US" sz="2099" b="1" dirty="0">
                <a:latin typeface="+mn-ea"/>
              </a:rPr>
              <a:t>淋巴结转移</a:t>
            </a:r>
            <a:endParaRPr lang="en-US" altLang="zh-CN" sz="2099" b="1" dirty="0">
              <a:latin typeface="+mn-ea"/>
            </a:endParaRPr>
          </a:p>
          <a:p>
            <a:pPr algn="ctr"/>
            <a:r>
              <a:rPr lang="zh-CN" altLang="en-US" sz="2099" b="1" dirty="0">
                <a:latin typeface="+mn-ea"/>
              </a:rPr>
              <a:t>切缘阳性</a:t>
            </a:r>
            <a:endParaRPr lang="en-US" altLang="zh-CN" sz="2099" b="1" dirty="0">
              <a:latin typeface="+mn-ea"/>
            </a:endParaRPr>
          </a:p>
          <a:p>
            <a:pPr algn="ctr"/>
            <a:r>
              <a:rPr lang="zh-CN" altLang="en-US" sz="2099" b="1" dirty="0">
                <a:latin typeface="+mn-ea"/>
              </a:rPr>
              <a:t>宫旁受侵</a:t>
            </a:r>
          </a:p>
        </p:txBody>
      </p:sp>
      <p:sp>
        <p:nvSpPr>
          <p:cNvPr id="7" name="文本框 6">
            <a:extLst>
              <a:ext uri="{FF2B5EF4-FFF2-40B4-BE49-F238E27FC236}">
                <a16:creationId xmlns:a16="http://schemas.microsoft.com/office/drawing/2014/main" id="{195D8AB8-4721-4CA7-80F5-E6A7B340A928}"/>
              </a:ext>
            </a:extLst>
          </p:cNvPr>
          <p:cNvSpPr txBox="1"/>
          <p:nvPr/>
        </p:nvSpPr>
        <p:spPr>
          <a:xfrm>
            <a:off x="5759824" y="1679386"/>
            <a:ext cx="2834576" cy="415370"/>
          </a:xfrm>
          <a:prstGeom prst="rect">
            <a:avLst/>
          </a:prstGeom>
          <a:noFill/>
          <a:ln w="19050">
            <a:solidFill>
              <a:schemeClr val="tx2"/>
            </a:solidFill>
          </a:ln>
        </p:spPr>
        <p:txBody>
          <a:bodyPr wrap="square" rtlCol="0">
            <a:spAutoFit/>
          </a:bodyPr>
          <a:lstStyle/>
          <a:p>
            <a:r>
              <a:rPr lang="zh-CN" altLang="en-US" sz="2099" b="1" dirty="0"/>
              <a:t>术后辅助同步放化疗</a:t>
            </a:r>
          </a:p>
        </p:txBody>
      </p:sp>
      <p:sp>
        <p:nvSpPr>
          <p:cNvPr id="8" name="文本框 7">
            <a:extLst>
              <a:ext uri="{FF2B5EF4-FFF2-40B4-BE49-F238E27FC236}">
                <a16:creationId xmlns:a16="http://schemas.microsoft.com/office/drawing/2014/main" id="{7DFFCABE-36B7-4A3C-9E72-BCDE3D820A75}"/>
              </a:ext>
            </a:extLst>
          </p:cNvPr>
          <p:cNvSpPr txBox="1"/>
          <p:nvPr/>
        </p:nvSpPr>
        <p:spPr>
          <a:xfrm>
            <a:off x="5490682" y="4075201"/>
            <a:ext cx="3293508" cy="415370"/>
          </a:xfrm>
          <a:prstGeom prst="rect">
            <a:avLst/>
          </a:prstGeom>
          <a:noFill/>
          <a:ln w="19050">
            <a:solidFill>
              <a:schemeClr val="tx2"/>
            </a:solidFill>
          </a:ln>
        </p:spPr>
        <p:txBody>
          <a:bodyPr wrap="square" rtlCol="0">
            <a:spAutoFit/>
          </a:bodyPr>
          <a:lstStyle/>
          <a:p>
            <a:r>
              <a:rPr lang="zh-CN" altLang="en-US" sz="2099" b="1" dirty="0">
                <a:latin typeface="+mn-ea"/>
              </a:rPr>
              <a:t>术后辅助放疗</a:t>
            </a:r>
            <a:r>
              <a:rPr lang="en-US" altLang="zh-CN" sz="2099" b="1" dirty="0">
                <a:latin typeface="+mn-ea"/>
              </a:rPr>
              <a:t>+/-</a:t>
            </a:r>
            <a:r>
              <a:rPr lang="zh-CN" altLang="en-US" sz="2099" b="1" dirty="0">
                <a:latin typeface="+mn-ea"/>
              </a:rPr>
              <a:t>同步</a:t>
            </a:r>
            <a:r>
              <a:rPr lang="zh-CN" altLang="en-US" sz="2099" dirty="0">
                <a:latin typeface="+mn-ea"/>
              </a:rPr>
              <a:t>化</a:t>
            </a:r>
            <a:r>
              <a:rPr lang="zh-CN" altLang="en-US" sz="2099" dirty="0"/>
              <a:t>疗</a:t>
            </a:r>
          </a:p>
        </p:txBody>
      </p:sp>
      <p:cxnSp>
        <p:nvCxnSpPr>
          <p:cNvPr id="9" name="直接箭头连接符 8">
            <a:extLst>
              <a:ext uri="{FF2B5EF4-FFF2-40B4-BE49-F238E27FC236}">
                <a16:creationId xmlns:a16="http://schemas.microsoft.com/office/drawing/2014/main" id="{828D5DFF-7E16-4FD9-936B-2575C229AC51}"/>
              </a:ext>
            </a:extLst>
          </p:cNvPr>
          <p:cNvCxnSpPr>
            <a:cxnSpLocks/>
          </p:cNvCxnSpPr>
          <p:nvPr/>
        </p:nvCxnSpPr>
        <p:spPr>
          <a:xfrm>
            <a:off x="4679984" y="1802348"/>
            <a:ext cx="70189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7A7E446B-BB44-486E-AA96-9A2E76684365}"/>
              </a:ext>
            </a:extLst>
          </p:cNvPr>
          <p:cNvCxnSpPr>
            <a:cxnSpLocks/>
          </p:cNvCxnSpPr>
          <p:nvPr/>
        </p:nvCxnSpPr>
        <p:spPr>
          <a:xfrm>
            <a:off x="4643438" y="4227934"/>
            <a:ext cx="70189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EFF3C033-5DD9-4464-93FF-852DC8F85190}"/>
              </a:ext>
            </a:extLst>
          </p:cNvPr>
          <p:cNvSpPr txBox="1"/>
          <p:nvPr/>
        </p:nvSpPr>
        <p:spPr>
          <a:xfrm>
            <a:off x="457201" y="1598615"/>
            <a:ext cx="1264639" cy="415370"/>
          </a:xfrm>
          <a:prstGeom prst="rect">
            <a:avLst/>
          </a:prstGeom>
          <a:noFill/>
        </p:spPr>
        <p:txBody>
          <a:bodyPr wrap="square" rtlCol="0">
            <a:spAutoFit/>
          </a:bodyPr>
          <a:lstStyle/>
          <a:p>
            <a:r>
              <a:rPr lang="zh-CN" altLang="en-US" sz="2099" b="1" dirty="0"/>
              <a:t>高危因素</a:t>
            </a:r>
          </a:p>
        </p:txBody>
      </p:sp>
      <p:sp>
        <p:nvSpPr>
          <p:cNvPr id="11" name="文本框 10">
            <a:extLst>
              <a:ext uri="{FF2B5EF4-FFF2-40B4-BE49-F238E27FC236}">
                <a16:creationId xmlns:a16="http://schemas.microsoft.com/office/drawing/2014/main" id="{5BB79BBD-9B1E-4E18-85AB-655F16235E98}"/>
              </a:ext>
            </a:extLst>
          </p:cNvPr>
          <p:cNvSpPr txBox="1"/>
          <p:nvPr/>
        </p:nvSpPr>
        <p:spPr>
          <a:xfrm>
            <a:off x="2099891" y="2748720"/>
            <a:ext cx="1264639" cy="415370"/>
          </a:xfrm>
          <a:prstGeom prst="rect">
            <a:avLst/>
          </a:prstGeom>
          <a:noFill/>
        </p:spPr>
        <p:txBody>
          <a:bodyPr wrap="square" rtlCol="0">
            <a:spAutoFit/>
          </a:bodyPr>
          <a:lstStyle/>
          <a:p>
            <a:r>
              <a:rPr lang="zh-CN" altLang="en-US" sz="2099" b="1" dirty="0"/>
              <a:t>中危因素</a:t>
            </a:r>
          </a:p>
        </p:txBody>
      </p:sp>
      <p:graphicFrame>
        <p:nvGraphicFramePr>
          <p:cNvPr id="15" name="表格 14">
            <a:extLst>
              <a:ext uri="{FF2B5EF4-FFF2-40B4-BE49-F238E27FC236}">
                <a16:creationId xmlns:a16="http://schemas.microsoft.com/office/drawing/2014/main" id="{0B28C8E4-7EAA-49F2-7FD2-88EABA886CC2}"/>
              </a:ext>
            </a:extLst>
          </p:cNvPr>
          <p:cNvGraphicFramePr>
            <a:graphicFrameLocks noGrp="1"/>
          </p:cNvGraphicFramePr>
          <p:nvPr>
            <p:extLst>
              <p:ext uri="{D42A27DB-BD31-4B8C-83A1-F6EECF244321}">
                <p14:modId xmlns:p14="http://schemas.microsoft.com/office/powerpoint/2010/main" val="3404559053"/>
              </p:ext>
            </p:extLst>
          </p:nvPr>
        </p:nvGraphicFramePr>
        <p:xfrm>
          <a:off x="5003253" y="2857503"/>
          <a:ext cx="3888432" cy="832296"/>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277432">
                <a:tc>
                  <a:txBody>
                    <a:bodyPr/>
                    <a:lstStyle/>
                    <a:p>
                      <a:r>
                        <a:rPr lang="en-US" altLang="zh-CN" sz="1200" b="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腺癌</a:t>
                      </a:r>
                      <a:r>
                        <a:rPr lang="en-US" altLang="zh-CN" sz="1200" b="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腺鳞癌</a:t>
                      </a:r>
                      <a:endParaRPr lang="zh-CN" alt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b="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肿瘤≥3.0cm</a:t>
                      </a:r>
                      <a:endParaRPr lang="zh-CN" alt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7432">
                <a:tc>
                  <a:txBody>
                    <a:bodyPr/>
                    <a:lstStyle/>
                    <a:p>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浸润子宫颈外1/3</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LVSI（+）</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7432">
                <a:tc gridSpan="2">
                  <a:txBody>
                    <a:bodyPr/>
                    <a:lstStyle/>
                    <a:p>
                      <a:r>
                        <a:rPr lang="zh-CN" altLang="zh-CN" sz="1200" b="0" dirty="0">
                          <a:latin typeface="微软雅黑" panose="020B0503020204020204" pitchFamily="34" charset="-122"/>
                          <a:ea typeface="微软雅黑" panose="020B0503020204020204" pitchFamily="34" charset="-122"/>
                          <a:cs typeface="微软雅黑" panose="020B0503020204020204" pitchFamily="34" charset="-122"/>
                        </a:rPr>
                        <a:t>有以上4个中危因素中的2个以上，应当辅助放疗</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6" name="文本框 15">
            <a:extLst>
              <a:ext uri="{FF2B5EF4-FFF2-40B4-BE49-F238E27FC236}">
                <a16:creationId xmlns:a16="http://schemas.microsoft.com/office/drawing/2014/main" id="{CD9AC982-401A-B537-1BAA-71E350D3B98E}"/>
              </a:ext>
            </a:extLst>
          </p:cNvPr>
          <p:cNvSpPr txBox="1"/>
          <p:nvPr/>
        </p:nvSpPr>
        <p:spPr>
          <a:xfrm>
            <a:off x="6084168" y="2472101"/>
            <a:ext cx="1728192" cy="46166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四因素模型</a:t>
            </a:r>
          </a:p>
        </p:txBody>
      </p:sp>
      <p:sp>
        <p:nvSpPr>
          <p:cNvPr id="17" name="箭头: 下 16">
            <a:extLst>
              <a:ext uri="{FF2B5EF4-FFF2-40B4-BE49-F238E27FC236}">
                <a16:creationId xmlns:a16="http://schemas.microsoft.com/office/drawing/2014/main" id="{74E0E2B2-5EB1-253C-AB53-BAF9D146062A}"/>
              </a:ext>
            </a:extLst>
          </p:cNvPr>
          <p:cNvSpPr/>
          <p:nvPr/>
        </p:nvSpPr>
        <p:spPr>
          <a:xfrm>
            <a:off x="7020272" y="3723878"/>
            <a:ext cx="98297" cy="2403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91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51520" y="51470"/>
            <a:ext cx="7992888" cy="857250"/>
          </a:xfrm>
        </p:spPr>
        <p:txBody>
          <a:bodyPr>
            <a:noAutofit/>
          </a:bodyPr>
          <a:lstStyle/>
          <a:p>
            <a:pPr algn="l"/>
            <a:r>
              <a:rPr lang="zh-CN" altLang="en-US" sz="1800" b="1" dirty="0">
                <a:latin typeface="微软雅黑" panose="020B0503020204020204" pitchFamily="34" charset="-122"/>
                <a:ea typeface="微软雅黑" panose="020B0503020204020204" pitchFamily="34" charset="-122"/>
              </a:rPr>
              <a:t>指标</a:t>
            </a:r>
            <a:r>
              <a:rPr lang="en-US" altLang="zh-CN" sz="1800" b="1" dirty="0">
                <a:latin typeface="微软雅黑" panose="020B0503020204020204" pitchFamily="34" charset="-122"/>
                <a:ea typeface="微软雅黑" panose="020B0503020204020204" pitchFamily="34" charset="-122"/>
              </a:rPr>
              <a:t>4</a:t>
            </a:r>
            <a:r>
              <a:rPr lang="zh-CN" altLang="en-US" sz="1800" b="1" dirty="0">
                <a:latin typeface="微软雅黑" panose="020B0503020204020204" pitchFamily="34" charset="-122"/>
                <a:ea typeface="微软雅黑" panose="020B0503020204020204" pitchFamily="34" charset="-122"/>
              </a:rPr>
              <a:t> 早期宫颈癌根治性手术治疗患者淋巴结切除率</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（分值：</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8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0" y="1200150"/>
            <a:ext cx="8229600" cy="3394075"/>
          </a:xfrm>
        </p:spPr>
        <p:txBody>
          <a:bodyPr>
            <a:normAutofit/>
          </a:bodyPr>
          <a:lstStyle/>
          <a:p>
            <a:endParaRPr kumimoji="1" lang="zh-CN" altLang="en-US" dirty="0"/>
          </a:p>
          <a:p>
            <a:endParaRPr kumimoji="1" lang="en-US" altLang="zh-CN" dirty="0"/>
          </a:p>
          <a:p>
            <a:endParaRPr kumimoji="1" lang="zh-CN" altLang="en-US" dirty="0"/>
          </a:p>
        </p:txBody>
      </p:sp>
      <mc:AlternateContent xmlns:mc="http://schemas.openxmlformats.org/markup-compatibility/2006" xmlns:a14="http://schemas.microsoft.com/office/drawing/2010/main">
        <mc:Choice Requires="a14">
          <p:sp>
            <p:nvSpPr>
              <p:cNvPr id="100" name="文本框 99"/>
              <p:cNvSpPr txBox="1"/>
              <p:nvPr/>
            </p:nvSpPr>
            <p:spPr>
              <a:xfrm>
                <a:off x="323215" y="610235"/>
                <a:ext cx="8489315" cy="3903761"/>
              </a:xfrm>
              <a:prstGeom prst="rect">
                <a:avLst/>
              </a:prstGeom>
              <a:noFill/>
              <a:ln w="9525">
                <a:noFill/>
              </a:ln>
            </p:spPr>
            <p:txBody>
              <a:bodyPr wrap="square">
                <a:spAutoFit/>
              </a:bodyPr>
              <a:lstStyle/>
              <a:p>
                <a:pPr indent="0">
                  <a:lnSpc>
                    <a:spcPct val="170000"/>
                  </a:lnSpc>
                </a:pP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70000"/>
                  </a:lnSpc>
                  <a:buFont typeface="Wingdings"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早期</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宫颈癌患者根治术中接受淋巴结切除的病例数占早期宫颈癌根治性手术患者病例数的比例</a:t>
                </a:r>
                <a:r>
                  <a:rPr lang="zh-CN" altLang="en-US"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70000"/>
                  </a:lnSpc>
                  <a:buFont typeface="Wingdings" pitchFamily="2" charset="2"/>
                  <a:buChar char="Ø"/>
                </a:pPr>
                <a:r>
                  <a:rPr lang="zh-CN"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计算公式：</a:t>
                </a:r>
              </a:p>
              <a:p>
                <a:pPr>
                  <a:lnSpc>
                    <a:spcPct val="17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早期宫颈癌根治性手术治疗患者淋巴结切除率</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 </a:t>
                </a:r>
                <a14:m>
                  <m:oMath xmlns:m="http://schemas.openxmlformats.org/officeDocument/2006/math">
                    <m:r>
                      <a:rPr lang="en-US" altLang="zh-CN" sz="1200" i="1" kern="100">
                        <a:solidFill>
                          <a:srgbClr val="000000"/>
                        </a:solidFill>
                        <a:latin typeface="Cambria Math" panose="02040503050406030204" charset="0"/>
                        <a:ea typeface="MS Mincho" charset="0"/>
                        <a:cs typeface="Cambria Math" panose="02040503050406030204" charset="0"/>
                      </a:rPr>
                      <m:t>=  </m:t>
                    </m:r>
                    <m:f>
                      <m:fPr>
                        <m:ctrlPr>
                          <a:rPr lang="zh-CN" altLang="zh-CN" sz="1200" i="1" kern="100" smtClean="0">
                            <a:solidFill>
                              <a:srgbClr val="000000"/>
                            </a:solidFill>
                            <a:latin typeface="Cambria Math" panose="02040503050406030204" pitchFamily="18" charset="0"/>
                            <a:ea typeface="微软雅黑" panose="020B0503020204020204" pitchFamily="34" charset="-122"/>
                            <a:cs typeface="Cambria Math" panose="02040503050406030204" charset="0"/>
                          </a:rPr>
                        </m:ctrlPr>
                      </m:fPr>
                      <m:num>
                        <m:nary>
                          <m:naryPr>
                            <m:chr m:val="∑"/>
                            <m:limLoc m:val="undOvr"/>
                            <m:subHide m:val="on"/>
                            <m:supHide m:val="on"/>
                            <m:ctrlPr>
                              <a:rPr lang="zh-CN" altLang="zh-CN" sz="1200" i="1" kern="100" smtClean="0">
                                <a:solidFill>
                                  <a:srgbClr val="000000"/>
                                </a:solidFill>
                                <a:latin typeface="Cambria Math" panose="02040503050406030204" pitchFamily="18" charset="0"/>
                                <a:ea typeface="微软雅黑" panose="020B0503020204020204" pitchFamily="34" charset="-122"/>
                                <a:cs typeface="Cambria Math" panose="02040503050406030204" charset="0"/>
                              </a:rPr>
                            </m:ctrlPr>
                          </m:naryPr>
                          <m:sub/>
                          <m:sup/>
                          <m:e>
                            <m:r>
                              <a:rPr lang="zh-CN" sz="1200">
                                <a:latin typeface="Cambria Math" panose="02040503050406030204" charset="0"/>
                                <a:ea typeface="微软雅黑" panose="020B0503020204020204" pitchFamily="34" charset="-122"/>
                                <a:cs typeface="Cambria Math" panose="02040503050406030204" charset="0"/>
                                <a:sym typeface="+mn-ea"/>
                              </a:rPr>
                              <m:t>早期宫颈癌根治术中接受淋巴结切除的宫颈癌患者数</m:t>
                            </m:r>
                          </m:e>
                        </m:nary>
                      </m:num>
                      <m:den>
                        <m:nary>
                          <m:naryPr>
                            <m:chr m:val="∑"/>
                            <m:limLoc m:val="undOvr"/>
                            <m:subHide m:val="on"/>
                            <m:supHide m:val="on"/>
                            <m:ctrlPr>
                              <a:rPr lang="zh-CN" altLang="zh-CN" sz="1200" i="1" kern="100" smtClean="0">
                                <a:solidFill>
                                  <a:srgbClr val="000000"/>
                                </a:solidFill>
                                <a:latin typeface="Cambria Math" panose="02040503050406030204" pitchFamily="18" charset="0"/>
                                <a:ea typeface="微软雅黑" panose="020B0503020204020204" pitchFamily="34" charset="-122"/>
                                <a:cs typeface="Cambria Math" panose="02040503050406030204" charset="0"/>
                              </a:rPr>
                            </m:ctrlPr>
                          </m:naryPr>
                          <m:sub/>
                          <m:sup/>
                          <m:e>
                            <m:r>
                              <a:rPr lang="zh-CN" sz="1200">
                                <a:latin typeface="Cambria Math" panose="02040503050406030204" charset="0"/>
                                <a:ea typeface="微软雅黑" panose="020B0503020204020204" pitchFamily="34" charset="-122"/>
                                <a:cs typeface="Cambria Math" panose="02040503050406030204" charset="0"/>
                                <a:sym typeface="+mn-ea"/>
                              </a:rPr>
                              <m:t>同期早期宫颈癌根治性手术患者总数</m:t>
                            </m:r>
                          </m:e>
                        </m:nary>
                      </m:den>
                    </m:f>
                  </m:oMath>
                </a14:m>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100%</a:t>
                </a:r>
                <a:endParaRPr lang="zh-CN"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70000"/>
                  </a:lnSpc>
                  <a:buFont typeface="Wingdings"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评估方法：</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随机抽查10份手术病历，降低 10%扣1分，低于50%不得分</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a:t>
                </a:r>
                <a:endParaRPr lang="zh-CN" sz="1200" b="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70000"/>
                  </a:lnSpc>
                  <a:buFont typeface="Wingdings" pitchFamily="2" charset="2"/>
                  <a:buChar char="Ø"/>
                </a:pPr>
                <a:r>
                  <a:rPr lang="zh-CN" altLang="en-US"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质控标准：</a:t>
                </a:r>
                <a:r>
                  <a:rPr lang="en-US"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100%</a:t>
                </a:r>
              </a:p>
              <a:p>
                <a:pPr marL="171450" indent="-171450">
                  <a:lnSpc>
                    <a:spcPct val="170000"/>
                  </a:lnSpc>
                  <a:buFont typeface="Wingdings"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意义：</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反映早期宫颈癌根治性手术的规范性；</a:t>
                </a:r>
              </a:p>
              <a:p>
                <a:pPr marL="171450" indent="-171450">
                  <a:lnSpc>
                    <a:spcPct val="170000"/>
                  </a:lnSpc>
                  <a:buFont typeface="Wingdings"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说明：</a:t>
                </a:r>
              </a:p>
              <a:p>
                <a:pPr indent="0">
                  <a:lnSpc>
                    <a:spcPct val="170000"/>
                  </a:lnSpc>
                </a:pP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          1、本指标早期宫颈癌指临床分期为ⅠA1伴 LVSI、Ⅰ A2～ⅡA2期的宫颈癌；</a:t>
                </a:r>
              </a:p>
              <a:p>
                <a:pPr indent="0">
                  <a:lnSpc>
                    <a:spcPct val="170000"/>
                  </a:lnSpc>
                </a:pP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          2、IA1（伴LVSI）至IIA期宫颈癌均应行盆腔淋巴结切除术±腹主动脉旁淋巴结取样术，或根据前哨淋巴结检测进行选择性淋巴结切除；</a:t>
                </a:r>
              </a:p>
            </p:txBody>
          </p:sp>
        </mc:Choice>
        <mc:Fallback xmlns="">
          <p:sp>
            <p:nvSpPr>
              <p:cNvPr id="100" name="文本框 99"/>
              <p:cNvSpPr txBox="1">
                <a:spLocks noRot="1" noChangeAspect="1" noMove="1" noResize="1" noEditPoints="1" noAdjustHandles="1" noChangeArrowheads="1" noChangeShapeType="1" noTextEdit="1"/>
              </p:cNvSpPr>
              <p:nvPr/>
            </p:nvSpPr>
            <p:spPr>
              <a:xfrm>
                <a:off x="323215" y="610235"/>
                <a:ext cx="8489315" cy="3903761"/>
              </a:xfrm>
              <a:prstGeom prst="rect">
                <a:avLst/>
              </a:prstGeom>
              <a:blipFill rotWithShape="1">
                <a:blip r:embed="rId3"/>
                <a:stretch>
                  <a:fillRect/>
                </a:stretch>
              </a:blipFill>
              <a:ln w="9525">
                <a:noFill/>
              </a:ln>
            </p:spPr>
            <p:txBody>
              <a:bodyPr/>
              <a:lstStyle/>
              <a:p>
                <a:r>
                  <a:rPr lang="zh-CN" alt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7504" y="51470"/>
            <a:ext cx="8229600" cy="857250"/>
          </a:xfrm>
        </p:spPr>
        <p:txBody>
          <a:bodyPr>
            <a:noAutofit/>
          </a:bodyPr>
          <a:lstStyle/>
          <a:p>
            <a:pPr algn="l"/>
            <a:r>
              <a:rPr lang="zh-CN" altLang="en-US" sz="1800" b="1" dirty="0">
                <a:latin typeface="微软雅黑" panose="020B0503020204020204" pitchFamily="34" charset="-122"/>
                <a:ea typeface="微软雅黑" panose="020B0503020204020204" pitchFamily="34" charset="-122"/>
              </a:rPr>
              <a:t>指标</a:t>
            </a:r>
            <a:r>
              <a:rPr lang="en-US" altLang="zh-CN" sz="1800" b="1" dirty="0">
                <a:latin typeface="微软雅黑" panose="020B0503020204020204" pitchFamily="34" charset="-122"/>
                <a:ea typeface="微软雅黑" panose="020B0503020204020204" pitchFamily="34" charset="-122"/>
              </a:rPr>
              <a:t>5 </a:t>
            </a:r>
            <a:r>
              <a:rPr lang="zh-CN" altLang="en-US" sz="1800" b="1" dirty="0">
                <a:latin typeface="微软雅黑" panose="020B0503020204020204" pitchFamily="34" charset="-122"/>
                <a:ea typeface="微软雅黑" panose="020B0503020204020204" pitchFamily="34" charset="-122"/>
              </a:rPr>
              <a:t>早期宫颈癌患者根治性手术后病理报告完整率</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（分值：</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8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0" y="1200150"/>
            <a:ext cx="8229600" cy="3394075"/>
          </a:xfrm>
        </p:spPr>
        <p:txBody>
          <a:bodyPr>
            <a:normAutofit/>
          </a:bodyPr>
          <a:lstStyle/>
          <a:p>
            <a:endParaRPr kumimoji="1" lang="zh-CN" altLang="en-US" dirty="0"/>
          </a:p>
          <a:p>
            <a:endParaRPr kumimoji="1" lang="en-US" altLang="zh-CN" dirty="0"/>
          </a:p>
          <a:p>
            <a:endParaRPr kumimoji="1" lang="zh-CN" altLang="en-US" dirty="0"/>
          </a:p>
        </p:txBody>
      </p:sp>
      <mc:AlternateContent xmlns:mc="http://schemas.openxmlformats.org/markup-compatibility/2006" xmlns:a14="http://schemas.microsoft.com/office/drawing/2010/main">
        <mc:Choice Requires="a14">
          <p:sp>
            <p:nvSpPr>
              <p:cNvPr id="6" name="矩形 5"/>
              <p:cNvSpPr/>
              <p:nvPr/>
            </p:nvSpPr>
            <p:spPr>
              <a:xfrm>
                <a:off x="427246" y="843558"/>
                <a:ext cx="8208912" cy="3560975"/>
              </a:xfrm>
              <a:prstGeom prst="rect">
                <a:avLst/>
              </a:prstGeom>
            </p:spPr>
            <p:txBody>
              <a:bodyPr wrap="square" lIns="68580" tIns="34290" rIns="68580" bIns="34290">
                <a:spAutoFit/>
              </a:bodyPr>
              <a:lstStyle/>
              <a:p>
                <a:pPr marL="171450" indent="-171450">
                  <a:lnSpc>
                    <a:spcPct val="190000"/>
                  </a:lnSpc>
                  <a:buClr>
                    <a:srgbClr val="000000"/>
                  </a:buClr>
                  <a:buSzPts val="1200"/>
                  <a:buFont typeface="Wingdings"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定义：</a:t>
                </a:r>
                <a:r>
                  <a:rPr lang="zh-CN"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宫颈癌患者术后病理报告完整的病例数占宫颈癌患者术后有病理报告病例数的比例</a:t>
                </a:r>
                <a:r>
                  <a:rPr lang="zh-CN" alt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90000"/>
                  </a:lnSpc>
                  <a:buClr>
                    <a:srgbClr val="000000"/>
                  </a:buClr>
                  <a:buSzPts val="1200"/>
                  <a:buFont typeface="Wingdings"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计算公式：</a:t>
                </a:r>
                <a14:m>
                  <m:oMath xmlns:m="http://schemas.openxmlformats.org/officeDocument/2006/math">
                    <m:r>
                      <a:rPr lang="zh-CN" altLang="zh-CN" sz="1200">
                        <a:latin typeface="Cambria Math" panose="02040503050406030204" charset="0"/>
                        <a:ea typeface="MS Mincho" charset="0"/>
                        <a:cs typeface="Cambria Math" panose="02040503050406030204" charset="0"/>
                      </a:rPr>
                      <m:t>宫颈癌患者术后病理报告完整率</m:t>
                    </m:r>
                    <m:r>
                      <a:rPr lang="en-US" altLang="zh-CN" sz="1200">
                        <a:latin typeface="Cambria Math" panose="02040503050406030204" charset="0"/>
                        <a:ea typeface="MS Mincho" charset="0"/>
                        <a:cs typeface="Cambria Math" panose="02040503050406030204" charset="0"/>
                      </a:rPr>
                      <m:t>=</m:t>
                    </m:r>
                    <m:f>
                      <m:fPr>
                        <m:ctrlPr>
                          <a:rPr lang="zh-CN" altLang="zh-CN" sz="1200" i="1">
                            <a:latin typeface="Cambria Math" panose="02040503050406030204" pitchFamily="18" charset="0"/>
                            <a:ea typeface="微软雅黑" panose="020B0503020204020204" pitchFamily="34" charset="-122"/>
                            <a:cs typeface="Cambria Math" panose="02040503050406030204" charset="0"/>
                          </a:rPr>
                        </m:ctrlPr>
                      </m:fPr>
                      <m:num>
                        <m:nary>
                          <m:naryPr>
                            <m:chr m:val="∑"/>
                            <m:limLoc m:val="undOvr"/>
                            <m:subHide m:val="on"/>
                            <m:supHide m:val="on"/>
                            <m:ctrlPr>
                              <a:rPr lang="zh-CN" altLang="zh-CN" sz="1200" i="1">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200">
                                <a:latin typeface="Cambria Math" panose="02040503050406030204" charset="0"/>
                                <a:ea typeface="MS Mincho" charset="0"/>
                                <a:cs typeface="Cambria Math" panose="02040503050406030204" charset="0"/>
                              </a:rPr>
                              <m:t>早期宫颈癌根治术后病理报告内容完整的患者数</m:t>
                            </m:r>
                          </m:e>
                        </m:nary>
                      </m:num>
                      <m:den>
                        <m:nary>
                          <m:naryPr>
                            <m:chr m:val="∑"/>
                            <m:limLoc m:val="undOvr"/>
                            <m:subHide m:val="on"/>
                            <m:supHide m:val="on"/>
                            <m:ctrlPr>
                              <a:rPr lang="zh-CN" altLang="zh-CN" sz="1200" i="1">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200">
                                <a:latin typeface="Cambria Math" panose="02040503050406030204" charset="0"/>
                                <a:ea typeface="MS Mincho" charset="0"/>
                                <a:cs typeface="Cambria Math" panose="02040503050406030204" charset="0"/>
                              </a:rPr>
                              <m:t>同期行根治术患者总数</m:t>
                            </m:r>
                          </m:e>
                        </m:nary>
                      </m:den>
                    </m:f>
                    <m:r>
                      <a:rPr lang="en-US" altLang="zh-CN" sz="1200">
                        <a:latin typeface="Cambria Math" panose="02040503050406030204" charset="0"/>
                        <a:ea typeface="MS Mincho" charset="0"/>
                        <a:cs typeface="Cambria Math" panose="02040503050406030204" charset="0"/>
                        <a:sym typeface="Symbol" panose="05050102010706020507" pitchFamily="18" charset="2"/>
                      </a:rPr>
                      <m:t></m:t>
                    </m:r>
                    <m:r>
                      <a:rPr lang="en-US" altLang="zh-CN" sz="1200">
                        <a:latin typeface="Cambria Math" panose="02040503050406030204" charset="0"/>
                        <a:ea typeface="MS Mincho" charset="0"/>
                        <a:cs typeface="Cambria Math" panose="02040503050406030204" charset="0"/>
                      </a:rPr>
                      <m:t>100%</m:t>
                    </m:r>
                  </m:oMath>
                </a14:m>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90000"/>
                  </a:lnSpc>
                  <a:buFont typeface="Wingdings"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评估办法：</a:t>
                </a:r>
                <a:r>
                  <a:rPr lang="zh-CN"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随机抽查10份手术病历，降低 10%扣1分，低于50%不得分</a:t>
                </a:r>
                <a:r>
                  <a:rPr lang="zh-CN" alt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90000"/>
                  </a:lnSpc>
                  <a:buFont typeface="Wingdings" pitchFamily="2" charset="2"/>
                  <a:buChar char="Ø"/>
                </a:pPr>
                <a:r>
                  <a:rPr lang="zh-CN" altLang="en-US"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质控标准：</a:t>
                </a:r>
                <a:r>
                  <a:rPr lang="en-US"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100%</a:t>
                </a:r>
              </a:p>
              <a:p>
                <a:pPr marL="171450" indent="-171450">
                  <a:lnSpc>
                    <a:spcPct val="190000"/>
                  </a:lnSpc>
                  <a:buFont typeface="Wingdings"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意义：</a:t>
                </a:r>
                <a:r>
                  <a:rPr altLang="zh-CN" sz="1200" kern="100" dirty="0" err="1">
                    <a:effectLst/>
                    <a:latin typeface="微软雅黑" panose="020B0503020204020204" pitchFamily="34" charset="-122"/>
                    <a:ea typeface="微软雅黑" panose="020B0503020204020204" pitchFamily="34" charset="-122"/>
                    <a:cs typeface="微软雅黑" panose="020B0503020204020204" pitchFamily="34" charset="-122"/>
                  </a:rPr>
                  <a:t>反映宫颈癌诊治规范程度，为指导术后辅助治疗提供依据</a:t>
                </a:r>
                <a:r>
                  <a:rPr lang="zh-CN" alt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90000"/>
                  </a:lnSpc>
                  <a:buFont typeface="Wingdings" pitchFamily="2" charset="2"/>
                  <a:buChar char="Ø"/>
                </a:pPr>
                <a:r>
                  <a:rPr lang="zh-CN" altLang="zh-CN" sz="12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说明：</a:t>
                </a:r>
                <a:r>
                  <a:rPr altLang="zh-CN" sz="1200" kern="100" dirty="0" err="1">
                    <a:effectLst/>
                    <a:latin typeface="微软雅黑" panose="020B0503020204020204" pitchFamily="34" charset="-122"/>
                    <a:ea typeface="微软雅黑" panose="020B0503020204020204" pitchFamily="34" charset="-122"/>
                    <a:cs typeface="微软雅黑" panose="020B0503020204020204" pitchFamily="34" charset="-122"/>
                  </a:rPr>
                  <a:t>术后病理报告应包括：标本类型；肿瘤大小</a:t>
                </a:r>
                <a:r>
                  <a:rPr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90000"/>
                  </a:lnSpc>
                </a:pPr>
                <a:r>
                  <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rPr>
                  <a:t>               </a:t>
                </a:r>
                <a:r>
                  <a:rPr altLang="zh-CN" sz="1200" kern="100" dirty="0" err="1">
                    <a:effectLst/>
                    <a:latin typeface="微软雅黑" panose="020B0503020204020204" pitchFamily="34" charset="-122"/>
                    <a:ea typeface="微软雅黑" panose="020B0503020204020204" pitchFamily="34" charset="-122"/>
                    <a:cs typeface="微软雅黑" panose="020B0503020204020204" pitchFamily="34" charset="-122"/>
                  </a:rPr>
                  <a:t>组织学类型；浸润深度；脉管癌栓；神经侵犯</a:t>
                </a:r>
                <a:r>
                  <a:rPr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90000"/>
                  </a:lnSpc>
                </a:pPr>
                <a:r>
                  <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rPr>
                  <a:t>              </a:t>
                </a:r>
                <a:r>
                  <a:rPr altLang="zh-CN" sz="1200" kern="100" dirty="0" err="1">
                    <a:effectLst/>
                    <a:latin typeface="微软雅黑" panose="020B0503020204020204" pitchFamily="34" charset="-122"/>
                    <a:ea typeface="微软雅黑" panose="020B0503020204020204" pitchFamily="34" charset="-122"/>
                    <a:cs typeface="微软雅黑" panose="020B0503020204020204" pitchFamily="34" charset="-122"/>
                  </a:rPr>
                  <a:t>卵巢有无受累（切除卵巢</a:t>
                </a:r>
                <a:r>
                  <a:rPr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altLang="zh-CN" sz="1200" kern="100" dirty="0" err="1">
                    <a:effectLst/>
                    <a:latin typeface="微软雅黑" panose="020B0503020204020204" pitchFamily="34" charset="-122"/>
                    <a:ea typeface="微软雅黑" panose="020B0503020204020204" pitchFamily="34" charset="-122"/>
                    <a:cs typeface="微软雅黑" panose="020B0503020204020204" pitchFamily="34" charset="-122"/>
                  </a:rPr>
                  <a:t>输卵管有无受累；阴道壁及左右</a:t>
                </a:r>
                <a:endParaRPr lang="en-US"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90000"/>
                  </a:lnSpc>
                </a:pPr>
                <a:r>
                  <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rPr>
                  <a:t>              </a:t>
                </a:r>
                <a:r>
                  <a:rPr altLang="zh-CN" sz="1200" kern="100" dirty="0" err="1">
                    <a:effectLst/>
                    <a:latin typeface="微软雅黑" panose="020B0503020204020204" pitchFamily="34" charset="-122"/>
                    <a:ea typeface="微软雅黑" panose="020B0503020204020204" pitchFamily="34" charset="-122"/>
                    <a:cs typeface="微软雅黑" panose="020B0503020204020204" pitchFamily="34" charset="-122"/>
                  </a:rPr>
                  <a:t>宫旁有无侵犯，切缘有无受累；淋巴结；其他病变</a:t>
                </a:r>
                <a:r>
                  <a:rPr lang="zh-CN" alt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endParaRPr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427246" y="843558"/>
                <a:ext cx="8208912" cy="3560975"/>
              </a:xfrm>
              <a:prstGeom prst="rect">
                <a:avLst/>
              </a:prstGeom>
              <a:blipFill rotWithShape="1">
                <a:blip r:embed="rId3"/>
                <a:stretch>
                  <a:fillRect l="-148"/>
                </a:stretch>
              </a:blipFill>
            </p:spPr>
            <p:txBody>
              <a:bodyPr/>
              <a:lstStyle/>
              <a:p>
                <a:r>
                  <a:rPr lang="zh-CN" altLang="en-US">
                    <a:noFill/>
                  </a:rPr>
                  <a:t> </a:t>
                </a:r>
              </a:p>
            </p:txBody>
          </p:sp>
        </mc:Fallback>
      </mc:AlternateContent>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70" t="4376" r="3511" b="7540"/>
          <a:stretch/>
        </p:blipFill>
        <p:spPr bwMode="auto">
          <a:xfrm>
            <a:off x="6012160" y="1813822"/>
            <a:ext cx="2944828" cy="29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23528" y="378380"/>
            <a:ext cx="7886700" cy="464900"/>
          </a:xfrm>
        </p:spPr>
        <p:txBody>
          <a:bodyPr vert="horz" lIns="91440" tIns="45720" rIns="91440" bIns="45720" rtlCol="0" anchor="ctr">
            <a:noAutofit/>
          </a:bodyPr>
          <a:lstStyle/>
          <a:p>
            <a:pPr lvl="0" algn="l">
              <a:buClrTx/>
              <a:buSzTx/>
              <a:buFontTx/>
            </a:pPr>
            <a:r>
              <a:rPr lang="zh-CN" altLang="en-US" sz="1800" b="1" dirty="0">
                <a:latin typeface="微软雅黑" panose="020B0503020204020204" pitchFamily="34" charset="-122"/>
                <a:ea typeface="微软雅黑" panose="020B0503020204020204" pitchFamily="34" charset="-122"/>
                <a:sym typeface="+mn-ea"/>
              </a:rPr>
              <a:t>指标</a:t>
            </a:r>
            <a:r>
              <a:rPr lang="en-US" altLang="zh-CN" sz="1800" b="1" dirty="0">
                <a:latin typeface="微软雅黑" panose="020B0503020204020204" pitchFamily="34" charset="-122"/>
                <a:ea typeface="微软雅黑" panose="020B0503020204020204" pitchFamily="34" charset="-122"/>
                <a:sym typeface="+mn-ea"/>
              </a:rPr>
              <a:t>6 </a:t>
            </a:r>
            <a:r>
              <a:rPr lang="zh-CN" altLang="en-US" sz="1800" b="1" dirty="0">
                <a:latin typeface="微软雅黑" panose="020B0503020204020204" pitchFamily="34" charset="-122"/>
                <a:ea typeface="微软雅黑" panose="020B0503020204020204" pitchFamily="34" charset="-122"/>
                <a:sym typeface="+mn-ea"/>
              </a:rPr>
              <a:t>术后病理存在高危因素的宫颈癌患者接受同步放化疗率</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（分值：</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a:t>
            </a:r>
            <a:b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rPr>
            </a:br>
            <a:endParaRPr lang="zh-CN" altLang="en-US" sz="2000" b="1" dirty="0">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nvPr>
        </p:nvSpPr>
        <p:spPr>
          <a:xfrm>
            <a:off x="0" y="1368425"/>
            <a:ext cx="7886700" cy="3263900"/>
          </a:xfrm>
        </p:spPr>
        <p:txBody>
          <a:bodyPr>
            <a:normAutofit/>
          </a:bodyPr>
          <a:lstStyle/>
          <a:p>
            <a:endParaRPr kumimoji="1" lang="zh-CN" altLang="en-US" dirty="0"/>
          </a:p>
          <a:p>
            <a:endParaRPr kumimoji="1" lang="en-US" altLang="zh-CN" dirty="0"/>
          </a:p>
          <a:p>
            <a:endParaRPr kumimoji="1" lang="zh-CN" altLang="en-US" dirty="0"/>
          </a:p>
        </p:txBody>
      </p:sp>
      <mc:AlternateContent xmlns:mc="http://schemas.openxmlformats.org/markup-compatibility/2006" xmlns:a14="http://schemas.microsoft.com/office/drawing/2010/main">
        <mc:Choice Requires="a14">
          <p:sp>
            <p:nvSpPr>
              <p:cNvPr id="6" name="矩形 5"/>
              <p:cNvSpPr/>
              <p:nvPr/>
            </p:nvSpPr>
            <p:spPr>
              <a:xfrm>
                <a:off x="395537" y="843280"/>
                <a:ext cx="8280920" cy="3879850"/>
              </a:xfrm>
              <a:prstGeom prst="rect">
                <a:avLst/>
              </a:prstGeom>
            </p:spPr>
            <p:txBody>
              <a:bodyPr wrap="square" lIns="68580" tIns="34290" rIns="68580" bIns="34290">
                <a:noAutofit/>
              </a:bodyPr>
              <a:lstStyle/>
              <a:p>
                <a:pPr marL="285750" indent="-285750" algn="l">
                  <a:lnSpc>
                    <a:spcPct val="140000"/>
                  </a:lnSpc>
                  <a:buClr>
                    <a:srgbClr val="000000"/>
                  </a:buClr>
                  <a:buSzPts val="1200"/>
                  <a:buFont typeface="Wingdings"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定义：</a:t>
                </a:r>
                <a:r>
                  <a:rPr lang="zh-CN"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术后病理存在高危因素的宫颈癌患者接受同步放化疗的病例数占术后病理存在高危因素的宫颈癌患者病例数</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40000"/>
                  </a:lnSpc>
                  <a:buClr>
                    <a:srgbClr val="000000"/>
                  </a:buClr>
                  <a:buSzPts val="1200"/>
                  <a:buFont typeface="Wingdings"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计算公式：</a:t>
                </a:r>
                <a14:m>
                  <m:oMath xmlns:m="http://schemas.openxmlformats.org/officeDocument/2006/math">
                    <m:r>
                      <a:rPr lang="zh-CN" altLang="zh-CN" sz="1400" kern="100">
                        <a:latin typeface="Cambria Math" panose="02040503050406030204" charset="0"/>
                        <a:ea typeface="MS Mincho" charset="0"/>
                        <a:cs typeface="Cambria Math" panose="02040503050406030204" charset="0"/>
                      </a:rPr>
                      <m:t>术后病理存在高危因素的宫颈癌患者接受同步放化疗率</m:t>
                    </m:r>
                  </m:oMath>
                </a14:m>
                <a:endParaRPr lang="en-US" altLang="zh-CN" sz="1400" kern="1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40000"/>
                  </a:lnSpc>
                </a:pPr>
                <a14:m>
                  <m:oMathPara xmlns:m="http://schemas.openxmlformats.org/officeDocument/2006/math">
                    <m:oMathParaPr>
                      <m:jc m:val="centerGroup"/>
                    </m:oMathParaPr>
                    <m:oMath xmlns:m="http://schemas.openxmlformats.org/officeDocument/2006/math">
                      <m:r>
                        <a:rPr lang="en-US" altLang="zh-CN" sz="1400" kern="100">
                          <a:latin typeface="Cambria Math" panose="02040503050406030204" charset="0"/>
                          <a:ea typeface="MS Mincho" charset="0"/>
                          <a:cs typeface="Cambria Math" panose="02040503050406030204" charset="0"/>
                        </a:rPr>
                        <m:t>=</m:t>
                      </m:r>
                      <m:f>
                        <m:fPr>
                          <m:ctrlPr>
                            <a:rPr lang="zh-CN" altLang="zh-CN" sz="1400" i="1" kern="100">
                              <a:latin typeface="Cambria Math" panose="02040503050406030204" pitchFamily="18" charset="0"/>
                              <a:ea typeface="微软雅黑" panose="020B0503020204020204" pitchFamily="34" charset="-122"/>
                              <a:cs typeface="Cambria Math" panose="02040503050406030204" charset="0"/>
                            </a:rPr>
                          </m:ctrlPr>
                        </m:fPr>
                        <m:num>
                          <m:nary>
                            <m:naryPr>
                              <m:chr m:val="∑"/>
                              <m:limLoc m:val="undOvr"/>
                              <m:subHide m:val="on"/>
                              <m:supHide m:val="on"/>
                              <m:ctrlPr>
                                <a:rPr lang="zh-CN" altLang="zh-CN" sz="1400" i="1" kern="100">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400" kern="100">
                                  <a:latin typeface="Cambria Math" panose="02040503050406030204" charset="0"/>
                                  <a:ea typeface="MS Mincho" charset="0"/>
                                  <a:cs typeface="Cambria Math" panose="02040503050406030204" charset="0"/>
                                </a:rPr>
                                <m:t>接受同步放化疗的术后病理存在高危因素的宫颈癌患者数</m:t>
                              </m:r>
                            </m:e>
                          </m:nary>
                        </m:num>
                        <m:den>
                          <m:nary>
                            <m:naryPr>
                              <m:chr m:val="∑"/>
                              <m:limLoc m:val="undOvr"/>
                              <m:subHide m:val="on"/>
                              <m:supHide m:val="on"/>
                              <m:ctrlPr>
                                <a:rPr lang="zh-CN" altLang="zh-CN" sz="1400" i="1" kern="100">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400" kern="100">
                                  <a:latin typeface="Cambria Math" panose="02040503050406030204" charset="0"/>
                                  <a:ea typeface="MS Mincho" charset="0"/>
                                  <a:cs typeface="Cambria Math" panose="02040503050406030204" charset="0"/>
                                </a:rPr>
                                <m:t>同期术后病理存在高危因素的宫颈癌患者总数</m:t>
                              </m:r>
                            </m:e>
                          </m:nary>
                        </m:den>
                      </m:f>
                      <m:r>
                        <a:rPr lang="en-US" altLang="zh-CN" sz="1400" kern="100">
                          <a:latin typeface="Cambria Math" panose="02040503050406030204" charset="0"/>
                          <a:ea typeface="MS Mincho" charset="0"/>
                          <a:cs typeface="Cambria Math" panose="02040503050406030204" charset="0"/>
                          <a:sym typeface="Symbol" panose="05050102010706020507" pitchFamily="18" charset="2"/>
                        </a:rPr>
                        <m:t></m:t>
                      </m:r>
                      <m:r>
                        <a:rPr lang="en-US" altLang="zh-CN" sz="1400" kern="100">
                          <a:latin typeface="Cambria Math" panose="02040503050406030204" charset="0"/>
                          <a:ea typeface="MS Mincho" charset="0"/>
                          <a:cs typeface="Cambria Math" panose="02040503050406030204" charset="0"/>
                        </a:rPr>
                        <m:t>100%</m:t>
                      </m:r>
                    </m:oMath>
                  </m:oMathPara>
                </a14:m>
                <a:endPar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a:lnSpc>
                    <a:spcPct val="140000"/>
                  </a:lnSpc>
                  <a:buFont typeface="Wingdings"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评估办法</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：抽查治疗结束的根治术后存在高危因素的宫颈癌病历10份，出现一例未进行（或未推荐）同步放化疗的 </a:t>
                </a:r>
              </a:p>
              <a:p>
                <a:pPr lvl="0" algn="l">
                  <a:lnSpc>
                    <a:spcPct val="140000"/>
                  </a:lnSpc>
                </a:pP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dirty="0" err="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病例，该项不得分</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gn="l">
                  <a:lnSpc>
                    <a:spcPct val="140000"/>
                  </a:lnSpc>
                  <a:buFont typeface="Wingdings" pitchFamily="2" charset="2"/>
                  <a:buChar char="Ø"/>
                </a:pPr>
                <a:r>
                  <a:rPr lang="zh-CN" altLang="en-US" sz="1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质控标准</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100%</a:t>
                </a:r>
                <a:endParaRPr lang="en-US" altLang="zh-CN"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a:lnSpc>
                    <a:spcPct val="140000"/>
                  </a:lnSpc>
                  <a:buFont typeface="Wingdings"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意义：</a:t>
                </a:r>
                <a:r>
                  <a:rPr lang="en-US" altLang="zh-CN" sz="1200" dirty="0" err="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反映宫颈癌患者术后辅助治疗的规范性</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a:lnSpc>
                    <a:spcPct val="140000"/>
                  </a:lnSpc>
                  <a:buFont typeface="Wingdings"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说明：</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1、术后病理高危因素包括：淋巴结转移、切缘阳性、宫旁受侵；</a:t>
                </a:r>
              </a:p>
              <a:p>
                <a:pPr lvl="0" algn="l">
                  <a:lnSpc>
                    <a:spcPct val="140000"/>
                  </a:lnSpc>
                </a:pP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2、需要辅助治疗的患者需签署《宫颈癌术后辅助治疗知情同意书》（</a:t>
                </a:r>
                <a:r>
                  <a:rPr lang="en-US" altLang="zh-CN" sz="1200" dirty="0" err="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一式两份，病例留存一份，交患者一</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p>
              <a:p>
                <a:pPr lvl="0" algn="l">
                  <a:lnSpc>
                    <a:spcPct val="140000"/>
                  </a:lnSpc>
                </a:pP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份）；具体内容见附件表3；</a:t>
                </a:r>
              </a:p>
              <a:p>
                <a:pPr lvl="0" algn="l">
                  <a:lnSpc>
                    <a:spcPct val="140000"/>
                  </a:lnSpc>
                </a:pP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3、出院医嘱注明需要辅助放疗；</a:t>
                </a:r>
              </a:p>
            </p:txBody>
          </p:sp>
        </mc:Choice>
        <mc:Fallback xmlns="">
          <p:sp>
            <p:nvSpPr>
              <p:cNvPr id="6" name="矩形 5"/>
              <p:cNvSpPr>
                <a:spLocks noRot="1" noChangeAspect="1" noMove="1" noResize="1" noEditPoints="1" noAdjustHandles="1" noChangeArrowheads="1" noChangeShapeType="1" noTextEdit="1"/>
              </p:cNvSpPr>
              <p:nvPr/>
            </p:nvSpPr>
            <p:spPr>
              <a:xfrm>
                <a:off x="395537" y="843280"/>
                <a:ext cx="8280920" cy="3879850"/>
              </a:xfrm>
              <a:prstGeom prst="rect">
                <a:avLst/>
              </a:prstGeom>
              <a:blipFill rotWithShape="1">
                <a:blip r:embed="rId3"/>
                <a:stretch>
                  <a:fillRect l="-368" r="-221"/>
                </a:stretch>
              </a:blipFill>
            </p:spPr>
            <p:txBody>
              <a:bodyPr/>
              <a:lstStyle/>
              <a:p>
                <a:r>
                  <a:rPr lang="zh-CN" alt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79512" y="288031"/>
            <a:ext cx="7704856" cy="627535"/>
          </a:xfrm>
        </p:spPr>
        <p:txBody>
          <a:bodyPr>
            <a:noAutofit/>
          </a:bodyPr>
          <a:lstStyle/>
          <a:p>
            <a:pPr algn="l"/>
            <a:r>
              <a:rPr lang="zh-CN" altLang="en-US" sz="1600" b="1" dirty="0">
                <a:latin typeface="微软雅黑" panose="020B0503020204020204" pitchFamily="34" charset="-122"/>
                <a:ea typeface="微软雅黑" panose="020B0503020204020204" pitchFamily="34" charset="-122"/>
              </a:rPr>
              <a:t>指标</a:t>
            </a:r>
            <a:r>
              <a:rPr lang="en-US" altLang="zh-CN" sz="1600" b="1" dirty="0">
                <a:latin typeface="微软雅黑" panose="020B0503020204020204" pitchFamily="34" charset="-122"/>
                <a:ea typeface="微软雅黑" panose="020B0503020204020204" pitchFamily="34" charset="-122"/>
              </a:rPr>
              <a:t>7 </a:t>
            </a:r>
            <a:r>
              <a:rPr lang="zh-CN" altLang="en-US" sz="1600" b="1" dirty="0">
                <a:latin typeface="微软雅黑" panose="020B0503020204020204" pitchFamily="34" charset="-122"/>
                <a:ea typeface="微软雅黑" panose="020B0503020204020204" pitchFamily="34" charset="-122"/>
              </a:rPr>
              <a:t>术后病理存在符合Sedlis标准和四因素模型的中危因素宫颈癌患者的放疗率     </a:t>
            </a:r>
            <a:br>
              <a:rPr lang="en-US" altLang="zh-CN" sz="1600" b="1" dirty="0">
                <a:latin typeface="微软雅黑" panose="020B0503020204020204" pitchFamily="34" charset="-122"/>
                <a:ea typeface="微软雅黑" panose="020B0503020204020204" pitchFamily="34" charset="-122"/>
              </a:rPr>
            </a:br>
            <a:r>
              <a:rPr lang="en-US" altLang="zh-CN" sz="1600" b="1"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（分值：</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分）</a:t>
            </a:r>
            <a:b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8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0" y="1368425"/>
            <a:ext cx="7886700" cy="3263900"/>
          </a:xfrm>
        </p:spPr>
        <p:txBody>
          <a:bodyPr>
            <a:normAutofit/>
          </a:bodyPr>
          <a:lstStyle/>
          <a:p>
            <a:endParaRPr kumimoji="1" lang="zh-CN" altLang="en-US" dirty="0"/>
          </a:p>
          <a:p>
            <a:endParaRPr kumimoji="1" lang="en-US" altLang="zh-CN" dirty="0"/>
          </a:p>
          <a:p>
            <a:endParaRPr kumimoji="1" lang="zh-CN" altLang="en-US" dirty="0"/>
          </a:p>
        </p:txBody>
      </p:sp>
      <mc:AlternateContent xmlns:mc="http://schemas.openxmlformats.org/markup-compatibility/2006" xmlns:a14="http://schemas.microsoft.com/office/drawing/2010/main">
        <mc:Choice Requires="a14">
          <p:sp>
            <p:nvSpPr>
              <p:cNvPr id="6" name="矩形 5"/>
              <p:cNvSpPr/>
              <p:nvPr/>
            </p:nvSpPr>
            <p:spPr>
              <a:xfrm>
                <a:off x="467544" y="915566"/>
                <a:ext cx="8295456" cy="3658309"/>
              </a:xfrm>
              <a:prstGeom prst="rect">
                <a:avLst/>
              </a:prstGeom>
            </p:spPr>
            <p:txBody>
              <a:bodyPr wrap="square" lIns="68580" tIns="34290" rIns="68580" bIns="34290">
                <a:spAutoFit/>
              </a:bodyPr>
              <a:lstStyle/>
              <a:p>
                <a:pPr marL="171450" indent="-171450">
                  <a:lnSpc>
                    <a:spcPct val="200000"/>
                  </a:lnSpc>
                  <a:buFont typeface="Wingdings" pitchFamily="2" charset="2"/>
                  <a:buChar char="Ø"/>
                </a:pPr>
                <a:r>
                  <a:rPr lang="zh-CN" altLang="zh-CN" sz="12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术后病理存在符合</a:t>
                </a:r>
                <a:r>
                  <a:rPr lang="en-US" altLang="zh-CN" sz="120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Sedlis</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标准</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和四因素模型</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的中危因素的宫颈癌患者接受放疗的病例数占术后病理存在符合</a:t>
                </a:r>
                <a:r>
                  <a:rPr lang="en-US" altLang="zh-CN" sz="120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Sedlis</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标准</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和四因素模型</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的中危</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因素的宫颈癌患者病例数</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200000"/>
                  </a:lnSpc>
                  <a:buFont typeface="Wingdings" pitchFamily="2" charset="2"/>
                  <a:buChar char="Ø"/>
                </a:pPr>
                <a:r>
                  <a:rPr lang="zh-CN" altLang="zh-CN" sz="12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计算公式</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14:m>
                  <m:oMath xmlns:m="http://schemas.openxmlformats.org/officeDocument/2006/math">
                    <m:r>
                      <a:rPr lang="zh-CN" altLang="zh-CN" sz="1200" kern="100">
                        <a:latin typeface="Cambria Math" panose="02040503050406030204" charset="0"/>
                        <a:ea typeface="MS Mincho" charset="0"/>
                        <a:cs typeface="Cambria Math" panose="02040503050406030204" charset="0"/>
                      </a:rPr>
                      <m:t>术后病理存在符合</m:t>
                    </m:r>
                    <m:r>
                      <m:rPr>
                        <m:sty m:val="p"/>
                      </m:rPr>
                      <a:rPr lang="en-US" altLang="zh-CN" sz="1200" kern="100">
                        <a:latin typeface="Cambria Math" panose="02040503050406030204" charset="0"/>
                        <a:ea typeface="微软雅黑" panose="020B0503020204020204" pitchFamily="34" charset="-122"/>
                        <a:cs typeface="Cambria Math" panose="02040503050406030204" charset="0"/>
                      </a:rPr>
                      <m:t>Sedlis</m:t>
                    </m:r>
                    <m:r>
                      <a:rPr lang="zh-CN" altLang="zh-CN" sz="1200" kern="100">
                        <a:latin typeface="Cambria Math" panose="02040503050406030204" charset="0"/>
                        <a:ea typeface="MS Mincho" charset="0"/>
                        <a:cs typeface="Cambria Math" panose="02040503050406030204" charset="0"/>
                      </a:rPr>
                      <m:t>标准</m:t>
                    </m:r>
                    <m:r>
                      <m:rPr>
                        <m:nor/>
                      </m:rP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m:t>和四因素模型</m:t>
                    </m:r>
                    <m:r>
                      <a:rPr lang="zh-CN" altLang="zh-CN" sz="1200" kern="100">
                        <a:latin typeface="Cambria Math" panose="02040503050406030204" charset="0"/>
                        <a:ea typeface="MS Mincho" charset="0"/>
                        <a:cs typeface="Cambria Math" panose="02040503050406030204" charset="0"/>
                      </a:rPr>
                      <m:t>的中危因素的宫颈癌患者接受放疗率</m:t>
                    </m:r>
                  </m:oMath>
                </a14:m>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200000"/>
                  </a:lnSpc>
                  <a:buFont typeface="Wingdings" pitchFamily="2" charset="2"/>
                  <a:buChar char="Ø"/>
                </a:pPr>
                <a14:m>
                  <m:oMath xmlns:m="http://schemas.openxmlformats.org/officeDocument/2006/math">
                    <m:r>
                      <a:rPr lang="en-US" altLang="zh-CN" sz="1200" kern="100">
                        <a:latin typeface="Cambria Math" panose="02040503050406030204" charset="0"/>
                        <a:ea typeface="MS Mincho" charset="0"/>
                        <a:cs typeface="Cambria Math" panose="02040503050406030204" charset="0"/>
                      </a:rPr>
                      <m:t>=</m:t>
                    </m:r>
                    <m:f>
                      <m:fPr>
                        <m:ctrlPr>
                          <a:rPr lang="zh-CN" altLang="zh-CN" sz="1200" i="1" kern="100">
                            <a:latin typeface="Cambria Math" panose="02040503050406030204" pitchFamily="18" charset="0"/>
                            <a:ea typeface="微软雅黑" panose="020B0503020204020204" pitchFamily="34" charset="-122"/>
                            <a:cs typeface="Cambria Math" panose="02040503050406030204" charset="0"/>
                          </a:rPr>
                        </m:ctrlPr>
                      </m:fPr>
                      <m:num>
                        <m:nary>
                          <m:naryPr>
                            <m:chr m:val="∑"/>
                            <m:limLoc m:val="undOvr"/>
                            <m:subHide m:val="on"/>
                            <m:supHide m:val="on"/>
                            <m:ctrlPr>
                              <a:rPr lang="zh-CN" altLang="zh-CN" sz="1200" i="1" kern="100">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200" kern="100">
                                <a:latin typeface="Cambria Math" panose="02040503050406030204" charset="0"/>
                                <a:ea typeface="MS Mincho" charset="0"/>
                                <a:cs typeface="Cambria Math" panose="02040503050406030204" charset="0"/>
                              </a:rPr>
                              <m:t>接受放疗的术后病理存在符合</m:t>
                            </m:r>
                            <m:r>
                              <a:rPr lang="zh-CN" altLang="zh-CN" sz="1200" kern="100">
                                <a:latin typeface="Cambria Math" panose="02040503050406030204" charset="0"/>
                                <a:ea typeface="微软雅黑" panose="020B0503020204020204" pitchFamily="34" charset="-122"/>
                                <a:cs typeface="Cambria Math" panose="02040503050406030204" charset="0"/>
                              </a:rPr>
                              <m:t>𝑆𝑒𝑑𝑙𝑖𝑠</m:t>
                            </m:r>
                            <m:r>
                              <a:rPr lang="zh-CN" altLang="zh-CN" sz="1200" kern="100">
                                <a:latin typeface="Cambria Math" panose="02040503050406030204" charset="0"/>
                                <a:ea typeface="MS Mincho" charset="0"/>
                                <a:cs typeface="Cambria Math" panose="02040503050406030204" charset="0"/>
                              </a:rPr>
                              <m:t>标准</m:t>
                            </m:r>
                            <m:r>
                              <m:rPr>
                                <m:nor/>
                              </m:rP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m:t>和四因素模型</m:t>
                            </m:r>
                            <m:r>
                              <a:rPr lang="zh-CN" altLang="zh-CN" sz="1200" kern="100">
                                <a:latin typeface="Cambria Math" panose="02040503050406030204" charset="0"/>
                                <a:ea typeface="MS Mincho" charset="0"/>
                                <a:cs typeface="Cambria Math" panose="02040503050406030204" charset="0"/>
                              </a:rPr>
                              <m:t>的中危因素宫颈癌患者数</m:t>
                            </m:r>
                          </m:e>
                        </m:nary>
                      </m:num>
                      <m:den>
                        <m:nary>
                          <m:naryPr>
                            <m:chr m:val="∑"/>
                            <m:limLoc m:val="undOvr"/>
                            <m:subHide m:val="on"/>
                            <m:supHide m:val="on"/>
                            <m:ctrlPr>
                              <a:rPr lang="zh-CN" altLang="zh-CN" sz="1200" i="1" kern="100">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200" kern="100">
                                <a:latin typeface="Cambria Math" panose="02040503050406030204" charset="0"/>
                                <a:ea typeface="MS Mincho" charset="0"/>
                                <a:cs typeface="Cambria Math" panose="02040503050406030204" charset="0"/>
                              </a:rPr>
                              <m:t>同期术后病理存在符合</m:t>
                            </m:r>
                            <m:r>
                              <a:rPr lang="zh-CN" altLang="zh-CN" sz="1200" kern="100">
                                <a:latin typeface="Cambria Math" panose="02040503050406030204" charset="0"/>
                                <a:ea typeface="微软雅黑" panose="020B0503020204020204" pitchFamily="34" charset="-122"/>
                                <a:cs typeface="Cambria Math" panose="02040503050406030204" charset="0"/>
                              </a:rPr>
                              <m:t>𝑆𝑒𝑑𝑙𝑖𝑠</m:t>
                            </m:r>
                            <m:r>
                              <a:rPr lang="zh-CN" altLang="zh-CN" sz="1200" kern="100">
                                <a:latin typeface="Cambria Math" panose="02040503050406030204" charset="0"/>
                                <a:ea typeface="MS Mincho" charset="0"/>
                                <a:cs typeface="Cambria Math" panose="02040503050406030204" charset="0"/>
                              </a:rPr>
                              <m:t>标准</m:t>
                            </m:r>
                            <m:r>
                              <m:rPr>
                                <m:nor/>
                              </m:rP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m:t>和四因素模型</m:t>
                            </m:r>
                            <m:r>
                              <a:rPr lang="zh-CN" altLang="zh-CN" sz="1200" kern="100">
                                <a:latin typeface="Cambria Math" panose="02040503050406030204" charset="0"/>
                                <a:ea typeface="MS Mincho" charset="0"/>
                                <a:cs typeface="Cambria Math" panose="02040503050406030204" charset="0"/>
                              </a:rPr>
                              <m:t>的中危因素宫颈癌患者总数</m:t>
                            </m:r>
                          </m:e>
                        </m:nary>
                      </m:den>
                    </m:f>
                    <m:r>
                      <a:rPr lang="en-US" altLang="zh-CN" sz="1200" kern="100">
                        <a:latin typeface="Cambria Math" panose="02040503050406030204" charset="0"/>
                        <a:ea typeface="MS Mincho" charset="0"/>
                        <a:cs typeface="Cambria Math" panose="02040503050406030204" charset="0"/>
                        <a:sym typeface="Symbol" panose="05050102010706020507" pitchFamily="18" charset="2"/>
                      </a:rPr>
                      <m:t></m:t>
                    </m:r>
                    <m:r>
                      <a:rPr lang="en-US" altLang="zh-CN" sz="1200" kern="100">
                        <a:latin typeface="Cambria Math" panose="02040503050406030204" charset="0"/>
                        <a:ea typeface="MS Mincho" charset="0"/>
                        <a:cs typeface="Cambria Math" panose="02040503050406030204" charset="0"/>
                      </a:rPr>
                      <m:t>100%</m:t>
                    </m:r>
                  </m:oMath>
                </a14:m>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nSpc>
                    <a:spcPct val="200000"/>
                  </a:lnSpc>
                  <a:buFont typeface="Wingdings" pitchFamily="2" charset="2"/>
                  <a:buChar char="Ø"/>
                </a:pPr>
                <a:r>
                  <a:rPr lang="zh-CN" altLang="zh-CN" sz="1200" b="1" dirty="0">
                    <a:latin typeface="微软雅黑" pitchFamily="34" charset="-122"/>
                    <a:ea typeface="微软雅黑" pitchFamily="34" charset="-122"/>
                  </a:rPr>
                  <a:t>评估办法：</a:t>
                </a:r>
                <a:r>
                  <a:rPr lang="zh-CN" altLang="zh-CN" sz="1200" dirty="0">
                    <a:latin typeface="微软雅黑" pitchFamily="34" charset="-122"/>
                    <a:ea typeface="微软雅黑" pitchFamily="34" charset="-122"/>
                  </a:rPr>
                  <a:t>抽查术后病理存在符合</a:t>
                </a:r>
                <a:r>
                  <a:rPr lang="en-US" altLang="zh-CN" sz="1200" dirty="0" err="1">
                    <a:latin typeface="微软雅黑" pitchFamily="34" charset="-122"/>
                    <a:ea typeface="微软雅黑" pitchFamily="34" charset="-122"/>
                  </a:rPr>
                  <a:t>Sedlis</a:t>
                </a:r>
                <a:r>
                  <a:rPr lang="en-US" altLang="zh-CN" sz="1200" dirty="0">
                    <a:latin typeface="微软雅黑" pitchFamily="34" charset="-122"/>
                    <a:ea typeface="微软雅黑" pitchFamily="34" charset="-122"/>
                  </a:rPr>
                  <a:t> </a:t>
                </a:r>
                <a:r>
                  <a:rPr lang="zh-CN" altLang="zh-CN" sz="1200" dirty="0">
                    <a:latin typeface="微软雅黑" pitchFamily="34" charset="-122"/>
                    <a:ea typeface="微软雅黑" pitchFamily="34" charset="-122"/>
                  </a:rPr>
                  <a:t>标准</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和四因素模型</a:t>
                </a:r>
                <a:r>
                  <a:rPr lang="zh-CN" altLang="zh-CN" sz="1200" dirty="0">
                    <a:latin typeface="微软雅黑" pitchFamily="34" charset="-122"/>
                    <a:ea typeface="微软雅黑" pitchFamily="34" charset="-122"/>
                  </a:rPr>
                  <a:t>的中危因素宫颈癌患者</a:t>
                </a:r>
                <a:r>
                  <a:rPr lang="en-US" altLang="zh-CN" sz="1200" dirty="0">
                    <a:latin typeface="微软雅黑" pitchFamily="34" charset="-122"/>
                    <a:ea typeface="微软雅黑" pitchFamily="34" charset="-122"/>
                  </a:rPr>
                  <a:t>10</a:t>
                </a:r>
                <a:r>
                  <a:rPr lang="zh-CN" altLang="zh-CN" sz="1200" dirty="0">
                    <a:latin typeface="微软雅黑" pitchFamily="34" charset="-122"/>
                    <a:ea typeface="微软雅黑" pitchFamily="34" charset="-122"/>
                  </a:rPr>
                  <a:t>例，出现一例符合</a:t>
                </a:r>
                <a:r>
                  <a:rPr lang="en-US" altLang="zh-CN" sz="1200" dirty="0" err="1">
                    <a:latin typeface="微软雅黑" pitchFamily="34" charset="-122"/>
                    <a:ea typeface="微软雅黑" pitchFamily="34" charset="-122"/>
                  </a:rPr>
                  <a:t>Sedlis</a:t>
                </a:r>
                <a:r>
                  <a:rPr lang="en-US" altLang="zh-CN" sz="1200" dirty="0">
                    <a:latin typeface="微软雅黑" pitchFamily="34" charset="-122"/>
                    <a:ea typeface="微软雅黑" pitchFamily="34" charset="-122"/>
                  </a:rPr>
                  <a:t> </a:t>
                </a:r>
                <a:r>
                  <a:rPr lang="zh-CN" altLang="zh-CN" sz="1200" dirty="0">
                    <a:latin typeface="微软雅黑" pitchFamily="34" charset="-122"/>
                    <a:ea typeface="微软雅黑" pitchFamily="34" charset="-122"/>
                  </a:rPr>
                  <a:t>标准</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和四因素模型</a:t>
                </a:r>
                <a:r>
                  <a:rPr lang="zh-CN" altLang="zh-CN" sz="1200" dirty="0">
                    <a:latin typeface="微软雅黑" pitchFamily="34" charset="-122"/>
                    <a:ea typeface="微软雅黑" pitchFamily="34" charset="-122"/>
                  </a:rPr>
                  <a:t>的中危因素宫颈癌患者未进行（或未推荐）放疗的病例，该项不得分</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marL="171450" lvl="0" indent="-171450">
                  <a:lnSpc>
                    <a:spcPct val="200000"/>
                  </a:lnSpc>
                  <a:buFont typeface="Wingdings" pitchFamily="2" charset="2"/>
                  <a:buChar char="Ø"/>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质控标准：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100%</a:t>
                </a:r>
              </a:p>
              <a:p>
                <a:pPr marL="171450" lvl="0" indent="-171450" algn="l">
                  <a:lnSpc>
                    <a:spcPct val="200000"/>
                  </a:lnSpc>
                  <a:buFont typeface="Wingdings" pitchFamily="2" charset="2"/>
                  <a:buChar char="Ø"/>
                </a:pPr>
                <a:r>
                  <a:rPr 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意义：</a:t>
                </a:r>
                <a:r>
                  <a:rPr 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反映宫颈癌患者术后辅助治疗的规范性</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pPr>
                <a:endPar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467544" y="915566"/>
                <a:ext cx="8295456" cy="3658309"/>
              </a:xfrm>
              <a:prstGeom prst="rect">
                <a:avLst/>
              </a:prstGeom>
              <a:blipFill rotWithShape="1">
                <a:blip r:embed="rId3"/>
                <a:stretch>
                  <a:fillRect l="-220"/>
                </a:stretch>
              </a:blipFill>
            </p:spPr>
            <p:txBody>
              <a:bodyPr/>
              <a:lstStyle/>
              <a:p>
                <a:r>
                  <a:rPr lang="zh-CN" alt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3702" y="771550"/>
            <a:ext cx="8336769" cy="4118050"/>
          </a:xfrm>
          <a:prstGeom prst="rect">
            <a:avLst/>
          </a:prstGeom>
        </p:spPr>
        <p:txBody>
          <a:bodyPr wrap="square">
            <a:spAutoFit/>
          </a:bodyPr>
          <a:lstStyle/>
          <a:p>
            <a:pPr marL="171450" lvl="0" indent="-171450">
              <a:lnSpc>
                <a:spcPct val="200000"/>
              </a:lnSpc>
              <a:buFont typeface="Wingdings" pitchFamily="2" charset="2"/>
              <a:buChar char="Ø"/>
            </a:pP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说明：</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、宫颈鳞癌术后病理符合Sedlis 标准需接受放疗；     </a:t>
            </a:r>
          </a:p>
          <a:p>
            <a:pPr lvl="0">
              <a:lnSpc>
                <a:spcPct val="20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Sedlis 标准</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200000"/>
              </a:lnSpc>
            </a:pPr>
            <a:endPar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200000"/>
              </a:lnSpc>
            </a:pP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2、宫颈腺癌或腺鳞癌术后病理</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符合</a:t>
            </a:r>
            <a:r>
              <a:rPr lang="en-US" altLang="zh-CN" sz="120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四因素模型</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20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需接受放疗</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a:p>
            <a:pPr indent="0">
              <a:lnSpc>
                <a:spcPct val="200000"/>
              </a:lnSpc>
            </a:pP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四因素模型</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indent="0">
              <a:lnSpc>
                <a:spcPct val="200000"/>
              </a:lnSpc>
            </a:pPr>
            <a:endPar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200000"/>
              </a:lnSpc>
            </a:pP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3、需要辅助治疗的患者需签署《宫颈癌术后辅助治疗知情同意书》（</a:t>
            </a:r>
            <a:r>
              <a:rPr lang="en-US" altLang="zh-CN" sz="120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一式两份，病例留存一份，交患者一</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份）；   </a:t>
            </a:r>
          </a:p>
          <a:p>
            <a:pPr indent="0">
              <a:lnSpc>
                <a:spcPct val="200000"/>
              </a:lnSpc>
            </a:pP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具体内容见附件表3；</a:t>
            </a:r>
          </a:p>
          <a:p>
            <a:pPr indent="0">
              <a:lnSpc>
                <a:spcPct val="200000"/>
              </a:lnSpc>
            </a:pP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4、出院医嘱注明需要辅助放疗；</a:t>
            </a:r>
            <a:endParaRPr lang="zh-CN" altLang="en-US" sz="1200" dirty="0">
              <a:latin typeface="微软雅黑" pitchFamily="34" charset="-122"/>
              <a:ea typeface="微软雅黑" pitchFamily="34" charset="-122"/>
            </a:endParaRPr>
          </a:p>
          <a:p>
            <a:pPr lvl="0">
              <a:lnSpc>
                <a:spcPct val="12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232729312"/>
              </p:ext>
            </p:extLst>
          </p:nvPr>
        </p:nvGraphicFramePr>
        <p:xfrm>
          <a:off x="5076056" y="2499742"/>
          <a:ext cx="3888432" cy="832296"/>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277432">
                <a:tc>
                  <a:txBody>
                    <a:bodyPr/>
                    <a:lstStyle/>
                    <a:p>
                      <a:r>
                        <a:rPr lang="en-US" altLang="zh-CN" sz="1200" b="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腺癌</a:t>
                      </a:r>
                      <a:r>
                        <a:rPr lang="en-US" altLang="zh-CN" sz="1200" b="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腺鳞癌</a:t>
                      </a:r>
                      <a:endParaRPr lang="zh-CN" alt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b="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肿瘤≥3.0cm</a:t>
                      </a:r>
                      <a:endParaRPr lang="zh-CN" alt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7432">
                <a:tc>
                  <a:txBody>
                    <a:bodyPr/>
                    <a:lstStyle/>
                    <a:p>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浸润子宫颈外1/3</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LVSI（+）</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7432">
                <a:tc gridSpan="2">
                  <a:txBody>
                    <a:bodyPr/>
                    <a:lstStyle/>
                    <a:p>
                      <a:r>
                        <a:rPr lang="zh-CN" altLang="zh-CN" sz="1200" b="0" dirty="0">
                          <a:latin typeface="微软雅黑" panose="020B0503020204020204" pitchFamily="34" charset="-122"/>
                          <a:ea typeface="微软雅黑" panose="020B0503020204020204" pitchFamily="34" charset="-122"/>
                          <a:cs typeface="微软雅黑" panose="020B0503020204020204" pitchFamily="34" charset="-122"/>
                        </a:rPr>
                        <a:t>有以上4个中危因素中的2个以上，应当辅助放疗</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410088044"/>
              </p:ext>
            </p:extLst>
          </p:nvPr>
        </p:nvGraphicFramePr>
        <p:xfrm>
          <a:off x="5076056" y="915566"/>
          <a:ext cx="3888432" cy="1076010"/>
        </p:xfrm>
        <a:graphic>
          <a:graphicData uri="http://schemas.openxmlformats.org/drawingml/2006/table">
            <a:tbl>
              <a:tblPr>
                <a:tableStyleId>{5C22544A-7EE6-4342-B048-85BDC9FD1C3A}</a:tableStyleId>
              </a:tblPr>
              <a:tblGrid>
                <a:gridCol w="602281">
                  <a:extLst>
                    <a:ext uri="{9D8B030D-6E8A-4147-A177-3AD203B41FA5}">
                      <a16:colId xmlns:a16="http://schemas.microsoft.com/office/drawing/2014/main" val="20000"/>
                    </a:ext>
                  </a:extLst>
                </a:gridCol>
                <a:gridCol w="1413943">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tblGrid>
              <a:tr h="0">
                <a:tc>
                  <a:txBody>
                    <a:bodyPr/>
                    <a:lstStyle/>
                    <a:p>
                      <a:pPr algn="ctr">
                        <a:lnSpc>
                          <a:spcPct val="150000"/>
                        </a:lnSpc>
                        <a:spcAft>
                          <a:spcPts val="0"/>
                        </a:spcAft>
                      </a:pPr>
                      <a:r>
                        <a:rPr lang="en-US" sz="1050" kern="100" spc="70" dirty="0">
                          <a:effectLst/>
                        </a:rPr>
                        <a:t>LVSI</a:t>
                      </a:r>
                      <a:endParaRPr lang="zh-CN" sz="105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dirty="0">
                          <a:effectLst/>
                        </a:rPr>
                        <a:t>间质浸润深度</a:t>
                      </a:r>
                      <a:endParaRPr lang="zh-CN" sz="105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dirty="0">
                          <a:effectLst/>
                        </a:rPr>
                        <a:t>肿瘤直径</a:t>
                      </a:r>
                      <a:r>
                        <a:rPr lang="en-US" sz="1050" kern="100" spc="70" dirty="0">
                          <a:effectLst/>
                        </a:rPr>
                        <a:t> (</a:t>
                      </a:r>
                      <a:r>
                        <a:rPr lang="zh-CN" sz="1050" kern="100" spc="70" dirty="0">
                          <a:effectLst/>
                        </a:rPr>
                        <a:t>临床查体</a:t>
                      </a:r>
                      <a:r>
                        <a:rPr lang="en-US" sz="1050" kern="100" spc="70" dirty="0">
                          <a:effectLst/>
                        </a:rPr>
                        <a:t>)</a:t>
                      </a:r>
                      <a:endParaRPr lang="zh-CN" sz="105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lnSpc>
                          <a:spcPct val="150000"/>
                        </a:lnSpc>
                        <a:spcAft>
                          <a:spcPts val="0"/>
                        </a:spcAft>
                      </a:pPr>
                      <a:r>
                        <a:rPr lang="en-US" sz="1050" kern="100" spc="70">
                          <a:effectLst/>
                        </a:rPr>
                        <a:t>+</a:t>
                      </a:r>
                      <a:endParaRPr lang="zh-CN" sz="105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dirty="0">
                          <a:effectLst/>
                        </a:rPr>
                        <a:t>外</a:t>
                      </a:r>
                      <a:r>
                        <a:rPr lang="en-US" sz="1050" kern="100" spc="70" dirty="0">
                          <a:effectLst/>
                        </a:rPr>
                        <a:t>1/3</a:t>
                      </a:r>
                      <a:endParaRPr lang="zh-CN" sz="105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a:effectLst/>
                        </a:rPr>
                        <a:t>任何大小</a:t>
                      </a:r>
                      <a:endParaRPr lang="zh-CN" sz="105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lnSpc>
                          <a:spcPct val="150000"/>
                        </a:lnSpc>
                        <a:spcAft>
                          <a:spcPts val="0"/>
                        </a:spcAft>
                      </a:pPr>
                      <a:r>
                        <a:rPr lang="en-US" sz="1050" kern="100" spc="70">
                          <a:effectLst/>
                        </a:rPr>
                        <a:t>+</a:t>
                      </a:r>
                      <a:endParaRPr lang="zh-CN" sz="105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dirty="0">
                          <a:effectLst/>
                        </a:rPr>
                        <a:t>中</a:t>
                      </a:r>
                      <a:r>
                        <a:rPr lang="en-US" sz="1050" kern="100" spc="70" dirty="0">
                          <a:effectLst/>
                        </a:rPr>
                        <a:t>1/3</a:t>
                      </a:r>
                      <a:endParaRPr lang="zh-CN" sz="105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a:effectLst/>
                        </a:rPr>
                        <a:t>≥</a:t>
                      </a:r>
                      <a:r>
                        <a:rPr lang="en-US" sz="1050" kern="100" spc="70">
                          <a:effectLst/>
                        </a:rPr>
                        <a:t>2cm</a:t>
                      </a:r>
                      <a:endParaRPr lang="zh-CN" sz="105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50000"/>
                        </a:lnSpc>
                        <a:spcAft>
                          <a:spcPts val="0"/>
                        </a:spcAft>
                      </a:pPr>
                      <a:r>
                        <a:rPr lang="en-US" sz="1050" kern="100" spc="70">
                          <a:effectLst/>
                        </a:rPr>
                        <a:t>+</a:t>
                      </a:r>
                      <a:endParaRPr lang="zh-CN" sz="105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dirty="0">
                          <a:effectLst/>
                        </a:rPr>
                        <a:t>内</a:t>
                      </a:r>
                      <a:r>
                        <a:rPr lang="en-US" sz="1050" kern="100" spc="70" dirty="0">
                          <a:effectLst/>
                        </a:rPr>
                        <a:t>1/3</a:t>
                      </a:r>
                      <a:endParaRPr lang="zh-CN" sz="105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a:effectLst/>
                        </a:rPr>
                        <a:t>≥</a:t>
                      </a:r>
                      <a:r>
                        <a:rPr lang="en-US" sz="1050" kern="100" spc="70">
                          <a:effectLst/>
                        </a:rPr>
                        <a:t>5cm</a:t>
                      </a:r>
                      <a:endParaRPr lang="zh-CN" sz="105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5994">
                <a:tc>
                  <a:txBody>
                    <a:bodyPr/>
                    <a:lstStyle/>
                    <a:p>
                      <a:pPr algn="ctr">
                        <a:lnSpc>
                          <a:spcPct val="150000"/>
                        </a:lnSpc>
                        <a:spcAft>
                          <a:spcPts val="0"/>
                        </a:spcAft>
                      </a:pPr>
                      <a:r>
                        <a:rPr lang="en-US" sz="1050" kern="100" spc="70">
                          <a:effectLst/>
                        </a:rPr>
                        <a:t>-</a:t>
                      </a:r>
                      <a:endParaRPr lang="zh-CN" sz="1050" kern="10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dirty="0">
                          <a:effectLst/>
                        </a:rPr>
                        <a:t>中</a:t>
                      </a:r>
                      <a:r>
                        <a:rPr lang="en-US" sz="1050" kern="100" spc="70" dirty="0">
                          <a:effectLst/>
                        </a:rPr>
                        <a:t>1/3</a:t>
                      </a:r>
                      <a:r>
                        <a:rPr lang="zh-CN" sz="1050" kern="100" spc="70" dirty="0">
                          <a:effectLst/>
                        </a:rPr>
                        <a:t>及外</a:t>
                      </a:r>
                      <a:r>
                        <a:rPr lang="en-US" sz="1050" kern="100" spc="70" dirty="0">
                          <a:effectLst/>
                        </a:rPr>
                        <a:t>1/3</a:t>
                      </a:r>
                      <a:endParaRPr lang="zh-CN" sz="105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1050" kern="100" spc="70" dirty="0">
                          <a:effectLst/>
                        </a:rPr>
                        <a:t>≥</a:t>
                      </a:r>
                      <a:r>
                        <a:rPr lang="en-US" sz="1050" kern="100" spc="70" dirty="0">
                          <a:effectLst/>
                        </a:rPr>
                        <a:t>4cm</a:t>
                      </a:r>
                      <a:endParaRPr lang="zh-CN" sz="105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右箭头 5"/>
          <p:cNvSpPr/>
          <p:nvPr/>
        </p:nvSpPr>
        <p:spPr>
          <a:xfrm>
            <a:off x="4355976" y="1733943"/>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4462566" y="2830575"/>
            <a:ext cx="3974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771525"/>
            <a:ext cx="8712835" cy="3947160"/>
          </a:xfrm>
          <a:prstGeom prst="rect">
            <a:avLst/>
          </a:prstGeom>
          <a:solidFill>
            <a:schemeClr val="bg1"/>
          </a:solidFill>
          <a:ln w="9525">
            <a:noFill/>
          </a:ln>
          <a:effectLst>
            <a:outerShdw blurRad="50800" dist="38100" dir="8100000" algn="tr" rotWithShape="0">
              <a:prstClr val="black">
                <a:alpha val="40000"/>
              </a:prstClr>
            </a:outerShdw>
          </a:effectLst>
        </p:spPr>
        <p:txBody>
          <a:bodyPr wrap="square">
            <a:spAutoFit/>
          </a:bodyPr>
          <a:lstStyle/>
          <a:p>
            <a:pPr indent="0" algn="l">
              <a:lnSpc>
                <a:spcPct val="130000"/>
              </a:lnSpc>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                                                                    </a:t>
            </a:r>
            <a:r>
              <a:rPr lang="zh-CN" sz="1200" b="1" dirty="0">
                <a:latin typeface="微软雅黑" panose="020B0503020204020204" pitchFamily="34" charset="-122"/>
                <a:ea typeface="微软雅黑" panose="020B0503020204020204" pitchFamily="34" charset="-122"/>
                <a:cs typeface="微软雅黑" panose="020B0503020204020204" pitchFamily="34" charset="-122"/>
              </a:rPr>
              <a:t>宫颈癌术后辅助治疗知情同意书</a:t>
            </a:r>
            <a:endParaRPr lang="en-US" sz="900" b="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30000"/>
              </a:lnSpc>
            </a:pPr>
            <a:r>
              <a:rPr lang="en-US" sz="900" b="0" dirty="0">
                <a:latin typeface="微软雅黑" panose="020B0503020204020204" pitchFamily="34" charset="-122"/>
                <a:ea typeface="微软雅黑" panose="020B0503020204020204" pitchFamily="34" charset="-122"/>
                <a:cs typeface="微软雅黑" panose="020B0503020204020204" pitchFamily="34" charset="-122"/>
              </a:rPr>
              <a:t> </a:t>
            </a:r>
            <a:endParaRPr lang="en-US" sz="1200" b="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30000"/>
              </a:lnSpc>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       ⑴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子宫颈癌根治术后病理学检查结果显示存在高危因素：存在淋巴结阳性、切缘阳性或子宫旁阳性任一个高危因素均需补充放疗。</a:t>
            </a:r>
            <a:endParaRPr lang="en-US" sz="1200" b="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30000"/>
              </a:lnSpc>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       ⑵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子宫颈癌根治术后病理学检查结果显示存在中危因素：鳞状细胞癌，需按Sedlis标准来决定是否进行辅助治疗，腺癌或腺鳞癌患者术后是否补充治疗应参照“四因素模式”，如肿瘤≥3.0 cm、浸润子宫颈外1/3、间质脉管间隙见癌栓、腺癌/腺鳞癌，术后病理学因素中，有以上4个中危因素中的2个以上，应当辅助放疗。</a:t>
            </a:r>
          </a:p>
          <a:p>
            <a:pPr indent="0" algn="l">
              <a:lnSpc>
                <a:spcPct val="130000"/>
              </a:lnSpc>
            </a:pPr>
            <a:r>
              <a:rPr lang="en-US" altLang="zh-CN" sz="1200" b="0" dirty="0">
                <a:latin typeface="微软雅黑" panose="020B0503020204020204" pitchFamily="34" charset="-122"/>
                <a:ea typeface="微软雅黑" panose="020B0503020204020204" pitchFamily="34" charset="-122"/>
                <a:cs typeface="微软雅黑" panose="020B0503020204020204" pitchFamily="34" charset="-122"/>
              </a:rPr>
              <a:t>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患者</a:t>
            </a:r>
            <a:r>
              <a:rPr lang="en-US" sz="12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，住院号</a:t>
            </a:r>
            <a:r>
              <a:rPr lang="en-US" sz="1200" b="0" u="sng" dirty="0">
                <a:latin typeface="微软雅黑" panose="020B0503020204020204" pitchFamily="34" charset="-122"/>
                <a:ea typeface="微软雅黑" panose="020B0503020204020204" pitchFamily="34" charset="-122"/>
                <a:cs typeface="微软雅黑" panose="020B0503020204020204" pitchFamily="34" charset="-122"/>
              </a:rPr>
              <a:t>       </a:t>
            </a:r>
            <a:r>
              <a:rPr lang="en-US" sz="1200" b="0" dirty="0">
                <a:latin typeface="微软雅黑" panose="020B0503020204020204" pitchFamily="34" charset="-122"/>
                <a:ea typeface="微软雅黑" panose="020B0503020204020204" pitchFamily="34" charset="-122"/>
                <a:cs typeface="微软雅黑" panose="020B0503020204020204" pitchFamily="34" charset="-122"/>
              </a:rPr>
              <a:t>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，根据您的术后病理结果，存在</a:t>
            </a:r>
            <a:r>
              <a:rPr lang="en-US" sz="12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个高危因素，</a:t>
            </a:r>
            <a:r>
              <a:rPr lang="en-US" sz="12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个中危因素，需要术后辅助放疗，建议术后</a:t>
            </a:r>
            <a:r>
              <a:rPr lang="en-US" altLang="zh-CN" sz="1200" b="0" dirty="0">
                <a:latin typeface="微软雅黑" panose="020B0503020204020204" pitchFamily="34" charset="-122"/>
                <a:ea typeface="微软雅黑" panose="020B0503020204020204" pitchFamily="34" charset="-122"/>
                <a:cs typeface="微软雅黑" panose="020B0503020204020204" pitchFamily="34" charset="-122"/>
              </a:rPr>
              <a:t>4</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dirty="0">
                <a:latin typeface="微软雅黑" panose="020B0503020204020204" pitchFamily="34" charset="-122"/>
                <a:ea typeface="微软雅黑" panose="020B0503020204020204" pitchFamily="34" charset="-122"/>
                <a:cs typeface="微软雅黑" panose="020B0503020204020204" pitchFamily="34" charset="-122"/>
              </a:rPr>
              <a:t>6</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周内到上级医院进行放疗。</a:t>
            </a:r>
            <a:endParaRPr lang="en-US" sz="1400" b="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30000"/>
              </a:lnSpc>
            </a:pPr>
            <a:r>
              <a:rPr lang="en-US" sz="1400" b="0" dirty="0">
                <a:latin typeface="微软雅黑" panose="020B0503020204020204" pitchFamily="34" charset="-122"/>
                <a:ea typeface="微软雅黑" panose="020B0503020204020204" pitchFamily="34" charset="-122"/>
                <a:cs typeface="微软雅黑" panose="020B0503020204020204" pitchFamily="34" charset="-122"/>
              </a:rPr>
              <a:t> </a:t>
            </a:r>
            <a:endParaRPr lang="zh-CN" sz="1200" b="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30000"/>
              </a:lnSpc>
            </a:pPr>
            <a:r>
              <a:rPr lang="zh-CN" sz="1200" b="0" dirty="0">
                <a:latin typeface="微软雅黑" panose="020B0503020204020204" pitchFamily="34" charset="-122"/>
                <a:ea typeface="微软雅黑" panose="020B0503020204020204" pitchFamily="34" charset="-122"/>
                <a:cs typeface="微软雅黑" panose="020B0503020204020204" pitchFamily="34" charset="-122"/>
              </a:rPr>
              <a:t>患者或委托人意见：</a:t>
            </a:r>
          </a:p>
          <a:p>
            <a:pPr indent="0" algn="l">
              <a:lnSpc>
                <a:spcPct val="130000"/>
              </a:lnSpc>
            </a:pPr>
            <a:r>
              <a:rPr lang="zh-CN" sz="1200" b="0" dirty="0">
                <a:latin typeface="微软雅黑" panose="020B0503020204020204" pitchFamily="34" charset="-122"/>
                <a:ea typeface="微软雅黑" panose="020B0503020204020204" pitchFamily="34" charset="-122"/>
                <a:cs typeface="微软雅黑" panose="020B0503020204020204" pitchFamily="34" charset="-122"/>
              </a:rPr>
              <a:t>（我已详细阅读以上内容，对医师告知的情况表示理解，经慎重考虑，同意进行术后辅助治疗。）</a:t>
            </a:r>
            <a:endParaRPr lang="en-US" sz="1400" b="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30000"/>
              </a:lnSpc>
            </a:pPr>
            <a:r>
              <a:rPr lang="en-US" sz="1400" b="0" dirty="0">
                <a:latin typeface="微软雅黑" panose="020B0503020204020204" pitchFamily="34" charset="-122"/>
                <a:ea typeface="微软雅黑" panose="020B0503020204020204" pitchFamily="34" charset="-122"/>
                <a:cs typeface="微软雅黑" panose="020B0503020204020204" pitchFamily="34" charset="-122"/>
              </a:rPr>
              <a:t> </a:t>
            </a:r>
            <a:endParaRPr lang="zh-CN" sz="1200" b="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30000"/>
              </a:lnSpc>
            </a:pPr>
            <a:r>
              <a:rPr lang="zh-CN" sz="1200" b="0" dirty="0">
                <a:latin typeface="微软雅黑" panose="020B0503020204020204" pitchFamily="34" charset="-122"/>
                <a:ea typeface="微软雅黑" panose="020B0503020204020204" pitchFamily="34" charset="-122"/>
                <a:cs typeface="微软雅黑" panose="020B0503020204020204" pitchFamily="34" charset="-122"/>
              </a:rPr>
              <a:t>患者签名：</a:t>
            </a:r>
            <a:r>
              <a:rPr lang="en-US" sz="1200" b="0" dirty="0">
                <a:latin typeface="微软雅黑" panose="020B0503020204020204" pitchFamily="34" charset="-122"/>
                <a:ea typeface="微软雅黑" panose="020B0503020204020204" pitchFamily="34" charset="-122"/>
                <a:cs typeface="微软雅黑" panose="020B0503020204020204" pitchFamily="34" charset="-122"/>
              </a:rPr>
              <a:t>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日期：</a:t>
            </a:r>
          </a:p>
          <a:p>
            <a:pPr indent="0" algn="l">
              <a:lnSpc>
                <a:spcPct val="130000"/>
              </a:lnSpc>
            </a:pPr>
            <a:r>
              <a:rPr lang="zh-CN" sz="1200" b="0" dirty="0">
                <a:latin typeface="微软雅黑" panose="020B0503020204020204" pitchFamily="34" charset="-122"/>
                <a:ea typeface="微软雅黑" panose="020B0503020204020204" pitchFamily="34" charset="-122"/>
                <a:cs typeface="微软雅黑" panose="020B0503020204020204" pitchFamily="34" charset="-122"/>
              </a:rPr>
              <a:t>委托人签名：</a:t>
            </a:r>
            <a:r>
              <a:rPr lang="en-US" sz="1200" b="0" dirty="0">
                <a:latin typeface="微软雅黑" panose="020B0503020204020204" pitchFamily="34" charset="-122"/>
                <a:ea typeface="微软雅黑" panose="020B0503020204020204" pitchFamily="34" charset="-122"/>
                <a:cs typeface="微软雅黑" panose="020B0503020204020204" pitchFamily="34" charset="-122"/>
              </a:rPr>
              <a:t>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日期：</a:t>
            </a:r>
          </a:p>
          <a:p>
            <a:pPr indent="0" algn="l">
              <a:lnSpc>
                <a:spcPct val="130000"/>
              </a:lnSpc>
            </a:pPr>
            <a:r>
              <a:rPr lang="zh-CN" sz="1200" b="0" dirty="0">
                <a:latin typeface="微软雅黑" panose="020B0503020204020204" pitchFamily="34" charset="-122"/>
                <a:ea typeface="微软雅黑" panose="020B0503020204020204" pitchFamily="34" charset="-122"/>
                <a:cs typeface="微软雅黑" panose="020B0503020204020204" pitchFamily="34" charset="-122"/>
              </a:rPr>
              <a:t>医师签名：</a:t>
            </a:r>
            <a:r>
              <a:rPr lang="en-US" sz="1200" b="0" dirty="0">
                <a:latin typeface="微软雅黑" panose="020B0503020204020204" pitchFamily="34" charset="-122"/>
                <a:ea typeface="微软雅黑" panose="020B0503020204020204" pitchFamily="34" charset="-122"/>
                <a:cs typeface="微软雅黑" panose="020B0503020204020204" pitchFamily="34" charset="-122"/>
              </a:rPr>
              <a:t>                       </a:t>
            </a:r>
            <a:r>
              <a:rPr lang="zh-CN" sz="1200" b="0" dirty="0">
                <a:latin typeface="微软雅黑" panose="020B0503020204020204" pitchFamily="34" charset="-122"/>
                <a:ea typeface="微软雅黑" panose="020B0503020204020204" pitchFamily="34" charset="-122"/>
                <a:cs typeface="微软雅黑" panose="020B0503020204020204" pitchFamily="34" charset="-122"/>
              </a:rPr>
              <a:t>日期：</a:t>
            </a:r>
            <a:endParaRPr lang="zh-CN" altLang="en-US" sz="1200" b="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79705" y="339725"/>
            <a:ext cx="4572000" cy="368300"/>
          </a:xfrm>
          <a:prstGeom prst="rect">
            <a:avLst/>
          </a:prstGeom>
          <a:noFill/>
        </p:spPr>
        <p:txBody>
          <a:bodyPr wrap="square" rtlCol="0" anchor="t">
            <a:spAutoFit/>
          </a:bodyPr>
          <a:lstStyle/>
          <a:p>
            <a:r>
              <a:rPr lang="zh-CN" altLang="en-US" sz="1800" b="1" dirty="0">
                <a:latin typeface="微软雅黑" panose="020B0503020204020204" pitchFamily="34" charset="-122"/>
                <a:ea typeface="微软雅黑" panose="020B0503020204020204" pitchFamily="34" charset="-122"/>
                <a:sym typeface="+mn-ea"/>
              </a:rPr>
              <a:t>表3  宫颈癌术后辅助治疗知情同意书</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23528" y="123825"/>
            <a:ext cx="7886700" cy="638175"/>
          </a:xfrm>
        </p:spPr>
        <p:txBody>
          <a:bodyPr>
            <a:noAutofit/>
          </a:bodyPr>
          <a:lstStyle/>
          <a:p>
            <a:pPr algn="l"/>
            <a:r>
              <a:rPr lang="zh-CN" altLang="en-US" sz="1800" b="1" dirty="0">
                <a:latin typeface="微软雅黑" panose="020B0503020204020204" pitchFamily="34" charset="-122"/>
                <a:ea typeface="微软雅黑" panose="020B0503020204020204" pitchFamily="34" charset="-122"/>
              </a:rPr>
              <a:t>指标</a:t>
            </a:r>
            <a:r>
              <a:rPr lang="en-US" altLang="zh-CN" sz="1800" b="1" dirty="0">
                <a:latin typeface="微软雅黑" panose="020B0503020204020204" pitchFamily="34" charset="-122"/>
                <a:ea typeface="微软雅黑" panose="020B0503020204020204" pitchFamily="34" charset="-122"/>
              </a:rPr>
              <a:t>8 </a:t>
            </a:r>
            <a:r>
              <a:rPr lang="zh-CN" altLang="zh-CN" sz="1800" b="1" dirty="0">
                <a:latin typeface="微软雅黑" panose="020B0503020204020204" pitchFamily="34" charset="-122"/>
                <a:ea typeface="微软雅黑" panose="020B0503020204020204" pitchFamily="34" charset="-122"/>
              </a:rPr>
              <a:t>宫颈癌手术患者并发症发生率</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（分值：</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分）</a:t>
            </a:r>
            <a:endParaRPr lang="zh-CN" altLang="zh-CN" sz="18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0" y="1200150"/>
            <a:ext cx="8229600" cy="3394075"/>
          </a:xfrm>
        </p:spPr>
        <p:txBody>
          <a:bodyPr>
            <a:normAutofit/>
          </a:bodyPr>
          <a:lstStyle/>
          <a:p>
            <a:endParaRPr kumimoji="1" lang="zh-CN" altLang="en-US" dirty="0"/>
          </a:p>
          <a:p>
            <a:endParaRPr kumimoji="1" lang="en-US" altLang="zh-CN" dirty="0"/>
          </a:p>
          <a:p>
            <a:endParaRPr lang="zh-CN" altLang="en-US" sz="1200"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6" name="矩形 5"/>
              <p:cNvSpPr/>
              <p:nvPr/>
            </p:nvSpPr>
            <p:spPr>
              <a:xfrm>
                <a:off x="395537" y="762000"/>
                <a:ext cx="8280920" cy="4701287"/>
              </a:xfrm>
              <a:prstGeom prst="rect">
                <a:avLst/>
              </a:prstGeom>
            </p:spPr>
            <p:txBody>
              <a:bodyPr wrap="square" lIns="68580" tIns="34290" rIns="68580" bIns="34290">
                <a:spAutoFit/>
              </a:bodyPr>
              <a:lstStyle/>
              <a:p>
                <a:pPr marL="171450" indent="-171450" algn="just">
                  <a:lnSpc>
                    <a:spcPct val="200000"/>
                  </a:lnSpc>
                  <a:buClr>
                    <a:srgbClr val="000000"/>
                  </a:buClr>
                  <a:buSzPts val="1200"/>
                  <a:buFont typeface="Wingdings" pitchFamily="2" charset="2"/>
                  <a:buChar char="Ø"/>
                </a:pPr>
                <a:r>
                  <a:rPr lang="zh-CN" altLang="zh-CN" sz="1200" b="1" kern="1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定义：</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宫颈癌手术患者发生并发症例数占宫颈癌手术患者人数的比例</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a:lnSpc>
                    <a:spcPct val="200000"/>
                  </a:lnSpc>
                  <a:buClr>
                    <a:srgbClr val="000000"/>
                  </a:buClr>
                  <a:buSzPts val="1200"/>
                  <a:buFont typeface="Wingdings" pitchFamily="2" charset="2"/>
                  <a:buChar char="Ø"/>
                </a:pPr>
                <a:r>
                  <a:rPr lang="zh-CN" altLang="zh-CN" sz="1200" b="1" kern="1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计算公式：</a:t>
                </a:r>
                <a14:m>
                  <m:oMath xmlns:m="http://schemas.openxmlformats.org/officeDocument/2006/math">
                    <m:r>
                      <a:rPr lang="zh-CN" altLang="zh-CN" sz="1200" kern="100">
                        <a:solidFill>
                          <a:srgbClr val="000000"/>
                        </a:solidFill>
                        <a:latin typeface="Cambria Math" panose="02040503050406030204" charset="0"/>
                        <a:ea typeface="MS Mincho" charset="0"/>
                        <a:cs typeface="Cambria Math" panose="02040503050406030204" charset="0"/>
                      </a:rPr>
                      <m:t>宫颈癌手术患者并发症发生率</m:t>
                    </m:r>
                    <m:r>
                      <a:rPr lang="en-US" altLang="zh-CN" sz="1200" i="1" kern="100">
                        <a:solidFill>
                          <a:srgbClr val="000000"/>
                        </a:solidFill>
                        <a:latin typeface="Cambria Math" panose="02040503050406030204" charset="0"/>
                        <a:ea typeface="MS Mincho" charset="0"/>
                        <a:cs typeface="Cambria Math" panose="02040503050406030204" charset="0"/>
                      </a:rPr>
                      <m:t>=</m:t>
                    </m:r>
                    <m:f>
                      <m:fPr>
                        <m:ctrlPr>
                          <a:rPr lang="zh-CN" altLang="zh-CN" sz="1200" i="1" kern="100">
                            <a:solidFill>
                              <a:srgbClr val="000000"/>
                            </a:solidFill>
                            <a:latin typeface="Cambria Math" panose="02040503050406030204" pitchFamily="18" charset="0"/>
                            <a:ea typeface="微软雅黑" panose="020B0503020204020204" pitchFamily="34" charset="-122"/>
                            <a:cs typeface="Cambria Math" panose="02040503050406030204" charset="0"/>
                          </a:rPr>
                        </m:ctrlPr>
                      </m:fPr>
                      <m:num>
                        <m:nary>
                          <m:naryPr>
                            <m:chr m:val="∑"/>
                            <m:limLoc m:val="undOvr"/>
                            <m:subHide m:val="on"/>
                            <m:supHide m:val="on"/>
                            <m:ctrlPr>
                              <a:rPr lang="zh-CN" altLang="zh-CN" sz="1200" i="1" kern="100">
                                <a:solidFill>
                                  <a:srgbClr val="000000"/>
                                </a:solidFill>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200" kern="100">
                                <a:solidFill>
                                  <a:srgbClr val="000000"/>
                                </a:solidFill>
                                <a:latin typeface="Cambria Math" panose="02040503050406030204" charset="0"/>
                                <a:ea typeface="MS Mincho" charset="0"/>
                                <a:cs typeface="Cambria Math" panose="02040503050406030204" charset="0"/>
                              </a:rPr>
                              <m:t>发生并发症的宫颈癌手术患者数</m:t>
                            </m:r>
                          </m:e>
                        </m:nary>
                      </m:num>
                      <m:den>
                        <m:nary>
                          <m:naryPr>
                            <m:chr m:val="∑"/>
                            <m:limLoc m:val="undOvr"/>
                            <m:subHide m:val="on"/>
                            <m:supHide m:val="on"/>
                            <m:ctrlPr>
                              <a:rPr lang="zh-CN" altLang="zh-CN" sz="1200" i="1" kern="100">
                                <a:solidFill>
                                  <a:srgbClr val="000000"/>
                                </a:solidFill>
                                <a:latin typeface="Cambria Math" panose="02040503050406030204" pitchFamily="18" charset="0"/>
                                <a:ea typeface="微软雅黑" panose="020B0503020204020204" pitchFamily="34" charset="-122"/>
                                <a:cs typeface="Cambria Math" panose="02040503050406030204" charset="0"/>
                              </a:rPr>
                            </m:ctrlPr>
                          </m:naryPr>
                          <m:sub/>
                          <m:sup/>
                          <m:e>
                            <m:r>
                              <a:rPr lang="zh-CN" altLang="zh-CN" sz="1200" kern="100">
                                <a:solidFill>
                                  <a:srgbClr val="000000"/>
                                </a:solidFill>
                                <a:latin typeface="Cambria Math" panose="02040503050406030204" charset="0"/>
                                <a:ea typeface="MS Mincho" charset="0"/>
                                <a:cs typeface="Cambria Math" panose="02040503050406030204" charset="0"/>
                              </a:rPr>
                              <m:t>同期宫颈癌手术患者总数</m:t>
                            </m:r>
                          </m:e>
                        </m:nary>
                      </m:den>
                    </m:f>
                    <m:r>
                      <a:rPr lang="en-US" altLang="zh-CN" sz="1200" kern="100">
                        <a:solidFill>
                          <a:srgbClr val="000000"/>
                        </a:solidFill>
                        <a:latin typeface="Cambria Math" panose="02040503050406030204" charset="0"/>
                        <a:ea typeface="MS Mincho" charset="0"/>
                        <a:cs typeface="Cambria Math" panose="02040503050406030204" charset="0"/>
                        <a:sym typeface="Symbol" panose="05050102010706020507" pitchFamily="18" charset="2"/>
                      </a:rPr>
                      <m:t></m:t>
                    </m:r>
                    <m:r>
                      <a:rPr lang="en-US" altLang="zh-CN" sz="1200" i="1" kern="100">
                        <a:solidFill>
                          <a:srgbClr val="000000"/>
                        </a:solidFill>
                        <a:latin typeface="Cambria Math" panose="02040503050406030204" charset="0"/>
                        <a:ea typeface="MS Mincho" charset="0"/>
                        <a:cs typeface="Cambria Math" panose="02040503050406030204" charset="0"/>
                      </a:rPr>
                      <m:t>100%</m:t>
                    </m:r>
                  </m:oMath>
                </a14:m>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gn="just">
                  <a:lnSpc>
                    <a:spcPct val="200000"/>
                  </a:lnSpc>
                  <a:buClr>
                    <a:srgbClr val="000000"/>
                  </a:buClr>
                  <a:buSzPts val="1200"/>
                  <a:buFont typeface="Wingdings" pitchFamily="2" charset="2"/>
                  <a:buChar char="Ø"/>
                </a:pPr>
                <a:r>
                  <a:rPr lang="zh-CN" altLang="zh-CN" sz="1200" b="1" kern="1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评估办法：</a:t>
                </a:r>
                <a:r>
                  <a:rPr altLang="zh-CN" sz="1200" kern="100" dirty="0">
                    <a:latin typeface="微软雅黑" panose="020B0503020204020204" pitchFamily="34" charset="-122"/>
                    <a:ea typeface="微软雅黑" panose="020B0503020204020204" pitchFamily="34" charset="-122"/>
                    <a:cs typeface="微软雅黑" panose="020B0503020204020204" pitchFamily="34" charset="-122"/>
                  </a:rPr>
                  <a:t>抽查50份宫颈癌手术病例，出现严重并发症1例扣1分</a:t>
                </a:r>
                <a:r>
                  <a:rPr lang="zh-CN" altLang="en-US" sz="1200" kern="100" dirty="0">
                    <a:latin typeface="微软雅黑" panose="020B0503020204020204" pitchFamily="34" charset="-122"/>
                    <a:ea typeface="微软雅黑" panose="020B0503020204020204" pitchFamily="34" charset="-122"/>
                    <a:cs typeface="微软雅黑" panose="020B0503020204020204" pitchFamily="34" charset="-122"/>
                  </a:rPr>
                  <a:t>；</a:t>
                </a:r>
                <a:endParaRPr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gn="just">
                  <a:lnSpc>
                    <a:spcPct val="200000"/>
                  </a:lnSpc>
                  <a:buClr>
                    <a:srgbClr val="000000"/>
                  </a:buClr>
                  <a:buSzPts val="1200"/>
                  <a:buFont typeface="Wingdings" pitchFamily="2" charset="2"/>
                  <a:buChar char="Ø"/>
                </a:pPr>
                <a:r>
                  <a:rPr lang="zh-CN" altLang="zh-CN" sz="1200" b="1" kern="1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质控目标：</a:t>
                </a:r>
                <a:r>
                  <a:rPr altLang="zh-CN" sz="1200" kern="100" dirty="0">
                    <a:latin typeface="微软雅黑" panose="020B0503020204020204" pitchFamily="34" charset="-122"/>
                    <a:ea typeface="微软雅黑" panose="020B0503020204020204" pitchFamily="34" charset="-122"/>
                    <a:cs typeface="微软雅黑" panose="020B0503020204020204" pitchFamily="34" charset="-122"/>
                  </a:rPr>
                  <a:t>降低宫颈癌手术并发症发生率。严格控制严重并发症发生率。（一般并发症只记录，不扣分，严重并发症1例扣一分）</a:t>
                </a:r>
                <a:r>
                  <a:rPr lang="zh-CN" altLang="en-US" sz="1200" kern="100" dirty="0">
                    <a:latin typeface="微软雅黑" panose="020B0503020204020204" pitchFamily="34" charset="-122"/>
                    <a:ea typeface="微软雅黑" panose="020B0503020204020204" pitchFamily="34" charset="-122"/>
                    <a:cs typeface="微软雅黑" panose="020B0503020204020204" pitchFamily="34" charset="-122"/>
                  </a:rPr>
                  <a:t>；</a:t>
                </a:r>
                <a:endParaRPr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gn="just">
                  <a:lnSpc>
                    <a:spcPct val="200000"/>
                  </a:lnSpc>
                  <a:buClr>
                    <a:srgbClr val="000000"/>
                  </a:buClr>
                  <a:buSzPts val="1200"/>
                  <a:buFont typeface="Wingdings" pitchFamily="2" charset="2"/>
                  <a:buChar char="Ø"/>
                </a:pPr>
                <a:r>
                  <a:rPr lang="zh-CN" altLang="zh-CN" sz="1200" b="1" kern="1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意义：</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反映宫颈癌手术质量安全情况</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gn="just">
                  <a:lnSpc>
                    <a:spcPct val="200000"/>
                  </a:lnSpc>
                  <a:buClr>
                    <a:srgbClr val="000000"/>
                  </a:buClr>
                  <a:buSzPts val="1200"/>
                  <a:buFont typeface="Wingdings" pitchFamily="2" charset="2"/>
                  <a:buChar char="Ø"/>
                </a:pPr>
                <a:r>
                  <a:rPr lang="zh-CN" altLang="zh-CN" sz="1200" b="1" kern="1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说明：</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宫颈癌手术并发症包括：</a:t>
                </a:r>
              </a:p>
              <a:p>
                <a:pPr lvl="0" algn="just">
                  <a:lnSpc>
                    <a:spcPct val="200000"/>
                  </a:lnSpc>
                  <a:buClr>
                    <a:srgbClr val="000000"/>
                  </a:buClr>
                  <a:buSzPts val="1200"/>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（1）一般并发症：淋巴囊肿、淋巴水肿、尿潴留、感染、静脉血栓、手术后伤口裂开、术后血肿；</a:t>
                </a:r>
              </a:p>
              <a:p>
                <a:pPr lvl="0" algn="just">
                  <a:lnSpc>
                    <a:spcPct val="200000"/>
                  </a:lnSpc>
                  <a:buClr>
                    <a:srgbClr val="000000"/>
                  </a:buClr>
                  <a:buSzPts val="1200"/>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（2）严重并发症：肠梗阻、输尿管瘘、膀胱阴道瘘、直肠阴道瘘、手术后大出血、败血症、手术中发生或由于手   </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术造成的休克、死亡</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defTabSz="685800">
                  <a:spcAft>
                    <a:spcPts val="450"/>
                  </a:spcAft>
                  <a:defRPr/>
                </a:pPr>
                <a:endParaRPr lang="zh-CN" altLang="zh-CN" sz="1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395537" y="762000"/>
                <a:ext cx="8280920" cy="4701287"/>
              </a:xfrm>
              <a:prstGeom prst="rect">
                <a:avLst/>
              </a:prstGeom>
              <a:blipFill rotWithShape="1">
                <a:blip r:embed="rId3"/>
                <a:stretch>
                  <a:fillRect l="-295" r="-368"/>
                </a:stretch>
              </a:blipFill>
            </p:spPr>
            <p:txBody>
              <a:bodyPr/>
              <a:lstStyle/>
              <a:p>
                <a:r>
                  <a:rPr lang="zh-CN" alt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9205" y="2211705"/>
            <a:ext cx="7325360" cy="583565"/>
          </a:xfrm>
          <a:prstGeom prst="rect">
            <a:avLst/>
          </a:prstGeom>
          <a:noFill/>
        </p:spPr>
        <p:txBody>
          <a:bodyPr wrap="square" rtlCol="0" anchor="t">
            <a:spAutoFit/>
          </a:bodyPr>
          <a:lstStyle/>
          <a:p>
            <a:r>
              <a:rPr kumimoji="1"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宫颈癌质控指标细则</a:t>
            </a:r>
            <a:r>
              <a:rPr kumimoji="1"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放疗部分</a:t>
            </a:r>
          </a:p>
        </p:txBody>
      </p:sp>
      <p:pic>
        <p:nvPicPr>
          <p:cNvPr id="3" name="图片 2">
            <a:extLst>
              <a:ext uri="{FF2B5EF4-FFF2-40B4-BE49-F238E27FC236}">
                <a16:creationId xmlns:a16="http://schemas.microsoft.com/office/drawing/2014/main" id="{522BA656-5129-4110-1985-658F919EE2A4}"/>
              </a:ext>
            </a:extLst>
          </p:cNvPr>
          <p:cNvPicPr>
            <a:picLocks noChangeAspect="1"/>
          </p:cNvPicPr>
          <p:nvPr/>
        </p:nvPicPr>
        <p:blipFill>
          <a:blip r:embed="rId2"/>
          <a:stretch>
            <a:fillRect/>
          </a:stretch>
        </p:blipFill>
        <p:spPr>
          <a:xfrm>
            <a:off x="179512" y="0"/>
            <a:ext cx="2810500" cy="658425"/>
          </a:xfrm>
          <a:prstGeom prst="rect">
            <a:avLst/>
          </a:prstGeom>
        </p:spPr>
      </p:pic>
    </p:spTree>
    <p:extLst>
      <p:ext uri="{BB962C8B-B14F-4D97-AF65-F5344CB8AC3E}">
        <p14:creationId xmlns:p14="http://schemas.microsoft.com/office/powerpoint/2010/main" val="1889686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AD120C-A733-4382-B6CC-2C10DA2C8004}"/>
              </a:ext>
            </a:extLst>
          </p:cNvPr>
          <p:cNvSpPr>
            <a:spLocks noGrp="1"/>
          </p:cNvSpPr>
          <p:nvPr>
            <p:ph type="title"/>
          </p:nvPr>
        </p:nvSpPr>
        <p:spPr>
          <a:xfrm>
            <a:off x="458550" y="682410"/>
            <a:ext cx="8226900" cy="529200"/>
          </a:xfrm>
        </p:spPr>
        <p:txBody>
          <a:bodyPr>
            <a:noAutofit/>
          </a:bodyPr>
          <a:lstStyle/>
          <a:p>
            <a:r>
              <a:rPr lang="zh-CN" altLang="en-US" sz="3200" b="0" dirty="0">
                <a:latin typeface="黑体" panose="02010609060101010101" pitchFamily="49" charset="-122"/>
                <a:ea typeface="黑体" panose="02010609060101010101" pitchFamily="49" charset="-122"/>
              </a:rPr>
              <a:t>初治宫颈癌的治疗策略</a:t>
            </a:r>
          </a:p>
        </p:txBody>
      </p:sp>
      <p:sp>
        <p:nvSpPr>
          <p:cNvPr id="3" name="文本框 2">
            <a:extLst>
              <a:ext uri="{FF2B5EF4-FFF2-40B4-BE49-F238E27FC236}">
                <a16:creationId xmlns:a16="http://schemas.microsoft.com/office/drawing/2014/main" id="{0AA3EAE7-8907-43FA-9F2D-EA143FFB528E}"/>
              </a:ext>
            </a:extLst>
          </p:cNvPr>
          <p:cNvSpPr txBox="1"/>
          <p:nvPr/>
        </p:nvSpPr>
        <p:spPr>
          <a:xfrm>
            <a:off x="172770" y="1511722"/>
            <a:ext cx="3157415" cy="415370"/>
          </a:xfrm>
          <a:prstGeom prst="rect">
            <a:avLst/>
          </a:prstGeom>
          <a:noFill/>
          <a:ln w="12700">
            <a:solidFill>
              <a:schemeClr val="tx1"/>
            </a:solidFill>
          </a:ln>
        </p:spPr>
        <p:txBody>
          <a:bodyPr wrap="square" rtlCol="0">
            <a:spAutoFit/>
          </a:bodyPr>
          <a:lstStyle/>
          <a:p>
            <a:pPr algn="ctr"/>
            <a:r>
              <a:rPr lang="en-US" altLang="zh-CN" sz="2099" dirty="0" err="1">
                <a:latin typeface="宋体" panose="02010600030101010101" pitchFamily="2" charset="-122"/>
                <a:ea typeface="宋体" panose="02010600030101010101" pitchFamily="2" charset="-122"/>
              </a:rPr>
              <a:t>ⅡB</a:t>
            </a:r>
            <a:r>
              <a:rPr lang="zh-CN" altLang="en-US" sz="2099" dirty="0">
                <a:latin typeface="宋体" panose="02010600030101010101" pitchFamily="2" charset="-122"/>
                <a:ea typeface="宋体" panose="02010600030101010101" pitchFamily="2" charset="-122"/>
              </a:rPr>
              <a:t>期、</a:t>
            </a:r>
            <a:r>
              <a:rPr lang="en-US" altLang="zh-CN" sz="2099" dirty="0">
                <a:latin typeface="宋体" panose="02010600030101010101" pitchFamily="2" charset="-122"/>
                <a:ea typeface="宋体" panose="02010600030101010101" pitchFamily="2" charset="-122"/>
              </a:rPr>
              <a:t>Ⅲ</a:t>
            </a:r>
            <a:r>
              <a:rPr lang="zh-CN" altLang="en-US" sz="2099" dirty="0">
                <a:latin typeface="宋体" panose="02010600030101010101" pitchFamily="2" charset="-122"/>
                <a:ea typeface="宋体" panose="02010600030101010101" pitchFamily="2" charset="-122"/>
              </a:rPr>
              <a:t>期、</a:t>
            </a:r>
            <a:r>
              <a:rPr lang="en-US" altLang="zh-CN" sz="2099" dirty="0" err="1">
                <a:latin typeface="宋体" panose="02010600030101010101" pitchFamily="2" charset="-122"/>
                <a:ea typeface="宋体" panose="02010600030101010101" pitchFamily="2" charset="-122"/>
              </a:rPr>
              <a:t>ⅣA</a:t>
            </a:r>
            <a:r>
              <a:rPr lang="zh-CN" altLang="en-US" sz="2099" dirty="0">
                <a:latin typeface="宋体" panose="02010600030101010101" pitchFamily="2" charset="-122"/>
                <a:ea typeface="宋体" panose="02010600030101010101" pitchFamily="2" charset="-122"/>
              </a:rPr>
              <a:t>期</a:t>
            </a:r>
            <a:endParaRPr lang="zh-CN" altLang="en-US" sz="2099" dirty="0">
              <a:latin typeface="华文细黑" panose="02010600040101010101" pitchFamily="2" charset="-122"/>
              <a:ea typeface="华文细黑" panose="02010600040101010101" pitchFamily="2" charset="-122"/>
            </a:endParaRPr>
          </a:p>
        </p:txBody>
      </p:sp>
      <p:sp>
        <p:nvSpPr>
          <p:cNvPr id="5" name="文本框 4">
            <a:extLst>
              <a:ext uri="{FF2B5EF4-FFF2-40B4-BE49-F238E27FC236}">
                <a16:creationId xmlns:a16="http://schemas.microsoft.com/office/drawing/2014/main" id="{2C84FFCF-D0FD-49B6-B1FD-DFECD81DC0D4}"/>
              </a:ext>
            </a:extLst>
          </p:cNvPr>
          <p:cNvSpPr txBox="1"/>
          <p:nvPr/>
        </p:nvSpPr>
        <p:spPr>
          <a:xfrm>
            <a:off x="4583566" y="1511723"/>
            <a:ext cx="4081863" cy="738407"/>
          </a:xfrm>
          <a:prstGeom prst="rect">
            <a:avLst/>
          </a:prstGeom>
          <a:noFill/>
          <a:ln w="12700">
            <a:solidFill>
              <a:schemeClr val="tx1"/>
            </a:solidFill>
          </a:ln>
        </p:spPr>
        <p:txBody>
          <a:bodyPr wrap="square" rtlCol="0">
            <a:spAutoFit/>
          </a:bodyPr>
          <a:lstStyle/>
          <a:p>
            <a:pPr algn="ctr"/>
            <a:r>
              <a:rPr lang="zh-CN" altLang="en-US" sz="2099" dirty="0">
                <a:latin typeface="华文细黑" panose="02010600040101010101" pitchFamily="2" charset="-122"/>
                <a:ea typeface="华文细黑" panose="02010600040101010101" pitchFamily="2" charset="-122"/>
              </a:rPr>
              <a:t>同步放化疗</a:t>
            </a:r>
            <a:endParaRPr lang="en-US" altLang="zh-CN" sz="2099" dirty="0">
              <a:latin typeface="华文细黑" panose="02010600040101010101" pitchFamily="2" charset="-122"/>
              <a:ea typeface="华文细黑" panose="02010600040101010101" pitchFamily="2" charset="-122"/>
            </a:endParaRPr>
          </a:p>
          <a:p>
            <a:pPr algn="ctr"/>
            <a:r>
              <a:rPr lang="zh-CN" altLang="en-US" sz="2099" dirty="0">
                <a:latin typeface="华文细黑" panose="02010600040101010101" pitchFamily="2" charset="-122"/>
                <a:ea typeface="华文细黑" panose="02010600040101010101" pitchFamily="2" charset="-122"/>
              </a:rPr>
              <a:t>（体外</a:t>
            </a:r>
            <a:r>
              <a:rPr lang="en-US" altLang="zh-CN" sz="2099" dirty="0">
                <a:latin typeface="华文细黑" panose="02010600040101010101" pitchFamily="2" charset="-122"/>
                <a:ea typeface="华文细黑" panose="02010600040101010101" pitchFamily="2" charset="-122"/>
              </a:rPr>
              <a:t>+</a:t>
            </a:r>
            <a:r>
              <a:rPr lang="zh-CN" altLang="en-US" sz="2099" dirty="0">
                <a:latin typeface="华文细黑" panose="02010600040101010101" pitchFamily="2" charset="-122"/>
                <a:ea typeface="华文细黑" panose="02010600040101010101" pitchFamily="2" charset="-122"/>
              </a:rPr>
              <a:t>腔内放疗，</a:t>
            </a:r>
            <a:r>
              <a:rPr lang="en-US" altLang="zh-CN" sz="2099" dirty="0">
                <a:latin typeface="华文细黑" panose="02010600040101010101" pitchFamily="2" charset="-122"/>
                <a:ea typeface="华文细黑" panose="02010600040101010101" pitchFamily="2" charset="-122"/>
              </a:rPr>
              <a:t>PDD</a:t>
            </a:r>
            <a:r>
              <a:rPr lang="zh-CN" altLang="en-US" sz="2099" dirty="0">
                <a:latin typeface="华文细黑" panose="02010600040101010101" pitchFamily="2" charset="-122"/>
                <a:ea typeface="华文细黑" panose="02010600040101010101" pitchFamily="2" charset="-122"/>
              </a:rPr>
              <a:t>周疗）</a:t>
            </a:r>
          </a:p>
        </p:txBody>
      </p:sp>
      <p:cxnSp>
        <p:nvCxnSpPr>
          <p:cNvPr id="9" name="直接箭头连接符 8">
            <a:extLst>
              <a:ext uri="{FF2B5EF4-FFF2-40B4-BE49-F238E27FC236}">
                <a16:creationId xmlns:a16="http://schemas.microsoft.com/office/drawing/2014/main" id="{BCC42BD6-FB13-4FC4-8992-831C34E17601}"/>
              </a:ext>
            </a:extLst>
          </p:cNvPr>
          <p:cNvCxnSpPr>
            <a:cxnSpLocks/>
          </p:cNvCxnSpPr>
          <p:nvPr/>
        </p:nvCxnSpPr>
        <p:spPr>
          <a:xfrm>
            <a:off x="3388107" y="1707879"/>
            <a:ext cx="1079839"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63C25A39-9CC9-4650-AD03-6E400145A9AF}"/>
              </a:ext>
            </a:extLst>
          </p:cNvPr>
          <p:cNvSpPr txBox="1"/>
          <p:nvPr/>
        </p:nvSpPr>
        <p:spPr>
          <a:xfrm>
            <a:off x="577710" y="3295078"/>
            <a:ext cx="2347535" cy="415370"/>
          </a:xfrm>
          <a:prstGeom prst="rect">
            <a:avLst/>
          </a:prstGeom>
          <a:noFill/>
          <a:ln w="12700">
            <a:solidFill>
              <a:schemeClr val="tx1"/>
            </a:solidFill>
          </a:ln>
        </p:spPr>
        <p:txBody>
          <a:bodyPr wrap="square" rtlCol="0">
            <a:spAutoFit/>
          </a:bodyPr>
          <a:lstStyle/>
          <a:p>
            <a:pPr algn="ctr"/>
            <a:r>
              <a:rPr lang="en-US" altLang="zh-CN" sz="2099" dirty="0" err="1">
                <a:latin typeface="宋体" panose="02010600030101010101" pitchFamily="2" charset="-122"/>
              </a:rPr>
              <a:t>ⅣB</a:t>
            </a:r>
            <a:r>
              <a:rPr lang="zh-CN" altLang="en-US" sz="2099" dirty="0">
                <a:latin typeface="宋体" panose="02010600030101010101" pitchFamily="2" charset="-122"/>
              </a:rPr>
              <a:t>期</a:t>
            </a:r>
            <a:endParaRPr lang="zh-CN" altLang="en-US" sz="2099" dirty="0">
              <a:latin typeface="华文细黑" panose="02010600040101010101" pitchFamily="2" charset="-122"/>
              <a:ea typeface="华文细黑" panose="02010600040101010101" pitchFamily="2" charset="-122"/>
            </a:endParaRPr>
          </a:p>
        </p:txBody>
      </p:sp>
      <p:sp>
        <p:nvSpPr>
          <p:cNvPr id="24" name="文本框 23">
            <a:extLst>
              <a:ext uri="{FF2B5EF4-FFF2-40B4-BE49-F238E27FC236}">
                <a16:creationId xmlns:a16="http://schemas.microsoft.com/office/drawing/2014/main" id="{125CDD28-E3EC-4E4C-A250-1180856861D1}"/>
              </a:ext>
            </a:extLst>
          </p:cNvPr>
          <p:cNvSpPr txBox="1"/>
          <p:nvPr/>
        </p:nvSpPr>
        <p:spPr>
          <a:xfrm>
            <a:off x="4583566" y="3293456"/>
            <a:ext cx="4110046" cy="415370"/>
          </a:xfrm>
          <a:prstGeom prst="rect">
            <a:avLst/>
          </a:prstGeom>
          <a:noFill/>
          <a:ln w="12700">
            <a:solidFill>
              <a:schemeClr val="tx1"/>
            </a:solidFill>
          </a:ln>
        </p:spPr>
        <p:txBody>
          <a:bodyPr wrap="square" rtlCol="0">
            <a:spAutoFit/>
          </a:bodyPr>
          <a:lstStyle/>
          <a:p>
            <a:pPr algn="ctr"/>
            <a:r>
              <a:rPr lang="zh-CN" altLang="en-US" sz="2099" dirty="0">
                <a:latin typeface="华文细黑" panose="02010600040101010101" pitchFamily="2" charset="-122"/>
                <a:ea typeface="华文细黑" panose="02010600040101010101" pitchFamily="2" charset="-122"/>
              </a:rPr>
              <a:t>化疗</a:t>
            </a:r>
            <a:r>
              <a:rPr lang="en-US" altLang="zh-CN" sz="2099" dirty="0">
                <a:latin typeface="华文细黑" panose="02010600040101010101" pitchFamily="2" charset="-122"/>
                <a:ea typeface="华文细黑" panose="02010600040101010101" pitchFamily="2" charset="-122"/>
              </a:rPr>
              <a:t>+/-</a:t>
            </a:r>
            <a:r>
              <a:rPr lang="zh-CN" altLang="en-US" sz="2099" dirty="0">
                <a:latin typeface="华文细黑" panose="02010600040101010101" pitchFamily="2" charset="-122"/>
                <a:ea typeface="华文细黑" panose="02010600040101010101" pitchFamily="2" charset="-122"/>
              </a:rPr>
              <a:t>放疗</a:t>
            </a:r>
            <a:r>
              <a:rPr lang="en-US" altLang="zh-CN" sz="2099" dirty="0">
                <a:latin typeface="仿宋" panose="02010609060101010101" pitchFamily="49" charset="-122"/>
                <a:ea typeface="仿宋" panose="02010609060101010101" pitchFamily="49" charset="-122"/>
              </a:rPr>
              <a:t>+/-</a:t>
            </a:r>
            <a:r>
              <a:rPr lang="zh-CN" altLang="en-US" sz="2099" dirty="0">
                <a:latin typeface="仿宋" panose="02010609060101010101" pitchFamily="49" charset="-122"/>
                <a:ea typeface="仿宋" panose="02010609060101010101" pitchFamily="49" charset="-122"/>
              </a:rPr>
              <a:t>免疫等</a:t>
            </a:r>
          </a:p>
        </p:txBody>
      </p:sp>
      <p:cxnSp>
        <p:nvCxnSpPr>
          <p:cNvPr id="25" name="直接箭头连接符 24">
            <a:extLst>
              <a:ext uri="{FF2B5EF4-FFF2-40B4-BE49-F238E27FC236}">
                <a16:creationId xmlns:a16="http://schemas.microsoft.com/office/drawing/2014/main" id="{F72354F5-368E-4503-A45F-6DD0E25137AA}"/>
              </a:ext>
            </a:extLst>
          </p:cNvPr>
          <p:cNvCxnSpPr>
            <a:cxnSpLocks/>
          </p:cNvCxnSpPr>
          <p:nvPr/>
        </p:nvCxnSpPr>
        <p:spPr>
          <a:xfrm>
            <a:off x="3513107" y="3489613"/>
            <a:ext cx="70189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7719EA1E-08EA-472D-99FD-B98F52ED611D}"/>
              </a:ext>
            </a:extLst>
          </p:cNvPr>
          <p:cNvCxnSpPr>
            <a:cxnSpLocks/>
          </p:cNvCxnSpPr>
          <p:nvPr/>
        </p:nvCxnSpPr>
        <p:spPr>
          <a:xfrm flipV="1">
            <a:off x="1926394" y="1977839"/>
            <a:ext cx="2541551" cy="118782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9C39064E-A86D-4E13-AD0D-C980AC14C858}"/>
              </a:ext>
            </a:extLst>
          </p:cNvPr>
          <p:cNvSpPr txBox="1"/>
          <p:nvPr/>
        </p:nvSpPr>
        <p:spPr>
          <a:xfrm>
            <a:off x="3211989" y="2578063"/>
            <a:ext cx="2051694" cy="415370"/>
          </a:xfrm>
          <a:prstGeom prst="rect">
            <a:avLst/>
          </a:prstGeom>
          <a:noFill/>
          <a:ln w="25400">
            <a:solidFill>
              <a:schemeClr val="tx1"/>
            </a:solidFill>
          </a:ln>
        </p:spPr>
        <p:txBody>
          <a:bodyPr wrap="square" rtlCol="0">
            <a:spAutoFit/>
          </a:bodyPr>
          <a:lstStyle/>
          <a:p>
            <a:pPr algn="ctr"/>
            <a:r>
              <a:rPr lang="zh-CN" altLang="en-US" sz="2099" dirty="0">
                <a:latin typeface="宋体" panose="02010600030101010101" pitchFamily="2" charset="-122"/>
              </a:rPr>
              <a:t>单纯锁骨上转移</a:t>
            </a:r>
          </a:p>
        </p:txBody>
      </p:sp>
      <p:pic>
        <p:nvPicPr>
          <p:cNvPr id="11" name="图片 10">
            <a:extLst>
              <a:ext uri="{FF2B5EF4-FFF2-40B4-BE49-F238E27FC236}">
                <a16:creationId xmlns:a16="http://schemas.microsoft.com/office/drawing/2014/main" id="{58A7C61A-1E66-4EB5-B798-3CD34F3E5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880"/>
            <a:ext cx="9144476" cy="637309"/>
          </a:xfrm>
          <a:prstGeom prst="rect">
            <a:avLst/>
          </a:prstGeom>
        </p:spPr>
      </p:pic>
      <p:sp>
        <p:nvSpPr>
          <p:cNvPr id="12" name="标题 1">
            <a:extLst>
              <a:ext uri="{FF2B5EF4-FFF2-40B4-BE49-F238E27FC236}">
                <a16:creationId xmlns:a16="http://schemas.microsoft.com/office/drawing/2014/main" id="{A59ECFFF-0459-4E36-8F8B-2B1C975D3672}"/>
              </a:ext>
            </a:extLst>
          </p:cNvPr>
          <p:cNvSpPr>
            <a:spLocks noGrp="1"/>
          </p:cNvSpPr>
          <p:nvPr/>
        </p:nvSpPr>
        <p:spPr>
          <a:xfrm>
            <a:off x="665018" y="189246"/>
            <a:ext cx="7821334" cy="25410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2100" dirty="0"/>
              <a:t>宫颈癌指标解读</a:t>
            </a:r>
          </a:p>
        </p:txBody>
      </p:sp>
    </p:spTree>
    <p:extLst>
      <p:ext uri="{BB962C8B-B14F-4D97-AF65-F5344CB8AC3E}">
        <p14:creationId xmlns:p14="http://schemas.microsoft.com/office/powerpoint/2010/main" val="349823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2879"/>
            <a:ext cx="9144476" cy="485776"/>
          </a:xfrm>
          <a:prstGeom prst="rect">
            <a:avLst/>
          </a:prstGeom>
        </p:spPr>
      </p:pic>
      <p:sp>
        <p:nvSpPr>
          <p:cNvPr id="2" name="标题 1"/>
          <p:cNvSpPr>
            <a:spLocks noGrp="1"/>
          </p:cNvSpPr>
          <p:nvPr/>
        </p:nvSpPr>
        <p:spPr>
          <a:xfrm>
            <a:off x="665018" y="189246"/>
            <a:ext cx="7821334" cy="25410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2100" dirty="0"/>
              <a:t>国家宫颈癌指标解读</a:t>
            </a:r>
          </a:p>
        </p:txBody>
      </p:sp>
      <p:pic>
        <p:nvPicPr>
          <p:cNvPr id="4" name="图片 3"/>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a:off x="104233" y="73410"/>
            <a:ext cx="560785" cy="485775"/>
          </a:xfrm>
          <a:prstGeom prst="rect">
            <a:avLst/>
          </a:prstGeom>
          <a:ln>
            <a:noFill/>
          </a:ln>
          <a:effectLst>
            <a:softEdge rad="112500"/>
          </a:effectLst>
        </p:spPr>
      </p:pic>
      <p:graphicFrame>
        <p:nvGraphicFramePr>
          <p:cNvPr id="32" name="表格 31"/>
          <p:cNvGraphicFramePr/>
          <p:nvPr>
            <p:custDataLst>
              <p:tags r:id="rId1"/>
            </p:custDataLst>
            <p:extLst>
              <p:ext uri="{D42A27DB-BD31-4B8C-83A1-F6EECF244321}">
                <p14:modId xmlns:p14="http://schemas.microsoft.com/office/powerpoint/2010/main" val="1184905176"/>
              </p:ext>
            </p:extLst>
          </p:nvPr>
        </p:nvGraphicFramePr>
        <p:xfrm>
          <a:off x="2051720" y="555334"/>
          <a:ext cx="5894852" cy="4518660"/>
        </p:xfrm>
        <a:graphic>
          <a:graphicData uri="http://schemas.openxmlformats.org/drawingml/2006/table">
            <a:tbl>
              <a:tblPr firstRow="1" bandRow="1">
                <a:tableStyleId>{5C22544A-7EE6-4342-B048-85BDC9FD1C3A}</a:tableStyleId>
              </a:tblPr>
              <a:tblGrid>
                <a:gridCol w="904067">
                  <a:extLst>
                    <a:ext uri="{9D8B030D-6E8A-4147-A177-3AD203B41FA5}">
                      <a16:colId xmlns:a16="http://schemas.microsoft.com/office/drawing/2014/main" val="20000"/>
                    </a:ext>
                  </a:extLst>
                </a:gridCol>
                <a:gridCol w="4990785">
                  <a:extLst>
                    <a:ext uri="{9D8B030D-6E8A-4147-A177-3AD203B41FA5}">
                      <a16:colId xmlns:a16="http://schemas.microsoft.com/office/drawing/2014/main" val="20001"/>
                    </a:ext>
                  </a:extLst>
                </a:gridCol>
              </a:tblGrid>
              <a:tr h="251460">
                <a:tc>
                  <a:txBody>
                    <a:bodyPr/>
                    <a:lstStyle/>
                    <a:p>
                      <a:pPr algn="just">
                        <a:buNone/>
                      </a:pPr>
                      <a:r>
                        <a:rPr lang="zh-CN" altLang="en-US" sz="1400" b="1" dirty="0">
                          <a:solidFill>
                            <a:schemeClr val="tx1">
                              <a:lumMod val="75000"/>
                              <a:lumOff val="25000"/>
                            </a:schemeClr>
                          </a:solidFill>
                          <a:latin typeface="黑体" panose="02010609060101010101" pitchFamily="49" charset="-122"/>
                          <a:ea typeface="黑体" panose="02010609060101010101" pitchFamily="49" charset="-122"/>
                        </a:rPr>
                        <a:t>指标一</a:t>
                      </a:r>
                    </a:p>
                  </a:txBody>
                  <a:tcPr marL="68580" marR="68580" marT="34290" marB="34290">
                    <a:solidFill>
                      <a:srgbClr val="EAEFFA"/>
                    </a:solidFill>
                  </a:tcPr>
                </a:tc>
                <a:tc>
                  <a:txBody>
                    <a:bodyPr/>
                    <a:lstStyle/>
                    <a:p>
                      <a:pPr>
                        <a:buNone/>
                      </a:pPr>
                      <a:r>
                        <a:rPr lang="zh-CN" altLang="en-US" sz="1400" b="1" dirty="0">
                          <a:solidFill>
                            <a:schemeClr val="tx1">
                              <a:lumMod val="75000"/>
                              <a:lumOff val="25000"/>
                            </a:schemeClr>
                          </a:solidFill>
                          <a:latin typeface="黑体" panose="02010609060101010101" pitchFamily="49" charset="-122"/>
                          <a:ea typeface="黑体" panose="02010609060101010101" pitchFamily="49" charset="-122"/>
                        </a:rPr>
                        <a:t>宫颈癌患者首次治疗前临床 FIGO 分期诊断率</a:t>
                      </a:r>
                    </a:p>
                  </a:txBody>
                  <a:tcPr marL="68580" marR="68580" marT="34290" marB="34290">
                    <a:solidFill>
                      <a:srgbClr val="EAEFFA"/>
                    </a:solidFill>
                  </a:tcPr>
                </a:tc>
                <a:extLst>
                  <a:ext uri="{0D108BD9-81ED-4DB2-BD59-A6C34878D82A}">
                    <a16:rowId xmlns:a16="http://schemas.microsoft.com/office/drawing/2014/main" val="10000"/>
                  </a:ext>
                </a:extLst>
              </a:tr>
              <a:tr h="251460">
                <a:tc>
                  <a:txBody>
                    <a:bodyPr/>
                    <a:lstStyle/>
                    <a:p>
                      <a:pPr algn="just">
                        <a:buNone/>
                      </a:pPr>
                      <a:r>
                        <a:rPr lang="zh-CN" altLang="en-US" sz="1400" b="1" dirty="0">
                          <a:solidFill>
                            <a:schemeClr val="tx1">
                              <a:lumMod val="75000"/>
                              <a:lumOff val="25000"/>
                            </a:schemeClr>
                          </a:solidFill>
                          <a:latin typeface="黑体" panose="02010609060101010101" pitchFamily="49" charset="-122"/>
                          <a:ea typeface="黑体" panose="02010609060101010101" pitchFamily="49" charset="-122"/>
                          <a:sym typeface="+mn-ea"/>
                        </a:rPr>
                        <a:t>指标二</a:t>
                      </a:r>
                    </a:p>
                  </a:txBody>
                  <a:tcPr marL="68580" marR="68580" marT="34290" marB="34290"/>
                </a:tc>
                <a:tc>
                  <a:txBody>
                    <a:bodyPr/>
                    <a:lstStyle/>
                    <a:p>
                      <a:pPr>
                        <a:buNone/>
                      </a:pPr>
                      <a:r>
                        <a:rPr lang="zh-CN" altLang="en-US" sz="1400" b="1" dirty="0">
                          <a:solidFill>
                            <a:schemeClr val="tx1">
                              <a:lumMod val="75000"/>
                              <a:lumOff val="25000"/>
                            </a:schemeClr>
                          </a:solidFill>
                          <a:latin typeface="黑体" panose="02010609060101010101" pitchFamily="49" charset="-122"/>
                          <a:ea typeface="黑体" panose="02010609060101010101" pitchFamily="49" charset="-122"/>
                        </a:rPr>
                        <a:t>宫颈癌患者首次治疗前临床 FIGO 分期检查评估策略符合率</a:t>
                      </a:r>
                    </a:p>
                  </a:txBody>
                  <a:tcPr marL="68580" marR="68580" marT="34290" marB="34290"/>
                </a:tc>
                <a:extLst>
                  <a:ext uri="{0D108BD9-81ED-4DB2-BD59-A6C34878D82A}">
                    <a16:rowId xmlns:a16="http://schemas.microsoft.com/office/drawing/2014/main" val="10001"/>
                  </a:ext>
                </a:extLst>
              </a:tr>
              <a:tr h="251460">
                <a:tc>
                  <a:txBody>
                    <a:bodyPr/>
                    <a:lstStyle/>
                    <a:p>
                      <a:pPr algn="just">
                        <a:buNone/>
                      </a:pPr>
                      <a:r>
                        <a:rPr lang="zh-CN" altLang="en-US" sz="1400" b="1" dirty="0">
                          <a:solidFill>
                            <a:schemeClr val="tx1">
                              <a:lumMod val="75000"/>
                              <a:lumOff val="25000"/>
                            </a:schemeClr>
                          </a:solidFill>
                          <a:latin typeface="黑体" panose="02010609060101010101" pitchFamily="49" charset="-122"/>
                          <a:ea typeface="黑体" panose="02010609060101010101" pitchFamily="49" charset="-122"/>
                          <a:sym typeface="+mn-ea"/>
                        </a:rPr>
                        <a:t>指标三</a:t>
                      </a:r>
                    </a:p>
                  </a:txBody>
                  <a:tcPr marL="68580" marR="68580" marT="34290" marB="34290"/>
                </a:tc>
                <a:tc>
                  <a:txBody>
                    <a:bodyPr/>
                    <a:lstStyle/>
                    <a:p>
                      <a:pPr>
                        <a:buNone/>
                      </a:pPr>
                      <a:r>
                        <a:rPr lang="zh-CN" altLang="en-US" sz="1400" b="1" dirty="0">
                          <a:solidFill>
                            <a:schemeClr val="tx1">
                              <a:lumMod val="75000"/>
                              <a:lumOff val="25000"/>
                            </a:schemeClr>
                          </a:solidFill>
                          <a:latin typeface="黑体" panose="02010609060101010101" pitchFamily="49" charset="-122"/>
                          <a:ea typeface="黑体" panose="02010609060101010101" pitchFamily="49" charset="-122"/>
                        </a:rPr>
                        <a:t>宫颈癌患者首次治疗前病理学诊断率</a:t>
                      </a:r>
                    </a:p>
                  </a:txBody>
                  <a:tcPr marL="68580" marR="68580" marT="34290" marB="34290">
                    <a:solidFill>
                      <a:srgbClr val="EAEFFA"/>
                    </a:solidFill>
                  </a:tcPr>
                </a:tc>
                <a:extLst>
                  <a:ext uri="{0D108BD9-81ED-4DB2-BD59-A6C34878D82A}">
                    <a16:rowId xmlns:a16="http://schemas.microsoft.com/office/drawing/2014/main" val="10002"/>
                  </a:ext>
                </a:extLst>
              </a:tr>
              <a:tr h="251460">
                <a:tc>
                  <a:txBody>
                    <a:bodyPr/>
                    <a:lstStyle/>
                    <a:p>
                      <a:pPr algn="just">
                        <a:buNone/>
                      </a:pPr>
                      <a:r>
                        <a:rPr lang="zh-CN" altLang="en-US" sz="1400" b="1" dirty="0">
                          <a:solidFill>
                            <a:srgbClr val="7030A0"/>
                          </a:solidFill>
                          <a:latin typeface="黑体" panose="02010609060101010101" pitchFamily="49" charset="-122"/>
                          <a:ea typeface="黑体" panose="02010609060101010101" pitchFamily="49" charset="-122"/>
                          <a:sym typeface="+mn-ea"/>
                        </a:rPr>
                        <a:t>指标四</a:t>
                      </a:r>
                    </a:p>
                  </a:txBody>
                  <a:tcPr marL="68580" marR="68580" marT="34290" marB="34290"/>
                </a:tc>
                <a:tc>
                  <a:txBody>
                    <a:bodyPr/>
                    <a:lstStyle/>
                    <a:p>
                      <a:pPr>
                        <a:buNone/>
                      </a:pPr>
                      <a:r>
                        <a:rPr lang="zh-CN" altLang="en-US" sz="1400" b="1" dirty="0">
                          <a:solidFill>
                            <a:srgbClr val="7030A0"/>
                          </a:solidFill>
                          <a:latin typeface="黑体" panose="02010609060101010101" pitchFamily="49" charset="-122"/>
                          <a:ea typeface="黑体" panose="02010609060101010101" pitchFamily="49" charset="-122"/>
                        </a:rPr>
                        <a:t>早期宫颈癌根治性手术治疗患者淋巴结切除率</a:t>
                      </a:r>
                    </a:p>
                  </a:txBody>
                  <a:tcPr marL="68580" marR="68580" marT="34290" marB="34290"/>
                </a:tc>
                <a:extLst>
                  <a:ext uri="{0D108BD9-81ED-4DB2-BD59-A6C34878D82A}">
                    <a16:rowId xmlns:a16="http://schemas.microsoft.com/office/drawing/2014/main" val="10003"/>
                  </a:ext>
                </a:extLst>
              </a:tr>
              <a:tr h="251460">
                <a:tc>
                  <a:txBody>
                    <a:bodyPr/>
                    <a:lstStyle/>
                    <a:p>
                      <a:pPr marL="0" algn="l" defTabSz="914400" rtl="0" eaLnBrk="1" latinLnBrk="0" hangingPunct="1">
                        <a:buNone/>
                      </a:pPr>
                      <a:r>
                        <a:rPr lang="zh-CN" altLang="en-US" sz="1400" b="1" kern="1200" dirty="0">
                          <a:solidFill>
                            <a:srgbClr val="7030A0"/>
                          </a:solidFill>
                          <a:latin typeface="黑体" panose="02010609060101010101" pitchFamily="49" charset="-122"/>
                          <a:ea typeface="黑体" panose="02010609060101010101" pitchFamily="49" charset="-122"/>
                          <a:cs typeface="+mn-cs"/>
                          <a:sym typeface="+mn-ea"/>
                        </a:rPr>
                        <a:t>指标五</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400" b="1" kern="1200" dirty="0">
                          <a:solidFill>
                            <a:srgbClr val="7030A0"/>
                          </a:solidFill>
                          <a:latin typeface="黑体" panose="02010609060101010101" pitchFamily="49" charset="-122"/>
                          <a:ea typeface="黑体" panose="02010609060101010101" pitchFamily="49" charset="-122"/>
                          <a:cs typeface="+mn-cs"/>
                        </a:rPr>
                        <a:t>宫颈癌患者手术记录规范率</a:t>
                      </a:r>
                      <a:endParaRPr lang="zh-CN" altLang="en-US" sz="1400" b="1" kern="1200" dirty="0">
                        <a:solidFill>
                          <a:srgbClr val="7030A0"/>
                        </a:solidFill>
                        <a:latin typeface="黑体" panose="02010609060101010101" pitchFamily="49" charset="-122"/>
                        <a:ea typeface="黑体" panose="02010609060101010101" pitchFamily="49" charset="-122"/>
                        <a:cs typeface="+mn-cs"/>
                      </a:endParaRPr>
                    </a:p>
                  </a:txBody>
                  <a:tcPr marL="68580" marR="68580" marT="34290" marB="34290"/>
                </a:tc>
                <a:extLst>
                  <a:ext uri="{0D108BD9-81ED-4DB2-BD59-A6C34878D82A}">
                    <a16:rowId xmlns:a16="http://schemas.microsoft.com/office/drawing/2014/main" val="4190360979"/>
                  </a:ext>
                </a:extLst>
              </a:tr>
              <a:tr h="251460">
                <a:tc>
                  <a:txBody>
                    <a:bodyPr/>
                    <a:lstStyle/>
                    <a:p>
                      <a:pPr marL="0" algn="l" defTabSz="914400" rtl="0" eaLnBrk="1" latinLnBrk="0" hangingPunct="1">
                        <a:buNone/>
                      </a:pPr>
                      <a:r>
                        <a:rPr lang="zh-CN" altLang="en-US" sz="1400" b="1" kern="1200" dirty="0">
                          <a:solidFill>
                            <a:srgbClr val="7030A0"/>
                          </a:solidFill>
                          <a:latin typeface="黑体" panose="02010609060101010101" pitchFamily="49" charset="-122"/>
                          <a:ea typeface="黑体" panose="02010609060101010101" pitchFamily="49" charset="-122"/>
                          <a:cs typeface="+mn-cs"/>
                          <a:sym typeface="+mn-ea"/>
                        </a:rPr>
                        <a:t>指标六</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400" b="1" kern="1200" dirty="0">
                          <a:solidFill>
                            <a:srgbClr val="7030A0"/>
                          </a:solidFill>
                          <a:latin typeface="黑体" panose="02010609060101010101" pitchFamily="49" charset="-122"/>
                          <a:ea typeface="黑体" panose="02010609060101010101" pitchFamily="49" charset="-122"/>
                          <a:cs typeface="+mn-cs"/>
                        </a:rPr>
                        <a:t>宫颈癌患者术后病理报告完整率</a:t>
                      </a:r>
                      <a:endParaRPr lang="zh-CN" altLang="en-US" sz="1400" b="1" kern="1200" dirty="0">
                        <a:solidFill>
                          <a:srgbClr val="7030A0"/>
                        </a:solidFill>
                        <a:latin typeface="黑体" panose="02010609060101010101" pitchFamily="49" charset="-122"/>
                        <a:ea typeface="黑体" panose="02010609060101010101" pitchFamily="49" charset="-122"/>
                        <a:cs typeface="+mn-cs"/>
                      </a:endParaRPr>
                    </a:p>
                  </a:txBody>
                  <a:tcPr marL="68580" marR="68580" marT="34290" marB="34290"/>
                </a:tc>
                <a:extLst>
                  <a:ext uri="{0D108BD9-81ED-4DB2-BD59-A6C34878D82A}">
                    <a16:rowId xmlns:a16="http://schemas.microsoft.com/office/drawing/2014/main" val="1102415993"/>
                  </a:ext>
                </a:extLst>
              </a:tr>
              <a:tr h="251460">
                <a:tc>
                  <a:txBody>
                    <a:bodyPr/>
                    <a:lstStyle/>
                    <a:p>
                      <a:pPr marL="0" algn="l" defTabSz="914400" rtl="0" eaLnBrk="1" latinLnBrk="0" hangingPunct="1">
                        <a:buNone/>
                      </a:pPr>
                      <a:r>
                        <a:rPr lang="zh-CN" altLang="en-US" sz="1400" b="1" kern="1200" dirty="0">
                          <a:solidFill>
                            <a:srgbClr val="7030A0"/>
                          </a:solidFill>
                          <a:latin typeface="黑体" panose="02010609060101010101" pitchFamily="49" charset="-122"/>
                          <a:ea typeface="黑体" panose="02010609060101010101" pitchFamily="49" charset="-122"/>
                          <a:cs typeface="+mn-cs"/>
                          <a:sym typeface="+mn-ea"/>
                        </a:rPr>
                        <a:t>指标七</a:t>
                      </a:r>
                    </a:p>
                  </a:txBody>
                  <a:tcPr marL="68580" marR="68580" marT="34290" marB="34290"/>
                </a:tc>
                <a:tc>
                  <a:txBody>
                    <a:bodyPr/>
                    <a:lstStyle/>
                    <a:p>
                      <a:pPr marL="0" algn="l" defTabSz="914400" rtl="0" eaLnBrk="1" latinLnBrk="0" hangingPunct="1">
                        <a:buNone/>
                      </a:pPr>
                      <a:r>
                        <a:rPr lang="zh-CN" altLang="en-US" sz="1400" b="1" kern="1200" dirty="0">
                          <a:solidFill>
                            <a:srgbClr val="7030A0"/>
                          </a:solidFill>
                          <a:latin typeface="黑体" panose="02010609060101010101" pitchFamily="49" charset="-122"/>
                          <a:ea typeface="黑体" panose="02010609060101010101" pitchFamily="49" charset="-122"/>
                          <a:cs typeface="+mn-cs"/>
                        </a:rPr>
                        <a:t>术后病理存在高危因素的宫颈癌患者接受同步放化疗率</a:t>
                      </a:r>
                    </a:p>
                  </a:txBody>
                  <a:tcPr marL="68580" marR="68580" marT="34290" marB="34290"/>
                </a:tc>
                <a:extLst>
                  <a:ext uri="{0D108BD9-81ED-4DB2-BD59-A6C34878D82A}">
                    <a16:rowId xmlns:a16="http://schemas.microsoft.com/office/drawing/2014/main" val="10004"/>
                  </a:ext>
                </a:extLst>
              </a:tr>
              <a:tr h="251460">
                <a:tc>
                  <a:txBody>
                    <a:bodyPr/>
                    <a:lstStyle/>
                    <a:p>
                      <a:pPr marL="0" algn="l" defTabSz="914400" rtl="0" eaLnBrk="1" latinLnBrk="0" hangingPunct="1">
                        <a:buNone/>
                      </a:pPr>
                      <a:r>
                        <a:rPr lang="zh-CN" altLang="en-US" sz="1400" b="1" kern="1200" dirty="0">
                          <a:solidFill>
                            <a:srgbClr val="7030A0"/>
                          </a:solidFill>
                          <a:latin typeface="黑体" panose="02010609060101010101" pitchFamily="49" charset="-122"/>
                          <a:ea typeface="黑体" panose="02010609060101010101" pitchFamily="49" charset="-122"/>
                          <a:cs typeface="+mn-cs"/>
                          <a:sym typeface="+mn-ea"/>
                        </a:rPr>
                        <a:t>指标八</a:t>
                      </a:r>
                    </a:p>
                  </a:txBody>
                  <a:tcPr marL="68580" marR="68580" marT="34290" marB="34290"/>
                </a:tc>
                <a:tc>
                  <a:txBody>
                    <a:bodyPr/>
                    <a:lstStyle/>
                    <a:p>
                      <a:pPr marL="0" algn="l" defTabSz="914400" rtl="0" eaLnBrk="1" latinLnBrk="0" hangingPunct="1">
                        <a:buNone/>
                      </a:pPr>
                      <a:r>
                        <a:rPr lang="zh-CN" altLang="en-US" sz="1400" b="1" kern="1200" dirty="0">
                          <a:solidFill>
                            <a:srgbClr val="7030A0"/>
                          </a:solidFill>
                          <a:latin typeface="黑体" panose="02010609060101010101" pitchFamily="49" charset="-122"/>
                          <a:ea typeface="黑体" panose="02010609060101010101" pitchFamily="49" charset="-122"/>
                          <a:cs typeface="+mn-cs"/>
                        </a:rPr>
                        <a:t>术后病理存在符合 Sedlis 标准的中危因素宫颈癌患者放疗率</a:t>
                      </a:r>
                    </a:p>
                  </a:txBody>
                  <a:tcPr marL="68580" marR="68580" marT="34290" marB="34290"/>
                </a:tc>
                <a:extLst>
                  <a:ext uri="{0D108BD9-81ED-4DB2-BD59-A6C34878D82A}">
                    <a16:rowId xmlns:a16="http://schemas.microsoft.com/office/drawing/2014/main" val="10005"/>
                  </a:ext>
                </a:extLst>
              </a:tr>
              <a:tr h="251460">
                <a:tc>
                  <a:txBody>
                    <a:bodyPr/>
                    <a:lstStyle/>
                    <a:p>
                      <a:pPr marL="0" algn="l" defTabSz="914400" rtl="0" eaLnBrk="1" latinLnBrk="0" hangingPunct="1">
                        <a:buNone/>
                      </a:pPr>
                      <a:r>
                        <a:rPr lang="zh-CN" altLang="en-US" sz="1200" b="1" kern="1200" dirty="0">
                          <a:solidFill>
                            <a:srgbClr val="0070C0"/>
                          </a:solidFill>
                          <a:latin typeface="黑体" panose="02010609060101010101" pitchFamily="49" charset="-122"/>
                          <a:ea typeface="黑体" panose="02010609060101010101" pitchFamily="49" charset="-122"/>
                          <a:cs typeface="+mn-cs"/>
                          <a:sym typeface="+mn-ea"/>
                        </a:rPr>
                        <a:t>指标九</a:t>
                      </a:r>
                    </a:p>
                  </a:txBody>
                  <a:tcPr marL="68580" marR="68580" marT="34290" marB="34290"/>
                </a:tc>
                <a:tc>
                  <a:txBody>
                    <a:bodyPr/>
                    <a:lstStyle/>
                    <a:p>
                      <a:pPr marL="0" algn="l" defTabSz="914400" rtl="0" eaLnBrk="1" latinLnBrk="0" hangingPunct="1">
                        <a:buNone/>
                      </a:pPr>
                      <a:r>
                        <a:rPr lang="zh-CN" altLang="en-US" sz="1200" b="1" kern="1200" dirty="0">
                          <a:solidFill>
                            <a:srgbClr val="0070C0"/>
                          </a:solidFill>
                          <a:latin typeface="黑体" panose="02010609060101010101" pitchFamily="49" charset="-122"/>
                          <a:ea typeface="黑体" panose="02010609060101010101" pitchFamily="49" charset="-122"/>
                          <a:cs typeface="+mn-cs"/>
                        </a:rPr>
                        <a:t>中晚期宫颈癌患者首次治疗同步放化疗率</a:t>
                      </a:r>
                    </a:p>
                  </a:txBody>
                  <a:tcPr marL="68580" marR="68580" marT="34290" marB="34290"/>
                </a:tc>
                <a:extLst>
                  <a:ext uri="{0D108BD9-81ED-4DB2-BD59-A6C34878D82A}">
                    <a16:rowId xmlns:a16="http://schemas.microsoft.com/office/drawing/2014/main" val="10006"/>
                  </a:ext>
                </a:extLst>
              </a:tr>
              <a:tr h="251460">
                <a:tc>
                  <a:txBody>
                    <a:bodyPr/>
                    <a:lstStyle/>
                    <a:p>
                      <a:pPr marL="0" algn="l" defTabSz="914400" rtl="0" eaLnBrk="1" latinLnBrk="0" hangingPunct="1">
                        <a:buNone/>
                      </a:pPr>
                      <a:r>
                        <a:rPr lang="zh-CN" altLang="en-US" sz="1200" b="1" kern="1200" dirty="0">
                          <a:solidFill>
                            <a:srgbClr val="0070C0"/>
                          </a:solidFill>
                          <a:latin typeface="黑体" panose="02010609060101010101" pitchFamily="49" charset="-122"/>
                          <a:ea typeface="黑体" panose="02010609060101010101" pitchFamily="49" charset="-122"/>
                          <a:cs typeface="+mn-cs"/>
                          <a:sym typeface="+mn-ea"/>
                        </a:rPr>
                        <a:t>指标十</a:t>
                      </a:r>
                    </a:p>
                  </a:txBody>
                  <a:tcPr marL="68580" marR="68580" marT="34290" marB="34290"/>
                </a:tc>
                <a:tc>
                  <a:txBody>
                    <a:bodyPr/>
                    <a:lstStyle/>
                    <a:p>
                      <a:pPr marL="0" algn="l" defTabSz="914400" rtl="0" eaLnBrk="1" latinLnBrk="0" hangingPunct="1">
                        <a:buNone/>
                      </a:pPr>
                      <a:r>
                        <a:rPr lang="zh-CN" altLang="en-US" sz="1200" b="1" kern="1200" dirty="0">
                          <a:solidFill>
                            <a:srgbClr val="0070C0"/>
                          </a:solidFill>
                          <a:latin typeface="黑体" panose="02010609060101010101" pitchFamily="49" charset="-122"/>
                          <a:ea typeface="黑体" panose="02010609060101010101" pitchFamily="49" charset="-122"/>
                          <a:cs typeface="+mn-cs"/>
                        </a:rPr>
                        <a:t>宫颈癌患者精确体外放疗率</a:t>
                      </a:r>
                    </a:p>
                  </a:txBody>
                  <a:tcPr marL="68580" marR="68580" marT="34290" marB="34290"/>
                </a:tc>
                <a:extLst>
                  <a:ext uri="{0D108BD9-81ED-4DB2-BD59-A6C34878D82A}">
                    <a16:rowId xmlns:a16="http://schemas.microsoft.com/office/drawing/2014/main" val="10007"/>
                  </a:ext>
                </a:extLst>
              </a:tr>
              <a:tr h="251460">
                <a:tc>
                  <a:txBody>
                    <a:bodyPr/>
                    <a:lstStyle/>
                    <a:p>
                      <a:pPr marL="0" algn="l" defTabSz="914400" rtl="0" eaLnBrk="1" latinLnBrk="0" hangingPunct="1">
                        <a:buNone/>
                      </a:pPr>
                      <a:r>
                        <a:rPr lang="zh-CN" altLang="en-US" sz="1200" b="1" kern="1200" dirty="0">
                          <a:solidFill>
                            <a:srgbClr val="0070C0"/>
                          </a:solidFill>
                          <a:latin typeface="黑体" panose="02010609060101010101" pitchFamily="49" charset="-122"/>
                          <a:ea typeface="黑体" panose="02010609060101010101" pitchFamily="49" charset="-122"/>
                          <a:cs typeface="+mn-cs"/>
                          <a:sym typeface="+mn-ea"/>
                        </a:rPr>
                        <a:t>指标十一</a:t>
                      </a:r>
                    </a:p>
                  </a:txBody>
                  <a:tcPr marL="68580" marR="68580" marT="34290" marB="34290"/>
                </a:tc>
                <a:tc>
                  <a:txBody>
                    <a:bodyPr/>
                    <a:lstStyle/>
                    <a:p>
                      <a:pPr marL="0" algn="l" defTabSz="914400" rtl="0" eaLnBrk="1" latinLnBrk="0" hangingPunct="1">
                        <a:buNone/>
                      </a:pPr>
                      <a:r>
                        <a:rPr lang="zh-CN" altLang="en-US" sz="1200" b="1" kern="1200" dirty="0">
                          <a:solidFill>
                            <a:srgbClr val="0070C0"/>
                          </a:solidFill>
                          <a:latin typeface="黑体" panose="02010609060101010101" pitchFamily="49" charset="-122"/>
                          <a:ea typeface="黑体" panose="02010609060101010101" pitchFamily="49" charset="-122"/>
                          <a:cs typeface="+mn-cs"/>
                        </a:rPr>
                        <a:t>宫颈癌患者精确近距离放疗率</a:t>
                      </a:r>
                    </a:p>
                  </a:txBody>
                  <a:tcPr marL="68580" marR="68580" marT="34290" marB="34290"/>
                </a:tc>
                <a:extLst>
                  <a:ext uri="{0D108BD9-81ED-4DB2-BD59-A6C34878D82A}">
                    <a16:rowId xmlns:a16="http://schemas.microsoft.com/office/drawing/2014/main" val="10008"/>
                  </a:ext>
                </a:extLst>
              </a:tr>
              <a:tr h="251460">
                <a:tc>
                  <a:txBody>
                    <a:bodyPr/>
                    <a:lstStyle/>
                    <a:p>
                      <a:pPr marL="0" algn="l" defTabSz="914400" rtl="0" eaLnBrk="1" latinLnBrk="0" hangingPunct="1">
                        <a:buNone/>
                      </a:pPr>
                      <a:r>
                        <a:rPr lang="zh-CN" altLang="en-US" sz="1200" b="1" kern="1200" dirty="0">
                          <a:solidFill>
                            <a:srgbClr val="0070C0"/>
                          </a:solidFill>
                          <a:latin typeface="黑体" panose="02010609060101010101" pitchFamily="49" charset="-122"/>
                          <a:ea typeface="黑体" panose="02010609060101010101" pitchFamily="49" charset="-122"/>
                          <a:cs typeface="+mn-cs"/>
                          <a:sym typeface="+mn-ea"/>
                        </a:rPr>
                        <a:t>指标十二</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a:solidFill>
                            <a:srgbClr val="0070C0"/>
                          </a:solidFill>
                          <a:latin typeface="黑体" panose="02010609060101010101" pitchFamily="49" charset="-122"/>
                          <a:ea typeface="黑体" panose="02010609060101010101" pitchFamily="49" charset="-122"/>
                          <a:cs typeface="+mn-cs"/>
                        </a:rPr>
                        <a:t>宫颈癌患者放疗记录规范率</a:t>
                      </a:r>
                      <a:endParaRPr lang="zh-CN" altLang="en-US" sz="1200" b="1" kern="1200" dirty="0">
                        <a:solidFill>
                          <a:srgbClr val="0070C0"/>
                        </a:solidFill>
                        <a:latin typeface="黑体" panose="02010609060101010101" pitchFamily="49" charset="-122"/>
                        <a:ea typeface="黑体" panose="02010609060101010101" pitchFamily="49" charset="-122"/>
                        <a:cs typeface="+mn-cs"/>
                      </a:endParaRPr>
                    </a:p>
                  </a:txBody>
                  <a:tcPr marL="68580" marR="68580" marT="34290" marB="34290"/>
                </a:tc>
                <a:extLst>
                  <a:ext uri="{0D108BD9-81ED-4DB2-BD59-A6C34878D82A}">
                    <a16:rowId xmlns:a16="http://schemas.microsoft.com/office/drawing/2014/main" val="10009"/>
                  </a:ext>
                </a:extLst>
              </a:tr>
              <a:tr h="251460">
                <a:tc>
                  <a:txBody>
                    <a:bodyPr/>
                    <a:lstStyle/>
                    <a:p>
                      <a:pPr marL="0" algn="l" defTabSz="914400" rtl="0" eaLnBrk="1" latinLnBrk="0" hangingPunct="1">
                        <a:buNone/>
                      </a:pPr>
                      <a:r>
                        <a:rPr lang="zh-CN" altLang="en-US" sz="1200" b="1" kern="1200" dirty="0">
                          <a:solidFill>
                            <a:srgbClr val="0070C0"/>
                          </a:solidFill>
                          <a:latin typeface="黑体" panose="02010609060101010101" pitchFamily="49" charset="-122"/>
                          <a:ea typeface="黑体" panose="02010609060101010101" pitchFamily="49" charset="-122"/>
                          <a:cs typeface="+mn-cs"/>
                          <a:sym typeface="+mn-ea"/>
                        </a:rPr>
                        <a:t>指标十三</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rgbClr val="0070C0"/>
                          </a:solidFill>
                          <a:latin typeface="黑体" panose="02010609060101010101" pitchFamily="49" charset="-122"/>
                          <a:ea typeface="黑体" panose="02010609060101010101" pitchFamily="49" charset="-122"/>
                          <a:cs typeface="+mn-cs"/>
                        </a:rPr>
                        <a:t>宫颈癌患者增敏化疗采用标准方案率</a:t>
                      </a:r>
                      <a:endParaRPr lang="en-US" sz="1200" b="1" kern="1200" dirty="0">
                        <a:solidFill>
                          <a:srgbClr val="0070C0"/>
                        </a:solidFill>
                        <a:latin typeface="黑体" panose="02010609060101010101" pitchFamily="49" charset="-122"/>
                        <a:ea typeface="黑体" panose="02010609060101010101" pitchFamily="49" charset="-122"/>
                        <a:cs typeface="+mn-cs"/>
                      </a:endParaRPr>
                    </a:p>
                  </a:txBody>
                  <a:tcPr marL="68580" marR="68580" marT="34290" marB="34290"/>
                </a:tc>
                <a:extLst>
                  <a:ext uri="{0D108BD9-81ED-4DB2-BD59-A6C34878D82A}">
                    <a16:rowId xmlns:a16="http://schemas.microsoft.com/office/drawing/2014/main" val="2848665849"/>
                  </a:ext>
                </a:extLst>
              </a:tr>
              <a:tr h="251460">
                <a:tc>
                  <a:txBody>
                    <a:bodyPr/>
                    <a:lstStyle/>
                    <a:p>
                      <a:pPr marL="0" algn="l" defTabSz="914400" rtl="0" eaLnBrk="1" latinLnBrk="0" hangingPunct="1">
                        <a:buNone/>
                      </a:pPr>
                      <a:r>
                        <a:rPr lang="zh-CN" altLang="en-US" sz="1200" b="1" kern="1200" dirty="0">
                          <a:solidFill>
                            <a:schemeClr val="tx1">
                              <a:lumMod val="75000"/>
                              <a:lumOff val="25000"/>
                            </a:schemeClr>
                          </a:solidFill>
                          <a:latin typeface="黑体" panose="02010609060101010101" pitchFamily="49" charset="-122"/>
                          <a:ea typeface="黑体" panose="02010609060101010101" pitchFamily="49" charset="-122"/>
                          <a:cs typeface="+mn-cs"/>
                          <a:sym typeface="+mn-ea"/>
                        </a:rPr>
                        <a:t>指标十四</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a:solidFill>
                            <a:schemeClr val="tx1">
                              <a:lumMod val="75000"/>
                              <a:lumOff val="25000"/>
                            </a:schemeClr>
                          </a:solidFill>
                          <a:latin typeface="黑体" panose="02010609060101010101" pitchFamily="49" charset="-122"/>
                          <a:ea typeface="黑体" panose="02010609060101010101" pitchFamily="49" charset="-122"/>
                          <a:cs typeface="+mn-cs"/>
                        </a:rPr>
                        <a:t>复发宫颈癌患者首次化疗采用标准方案比例</a:t>
                      </a:r>
                      <a:endParaRPr lang="zh-CN" altLang="en-US" sz="1200" b="1" kern="1200" dirty="0">
                        <a:solidFill>
                          <a:schemeClr val="tx1">
                            <a:lumMod val="75000"/>
                            <a:lumOff val="25000"/>
                          </a:schemeClr>
                        </a:solidFill>
                        <a:latin typeface="黑体" panose="02010609060101010101" pitchFamily="49" charset="-122"/>
                        <a:ea typeface="黑体" panose="02010609060101010101" pitchFamily="49" charset="-122"/>
                        <a:cs typeface="+mn-cs"/>
                      </a:endParaRPr>
                    </a:p>
                  </a:txBody>
                  <a:tcPr marL="68580" marR="68580" marT="34290" marB="34290"/>
                </a:tc>
                <a:extLst>
                  <a:ext uri="{0D108BD9-81ED-4DB2-BD59-A6C34878D82A}">
                    <a16:rowId xmlns:a16="http://schemas.microsoft.com/office/drawing/2014/main" val="3896515771"/>
                  </a:ext>
                </a:extLst>
              </a:tr>
              <a:tr h="251460">
                <a:tc>
                  <a:txBody>
                    <a:bodyPr/>
                    <a:lstStyle/>
                    <a:p>
                      <a:pPr marL="0" algn="l" defTabSz="914400" rtl="0" eaLnBrk="1" latinLnBrk="0" hangingPunct="1">
                        <a:buNone/>
                      </a:pPr>
                      <a:r>
                        <a:rPr lang="zh-CN" altLang="en-US" sz="1200" b="1" kern="1200" dirty="0">
                          <a:solidFill>
                            <a:srgbClr val="7030A0"/>
                          </a:solidFill>
                          <a:latin typeface="黑体" panose="02010609060101010101" pitchFamily="49" charset="-122"/>
                          <a:ea typeface="黑体" panose="02010609060101010101" pitchFamily="49" charset="-122"/>
                          <a:cs typeface="+mn-cs"/>
                          <a:sym typeface="+mn-ea"/>
                        </a:rPr>
                        <a:t>指标十五</a:t>
                      </a:r>
                    </a:p>
                  </a:txBody>
                  <a:tcPr marL="68580" marR="68580" marT="34290" marB="34290"/>
                </a:tc>
                <a:tc>
                  <a:txBody>
                    <a:bodyPr/>
                    <a:lstStyle/>
                    <a:p>
                      <a:pPr marL="0" algn="l" defTabSz="914400" rtl="0" eaLnBrk="1" latinLnBrk="0" hangingPunct="1">
                        <a:buNone/>
                      </a:pPr>
                      <a:r>
                        <a:rPr lang="zh-CN" altLang="en-US" sz="1200" b="1" kern="1200" dirty="0">
                          <a:solidFill>
                            <a:schemeClr val="accent2">
                              <a:lumMod val="75000"/>
                            </a:schemeClr>
                          </a:solidFill>
                          <a:latin typeface="黑体" panose="02010609060101010101" pitchFamily="49" charset="-122"/>
                          <a:ea typeface="黑体" panose="02010609060101010101" pitchFamily="49" charset="-122"/>
                          <a:cs typeface="+mn-cs"/>
                        </a:rPr>
                        <a:t>宫颈癌手术患者并发症发生率</a:t>
                      </a:r>
                    </a:p>
                  </a:txBody>
                  <a:tcPr marL="68580" marR="68580" marT="34290" marB="34290"/>
                </a:tc>
                <a:extLst>
                  <a:ext uri="{0D108BD9-81ED-4DB2-BD59-A6C34878D82A}">
                    <a16:rowId xmlns:a16="http://schemas.microsoft.com/office/drawing/2014/main" val="10010"/>
                  </a:ext>
                </a:extLst>
              </a:tr>
              <a:tr h="251460">
                <a:tc>
                  <a:txBody>
                    <a:bodyPr/>
                    <a:lstStyle/>
                    <a:p>
                      <a:pPr marL="0" algn="l" defTabSz="914400" rtl="0" eaLnBrk="1" latinLnBrk="0" hangingPunct="1">
                        <a:buNone/>
                      </a:pPr>
                      <a:r>
                        <a:rPr lang="zh-CN" altLang="en-US" sz="1200" b="1" kern="1200" dirty="0">
                          <a:solidFill>
                            <a:srgbClr val="0070C0"/>
                          </a:solidFill>
                          <a:latin typeface="黑体" panose="02010609060101010101" pitchFamily="49" charset="-122"/>
                          <a:ea typeface="黑体" panose="02010609060101010101" pitchFamily="49" charset="-122"/>
                          <a:cs typeface="+mn-cs"/>
                          <a:sym typeface="+mn-ea"/>
                        </a:rPr>
                        <a:t>指标十六</a:t>
                      </a:r>
                    </a:p>
                  </a:txBody>
                  <a:tcPr marL="68580" marR="68580" marT="34290" marB="34290"/>
                </a:tc>
                <a:tc>
                  <a:txBody>
                    <a:bodyPr/>
                    <a:lstStyle/>
                    <a:p>
                      <a:pPr marL="0" algn="l" defTabSz="914400" rtl="0" eaLnBrk="1" latinLnBrk="0" hangingPunct="1">
                        <a:buNone/>
                      </a:pPr>
                      <a:r>
                        <a:rPr lang="zh-CN" altLang="en-US" sz="1200" b="1" kern="1200" dirty="0">
                          <a:solidFill>
                            <a:schemeClr val="accent2">
                              <a:lumMod val="75000"/>
                            </a:schemeClr>
                          </a:solidFill>
                          <a:latin typeface="黑体" panose="02010609060101010101" pitchFamily="49" charset="-122"/>
                          <a:ea typeface="黑体" panose="02010609060101010101" pitchFamily="49" charset="-122"/>
                          <a:cs typeface="+mn-cs"/>
                        </a:rPr>
                        <a:t>宫颈癌放疗患者近期并发症发生率</a:t>
                      </a:r>
                    </a:p>
                  </a:txBody>
                  <a:tcPr marL="68580" marR="68580" marT="34290" marB="34290"/>
                </a:tc>
                <a:extLst>
                  <a:ext uri="{0D108BD9-81ED-4DB2-BD59-A6C34878D82A}">
                    <a16:rowId xmlns:a16="http://schemas.microsoft.com/office/drawing/2014/main" val="10011"/>
                  </a:ext>
                </a:extLst>
              </a:tr>
              <a:tr h="251460">
                <a:tc>
                  <a:txBody>
                    <a:bodyPr/>
                    <a:lstStyle/>
                    <a:p>
                      <a:pPr marL="0" algn="l" defTabSz="914400" rtl="0" eaLnBrk="1" latinLnBrk="0" hangingPunct="1">
                        <a:buNone/>
                      </a:pPr>
                      <a:r>
                        <a:rPr lang="zh-CN" altLang="en-US" sz="1200" b="1" kern="1200" dirty="0">
                          <a:solidFill>
                            <a:schemeClr val="accent2">
                              <a:lumMod val="75000"/>
                            </a:schemeClr>
                          </a:solidFill>
                          <a:latin typeface="黑体" panose="02010609060101010101" pitchFamily="49" charset="-122"/>
                          <a:ea typeface="黑体" panose="02010609060101010101" pitchFamily="49" charset="-122"/>
                          <a:cs typeface="+mn-cs"/>
                        </a:rPr>
                        <a:t>指标十七</a:t>
                      </a:r>
                      <a:endParaRPr lang="en-US" sz="1200" b="1" kern="1200" dirty="0">
                        <a:solidFill>
                          <a:schemeClr val="accent2">
                            <a:lumMod val="75000"/>
                          </a:schemeClr>
                        </a:solidFill>
                        <a:latin typeface="黑体" panose="02010609060101010101" pitchFamily="49" charset="-122"/>
                        <a:ea typeface="黑体" panose="02010609060101010101" pitchFamily="49" charset="-122"/>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a:solidFill>
                            <a:schemeClr val="accent2">
                              <a:lumMod val="75000"/>
                            </a:schemeClr>
                          </a:solidFill>
                          <a:latin typeface="黑体" panose="02010609060101010101" pitchFamily="49" charset="-122"/>
                          <a:ea typeface="黑体" panose="02010609060101010101" pitchFamily="49" charset="-122"/>
                          <a:cs typeface="+mn-cs"/>
                        </a:rPr>
                        <a:t>宫颈癌治疗后随访率</a:t>
                      </a:r>
                    </a:p>
                  </a:txBody>
                  <a:tcPr marL="68580" marR="68580" marT="34290" marB="34290"/>
                </a:tc>
                <a:extLst>
                  <a:ext uri="{0D108BD9-81ED-4DB2-BD59-A6C34878D82A}">
                    <a16:rowId xmlns:a16="http://schemas.microsoft.com/office/drawing/2014/main" val="1747612174"/>
                  </a:ext>
                </a:extLst>
              </a:tr>
            </a:tbl>
          </a:graphicData>
        </a:graphic>
      </p:graphicFrame>
      <p:sp>
        <p:nvSpPr>
          <p:cNvPr id="35" name="文本框"/>
          <p:cNvSpPr txBox="1"/>
          <p:nvPr>
            <p:custDataLst>
              <p:tags r:id="rId2"/>
            </p:custDataLst>
          </p:nvPr>
        </p:nvSpPr>
        <p:spPr>
          <a:xfrm>
            <a:off x="169431" y="2139702"/>
            <a:ext cx="2036386" cy="553998"/>
          </a:xfrm>
          <a:prstGeom prst="rect">
            <a:avLst/>
          </a:prstGeom>
          <a:noFill/>
        </p:spPr>
        <p:txBody>
          <a:bodyPr vert="horz" wrap="square" lIns="0" tIns="0" rIns="0" bIns="0" rtlCol="0" anchor="t" anchorCtr="0">
            <a:spAutoFit/>
          </a:bodyPr>
          <a:lstStyle/>
          <a:p>
            <a:pPr algn="ctr"/>
            <a:r>
              <a:rPr lang="zh-CN" altLang="en-US" sz="3600" b="1" dirty="0">
                <a:solidFill>
                  <a:srgbClr val="18469C"/>
                </a:solidFill>
                <a:latin typeface="微软雅黑" panose="020B0503020204020204" pitchFamily="34" charset="-122"/>
                <a:ea typeface="微软雅黑" panose="020B0503020204020204" pitchFamily="34" charset="-122"/>
                <a:cs typeface="OPPOSans R" panose="00020600040101010101" pitchFamily="18" charset="-122"/>
                <a:sym typeface="微软雅黑" panose="020B0503020204020204" pitchFamily="34" charset="-122"/>
              </a:rPr>
              <a:t>目 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26279" y="3799999"/>
            <a:ext cx="3048000" cy="300082"/>
          </a:xfrm>
          <a:prstGeom prst="rect">
            <a:avLst/>
          </a:prstGeom>
          <a:noFill/>
        </p:spPr>
        <p:txBody>
          <a:bodyPr wrap="square" rtlCol="0">
            <a:spAutoFit/>
          </a:bodyPr>
          <a:lstStyle/>
          <a:p>
            <a:endParaRPr lang="zh-CN" altLang="en-US" sz="1350"/>
          </a:p>
        </p:txBody>
      </p:sp>
      <mc:AlternateContent xmlns:mc="http://schemas.openxmlformats.org/markup-compatibility/2006">
        <mc:Choice xmlns:a14="http://schemas.microsoft.com/office/drawing/2010/main" Requires="a14">
          <p:sp>
            <p:nvSpPr>
              <p:cNvPr id="5" name="文本框 4"/>
              <p:cNvSpPr txBox="1"/>
              <p:nvPr/>
            </p:nvSpPr>
            <p:spPr>
              <a:xfrm>
                <a:off x="159221" y="65146"/>
                <a:ext cx="8706326" cy="4155689"/>
              </a:xfrm>
              <a:prstGeom prst="rect">
                <a:avLst/>
              </a:prstGeom>
              <a:noFill/>
            </p:spPr>
            <p:txBody>
              <a:bodyPr wrap="square" rtlCol="0">
                <a:spAutoFit/>
              </a:bodyPr>
              <a:lstStyle/>
              <a:p>
                <a:pPr algn="l">
                  <a:lnSpc>
                    <a:spcPct val="160000"/>
                  </a:lnSpc>
                  <a:buClrTx/>
                  <a:buSzTx/>
                  <a:buFontTx/>
                </a:pPr>
                <a:r>
                  <a:rPr lang="zh-CN" altLang="en-US" sz="2400" b="1" dirty="0">
                    <a:solidFill>
                      <a:srgbClr val="20B8AD"/>
                    </a:solidFill>
                    <a:latin typeface="微软雅黑" panose="020B0503020204020204" pitchFamily="34" charset="-122"/>
                    <a:ea typeface="微软雅黑" panose="020B0503020204020204" pitchFamily="34" charset="-122"/>
                    <a:cs typeface="Poppins SemiBold" panose="02000000000000000000" charset="0"/>
                  </a:rPr>
                  <a:t>指标一、中晚期宫颈癌患者</a:t>
                </a:r>
                <a:r>
                  <a:rPr lang="zh-CN" altLang="en-US" sz="2400" b="1" dirty="0">
                    <a:solidFill>
                      <a:srgbClr val="C00000"/>
                    </a:solidFill>
                    <a:latin typeface="微软雅黑" panose="020B0503020204020204" pitchFamily="34" charset="-122"/>
                    <a:ea typeface="微软雅黑" panose="020B0503020204020204" pitchFamily="34" charset="-122"/>
                    <a:cs typeface="Poppins SemiBold" panose="02000000000000000000" charset="0"/>
                  </a:rPr>
                  <a:t>首次治疗同步放化疗率</a:t>
                </a:r>
              </a:p>
              <a:p>
                <a:pPr>
                  <a:lnSpc>
                    <a:spcPct val="150000"/>
                  </a:lnSpc>
                </a:pPr>
                <a:endParaRPr lang="zh-CN" altLang="en-US" sz="1500" dirty="0">
                  <a:solidFill>
                    <a:schemeClr val="accent1"/>
                  </a:solidFill>
                  <a:effectLst>
                    <a:outerShdw blurRad="38100" dist="25400" dir="5400000" algn="ctr" rotWithShape="0">
                      <a:srgbClr val="6E747A">
                        <a:alpha val="43000"/>
                      </a:srgbClr>
                    </a:outerShdw>
                  </a:effectLst>
                </a:endParaRPr>
              </a:p>
              <a:p>
                <a:pPr marL="257175" indent="-257175">
                  <a:lnSpc>
                    <a:spcPct val="150000"/>
                  </a:lnSpc>
                  <a:buFont typeface="Wingdings" panose="05000000000000000000" charset="0"/>
                  <a:buChar char="Ø"/>
                </a:pPr>
                <a:r>
                  <a:rPr lang="zh-CN" altLang="en-US" sz="1500" dirty="0"/>
                  <a:t>评估办法：抽查接受首次治疗的中晚期宫颈癌病历10份，在可耐受情况下，100%接受同步放化疗得满分，每减少10%扣1分。</a:t>
                </a:r>
              </a:p>
              <a:p>
                <a:pPr algn="just">
                  <a:buClr>
                    <a:srgbClr val="000000"/>
                  </a:buClr>
                  <a:buSzPts val="1200"/>
                </a:pPr>
                <a:r>
                  <a:rPr lang="zh-CN" altLang="zh-CN" sz="1500" b="1" kern="100" dirty="0">
                    <a:solidFill>
                      <a:srgbClr val="C00000"/>
                    </a:solidFill>
                    <a:latin typeface="宋体" panose="02010600030101010101" pitchFamily="2" charset="-122"/>
                    <a:cs typeface="宋体" panose="02010600030101010101" pitchFamily="2" charset="-122"/>
                  </a:rPr>
                  <a:t>计算公式：</a:t>
                </a:r>
                <a:endParaRPr lang="zh-CN" altLang="zh-CN" sz="1500" b="1" dirty="0">
                  <a:solidFill>
                    <a:srgbClr val="C00000"/>
                  </a:solidFill>
                  <a:latin typeface="宋体" panose="02010600030101010101" pitchFamily="2" charset="-122"/>
                  <a:cs typeface="Times New Roman" panose="02020603050405020304" pitchFamily="18" charset="0"/>
                </a:endParaRPr>
              </a:p>
              <a:p>
                <a:pPr indent="200025" algn="just"/>
                <a14:m>
                  <m:oMathPara xmlns:m="http://schemas.openxmlformats.org/officeDocument/2006/math">
                    <m:oMathParaPr>
                      <m:jc m:val="centerGroup"/>
                    </m:oMathParaPr>
                    <m:oMath xmlns:m="http://schemas.openxmlformats.org/officeDocument/2006/math">
                      <m:r>
                        <a:rPr lang="zh-CN" altLang="zh-CN" sz="1500" b="1" kern="100" smtClean="0">
                          <a:latin typeface="Cambria Math" panose="02040503050406030204" pitchFamily="18" charset="0"/>
                          <a:cs typeface="宋体" panose="02010600030101010101" pitchFamily="2" charset="-122"/>
                        </a:rPr>
                        <m:t>中晚期宫颈癌患者同步放化疗率</m:t>
                      </m:r>
                      <m:r>
                        <a:rPr lang="en-US" altLang="zh-CN" sz="1500" b="1" kern="100" smtClean="0">
                          <a:latin typeface="Cambria Math" panose="02040503050406030204" pitchFamily="18" charset="0"/>
                          <a:cs typeface="宋体" panose="02010600030101010101" pitchFamily="2" charset="-122"/>
                        </a:rPr>
                        <m:t>=</m:t>
                      </m:r>
                      <m:f>
                        <m:fPr>
                          <m:ctrlPr>
                            <a:rPr lang="zh-CN" altLang="zh-CN" sz="1500" b="1" i="1" kern="100">
                              <a:latin typeface="Cambria Math" panose="02040503050406030204" pitchFamily="18" charset="0"/>
                              <a:ea typeface="Cambria Math" panose="02040503050406030204" pitchFamily="18" charset="0"/>
                              <a:cs typeface="宋体" panose="02010600030101010101" pitchFamily="2" charset="-122"/>
                            </a:rPr>
                          </m:ctrlPr>
                        </m:fPr>
                        <m:num>
                          <m:nary>
                            <m:naryPr>
                              <m:chr m:val="∑"/>
                              <m:limLoc m:val="undOvr"/>
                              <m:subHide m:val="on"/>
                              <m:supHide m:val="on"/>
                              <m:ctrlPr>
                                <a:rPr lang="zh-CN" altLang="zh-CN" sz="1500" b="1" i="1" kern="100">
                                  <a:latin typeface="Cambria Math" panose="02040503050406030204" pitchFamily="18" charset="0"/>
                                  <a:ea typeface="Cambria Math" panose="02040503050406030204" pitchFamily="18" charset="0"/>
                                  <a:cs typeface="宋体" panose="02010600030101010101" pitchFamily="2" charset="-122"/>
                                </a:rPr>
                              </m:ctrlPr>
                            </m:naryPr>
                            <m:sub/>
                            <m:sup/>
                            <m:e>
                              <m:r>
                                <a:rPr lang="zh-CN" altLang="zh-CN" sz="1500" b="1" kern="100" smtClean="0">
                                  <a:latin typeface="Cambria Math" panose="02040503050406030204" pitchFamily="18" charset="0"/>
                                  <a:cs typeface="宋体" panose="02010600030101010101" pitchFamily="2" charset="-122"/>
                                </a:rPr>
                                <m:t>中晚期宫颈癌患者首次治疗接受同步放化疗的病例数</m:t>
                              </m:r>
                            </m:e>
                          </m:nary>
                        </m:num>
                        <m:den>
                          <m:nary>
                            <m:naryPr>
                              <m:chr m:val="∑"/>
                              <m:limLoc m:val="undOvr"/>
                              <m:subHide m:val="on"/>
                              <m:supHide m:val="on"/>
                              <m:ctrlPr>
                                <a:rPr lang="zh-CN" altLang="zh-CN" sz="1500" b="1" i="1" kern="100">
                                  <a:latin typeface="Cambria Math" panose="02040503050406030204" pitchFamily="18" charset="0"/>
                                  <a:ea typeface="Cambria Math" panose="02040503050406030204" pitchFamily="18" charset="0"/>
                                  <a:cs typeface="宋体" panose="02010600030101010101" pitchFamily="2" charset="-122"/>
                                </a:rPr>
                              </m:ctrlPr>
                            </m:naryPr>
                            <m:sub/>
                            <m:sup/>
                            <m:e>
                              <m:r>
                                <a:rPr lang="zh-CN" altLang="zh-CN" sz="1500" b="1" kern="100" smtClean="0">
                                  <a:latin typeface="Cambria Math" panose="02040503050406030204" pitchFamily="18" charset="0"/>
                                  <a:cs typeface="宋体" panose="02010600030101010101" pitchFamily="2" charset="-122"/>
                                </a:rPr>
                                <m:t>中晚期宫颈癌患者病例数</m:t>
                              </m:r>
                            </m:e>
                          </m:nary>
                        </m:den>
                      </m:f>
                      <m:r>
                        <a:rPr lang="en-US" altLang="zh-CN" sz="1500" b="1" kern="100" smtClean="0">
                          <a:latin typeface="Cambria Math" panose="02040503050406030204" pitchFamily="18" charset="0"/>
                          <a:cs typeface="宋体" panose="02010600030101010101" pitchFamily="2" charset="-122"/>
                          <a:sym typeface="Symbol" panose="05050102010706020507" pitchFamily="18" charset="2"/>
                        </a:rPr>
                        <m:t></m:t>
                      </m:r>
                      <m:r>
                        <a:rPr lang="en-US" altLang="zh-CN" sz="1500" b="1" i="1" kern="100" smtClean="0">
                          <a:latin typeface="Cambria Math" panose="02040503050406030204" pitchFamily="18" charset="0"/>
                          <a:cs typeface="宋体" panose="02010600030101010101" pitchFamily="2" charset="-122"/>
                        </a:rPr>
                        <m:t>𝟏𝟎𝟎</m:t>
                      </m:r>
                      <m:r>
                        <a:rPr lang="en-US" altLang="zh-CN" sz="1500" b="1" kern="100">
                          <a:latin typeface="Cambria Math" panose="02040503050406030204" pitchFamily="18" charset="0"/>
                          <a:cs typeface="宋体" panose="02010600030101010101" pitchFamily="2" charset="-122"/>
                        </a:rPr>
                        <m:t>%</m:t>
                      </m:r>
                    </m:oMath>
                  </m:oMathPara>
                </a14:m>
                <a:endParaRPr lang="en-US" altLang="zh-CN" sz="1500" b="1" kern="100" dirty="0">
                  <a:latin typeface="Calibri" panose="020F0502020204030204" pitchFamily="34" charset="0"/>
                  <a:cs typeface="Times New Roman" panose="02020603050405020304" pitchFamily="18" charset="0"/>
                </a:endParaRPr>
              </a:p>
              <a:p>
                <a:pPr marL="257175" indent="-257175">
                  <a:lnSpc>
                    <a:spcPct val="150000"/>
                  </a:lnSpc>
                  <a:buFont typeface="Wingdings" panose="05000000000000000000" charset="0"/>
                  <a:buChar char="Ø"/>
                </a:pPr>
                <a:r>
                  <a:rPr lang="zh-CN" altLang="en-US" sz="1500" b="1" dirty="0"/>
                  <a:t>除外患者：高龄（≥75岁）、</a:t>
                </a:r>
              </a:p>
              <a:p>
                <a:pPr>
                  <a:lnSpc>
                    <a:spcPct val="150000"/>
                  </a:lnSpc>
                </a:pPr>
                <a:r>
                  <a:rPr lang="en-US" altLang="zh-CN" sz="1500" b="1" dirty="0"/>
                  <a:t>                       </a:t>
                </a:r>
                <a:r>
                  <a:rPr lang="zh-CN" altLang="en-US" sz="1500" b="1" dirty="0"/>
                  <a:t>ECOG&gt;2，</a:t>
                </a:r>
              </a:p>
              <a:p>
                <a:pPr>
                  <a:lnSpc>
                    <a:spcPct val="150000"/>
                  </a:lnSpc>
                </a:pPr>
                <a:r>
                  <a:rPr lang="en-US" altLang="zh-CN" sz="1500" b="1" dirty="0"/>
                  <a:t>                       </a:t>
                </a:r>
                <a:r>
                  <a:rPr lang="zh-CN" altLang="en-US" sz="1500" b="1" dirty="0"/>
                  <a:t>无法耐受同步化疗，仅行单纯放疗的中晚期宫颈癌患者。</a:t>
                </a:r>
              </a:p>
              <a:p>
                <a:pPr marL="257175" indent="-257175">
                  <a:lnSpc>
                    <a:spcPct val="150000"/>
                  </a:lnSpc>
                  <a:buFont typeface="Wingdings" panose="05000000000000000000" charset="0"/>
                  <a:buChar char="Ø"/>
                </a:pPr>
                <a:r>
                  <a:rPr lang="zh-CN" altLang="en-US" sz="1500" b="1" dirty="0"/>
                  <a:t>强调：宫颈癌规范化放疗应包含</a:t>
                </a:r>
                <a:r>
                  <a:rPr lang="zh-CN" altLang="en-US" sz="1500" b="1" dirty="0">
                    <a:ln/>
                    <a:solidFill>
                      <a:srgbClr val="C00000"/>
                    </a:solidFill>
                    <a:effectLst>
                      <a:outerShdw blurRad="38100" dist="25400" dir="5400000" algn="ctr" rotWithShape="0">
                        <a:srgbClr val="6E747A">
                          <a:alpha val="43000"/>
                        </a:srgbClr>
                      </a:outerShdw>
                    </a:effectLst>
                  </a:rPr>
                  <a:t>体外放疗</a:t>
                </a:r>
                <a:r>
                  <a:rPr lang="zh-CN" altLang="en-US" sz="1500" b="1" dirty="0"/>
                  <a:t>和</a:t>
                </a:r>
                <a:r>
                  <a:rPr lang="zh-CN" altLang="en-US" sz="1500" b="1" dirty="0">
                    <a:ln/>
                    <a:solidFill>
                      <a:srgbClr val="C00000"/>
                    </a:solidFill>
                    <a:effectLst>
                      <a:outerShdw blurRad="38100" dist="25400" dir="5400000" algn="ctr" rotWithShape="0">
                        <a:srgbClr val="6E747A">
                          <a:alpha val="43000"/>
                        </a:srgbClr>
                      </a:outerShdw>
                    </a:effectLst>
                  </a:rPr>
                  <a:t>近距离放疗</a:t>
                </a:r>
                <a:r>
                  <a:rPr lang="zh-CN" altLang="en-US" sz="1500" b="1" dirty="0"/>
                  <a:t>。</a:t>
                </a:r>
                <a:endParaRPr lang="en-US" altLang="zh-CN" sz="1500" b="1" dirty="0"/>
              </a:p>
              <a:p>
                <a:pPr marL="257175" indent="-257175">
                  <a:lnSpc>
                    <a:spcPct val="150000"/>
                  </a:lnSpc>
                  <a:buFont typeface="Wingdings" panose="05000000000000000000" charset="0"/>
                  <a:buChar char="Ø"/>
                </a:pPr>
                <a:endParaRPr lang="zh-CN" altLang="en-US" sz="1500" dirty="0"/>
              </a:p>
            </p:txBody>
          </p:sp>
        </mc:Choice>
        <mc:Fallback>
          <p:sp>
            <p:nvSpPr>
              <p:cNvPr id="5" name="文本框 4"/>
              <p:cNvSpPr txBox="1">
                <a:spLocks noRot="1" noChangeAspect="1" noMove="1" noResize="1" noEditPoints="1" noAdjustHandles="1" noChangeArrowheads="1" noChangeShapeType="1" noTextEdit="1"/>
              </p:cNvSpPr>
              <p:nvPr/>
            </p:nvSpPr>
            <p:spPr>
              <a:xfrm>
                <a:off x="159221" y="65146"/>
                <a:ext cx="8706326" cy="4155689"/>
              </a:xfrm>
              <a:prstGeom prst="rect">
                <a:avLst/>
              </a:prstGeom>
              <a:blipFill>
                <a:blip r:embed="rId4"/>
                <a:stretch>
                  <a:fillRect l="-1050"/>
                </a:stretch>
              </a:blipFill>
            </p:spPr>
            <p:txBody>
              <a:bodyPr/>
              <a:lstStyle/>
              <a:p>
                <a:r>
                  <a:rPr lang="zh-CN" altLang="en-US">
                    <a:noFill/>
                  </a:rPr>
                  <a:t> </a:t>
                </a:r>
              </a:p>
            </p:txBody>
          </p:sp>
        </mc:Fallback>
      </mc:AlternateContent>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26279" y="3799999"/>
            <a:ext cx="3048000" cy="300082"/>
          </a:xfrm>
          <a:prstGeom prst="rect">
            <a:avLst/>
          </a:prstGeom>
          <a:noFill/>
        </p:spPr>
        <p:txBody>
          <a:bodyPr wrap="square" rtlCol="0">
            <a:spAutoFit/>
          </a:bodyPr>
          <a:lstStyle/>
          <a:p>
            <a:endParaRPr lang="zh-CN" altLang="en-US" sz="1350"/>
          </a:p>
        </p:txBody>
      </p:sp>
      <p:sp>
        <p:nvSpPr>
          <p:cNvPr id="5" name="文本框 4"/>
          <p:cNvSpPr txBox="1"/>
          <p:nvPr/>
        </p:nvSpPr>
        <p:spPr>
          <a:xfrm>
            <a:off x="274321" y="50759"/>
            <a:ext cx="8706326" cy="4669740"/>
          </a:xfrm>
          <a:prstGeom prst="rect">
            <a:avLst/>
          </a:prstGeom>
          <a:noFill/>
        </p:spPr>
        <p:txBody>
          <a:bodyPr wrap="square" rtlCol="0">
            <a:spAutoFit/>
          </a:bodyPr>
          <a:lstStyle/>
          <a:p>
            <a:pPr algn="l">
              <a:lnSpc>
                <a:spcPct val="160000"/>
              </a:lnSpc>
              <a:buClrTx/>
              <a:buSzTx/>
              <a:buFontTx/>
            </a:pPr>
            <a:r>
              <a:rPr lang="zh-CN" altLang="en-US" sz="2400" b="1" dirty="0">
                <a:solidFill>
                  <a:srgbClr val="20B8AD"/>
                </a:solidFill>
                <a:latin typeface="微软雅黑" panose="020B0503020204020204" pitchFamily="34" charset="-122"/>
                <a:ea typeface="微软雅黑" panose="020B0503020204020204" pitchFamily="34" charset="-122"/>
                <a:cs typeface="Poppins SemiBold" panose="02000000000000000000" charset="0"/>
              </a:rPr>
              <a:t>指标二、宫颈癌患者精确体外放疗比例</a:t>
            </a:r>
            <a:endParaRPr lang="en-US" altLang="zh-CN" sz="2400" b="1" dirty="0">
              <a:solidFill>
                <a:srgbClr val="20B8AD"/>
              </a:solidFill>
              <a:latin typeface="微软雅黑" panose="020B0503020204020204" pitchFamily="34" charset="-122"/>
              <a:ea typeface="微软雅黑" panose="020B0503020204020204" pitchFamily="34" charset="-122"/>
              <a:cs typeface="Poppins SemiBold" panose="02000000000000000000" charset="0"/>
            </a:endParaRPr>
          </a:p>
          <a:p>
            <a:pPr algn="l">
              <a:lnSpc>
                <a:spcPct val="160000"/>
              </a:lnSpc>
              <a:buClrTx/>
              <a:buSzTx/>
              <a:buFontTx/>
            </a:pPr>
            <a:endParaRPr lang="zh-CN" altLang="en-US" sz="1500" dirty="0">
              <a:solidFill>
                <a:schemeClr val="accent1"/>
              </a:solidFill>
              <a:effectLst>
                <a:outerShdw blurRad="38100" dist="25400" dir="5400000" algn="ctr" rotWithShape="0">
                  <a:srgbClr val="6E747A">
                    <a:alpha val="43000"/>
                  </a:srgbClr>
                </a:outerShdw>
              </a:effectLst>
            </a:endParaRPr>
          </a:p>
          <a:p>
            <a:pPr marL="257175" indent="-257175">
              <a:lnSpc>
                <a:spcPct val="160000"/>
              </a:lnSpc>
              <a:buFont typeface="Wingdings" panose="05000000000000000000" charset="0"/>
              <a:buChar char="Ø"/>
            </a:pPr>
            <a:r>
              <a:rPr lang="zh-CN" altLang="en-US" sz="1500" b="1" dirty="0">
                <a:latin typeface="黑体" panose="02010609060101010101" pitchFamily="49" charset="-122"/>
                <a:ea typeface="黑体" panose="02010609060101010101" pitchFamily="49" charset="-122"/>
              </a:rPr>
              <a:t>定义：行精确体外放疗的宫颈癌患者数占接受体外放疗的宫颈癌患者总数的比例。</a:t>
            </a:r>
          </a:p>
          <a:p>
            <a:pPr marL="257175" indent="-257175">
              <a:lnSpc>
                <a:spcPct val="160000"/>
              </a:lnSpc>
              <a:buFont typeface="Wingdings" panose="05000000000000000000" charset="0"/>
              <a:buChar char="Ø"/>
            </a:pPr>
            <a:r>
              <a:rPr lang="zh-CN" altLang="en-US" sz="1500" b="1" dirty="0">
                <a:latin typeface="黑体" panose="02010609060101010101" pitchFamily="49" charset="-122"/>
                <a:ea typeface="黑体" panose="02010609060101010101" pitchFamily="49" charset="-122"/>
              </a:rPr>
              <a:t>计算公式：</a:t>
            </a:r>
            <a:r>
              <a:rPr sz="1500" b="1" dirty="0" err="1">
                <a:latin typeface="黑体" panose="02010609060101010101" pitchFamily="49" charset="-122"/>
                <a:ea typeface="黑体" panose="02010609060101010101" pitchFamily="49" charset="-122"/>
              </a:rPr>
              <a:t>宫颈癌患者精确体外放疗率</a:t>
            </a:r>
            <a:r>
              <a:rPr sz="1500" b="1" dirty="0">
                <a:latin typeface="黑体" panose="02010609060101010101" pitchFamily="49" charset="-122"/>
                <a:ea typeface="黑体" panose="02010609060101010101" pitchFamily="49" charset="-122"/>
              </a:rPr>
              <a:t>= </a:t>
            </a:r>
            <a:r>
              <a:rPr sz="1500" b="1" dirty="0" err="1">
                <a:latin typeface="黑体" panose="02010609060101010101" pitchFamily="49" charset="-122"/>
                <a:ea typeface="黑体" panose="02010609060101010101" pitchFamily="49" charset="-122"/>
              </a:rPr>
              <a:t>行精确体外放疗的宫颈癌患者数</a:t>
            </a:r>
            <a:r>
              <a:rPr sz="1500" b="1" dirty="0">
                <a:latin typeface="黑体" panose="02010609060101010101" pitchFamily="49" charset="-122"/>
                <a:ea typeface="黑体" panose="02010609060101010101" pitchFamily="49" charset="-122"/>
              </a:rPr>
              <a:t>/同期接受体外放疗的宫颈癌患者总数×100%。</a:t>
            </a:r>
          </a:p>
          <a:p>
            <a:pPr marL="257175" indent="-257175">
              <a:lnSpc>
                <a:spcPct val="160000"/>
              </a:lnSpc>
              <a:buFont typeface="Wingdings" panose="05000000000000000000" charset="0"/>
              <a:buChar char="Ø"/>
            </a:pPr>
            <a:r>
              <a:rPr lang="zh-CN" altLang="en-US" sz="1500" b="1" dirty="0">
                <a:latin typeface="黑体" panose="02010609060101010101" pitchFamily="49" charset="-122"/>
                <a:ea typeface="黑体" panose="02010609060101010101" pitchFamily="49" charset="-122"/>
              </a:rPr>
              <a:t>意义：提高宫颈癌患者体外放疗的准确性。</a:t>
            </a:r>
          </a:p>
          <a:p>
            <a:pPr marL="257175" indent="-257175">
              <a:lnSpc>
                <a:spcPct val="160000"/>
              </a:lnSpc>
              <a:buFont typeface="Wingdings" panose="05000000000000000000" charset="0"/>
              <a:buChar char="Ø"/>
            </a:pPr>
            <a:r>
              <a:rPr lang="zh-CN" altLang="en-US" sz="1500" b="1" dirty="0">
                <a:latin typeface="黑体" panose="02010609060101010101" pitchFamily="49" charset="-122"/>
                <a:ea typeface="黑体" panose="02010609060101010101" pitchFamily="49" charset="-122"/>
              </a:rPr>
              <a:t>说明：适用于宫颈癌的精确体外放疗技术包括 </a:t>
            </a:r>
            <a:r>
              <a:rPr lang="zh-CN" altLang="en-US" sz="1500" b="1" dirty="0">
                <a:solidFill>
                  <a:srgbClr val="C00000"/>
                </a:solidFill>
                <a:latin typeface="黑体" panose="02010609060101010101" pitchFamily="49" charset="-122"/>
                <a:ea typeface="黑体" panose="02010609060101010101" pitchFamily="49" charset="-122"/>
              </a:rPr>
              <a:t>三维适形放疗、</a:t>
            </a:r>
          </a:p>
          <a:p>
            <a:pPr>
              <a:lnSpc>
                <a:spcPct val="160000"/>
              </a:lnSpc>
            </a:pPr>
            <a:r>
              <a:rPr lang="en-US" altLang="zh-CN" sz="1500" b="1" dirty="0">
                <a:solidFill>
                  <a:srgbClr val="C00000"/>
                </a:solidFill>
                <a:latin typeface="黑体" panose="02010609060101010101" pitchFamily="49" charset="-122"/>
                <a:ea typeface="黑体" panose="02010609060101010101" pitchFamily="49" charset="-122"/>
              </a:rPr>
              <a:t>                                            </a:t>
            </a:r>
            <a:r>
              <a:rPr lang="zh-CN" altLang="en-US" sz="1500" b="1" dirty="0">
                <a:solidFill>
                  <a:srgbClr val="C00000"/>
                </a:solidFill>
                <a:latin typeface="黑体" panose="02010609060101010101" pitchFamily="49" charset="-122"/>
                <a:ea typeface="黑体" panose="02010609060101010101" pitchFamily="49" charset="-122"/>
              </a:rPr>
              <a:t>调强放疗、</a:t>
            </a:r>
          </a:p>
          <a:p>
            <a:pPr>
              <a:lnSpc>
                <a:spcPct val="160000"/>
              </a:lnSpc>
            </a:pPr>
            <a:r>
              <a:rPr lang="en-US" altLang="zh-CN" sz="1500" b="1" dirty="0">
                <a:solidFill>
                  <a:srgbClr val="C00000"/>
                </a:solidFill>
                <a:latin typeface="黑体" panose="02010609060101010101" pitchFamily="49" charset="-122"/>
                <a:ea typeface="黑体" panose="02010609060101010101" pitchFamily="49" charset="-122"/>
              </a:rPr>
              <a:t>                                            </a:t>
            </a:r>
            <a:r>
              <a:rPr lang="zh-CN" altLang="en-US" sz="1500" b="1" dirty="0">
                <a:solidFill>
                  <a:srgbClr val="C00000"/>
                </a:solidFill>
                <a:latin typeface="黑体" panose="02010609060101010101" pitchFamily="49" charset="-122"/>
                <a:ea typeface="黑体" panose="02010609060101010101" pitchFamily="49" charset="-122"/>
              </a:rPr>
              <a:t>容积弧形调强放疗、</a:t>
            </a:r>
          </a:p>
          <a:p>
            <a:pPr>
              <a:lnSpc>
                <a:spcPct val="160000"/>
              </a:lnSpc>
            </a:pPr>
            <a:r>
              <a:rPr lang="en-US" altLang="zh-CN" sz="1500" b="1" dirty="0">
                <a:solidFill>
                  <a:srgbClr val="C00000"/>
                </a:solidFill>
                <a:latin typeface="黑体" panose="02010609060101010101" pitchFamily="49" charset="-122"/>
                <a:ea typeface="黑体" panose="02010609060101010101" pitchFamily="49" charset="-122"/>
              </a:rPr>
              <a:t>                                            </a:t>
            </a:r>
            <a:r>
              <a:rPr lang="zh-CN" altLang="en-US" sz="1500" b="1" dirty="0">
                <a:solidFill>
                  <a:srgbClr val="C00000"/>
                </a:solidFill>
                <a:latin typeface="黑体" panose="02010609060101010101" pitchFamily="49" charset="-122"/>
                <a:ea typeface="黑体" panose="02010609060101010101" pitchFamily="49" charset="-122"/>
              </a:rPr>
              <a:t>立体定向放疗、</a:t>
            </a:r>
          </a:p>
          <a:p>
            <a:pPr>
              <a:lnSpc>
                <a:spcPct val="160000"/>
              </a:lnSpc>
            </a:pPr>
            <a:r>
              <a:rPr lang="en-US" altLang="zh-CN" sz="1500" b="1" dirty="0">
                <a:solidFill>
                  <a:srgbClr val="C00000"/>
                </a:solidFill>
                <a:latin typeface="黑体" panose="02010609060101010101" pitchFamily="49" charset="-122"/>
                <a:ea typeface="黑体" panose="02010609060101010101" pitchFamily="49" charset="-122"/>
              </a:rPr>
              <a:t>                                            </a:t>
            </a:r>
            <a:r>
              <a:rPr lang="zh-CN" altLang="en-US" sz="1500" b="1" dirty="0">
                <a:solidFill>
                  <a:srgbClr val="C00000"/>
                </a:solidFill>
                <a:latin typeface="黑体" panose="02010609060101010101" pitchFamily="49" charset="-122"/>
                <a:ea typeface="黑体" panose="02010609060101010101" pitchFamily="49" charset="-122"/>
              </a:rPr>
              <a:t>螺旋断层放疗。</a:t>
            </a:r>
          </a:p>
          <a:p>
            <a:pPr marL="257175" indent="-257175">
              <a:lnSpc>
                <a:spcPct val="140000"/>
              </a:lnSpc>
              <a:buFont typeface="Wingdings" panose="05000000000000000000" charset="0"/>
              <a:buChar char="Ø"/>
            </a:pPr>
            <a:endParaRPr lang="zh-CN" altLang="en-US" sz="1500"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26279" y="3799999"/>
            <a:ext cx="3048000" cy="300082"/>
          </a:xfrm>
          <a:prstGeom prst="rect">
            <a:avLst/>
          </a:prstGeom>
          <a:noFill/>
        </p:spPr>
        <p:txBody>
          <a:bodyPr wrap="square" rtlCol="0">
            <a:spAutoFit/>
          </a:bodyPr>
          <a:lstStyle/>
          <a:p>
            <a:endParaRPr lang="zh-CN" altLang="en-US" sz="1350"/>
          </a:p>
        </p:txBody>
      </p:sp>
      <p:sp>
        <p:nvSpPr>
          <p:cNvPr id="5" name="文本框 4"/>
          <p:cNvSpPr txBox="1"/>
          <p:nvPr/>
        </p:nvSpPr>
        <p:spPr>
          <a:xfrm>
            <a:off x="274319" y="26257"/>
            <a:ext cx="8706326" cy="3955698"/>
          </a:xfrm>
          <a:prstGeom prst="rect">
            <a:avLst/>
          </a:prstGeom>
          <a:noFill/>
        </p:spPr>
        <p:txBody>
          <a:bodyPr wrap="square" rtlCol="0">
            <a:spAutoFit/>
          </a:bodyPr>
          <a:lstStyle/>
          <a:p>
            <a:pPr>
              <a:lnSpc>
                <a:spcPct val="160000"/>
              </a:lnSpc>
            </a:pPr>
            <a:r>
              <a:rPr lang="zh-CN" altLang="en-US" sz="2400" b="1" dirty="0">
                <a:solidFill>
                  <a:srgbClr val="20B8AD"/>
                </a:solidFill>
                <a:latin typeface="微软雅黑" panose="020B0503020204020204" pitchFamily="34" charset="-122"/>
                <a:ea typeface="微软雅黑" panose="020B0503020204020204" pitchFamily="34" charset="-122"/>
                <a:cs typeface="Poppins SemiBold" panose="02000000000000000000" charset="0"/>
              </a:rPr>
              <a:t>指标三、宫颈癌患者精确腔内放疗率</a:t>
            </a:r>
            <a:endParaRPr lang="zh-CN" altLang="en-US" sz="2100" dirty="0">
              <a:solidFill>
                <a:schemeClr val="accent1"/>
              </a:solidFill>
              <a:effectLst>
                <a:outerShdw blurRad="38100" dist="25400" dir="5400000" algn="ctr" rotWithShape="0">
                  <a:srgbClr val="6E747A">
                    <a:alpha val="43000"/>
                  </a:srgbClr>
                </a:outerShdw>
              </a:effectLst>
            </a:endParaRPr>
          </a:p>
          <a:p>
            <a:pPr marL="257175" indent="-257175">
              <a:lnSpc>
                <a:spcPct val="160000"/>
              </a:lnSpc>
              <a:buFont typeface="Wingdings" panose="05000000000000000000" charset="0"/>
              <a:buChar char="Ø"/>
            </a:pPr>
            <a:endParaRPr lang="en-US" altLang="zh-CN" sz="1500" dirty="0"/>
          </a:p>
          <a:p>
            <a:pPr marL="257175" indent="-257175">
              <a:lnSpc>
                <a:spcPct val="160000"/>
              </a:lnSpc>
              <a:buFont typeface="Wingdings" panose="05000000000000000000" charset="0"/>
              <a:buChar char="Ø"/>
            </a:pPr>
            <a:r>
              <a:rPr lang="zh-CN" altLang="en-US" sz="1500" dirty="0"/>
              <a:t>定义：行精确近距离放疗技术的宫颈癌患者数占接受近距离放疗的宫颈癌患者总数的比例。</a:t>
            </a:r>
          </a:p>
          <a:p>
            <a:pPr marL="257175" indent="-257175">
              <a:lnSpc>
                <a:spcPct val="160000"/>
              </a:lnSpc>
              <a:buFont typeface="Wingdings" panose="05000000000000000000" charset="0"/>
              <a:buChar char="Ø"/>
            </a:pPr>
            <a:r>
              <a:rPr lang="zh-CN" altLang="en-US" sz="1500" dirty="0"/>
              <a:t>计算公式：</a:t>
            </a:r>
            <a:r>
              <a:rPr sz="1500" dirty="0" err="1"/>
              <a:t>宫颈癌患者精确近距离放疗率</a:t>
            </a:r>
            <a:r>
              <a:rPr sz="1500" dirty="0"/>
              <a:t>=</a:t>
            </a:r>
            <a:r>
              <a:rPr sz="1500" dirty="0" err="1"/>
              <a:t>行精确近距离放疗技术的宫颈癌患者数</a:t>
            </a:r>
            <a:r>
              <a:rPr sz="1500" dirty="0"/>
              <a:t>/同期接受近距离放疗的宫颈癌患者总数×100%</a:t>
            </a:r>
          </a:p>
          <a:p>
            <a:pPr marL="257175" indent="-257175">
              <a:lnSpc>
                <a:spcPct val="160000"/>
              </a:lnSpc>
              <a:buFont typeface="Wingdings" panose="05000000000000000000" charset="0"/>
              <a:buChar char="Ø"/>
            </a:pPr>
            <a:r>
              <a:rPr lang="zh-CN" altLang="en-US" sz="1500" dirty="0"/>
              <a:t>意义：提高宫颈癌患者腔内放疗的准确性。</a:t>
            </a:r>
          </a:p>
          <a:p>
            <a:pPr marL="257175" indent="-257175">
              <a:lnSpc>
                <a:spcPct val="160000"/>
              </a:lnSpc>
              <a:buFont typeface="Wingdings" panose="05000000000000000000" charset="0"/>
              <a:buChar char="Ø"/>
            </a:pPr>
            <a:r>
              <a:rPr lang="zh-CN" altLang="en-US" sz="1500" dirty="0"/>
              <a:t>说明：精确近距离放疗是指包含治疗计划设计(三维计划）的</a:t>
            </a:r>
            <a:r>
              <a:rPr lang="zh-CN" altLang="en-US" sz="1500" dirty="0">
                <a:solidFill>
                  <a:srgbClr val="C00000"/>
                </a:solidFill>
                <a:latin typeface="黑体" panose="02010609060101010101" pitchFamily="49" charset="-122"/>
                <a:ea typeface="黑体" panose="02010609060101010101" pitchFamily="49" charset="-122"/>
              </a:rPr>
              <a:t>腔内后装</a:t>
            </a:r>
            <a:r>
              <a:rPr lang="zh-CN" altLang="en-US" sz="1500" dirty="0"/>
              <a:t>或插植</a:t>
            </a:r>
            <a:r>
              <a:rPr lang="zh-CN" altLang="en-US" sz="1500" b="1" dirty="0">
                <a:solidFill>
                  <a:srgbClr val="C00000"/>
                </a:solidFill>
                <a:latin typeface="黑体" panose="02010609060101010101" pitchFamily="49" charset="-122"/>
                <a:ea typeface="黑体" panose="02010609060101010101" pitchFamily="49" charset="-122"/>
              </a:rPr>
              <a:t>放疗</a:t>
            </a:r>
            <a:r>
              <a:rPr lang="zh-CN" altLang="en-US" sz="1500" dirty="0"/>
              <a:t>，并采用螺旋 CT 模拟定位、磁共振模拟定位、超声引导、超声定位技术行图像引导。</a:t>
            </a:r>
            <a:endParaRPr lang="en-US" altLang="zh-CN" sz="1500" dirty="0"/>
          </a:p>
          <a:p>
            <a:pPr marL="342900" indent="-342900">
              <a:lnSpc>
                <a:spcPct val="160000"/>
              </a:lnSpc>
              <a:buFont typeface="Wingdings" panose="05000000000000000000" charset="0"/>
              <a:buChar char="Ø"/>
            </a:pPr>
            <a:r>
              <a:rPr lang="zh-CN" altLang="en-US" sz="1600" dirty="0"/>
              <a:t>近距离照射需在腔内放疗记录单及出院记录中体现：照射部位、</a:t>
            </a:r>
            <a:r>
              <a:rPr lang="en-US" altLang="zh-CN" sz="1600" dirty="0"/>
              <a:t> </a:t>
            </a:r>
            <a:r>
              <a:rPr lang="zh-CN" altLang="en-US" sz="1600" dirty="0"/>
              <a:t>照射剂量、危及器官限量</a:t>
            </a:r>
            <a:endParaRPr lang="zh-CN" altLang="en-US" sz="1500" dirty="0"/>
          </a:p>
          <a:p>
            <a:pPr marL="257175" indent="-257175">
              <a:lnSpc>
                <a:spcPct val="140000"/>
              </a:lnSpc>
              <a:buFont typeface="Wingdings" panose="05000000000000000000" charset="0"/>
              <a:buChar char="Ø"/>
            </a:pPr>
            <a:endParaRPr lang="zh-CN" altLang="en-US" sz="15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26279" y="3799999"/>
            <a:ext cx="3048000" cy="300082"/>
          </a:xfrm>
          <a:prstGeom prst="rect">
            <a:avLst/>
          </a:prstGeom>
          <a:noFill/>
        </p:spPr>
        <p:txBody>
          <a:bodyPr wrap="square" rtlCol="0">
            <a:spAutoFit/>
          </a:bodyPr>
          <a:lstStyle/>
          <a:p>
            <a:endParaRPr lang="zh-CN" altLang="en-US" sz="1350"/>
          </a:p>
        </p:txBody>
      </p:sp>
      <p:sp>
        <p:nvSpPr>
          <p:cNvPr id="5" name="文本框 4"/>
          <p:cNvSpPr txBox="1"/>
          <p:nvPr/>
        </p:nvSpPr>
        <p:spPr>
          <a:xfrm>
            <a:off x="164017" y="124481"/>
            <a:ext cx="8706326" cy="4305300"/>
          </a:xfrm>
          <a:prstGeom prst="rect">
            <a:avLst/>
          </a:prstGeom>
          <a:noFill/>
        </p:spPr>
        <p:txBody>
          <a:bodyPr wrap="square" rtlCol="0">
            <a:noAutofit/>
          </a:bodyPr>
          <a:lstStyle/>
          <a:p>
            <a:pPr algn="l">
              <a:lnSpc>
                <a:spcPct val="160000"/>
              </a:lnSpc>
              <a:buClrTx/>
              <a:buSzTx/>
              <a:buFontTx/>
            </a:pPr>
            <a:r>
              <a:rPr lang="zh-CN" altLang="en-US" sz="2400" b="1" dirty="0">
                <a:solidFill>
                  <a:srgbClr val="20B8AD"/>
                </a:solidFill>
                <a:latin typeface="微软雅黑" panose="020B0503020204020204" pitchFamily="34" charset="-122"/>
                <a:ea typeface="微软雅黑" panose="020B0503020204020204" pitchFamily="34" charset="-122"/>
                <a:cs typeface="Poppins SemiBold" panose="02000000000000000000" charset="0"/>
              </a:rPr>
              <a:t>指标四、宫颈癌患者增敏化疗采用标准方案率</a:t>
            </a:r>
            <a:endParaRPr lang="zh-CN" altLang="en-US" sz="2100" dirty="0">
              <a:solidFill>
                <a:schemeClr val="accent1"/>
              </a:solidFill>
              <a:effectLst>
                <a:outerShdw blurRad="38100" dist="25400" dir="5400000" algn="ctr" rotWithShape="0">
                  <a:srgbClr val="6E747A">
                    <a:alpha val="43000"/>
                  </a:srgbClr>
                </a:outerShdw>
              </a:effectLst>
            </a:endParaRPr>
          </a:p>
          <a:p>
            <a:pPr marL="257175" indent="-257175">
              <a:lnSpc>
                <a:spcPct val="170000"/>
              </a:lnSpc>
              <a:buFont typeface="Wingdings" panose="05000000000000000000" charset="0"/>
              <a:buChar char="Ø"/>
            </a:pPr>
            <a:r>
              <a:rPr lang="zh-CN" altLang="en-US" sz="1500" dirty="0"/>
              <a:t>定义：采用推荐的标准增敏化疗方案的同步放化疗治疗的宫颈癌患者数占接受同步放化疗治疗的宫颈癌患者总数的比例。</a:t>
            </a:r>
          </a:p>
          <a:p>
            <a:pPr marL="257175" indent="-257175">
              <a:lnSpc>
                <a:spcPct val="170000"/>
              </a:lnSpc>
              <a:buFont typeface="Wingdings" panose="05000000000000000000" charset="0"/>
              <a:buChar char="Ø"/>
            </a:pPr>
            <a:r>
              <a:rPr lang="zh-CN" altLang="en-US" sz="1500" dirty="0"/>
              <a:t>计算公式：</a:t>
            </a:r>
            <a:r>
              <a:rPr sz="1500" dirty="0" err="1"/>
              <a:t>宫颈癌患者增敏化疗采用标准方案率</a:t>
            </a:r>
            <a:r>
              <a:rPr sz="1500" dirty="0"/>
              <a:t>=</a:t>
            </a:r>
            <a:r>
              <a:rPr sz="1500" dirty="0" err="1"/>
              <a:t>采用标准增敏化疗方案的同步放化疗治疗的宫颈癌患者数</a:t>
            </a:r>
            <a:r>
              <a:rPr sz="1500" dirty="0"/>
              <a:t>/同期接受同步放化疗治疗的宫颈癌患者总数×100%</a:t>
            </a:r>
          </a:p>
          <a:p>
            <a:pPr marL="257175" indent="-257175">
              <a:lnSpc>
                <a:spcPct val="170000"/>
              </a:lnSpc>
              <a:buFont typeface="Wingdings" panose="05000000000000000000" charset="0"/>
              <a:buChar char="Ø"/>
            </a:pPr>
            <a:r>
              <a:rPr lang="zh-CN" altLang="en-US" sz="1500" dirty="0"/>
              <a:t>意义：反映宫颈癌同步放化疗中化疗方案选择的规范性。</a:t>
            </a:r>
          </a:p>
          <a:p>
            <a:pPr marL="257175" indent="-257175">
              <a:lnSpc>
                <a:spcPct val="170000"/>
              </a:lnSpc>
              <a:buFont typeface="Wingdings" panose="05000000000000000000" charset="0"/>
              <a:buChar char="Ø"/>
            </a:pPr>
            <a:r>
              <a:rPr lang="zh-CN" altLang="en-US" sz="1500" dirty="0"/>
              <a:t>说明：国家卫生健康委员会推荐的标准增敏化疗方案：</a:t>
            </a:r>
            <a:r>
              <a:rPr lang="zh-CN" altLang="en-US" sz="1500" b="1" u="sng" dirty="0">
                <a:solidFill>
                  <a:srgbClr val="C00000"/>
                </a:solidFill>
              </a:rPr>
              <a:t>顺铂周疗</a:t>
            </a:r>
            <a:r>
              <a:rPr lang="zh-CN" altLang="en-US" sz="1500" dirty="0"/>
              <a:t>。</a:t>
            </a:r>
          </a:p>
          <a:p>
            <a:pPr marL="257175" indent="-257175">
              <a:lnSpc>
                <a:spcPct val="170000"/>
              </a:lnSpc>
              <a:buFont typeface="Wingdings" panose="05000000000000000000" charset="0"/>
              <a:buChar char="Ø"/>
            </a:pPr>
            <a:r>
              <a:rPr lang="zh-CN" altLang="en-US" sz="1500" dirty="0"/>
              <a:t>除外患者：顺铂过敏。</a:t>
            </a:r>
          </a:p>
          <a:p>
            <a:pPr marL="257175" indent="-257175">
              <a:lnSpc>
                <a:spcPct val="170000"/>
              </a:lnSpc>
              <a:buFont typeface="Wingdings" panose="05000000000000000000" charset="0"/>
              <a:buChar char="Ø"/>
            </a:pPr>
            <a:r>
              <a:rPr lang="zh-CN" altLang="en-US" sz="1500" dirty="0">
                <a:sym typeface="+mn-ea"/>
              </a:rPr>
              <a:t>评估办法：抽查接受增敏化疗的宫颈癌病历10份，100%采用标准方案得满分，每减少10%</a:t>
            </a:r>
            <a:endParaRPr lang="zh-CN" altLang="en-US" sz="1500" dirty="0"/>
          </a:p>
          <a:p>
            <a:pPr marL="257175" indent="-257175">
              <a:lnSpc>
                <a:spcPct val="140000"/>
              </a:lnSpc>
              <a:buFont typeface="Wingdings" panose="05000000000000000000" charset="0"/>
              <a:buChar char="Ø"/>
            </a:pPr>
            <a:endParaRPr lang="zh-CN" altLang="en-US" sz="1500"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26279" y="3799999"/>
            <a:ext cx="3048000" cy="300082"/>
          </a:xfrm>
          <a:prstGeom prst="rect">
            <a:avLst/>
          </a:prstGeom>
          <a:noFill/>
        </p:spPr>
        <p:txBody>
          <a:bodyPr wrap="square" rtlCol="0">
            <a:spAutoFit/>
          </a:bodyPr>
          <a:lstStyle/>
          <a:p>
            <a:endParaRPr lang="zh-CN" altLang="en-US" sz="1350"/>
          </a:p>
        </p:txBody>
      </p:sp>
      <p:sp>
        <p:nvSpPr>
          <p:cNvPr id="5" name="文本框 4"/>
          <p:cNvSpPr txBox="1"/>
          <p:nvPr/>
        </p:nvSpPr>
        <p:spPr>
          <a:xfrm>
            <a:off x="211975" y="47748"/>
            <a:ext cx="8706326" cy="4305300"/>
          </a:xfrm>
          <a:prstGeom prst="rect">
            <a:avLst/>
          </a:prstGeom>
          <a:noFill/>
        </p:spPr>
        <p:txBody>
          <a:bodyPr wrap="square" rtlCol="0">
            <a:noAutofit/>
          </a:bodyPr>
          <a:lstStyle/>
          <a:p>
            <a:pPr algn="l">
              <a:lnSpc>
                <a:spcPct val="170000"/>
              </a:lnSpc>
              <a:buClrTx/>
              <a:buSzTx/>
              <a:buFontTx/>
            </a:pPr>
            <a:r>
              <a:rPr lang="zh-CN" altLang="en-US" sz="2400" b="1" dirty="0">
                <a:solidFill>
                  <a:srgbClr val="20B8AD"/>
                </a:solidFill>
                <a:latin typeface="微软雅黑" panose="020B0503020204020204" pitchFamily="34" charset="-122"/>
                <a:ea typeface="微软雅黑" panose="020B0503020204020204" pitchFamily="34" charset="-122"/>
                <a:cs typeface="Poppins SemiBold" panose="02000000000000000000" charset="0"/>
              </a:rPr>
              <a:t>指标五、宫颈癌放疗患者近期并发症发生率</a:t>
            </a:r>
            <a:endParaRPr lang="zh-CN" altLang="en-US" sz="2100" dirty="0">
              <a:solidFill>
                <a:schemeClr val="accent1"/>
              </a:solidFill>
              <a:effectLst>
                <a:outerShdw blurRad="38100" dist="25400" dir="5400000" algn="ctr" rotWithShape="0">
                  <a:srgbClr val="6E747A">
                    <a:alpha val="43000"/>
                  </a:srgbClr>
                </a:outerShdw>
              </a:effectLst>
            </a:endParaRPr>
          </a:p>
          <a:p>
            <a:pPr marL="257175" indent="-257175">
              <a:lnSpc>
                <a:spcPct val="170000"/>
              </a:lnSpc>
              <a:buFont typeface="Wingdings" panose="05000000000000000000" charset="0"/>
              <a:buChar char="Ø"/>
            </a:pPr>
            <a:r>
              <a:rPr lang="zh-CN" altLang="en-US" sz="1500" dirty="0"/>
              <a:t>定义：在放疗期间及放疗结束后 3 个月之内发生放疗相关并发症的宫颈癌患者数占宫颈癌放疗患者总数的比例。</a:t>
            </a:r>
          </a:p>
          <a:p>
            <a:pPr marL="257175" indent="-257175">
              <a:lnSpc>
                <a:spcPct val="170000"/>
              </a:lnSpc>
              <a:buFont typeface="Wingdings" panose="05000000000000000000" charset="0"/>
              <a:buChar char="Ø"/>
            </a:pPr>
            <a:r>
              <a:rPr lang="zh-CN" altLang="en-US" sz="1500" dirty="0"/>
              <a:t>计算公式：</a:t>
            </a:r>
            <a:r>
              <a:rPr sz="1500" dirty="0" err="1"/>
              <a:t>宫颈癌放疗患者近期并发症发生率</a:t>
            </a:r>
            <a:r>
              <a:rPr sz="1500" dirty="0"/>
              <a:t>=放疗期间和放疗结束3月内发生放疗相关并发症的宫颈癌放疗患者数/</a:t>
            </a:r>
            <a:r>
              <a:rPr sz="1500" dirty="0" err="1"/>
              <a:t>同期宫颈癌放疗患者总数</a:t>
            </a:r>
            <a:r>
              <a:rPr sz="1500" dirty="0"/>
              <a:t>× 100%</a:t>
            </a:r>
          </a:p>
          <a:p>
            <a:pPr marL="257175" indent="-257175">
              <a:lnSpc>
                <a:spcPct val="170000"/>
              </a:lnSpc>
              <a:buFont typeface="Wingdings" panose="05000000000000000000" charset="0"/>
              <a:buChar char="Ø"/>
            </a:pPr>
            <a:r>
              <a:rPr lang="zh-CN" altLang="en-US" sz="1500" dirty="0"/>
              <a:t>意义：反映医疗技术能力和医疗质量。</a:t>
            </a:r>
          </a:p>
          <a:p>
            <a:pPr marL="257175" indent="-257175">
              <a:lnSpc>
                <a:spcPct val="170000"/>
              </a:lnSpc>
              <a:buFont typeface="Wingdings" panose="05000000000000000000" charset="0"/>
              <a:buChar char="Ø"/>
            </a:pPr>
            <a:r>
              <a:rPr lang="zh-CN" altLang="en-US" sz="1500" dirty="0"/>
              <a:t>质控目的：</a:t>
            </a:r>
            <a:r>
              <a:rPr lang="zh-CN" altLang="en-US" sz="1500" dirty="0">
                <a:solidFill>
                  <a:srgbClr val="C00000"/>
                </a:solidFill>
              </a:rPr>
              <a:t>比例降低</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26279" y="3799999"/>
            <a:ext cx="3048000" cy="300082"/>
          </a:xfrm>
          <a:prstGeom prst="rect">
            <a:avLst/>
          </a:prstGeom>
          <a:noFill/>
        </p:spPr>
        <p:txBody>
          <a:bodyPr wrap="square" rtlCol="0">
            <a:spAutoFit/>
          </a:bodyPr>
          <a:lstStyle/>
          <a:p>
            <a:endParaRPr lang="zh-CN" altLang="en-US" sz="1350"/>
          </a:p>
        </p:txBody>
      </p:sp>
      <p:sp>
        <p:nvSpPr>
          <p:cNvPr id="5" name="文本框 4"/>
          <p:cNvSpPr txBox="1"/>
          <p:nvPr/>
        </p:nvSpPr>
        <p:spPr>
          <a:xfrm>
            <a:off x="274321" y="79160"/>
            <a:ext cx="8706326" cy="4305300"/>
          </a:xfrm>
          <a:prstGeom prst="rect">
            <a:avLst/>
          </a:prstGeom>
          <a:noFill/>
        </p:spPr>
        <p:txBody>
          <a:bodyPr wrap="square" rtlCol="0">
            <a:noAutofit/>
          </a:bodyPr>
          <a:lstStyle/>
          <a:p>
            <a:pPr algn="l">
              <a:lnSpc>
                <a:spcPct val="160000"/>
              </a:lnSpc>
              <a:buClrTx/>
              <a:buSzTx/>
              <a:buFontTx/>
            </a:pPr>
            <a:r>
              <a:rPr lang="zh-CN" altLang="en-US" sz="1600" b="1" dirty="0">
                <a:solidFill>
                  <a:srgbClr val="20B8AD"/>
                </a:solidFill>
                <a:latin typeface="微软雅黑" panose="020B0503020204020204" pitchFamily="34" charset="-122"/>
                <a:ea typeface="微软雅黑" panose="020B0503020204020204" pitchFamily="34" charset="-122"/>
                <a:cs typeface="Poppins SemiBold" panose="02000000000000000000" charset="0"/>
              </a:rPr>
              <a:t>指标五、宫颈癌放疗患者近期并发症发生率</a:t>
            </a:r>
            <a:endParaRPr lang="zh-CN" altLang="en-US" sz="1600" dirty="0">
              <a:solidFill>
                <a:schemeClr val="accent1"/>
              </a:solidFill>
              <a:effectLst>
                <a:outerShdw blurRad="38100" dist="25400" dir="5400000" algn="ctr" rotWithShape="0">
                  <a:srgbClr val="6E747A">
                    <a:alpha val="43000"/>
                  </a:srgbClr>
                </a:outerShdw>
              </a:effectLst>
            </a:endParaRPr>
          </a:p>
          <a:p>
            <a:pPr marL="257175" indent="-257175">
              <a:lnSpc>
                <a:spcPct val="170000"/>
              </a:lnSpc>
              <a:buFont typeface="Wingdings" panose="05000000000000000000" charset="0"/>
              <a:buChar char="Ø"/>
            </a:pPr>
            <a:endParaRPr lang="en-US" altLang="zh-CN" sz="1500" dirty="0"/>
          </a:p>
          <a:p>
            <a:pPr marL="257175" indent="-257175">
              <a:lnSpc>
                <a:spcPct val="170000"/>
              </a:lnSpc>
              <a:buFont typeface="Wingdings" panose="05000000000000000000" charset="0"/>
              <a:buChar char="Ø"/>
            </a:pPr>
            <a:r>
              <a:rPr lang="zh-CN" altLang="en-US" sz="1500" dirty="0"/>
              <a:t>评估办法：抽取10份宫颈癌放疗病例，近期并发症均有标准记录并按照CTCAE5.0标准分级者不扣分，每减少10%扣1分；4级不良事件（骨髓抑制除外）每出现10%扣1分。</a:t>
            </a:r>
          </a:p>
          <a:p>
            <a:pPr marL="257175" indent="-257175">
              <a:lnSpc>
                <a:spcPct val="170000"/>
              </a:lnSpc>
              <a:buFont typeface="Wingdings" panose="05000000000000000000" charset="0"/>
              <a:buChar char="Ø"/>
            </a:pPr>
            <a:r>
              <a:rPr lang="zh-CN" altLang="en-US" sz="1500" dirty="0"/>
              <a:t>宫颈癌放疗近期并发症包括：</a:t>
            </a:r>
          </a:p>
          <a:p>
            <a:pPr>
              <a:lnSpc>
                <a:spcPct val="170000"/>
              </a:lnSpc>
            </a:pPr>
            <a:r>
              <a:rPr lang="en-US" altLang="zh-CN" sz="1500" dirty="0"/>
              <a:t>  </a:t>
            </a:r>
            <a:r>
              <a:rPr lang="zh-CN" altLang="en-US" sz="1500" dirty="0"/>
              <a:t>（1）全身反应：头痛、眩晕、乏力、食欲不振、恶心、呕吐、白细胞减少、血小板减少；</a:t>
            </a:r>
          </a:p>
          <a:p>
            <a:pPr>
              <a:lnSpc>
                <a:spcPct val="170000"/>
              </a:lnSpc>
            </a:pPr>
            <a:r>
              <a:rPr lang="en-US" altLang="zh-CN" sz="1500" dirty="0"/>
              <a:t>  </a:t>
            </a:r>
            <a:r>
              <a:rPr lang="zh-CN" altLang="en-US" sz="1500" dirty="0"/>
              <a:t>（2）直肠反应：里急后重、腹泻、粘液便、大便疼痛、便血；</a:t>
            </a:r>
          </a:p>
          <a:p>
            <a:pPr>
              <a:lnSpc>
                <a:spcPct val="170000"/>
              </a:lnSpc>
            </a:pPr>
            <a:r>
              <a:rPr lang="zh-CN" altLang="en-US" sz="1500" dirty="0"/>
              <a:t> </a:t>
            </a:r>
            <a:r>
              <a:rPr lang="en-US" altLang="zh-CN" sz="1500" dirty="0"/>
              <a:t> </a:t>
            </a:r>
            <a:r>
              <a:rPr lang="zh-CN" altLang="en-US" sz="1500" dirty="0"/>
              <a:t>（3）膀胱反应：尿频、尿急、尿痛、血尿；</a:t>
            </a:r>
          </a:p>
          <a:p>
            <a:pPr>
              <a:lnSpc>
                <a:spcPct val="170000"/>
              </a:lnSpc>
            </a:pPr>
            <a:r>
              <a:rPr lang="zh-CN" altLang="en-US" sz="1500" dirty="0"/>
              <a:t> </a:t>
            </a:r>
            <a:r>
              <a:rPr lang="en-US" altLang="zh-CN" sz="1500" dirty="0"/>
              <a:t> </a:t>
            </a:r>
            <a:r>
              <a:rPr lang="zh-CN" altLang="en-US" sz="1500" dirty="0"/>
              <a:t>（4）内照射相关反应：出血、子宫穿孔、肠瘘、肠炎；</a:t>
            </a:r>
          </a:p>
          <a:p>
            <a:pPr>
              <a:lnSpc>
                <a:spcPct val="170000"/>
              </a:lnSpc>
            </a:pPr>
            <a:r>
              <a:rPr lang="zh-CN" altLang="en-US" sz="1500" dirty="0"/>
              <a:t> </a:t>
            </a:r>
            <a:r>
              <a:rPr lang="en-US" altLang="zh-CN" sz="1500" dirty="0"/>
              <a:t> </a:t>
            </a:r>
            <a:r>
              <a:rPr lang="zh-CN" altLang="en-US" sz="1500" dirty="0"/>
              <a:t>（5）阴道炎：阴道黏膜水肿、阴道充血、阴道疼痛、阴道排物增多，外阴炎。</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1886909555"/>
              </p:ext>
            </p:extLst>
          </p:nvPr>
        </p:nvGraphicFramePr>
        <p:xfrm>
          <a:off x="467544" y="1059582"/>
          <a:ext cx="8316540" cy="3415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3528" y="195486"/>
            <a:ext cx="5832648"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总结</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宫颈癌诊疗质控指标解读（河南省</a:t>
            </a:r>
            <a:r>
              <a:rPr lang="en-US" altLang="zh-CN" sz="2000" b="1" dirty="0">
                <a:latin typeface="微软雅黑" pitchFamily="34" charset="-122"/>
                <a:ea typeface="微软雅黑" pitchFamily="34" charset="-122"/>
              </a:rPr>
              <a:t>13</a:t>
            </a:r>
            <a:r>
              <a:rPr lang="zh-CN" altLang="en-US" sz="2000" b="1" dirty="0">
                <a:latin typeface="微软雅黑" pitchFamily="34" charset="-122"/>
                <a:ea typeface="微软雅黑" pitchFamily="34" charset="-122"/>
              </a:rPr>
              <a:t>条）</a:t>
            </a:r>
          </a:p>
        </p:txBody>
      </p:sp>
    </p:spTree>
    <p:extLst>
      <p:ext uri="{BB962C8B-B14F-4D97-AF65-F5344CB8AC3E}">
        <p14:creationId xmlns:p14="http://schemas.microsoft.com/office/powerpoint/2010/main" val="1522296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8355" y="2067560"/>
            <a:ext cx="3812540" cy="922020"/>
          </a:xfrm>
          <a:prstGeom prst="rect">
            <a:avLst/>
          </a:prstGeom>
          <a:noFill/>
        </p:spPr>
        <p:txBody>
          <a:bodyPr wrap="square" rtlCol="0">
            <a:spAutoFit/>
          </a:bodyPr>
          <a:lstStyle/>
          <a:p>
            <a:r>
              <a:rPr lang="zh-CN" altLang="en-US" sz="5400" b="1">
                <a:latin typeface="微软雅黑" panose="020B0503020204020204" pitchFamily="34" charset="-122"/>
                <a:ea typeface="微软雅黑" panose="020B0503020204020204" pitchFamily="34" charset="-122"/>
              </a:rPr>
              <a:t>谢</a:t>
            </a:r>
            <a:r>
              <a:rPr lang="en-US" altLang="zh-CN" sz="5400" b="1">
                <a:latin typeface="微软雅黑" panose="020B0503020204020204" pitchFamily="34" charset="-122"/>
                <a:ea typeface="微软雅黑" panose="020B0503020204020204" pitchFamily="34" charset="-122"/>
              </a:rPr>
              <a:t>  </a:t>
            </a:r>
            <a:r>
              <a:rPr lang="zh-CN" altLang="en-US" sz="5400" b="1">
                <a:latin typeface="微软雅黑" panose="020B0503020204020204" pitchFamily="34" charset="-122"/>
                <a:ea typeface="微软雅黑" panose="020B0503020204020204" pitchFamily="34" charset="-122"/>
              </a:rPr>
              <a:t>谢</a:t>
            </a:r>
          </a:p>
        </p:txBody>
      </p:sp>
      <p:pic>
        <p:nvPicPr>
          <p:cNvPr id="3" name="图片 2">
            <a:extLst>
              <a:ext uri="{FF2B5EF4-FFF2-40B4-BE49-F238E27FC236}">
                <a16:creationId xmlns:a16="http://schemas.microsoft.com/office/drawing/2014/main" id="{577999FA-EF95-1691-3FFE-601FDA2A59A7}"/>
              </a:ext>
            </a:extLst>
          </p:cNvPr>
          <p:cNvPicPr>
            <a:picLocks noChangeAspect="1"/>
          </p:cNvPicPr>
          <p:nvPr/>
        </p:nvPicPr>
        <p:blipFill>
          <a:blip r:embed="rId2"/>
          <a:stretch>
            <a:fillRect/>
          </a:stretch>
        </p:blipFill>
        <p:spPr>
          <a:xfrm>
            <a:off x="179512" y="0"/>
            <a:ext cx="2810500" cy="6584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605" y="1059815"/>
            <a:ext cx="8453120" cy="3240405"/>
          </a:xfrm>
          <a:prstGeom prst="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0" y="195263"/>
            <a:ext cx="8183563" cy="481012"/>
          </a:xfrm>
        </p:spPr>
        <p:txBody>
          <a:bodyPr>
            <a:noAutofit/>
          </a:bodyPr>
          <a:lstStyle/>
          <a:p>
            <a:pPr algn="l"/>
            <a:r>
              <a:rPr lang="zh-CN" altLang="en-US" sz="20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中国</a:t>
            </a:r>
            <a:r>
              <a:rPr lang="zh-CN" altLang="zh-CN" sz="20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宫颈癌规范诊疗质量控制指标（</a:t>
            </a:r>
            <a:r>
              <a:rPr lang="en-US" altLang="zh-CN" sz="20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2022</a:t>
            </a:r>
            <a:r>
              <a:rPr lang="zh-CN" altLang="zh-CN" sz="20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版）</a:t>
            </a:r>
          </a:p>
        </p:txBody>
      </p:sp>
      <p:pic>
        <p:nvPicPr>
          <p:cNvPr id="4" name="图片 3"/>
          <p:cNvPicPr>
            <a:picLocks noChangeAspect="1"/>
          </p:cNvPicPr>
          <p:nvPr/>
        </p:nvPicPr>
        <p:blipFill>
          <a:blip r:embed="rId2"/>
          <a:stretch>
            <a:fillRect/>
          </a:stretch>
        </p:blipFill>
        <p:spPr>
          <a:xfrm>
            <a:off x="539934" y="1480715"/>
            <a:ext cx="2208175" cy="2757488"/>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p:nvPicPr>
        <p:blipFill rotWithShape="1">
          <a:blip r:embed="rId3"/>
          <a:srcRect b="69835"/>
          <a:stretch>
            <a:fillRect/>
          </a:stretch>
        </p:blipFill>
        <p:spPr>
          <a:xfrm>
            <a:off x="3347616" y="1114822"/>
            <a:ext cx="5334000" cy="3107003"/>
          </a:xfrm>
          <a:prstGeom prst="rect">
            <a:avLst/>
          </a:prstGeom>
        </p:spPr>
      </p:pic>
      <p:sp>
        <p:nvSpPr>
          <p:cNvPr id="7" name="文本框 6"/>
          <p:cNvSpPr txBox="1"/>
          <p:nvPr/>
        </p:nvSpPr>
        <p:spPr>
          <a:xfrm>
            <a:off x="6155586" y="4516090"/>
            <a:ext cx="3456053" cy="245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中华肿瘤杂志 </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44</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615-622</a:t>
            </a:r>
          </a:p>
        </p:txBody>
      </p:sp>
      <p:sp>
        <p:nvSpPr>
          <p:cNvPr id="8" name="文本框 7"/>
          <p:cNvSpPr txBox="1"/>
          <p:nvPr/>
        </p:nvSpPr>
        <p:spPr>
          <a:xfrm>
            <a:off x="6948145" y="1060046"/>
            <a:ext cx="2771800" cy="337185"/>
          </a:xfrm>
          <a:prstGeom prst="rect">
            <a:avLst/>
          </a:prstGeom>
          <a:noFill/>
        </p:spPr>
        <p:txBody>
          <a:bodyPr wrap="square" rtlCol="0">
            <a:spAutoFit/>
          </a:bodyPr>
          <a:lstStyle/>
          <a:p>
            <a:r>
              <a:rPr lang="en-US" sz="1600" b="1" dirty="0">
                <a:solidFill>
                  <a:schemeClr val="tx2"/>
                </a:solidFill>
                <a:latin typeface="微软雅黑" panose="020B0503020204020204" pitchFamily="34" charset="-122"/>
                <a:ea typeface="微软雅黑" panose="020B0503020204020204" pitchFamily="34" charset="-122"/>
              </a:rPr>
              <a:t>2022</a:t>
            </a:r>
            <a:r>
              <a:rPr lang="zh-CN" altLang="en-US" sz="1600" b="1" dirty="0">
                <a:solidFill>
                  <a:schemeClr val="tx2"/>
                </a:solidFill>
                <a:latin typeface="微软雅黑" panose="020B0503020204020204" pitchFamily="34" charset="-122"/>
                <a:ea typeface="微软雅黑" panose="020B0503020204020204" pitchFamily="34" charset="-122"/>
              </a:rPr>
              <a:t>年</a:t>
            </a:r>
            <a:r>
              <a:rPr lang="en-US" altLang="zh-CN" sz="1600" b="1" dirty="0">
                <a:solidFill>
                  <a:schemeClr val="tx2"/>
                </a:solidFill>
                <a:latin typeface="微软雅黑" panose="020B0503020204020204" pitchFamily="34" charset="-122"/>
                <a:ea typeface="微软雅黑" panose="020B0503020204020204" pitchFamily="34" charset="-122"/>
              </a:rPr>
              <a:t>7</a:t>
            </a:r>
            <a:r>
              <a:rPr lang="zh-CN" altLang="en-US" sz="1600" b="1" dirty="0">
                <a:solidFill>
                  <a:schemeClr val="tx2"/>
                </a:solidFill>
                <a:latin typeface="微软雅黑" panose="020B0503020204020204" pitchFamily="34" charset="-122"/>
                <a:ea typeface="微软雅黑" panose="020B0503020204020204" pitchFamily="34" charset="-122"/>
              </a:rPr>
              <a:t>月发表</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204930368"/>
              </p:ext>
            </p:extLst>
          </p:nvPr>
        </p:nvGraphicFramePr>
        <p:xfrm>
          <a:off x="467544" y="1059582"/>
          <a:ext cx="8316540" cy="3415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3528" y="195486"/>
            <a:ext cx="5832648"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河南省宫颈癌诊疗质控指标</a:t>
            </a:r>
          </a:p>
        </p:txBody>
      </p:sp>
      <p:sp>
        <p:nvSpPr>
          <p:cNvPr id="5" name="文本框 4">
            <a:extLst>
              <a:ext uri="{FF2B5EF4-FFF2-40B4-BE49-F238E27FC236}">
                <a16:creationId xmlns:a16="http://schemas.microsoft.com/office/drawing/2014/main" id="{AC695EF5-6778-A1B1-A9FD-2A576C147B19}"/>
              </a:ext>
            </a:extLst>
          </p:cNvPr>
          <p:cNvSpPr txBox="1"/>
          <p:nvPr/>
        </p:nvSpPr>
        <p:spPr>
          <a:xfrm>
            <a:off x="2946974" y="702088"/>
            <a:ext cx="458239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kern="1200" dirty="0">
                <a:solidFill>
                  <a:srgbClr val="7030A0"/>
                </a:solidFill>
                <a:latin typeface="黑体" panose="02010609060101010101" pitchFamily="49" charset="-122"/>
                <a:ea typeface="黑体" panose="02010609060101010101" pitchFamily="49" charset="-122"/>
                <a:cs typeface="+mn-cs"/>
              </a:rPr>
              <a:t>不包括</a:t>
            </a:r>
            <a:r>
              <a:rPr lang="zh-CN" altLang="zh-CN" sz="1600" b="1" kern="1200" dirty="0">
                <a:solidFill>
                  <a:srgbClr val="7030A0"/>
                </a:solidFill>
                <a:latin typeface="黑体" panose="02010609060101010101" pitchFamily="49" charset="-122"/>
                <a:ea typeface="黑体" panose="02010609060101010101" pitchFamily="49" charset="-122"/>
                <a:cs typeface="+mn-cs"/>
              </a:rPr>
              <a:t>宫颈癌患者手术记录规范率</a:t>
            </a:r>
            <a:endParaRPr lang="zh-CN" altLang="en-US" sz="1600" b="1" kern="1200" dirty="0">
              <a:solidFill>
                <a:srgbClr val="7030A0"/>
              </a:solidFill>
              <a:latin typeface="黑体" panose="02010609060101010101" pitchFamily="49" charset="-122"/>
              <a:ea typeface="黑体" panose="02010609060101010101" pitchFamily="49" charset="-122"/>
              <a:cs typeface="+mn-cs"/>
            </a:endParaRPr>
          </a:p>
        </p:txBody>
      </p:sp>
      <p:sp>
        <p:nvSpPr>
          <p:cNvPr id="7" name="文本框 6">
            <a:extLst>
              <a:ext uri="{FF2B5EF4-FFF2-40B4-BE49-F238E27FC236}">
                <a16:creationId xmlns:a16="http://schemas.microsoft.com/office/drawing/2014/main" id="{C33E5792-0502-4493-79BC-F9EE4BEE9876}"/>
              </a:ext>
            </a:extLst>
          </p:cNvPr>
          <p:cNvSpPr txBox="1"/>
          <p:nvPr/>
        </p:nvSpPr>
        <p:spPr>
          <a:xfrm>
            <a:off x="6228184" y="756040"/>
            <a:ext cx="273630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rgbClr val="0070C0"/>
                </a:solidFill>
                <a:latin typeface="黑体" panose="02010609060101010101" pitchFamily="49" charset="-122"/>
                <a:ea typeface="黑体" panose="02010609060101010101" pitchFamily="49" charset="-122"/>
                <a:cs typeface="+mn-cs"/>
              </a:rPr>
              <a:t>不包括</a:t>
            </a:r>
            <a:r>
              <a:rPr lang="zh-CN" altLang="zh-CN" sz="1200" b="1" kern="1200" dirty="0">
                <a:solidFill>
                  <a:srgbClr val="0070C0"/>
                </a:solidFill>
                <a:latin typeface="黑体" panose="02010609060101010101" pitchFamily="49" charset="-122"/>
                <a:ea typeface="黑体" panose="02010609060101010101" pitchFamily="49" charset="-122"/>
                <a:cs typeface="+mn-cs"/>
              </a:rPr>
              <a:t>宫颈癌患者放疗记录规范率</a:t>
            </a:r>
            <a:endParaRPr lang="zh-CN" altLang="en-US" sz="1200" b="1" kern="1200" dirty="0">
              <a:solidFill>
                <a:srgbClr val="0070C0"/>
              </a:solidFill>
              <a:latin typeface="黑体" panose="02010609060101010101" pitchFamily="49" charset="-122"/>
              <a:ea typeface="黑体" panose="02010609060101010101" pitchFamily="49" charset="-122"/>
              <a:cs typeface="+mn-cs"/>
            </a:endParaRPr>
          </a:p>
        </p:txBody>
      </p:sp>
      <p:sp>
        <p:nvSpPr>
          <p:cNvPr id="9" name="文本框 8">
            <a:extLst>
              <a:ext uri="{FF2B5EF4-FFF2-40B4-BE49-F238E27FC236}">
                <a16:creationId xmlns:a16="http://schemas.microsoft.com/office/drawing/2014/main" id="{7DFA7903-69D7-6679-CB51-9BBD2F548881}"/>
              </a:ext>
            </a:extLst>
          </p:cNvPr>
          <p:cNvSpPr txBox="1"/>
          <p:nvPr/>
        </p:nvSpPr>
        <p:spPr>
          <a:xfrm>
            <a:off x="2051720" y="4474974"/>
            <a:ext cx="466205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tx1">
                    <a:lumMod val="75000"/>
                    <a:lumOff val="25000"/>
                  </a:schemeClr>
                </a:solidFill>
                <a:latin typeface="黑体" panose="02010609060101010101" pitchFamily="49" charset="-122"/>
                <a:ea typeface="黑体" panose="02010609060101010101" pitchFamily="49" charset="-122"/>
                <a:cs typeface="+mn-cs"/>
              </a:rPr>
              <a:t>不包括</a:t>
            </a:r>
            <a:r>
              <a:rPr lang="zh-CN" altLang="zh-CN" sz="1200" b="1" kern="1200" dirty="0">
                <a:solidFill>
                  <a:schemeClr val="tx1">
                    <a:lumMod val="75000"/>
                    <a:lumOff val="25000"/>
                  </a:schemeClr>
                </a:solidFill>
                <a:latin typeface="黑体" panose="02010609060101010101" pitchFamily="49" charset="-122"/>
                <a:ea typeface="黑体" panose="02010609060101010101" pitchFamily="49" charset="-122"/>
                <a:cs typeface="+mn-cs"/>
              </a:rPr>
              <a:t>复发宫颈癌患者首次化疗采用标准方案比例</a:t>
            </a:r>
            <a:endParaRPr lang="zh-CN" altLang="en-US" sz="1200" b="1" kern="1200" dirty="0">
              <a:solidFill>
                <a:schemeClr val="tx1">
                  <a:lumMod val="75000"/>
                  <a:lumOff val="25000"/>
                </a:schemeClr>
              </a:solidFill>
              <a:latin typeface="黑体" panose="02010609060101010101" pitchFamily="49" charset="-122"/>
              <a:ea typeface="黑体" panose="02010609060101010101" pitchFamily="49" charset="-122"/>
              <a:cs typeface="+mn-cs"/>
            </a:endParaRPr>
          </a:p>
        </p:txBody>
      </p:sp>
      <p:sp>
        <p:nvSpPr>
          <p:cNvPr id="11" name="文本框 10">
            <a:extLst>
              <a:ext uri="{FF2B5EF4-FFF2-40B4-BE49-F238E27FC236}">
                <a16:creationId xmlns:a16="http://schemas.microsoft.com/office/drawing/2014/main" id="{B3D901AC-CCE0-8565-FC6D-FB993C71CBD9}"/>
              </a:ext>
            </a:extLst>
          </p:cNvPr>
          <p:cNvSpPr txBox="1"/>
          <p:nvPr/>
        </p:nvSpPr>
        <p:spPr>
          <a:xfrm>
            <a:off x="5976156" y="4501517"/>
            <a:ext cx="324036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accent2">
                    <a:lumMod val="75000"/>
                  </a:schemeClr>
                </a:solidFill>
                <a:latin typeface="黑体" panose="02010609060101010101" pitchFamily="49" charset="-122"/>
                <a:ea typeface="黑体" panose="02010609060101010101" pitchFamily="49" charset="-122"/>
                <a:cs typeface="+mn-cs"/>
              </a:rPr>
              <a:t>不包括</a:t>
            </a:r>
            <a:r>
              <a:rPr lang="zh-CN" altLang="zh-CN" sz="1200" b="1" kern="1200" dirty="0">
                <a:solidFill>
                  <a:schemeClr val="accent2">
                    <a:lumMod val="75000"/>
                  </a:schemeClr>
                </a:solidFill>
                <a:latin typeface="黑体" panose="02010609060101010101" pitchFamily="49" charset="-122"/>
                <a:ea typeface="黑体" panose="02010609060101010101" pitchFamily="49" charset="-122"/>
                <a:cs typeface="+mn-cs"/>
              </a:rPr>
              <a:t>宫颈癌治疗后随访率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71550"/>
            <a:ext cx="2736304" cy="406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987574"/>
            <a:ext cx="270419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11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8715" y="2033270"/>
            <a:ext cx="7710170" cy="583565"/>
          </a:xfrm>
          <a:prstGeom prst="rect">
            <a:avLst/>
          </a:prstGeom>
          <a:noFill/>
        </p:spPr>
        <p:txBody>
          <a:bodyPr wrap="square" rtlCol="0" anchor="t">
            <a:spAutoFit/>
          </a:bodyPr>
          <a:lstStyle/>
          <a:p>
            <a:r>
              <a:rPr kumimoji="1"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宫颈癌质控指标细则</a:t>
            </a:r>
            <a:r>
              <a:rPr kumimoji="1"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诊断部分</a:t>
            </a:r>
          </a:p>
        </p:txBody>
      </p:sp>
      <p:pic>
        <p:nvPicPr>
          <p:cNvPr id="3" name="图片 2">
            <a:extLst>
              <a:ext uri="{FF2B5EF4-FFF2-40B4-BE49-F238E27FC236}">
                <a16:creationId xmlns:a16="http://schemas.microsoft.com/office/drawing/2014/main" id="{E3A2F716-2BE5-50D0-18EB-E6BFC21166C4}"/>
              </a:ext>
            </a:extLst>
          </p:cNvPr>
          <p:cNvPicPr>
            <a:picLocks noChangeAspect="1"/>
          </p:cNvPicPr>
          <p:nvPr/>
        </p:nvPicPr>
        <p:blipFill>
          <a:blip r:embed="rId2"/>
          <a:stretch>
            <a:fillRect/>
          </a:stretch>
        </p:blipFill>
        <p:spPr>
          <a:xfrm>
            <a:off x="251520" y="-10737"/>
            <a:ext cx="2810500" cy="658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395605" y="1059815"/>
            <a:ext cx="8339455" cy="3550920"/>
          </a:xfrm>
          <a:prstGeom prst="rect">
            <a:avLst/>
          </a:prstGeom>
          <a:solidFill>
            <a:schemeClr val="bg1">
              <a:lumMod val="95000"/>
            </a:schemeClr>
          </a:solidFill>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0" y="171450"/>
            <a:ext cx="5448300" cy="690563"/>
          </a:xfrm>
        </p:spPr>
        <p:txBody>
          <a:bodyPr>
            <a:noAutofit/>
          </a:bodyPr>
          <a:lstStyle/>
          <a:p>
            <a:pPr algn="l"/>
            <a:r>
              <a:rPr lang="zh-CN" altLang="en-US" sz="2000" b="1" dirty="0">
                <a:latin typeface="微软雅黑" panose="020B0503020204020204" pitchFamily="34" charset="-122"/>
                <a:ea typeface="微软雅黑" panose="020B0503020204020204" pitchFamily="34" charset="-122"/>
              </a:rPr>
              <a:t>初治宫颈癌治疗前的诊断与评估</a:t>
            </a:r>
          </a:p>
        </p:txBody>
      </p:sp>
      <p:grpSp>
        <p:nvGrpSpPr>
          <p:cNvPr id="10" name="组合 9"/>
          <p:cNvGrpSpPr/>
          <p:nvPr/>
        </p:nvGrpSpPr>
        <p:grpSpPr>
          <a:xfrm>
            <a:off x="827405" y="1194435"/>
            <a:ext cx="7786370" cy="3072765"/>
            <a:chOff x="244" y="1881"/>
            <a:chExt cx="12262" cy="4839"/>
          </a:xfrm>
        </p:grpSpPr>
        <p:sp>
          <p:nvSpPr>
            <p:cNvPr id="3" name="文本框 2"/>
            <p:cNvSpPr txBox="1"/>
            <p:nvPr/>
          </p:nvSpPr>
          <p:spPr>
            <a:xfrm>
              <a:off x="244" y="3846"/>
              <a:ext cx="2386" cy="447"/>
            </a:xfrm>
            <a:prstGeom prst="rect">
              <a:avLst/>
            </a:prstGeom>
          </p:spPr>
          <p:style>
            <a:lnRef idx="0">
              <a:schemeClr val="accent1"/>
            </a:lnRef>
            <a:fillRef idx="3">
              <a:schemeClr val="accent1"/>
            </a:fillRef>
            <a:effectRef idx="3">
              <a:schemeClr val="accent1"/>
            </a:effectRef>
            <a:fontRef idx="minor">
              <a:schemeClr val="lt1"/>
            </a:fontRef>
          </p:style>
          <p:txBody>
            <a:bodyPr wrap="square" lIns="68580" tIns="34290" rIns="68580" bIns="34290" rtlCol="0">
              <a:spAutoFit/>
            </a:bodyPr>
            <a:lstStyle/>
            <a:p>
              <a:pPr algn="ctr"/>
              <a:r>
                <a:rPr lang="zh-CN" altLang="en-US" sz="1400" dirty="0">
                  <a:latin typeface="微软雅黑" panose="020B0503020204020204" pitchFamily="34" charset="-122"/>
                  <a:ea typeface="微软雅黑" panose="020B0503020204020204" pitchFamily="34" charset="-122"/>
                </a:rPr>
                <a:t>诊断与评估</a:t>
              </a:r>
            </a:p>
          </p:txBody>
        </p:sp>
        <p:sp>
          <p:nvSpPr>
            <p:cNvPr id="4" name="文本框 3"/>
            <p:cNvSpPr txBox="1"/>
            <p:nvPr/>
          </p:nvSpPr>
          <p:spPr>
            <a:xfrm>
              <a:off x="4454" y="1881"/>
              <a:ext cx="2933" cy="447"/>
            </a:xfrm>
            <a:prstGeom prst="rect">
              <a:avLst/>
            </a:prstGeom>
          </p:spPr>
          <p:style>
            <a:lnRef idx="0">
              <a:schemeClr val="accent1"/>
            </a:lnRef>
            <a:fillRef idx="3">
              <a:schemeClr val="accent1"/>
            </a:fillRef>
            <a:effectRef idx="3">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spAutoFit/>
            </a:bodyPr>
            <a:lstStyle/>
            <a:p>
              <a:pPr lvl="0" algn="ctr">
                <a:buClrTx/>
                <a:buSzTx/>
                <a:buFontTx/>
              </a:pPr>
              <a:r>
                <a:rPr lang="zh-CN" altLang="en-US" sz="1400" dirty="0">
                  <a:latin typeface="微软雅黑" panose="020B0503020204020204" pitchFamily="34" charset="-122"/>
                  <a:ea typeface="微软雅黑" panose="020B0503020204020204" pitchFamily="34" charset="-122"/>
                  <a:sym typeface="+mn-ea"/>
                </a:rPr>
                <a:t>组织活检病理</a:t>
              </a:r>
            </a:p>
          </p:txBody>
        </p:sp>
        <p:sp>
          <p:nvSpPr>
            <p:cNvPr id="5" name="文本框 4"/>
            <p:cNvSpPr txBox="1"/>
            <p:nvPr/>
          </p:nvSpPr>
          <p:spPr>
            <a:xfrm>
              <a:off x="4648" y="4469"/>
              <a:ext cx="2097" cy="447"/>
            </a:xfrm>
            <a:prstGeom prst="rect">
              <a:avLst/>
            </a:prstGeom>
          </p:spPr>
          <p:style>
            <a:lnRef idx="0">
              <a:schemeClr val="accent1"/>
            </a:lnRef>
            <a:fillRef idx="3">
              <a:schemeClr val="accent1"/>
            </a:fillRef>
            <a:effectRef idx="3">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spAutoFit/>
            </a:bodyPr>
            <a:lstStyle/>
            <a:p>
              <a:pPr lvl="0" algn="ctr">
                <a:buClrTx/>
                <a:buSzTx/>
                <a:buFontTx/>
              </a:pPr>
              <a:r>
                <a:rPr lang="zh-CN" altLang="en-US" sz="1400" dirty="0">
                  <a:latin typeface="微软雅黑" panose="020B0503020204020204" pitchFamily="34" charset="-122"/>
                  <a:ea typeface="微软雅黑" panose="020B0503020204020204" pitchFamily="34" charset="-122"/>
                  <a:sym typeface="+mn-ea"/>
                </a:rPr>
                <a:t>妇科检查</a:t>
              </a:r>
            </a:p>
          </p:txBody>
        </p:sp>
        <p:sp>
          <p:nvSpPr>
            <p:cNvPr id="23" name="文本框 22"/>
            <p:cNvSpPr txBox="1"/>
            <p:nvPr/>
          </p:nvSpPr>
          <p:spPr>
            <a:xfrm>
              <a:off x="4615" y="5768"/>
              <a:ext cx="2097" cy="447"/>
            </a:xfrm>
            <a:prstGeom prst="rect">
              <a:avLst/>
            </a:prstGeom>
          </p:spPr>
          <p:style>
            <a:lnRef idx="0">
              <a:schemeClr val="accent1"/>
            </a:lnRef>
            <a:fillRef idx="3">
              <a:schemeClr val="accent1"/>
            </a:fillRef>
            <a:effectRef idx="3">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spAutoFit/>
            </a:bodyPr>
            <a:lstStyle/>
            <a:p>
              <a:pPr lvl="0" algn="ctr">
                <a:buClrTx/>
                <a:buSzTx/>
                <a:buFontTx/>
              </a:pPr>
              <a:r>
                <a:rPr lang="zh-CN" altLang="en-US" sz="1400" dirty="0">
                  <a:latin typeface="微软雅黑" panose="020B0503020204020204" pitchFamily="34" charset="-122"/>
                  <a:ea typeface="微软雅黑" panose="020B0503020204020204" pitchFamily="34" charset="-122"/>
                  <a:sym typeface="+mn-ea"/>
                </a:rPr>
                <a:t>影像评估</a:t>
              </a:r>
            </a:p>
          </p:txBody>
        </p:sp>
        <p:cxnSp>
          <p:nvCxnSpPr>
            <p:cNvPr id="7" name="直接箭头连接符 6"/>
            <p:cNvCxnSpPr/>
            <p:nvPr/>
          </p:nvCxnSpPr>
          <p:spPr>
            <a:xfrm flipV="1">
              <a:off x="2736" y="2277"/>
              <a:ext cx="1530" cy="1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839" y="4352"/>
              <a:ext cx="1530" cy="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743" y="4880"/>
              <a:ext cx="1626" cy="1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588" y="5595"/>
              <a:ext cx="2794" cy="1125"/>
            </a:xfrm>
            <a:prstGeom prst="rect">
              <a:avLst/>
            </a:prstGeom>
          </p:spPr>
          <p:style>
            <a:lnRef idx="0">
              <a:schemeClr val="accent1"/>
            </a:lnRef>
            <a:fillRef idx="3">
              <a:schemeClr val="accent1"/>
            </a:fillRef>
            <a:effectRef idx="3">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spAutoFit/>
            </a:bodyPr>
            <a:lstStyle/>
            <a:p>
              <a:pPr lvl="0" algn="ctr">
                <a:buClrTx/>
                <a:buSzTx/>
                <a:buFontTx/>
              </a:pPr>
              <a:r>
                <a:rPr lang="zh-CN" altLang="en-US" sz="1400" dirty="0">
                  <a:latin typeface="微软雅黑" panose="020B0503020204020204" pitchFamily="34" charset="-122"/>
                  <a:ea typeface="微软雅黑" panose="020B0503020204020204" pitchFamily="34" charset="-122"/>
                  <a:sym typeface="+mn-ea"/>
                </a:rPr>
                <a:t>盆腔核磁共振</a:t>
              </a:r>
            </a:p>
            <a:p>
              <a:pPr lvl="0" algn="ctr">
                <a:buClrTx/>
                <a:buSzTx/>
                <a:buFontTx/>
              </a:pPr>
              <a:r>
                <a:rPr lang="zh-CN" altLang="en-US" sz="1400" dirty="0">
                  <a:latin typeface="微软雅黑" panose="020B0503020204020204" pitchFamily="34" charset="-122"/>
                  <a:ea typeface="微软雅黑" panose="020B0503020204020204" pitchFamily="34" charset="-122"/>
                  <a:sym typeface="+mn-ea"/>
                </a:rPr>
                <a:t>颈胸腹盆CT/全身PET-CT</a:t>
              </a:r>
            </a:p>
          </p:txBody>
        </p:sp>
        <p:sp>
          <p:nvSpPr>
            <p:cNvPr id="8" name="文本框 7"/>
            <p:cNvSpPr txBox="1"/>
            <p:nvPr/>
          </p:nvSpPr>
          <p:spPr>
            <a:xfrm>
              <a:off x="4475" y="2852"/>
              <a:ext cx="3610" cy="447"/>
            </a:xfrm>
            <a:prstGeom prst="rect">
              <a:avLst/>
            </a:prstGeom>
          </p:spPr>
          <p:style>
            <a:lnRef idx="0">
              <a:schemeClr val="accent1"/>
            </a:lnRef>
            <a:fillRef idx="3">
              <a:schemeClr val="accent1"/>
            </a:fillRef>
            <a:effectRef idx="3">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spAutoFit/>
            </a:bodyPr>
            <a:lstStyle/>
            <a:p>
              <a:pPr lvl="0" algn="ctr">
                <a:buClrTx/>
                <a:buSzTx/>
                <a:buFontTx/>
              </a:pPr>
              <a:r>
                <a:rPr lang="zh-CN" altLang="en-US" sz="1400" dirty="0">
                  <a:latin typeface="微软雅黑" panose="020B0503020204020204" pitchFamily="34" charset="-122"/>
                  <a:ea typeface="微软雅黑" panose="020B0503020204020204" pitchFamily="34" charset="-122"/>
                  <a:sym typeface="+mn-ea"/>
                </a:rPr>
                <a:t>诊断性锥切术病理</a:t>
              </a:r>
            </a:p>
          </p:txBody>
        </p:sp>
        <p:cxnSp>
          <p:nvCxnSpPr>
            <p:cNvPr id="12" name="直接箭头连接符 11"/>
            <p:cNvCxnSpPr/>
            <p:nvPr/>
          </p:nvCxnSpPr>
          <p:spPr>
            <a:xfrm flipV="1">
              <a:off x="2839" y="3251"/>
              <a:ext cx="1428" cy="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799" y="6052"/>
              <a:ext cx="7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1323" y="4599"/>
              <a:ext cx="1183" cy="447"/>
            </a:xfrm>
            <a:prstGeom prst="rect">
              <a:avLst/>
            </a:prstGeom>
          </p:spPr>
          <p:style>
            <a:lnRef idx="0">
              <a:schemeClr val="accent1"/>
            </a:lnRef>
            <a:fillRef idx="3">
              <a:schemeClr val="accent1"/>
            </a:fillRef>
            <a:effectRef idx="3">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spAutoFit/>
            </a:bodyPr>
            <a:lstStyle/>
            <a:p>
              <a:pPr lvl="0" algn="ctr">
                <a:buClrTx/>
                <a:buSzTx/>
                <a:buFontTx/>
              </a:pPr>
              <a:r>
                <a:rPr lang="zh-CN" altLang="en-US" sz="1400" dirty="0">
                  <a:latin typeface="微软雅黑" panose="020B0503020204020204" pitchFamily="34" charset="-122"/>
                  <a:ea typeface="微软雅黑" panose="020B0503020204020204" pitchFamily="34" charset="-122"/>
                  <a:sym typeface="+mn-ea"/>
                </a:rPr>
                <a:t>分期</a:t>
              </a:r>
            </a:p>
          </p:txBody>
        </p:sp>
        <p:sp>
          <p:nvSpPr>
            <p:cNvPr id="20" name="右大括号 19"/>
            <p:cNvSpPr/>
            <p:nvPr/>
          </p:nvSpPr>
          <p:spPr>
            <a:xfrm>
              <a:off x="10816" y="2328"/>
              <a:ext cx="286" cy="4326"/>
            </a:xfrm>
            <a:prstGeom prst="rightBrace">
              <a:avLst/>
            </a:prstGeom>
          </p:spPr>
          <p:style>
            <a:lnRef idx="1">
              <a:schemeClr val="dk1"/>
            </a:lnRef>
            <a:fillRef idx="0">
              <a:schemeClr val="dk1"/>
            </a:fillRef>
            <a:effectRef idx="0">
              <a:schemeClr val="dk1"/>
            </a:effectRef>
            <a:fontRef idx="minor">
              <a:schemeClr val="tx1"/>
            </a:fontRef>
          </p:style>
          <p:txBody>
            <a:bodyPr lIns="68580" tIns="34290" rIns="68580" bIns="34290"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51520" y="141883"/>
            <a:ext cx="7467600" cy="701675"/>
          </a:xfrm>
        </p:spPr>
        <p:txBody>
          <a:bodyPr>
            <a:normAutofit/>
          </a:bodyPr>
          <a:lstStyle/>
          <a:p>
            <a:r>
              <a:rPr lang="zh-CN" altLang="zh-CN" sz="2000" b="1" dirty="0">
                <a:latin typeface="微软雅黑" panose="020B0503020204020204" pitchFamily="34" charset="-122"/>
                <a:ea typeface="微软雅黑" panose="020B0503020204020204" pitchFamily="34" charset="-122"/>
                <a:cs typeface="微软雅黑" panose="020B0503020204020204" pitchFamily="34" charset="-122"/>
              </a:rPr>
              <a:t>指标</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1 </a:t>
            </a:r>
            <a:r>
              <a:rPr lang="zh-CN" altLang="zh-CN" sz="2000" b="1" dirty="0">
                <a:latin typeface="微软雅黑" panose="020B0503020204020204" pitchFamily="34" charset="-122"/>
                <a:ea typeface="微软雅黑" panose="020B0503020204020204" pitchFamily="34" charset="-122"/>
                <a:cs typeface="微软雅黑" panose="020B0503020204020204" pitchFamily="34" charset="-122"/>
              </a:rPr>
              <a:t>宫颈癌患者首次治疗前完成临床</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FIGO</a:t>
            </a:r>
            <a:r>
              <a:rPr lang="zh-CN" altLang="zh-CN" sz="2000" b="1" dirty="0">
                <a:latin typeface="微软雅黑" panose="020B0503020204020204" pitchFamily="34" charset="-122"/>
                <a:ea typeface="微软雅黑" panose="020B0503020204020204" pitchFamily="34" charset="-122"/>
                <a:cs typeface="微软雅黑" panose="020B0503020204020204" pitchFamily="34" charset="-122"/>
              </a:rPr>
              <a:t>分期</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诊断率（</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分）</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2"/>
          <p:cNvSpPr>
            <a:spLocks noGrp="1"/>
          </p:cNvSpPr>
          <p:nvPr>
            <p:ph idx="4294967295"/>
          </p:nvPr>
        </p:nvSpPr>
        <p:spPr>
          <a:xfrm>
            <a:off x="0" y="1200150"/>
            <a:ext cx="8653463" cy="3394075"/>
          </a:xfrm>
        </p:spPr>
        <p:txBody>
          <a:bodyPr>
            <a:normAutofit/>
          </a:bodyPr>
          <a:lstStyle/>
          <a:p>
            <a:endParaRPr kumimoji="1" lang="zh-CN" altLang="en-US" dirty="0"/>
          </a:p>
          <a:p>
            <a:pPr marL="0" indent="0">
              <a:buNone/>
            </a:pPr>
            <a:endParaRPr kumimoji="1" lang="en-US" altLang="zh-CN" dirty="0"/>
          </a:p>
          <a:p>
            <a:endParaRPr kumimoji="1" lang="zh-CN" altLang="en-US" dirty="0"/>
          </a:p>
        </p:txBody>
      </p:sp>
      <mc:AlternateContent xmlns:mc="http://schemas.openxmlformats.org/markup-compatibility/2006" xmlns:a14="http://schemas.microsoft.com/office/drawing/2010/main">
        <mc:Choice Requires="a14">
          <p:sp>
            <p:nvSpPr>
              <p:cNvPr id="6" name="矩形 5"/>
              <p:cNvSpPr/>
              <p:nvPr/>
            </p:nvSpPr>
            <p:spPr>
              <a:xfrm>
                <a:off x="539550" y="843558"/>
                <a:ext cx="7992889" cy="4602414"/>
              </a:xfrm>
              <a:prstGeom prst="rect">
                <a:avLst/>
              </a:prstGeom>
            </p:spPr>
            <p:txBody>
              <a:bodyPr wrap="square" lIns="68580" tIns="34290" rIns="68580" bIns="34290">
                <a:spAutoFit/>
              </a:bodyPr>
              <a:lstStyle/>
              <a:p>
                <a:pPr marL="285750" lvl="0" indent="-285750" algn="just">
                  <a:lnSpc>
                    <a:spcPct val="150000"/>
                  </a:lnSpc>
                  <a:buClr>
                    <a:srgbClr val="000000"/>
                  </a:buClr>
                  <a:buSzPts val="1200"/>
                  <a:buFont typeface="Wingdings" panose="05000000000000000000"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宫颈癌患者首次治疗前实际完成临床</a:t>
                </a:r>
                <a:r>
                  <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FIGO</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分期诊断的病例数占宫颈癌患者首次治疗前需要完成临床</a:t>
                </a:r>
                <a:r>
                  <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FIGO</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分期诊断的病例数的比例</a:t>
                </a:r>
                <a:r>
                  <a:rPr lang="zh-CN" altLang="en-US"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just">
                  <a:lnSpc>
                    <a:spcPct val="150000"/>
                  </a:lnSpc>
                  <a:buClr>
                    <a:srgbClr val="000000"/>
                  </a:buClr>
                  <a:buSzPts val="1200"/>
                  <a:buFont typeface="Wingdings" panose="05000000000000000000" charset="0"/>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计算公式：</a:t>
                </a:r>
              </a:p>
              <a:p>
                <a:pPr lvl="0" indent="0" algn="just">
                  <a:lnSpc>
                    <a:spcPct val="150000"/>
                  </a:lnSpc>
                  <a:buClr>
                    <a:srgbClr val="000000"/>
                  </a:buClr>
                  <a:buSzPts val="1200"/>
                  <a:buFont typeface="Wingdings" panose="05000000000000000000" charset="0"/>
                  <a:buNone/>
                </a:pPr>
                <a14:m>
                  <m:oMathPara xmlns:m="http://schemas.openxmlformats.org/officeDocument/2006/math">
                    <m:oMathParaPr>
                      <m:jc m:val="centerGroup"/>
                    </m:oMathParaPr>
                    <m:oMath xmlns:m="http://schemas.openxmlformats.org/officeDocument/2006/math">
                      <m:r>
                        <a:rPr lang="zh-CN" altLang="zh-CN" sz="1200" kern="100">
                          <a:solidFill>
                            <a:srgbClr val="000000"/>
                          </a:solidFill>
                          <a:latin typeface="Cambria Math" panose="02040503050406030204" charset="0"/>
                          <a:ea typeface="MS Mincho" charset="0"/>
                          <a:cs typeface="Cambria Math" panose="02040503050406030204" charset="0"/>
                        </a:rPr>
                        <m:t>宫颈癌患者首次治疗前完成临床</m:t>
                      </m:r>
                      <m:r>
                        <m:rPr>
                          <m:sty m:val="p"/>
                        </m:rPr>
                        <a:rPr lang="en-US" altLang="zh-CN" sz="1200" kern="100">
                          <a:solidFill>
                            <a:srgbClr val="000000"/>
                          </a:solidFill>
                          <a:latin typeface="Cambria Math" panose="02040503050406030204" charset="0"/>
                          <a:ea typeface="微软雅黑" panose="020B0503020204020204" pitchFamily="34" charset="-122"/>
                          <a:cs typeface="Cambria Math" panose="02040503050406030204" charset="0"/>
                        </a:rPr>
                        <m:t>FIGO</m:t>
                      </m:r>
                      <m:r>
                        <a:rPr lang="zh-CN" altLang="zh-CN" sz="1200" kern="100">
                          <a:solidFill>
                            <a:srgbClr val="000000"/>
                          </a:solidFill>
                          <a:latin typeface="Cambria Math" panose="02040503050406030204" charset="0"/>
                          <a:ea typeface="MS Mincho" charset="0"/>
                          <a:cs typeface="Cambria Math" panose="02040503050406030204" charset="0"/>
                        </a:rPr>
                        <m:t>分期诊断率</m:t>
                      </m:r>
                      <m:r>
                        <a:rPr lang="en-US" altLang="zh-CN" sz="1200" kern="100">
                          <a:solidFill>
                            <a:srgbClr val="000000"/>
                          </a:solidFill>
                          <a:latin typeface="Cambria Math" panose="02040503050406030204" charset="0"/>
                          <a:ea typeface="MS Mincho" charset="0"/>
                          <a:cs typeface="Cambria Math" panose="02040503050406030204" charset="0"/>
                        </a:rPr>
                        <m:t>=</m:t>
                      </m:r>
                      <m:f>
                        <m:fPr>
                          <m:ctrlPr>
                            <a:rPr lang="zh-CN" altLang="zh-CN" sz="1200" i="1" kern="100">
                              <a:solidFill>
                                <a:srgbClr val="000000"/>
                              </a:solidFill>
                              <a:latin typeface="Cambria Math" panose="02040503050406030204" pitchFamily="18" charset="0"/>
                              <a:ea typeface="微软雅黑" panose="020B0503020204020204" pitchFamily="34" charset="-122"/>
                              <a:cs typeface="Cambria Math" panose="02040503050406030204" charset="0"/>
                            </a:rPr>
                          </m:ctrlPr>
                        </m:fPr>
                        <m:num>
                          <m:nary>
                            <m:naryPr>
                              <m:chr m:val="∑"/>
                              <m:limLoc m:val="undOvr"/>
                              <m:subHide m:val="on"/>
                              <m:supHide m:val="on"/>
                              <m:ctrlPr>
                                <a:rPr lang="zh-CN" altLang="zh-CN" sz="1200" i="1" kern="100">
                                  <a:solidFill>
                                    <a:srgbClr val="000000"/>
                                  </a:solidFill>
                                  <a:latin typeface="Cambria Math" panose="02040503050406030204" pitchFamily="18" charset="0"/>
                                  <a:ea typeface="微软雅黑" panose="020B0503020204020204" pitchFamily="34" charset="-122"/>
                                  <a:cs typeface="Cambria Math" panose="02040503050406030204" charset="0"/>
                                </a:rPr>
                              </m:ctrlPr>
                            </m:naryPr>
                            <m:sub/>
                            <m:sup/>
                            <m:e>
                              <m:r>
                                <m:rPr>
                                  <m:nor/>
                                </m:rPr>
                                <a:rPr lang="zh-CN" altLang="en-US" sz="1200">
                                  <a:latin typeface="Cambria Math" panose="02040503050406030204" charset="0"/>
                                  <a:ea typeface="MS Mincho" charset="0"/>
                                  <a:cs typeface="Cambria Math" panose="02040503050406030204" charset="0"/>
                                </a:rPr>
                                <m:t>首次治疗前完成临床</m:t>
                              </m:r>
                              <m:r>
                                <m:rPr>
                                  <m:nor/>
                                </m:rPr>
                                <a:rPr lang="en-US" altLang="zh-CN" sz="1200">
                                  <a:latin typeface="Cambria Math" panose="02040503050406030204" charset="0"/>
                                  <a:ea typeface="微软雅黑" panose="020B0503020204020204" pitchFamily="34" charset="-122"/>
                                  <a:cs typeface="Cambria Math" panose="02040503050406030204" charset="0"/>
                                </a:rPr>
                                <m:t>FIGO</m:t>
                              </m:r>
                              <m:r>
                                <m:rPr>
                                  <m:nor/>
                                </m:rPr>
                                <a:rPr lang="zh-CN" altLang="en-US" sz="1200">
                                  <a:latin typeface="Cambria Math" panose="02040503050406030204" charset="0"/>
                                  <a:ea typeface="MS Mincho" charset="0"/>
                                  <a:cs typeface="Cambria Math" panose="02040503050406030204" charset="0"/>
                                </a:rPr>
                                <m:t>分期诊断的宫颈癌患者数</m:t>
                              </m:r>
                            </m:e>
                          </m:nary>
                        </m:num>
                        <m:den>
                          <m:nary>
                            <m:naryPr>
                              <m:chr m:val="∑"/>
                              <m:limLoc m:val="undOvr"/>
                              <m:subHide m:val="on"/>
                              <m:supHide m:val="on"/>
                              <m:ctrlPr>
                                <a:rPr lang="zh-CN" altLang="zh-CN" sz="1200" i="1" kern="100">
                                  <a:solidFill>
                                    <a:srgbClr val="000000"/>
                                  </a:solidFill>
                                  <a:latin typeface="Cambria Math" panose="02040503050406030204" pitchFamily="18" charset="0"/>
                                  <a:ea typeface="微软雅黑" panose="020B0503020204020204" pitchFamily="34" charset="-122"/>
                                  <a:cs typeface="Cambria Math" panose="02040503050406030204" charset="0"/>
                                </a:rPr>
                              </m:ctrlPr>
                            </m:naryPr>
                            <m:sub/>
                            <m:sup/>
                            <m:e>
                              <m:r>
                                <m:rPr>
                                  <m:nor/>
                                </m:rPr>
                                <a:rPr lang="zh-CN" altLang="en-US" sz="1200">
                                  <a:latin typeface="Cambria Math" panose="02040503050406030204" charset="0"/>
                                  <a:ea typeface="MS Mincho" charset="0"/>
                                  <a:cs typeface="Cambria Math" panose="02040503050406030204" charset="0"/>
                                </a:rPr>
                                <m:t>同期接受首次治疗的宫颈癌患者总数</m:t>
                              </m:r>
                            </m:e>
                          </m:nary>
                        </m:den>
                      </m:f>
                      <m:r>
                        <a:rPr lang="en-US" altLang="zh-CN" sz="1200" kern="100">
                          <a:solidFill>
                            <a:srgbClr val="000000"/>
                          </a:solidFill>
                          <a:latin typeface="Cambria Math" panose="02040503050406030204" charset="0"/>
                          <a:ea typeface="MS Mincho" charset="0"/>
                          <a:cs typeface="Cambria Math" panose="02040503050406030204" charset="0"/>
                          <a:sym typeface="Symbol" panose="05050102010706020507" pitchFamily="18" charset="2"/>
                        </a:rPr>
                        <m:t></m:t>
                      </m:r>
                      <m:r>
                        <a:rPr lang="en-US" altLang="zh-CN" sz="1200" i="1" kern="100">
                          <a:solidFill>
                            <a:srgbClr val="000000"/>
                          </a:solidFill>
                          <a:latin typeface="Cambria Math" panose="02040503050406030204" charset="0"/>
                          <a:ea typeface="MS Mincho" charset="0"/>
                          <a:cs typeface="Cambria Math" panose="02040503050406030204" charset="0"/>
                        </a:rPr>
                        <m:t>100%</m:t>
                      </m:r>
                    </m:oMath>
                  </m:oMathPara>
                </a14:m>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anose="05000000000000000000"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评估办法：</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随机抽取</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份病历，宫颈癌患者首次治疗前完成临床</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FIGO</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分期诊断率每降低</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10% </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扣</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rPr>
                  <a:t>分，扣完为止</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anose="05000000000000000000"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质控标准：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anose="05000000000000000000"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除外病例：</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a:t>
                </a:r>
              </a:p>
              <a:p>
                <a:pPr>
                  <a:lnSpc>
                    <a:spcPct val="150000"/>
                  </a:lnSpc>
                  <a:buFont typeface="Wingdings" panose="05000000000000000000"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意义：</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反映治疗前全面评价病情，是肿瘤规范化治疗的基础</a:t>
                </a:r>
                <a:r>
                  <a:rPr lang="zh-CN" altLang="en-US"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buFont typeface="Wingdings" panose="05000000000000000000" pitchFamily="2" charset="2"/>
                  <a:buChar char="Ø"/>
                </a:pPr>
                <a:r>
                  <a:rPr lang="zh-CN" altLang="zh-CN" sz="1400" b="1"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说明：</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1.首次治疗指针对肿瘤开展的手术、放疗、化疗、靶向治疗、免疫治疗等治疗，不包括为明确诊断或病情而</a:t>
                </a:r>
                <a:endPar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采取的穿刺、活检、检查等诊疗措施</a:t>
                </a:r>
                <a:r>
                  <a:rPr lang="zh-CN" altLang="en-US"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marL="238125" indent="0">
                  <a:lnSpc>
                    <a:spcPct val="150000"/>
                  </a:lnSpc>
                  <a:buNone/>
                </a:pP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2.FIGO分期：采用FIGO2018年分期</a:t>
                </a:r>
                <a:r>
                  <a:rPr lang="zh-CN" altLang="en-US"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具体内容见附件表1。</a:t>
                </a:r>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anose="05000000000000000000" pitchFamily="2" charset="2"/>
                  <a:buChar char="Ø"/>
                </a:pPr>
                <a:endParaRPr lang="zh-CN" altLang="zh-CN" sz="1200" kern="1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anose="05000000000000000000" pitchFamily="2" charset="2"/>
                  <a:buChar char="Ø"/>
                </a:pPr>
                <a:endPar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539550" y="843558"/>
                <a:ext cx="7992889" cy="4602414"/>
              </a:xfrm>
              <a:prstGeom prst="rect">
                <a:avLst/>
              </a:prstGeom>
              <a:blipFill rotWithShape="1">
                <a:blip r:embed="rId3"/>
                <a:stretch>
                  <a:fillRect l="-458" r="-305"/>
                </a:stretch>
              </a:blipFill>
            </p:spPr>
            <p:txBody>
              <a:bodyPr/>
              <a:lstStyle/>
              <a:p>
                <a:r>
                  <a:rPr lang="zh-CN" altLang="en-US">
                    <a:noFill/>
                  </a:rPr>
                  <a:t> </a:t>
                </a:r>
              </a:p>
            </p:txBody>
          </p:sp>
        </mc:Fallback>
      </mc:AlternateContent>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5c569e0b-6287-49f8-a1e4-c325e836dfd5"/>
  <p:tag name="COMMONDATA" val="eyJoZGlkIjoiYjU2MzJhZDllMzY3MzFiYjIzZTcxZjlhYjM0M2NmMzMifQ=="/>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f9584b72-8651-444a-a06c-21855e375cb4}"/>
  <p:tag name="TABLE_ENDDRAG_ORIGIN_RECT" val="600*408"/>
  <p:tag name="TABLE_ENDDRAG_RECT" val="179*84*600*408"/>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a04e3216-ce76-44f8-a383-529ea45de941}"/>
  <p:tag name="TABLE_ENDDRAG_ORIGIN_RECT" val="568*280"/>
  <p:tag name="TABLE_ENDDRAG_RECT" val="30*72*568*280"/>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4bbc5927-5692-418b-a252-d4bc4b9a9d8a}"/>
  <p:tag name="TABLE_ENDDRAG_ORIGIN_RECT" val="675*293"/>
  <p:tag name="TABLE_ENDDRAG_RECT" val="22*71*675*293"/>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TotalTime>
  <Words>4033</Words>
  <Application>Microsoft Office PowerPoint</Application>
  <PresentationFormat>全屏显示(16:9)</PresentationFormat>
  <Paragraphs>441</Paragraphs>
  <Slides>37</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37</vt:i4>
      </vt:variant>
    </vt:vector>
  </HeadingPairs>
  <TitlesOfParts>
    <vt:vector size="51" baseType="lpstr">
      <vt:lpstr>仿宋</vt:lpstr>
      <vt:lpstr>黑体</vt:lpstr>
      <vt:lpstr>华文细黑</vt:lpstr>
      <vt:lpstr>华文行楷</vt:lpstr>
      <vt:lpstr>楷体_GB2312</vt:lpstr>
      <vt:lpstr>宋体</vt:lpstr>
      <vt:lpstr>微软雅黑</vt:lpstr>
      <vt:lpstr>Arial</vt:lpstr>
      <vt:lpstr>Calibri</vt:lpstr>
      <vt:lpstr>Cambria Math</vt:lpstr>
      <vt:lpstr>Palatino Linotype</vt:lpstr>
      <vt:lpstr>Times New Roman</vt:lpstr>
      <vt:lpstr>Wingdings</vt:lpstr>
      <vt:lpstr>Office 主题</vt:lpstr>
      <vt:lpstr>中国宫颈癌规范诊疗质控指标解读</vt:lpstr>
      <vt:lpstr>宫颈癌质量控制指标分布</vt:lpstr>
      <vt:lpstr>PowerPoint 演示文稿</vt:lpstr>
      <vt:lpstr>中国宫颈癌规范诊疗质量控制指标（2022版）</vt:lpstr>
      <vt:lpstr>PowerPoint 演示文稿</vt:lpstr>
      <vt:lpstr>PowerPoint 演示文稿</vt:lpstr>
      <vt:lpstr>PowerPoint 演示文稿</vt:lpstr>
      <vt:lpstr>初治宫颈癌治疗前的诊断与评估</vt:lpstr>
      <vt:lpstr>指标1 宫颈癌患者首次治疗前完成临床FIGO分期诊断率（10分）</vt:lpstr>
      <vt:lpstr>表1  FIGO2018年分期</vt:lpstr>
      <vt:lpstr>指标2 宫颈癌患者首次治疗前完成临床FIGO分期检查评估策略符合率（分值：20分）</vt:lpstr>
      <vt:lpstr>PowerPoint 演示文稿</vt:lpstr>
      <vt:lpstr> 表2盆腔MRI检查方法及报告内容 </vt:lpstr>
      <vt:lpstr>PowerPoint 演示文稿</vt:lpstr>
      <vt:lpstr>PowerPoint 演示文稿</vt:lpstr>
      <vt:lpstr>PowerPoint 演示文稿</vt:lpstr>
      <vt:lpstr>指标3 宫颈癌患者首次治疗前病理学诊断率（分值：10分）</vt:lpstr>
      <vt:lpstr>PowerPoint 演示文稿</vt:lpstr>
      <vt:lpstr>初治宫颈癌的手术治疗策略</vt:lpstr>
      <vt:lpstr>早期宫颈癌术后辅助治疗标准</vt:lpstr>
      <vt:lpstr>指标4 早期宫颈癌根治性手术治疗患者淋巴结切除率（分值：5分）</vt:lpstr>
      <vt:lpstr>指标5 早期宫颈癌患者根治性手术后病理报告完整率（分值：10分）</vt:lpstr>
      <vt:lpstr>指标6 术后病理存在高危因素的宫颈癌患者接受同步放化疗率（分值：20分） </vt:lpstr>
      <vt:lpstr>指标7 术后病理存在符合Sedlis标准和四因素模型的中危因素宫颈癌患者的放疗率                                                                                                           （分值：20分） </vt:lpstr>
      <vt:lpstr>PowerPoint 演示文稿</vt:lpstr>
      <vt:lpstr>PowerPoint 演示文稿</vt:lpstr>
      <vt:lpstr>指标8 宫颈癌手术患者并发症发生率（分值：5分）</vt:lpstr>
      <vt:lpstr>PowerPoint 演示文稿</vt:lpstr>
      <vt:lpstr>初治宫颈癌的治疗策略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河南省宫颈癌诊疗质量控制指标及评分细则（手术）</dc:title>
  <dc:creator>HP</dc:creator>
  <cp:lastModifiedBy>Administrator</cp:lastModifiedBy>
  <cp:revision>57</cp:revision>
  <dcterms:created xsi:type="dcterms:W3CDTF">2023-09-08T08:18:00Z</dcterms:created>
  <dcterms:modified xsi:type="dcterms:W3CDTF">2024-06-10T14:31:47Z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DBCA32F8FBA64FF18B832ABA8F9BE191_12</vt:lpwstr>
  </property>
  <property fmtid="{D5CDD505-2E9C-101B-9397-08002B2CF9AE}" pid="3" name="KSOProductBuildVer">
    <vt:lpwstr>2052-11.1.0.14309</vt:lpwstr>
  </property>
</Properties>
</file>