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handoutMasterIdLst>
    <p:handoutMasterId r:id="rId47"/>
  </p:handoutMasterIdLst>
  <p:sldIdLst>
    <p:sldId id="1669" r:id="rId3"/>
    <p:sldId id="1706" r:id="rId4"/>
    <p:sldId id="1708" r:id="rId5"/>
    <p:sldId id="1670" r:id="rId6"/>
    <p:sldId id="1717" r:id="rId7"/>
    <p:sldId id="1721" r:id="rId8"/>
    <p:sldId id="1724" r:id="rId9"/>
    <p:sldId id="1725" r:id="rId10"/>
    <p:sldId id="1787" r:id="rId11"/>
    <p:sldId id="1727" r:id="rId12"/>
    <p:sldId id="1709" r:id="rId13"/>
    <p:sldId id="1755" r:id="rId14"/>
    <p:sldId id="1743" r:id="rId15"/>
    <p:sldId id="1726" r:id="rId16"/>
    <p:sldId id="1732" r:id="rId17"/>
    <p:sldId id="1734" r:id="rId18"/>
    <p:sldId id="1736" r:id="rId19"/>
    <p:sldId id="1738" r:id="rId20"/>
    <p:sldId id="1739" r:id="rId21"/>
    <p:sldId id="1744" r:id="rId22"/>
    <p:sldId id="1754" r:id="rId23"/>
    <p:sldId id="1753" r:id="rId24"/>
    <p:sldId id="1729" r:id="rId25"/>
    <p:sldId id="1745" r:id="rId26"/>
    <p:sldId id="1746" r:id="rId27"/>
    <p:sldId id="1756" r:id="rId28"/>
    <p:sldId id="1730" r:id="rId29"/>
    <p:sldId id="1748" r:id="rId30"/>
    <p:sldId id="1757" r:id="rId31"/>
    <p:sldId id="1749" r:id="rId32"/>
    <p:sldId id="1682" r:id="rId33"/>
    <p:sldId id="1759" r:id="rId34"/>
    <p:sldId id="1747" r:id="rId35"/>
    <p:sldId id="1683" r:id="rId36"/>
    <p:sldId id="1684" r:id="rId37"/>
    <p:sldId id="1686" r:id="rId38"/>
    <p:sldId id="1751" r:id="rId39"/>
    <p:sldId id="1752" r:id="rId40"/>
    <p:sldId id="1750" r:id="rId41"/>
    <p:sldId id="1731" r:id="rId42"/>
    <p:sldId id="1681" r:id="rId43"/>
    <p:sldId id="1758" r:id="rId44"/>
    <p:sldId id="1102" r:id="rId45"/>
  </p:sldIdLst>
  <p:sldSz cx="9144000" cy="5143500" type="screen16x9"/>
  <p:notesSz cx="6858000" cy="9144000"/>
  <p:custDataLst>
    <p:tags r:id="rId52"/>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2400" b="1" i="0" u="none" kern="1200" baseline="0">
        <a:solidFill>
          <a:schemeClr val="tx1"/>
        </a:solidFill>
        <a:latin typeface="Times New Roman" panose="02020603050405020304" pitchFamily="18" charset="0"/>
        <a:ea typeface="宋体" panose="02010600030101010101" pitchFamily="2" charset="-122"/>
        <a:cs typeface="+mn-cs"/>
      </a:defRPr>
    </a:lvl9pPr>
  </p:defaultTextStyle>
  <p:extLst>
    <p:ext uri="{521415D9-36F7-43E2-AB2F-B90AF26B5E84}">
      <p14:sectionLst xmlns:p14="http://schemas.microsoft.com/office/powerpoint/2010/main">
        <p14:section name="默认节" id="{2234AB1B-40B3-4DFA-BCD7-2DB2170B7614}">
          <p14:sldIdLst>
            <p14:sldId id="1669"/>
            <p14:sldId id="1706"/>
            <p14:sldId id="1708"/>
            <p14:sldId id="1670"/>
            <p14:sldId id="1717"/>
            <p14:sldId id="1721"/>
            <p14:sldId id="1724"/>
            <p14:sldId id="1725"/>
            <p14:sldId id="1787"/>
            <p14:sldId id="1727"/>
            <p14:sldId id="1709"/>
            <p14:sldId id="1755"/>
            <p14:sldId id="1743"/>
            <p14:sldId id="1726"/>
            <p14:sldId id="1732"/>
            <p14:sldId id="1734"/>
            <p14:sldId id="1736"/>
            <p14:sldId id="1738"/>
            <p14:sldId id="1739"/>
            <p14:sldId id="1744"/>
            <p14:sldId id="1754"/>
            <p14:sldId id="1753"/>
            <p14:sldId id="1729"/>
            <p14:sldId id="1745"/>
            <p14:sldId id="1746"/>
            <p14:sldId id="1756"/>
            <p14:sldId id="1730"/>
            <p14:sldId id="1748"/>
            <p14:sldId id="1757"/>
            <p14:sldId id="1749"/>
            <p14:sldId id="1682"/>
            <p14:sldId id="1759"/>
            <p14:sldId id="1747"/>
            <p14:sldId id="1683"/>
            <p14:sldId id="1684"/>
            <p14:sldId id="1686"/>
            <p14:sldId id="1751"/>
            <p14:sldId id="1752"/>
            <p14:sldId id="1750"/>
            <p14:sldId id="1731"/>
            <p14:sldId id="1681"/>
            <p14:sldId id="1758"/>
          </p14:sldIdLst>
        </p14:section>
        <p14:section name="无标题节" id="{7AFDE11A-052F-485D-A51D-077A30D68EE5}">
          <p14:sldIdLst>
            <p14:sldId id="1102"/>
          </p14:sldIdLst>
        </p14:section>
      </p14:sectionLst>
    </p:ext>
    <p:ext uri="{EFAFB233-063F-42B5-8137-9DF3F51BA10A}">
      <p15:sldGuideLst xmlns:p15="http://schemas.microsoft.com/office/powerpoint/2012/main">
        <p15:guide id="1" orient="horz" pos="1575" userDrawn="1">
          <p15:clr>
            <a:srgbClr val="A4A3A4"/>
          </p15:clr>
        </p15:guide>
        <p15:guide id="2" pos="29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主平台" initials="主"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2E1EC"/>
    <a:srgbClr val="E6E6E6"/>
    <a:srgbClr val="CF4B41"/>
    <a:srgbClr val="C9091E"/>
    <a:srgbClr val="003300"/>
    <a:srgbClr val="FFFFFF"/>
    <a:srgbClr val="FF3300"/>
    <a:srgbClr val="3333CC"/>
    <a:srgbClr val="3333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9"/>
  </p:normalViewPr>
  <p:slideViewPr>
    <p:cSldViewPr showGuides="1">
      <p:cViewPr>
        <p:scale>
          <a:sx n="80" d="100"/>
          <a:sy n="80" d="100"/>
        </p:scale>
        <p:origin x="-1068" y="-252"/>
      </p:cViewPr>
      <p:guideLst>
        <p:guide orient="horz" pos="1575"/>
        <p:guide pos="290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gs" Target="tags/tag259.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3.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noProof="1" dirty="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B52BACF-0941-4791-8069-A41DCFBDF6E9}" type="slidenum">
              <a:rPr kumimoji="0" lang="zh-CN" altLang="en-US" sz="1200" b="1" i="0" u="none" strike="noStrike" kern="1200" cap="none" spc="0" normalizeH="0" baseline="0" noProof="1" dirty="0">
                <a:ln>
                  <a:noFill/>
                </a:ln>
                <a:solidFill>
                  <a:schemeClr val="tx1"/>
                </a:solidFill>
                <a:effectLst/>
                <a:uLnTx/>
                <a:uFillTx/>
                <a:latin typeface="Times New Roman" panose="02020603050405020304" pitchFamily="18" charset="0"/>
                <a:ea typeface="宋体" panose="02010600030101010101" pitchFamily="2" charset="-122"/>
                <a:cs typeface="+mn-ea"/>
              </a:rPr>
            </a:fld>
            <a:endParaRPr kumimoji="0" lang="zh-CN" altLang="en-US" sz="1200" b="1"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Rot="1" noChangeAspect="1"/>
          </p:cNvSpPr>
          <p:nvPr>
            <p:ph type="sldImg"/>
          </p:nvPr>
        </p:nvSpPr>
        <p:spPr>
          <a:xfrm>
            <a:off x="409575" y="754063"/>
            <a:ext cx="5854700" cy="3294062"/>
          </a:xfrm>
          <a:prstGeom prst="rect">
            <a:avLst/>
          </a:prstGeom>
          <a:noFill/>
          <a:ln w="9525">
            <a:noFill/>
          </a:ln>
        </p:spPr>
      </p:sp>
      <p:sp>
        <p:nvSpPr>
          <p:cNvPr id="26627" name="Rectangle 3"/>
          <p:cNvSpPr>
            <a:spLocks noGrp="1"/>
          </p:cNvSpPr>
          <p:nvPr>
            <p:ph type="body" sz="quarter"/>
          </p:nvPr>
        </p:nvSpPr>
        <p:spPr>
          <a:xfrm>
            <a:off x="538163" y="4387850"/>
            <a:ext cx="5780087" cy="3952875"/>
          </a:xfrm>
          <a:prstGeom prst="rect">
            <a:avLst/>
          </a:prstGeom>
          <a:noFill/>
          <a:ln w="9525">
            <a:noFill/>
          </a:ln>
        </p:spPr>
        <p:txBody>
          <a:bodyPr wrap="square" lIns="91440" tIns="45720" rIns="91440" bIns="45720" anchor="t"/>
          <a:lstStyle/>
          <a:p>
            <a:pPr lvl="0"/>
            <a:r>
              <a:rPr lang="zh-CN" altLang="en-US" dirty="0"/>
              <a:t>单击此处编辑母版文本样式
第二级
第三级
第四级
第五级</a:t>
            </a:r>
            <a:endParaRPr lang="zh-CN" altLang="en-US" dirty="0"/>
          </a:p>
        </p:txBody>
      </p:sp>
      <p:sp>
        <p:nvSpPr>
          <p:cNvPr id="5124" name="Rectangle 4"/>
          <p:cNvSpPr>
            <a:spLocks noGrp="1" noChangeArrowheads="1"/>
          </p:cNvSpPr>
          <p:nvPr>
            <p:ph type="hdr" sz="quarter"/>
          </p:nvPr>
        </p:nvSpPr>
        <p:spPr bwMode="auto">
          <a:xfrm>
            <a:off x="0" y="0"/>
            <a:ext cx="2973388"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25" name="Rectangle 5"/>
          <p:cNvSpPr>
            <a:spLocks noGrp="1" noChangeArrowheads="1"/>
          </p:cNvSpPr>
          <p:nvPr>
            <p:ph type="dt" idx="1"/>
          </p:nvPr>
        </p:nvSpPr>
        <p:spPr bwMode="auto">
          <a:xfrm>
            <a:off x="3883025" y="0"/>
            <a:ext cx="2974975"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26" name="Rectangle 6"/>
          <p:cNvSpPr>
            <a:spLocks noGrp="1" noChangeArrowheads="1"/>
          </p:cNvSpPr>
          <p:nvPr>
            <p:ph type="ftr" sz="quarter" idx="4"/>
          </p:nvPr>
        </p:nvSpPr>
        <p:spPr bwMode="auto">
          <a:xfrm>
            <a:off x="0" y="8686800"/>
            <a:ext cx="2973388"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27" name="Rectangle 7"/>
          <p:cNvSpPr>
            <a:spLocks noGrp="1" noChangeArrowheads="1"/>
          </p:cNvSpPr>
          <p:nvPr>
            <p:ph type="sldNum" sz="quarter" idx="5"/>
          </p:nvPr>
        </p:nvSpPr>
        <p:spPr bwMode="auto">
          <a:xfrm>
            <a:off x="3883025" y="8686800"/>
            <a:ext cx="2974975" cy="457200"/>
          </a:xfrm>
          <a:prstGeom prst="rect">
            <a:avLst/>
          </a:prstGeom>
          <a:noFill/>
          <a:ln w="9525">
            <a:noFill/>
            <a:miter lim="800000"/>
          </a:ln>
        </p:spPr>
        <p:txBody>
          <a:bodyPr vert="horz" wrap="square" lIns="91440" tIns="45720" rIns="91440" bIns="45720" numCol="1" anchor="t" anchorCtr="0" compatLnSpc="1"/>
          <a:lstStyle>
            <a:lvl1pPr algn="r">
              <a:defRPr sz="1200" noProof="1" dirty="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22C8919-702E-4920-BB30-B99721465FED}" type="slidenum">
              <a:rPr kumimoji="0" lang="zh-CN" altLang="en-US" sz="1200" b="1" i="0" u="none" strike="noStrike" kern="1200" cap="none" spc="0" normalizeH="0" baseline="0" noProof="1" dirty="0">
                <a:ln>
                  <a:noFill/>
                </a:ln>
                <a:solidFill>
                  <a:schemeClr val="tx1"/>
                </a:solidFill>
                <a:effectLst/>
                <a:uLnTx/>
                <a:uFillTx/>
                <a:latin typeface="Times New Roman" panose="02020603050405020304" pitchFamily="18" charset="0"/>
                <a:ea typeface="宋体" panose="02010600030101010101" pitchFamily="2" charset="-122"/>
                <a:cs typeface="+mn-ea"/>
              </a:rPr>
            </a:fld>
            <a:endParaRPr kumimoji="0" lang="zh-CN" altLang="en-US" sz="1200" b="1"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742950" indent="-28575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11430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6002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20574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a:xfrm>
            <a:off x="684213" y="1141413"/>
            <a:ext cx="5486400" cy="3086100"/>
          </a:xfrm>
          <a:ln>
            <a:solidFill>
              <a:srgbClr val="000000"/>
            </a:solidFill>
            <a:miter/>
          </a:ln>
        </p:spPr>
      </p:sp>
      <p:sp>
        <p:nvSpPr>
          <p:cNvPr id="122883" name="备注占位符 2"/>
          <p:cNvSpPr>
            <a:spLocks noGrp="1"/>
          </p:cNvSpPr>
          <p:nvPr>
            <p:ph type="body"/>
          </p:nvPr>
        </p:nvSpPr>
        <p:spPr>
          <a:xfrm>
            <a:off x="684213" y="4398963"/>
            <a:ext cx="5486400" cy="3600450"/>
          </a:xfrm>
        </p:spPr>
        <p:txBody>
          <a:bodyPr wrap="square" lIns="91440" tIns="45720" rIns="91440" bIns="45720" anchor="t"/>
          <a:lstStyle/>
          <a:p>
            <a:pPr lvl="0" eaLnBrk="1" hangingPunct="1">
              <a:spcBef>
                <a:spcPct val="0"/>
              </a:spcBef>
            </a:pPr>
            <a:r>
              <a:rPr lang="zh-CN" altLang="en-US" dirty="0"/>
              <a:t>模板来自于 </a:t>
            </a:r>
            <a:r>
              <a:rPr lang="en-US" altLang="zh-CN" dirty="0"/>
              <a:t>http://docer.wps.cn</a:t>
            </a:r>
            <a:endParaRPr lang="zh-CN" altLang="en-US" dirty="0"/>
          </a:p>
        </p:txBody>
      </p:sp>
      <p:sp>
        <p:nvSpPr>
          <p:cNvPr id="122884" name="灯片编号占位符 3"/>
          <p:cNvSpPr txBox="1">
            <a:spLocks noGrp="1"/>
          </p:cNvSpPr>
          <p:nvPr/>
        </p:nvSpPr>
        <p:spPr>
          <a:xfrm>
            <a:off x="3883025" y="8683625"/>
            <a:ext cx="2971800" cy="458788"/>
          </a:xfrm>
          <a:prstGeom prst="rect">
            <a:avLst/>
          </a:prstGeom>
          <a:noFill/>
          <a:ln w="9525">
            <a:noFill/>
          </a:ln>
        </p:spPr>
        <p:txBody>
          <a:bodyPr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a:t>单击此处编辑母版副标题样式</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42755738-07A3-44D0-91B4-687C9B468CE8}"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9AD66872-326B-4824-B4E4-A8B399A1FA20}"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205979"/>
            <a:ext cx="6019800" cy="438864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58D46119-6B1C-4623-8029-835CD1416172}"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C86E1F27-1CFD-4ABB-A25F-3887EC4E2CD1}"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5327D3F3-B4C7-47D5-A950-D9DEAF862C0D}"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noChangeArrowheads="1"/>
          </p:cNvSpPr>
          <p:nvPr>
            <p:ph type="dt" sz="half" idx="1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6AF175FD-50D2-4543-B3F5-0E12EF48804D}"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3"/>
          <p:cNvSpPr>
            <a:spLocks noGrp="1" noChangeArrowheads="1"/>
          </p:cNvSpPr>
          <p:nvPr>
            <p:ph type="dt" sz="half" idx="1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1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1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4086583C-A1BF-489F-9AA2-854BF4BDFD76}"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6D713077-992B-4901-9CCD-F653B6DA5E1B}"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7"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A852A441-EE1A-4CC3-84FD-560519A973FC}"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7" name="日期占位符 3"/>
          <p:cNvSpPr>
            <a:spLocks noGrp="1" noChangeArrowheads="1"/>
          </p:cNvSpPr>
          <p:nvPr>
            <p:ph type="dt" sz="half" idx="1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5278D37F-6E16-4802-8542-B421F8E9E00D}"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7" name="日期占位符 3"/>
          <p:cNvSpPr>
            <a:spLocks noGrp="1" noChangeArrowheads="1"/>
          </p:cNvSpPr>
          <p:nvPr>
            <p:ph type="dt" sz="half" idx="1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8"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i="0" strike="noStrike" kern="1200" cap="none" spc="0" normalizeH="0" baseline="0" noProof="0">
                <a:latin typeface="Times New Roman" panose="02020603050405020304" pitchFamily="18" charset="0"/>
                <a:ea typeface="宋体" panose="02010600030101010101" pitchFamily="2" charset="-122"/>
                <a:cs typeface="+mn-cs"/>
              </a:rPr>
              <a:t>1</a:t>
            </a:r>
            <a:endParaRPr kumimoji="0" lang="zh-CN" altLang="en-US" i="0" strike="noStrike" kern="1200" cap="none" spc="0" normalizeH="0" baseline="0" noProof="0">
              <a:latin typeface="Times New Roman" panose="02020603050405020304" pitchFamily="18" charset="0"/>
              <a:ea typeface="宋体" panose="02010600030101010101" pitchFamily="2" charset="-122"/>
              <a:cs typeface="+mn-cs"/>
            </a:endParaRPr>
          </a:p>
        </p:txBody>
      </p:sp>
      <p:sp>
        <p:nvSpPr>
          <p:cNvPr id="9"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fld id="{1D92E901-EB05-4409-B753-AD4A35DDA57D}" type="slidenum">
              <a:rPr kumimoji="0" lang="zh-CN" altLang="en-US" i="0" strike="noStrike" kern="1200" cap="none" spc="0" normalizeH="0" baseline="0" noProof="1" dirty="0">
                <a:latin typeface="Times New Roman" panose="02020603050405020304" pitchFamily="18" charset="0"/>
                <a:ea typeface="宋体" panose="02010600030101010101" pitchFamily="2" charset="-122"/>
                <a:cs typeface="+mn-ea"/>
              </a:rPr>
            </a:fld>
            <a:endParaRPr kumimoji="0" lang="zh-CN" altLang="en-US" i="0" strike="noStrike" kern="1200" cap="none" spc="0" normalizeH="0" baseline="0" noProof="1">
              <a:latin typeface="Times New Roman" panose="02020603050405020304" pitchFamily="18" charset="0"/>
              <a:ea typeface="宋体" panose="02010600030101010101" pitchFamily="2" charset="-122"/>
              <a:cs typeface="+mn-ea"/>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57200" y="205978"/>
            <a:ext cx="8229600" cy="85725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457200" y="1200151"/>
            <a:ext cx="8229600" cy="3394472"/>
          </a:xfrm>
          <a:prstGeom prst="rect">
            <a:avLst/>
          </a:prstGeom>
          <a:noFill/>
          <a:ln w="9525">
            <a:noFill/>
          </a:ln>
        </p:spPr>
        <p:txBody>
          <a:bodyPr anchor="t"/>
          <a:lstStyle/>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3"/>
          <p:cNvSpPr>
            <a:spLocks noGrp="1" noChangeArrowheads="1"/>
          </p:cNvSpPr>
          <p:nvPr>
            <p:ph type="dt" sz="half" idx="2"/>
          </p:nvPr>
        </p:nvSpPr>
        <p:spPr bwMode="auto">
          <a:xfrm>
            <a:off x="457200" y="4767263"/>
            <a:ext cx="2133600" cy="273844"/>
          </a:xfrm>
          <a:prstGeom prst="rect">
            <a:avLst/>
          </a:prstGeom>
          <a:noFill/>
          <a:ln w="9525">
            <a:noFill/>
            <a:miter lim="800000"/>
          </a:ln>
        </p:spPr>
        <p:txBody>
          <a:bodyPr vert="horz" wrap="square" lIns="91440" tIns="45720" rIns="91440" bIns="45720" numCol="1" anchor="ctr" anchorCtr="0" compatLnSpc="1"/>
          <a:lstStyle>
            <a:lvl1pPr>
              <a:defRPr sz="1200" b="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3124200" y="4767263"/>
            <a:ext cx="2895600" cy="273844"/>
          </a:xfrm>
          <a:prstGeom prst="rect">
            <a:avLst/>
          </a:prstGeom>
          <a:noFill/>
          <a:ln w="9525">
            <a:noFill/>
            <a:miter lim="800000"/>
          </a:ln>
        </p:spPr>
        <p:txBody>
          <a:bodyPr vert="horz" wrap="square" lIns="91440" tIns="45720" rIns="91440" bIns="45720" numCol="1" anchor="ctr" anchorCtr="0" compatLnSpc="1"/>
          <a:lstStyle>
            <a:lvl1pPr algn="ctr">
              <a:defRPr sz="1200" b="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rPr>
              <a:t>1</a:t>
            </a:r>
            <a:endPar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6553200" y="4767263"/>
            <a:ext cx="2133600" cy="273844"/>
          </a:xfrm>
          <a:prstGeom prst="rect">
            <a:avLst/>
          </a:prstGeom>
          <a:noFill/>
          <a:ln w="9525">
            <a:noFill/>
            <a:miter lim="800000"/>
          </a:ln>
        </p:spPr>
        <p:txBody>
          <a:bodyPr vert="horz" wrap="square" lIns="91440" tIns="45720" rIns="91440" bIns="45720" numCol="1" anchor="ctr" anchorCtr="0" compatLnSpc="1"/>
          <a:lstStyle>
            <a:lvl1pPr algn="r">
              <a:defRPr sz="1200" b="0" noProof="1" dirty="0">
                <a:solidFill>
                  <a:srgbClr val="898989"/>
                </a:solidFill>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DDB7AA1-C3C1-4233-A6A3-1400A90C0507}" type="slidenum">
              <a:rPr kumimoji="0" lang="zh-CN" altLang="en-US" sz="1200" b="0" i="0" u="none" strike="noStrike" kern="1200" cap="none" spc="0" normalizeH="0" baseline="0" noProof="1" dirty="0">
                <a:ln>
                  <a:noFill/>
                </a:ln>
                <a:solidFill>
                  <a:srgbClr val="898989"/>
                </a:solidFill>
                <a:effectLst/>
                <a:uLnTx/>
                <a:uFillTx/>
                <a:latin typeface="Times New Roman" panose="02020603050405020304" pitchFamily="18"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2" Type="http://schemas.openxmlformats.org/officeDocument/2006/relationships/slideLayout" Target="../slideLayouts/slideLayout7.xml"/><Relationship Id="rId31" Type="http://schemas.openxmlformats.org/officeDocument/2006/relationships/tags" Target="../tags/tag134.xml"/><Relationship Id="rId30" Type="http://schemas.openxmlformats.org/officeDocument/2006/relationships/tags" Target="../tags/tag133.xml"/><Relationship Id="rId3" Type="http://schemas.openxmlformats.org/officeDocument/2006/relationships/tags" Target="../tags/tag106.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2" Type="http://schemas.openxmlformats.org/officeDocument/2006/relationships/slideLayout" Target="../slideLayouts/slideLayout7.xml"/><Relationship Id="rId31" Type="http://schemas.openxmlformats.org/officeDocument/2006/relationships/tags" Target="../tags/tag165.xml"/><Relationship Id="rId30" Type="http://schemas.openxmlformats.org/officeDocument/2006/relationships/tags" Target="../tags/tag164.xml"/><Relationship Id="rId3" Type="http://schemas.openxmlformats.org/officeDocument/2006/relationships/tags" Target="../tags/tag137.xml"/><Relationship Id="rId29" Type="http://schemas.openxmlformats.org/officeDocument/2006/relationships/tags" Target="../tags/tag163.xml"/><Relationship Id="rId28" Type="http://schemas.openxmlformats.org/officeDocument/2006/relationships/tags" Target="../tags/tag162.xml"/><Relationship Id="rId27" Type="http://schemas.openxmlformats.org/officeDocument/2006/relationships/tags" Target="../tags/tag161.xml"/><Relationship Id="rId26" Type="http://schemas.openxmlformats.org/officeDocument/2006/relationships/tags" Target="../tags/tag160.xml"/><Relationship Id="rId25" Type="http://schemas.openxmlformats.org/officeDocument/2006/relationships/tags" Target="../tags/tag159.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tags" Target="../tags/tag136.xml"/><Relationship Id="rId19" Type="http://schemas.openxmlformats.org/officeDocument/2006/relationships/tags" Target="../tags/tag153.xml"/><Relationship Id="rId18" Type="http://schemas.openxmlformats.org/officeDocument/2006/relationships/tags" Target="../tags/tag152.xml"/><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2" Type="http://schemas.openxmlformats.org/officeDocument/2006/relationships/slideLayout" Target="../slideLayouts/slideLayout7.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2" Type="http://schemas.openxmlformats.org/officeDocument/2006/relationships/slideLayout" Target="../slideLayouts/slideLayout7.xml"/><Relationship Id="rId31" Type="http://schemas.openxmlformats.org/officeDocument/2006/relationships/tags" Target="../tags/tag196.xml"/><Relationship Id="rId30" Type="http://schemas.openxmlformats.org/officeDocument/2006/relationships/tags" Target="../tags/tag195.xml"/><Relationship Id="rId3" Type="http://schemas.openxmlformats.org/officeDocument/2006/relationships/tags" Target="../tags/tag168.xml"/><Relationship Id="rId29" Type="http://schemas.openxmlformats.org/officeDocument/2006/relationships/tags" Target="../tags/tag194.xml"/><Relationship Id="rId28" Type="http://schemas.openxmlformats.org/officeDocument/2006/relationships/tags" Target="../tags/tag193.xml"/><Relationship Id="rId27" Type="http://schemas.openxmlformats.org/officeDocument/2006/relationships/tags" Target="../tags/tag192.xml"/><Relationship Id="rId26" Type="http://schemas.openxmlformats.org/officeDocument/2006/relationships/tags" Target="../tags/tag191.xml"/><Relationship Id="rId25" Type="http://schemas.openxmlformats.org/officeDocument/2006/relationships/tags" Target="../tags/tag190.xml"/><Relationship Id="rId24" Type="http://schemas.openxmlformats.org/officeDocument/2006/relationships/tags" Target="../tags/tag189.xml"/><Relationship Id="rId23" Type="http://schemas.openxmlformats.org/officeDocument/2006/relationships/tags" Target="../tags/tag188.xml"/><Relationship Id="rId22" Type="http://schemas.openxmlformats.org/officeDocument/2006/relationships/tags" Target="../tags/tag187.xml"/><Relationship Id="rId21" Type="http://schemas.openxmlformats.org/officeDocument/2006/relationships/tags" Target="../tags/tag186.xml"/><Relationship Id="rId20" Type="http://schemas.openxmlformats.org/officeDocument/2006/relationships/tags" Target="../tags/tag185.xml"/><Relationship Id="rId2" Type="http://schemas.openxmlformats.org/officeDocument/2006/relationships/tags" Target="../tags/tag167.xml"/><Relationship Id="rId19" Type="http://schemas.openxmlformats.org/officeDocument/2006/relationships/tags" Target="../tags/tag184.xml"/><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2" Type="http://schemas.openxmlformats.org/officeDocument/2006/relationships/slideLayout" Target="../slideLayouts/slideLayout7.xml"/><Relationship Id="rId31" Type="http://schemas.openxmlformats.org/officeDocument/2006/relationships/tags" Target="../tags/tag227.xml"/><Relationship Id="rId30" Type="http://schemas.openxmlformats.org/officeDocument/2006/relationships/tags" Target="../tags/tag226.xml"/><Relationship Id="rId3" Type="http://schemas.openxmlformats.org/officeDocument/2006/relationships/tags" Target="../tags/tag199.xml"/><Relationship Id="rId29" Type="http://schemas.openxmlformats.org/officeDocument/2006/relationships/tags" Target="../tags/tag225.xml"/><Relationship Id="rId28" Type="http://schemas.openxmlformats.org/officeDocument/2006/relationships/tags" Target="../tags/tag224.xml"/><Relationship Id="rId27" Type="http://schemas.openxmlformats.org/officeDocument/2006/relationships/tags" Target="../tags/tag223.xml"/><Relationship Id="rId26" Type="http://schemas.openxmlformats.org/officeDocument/2006/relationships/tags" Target="../tags/tag222.xml"/><Relationship Id="rId25" Type="http://schemas.openxmlformats.org/officeDocument/2006/relationships/tags" Target="../tags/tag221.xml"/><Relationship Id="rId24" Type="http://schemas.openxmlformats.org/officeDocument/2006/relationships/tags" Target="../tags/tag220.xml"/><Relationship Id="rId23" Type="http://schemas.openxmlformats.org/officeDocument/2006/relationships/tags" Target="../tags/tag219.xml"/><Relationship Id="rId22" Type="http://schemas.openxmlformats.org/officeDocument/2006/relationships/tags" Target="../tags/tag218.xml"/><Relationship Id="rId21" Type="http://schemas.openxmlformats.org/officeDocument/2006/relationships/tags" Target="../tags/tag217.xml"/><Relationship Id="rId20" Type="http://schemas.openxmlformats.org/officeDocument/2006/relationships/tags" Target="../tags/tag216.xml"/><Relationship Id="rId2" Type="http://schemas.openxmlformats.org/officeDocument/2006/relationships/tags" Target="../tags/tag198.xml"/><Relationship Id="rId19" Type="http://schemas.openxmlformats.org/officeDocument/2006/relationships/tags" Target="../tags/tag215.xml"/><Relationship Id="rId18" Type="http://schemas.openxmlformats.org/officeDocument/2006/relationships/tags" Target="../tags/tag214.xml"/><Relationship Id="rId17" Type="http://schemas.openxmlformats.org/officeDocument/2006/relationships/tags" Target="../tags/tag213.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2" Type="http://schemas.openxmlformats.org/officeDocument/2006/relationships/slideLayout" Target="../slideLayouts/slideLayout7.xml"/><Relationship Id="rId31" Type="http://schemas.openxmlformats.org/officeDocument/2006/relationships/tags" Target="../tags/tag62.xml"/><Relationship Id="rId30" Type="http://schemas.openxmlformats.org/officeDocument/2006/relationships/tags" Target="../tags/tag61.xml"/><Relationship Id="rId3" Type="http://schemas.openxmlformats.org/officeDocument/2006/relationships/tags" Target="../tags/tag34.xml"/><Relationship Id="rId29" Type="http://schemas.openxmlformats.org/officeDocument/2006/relationships/tags" Target="../tags/tag60.xml"/><Relationship Id="rId28" Type="http://schemas.openxmlformats.org/officeDocument/2006/relationships/tags" Target="../tags/tag59.xml"/><Relationship Id="rId27" Type="http://schemas.openxmlformats.org/officeDocument/2006/relationships/tags" Target="../tags/tag58.xml"/><Relationship Id="rId26" Type="http://schemas.openxmlformats.org/officeDocument/2006/relationships/tags" Target="../tags/tag57.xml"/><Relationship Id="rId25" Type="http://schemas.openxmlformats.org/officeDocument/2006/relationships/tags" Target="../tags/tag56.xml"/><Relationship Id="rId24" Type="http://schemas.openxmlformats.org/officeDocument/2006/relationships/tags" Target="../tags/tag55.xml"/><Relationship Id="rId23" Type="http://schemas.openxmlformats.org/officeDocument/2006/relationships/tags" Target="../tags/tag54.xml"/><Relationship Id="rId22" Type="http://schemas.openxmlformats.org/officeDocument/2006/relationships/tags" Target="../tags/tag53.xml"/><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tags" Target="../tags/tag33.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2" Type="http://schemas.openxmlformats.org/officeDocument/2006/relationships/slideLayout" Target="../slideLayouts/slideLayout7.xml"/><Relationship Id="rId31" Type="http://schemas.openxmlformats.org/officeDocument/2006/relationships/tags" Target="../tags/tag258.xml"/><Relationship Id="rId30" Type="http://schemas.openxmlformats.org/officeDocument/2006/relationships/tags" Target="../tags/tag257.xml"/><Relationship Id="rId3" Type="http://schemas.openxmlformats.org/officeDocument/2006/relationships/tags" Target="../tags/tag230.xml"/><Relationship Id="rId29" Type="http://schemas.openxmlformats.org/officeDocument/2006/relationships/tags" Target="../tags/tag256.xml"/><Relationship Id="rId28" Type="http://schemas.openxmlformats.org/officeDocument/2006/relationships/tags" Target="../tags/tag255.xml"/><Relationship Id="rId27" Type="http://schemas.openxmlformats.org/officeDocument/2006/relationships/tags" Target="../tags/tag254.xml"/><Relationship Id="rId26" Type="http://schemas.openxmlformats.org/officeDocument/2006/relationships/tags" Target="../tags/tag253.xml"/><Relationship Id="rId25" Type="http://schemas.openxmlformats.org/officeDocument/2006/relationships/tags" Target="../tags/tag252.xml"/><Relationship Id="rId24" Type="http://schemas.openxmlformats.org/officeDocument/2006/relationships/tags" Target="../tags/tag251.xml"/><Relationship Id="rId23" Type="http://schemas.openxmlformats.org/officeDocument/2006/relationships/tags" Target="../tags/tag250.xml"/><Relationship Id="rId22" Type="http://schemas.openxmlformats.org/officeDocument/2006/relationships/tags" Target="../tags/tag249.xml"/><Relationship Id="rId21" Type="http://schemas.openxmlformats.org/officeDocument/2006/relationships/tags" Target="../tags/tag248.xml"/><Relationship Id="rId20" Type="http://schemas.openxmlformats.org/officeDocument/2006/relationships/tags" Target="../tags/tag247.xml"/><Relationship Id="rId2" Type="http://schemas.openxmlformats.org/officeDocument/2006/relationships/tags" Target="../tags/tag229.xml"/><Relationship Id="rId19" Type="http://schemas.openxmlformats.org/officeDocument/2006/relationships/tags" Target="../tags/tag246.xml"/><Relationship Id="rId18" Type="http://schemas.openxmlformats.org/officeDocument/2006/relationships/tags" Target="../tags/tag245.xml"/><Relationship Id="rId17" Type="http://schemas.openxmlformats.org/officeDocument/2006/relationships/tags" Target="../tags/tag244.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1" Type="http://schemas.openxmlformats.org/officeDocument/2006/relationships/slideLayout" Target="../slideLayouts/slideLayout2.xml"/><Relationship Id="rId20" Type="http://schemas.openxmlformats.org/officeDocument/2006/relationships/tags" Target="../tags/tag82.xml"/><Relationship Id="rId2" Type="http://schemas.openxmlformats.org/officeDocument/2006/relationships/tags" Target="../tags/tag64.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7" Type="http://schemas.openxmlformats.org/officeDocument/2006/relationships/slideLayout" Target="../slideLayouts/slideLayout2.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1"/>
          <p:cNvSpPr txBox="1"/>
          <p:nvPr/>
        </p:nvSpPr>
        <p:spPr>
          <a:xfrm>
            <a:off x="539750" y="1203960"/>
            <a:ext cx="8095615" cy="645160"/>
          </a:xfrm>
          <a:prstGeom prst="rect">
            <a:avLst/>
          </a:prstGeom>
          <a:noFill/>
        </p:spPr>
        <p:txBody>
          <a:bodyPr wrap="square" rtlCol="0">
            <a:spAutoFit/>
          </a:bodyPr>
          <a:lstStyle/>
          <a:p>
            <a:pPr algn="ctr"/>
            <a:r>
              <a:rPr lang="en-US" altLang="zh-CN" sz="3600" dirty="0">
                <a:latin typeface="微软雅黑" panose="020B0503020204020204" pitchFamily="34" charset="-122"/>
                <a:ea typeface="微软雅黑" panose="020B0503020204020204" pitchFamily="34" charset="-122"/>
              </a:rPr>
              <a:t>2024</a:t>
            </a:r>
            <a:r>
              <a:rPr lang="zh-CN" altLang="en-US" sz="3600" dirty="0">
                <a:latin typeface="微软雅黑" panose="020B0503020204020204" pitchFamily="34" charset="-122"/>
                <a:ea typeface="微软雅黑" panose="020B0503020204020204" pitchFamily="34" charset="-122"/>
              </a:rPr>
              <a:t>年河南省妇科质控中心工作安排</a:t>
            </a:r>
            <a:endParaRPr lang="zh-CN" altLang="en-US" sz="3600" noProof="1">
              <a:latin typeface="微软雅黑" panose="020B0503020204020204" pitchFamily="34" charset="-122"/>
              <a:ea typeface="微软雅黑" panose="020B0503020204020204" pitchFamily="34" charset="-122"/>
            </a:endParaRPr>
          </a:p>
        </p:txBody>
      </p:sp>
      <p:sp>
        <p:nvSpPr>
          <p:cNvPr id="4" name="圆角矩形 3"/>
          <p:cNvSpPr/>
          <p:nvPr/>
        </p:nvSpPr>
        <p:spPr>
          <a:xfrm>
            <a:off x="4355976" y="2613025"/>
            <a:ext cx="3744595" cy="1694180"/>
          </a:xfrm>
          <a:prstGeom prst="roundRect">
            <a:avLst>
              <a:gd name="adj" fmla="val 50000"/>
            </a:avLst>
          </a:prstGeom>
          <a:solidFill>
            <a:srgbClr val="E2E1E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 name="文本框 14"/>
          <p:cNvSpPr txBox="1"/>
          <p:nvPr/>
        </p:nvSpPr>
        <p:spPr>
          <a:xfrm>
            <a:off x="5004048" y="2931790"/>
            <a:ext cx="2829560" cy="1297305"/>
          </a:xfrm>
          <a:prstGeom prst="rect">
            <a:avLst/>
          </a:prstGeom>
          <a:noFill/>
        </p:spPr>
        <p:txBody>
          <a:bodyPr wrap="none" rtlCol="0">
            <a:noAutofit/>
          </a:bodyPr>
          <a:lstStyle/>
          <a:p>
            <a:pPr>
              <a:lnSpc>
                <a:spcPts val="3280"/>
              </a:lnSpc>
            </a:pPr>
            <a:r>
              <a:rPr lang="zh-CN" altLang="en-US" noProof="1">
                <a:solidFill>
                  <a:schemeClr val="tx1"/>
                </a:solidFill>
                <a:latin typeface="微软雅黑" panose="020B0503020204020204" pitchFamily="34" charset="-122"/>
                <a:ea typeface="微软雅黑" panose="020B0503020204020204" pitchFamily="34" charset="-122"/>
              </a:rPr>
              <a:t>河南省妇科质控中心</a:t>
            </a:r>
            <a:endParaRPr lang="zh-CN" altLang="en-US" noProof="1">
              <a:solidFill>
                <a:schemeClr val="tx1"/>
              </a:solidFill>
              <a:latin typeface="微软雅黑" panose="020B0503020204020204" pitchFamily="34" charset="-122"/>
              <a:ea typeface="微软雅黑" panose="020B0503020204020204" pitchFamily="34" charset="-122"/>
            </a:endParaRPr>
          </a:p>
          <a:p>
            <a:pPr>
              <a:lnSpc>
                <a:spcPts val="3280"/>
              </a:lnSpc>
            </a:pPr>
            <a:r>
              <a:rPr lang="en-US" altLang="zh-CN" noProof="1">
                <a:solidFill>
                  <a:schemeClr val="tx1"/>
                </a:solidFill>
                <a:latin typeface="微软雅黑" panose="020B0503020204020204" pitchFamily="34" charset="-122"/>
                <a:ea typeface="微软雅黑" panose="020B0503020204020204" pitchFamily="34" charset="-122"/>
              </a:rPr>
              <a:t>       </a:t>
            </a:r>
            <a:r>
              <a:rPr lang="zh-CN" altLang="en-US" noProof="1">
                <a:solidFill>
                  <a:schemeClr val="tx1"/>
                </a:solidFill>
                <a:latin typeface="微软雅黑" panose="020B0503020204020204" pitchFamily="34" charset="-122"/>
                <a:ea typeface="微软雅黑" panose="020B0503020204020204" pitchFamily="34" charset="-122"/>
              </a:rPr>
              <a:t>主任委员</a:t>
            </a:r>
            <a:endParaRPr lang="zh-CN" altLang="en-US" noProof="1">
              <a:solidFill>
                <a:schemeClr val="tx1"/>
              </a:solidFill>
              <a:latin typeface="微软雅黑" panose="020B0503020204020204" pitchFamily="34" charset="-122"/>
              <a:ea typeface="微软雅黑" panose="020B0503020204020204" pitchFamily="34" charset="-122"/>
            </a:endParaRPr>
          </a:p>
          <a:p>
            <a:pPr>
              <a:lnSpc>
                <a:spcPts val="3280"/>
              </a:lnSpc>
            </a:pPr>
            <a:r>
              <a:rPr lang="zh-CN" altLang="en-US" noProof="1">
                <a:solidFill>
                  <a:schemeClr val="tx1"/>
                </a:solidFill>
                <a:latin typeface="微软雅黑" panose="020B0503020204020204" pitchFamily="34" charset="-122"/>
                <a:ea typeface="微软雅黑" panose="020B0503020204020204" pitchFamily="34" charset="-122"/>
              </a:rPr>
              <a:t> </a:t>
            </a:r>
            <a:r>
              <a:rPr lang="en-US" altLang="zh-CN" noProof="1">
                <a:solidFill>
                  <a:schemeClr val="tx1"/>
                </a:solidFill>
                <a:latin typeface="微软雅黑" panose="020B0503020204020204" pitchFamily="34" charset="-122"/>
                <a:ea typeface="微软雅黑" panose="020B0503020204020204" pitchFamily="34" charset="-122"/>
              </a:rPr>
              <a:t>       </a:t>
            </a:r>
            <a:r>
              <a:rPr lang="zh-CN" altLang="en-US" noProof="1">
                <a:solidFill>
                  <a:schemeClr val="tx1"/>
                </a:solidFill>
                <a:latin typeface="微软雅黑" panose="020B0503020204020204" pitchFamily="34" charset="-122"/>
                <a:ea typeface="微软雅黑" panose="020B0503020204020204" pitchFamily="34" charset="-122"/>
              </a:rPr>
              <a:t>郭瑞霞</a:t>
            </a:r>
            <a:endParaRPr lang="zh-CN" altLang="en-US" noProof="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algn="ctr" fontAlgn="auto"/>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a:solidFill>
                  <a:schemeClr val="accent1"/>
                </a:solidFill>
                <a:latin typeface="Arial" panose="020B0604020202020204" pitchFamily="34" charset="0"/>
                <a:ea typeface="微软雅黑" panose="020B0503020204020204" pitchFamily="34" charset="-122"/>
                <a:sym typeface="+mn-ea"/>
              </a:rPr>
              <a:t>2024</a:t>
            </a:r>
            <a:r>
              <a:rPr lang="zh-CN" altLang="en-US" sz="1670" spc="150" dirty="0">
                <a:solidFill>
                  <a:schemeClr val="accent1"/>
                </a:solidFill>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rgbClr val="CF4B4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7543" y="1203598"/>
            <a:ext cx="8483967" cy="2014855"/>
          </a:xfrm>
          <a:prstGeom prst="rect">
            <a:avLst/>
          </a:prstGeom>
        </p:spPr>
        <p:txBody>
          <a:bodyPr wrap="square">
            <a:spAutoFit/>
          </a:bodyPr>
          <a:lstStyle/>
          <a:p>
            <a:pPr marL="285750" indent="-285750">
              <a:lnSpc>
                <a:spcPct val="150000"/>
              </a:lnSpc>
              <a:spcAft>
                <a:spcPts val="600"/>
              </a:spcAft>
              <a:buFont typeface="Wingdings" panose="05000000000000000000" pitchFamily="2" charset="2"/>
              <a:buChar char="ü"/>
            </a:pPr>
            <a:r>
              <a:rPr lang="zh-CN" altLang="en-US" sz="1800" b="0" dirty="0"/>
              <a:t> </a:t>
            </a:r>
            <a:r>
              <a:rPr lang="zh-CN" altLang="en-US" sz="2000" dirty="0" smtClean="0">
                <a:latin typeface="黑体" panose="02010609060101010101" pitchFamily="49" charset="-122"/>
                <a:ea typeface="黑体" panose="02010609060101010101" pitchFamily="49" charset="-122"/>
              </a:rPr>
              <a:t>河南省妇科</a:t>
            </a:r>
            <a:r>
              <a:rPr lang="zh-CN" altLang="en-US" sz="2000" dirty="0">
                <a:latin typeface="黑体" panose="02010609060101010101" pitchFamily="49" charset="-122"/>
                <a:ea typeface="黑体" panose="02010609060101010101" pitchFamily="49" charset="-122"/>
              </a:rPr>
              <a:t>医疗质量控制中心于</a:t>
            </a:r>
            <a:r>
              <a:rPr lang="en-US" altLang="zh-CN" sz="2000" u="sng" dirty="0">
                <a:solidFill>
                  <a:srgbClr val="FF0000"/>
                </a:solidFill>
                <a:latin typeface="黑体" panose="02010609060101010101" pitchFamily="49" charset="-122"/>
                <a:ea typeface="黑体" panose="02010609060101010101" pitchFamily="49" charset="-122"/>
              </a:rPr>
              <a:t>2022</a:t>
            </a:r>
            <a:r>
              <a:rPr lang="zh-CN" altLang="en-US" sz="2000" u="sng" dirty="0">
                <a:solidFill>
                  <a:srgbClr val="FF0000"/>
                </a:solidFill>
                <a:latin typeface="黑体" panose="02010609060101010101" pitchFamily="49" charset="-122"/>
                <a:ea typeface="黑体" panose="02010609060101010101" pitchFamily="49" charset="-122"/>
              </a:rPr>
              <a:t>年</a:t>
            </a:r>
            <a:r>
              <a:rPr lang="en-US" altLang="zh-CN" sz="2000" u="sng" dirty="0">
                <a:solidFill>
                  <a:srgbClr val="FF0000"/>
                </a:solidFill>
                <a:latin typeface="黑体" panose="02010609060101010101" pitchFamily="49" charset="-122"/>
                <a:ea typeface="黑体" panose="02010609060101010101" pitchFamily="49" charset="-122"/>
              </a:rPr>
              <a:t>11</a:t>
            </a:r>
            <a:r>
              <a:rPr lang="zh-CN" altLang="en-US" sz="2000" u="sng" dirty="0">
                <a:solidFill>
                  <a:srgbClr val="FF0000"/>
                </a:solidFill>
                <a:latin typeface="黑体" panose="02010609060101010101" pitchFamily="49" charset="-122"/>
                <a:ea typeface="黑体" panose="02010609060101010101" pitchFamily="49" charset="-122"/>
              </a:rPr>
              <a:t>月</a:t>
            </a:r>
            <a:r>
              <a:rPr lang="en-US" altLang="zh-CN" sz="2000" u="sng" dirty="0">
                <a:solidFill>
                  <a:srgbClr val="FF0000"/>
                </a:solidFill>
                <a:latin typeface="黑体" panose="02010609060101010101" pitchFamily="49" charset="-122"/>
                <a:ea typeface="黑体" panose="02010609060101010101" pitchFamily="49" charset="-122"/>
              </a:rPr>
              <a:t>30</a:t>
            </a:r>
            <a:r>
              <a:rPr lang="zh-CN" altLang="en-US" sz="2000" u="sng" dirty="0">
                <a:solidFill>
                  <a:srgbClr val="FF0000"/>
                </a:solidFill>
                <a:latin typeface="黑体" panose="02010609060101010101" pitchFamily="49" charset="-122"/>
                <a:ea typeface="黑体" panose="02010609060101010101" pitchFamily="49" charset="-122"/>
              </a:rPr>
              <a:t>日</a:t>
            </a:r>
            <a:r>
              <a:rPr lang="zh-CN" altLang="en-US" sz="2000" dirty="0">
                <a:latin typeface="黑体" panose="02010609060101010101" pitchFamily="49" charset="-122"/>
                <a:ea typeface="黑体" panose="02010609060101010101" pitchFamily="49" charset="-122"/>
              </a:rPr>
              <a:t>经河南省卫生健康委员会批复成立，依托于郑州大学第一附属医院</a:t>
            </a:r>
            <a:endParaRPr lang="en-US" altLang="zh-CN" sz="2000" dirty="0" smtClean="0">
              <a:latin typeface="黑体" panose="02010609060101010101" pitchFamily="49" charset="-122"/>
              <a:ea typeface="黑体" panose="02010609060101010101" pitchFamily="49" charset="-122"/>
            </a:endParaRPr>
          </a:p>
          <a:p>
            <a:pPr marL="342900" indent="-342900">
              <a:lnSpc>
                <a:spcPct val="150000"/>
              </a:lnSpc>
              <a:spcAft>
                <a:spcPts val="600"/>
              </a:spcAft>
              <a:buFont typeface="Wingdings" panose="05000000000000000000" pitchFamily="2" charset="2"/>
              <a:buChar char="ü"/>
            </a:pPr>
            <a:r>
              <a:rPr lang="zh-CN" altLang="en-US" sz="2000" dirty="0" smtClean="0">
                <a:latin typeface="黑体" panose="02010609060101010101" pitchFamily="49" charset="-122"/>
                <a:ea typeface="黑体" panose="02010609060101010101" pitchFamily="49" charset="-122"/>
              </a:rPr>
              <a:t>同时</a:t>
            </a:r>
            <a:r>
              <a:rPr lang="zh-CN" altLang="en-US" sz="2000" dirty="0">
                <a:latin typeface="黑体" panose="02010609060101010101" pitchFamily="49" charset="-122"/>
                <a:ea typeface="黑体" panose="02010609060101010101" pitchFamily="49" charset="-122"/>
              </a:rPr>
              <a:t>批复成立了质量控制专家委员会，专委会设主任委员</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名，副主任委员</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名，委员</a:t>
            </a:r>
            <a:r>
              <a:rPr lang="en-US" altLang="zh-CN" sz="2000" dirty="0">
                <a:latin typeface="黑体" panose="02010609060101010101" pitchFamily="49" charset="-122"/>
                <a:ea typeface="黑体" panose="02010609060101010101" pitchFamily="49" charset="-122"/>
              </a:rPr>
              <a:t>16</a:t>
            </a:r>
            <a:r>
              <a:rPr lang="zh-CN" altLang="en-US" sz="2000" dirty="0">
                <a:latin typeface="黑体" panose="02010609060101010101" pitchFamily="49" charset="-122"/>
                <a:ea typeface="黑体" panose="02010609060101010101" pitchFamily="49" charset="-122"/>
              </a:rPr>
              <a:t>名，秘书</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名，信息专员</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名</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627534"/>
            <a:ext cx="3312367" cy="435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272" y="761874"/>
            <a:ext cx="3125397" cy="424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523" y="732386"/>
            <a:ext cx="6192688" cy="461665"/>
          </a:xfrm>
          <a:prstGeom prst="rect">
            <a:avLst/>
          </a:prstGeom>
          <a:noFill/>
        </p:spPr>
        <p:txBody>
          <a:bodyPr wrap="square" rtlCol="0">
            <a:spAutoFit/>
          </a:bodyPr>
          <a:lstStyle/>
          <a:p>
            <a:r>
              <a:rPr lang="zh-CN" altLang="zh-CN" dirty="0">
                <a:solidFill>
                  <a:srgbClr val="FF0000"/>
                </a:solidFill>
                <a:latin typeface="黑体" panose="02010609060101010101" pitchFamily="49" charset="-122"/>
                <a:ea typeface="黑体" panose="02010609060101010101" pitchFamily="49" charset="-122"/>
              </a:rPr>
              <a:t>省质控中心专家委员会委员所在单位名单</a:t>
            </a:r>
            <a:endParaRPr lang="zh-CN" altLang="zh-CN" dirty="0">
              <a:solidFill>
                <a:srgbClr val="FF0000"/>
              </a:solidFill>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148" y="1175759"/>
            <a:ext cx="4355207" cy="36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146619"/>
            <a:ext cx="4384729" cy="365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en-US" sz="3200" dirty="0" smtClean="0">
                <a:latin typeface="黑体" panose="02010609060101010101" pitchFamily="49" charset="-122"/>
                <a:ea typeface="黑体" panose="02010609060101010101" pitchFamily="49" charset="-122"/>
                <a:cs typeface="+mj-cs"/>
              </a:rPr>
              <a:t>已</a:t>
            </a:r>
            <a:r>
              <a:rPr lang="zh-CN" altLang="zh-CN" sz="3200" dirty="0" smtClean="0">
                <a:latin typeface="黑体" panose="02010609060101010101" pitchFamily="49" charset="-122"/>
                <a:ea typeface="黑体" panose="02010609060101010101" pitchFamily="49" charset="-122"/>
                <a:cs typeface="+mj-cs"/>
              </a:rPr>
              <a:t>开展工作</a:t>
            </a:r>
            <a:endParaRPr lang="zh-CN" altLang="zh-CN" sz="3200" dirty="0">
              <a:latin typeface="黑体" panose="02010609060101010101" pitchFamily="49" charset="-122"/>
              <a:ea typeface="黑体" panose="02010609060101010101" pitchFamily="49" charset="-122"/>
              <a:cs typeface="+mj-cs"/>
            </a:endParaRPr>
          </a:p>
        </p:txBody>
      </p:sp>
      <p:sp>
        <p:nvSpPr>
          <p:cNvPr id="3" name="文本框 2"/>
          <p:cNvSpPr txBox="1"/>
          <p:nvPr/>
        </p:nvSpPr>
        <p:spPr>
          <a:xfrm>
            <a:off x="827405" y="1059815"/>
            <a:ext cx="8465820" cy="3413760"/>
          </a:xfrm>
          <a:prstGeom prst="rect">
            <a:avLst/>
          </a:prstGeom>
          <a:noFill/>
        </p:spPr>
        <p:txBody>
          <a:bodyPr wrap="square" rtlCol="0">
            <a:noAutofit/>
          </a:bodyPr>
          <a:lstStyle/>
          <a:p>
            <a:pPr>
              <a:lnSpc>
                <a:spcPct val="20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不断加强质控学习，确立年度质控改进目标</a:t>
            </a:r>
            <a:endParaRPr lang="zh-CN" altLang="en-US" dirty="0">
              <a:latin typeface="黑体" panose="02010609060101010101" pitchFamily="49" charset="-122"/>
              <a:ea typeface="黑体" panose="02010609060101010101" pitchFamily="49" charset="-122"/>
            </a:endParaRPr>
          </a:p>
          <a:p>
            <a:pPr>
              <a:lnSpc>
                <a:spcPct val="20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划分</a:t>
            </a:r>
            <a:r>
              <a:rPr lang="zh-CN" altLang="en-US" dirty="0">
                <a:latin typeface="黑体" panose="02010609060101010101" pitchFamily="49" charset="-122"/>
                <a:ea typeface="黑体" panose="02010609060101010101" pitchFamily="49" charset="-122"/>
                <a:sym typeface="+mn-ea"/>
              </a:rPr>
              <a:t>委员包干地域</a:t>
            </a:r>
            <a:endParaRPr lang="zh-CN" altLang="en-US" dirty="0">
              <a:latin typeface="黑体" panose="02010609060101010101" pitchFamily="49" charset="-122"/>
              <a:ea typeface="黑体" panose="02010609060101010101" pitchFamily="49" charset="-122"/>
              <a:sym typeface="+mn-ea"/>
            </a:endParaRPr>
          </a:p>
          <a:p>
            <a:pPr>
              <a:lnSpc>
                <a:spcPct val="200000"/>
              </a:lnSpc>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调研部分医疗机构指标基线</a:t>
            </a:r>
            <a:endParaRPr lang="zh-CN" altLang="en-US" dirty="0">
              <a:latin typeface="黑体" panose="02010609060101010101" pitchFamily="49" charset="-122"/>
              <a:ea typeface="黑体" panose="02010609060101010101" pitchFamily="49" charset="-122"/>
            </a:endParaRPr>
          </a:p>
          <a:p>
            <a:pPr>
              <a:lnSpc>
                <a:spcPct val="200000"/>
              </a:lnSpc>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定期网上公布动态</a:t>
            </a:r>
            <a:endParaRPr lang="zh-CN" altLang="en-US"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en-US" sz="3200" dirty="0" smtClean="0">
                <a:latin typeface="黑体" panose="02010609060101010101" pitchFamily="49" charset="-122"/>
                <a:ea typeface="黑体" panose="02010609060101010101" pitchFamily="49" charset="-122"/>
                <a:cs typeface="+mj-cs"/>
              </a:rPr>
              <a:t>已</a:t>
            </a:r>
            <a:r>
              <a:rPr lang="zh-CN" altLang="zh-CN" sz="3200" dirty="0" smtClean="0">
                <a:latin typeface="黑体" panose="02010609060101010101" pitchFamily="49" charset="-122"/>
                <a:ea typeface="黑体" panose="02010609060101010101" pitchFamily="49" charset="-122"/>
                <a:cs typeface="+mj-cs"/>
              </a:rPr>
              <a:t>开展工作</a:t>
            </a:r>
            <a:endParaRPr lang="zh-CN" altLang="zh-CN" sz="3200" dirty="0">
              <a:latin typeface="黑体" panose="02010609060101010101" pitchFamily="49" charset="-122"/>
              <a:ea typeface="黑体" panose="02010609060101010101" pitchFamily="49" charset="-122"/>
              <a:cs typeface="+mj-cs"/>
            </a:endParaRPr>
          </a:p>
        </p:txBody>
      </p:sp>
      <p:pic>
        <p:nvPicPr>
          <p:cNvPr id="2" name="图片 1"/>
          <p:cNvPicPr>
            <a:picLocks noChangeAspect="1"/>
          </p:cNvPicPr>
          <p:nvPr/>
        </p:nvPicPr>
        <p:blipFill>
          <a:blip r:embed="rId1"/>
          <a:stretch>
            <a:fillRect/>
          </a:stretch>
        </p:blipFill>
        <p:spPr>
          <a:xfrm>
            <a:off x="323850" y="1581785"/>
            <a:ext cx="2706370" cy="2030730"/>
          </a:xfrm>
          <a:prstGeom prst="rect">
            <a:avLst/>
          </a:prstGeom>
        </p:spPr>
      </p:pic>
      <p:sp>
        <p:nvSpPr>
          <p:cNvPr id="3" name="文本框 2"/>
          <p:cNvSpPr txBox="1"/>
          <p:nvPr/>
        </p:nvSpPr>
        <p:spPr>
          <a:xfrm>
            <a:off x="368910" y="772160"/>
            <a:ext cx="7708900" cy="645160"/>
          </a:xfrm>
          <a:prstGeom prst="rect">
            <a:avLst/>
          </a:prstGeom>
          <a:noFill/>
        </p:spPr>
        <p:txBody>
          <a:bodyPr wrap="square" rtlCol="0">
            <a:spAutoFit/>
          </a:bodyPr>
          <a:lstStyle/>
          <a:p>
            <a:pPr>
              <a:lnSpc>
                <a:spcPct val="150000"/>
              </a:lnSpc>
            </a:pPr>
            <a:r>
              <a:rPr lang="zh-CN" altLang="en-US" dirty="0">
                <a:latin typeface="黑体" panose="02010609060101010101" pitchFamily="49" charset="-122"/>
                <a:ea typeface="黑体" panose="02010609060101010101" pitchFamily="49" charset="-122"/>
              </a:rPr>
              <a:t>在省卫健委指导下，定期学习、培训质控相关内容</a:t>
            </a:r>
            <a:endParaRPr lang="zh-CN" altLang="en-US"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3299460" y="1564005"/>
            <a:ext cx="2732405" cy="2048510"/>
          </a:xfrm>
          <a:prstGeom prst="rect">
            <a:avLst/>
          </a:prstGeom>
        </p:spPr>
      </p:pic>
      <p:pic>
        <p:nvPicPr>
          <p:cNvPr id="5" name="图片 4"/>
          <p:cNvPicPr>
            <a:picLocks noChangeAspect="1"/>
          </p:cNvPicPr>
          <p:nvPr/>
        </p:nvPicPr>
        <p:blipFill>
          <a:blip r:embed="rId3"/>
          <a:stretch>
            <a:fillRect/>
          </a:stretch>
        </p:blipFill>
        <p:spPr>
          <a:xfrm>
            <a:off x="6267450" y="1564005"/>
            <a:ext cx="2729230" cy="204660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en-US" sz="3200" dirty="0" smtClean="0">
                <a:latin typeface="黑体" panose="02010609060101010101" pitchFamily="49" charset="-122"/>
                <a:ea typeface="黑体" panose="02010609060101010101" pitchFamily="49" charset="-122"/>
                <a:cs typeface="+mj-cs"/>
              </a:rPr>
              <a:t>已</a:t>
            </a:r>
            <a:r>
              <a:rPr lang="zh-CN" altLang="zh-CN" sz="3200" dirty="0" smtClean="0">
                <a:latin typeface="黑体" panose="02010609060101010101" pitchFamily="49" charset="-122"/>
                <a:ea typeface="黑体" panose="02010609060101010101" pitchFamily="49" charset="-122"/>
                <a:cs typeface="+mj-cs"/>
              </a:rPr>
              <a:t>开展工作</a:t>
            </a:r>
            <a:endParaRPr lang="zh-CN" altLang="zh-CN" sz="3200" dirty="0">
              <a:latin typeface="黑体" panose="02010609060101010101" pitchFamily="49" charset="-122"/>
              <a:ea typeface="黑体" panose="02010609060101010101" pitchFamily="49" charset="-122"/>
              <a:cs typeface="+mj-cs"/>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85315" y="739775"/>
            <a:ext cx="6626860" cy="4425950"/>
          </a:xfrm>
          <a:prstGeom prst="rect">
            <a:avLst/>
          </a:prstGeom>
        </p:spPr>
      </p:pic>
      <p:sp>
        <p:nvSpPr>
          <p:cNvPr id="4" name="文本框 3"/>
          <p:cNvSpPr txBox="1"/>
          <p:nvPr/>
        </p:nvSpPr>
        <p:spPr>
          <a:xfrm>
            <a:off x="1331372" y="1779662"/>
            <a:ext cx="553998" cy="1728192"/>
          </a:xfrm>
          <a:prstGeom prst="rect">
            <a:avLst/>
          </a:prstGeom>
          <a:noFill/>
        </p:spPr>
        <p:txBody>
          <a:bodyPr vert="eaVert" wrap="square" rtlCol="0">
            <a:spAutoFit/>
          </a:bodyPr>
          <a:lstStyle/>
          <a:p>
            <a:r>
              <a:rPr lang="zh-CN" altLang="en-US" dirty="0">
                <a:latin typeface="黑体" panose="02010609060101010101" pitchFamily="49" charset="-122"/>
                <a:ea typeface="黑体" panose="02010609060101010101" pitchFamily="49" charset="-122"/>
              </a:rPr>
              <a:t>委员责任田</a:t>
            </a:r>
            <a:endParaRPr lang="zh-CN" altLang="en-US" dirty="0">
              <a:latin typeface="黑体" panose="02010609060101010101" pitchFamily="49" charset="-122"/>
              <a:ea typeface="黑体" panose="02010609060101010101" pitchFamily="49" charset="-122"/>
            </a:endParaRPr>
          </a:p>
        </p:txBody>
      </p:sp>
      <p:sp>
        <p:nvSpPr>
          <p:cNvPr id="3" name="TextBox 2"/>
          <p:cNvSpPr txBox="1"/>
          <p:nvPr/>
        </p:nvSpPr>
        <p:spPr>
          <a:xfrm>
            <a:off x="2915816" y="2889167"/>
            <a:ext cx="648072" cy="276999"/>
          </a:xfrm>
          <a:prstGeom prst="rect">
            <a:avLst/>
          </a:prstGeom>
          <a:noFill/>
        </p:spPr>
        <p:txBody>
          <a:bodyPr wrap="square" rtlCol="0">
            <a:spAutoFit/>
          </a:bodyPr>
          <a:lstStyle/>
          <a:p>
            <a:r>
              <a:rPr lang="zh-CN" altLang="en-US" sz="1200" dirty="0" smtClean="0"/>
              <a:t>张颖</a:t>
            </a:r>
            <a:endParaRPr lang="zh-CN" altLang="en-US" sz="12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en-US" sz="3200" dirty="0" smtClean="0">
                <a:latin typeface="黑体" panose="02010609060101010101" pitchFamily="49" charset="-122"/>
                <a:ea typeface="黑体" panose="02010609060101010101" pitchFamily="49" charset="-122"/>
                <a:cs typeface="+mj-cs"/>
              </a:rPr>
              <a:t>已</a:t>
            </a:r>
            <a:r>
              <a:rPr lang="zh-CN" altLang="zh-CN" sz="3200" dirty="0" smtClean="0">
                <a:latin typeface="黑体" panose="02010609060101010101" pitchFamily="49" charset="-122"/>
                <a:ea typeface="黑体" panose="02010609060101010101" pitchFamily="49" charset="-122"/>
                <a:cs typeface="+mj-cs"/>
              </a:rPr>
              <a:t>开展工作</a:t>
            </a:r>
            <a:endParaRPr lang="zh-CN" altLang="zh-CN" sz="3200" dirty="0">
              <a:latin typeface="黑体" panose="02010609060101010101" pitchFamily="49" charset="-122"/>
              <a:ea typeface="黑体" panose="02010609060101010101" pitchFamily="49" charset="-122"/>
              <a:cs typeface="+mj-cs"/>
            </a:endParaRPr>
          </a:p>
        </p:txBody>
      </p:sp>
      <p:sp>
        <p:nvSpPr>
          <p:cNvPr id="5" name="文本框 4"/>
          <p:cNvSpPr txBox="1"/>
          <p:nvPr/>
        </p:nvSpPr>
        <p:spPr>
          <a:xfrm>
            <a:off x="467995" y="988060"/>
            <a:ext cx="7620000" cy="3369310"/>
          </a:xfrm>
          <a:prstGeom prst="rect">
            <a:avLst/>
          </a:prstGeom>
          <a:noFill/>
        </p:spPr>
        <p:txBody>
          <a:bodyPr wrap="square" rtlCol="0" anchor="t">
            <a:spAutoFit/>
          </a:bodyPr>
          <a:lstStyle/>
          <a:p>
            <a:pPr>
              <a:lnSpc>
                <a:spcPct val="200000"/>
              </a:lnSpc>
              <a:spcAft>
                <a:spcPts val="600"/>
              </a:spcAft>
            </a:pPr>
            <a:r>
              <a:rPr lang="zh-CN" altLang="en-US" dirty="0">
                <a:latin typeface="黑体" panose="02010609060101010101" pitchFamily="49" charset="-122"/>
                <a:ea typeface="黑体" panose="02010609060101010101" pitchFamily="49" charset="-122"/>
                <a:sym typeface="+mn-ea"/>
              </a:rPr>
              <a:t>前期质控中心调研部分医疗机构指标基线，</a:t>
            </a:r>
            <a:r>
              <a:rPr lang="zh-CN" altLang="en-US" u="sng" dirty="0">
                <a:solidFill>
                  <a:srgbClr val="FF0000"/>
                </a:solidFill>
                <a:latin typeface="黑体" panose="02010609060101010101" pitchFamily="49" charset="-122"/>
                <a:ea typeface="黑体" panose="02010609060101010101" pitchFamily="49" charset="-122"/>
                <a:sym typeface="+mn-ea"/>
              </a:rPr>
              <a:t>存在问题</a:t>
            </a:r>
            <a:endParaRPr lang="zh-CN" altLang="en-US" u="sng" dirty="0">
              <a:solidFill>
                <a:srgbClr val="FF0000"/>
              </a:solidFill>
              <a:latin typeface="黑体" panose="02010609060101010101" pitchFamily="49" charset="-122"/>
              <a:ea typeface="黑体" panose="02010609060101010101" pitchFamily="49" charset="-122"/>
              <a:sym typeface="+mn-ea"/>
            </a:endParaRPr>
          </a:p>
          <a:p>
            <a:pPr marL="342900" indent="-342900">
              <a:lnSpc>
                <a:spcPct val="200000"/>
              </a:lnSpc>
              <a:buFont typeface="Wingdings" panose="05000000000000000000" charset="0"/>
              <a:buChar char="ü"/>
            </a:pPr>
            <a:r>
              <a:rPr lang="zh-CN" altLang="en-US" sz="2000" dirty="0">
                <a:latin typeface="黑体" panose="02010609060101010101" pitchFamily="49" charset="-122"/>
                <a:ea typeface="黑体" panose="02010609060101010101" pitchFamily="49" charset="-122"/>
                <a:sym typeface="+mn-ea"/>
              </a:rPr>
              <a:t>数据不真实、存在瞒报、虚报等相关问题</a:t>
            </a:r>
            <a:endParaRPr lang="zh-CN" altLang="en-US" sz="2000" dirty="0">
              <a:latin typeface="黑体" panose="02010609060101010101" pitchFamily="49" charset="-122"/>
              <a:ea typeface="黑体" panose="02010609060101010101" pitchFamily="49" charset="-122"/>
              <a:sym typeface="+mn-ea"/>
            </a:endParaRPr>
          </a:p>
          <a:p>
            <a:pPr marL="342900" indent="-342900">
              <a:lnSpc>
                <a:spcPct val="200000"/>
              </a:lnSpc>
              <a:buFont typeface="Wingdings" panose="05000000000000000000" charset="0"/>
              <a:buChar char="ü"/>
            </a:pPr>
            <a:r>
              <a:rPr lang="zh-CN" altLang="en-US" sz="2000" dirty="0">
                <a:latin typeface="黑体" panose="02010609060101010101" pitchFamily="49" charset="-122"/>
                <a:ea typeface="黑体" panose="02010609060101010101" pitchFamily="49" charset="-122"/>
                <a:sym typeface="+mn-ea"/>
              </a:rPr>
              <a:t>上报流程不完善，各医疗机构需加大支持力度，加强培训，设置专职秘书</a:t>
            </a:r>
            <a:r>
              <a:rPr lang="en-US" altLang="zh-CN" sz="2000" dirty="0">
                <a:latin typeface="黑体" panose="02010609060101010101" pitchFamily="49" charset="-122"/>
                <a:ea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sym typeface="+mn-ea"/>
              </a:rPr>
              <a:t>质控专员负责</a:t>
            </a:r>
            <a:endParaRPr lang="zh-CN" altLang="en-US" sz="2000" dirty="0">
              <a:latin typeface="黑体" panose="02010609060101010101" pitchFamily="49" charset="-122"/>
              <a:ea typeface="黑体" panose="02010609060101010101" pitchFamily="49" charset="-122"/>
              <a:sym typeface="+mn-ea"/>
            </a:endParaRPr>
          </a:p>
          <a:p>
            <a:pPr>
              <a:lnSpc>
                <a:spcPct val="200000"/>
              </a:lnSpc>
              <a:buFont typeface="Wingdings" panose="05000000000000000000" charset="0"/>
            </a:pPr>
            <a:r>
              <a:rPr lang="en-US" altLang="zh-CN" sz="2000" dirty="0">
                <a:sym typeface="+mn-ea"/>
              </a:rPr>
              <a:t>      </a:t>
            </a:r>
            <a:endParaRPr lang="zh-CN" altLang="en-US" sz="1600" b="0" dirty="0">
              <a:sym typeface="+mn-ea"/>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en-US" sz="3200" dirty="0" smtClean="0">
                <a:latin typeface="黑体" panose="02010609060101010101" pitchFamily="49" charset="-122"/>
                <a:ea typeface="黑体" panose="02010609060101010101" pitchFamily="49" charset="-122"/>
                <a:cs typeface="+mj-cs"/>
              </a:rPr>
              <a:t>已</a:t>
            </a:r>
            <a:r>
              <a:rPr lang="zh-CN" altLang="zh-CN" sz="3200" dirty="0" smtClean="0">
                <a:latin typeface="黑体" panose="02010609060101010101" pitchFamily="49" charset="-122"/>
                <a:ea typeface="黑体" panose="02010609060101010101" pitchFamily="49" charset="-122"/>
                <a:cs typeface="+mj-cs"/>
              </a:rPr>
              <a:t>开展工作</a:t>
            </a:r>
            <a:endParaRPr lang="zh-CN" altLang="zh-CN" sz="3200" dirty="0">
              <a:latin typeface="黑体" panose="02010609060101010101" pitchFamily="49" charset="-122"/>
              <a:ea typeface="黑体" panose="02010609060101010101" pitchFamily="49" charset="-122"/>
              <a:cs typeface="+mj-cs"/>
            </a:endParaRPr>
          </a:p>
        </p:txBody>
      </p:sp>
      <p:sp>
        <p:nvSpPr>
          <p:cNvPr id="5" name="文本框 4"/>
          <p:cNvSpPr txBox="1"/>
          <p:nvPr/>
        </p:nvSpPr>
        <p:spPr>
          <a:xfrm>
            <a:off x="435295" y="681606"/>
            <a:ext cx="7620000" cy="559769"/>
          </a:xfrm>
          <a:prstGeom prst="rect">
            <a:avLst/>
          </a:prstGeom>
          <a:noFill/>
        </p:spPr>
        <p:txBody>
          <a:bodyPr wrap="square" rtlCol="0" anchor="t">
            <a:spAutoFit/>
          </a:bodyPr>
          <a:lstStyle/>
          <a:p>
            <a:pPr>
              <a:lnSpc>
                <a:spcPct val="150000"/>
              </a:lnSpc>
              <a:spcAft>
                <a:spcPts val="600"/>
              </a:spcAft>
            </a:pPr>
            <a:r>
              <a:rPr lang="zh-CN" altLang="en-US" dirty="0">
                <a:latin typeface="黑体" panose="02010609060101010101" pitchFamily="49" charset="-122"/>
                <a:ea typeface="黑体" panose="02010609060101010101" pitchFamily="49" charset="-122"/>
                <a:sym typeface="+mn-ea"/>
              </a:rPr>
              <a:t>河南省妇科质控中心网站，定期公布质控中心动态</a:t>
            </a:r>
            <a:endParaRPr lang="zh-CN" altLang="en-US" dirty="0">
              <a:latin typeface="黑体" panose="02010609060101010101" pitchFamily="49" charset="-122"/>
              <a:ea typeface="黑体" panose="02010609060101010101" pitchFamily="49" charset="-122"/>
              <a:sym typeface="+mn-ea"/>
            </a:endParaRPr>
          </a:p>
        </p:txBody>
      </p:sp>
      <p:pic>
        <p:nvPicPr>
          <p:cNvPr id="2" name="图片 1"/>
          <p:cNvPicPr>
            <a:picLocks noChangeAspect="1"/>
          </p:cNvPicPr>
          <p:nvPr/>
        </p:nvPicPr>
        <p:blipFill>
          <a:blip r:embed="rId1"/>
          <a:stretch>
            <a:fillRect/>
          </a:stretch>
        </p:blipFill>
        <p:spPr>
          <a:xfrm>
            <a:off x="107315" y="1419860"/>
            <a:ext cx="4326255" cy="3182620"/>
          </a:xfrm>
          <a:prstGeom prst="rect">
            <a:avLst/>
          </a:prstGeom>
        </p:spPr>
      </p:pic>
      <p:pic>
        <p:nvPicPr>
          <p:cNvPr id="3" name="图片 2"/>
          <p:cNvPicPr>
            <a:picLocks noChangeAspect="1"/>
          </p:cNvPicPr>
          <p:nvPr/>
        </p:nvPicPr>
        <p:blipFill>
          <a:blip r:embed="rId2"/>
          <a:stretch>
            <a:fillRect/>
          </a:stretch>
        </p:blipFill>
        <p:spPr>
          <a:xfrm>
            <a:off x="4716145" y="1347470"/>
            <a:ext cx="4329430" cy="3359785"/>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algn="ctr" fontAlgn="auto"/>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a:solidFill>
                  <a:schemeClr val="accent1"/>
                </a:solidFill>
                <a:latin typeface="Arial" panose="020B0604020202020204" pitchFamily="34" charset="0"/>
                <a:ea typeface="微软雅黑" panose="020B0503020204020204" pitchFamily="34" charset="-122"/>
                <a:sym typeface="+mn-ea"/>
              </a:rPr>
              <a:t>2024</a:t>
            </a:r>
            <a:r>
              <a:rPr lang="zh-CN" altLang="en-US" sz="1670" spc="150" dirty="0">
                <a:solidFill>
                  <a:schemeClr val="accent1"/>
                </a:solidFill>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rgbClr val="CF4B41"/>
                </a:solidFill>
                <a:uFillTx/>
                <a:latin typeface="Arial" panose="020B0604020202020204" pitchFamily="34" charset="0"/>
                <a:ea typeface="微软雅黑" panose="020B0503020204020204" pitchFamily="34" charset="-122"/>
                <a:sym typeface="+mn-ea"/>
              </a:rPr>
              <a:t>2024</a:t>
            </a:r>
            <a:r>
              <a:rPr lang="zh-CN" altLang="en-US" sz="1670" spc="150" dirty="0">
                <a:solidFill>
                  <a:srgbClr val="CF4B4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algn="ctr" fontAlgn="auto"/>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a:solidFill>
                  <a:schemeClr val="accent1"/>
                </a:solidFill>
                <a:latin typeface="Arial" panose="020B0604020202020204" pitchFamily="34" charset="0"/>
                <a:ea typeface="微软雅黑" panose="020B0503020204020204" pitchFamily="34" charset="-122"/>
                <a:sym typeface="+mn-ea"/>
              </a:rPr>
              <a:t>2024</a:t>
            </a:r>
            <a:r>
              <a:rPr lang="zh-CN" altLang="en-US" sz="1670" spc="150" dirty="0">
                <a:solidFill>
                  <a:schemeClr val="accent1"/>
                </a:solidFill>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质控目标</a:t>
            </a:r>
            <a:endParaRPr lang="zh-CN" altLang="zh-CN" sz="3200" dirty="0">
              <a:latin typeface="黑体" panose="02010609060101010101" pitchFamily="49" charset="-122"/>
              <a:ea typeface="黑体" panose="02010609060101010101" pitchFamily="49" charset="-122"/>
              <a:cs typeface="+mj-cs"/>
            </a:endParaRPr>
          </a:p>
        </p:txBody>
      </p:sp>
      <p:pic>
        <p:nvPicPr>
          <p:cNvPr id="7" name="图片 6"/>
          <p:cNvPicPr>
            <a:picLocks noChangeAspect="1"/>
          </p:cNvPicPr>
          <p:nvPr/>
        </p:nvPicPr>
        <p:blipFill>
          <a:blip r:embed="rId1"/>
          <a:stretch>
            <a:fillRect/>
          </a:stretch>
        </p:blipFill>
        <p:spPr>
          <a:xfrm>
            <a:off x="983615" y="739140"/>
            <a:ext cx="3098165" cy="4396740"/>
          </a:xfrm>
          <a:prstGeom prst="rect">
            <a:avLst/>
          </a:prstGeom>
        </p:spPr>
      </p:pic>
      <p:pic>
        <p:nvPicPr>
          <p:cNvPr id="8" name="图片 7"/>
          <p:cNvPicPr>
            <a:picLocks noChangeAspect="1"/>
          </p:cNvPicPr>
          <p:nvPr/>
        </p:nvPicPr>
        <p:blipFill>
          <a:blip r:embed="rId2"/>
          <a:stretch>
            <a:fillRect/>
          </a:stretch>
        </p:blipFill>
        <p:spPr>
          <a:xfrm>
            <a:off x="4428490" y="671830"/>
            <a:ext cx="3142615" cy="4401185"/>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质控目标</a:t>
            </a:r>
            <a:endParaRPr lang="zh-CN" altLang="zh-CN" sz="3200" dirty="0">
              <a:latin typeface="黑体" panose="02010609060101010101" pitchFamily="49" charset="-122"/>
              <a:ea typeface="黑体" panose="02010609060101010101" pitchFamily="49" charset="-122"/>
              <a:cs typeface="+mj-cs"/>
            </a:endParaRPr>
          </a:p>
        </p:txBody>
      </p:sp>
      <p:pic>
        <p:nvPicPr>
          <p:cNvPr id="2" name="图片 1"/>
          <p:cNvPicPr>
            <a:picLocks noChangeAspect="1"/>
          </p:cNvPicPr>
          <p:nvPr/>
        </p:nvPicPr>
        <p:blipFill>
          <a:blip r:embed="rId1"/>
          <a:stretch>
            <a:fillRect/>
          </a:stretch>
        </p:blipFill>
        <p:spPr>
          <a:xfrm>
            <a:off x="627380" y="971550"/>
            <a:ext cx="7889240" cy="3572510"/>
          </a:xfrm>
          <a:prstGeom prst="rect">
            <a:avLst/>
          </a:prstGeom>
        </p:spPr>
      </p:pic>
      <p:sp>
        <p:nvSpPr>
          <p:cNvPr id="3" name="矩形 2"/>
          <p:cNvSpPr/>
          <p:nvPr/>
        </p:nvSpPr>
        <p:spPr>
          <a:xfrm>
            <a:off x="612140" y="3940175"/>
            <a:ext cx="7848600" cy="575945"/>
          </a:xfrm>
          <a:prstGeom prst="rect">
            <a:avLst/>
          </a:pr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质控目标</a:t>
            </a:r>
            <a:endParaRPr lang="zh-CN" altLang="zh-CN" sz="3200" dirty="0">
              <a:latin typeface="黑体" panose="02010609060101010101" pitchFamily="49" charset="-122"/>
              <a:ea typeface="黑体" panose="02010609060101010101" pitchFamily="49" charset="-122"/>
              <a:cs typeface="+mj-cs"/>
            </a:endParaRPr>
          </a:p>
        </p:txBody>
      </p:sp>
      <p:sp>
        <p:nvSpPr>
          <p:cNvPr id="4" name="文本框 3"/>
          <p:cNvSpPr txBox="1"/>
          <p:nvPr/>
        </p:nvSpPr>
        <p:spPr>
          <a:xfrm>
            <a:off x="467995" y="699770"/>
            <a:ext cx="7887335" cy="4030980"/>
          </a:xfrm>
          <a:prstGeom prst="rect">
            <a:avLst/>
          </a:prstGeom>
          <a:noFill/>
        </p:spPr>
        <p:txBody>
          <a:bodyPr wrap="square" rtlCol="0" anchor="t">
            <a:spAutoFit/>
          </a:bodyPr>
          <a:lstStyle/>
          <a:p>
            <a:pPr marL="342900" indent="-342900">
              <a:lnSpc>
                <a:spcPct val="150000"/>
              </a:lnSpc>
              <a:spcAft>
                <a:spcPts val="600"/>
              </a:spcAft>
              <a:buFont typeface="Wingdings" panose="05000000000000000000" pitchFamily="2" charset="2"/>
              <a:buChar char="u"/>
            </a:pP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河南省妇科专业</a:t>
            </a:r>
            <a:r>
              <a:rPr lang="en-US" altLang="zh-CN" dirty="0">
                <a:latin typeface="黑体" panose="02010609060101010101" pitchFamily="49" charset="-122"/>
                <a:ea typeface="黑体" panose="02010609060101010101" pitchFamily="49" charset="-122"/>
                <a:cs typeface="Times New Roman" panose="02020603050405020304" pitchFamily="18" charset="0"/>
                <a:sym typeface="+mn-ea"/>
              </a:rPr>
              <a:t>2024</a:t>
            </a:r>
            <a:r>
              <a:rPr lang="zh-CN" altLang="en-US" dirty="0">
                <a:latin typeface="黑体" panose="02010609060101010101" pitchFamily="49" charset="-122"/>
                <a:ea typeface="黑体" panose="02010609060101010101" pitchFamily="49" charset="-122"/>
                <a:cs typeface="Times New Roman" panose="02020603050405020304" pitchFamily="18" charset="0"/>
                <a:sym typeface="+mn-ea"/>
              </a:rPr>
              <a:t>年</a:t>
            </a:r>
            <a:r>
              <a:rPr lang="zh-CN" altLang="en-US"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mn-ea"/>
              </a:rPr>
              <a:t>质控工作改进目标</a:t>
            </a:r>
            <a:endParaRPr lang="en-US" altLang="zh-CN" b="1"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pPr indent="457200">
              <a:lnSpc>
                <a:spcPct val="15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降低妇科手术三级及以上并发症发生率</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indent="457200">
              <a:lnSpc>
                <a:spcPct val="150000"/>
              </a:lnSpc>
              <a:spcAft>
                <a:spcPts val="600"/>
              </a:spcAft>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降低妇科住院患者非计划重返手术室再手术</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sym typeface="+mn-ea"/>
              </a:rPr>
              <a:t>率</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marL="342900" indent="-342900">
              <a:lnSpc>
                <a:spcPct val="150000"/>
              </a:lnSpc>
              <a:spcAft>
                <a:spcPts val="600"/>
              </a:spcAft>
              <a:buFont typeface="Wingdings" panose="05000000000000000000" pitchFamily="2" charset="2"/>
              <a:buChar char="u"/>
            </a:pP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目的是以医疗机构推动医疗卫生服务高质量发展为主线，以《河南省全面提升医疗质量行动实施方案（2023-2025年）》为行动纲领，聚焦医疗质量安全的薄弱环节和关键点，将改进目标由点带面加强全面质量管理，助力优质医疗资源扩容，不断增强人民群众就医安全感、便捷感、获得感</a:t>
            </a:r>
            <a:endPar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algn="ctr" fontAlgn="auto"/>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a:solidFill>
                  <a:schemeClr val="accent1"/>
                </a:solidFill>
                <a:latin typeface="Arial" panose="020B0604020202020204" pitchFamily="34" charset="0"/>
                <a:ea typeface="微软雅黑" panose="020B0503020204020204" pitchFamily="34" charset="-122"/>
                <a:sym typeface="+mn-ea"/>
              </a:rPr>
              <a:t>2024</a:t>
            </a:r>
            <a:r>
              <a:rPr lang="zh-CN" altLang="en-US" sz="1670" spc="150" dirty="0">
                <a:solidFill>
                  <a:schemeClr val="accent1"/>
                </a:solidFill>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rgbClr val="CF4B4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915535" y="195580"/>
            <a:ext cx="3748405"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第一次专委会会议</a:t>
            </a:r>
            <a:endParaRPr lang="zh-CN" altLang="zh-CN" sz="3200" dirty="0">
              <a:latin typeface="黑体" panose="02010609060101010101" pitchFamily="49" charset="-122"/>
              <a:ea typeface="黑体" panose="02010609060101010101" pitchFamily="49" charset="-122"/>
              <a:cs typeface="+mj-cs"/>
            </a:endParaRPr>
          </a:p>
        </p:txBody>
      </p:sp>
      <p:sp>
        <p:nvSpPr>
          <p:cNvPr id="2" name="文本框 1"/>
          <p:cNvSpPr txBox="1"/>
          <p:nvPr/>
        </p:nvSpPr>
        <p:spPr>
          <a:xfrm>
            <a:off x="482602" y="987574"/>
            <a:ext cx="8220710" cy="3784600"/>
          </a:xfrm>
          <a:prstGeom prst="rect">
            <a:avLst/>
          </a:prstGeom>
          <a:noFill/>
        </p:spPr>
        <p:txBody>
          <a:bodyPr wrap="square" rtlCol="0" anchor="t">
            <a:spAutoFit/>
          </a:bodyPr>
          <a:lstStyle/>
          <a:p>
            <a:pPr marL="342900" indent="-342900">
              <a:lnSpc>
                <a:spcPct val="200000"/>
              </a:lnSpc>
              <a:buFont typeface="Wingdings" panose="05000000000000000000" pitchFamily="2" charset="2"/>
              <a:buChar char="u"/>
            </a:pPr>
            <a:r>
              <a:rPr lang="en-US" altLang="zh-CN" sz="2000" dirty="0"/>
              <a:t> </a:t>
            </a:r>
            <a:r>
              <a:rPr lang="zh-CN" altLang="en-US" sz="2000" dirty="0" smtClean="0">
                <a:latin typeface="黑体" panose="02010609060101010101" pitchFamily="49" charset="-122"/>
                <a:ea typeface="黑体" panose="02010609060101010101" pitchFamily="49" charset="-122"/>
              </a:rPr>
              <a:t>为</a:t>
            </a:r>
            <a:r>
              <a:rPr lang="zh-CN" altLang="en-US" sz="2000" dirty="0">
                <a:latin typeface="黑体" panose="02010609060101010101" pitchFamily="49" charset="-122"/>
                <a:ea typeface="黑体" panose="02010609060101010101" pitchFamily="49" charset="-122"/>
              </a:rPr>
              <a:t>贯彻落实2024年河南省妇科专业质控工作改进目标“降低妇科手术三级以上并发症发生率、降低妇科住院患者非计划重返手术室再手术率”，进一步推动全省妇科专业诊疗规范化、同质化，充分发挥专家委员会作用，河南省妇科专业医疗质量控制中心</a:t>
            </a:r>
            <a:r>
              <a:rPr lang="zh-CN" altLang="en-US" sz="2000" dirty="0" smtClean="0">
                <a:latin typeface="黑体" panose="02010609060101010101" pitchFamily="49" charset="-122"/>
                <a:ea typeface="黑体" panose="02010609060101010101" pitchFamily="49" charset="-122"/>
              </a:rPr>
              <a:t>于</a:t>
            </a:r>
            <a:r>
              <a:rPr lang="en-US" altLang="zh-CN" sz="2000" dirty="0" smtClean="0">
                <a:solidFill>
                  <a:srgbClr val="FF0000"/>
                </a:solidFill>
                <a:latin typeface="黑体" panose="02010609060101010101" pitchFamily="49" charset="-122"/>
                <a:ea typeface="黑体" panose="02010609060101010101" pitchFamily="49" charset="-122"/>
              </a:rPr>
              <a:t>2024</a:t>
            </a:r>
            <a:r>
              <a:rPr lang="zh-CN" altLang="en-US" sz="2000" dirty="0" smtClean="0">
                <a:solidFill>
                  <a:srgbClr val="FF0000"/>
                </a:solidFill>
                <a:latin typeface="黑体" panose="02010609060101010101" pitchFamily="49" charset="-122"/>
                <a:ea typeface="黑体" panose="02010609060101010101" pitchFamily="49" charset="-122"/>
              </a:rPr>
              <a:t>年</a:t>
            </a:r>
            <a:r>
              <a:rPr lang="en-US" altLang="zh-CN" sz="2000" dirty="0" smtClean="0">
                <a:solidFill>
                  <a:srgbClr val="FF0000"/>
                </a:solidFill>
                <a:latin typeface="黑体" panose="02010609060101010101" pitchFamily="49" charset="-122"/>
                <a:ea typeface="黑体" panose="02010609060101010101" pitchFamily="49" charset="-122"/>
              </a:rPr>
              <a:t>4</a:t>
            </a:r>
            <a:r>
              <a:rPr lang="zh-CN" altLang="en-US" sz="2000" dirty="0" smtClean="0">
                <a:solidFill>
                  <a:srgbClr val="FF0000"/>
                </a:solidFill>
                <a:latin typeface="黑体" panose="02010609060101010101" pitchFamily="49" charset="-122"/>
                <a:ea typeface="黑体" panose="02010609060101010101" pitchFamily="49" charset="-122"/>
              </a:rPr>
              <a:t>月</a:t>
            </a:r>
            <a:r>
              <a:rPr lang="en-US" altLang="zh-CN" sz="2000" dirty="0" smtClean="0">
                <a:solidFill>
                  <a:srgbClr val="FF0000"/>
                </a:solidFill>
                <a:latin typeface="黑体" panose="02010609060101010101" pitchFamily="49" charset="-122"/>
                <a:ea typeface="黑体" panose="02010609060101010101" pitchFamily="49" charset="-122"/>
              </a:rPr>
              <a:t>13</a:t>
            </a:r>
            <a:r>
              <a:rPr lang="zh-CN" altLang="en-US" sz="2000" dirty="0" smtClean="0">
                <a:solidFill>
                  <a:srgbClr val="FF0000"/>
                </a:solidFill>
                <a:latin typeface="黑体" panose="02010609060101010101" pitchFamily="49" charset="-122"/>
                <a:ea typeface="黑体" panose="02010609060101010101" pitchFamily="49" charset="-122"/>
              </a:rPr>
              <a:t>日</a:t>
            </a:r>
            <a:r>
              <a:rPr lang="zh-CN" altLang="en-US" sz="2000" dirty="0" smtClean="0">
                <a:latin typeface="黑体" panose="02010609060101010101" pitchFamily="49" charset="-122"/>
                <a:ea typeface="黑体" panose="02010609060101010101" pitchFamily="49" charset="-122"/>
              </a:rPr>
              <a:t>、</a:t>
            </a:r>
            <a:r>
              <a:rPr lang="en-US" altLang="zh-CN" sz="2000" dirty="0" smtClean="0">
                <a:solidFill>
                  <a:srgbClr val="FF0000"/>
                </a:solidFill>
                <a:latin typeface="黑体" panose="02010609060101010101" pitchFamily="49" charset="-122"/>
                <a:ea typeface="黑体" panose="02010609060101010101" pitchFamily="49" charset="-122"/>
              </a:rPr>
              <a:t>2024</a:t>
            </a:r>
            <a:r>
              <a:rPr lang="zh-CN" altLang="en-US" sz="2000" dirty="0">
                <a:solidFill>
                  <a:srgbClr val="FF0000"/>
                </a:solidFill>
                <a:latin typeface="黑体" panose="02010609060101010101" pitchFamily="49" charset="-122"/>
                <a:ea typeface="黑体" panose="02010609060101010101" pitchFamily="49" charset="-122"/>
              </a:rPr>
              <a:t>年</a:t>
            </a:r>
            <a:r>
              <a:rPr lang="en-US" altLang="zh-CN" sz="2000" dirty="0">
                <a:solidFill>
                  <a:srgbClr val="FF0000"/>
                </a:solidFill>
                <a:latin typeface="黑体" panose="02010609060101010101" pitchFamily="49" charset="-122"/>
                <a:ea typeface="黑体" panose="02010609060101010101" pitchFamily="49" charset="-122"/>
              </a:rPr>
              <a:t>4</a:t>
            </a:r>
            <a:r>
              <a:rPr lang="zh-CN" altLang="en-US" sz="2000" dirty="0">
                <a:solidFill>
                  <a:srgbClr val="FF0000"/>
                </a:solidFill>
                <a:latin typeface="黑体" panose="02010609060101010101" pitchFamily="49" charset="-122"/>
                <a:ea typeface="黑体" panose="02010609060101010101" pitchFamily="49" charset="-122"/>
              </a:rPr>
              <a:t>月</a:t>
            </a:r>
            <a:r>
              <a:rPr lang="en-US" altLang="zh-CN" sz="2000" dirty="0">
                <a:solidFill>
                  <a:srgbClr val="FF0000"/>
                </a:solidFill>
                <a:latin typeface="黑体" panose="02010609060101010101" pitchFamily="49" charset="-122"/>
                <a:ea typeface="黑体" panose="02010609060101010101" pitchFamily="49" charset="-122"/>
              </a:rPr>
              <a:t>26</a:t>
            </a:r>
            <a:r>
              <a:rPr lang="zh-CN" altLang="en-US" sz="2000" dirty="0">
                <a:solidFill>
                  <a:srgbClr val="FF0000"/>
                </a:solidFill>
                <a:latin typeface="黑体" panose="02010609060101010101" pitchFamily="49" charset="-122"/>
                <a:ea typeface="黑体" panose="02010609060101010101" pitchFamily="49" charset="-122"/>
              </a:rPr>
              <a:t>日</a:t>
            </a:r>
            <a:r>
              <a:rPr lang="zh-CN" altLang="en-US" sz="2000" dirty="0">
                <a:latin typeface="黑体" panose="02010609060101010101" pitchFamily="49" charset="-122"/>
                <a:ea typeface="黑体" panose="02010609060101010101" pitchFamily="49" charset="-122"/>
              </a:rPr>
              <a:t>召开</a:t>
            </a:r>
            <a:r>
              <a:rPr lang="zh-CN" altLang="en-US" sz="2000" dirty="0" smtClean="0">
                <a:latin typeface="黑体" panose="02010609060101010101" pitchFamily="49" charset="-122"/>
                <a:ea typeface="黑体" panose="02010609060101010101" pitchFamily="49" charset="-122"/>
              </a:rPr>
              <a:t>了质控目标工作方案第一次专委会筹备会及2024年</a:t>
            </a:r>
            <a:r>
              <a:rPr lang="zh-CN" altLang="en-US" sz="2000" dirty="0">
                <a:latin typeface="黑体" panose="02010609060101010101" pitchFamily="49" charset="-122"/>
                <a:ea typeface="黑体" panose="02010609060101010101" pitchFamily="49" charset="-122"/>
              </a:rPr>
              <a:t>第一次专家委员会工作会议</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644390" y="194945"/>
            <a:ext cx="4308475" cy="460375"/>
          </a:xfrm>
          <a:prstGeom prst="rect">
            <a:avLst/>
          </a:prstGeom>
        </p:spPr>
        <p:txBody>
          <a:bodyPr wrap="square">
            <a:spAutoFit/>
          </a:bodyPr>
          <a:lstStyle/>
          <a:p>
            <a:pPr algn="ctr" eaLnBrk="0" hangingPunct="0"/>
            <a:r>
              <a:rPr lang="en-US" altLang="zh-CN" dirty="0" smtClean="0">
                <a:latin typeface="黑体" panose="02010609060101010101" pitchFamily="49" charset="-122"/>
                <a:ea typeface="黑体" panose="02010609060101010101" pitchFamily="49" charset="-122"/>
                <a:cs typeface="+mj-cs"/>
              </a:rPr>
              <a:t>4</a:t>
            </a:r>
            <a:r>
              <a:rPr lang="zh-CN" altLang="en-US" dirty="0" smtClean="0">
                <a:latin typeface="黑体" panose="02010609060101010101" pitchFamily="49" charset="-122"/>
                <a:ea typeface="黑体" panose="02010609060101010101" pitchFamily="49" charset="-122"/>
                <a:cs typeface="+mj-cs"/>
              </a:rPr>
              <a:t>月</a:t>
            </a:r>
            <a:r>
              <a:rPr lang="en-US" altLang="zh-CN" dirty="0" smtClean="0">
                <a:latin typeface="黑体" panose="02010609060101010101" pitchFamily="49" charset="-122"/>
                <a:ea typeface="黑体" panose="02010609060101010101" pitchFamily="49" charset="-122"/>
                <a:cs typeface="+mj-cs"/>
              </a:rPr>
              <a:t>13</a:t>
            </a:r>
            <a:r>
              <a:rPr lang="zh-CN" altLang="en-US" dirty="0" smtClean="0">
                <a:latin typeface="黑体" panose="02010609060101010101" pitchFamily="49" charset="-122"/>
                <a:ea typeface="黑体" panose="02010609060101010101" pitchFamily="49" charset="-122"/>
                <a:cs typeface="+mj-cs"/>
              </a:rPr>
              <a:t>日第一次专委会筹备会</a:t>
            </a:r>
            <a:endParaRPr lang="zh-CN" altLang="en-US" dirty="0" smtClean="0">
              <a:latin typeface="黑体" panose="02010609060101010101" pitchFamily="49" charset="-122"/>
              <a:ea typeface="黑体" panose="02010609060101010101" pitchFamily="49" charset="-122"/>
              <a:cs typeface="+mj-cs"/>
            </a:endParaRPr>
          </a:p>
        </p:txBody>
      </p:sp>
      <p:sp>
        <p:nvSpPr>
          <p:cNvPr id="4" name="文本框 3"/>
          <p:cNvSpPr txBox="1"/>
          <p:nvPr/>
        </p:nvSpPr>
        <p:spPr>
          <a:xfrm>
            <a:off x="972185" y="4011910"/>
            <a:ext cx="8271510" cy="1008097"/>
          </a:xfrm>
          <a:prstGeom prst="rect">
            <a:avLst/>
          </a:prstGeom>
          <a:noFill/>
        </p:spPr>
        <p:txBody>
          <a:bodyPr wrap="square" rtlCol="0">
            <a:noAutofit/>
          </a:bodyPr>
          <a:lstStyle/>
          <a:p>
            <a:pPr>
              <a:lnSpc>
                <a:spcPct val="150000"/>
              </a:lnSpc>
            </a:pPr>
            <a:r>
              <a:rPr lang="zh-CN" altLang="en-US" dirty="0" smtClean="0">
                <a:latin typeface="黑体" panose="02010609060101010101" pitchFamily="49" charset="-122"/>
                <a:ea typeface="黑体" panose="02010609060101010101" pitchFamily="49" charset="-122"/>
              </a:rPr>
              <a:t>讨论</a:t>
            </a:r>
            <a:r>
              <a:rPr lang="en-US" altLang="zh-CN" dirty="0" smtClean="0">
                <a:latin typeface="黑体" panose="02010609060101010101" pitchFamily="49" charset="-122"/>
                <a:ea typeface="黑体" panose="02010609060101010101" pitchFamily="49" charset="-122"/>
              </a:rPr>
              <a:t>2024</a:t>
            </a:r>
            <a:r>
              <a:rPr lang="zh-CN" altLang="en-US" dirty="0" smtClean="0">
                <a:latin typeface="黑体" panose="02010609060101010101" pitchFamily="49" charset="-122"/>
                <a:ea typeface="黑体" panose="02010609060101010101" pitchFamily="49" charset="-122"/>
              </a:rPr>
              <a:t>年两个改进目标，广泛征求意见及实施方案</a:t>
            </a:r>
            <a:endParaRPr lang="zh-CN" altLang="en-US" dirty="0">
              <a:latin typeface="黑体" panose="02010609060101010101" pitchFamily="49" charset="-122"/>
              <a:ea typeface="黑体" panose="02010609060101010101" pitchFamily="49" charset="-122"/>
            </a:endParaRPr>
          </a:p>
          <a:p>
            <a:endParaRPr lang="zh-CN" altLang="en-US" sz="2000" dirty="0"/>
          </a:p>
        </p:txBody>
      </p:sp>
      <p:pic>
        <p:nvPicPr>
          <p:cNvPr id="205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5616" y="957210"/>
            <a:ext cx="5486859" cy="302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915535" y="195580"/>
            <a:ext cx="3748405" cy="953135"/>
          </a:xfrm>
          <a:prstGeom prst="rect">
            <a:avLst/>
          </a:prstGeom>
        </p:spPr>
        <p:txBody>
          <a:bodyPr wrap="square">
            <a:spAutoFit/>
          </a:bodyPr>
          <a:lstStyle/>
          <a:p>
            <a:pPr algn="ctr" eaLnBrk="0" hangingPunct="0"/>
            <a:r>
              <a:rPr lang="en-US" altLang="zh-CN" sz="2800" dirty="0">
                <a:latin typeface="黑体" panose="02010609060101010101" pitchFamily="49" charset="-122"/>
                <a:ea typeface="黑体" panose="02010609060101010101" pitchFamily="49" charset="-122"/>
                <a:cs typeface="+mj-cs"/>
              </a:rPr>
              <a:t>4</a:t>
            </a:r>
            <a:r>
              <a:rPr lang="zh-CN" altLang="en-US" sz="2800" dirty="0">
                <a:latin typeface="黑体" panose="02010609060101010101" pitchFamily="49" charset="-122"/>
                <a:ea typeface="黑体" panose="02010609060101010101" pitchFamily="49" charset="-122"/>
                <a:cs typeface="+mj-cs"/>
              </a:rPr>
              <a:t>月</a:t>
            </a:r>
            <a:r>
              <a:rPr lang="en-US" altLang="zh-CN" sz="2800" dirty="0">
                <a:latin typeface="黑体" panose="02010609060101010101" pitchFamily="49" charset="-122"/>
                <a:ea typeface="黑体" panose="02010609060101010101" pitchFamily="49" charset="-122"/>
                <a:cs typeface="+mj-cs"/>
              </a:rPr>
              <a:t>26</a:t>
            </a:r>
            <a:r>
              <a:rPr lang="zh-CN" altLang="en-US" sz="2800" dirty="0">
                <a:latin typeface="黑体" panose="02010609060101010101" pitchFamily="49" charset="-122"/>
                <a:ea typeface="黑体" panose="02010609060101010101" pitchFamily="49" charset="-122"/>
                <a:cs typeface="+mj-cs"/>
              </a:rPr>
              <a:t>日</a:t>
            </a:r>
            <a:r>
              <a:rPr lang="zh-CN" altLang="zh-CN" sz="2800" dirty="0">
                <a:latin typeface="黑体" panose="02010609060101010101" pitchFamily="49" charset="-122"/>
                <a:ea typeface="黑体" panose="02010609060101010101" pitchFamily="49" charset="-122"/>
                <a:cs typeface="+mj-cs"/>
              </a:rPr>
              <a:t>第一次专委</a:t>
            </a:r>
            <a:r>
              <a:rPr lang="zh-CN" altLang="zh-CN" sz="2800" dirty="0">
                <a:latin typeface="黑体" panose="02010609060101010101" pitchFamily="49" charset="-122"/>
                <a:ea typeface="黑体" panose="02010609060101010101" pitchFamily="49" charset="-122"/>
                <a:cs typeface="+mj-cs"/>
              </a:rPr>
              <a:t>会会议</a:t>
            </a:r>
            <a:endParaRPr lang="zh-CN" altLang="zh-CN" sz="2800" dirty="0">
              <a:latin typeface="黑体" panose="02010609060101010101" pitchFamily="49" charset="-122"/>
              <a:ea typeface="黑体" panose="02010609060101010101" pitchFamily="49" charset="-122"/>
              <a:cs typeface="+mj-cs"/>
            </a:endParaRPr>
          </a:p>
        </p:txBody>
      </p:sp>
      <p:pic>
        <p:nvPicPr>
          <p:cNvPr id="100" name="图片 99"/>
          <p:cNvPicPr/>
          <p:nvPr/>
        </p:nvPicPr>
        <p:blipFill>
          <a:blip r:embed="rId1"/>
          <a:stretch>
            <a:fillRect/>
          </a:stretch>
        </p:blipFill>
        <p:spPr>
          <a:xfrm>
            <a:off x="899795" y="699770"/>
            <a:ext cx="7047865" cy="2941320"/>
          </a:xfrm>
          <a:prstGeom prst="rect">
            <a:avLst/>
          </a:prstGeom>
          <a:noFill/>
          <a:ln w="9525">
            <a:noFill/>
          </a:ln>
        </p:spPr>
      </p:pic>
      <p:sp>
        <p:nvSpPr>
          <p:cNvPr id="4" name="文本框 3"/>
          <p:cNvSpPr txBox="1"/>
          <p:nvPr/>
        </p:nvSpPr>
        <p:spPr>
          <a:xfrm>
            <a:off x="972185" y="3651885"/>
            <a:ext cx="8271510" cy="1491615"/>
          </a:xfrm>
          <a:prstGeom prst="rect">
            <a:avLst/>
          </a:prstGeom>
          <a:noFill/>
        </p:spPr>
        <p:txBody>
          <a:bodyPr wrap="square" rtlCol="0">
            <a:noAutofit/>
          </a:bodyPr>
          <a:lstStyle/>
          <a:p>
            <a:pPr>
              <a:lnSpc>
                <a:spcPct val="150000"/>
              </a:lnSpc>
            </a:pP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会议学习了河南省卫生健康委质控中心工作文件</a:t>
            </a:r>
            <a:endParaRPr lang="zh-CN" altLang="en-US" sz="2000" dirty="0">
              <a:latin typeface="黑体" panose="02010609060101010101" pitchFamily="49" charset="-122"/>
              <a:ea typeface="黑体" panose="02010609060101010101" pitchFamily="49" charset="-122"/>
            </a:endParaRPr>
          </a:p>
          <a:p>
            <a:pPr>
              <a:lnSpc>
                <a:spcPct val="150000"/>
              </a:lnSpc>
            </a:pP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通报了</a:t>
            </a:r>
            <a:r>
              <a:rPr lang="en-US" altLang="zh-CN" sz="2000" dirty="0">
                <a:latin typeface="黑体" panose="02010609060101010101" pitchFamily="49" charset="-122"/>
                <a:ea typeface="黑体" panose="02010609060101010101" pitchFamily="49" charset="-122"/>
              </a:rPr>
              <a:t>2024</a:t>
            </a:r>
            <a:r>
              <a:rPr lang="zh-CN" altLang="en-US" sz="2000" dirty="0">
                <a:latin typeface="黑体" panose="02010609060101010101" pitchFamily="49" charset="-122"/>
                <a:ea typeface="黑体" panose="02010609060101010101" pitchFamily="49" charset="-122"/>
              </a:rPr>
              <a:t>年质控目标，并对工作方案进行梳理、修改</a:t>
            </a:r>
            <a:endParaRPr lang="zh-CN" altLang="en-US" sz="2000" dirty="0">
              <a:latin typeface="黑体" panose="02010609060101010101" pitchFamily="49" charset="-122"/>
              <a:ea typeface="黑体" panose="02010609060101010101" pitchFamily="49" charset="-122"/>
            </a:endParaRPr>
          </a:p>
          <a:p>
            <a:pPr>
              <a:lnSpc>
                <a:spcPct val="150000"/>
              </a:lnSpc>
            </a:pP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制定</a:t>
            </a:r>
            <a:r>
              <a:rPr lang="en-US" altLang="zh-CN" sz="2000" dirty="0">
                <a:latin typeface="黑体" panose="02010609060101010101" pitchFamily="49" charset="-122"/>
                <a:ea typeface="黑体" panose="02010609060101010101" pitchFamily="49" charset="-122"/>
              </a:rPr>
              <a:t>2024</a:t>
            </a:r>
            <a:r>
              <a:rPr lang="zh-CN" altLang="en-US" sz="2000" dirty="0">
                <a:latin typeface="黑体" panose="02010609060101010101" pitchFamily="49" charset="-122"/>
                <a:ea typeface="黑体" panose="02010609060101010101" pitchFamily="49" charset="-122"/>
              </a:rPr>
              <a:t>年工作计划</a:t>
            </a:r>
            <a:endParaRPr lang="zh-CN" altLang="en-US" sz="2000" dirty="0">
              <a:latin typeface="黑体" panose="02010609060101010101" pitchFamily="49" charset="-122"/>
              <a:ea typeface="黑体" panose="02010609060101010101" pitchFamily="49" charset="-122"/>
            </a:endParaRPr>
          </a:p>
          <a:p>
            <a:endParaRPr lang="zh-CN" altLang="en-US" sz="2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rgbClr val="CF4B4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rgbClr val="CF4B41"/>
                </a:solidFill>
                <a:uFillTx/>
                <a:latin typeface="Arial" panose="020B0604020202020204" pitchFamily="34" charset="0"/>
                <a:ea typeface="微软雅黑" panose="020B0503020204020204" pitchFamily="34" charset="-122"/>
                <a:sym typeface="+mn-ea"/>
              </a:rPr>
              <a:t>中心</a:t>
            </a:r>
            <a:r>
              <a:rPr lang="en-US" altLang="zh-CN" sz="1670" spc="150" dirty="0" smtClean="0">
                <a:solidFill>
                  <a:srgbClr val="CF4B41"/>
                </a:solidFill>
                <a:uFillTx/>
                <a:latin typeface="Arial" panose="020B0604020202020204" pitchFamily="34" charset="0"/>
                <a:ea typeface="微软雅黑" panose="020B0503020204020204" pitchFamily="34" charset="-122"/>
                <a:sym typeface="+mn-ea"/>
              </a:rPr>
              <a:t>2024</a:t>
            </a:r>
            <a:r>
              <a:rPr lang="zh-CN" altLang="en-US" sz="1670" spc="150" dirty="0" smtClean="0">
                <a:solidFill>
                  <a:srgbClr val="CF4B41"/>
                </a:solidFill>
                <a:uFillTx/>
                <a:latin typeface="Arial" panose="020B0604020202020204" pitchFamily="34" charset="0"/>
                <a:ea typeface="微软雅黑" panose="020B0503020204020204" pitchFamily="34" charset="-122"/>
                <a:sym typeface="+mn-ea"/>
              </a:rPr>
              <a:t>年工作</a:t>
            </a:r>
            <a:r>
              <a:rPr lang="zh-CN" altLang="en-US" sz="1670" spc="150" dirty="0">
                <a:solidFill>
                  <a:srgbClr val="CF4B41"/>
                </a:solidFill>
                <a:uFillTx/>
                <a:latin typeface="Arial" panose="020B0604020202020204" pitchFamily="34" charset="0"/>
                <a:ea typeface="微软雅黑" panose="020B0503020204020204" pitchFamily="34" charset="-122"/>
                <a:sym typeface="+mn-ea"/>
              </a:rPr>
              <a:t>计划</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39752" y="0"/>
            <a:ext cx="8229600" cy="857250"/>
          </a:xfrm>
        </p:spPr>
        <p:txBody>
          <a:bodyPr/>
          <a:lstStyle/>
          <a:p>
            <a:r>
              <a:rPr lang="en-US" altLang="zh-CN" dirty="0"/>
              <a:t>               </a:t>
            </a:r>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4" name="内容占位符 3"/>
          <p:cNvSpPr>
            <a:spLocks noGrp="1"/>
          </p:cNvSpPr>
          <p:nvPr>
            <p:ph idx="1"/>
          </p:nvPr>
        </p:nvSpPr>
        <p:spPr>
          <a:xfrm>
            <a:off x="467544" y="915566"/>
            <a:ext cx="8229600" cy="3394472"/>
          </a:xfrm>
        </p:spPr>
        <p:txBody>
          <a:bodyPr/>
          <a:lstStyle/>
          <a:p>
            <a:pPr>
              <a:lnSpc>
                <a:spcPts val="3200"/>
              </a:lnSpc>
              <a:spcAft>
                <a:spcPts val="600"/>
              </a:spcAft>
              <a:buFont typeface="Wingdings" panose="05000000000000000000" pitchFamily="2" charset="2"/>
              <a:buChar char="u"/>
            </a:pPr>
            <a:r>
              <a:rPr lang="zh-CN" altLang="en-US" sz="2400" b="1" dirty="0">
                <a:solidFill>
                  <a:srgbClr val="FF0000"/>
                </a:solidFill>
                <a:latin typeface="黑体" panose="02010609060101010101" pitchFamily="49" charset="-122"/>
                <a:ea typeface="黑体" panose="02010609060101010101" pitchFamily="49" charset="-122"/>
              </a:rPr>
              <a:t>以目标为</a:t>
            </a:r>
            <a:r>
              <a:rPr lang="zh-CN" altLang="en-US" sz="2400" b="1" dirty="0" smtClean="0">
                <a:solidFill>
                  <a:srgbClr val="FF0000"/>
                </a:solidFill>
                <a:latin typeface="黑体" panose="02010609060101010101" pitchFamily="49" charset="-122"/>
                <a:ea typeface="黑体" panose="02010609060101010101" pitchFamily="49" charset="-122"/>
              </a:rPr>
              <a:t>引领</a:t>
            </a:r>
            <a:endParaRPr lang="en-US" altLang="zh-CN" sz="2400" b="1" dirty="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次质控工作会议</a:t>
            </a:r>
            <a:endParaRPr lang="en-US" altLang="zh-CN" sz="2400" b="1" dirty="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次</a:t>
            </a:r>
            <a:r>
              <a:rPr lang="zh-CN" sz="2400" b="1" dirty="0">
                <a:latin typeface="黑体" panose="02010609060101010101" pitchFamily="49" charset="-122"/>
                <a:ea typeface="黑体" panose="02010609060101010101" pitchFamily="49" charset="-122"/>
              </a:rPr>
              <a:t>质控专题培训会议</a:t>
            </a:r>
            <a:endParaRPr lang="zh-CN" sz="2400" b="1" dirty="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zh-CN" altLang="en-US" sz="2400" b="1" dirty="0">
                <a:latin typeface="黑体" panose="02010609060101010101" pitchFamily="49" charset="-122"/>
                <a:ea typeface="黑体" panose="02010609060101010101" pitchFamily="49" charset="-122"/>
              </a:rPr>
              <a:t>遴选哨点医院</a:t>
            </a:r>
            <a:endParaRPr lang="en-US" altLang="zh-CN" sz="2400" b="1" dirty="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zh-CN" altLang="en-US" sz="2400" b="1" dirty="0" smtClean="0">
                <a:latin typeface="黑体" panose="02010609060101010101" pitchFamily="49" charset="-122"/>
                <a:ea typeface="黑体" panose="02010609060101010101" pitchFamily="49" charset="-122"/>
              </a:rPr>
              <a:t>专委会定期督导</a:t>
            </a:r>
            <a:endParaRPr lang="zh-CN" altLang="en-US" sz="2400" b="1" dirty="0" smtClean="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zh-CN" altLang="en-US" sz="2400" b="1" dirty="0" smtClean="0">
                <a:latin typeface="黑体" panose="02010609060101010101" pitchFamily="49" charset="-122"/>
                <a:ea typeface="黑体" panose="02010609060101010101" pitchFamily="49" charset="-122"/>
              </a:rPr>
              <a:t>完成两个质控改进目标</a:t>
            </a:r>
            <a:endParaRPr lang="en-US" altLang="zh-CN" sz="2400" b="1" dirty="0">
              <a:latin typeface="黑体" panose="02010609060101010101" pitchFamily="49" charset="-122"/>
              <a:ea typeface="黑体" panose="02010609060101010101" pitchFamily="49" charset="-122"/>
            </a:endParaRPr>
          </a:p>
          <a:p>
            <a:pPr indent="431800">
              <a:lnSpc>
                <a:spcPts val="3200"/>
              </a:lnSpc>
              <a:spcAft>
                <a:spcPts val="600"/>
              </a:spcAft>
              <a:buFont typeface="Wingdings" panose="05000000000000000000" pitchFamily="2" charset="2"/>
              <a:buChar char="ü"/>
            </a:pPr>
            <a:r>
              <a:rPr lang="zh-CN" altLang="en-US" sz="2400" b="1" dirty="0">
                <a:latin typeface="黑体" panose="02010609060101010101" pitchFamily="49" charset="-122"/>
                <a:ea typeface="黑体" panose="02010609060101010101" pitchFamily="49" charset="-122"/>
              </a:rPr>
              <a:t>织网行动</a:t>
            </a:r>
            <a:endParaRPr lang="en-US" altLang="zh-CN" sz="2400" b="1"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39752" y="0"/>
            <a:ext cx="8229600" cy="857250"/>
          </a:xfrm>
        </p:spPr>
        <p:txBody>
          <a:bodyPr/>
          <a:lstStyle/>
          <a:p>
            <a:r>
              <a:rPr lang="en-US" altLang="zh-CN" dirty="0"/>
              <a:t>               </a:t>
            </a:r>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750" y="843915"/>
            <a:ext cx="8507095" cy="3394710"/>
          </a:xfrm>
        </p:spPr>
        <p:txBody>
          <a:bodyPr/>
          <a:lstStyle/>
          <a:p>
            <a:pPr marL="0" indent="0">
              <a:lnSpc>
                <a:spcPts val="3000"/>
              </a:lnSpc>
              <a:buNone/>
            </a:pPr>
            <a:r>
              <a:rPr lang="en-US" altLang="zh-CN" sz="2400" b="1" dirty="0">
                <a:latin typeface="黑体" panose="02010609060101010101" pitchFamily="49" charset="-122"/>
                <a:ea typeface="黑体" panose="02010609060101010101" pitchFamily="49" charset="-122"/>
                <a:cs typeface="Times New Roman" panose="02020603050405020304" pitchFamily="18" charset="0"/>
              </a:rPr>
              <a:t>1.</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质控工作会议</a:t>
            </a:r>
            <a:endParaRPr lang="zh-CN" altLang="en-US" sz="24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对象：全省</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二级以上医疗机构</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妇</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科负责人</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及</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信息上报人员</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SzPct val="100000"/>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内容：</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SzPct val="80000"/>
              <a:buFont typeface="Wingdings" panose="05000000000000000000" pitchFamily="2" charset="2"/>
              <a:buChar char="u"/>
            </a:pPr>
            <a:r>
              <a:rPr lang="zh-CN" altLang="zh-CN" sz="2000" b="1" dirty="0">
                <a:latin typeface="黑体" panose="02010609060101010101" pitchFamily="49" charset="-122"/>
                <a:ea typeface="黑体" panose="02010609060101010101" pitchFamily="49" charset="-122"/>
                <a:cs typeface="Times New Roman" panose="02020603050405020304" pitchFamily="18" charset="0"/>
              </a:rPr>
              <a:t>学习文件《河南省全面提升医疗质量行动实施方案（2023-2025年）》、《手术质量安全提升行动方案（2023-2025年》、《患者安全专项行动方案（2023-2025年）》</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SzPct val="80000"/>
              <a:buFont typeface="Wingdings" panose="05000000000000000000" pitchFamily="2" charset="2"/>
              <a:buChar char="u"/>
            </a:pPr>
            <a:r>
              <a:rPr sz="2000" b="1" dirty="0">
                <a:latin typeface="黑体" panose="02010609060101010101" pitchFamily="49" charset="-122"/>
                <a:ea typeface="黑体" panose="02010609060101010101" pitchFamily="49" charset="-122"/>
                <a:cs typeface="Times New Roman" panose="02020603050405020304" pitchFamily="18" charset="0"/>
              </a:rPr>
              <a:t>解读2024年妇科专业质控工作改进目标“降低妇科手术三级以上并发症发生率”</a:t>
            </a:r>
            <a:r>
              <a:rPr lang="zh-CN" sz="2000" b="1" dirty="0">
                <a:latin typeface="黑体" panose="02010609060101010101" pitchFamily="49" charset="-122"/>
                <a:ea typeface="黑体" panose="02010609060101010101" pitchFamily="49" charset="-122"/>
                <a:cs typeface="Times New Roman" panose="02020603050405020304" pitchFamily="18" charset="0"/>
              </a:rPr>
              <a:t>、“降低妇科住院患者非计划重返手术室再手术率”</a:t>
            </a:r>
            <a:endParaRPr 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SzPct val="80000"/>
              <a:buFont typeface="Wingdings" panose="05000000000000000000" pitchFamily="2" charset="2"/>
              <a:buChar char="u"/>
            </a:pPr>
            <a:r>
              <a:rPr lang="zh-CN" sz="2000" b="1" dirty="0">
                <a:latin typeface="黑体" panose="02010609060101010101" pitchFamily="49" charset="-122"/>
                <a:ea typeface="黑体" panose="02010609060101010101" pitchFamily="49" charset="-122"/>
                <a:cs typeface="Times New Roman" panose="02020603050405020304" pitchFamily="18" charset="0"/>
              </a:rPr>
              <a:t>安排部署2024年质控工作</a:t>
            </a:r>
            <a:endParaRPr 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目标：指导质控目标的实现</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rgbClr val="CF4B4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smtClean="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8024" y="120252"/>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115" y="1059815"/>
            <a:ext cx="7983220" cy="3394710"/>
          </a:xfrm>
        </p:spPr>
        <p:txBody>
          <a:bodyPr/>
          <a:lstStyle/>
          <a:p>
            <a:pPr marL="0" indent="0">
              <a:lnSpc>
                <a:spcPct val="200000"/>
              </a:lnSpc>
              <a:buNone/>
            </a:pPr>
            <a:r>
              <a:rPr lang="en-US" altLang="zh-CN" sz="2400" b="1" dirty="0">
                <a:latin typeface="黑体" panose="02010609060101010101" pitchFamily="49" charset="-122"/>
                <a:ea typeface="黑体" panose="02010609060101010101" pitchFamily="49" charset="-122"/>
                <a:cs typeface="Times New Roman" panose="02020603050405020304" pitchFamily="18" charset="0"/>
              </a:rPr>
              <a:t>2.</a:t>
            </a:r>
            <a:r>
              <a:rPr lang="zh-CN" altLang="en-US" sz="2400" b="1" dirty="0">
                <a:latin typeface="黑体" panose="02010609060101010101" pitchFamily="49" charset="-122"/>
                <a:ea typeface="黑体" panose="02010609060101010101" pitchFamily="49" charset="-122"/>
              </a:rPr>
              <a:t>质控专题培训会议</a:t>
            </a:r>
            <a:endParaRPr lang="en-US" altLang="zh-CN" sz="2400" b="1" dirty="0">
              <a:latin typeface="黑体" panose="02010609060101010101" pitchFamily="49" charset="-122"/>
              <a:ea typeface="黑体" panose="02010609060101010101" pitchFamily="49" charset="-122"/>
            </a:endParaRPr>
          </a:p>
          <a:p>
            <a:pPr>
              <a:lnSpc>
                <a:spcPct val="200000"/>
              </a:lnSpc>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rPr>
              <a:t>对象：全省</a:t>
            </a:r>
            <a:r>
              <a:rPr lang="zh-CN" altLang="zh-CN" sz="2000" b="1" dirty="0">
                <a:latin typeface="黑体" panose="02010609060101010101" pitchFamily="49" charset="-122"/>
                <a:ea typeface="黑体" panose="02010609060101010101" pitchFamily="49" charset="-122"/>
              </a:rPr>
              <a:t>二级以上医疗机构</a:t>
            </a:r>
            <a:r>
              <a:rPr lang="zh-CN" altLang="en-US" sz="2000" b="1" dirty="0">
                <a:latin typeface="黑体" panose="02010609060101010101" pitchFamily="49" charset="-122"/>
                <a:ea typeface="黑体" panose="02010609060101010101" pitchFamily="49" charset="-122"/>
              </a:rPr>
              <a:t>妇</a:t>
            </a:r>
            <a:r>
              <a:rPr lang="zh-CN" altLang="zh-CN" sz="2000" b="1" dirty="0">
                <a:latin typeface="黑体" panose="02010609060101010101" pitchFamily="49" charset="-122"/>
                <a:ea typeface="黑体" panose="02010609060101010101" pitchFamily="49" charset="-122"/>
              </a:rPr>
              <a:t>科负责人</a:t>
            </a:r>
            <a:r>
              <a:rPr lang="zh-CN" altLang="en-US" sz="2000" b="1" dirty="0">
                <a:latin typeface="黑体" panose="02010609060101010101" pitchFamily="49" charset="-122"/>
                <a:ea typeface="黑体" panose="02010609060101010101" pitchFamily="49" charset="-122"/>
              </a:rPr>
              <a:t>及</a:t>
            </a:r>
            <a:r>
              <a:rPr lang="zh-CN" altLang="zh-CN" sz="2000" b="1" dirty="0">
                <a:latin typeface="黑体" panose="02010609060101010101" pitchFamily="49" charset="-122"/>
                <a:ea typeface="黑体" panose="02010609060101010101" pitchFamily="49" charset="-122"/>
              </a:rPr>
              <a:t>信息上报人员</a:t>
            </a:r>
            <a:endParaRPr lang="en-US" altLang="zh-CN" sz="2000" b="1" dirty="0">
              <a:latin typeface="黑体" panose="02010609060101010101" pitchFamily="49" charset="-122"/>
              <a:ea typeface="黑体" panose="02010609060101010101" pitchFamily="49" charset="-122"/>
            </a:endParaRPr>
          </a:p>
          <a:p>
            <a:pPr>
              <a:lnSpc>
                <a:spcPct val="200000"/>
              </a:lnSpc>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rPr>
              <a:t>内容：根据质控调研数据反馈，针对性开展质控专题培训</a:t>
            </a:r>
            <a:endParaRPr lang="zh-CN" altLang="en-US" sz="2000" b="1" dirty="0">
              <a:latin typeface="黑体" panose="02010609060101010101" pitchFamily="49" charset="-122"/>
              <a:ea typeface="黑体" panose="02010609060101010101" pitchFamily="49" charset="-122"/>
            </a:endParaRPr>
          </a:p>
          <a:p>
            <a:pPr>
              <a:lnSpc>
                <a:spcPct val="200000"/>
              </a:lnSpc>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sym typeface="+mn-ea"/>
              </a:rPr>
              <a:t>目标：提高人才队伍质控素养与专业技术水平，降低两率</a:t>
            </a:r>
            <a:endParaRPr lang="en-US" altLang="zh-CN" sz="2000" b="1" dirty="0">
              <a:latin typeface="黑体" panose="02010609060101010101" pitchFamily="49" charset="-122"/>
              <a:ea typeface="黑体" panose="02010609060101010101" pitchFamily="49" charset="-122"/>
            </a:endParaRPr>
          </a:p>
          <a:p>
            <a:pPr>
              <a:lnSpc>
                <a:spcPct val="200000"/>
              </a:lnSpc>
            </a:pPr>
            <a:endParaRPr lang="en-US" altLang="zh-CN" sz="2000" dirty="0"/>
          </a:p>
          <a:p>
            <a:pPr>
              <a:lnSpc>
                <a:spcPct val="200000"/>
              </a:lnSpc>
            </a:pPr>
            <a:endParaRPr lang="en-US" altLang="zh-CN" sz="2000" dirty="0"/>
          </a:p>
          <a:p>
            <a:pPr>
              <a:lnSpc>
                <a:spcPct val="150000"/>
              </a:lnSpc>
            </a:pPr>
            <a:endParaRPr lang="en-US" altLang="zh-CN"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15566"/>
            <a:ext cx="7877175" cy="3394710"/>
          </a:xfrm>
        </p:spPr>
        <p:txBody>
          <a:bodyPr/>
          <a:lstStyle/>
          <a:p>
            <a:pPr marL="0" indent="0">
              <a:lnSpc>
                <a:spcPct val="150000"/>
              </a:lnSpc>
              <a:spcAft>
                <a:spcPts val="600"/>
              </a:spcAft>
              <a:buNone/>
            </a:pPr>
            <a:r>
              <a:rPr lang="en-US" altLang="zh-CN" sz="1800" dirty="0"/>
              <a:t> </a:t>
            </a:r>
            <a:r>
              <a:rPr lang="en-US" altLang="zh-CN" sz="2400" b="1" dirty="0">
                <a:latin typeface="黑体" panose="02010609060101010101" pitchFamily="49" charset="-122"/>
                <a:ea typeface="黑体" panose="02010609060101010101" pitchFamily="49" charset="-122"/>
                <a:cs typeface="Times New Roman" panose="02020603050405020304" pitchFamily="18" charset="0"/>
              </a:rPr>
              <a:t>3.</a:t>
            </a:r>
            <a:r>
              <a:rPr lang="zh-CN" altLang="en-US" sz="2400" b="1" dirty="0">
                <a:latin typeface="黑体" panose="02010609060101010101" pitchFamily="49" charset="-122"/>
                <a:ea typeface="黑体" panose="02010609060101010101" pitchFamily="49" charset="-122"/>
                <a:cs typeface="Times New Roman" panose="02020603050405020304" pitchFamily="18" charset="0"/>
                <a:sym typeface="+mn-ea"/>
              </a:rPr>
              <a:t>遴选哨点医院</a:t>
            </a:r>
            <a:r>
              <a:rPr lang="en-US" altLang="zh-CN" sz="2400" b="1" dirty="0">
                <a:latin typeface="黑体" panose="02010609060101010101" pitchFamily="49" charset="-122"/>
                <a:ea typeface="黑体" panose="02010609060101010101" pitchFamily="49" charset="-122"/>
                <a:cs typeface="Times New Roman" panose="02020603050405020304" pitchFamily="18" charset="0"/>
              </a:rPr>
              <a:t> </a:t>
            </a:r>
            <a:endParaRPr lang="en-US" altLang="zh-CN" sz="24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altLang="zh-CN" sz="2000" b="1" dirty="0" smtClean="0">
                <a:latin typeface="黑体" panose="02010609060101010101" pitchFamily="49" charset="-122"/>
                <a:ea typeface="黑体" panose="02010609060101010101" pitchFamily="49" charset="-122"/>
                <a:cs typeface="Times New Roman" panose="02020603050405020304" pitchFamily="18" charset="0"/>
              </a:rPr>
              <a:t>哨点医院是指特别设立的一些重点监测</a:t>
            </a:r>
            <a:r>
              <a:rPr altLang="zh-CN" sz="2000" b="1" dirty="0">
                <a:latin typeface="黑体" panose="02010609060101010101" pitchFamily="49" charset="-122"/>
                <a:ea typeface="黑体" panose="02010609060101010101" pitchFamily="49" charset="-122"/>
                <a:cs typeface="Times New Roman" panose="02020603050405020304" pitchFamily="18" charset="0"/>
              </a:rPr>
              <a:t>、控制和治疗流行病或者慢性疾病，并具备以上能力的医院。经省医疗质量控制中心管理办公室第</a:t>
            </a:r>
            <a:r>
              <a:rPr lang="en-US" sz="2000" b="1" dirty="0">
                <a:latin typeface="黑体" panose="02010609060101010101" pitchFamily="49" charset="-122"/>
                <a:ea typeface="黑体" panose="02010609060101010101" pitchFamily="49" charset="-122"/>
                <a:cs typeface="Times New Roman" panose="02020603050405020304" pitchFamily="18" charset="0"/>
              </a:rPr>
              <a:t>105</a:t>
            </a:r>
            <a:r>
              <a:rPr altLang="zh-CN" sz="2000" b="1" dirty="0">
                <a:latin typeface="黑体" panose="02010609060101010101" pitchFamily="49" charset="-122"/>
                <a:ea typeface="黑体" panose="02010609060101010101" pitchFamily="49" charset="-122"/>
                <a:cs typeface="Times New Roman" panose="02020603050405020304" pitchFamily="18" charset="0"/>
              </a:rPr>
              <a:t>次工作例会商定，河南省妇科专业医疗质量控制中心决定</a:t>
            </a:r>
            <a:r>
              <a:rPr lang="zh-CN" sz="2000" b="1" dirty="0">
                <a:latin typeface="黑体" panose="02010609060101010101" pitchFamily="49" charset="-122"/>
                <a:ea typeface="黑体" panose="02010609060101010101" pitchFamily="49" charset="-122"/>
                <a:cs typeface="Times New Roman" panose="02020603050405020304" pitchFamily="18" charset="0"/>
              </a:rPr>
              <a:t>近期</a:t>
            </a:r>
            <a:r>
              <a:rPr altLang="zh-CN" sz="2000" b="1" dirty="0">
                <a:latin typeface="黑体" panose="02010609060101010101" pitchFamily="49" charset="-122"/>
                <a:ea typeface="黑体" panose="02010609060101010101" pitchFamily="49" charset="-122"/>
                <a:cs typeface="Times New Roman" panose="02020603050405020304" pitchFamily="18" charset="0"/>
              </a:rPr>
              <a:t>遴选河南省妇科专业医疗质量控制哨点医院（以下简称</a:t>
            </a:r>
            <a:r>
              <a:rPr altLang="zh-CN" sz="2000" b="1" u="sng"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哨点医院</a:t>
            </a:r>
            <a:r>
              <a:rPr altLang="zh-CN" sz="2000" b="1" dirty="0">
                <a:latin typeface="黑体" panose="02010609060101010101" pitchFamily="49" charset="-122"/>
                <a:ea typeface="黑体" panose="02010609060101010101" pitchFamily="49" charset="-122"/>
                <a:cs typeface="Times New Roman" panose="02020603050405020304" pitchFamily="18" charset="0"/>
              </a:rPr>
              <a:t>）</a:t>
            </a:r>
            <a:endParaRPr lang="zh-CN" sz="2000" b="1"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15566"/>
            <a:ext cx="7877175" cy="3394710"/>
          </a:xfrm>
        </p:spPr>
        <p:txBody>
          <a:bodyPr/>
          <a:lstStyle/>
          <a:p>
            <a:pPr marL="0" indent="0">
              <a:lnSpc>
                <a:spcPct val="150000"/>
              </a:lnSpc>
              <a:spcAft>
                <a:spcPts val="600"/>
              </a:spcAft>
              <a:buNone/>
            </a:pPr>
            <a:r>
              <a:rPr lang="en-US" altLang="zh-CN" sz="1800" dirty="0"/>
              <a:t> </a:t>
            </a:r>
            <a:r>
              <a:rPr lang="en-US" altLang="zh-CN" sz="2400" b="1" dirty="0">
                <a:latin typeface="黑体" panose="02010609060101010101" pitchFamily="49" charset="-122"/>
                <a:ea typeface="黑体" panose="02010609060101010101" pitchFamily="49" charset="-122"/>
                <a:cs typeface="Times New Roman" panose="02020603050405020304" pitchFamily="18" charset="0"/>
              </a:rPr>
              <a:t>3.</a:t>
            </a:r>
            <a:r>
              <a:rPr lang="zh-CN" altLang="en-US" sz="2400" b="1" dirty="0">
                <a:latin typeface="黑体" panose="02010609060101010101" pitchFamily="49" charset="-122"/>
                <a:ea typeface="黑体" panose="02010609060101010101" pitchFamily="49" charset="-122"/>
                <a:cs typeface="Times New Roman" panose="02020603050405020304" pitchFamily="18" charset="0"/>
                <a:sym typeface="+mn-ea"/>
              </a:rPr>
              <a:t>遴选哨点医院</a:t>
            </a:r>
            <a:r>
              <a:rPr lang="en-US" altLang="zh-CN" sz="2400" b="1" dirty="0">
                <a:latin typeface="黑体" panose="02010609060101010101" pitchFamily="49" charset="-122"/>
                <a:ea typeface="黑体" panose="02010609060101010101" pitchFamily="49" charset="-122"/>
                <a:cs typeface="Times New Roman" panose="02020603050405020304" pitchFamily="18" charset="0"/>
              </a:rPr>
              <a:t> </a:t>
            </a:r>
            <a:endParaRPr lang="en-US" altLang="zh-CN" sz="24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zh-CN" sz="2000" b="1" dirty="0">
                <a:latin typeface="黑体" panose="02010609060101010101" pitchFamily="49" charset="-122"/>
                <a:ea typeface="黑体" panose="02010609060101010101" pitchFamily="49" charset="-122"/>
                <a:cs typeface="Times New Roman" panose="02020603050405020304" pitchFamily="18" charset="0"/>
              </a:rPr>
              <a:t>哨点医院是一份荣誉，更是一份责任</a:t>
            </a:r>
            <a:endParaRPr lang="en-US" altLang="zh-CN" sz="2000" b="1" dirty="0" smtClean="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en-US" sz="2000" b="1" dirty="0" smtClean="0">
                <a:latin typeface="黑体" panose="02010609060101010101" pitchFamily="49" charset="-122"/>
                <a:ea typeface="黑体" panose="02010609060101010101" pitchFamily="49" charset="-122"/>
                <a:cs typeface="Times New Roman" panose="02020603050405020304" pitchFamily="18" charset="0"/>
              </a:rPr>
              <a:t>代表的是</a:t>
            </a:r>
            <a:r>
              <a:rPr lang="zh-CN" altLang="en-US" sz="2000" b="1" dirty="0" smtClean="0">
                <a:latin typeface="黑体" panose="02010609060101010101" pitchFamily="49" charset="-122"/>
                <a:ea typeface="黑体" panose="02010609060101010101" pitchFamily="49" charset="-122"/>
                <a:cs typeface="Times New Roman" panose="02020603050405020304" pitchFamily="18" charset="0"/>
              </a:rPr>
              <a:t>所在地区医疗诊疗及质控水平，有助于申报</a:t>
            </a:r>
            <a:r>
              <a:rPr lang="zh-CN" altLang="en-US" sz="2000" b="1"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市级</a:t>
            </a:r>
            <a:r>
              <a:rPr lang="zh-CN" altLang="en-US" sz="2000" b="1" dirty="0" smtClean="0">
                <a:latin typeface="黑体" panose="02010609060101010101" pitchFamily="49" charset="-122"/>
                <a:ea typeface="黑体" panose="02010609060101010101" pitchFamily="49" charset="-122"/>
                <a:cs typeface="Times New Roman" panose="02020603050405020304" pitchFamily="18" charset="0"/>
              </a:rPr>
              <a:t>、</a:t>
            </a:r>
            <a:r>
              <a:rPr lang="zh-CN" altLang="en-US" sz="2000" b="1" dirty="0" smtClean="0">
                <a:solidFill>
                  <a:srgbClr val="FF0000"/>
                </a:solidFill>
                <a:latin typeface="黑体" panose="02010609060101010101" pitchFamily="49" charset="-122"/>
                <a:ea typeface="黑体" panose="02010609060101010101" pitchFamily="49" charset="-122"/>
                <a:cs typeface="+mn-ea"/>
                <a:sym typeface="+mn-ea"/>
              </a:rPr>
              <a:t>县</a:t>
            </a:r>
            <a:r>
              <a:rPr lang="zh-CN" altLang="en-US" sz="2000" b="1" dirty="0">
                <a:solidFill>
                  <a:srgbClr val="FF0000"/>
                </a:solidFill>
                <a:latin typeface="黑体" panose="02010609060101010101" pitchFamily="49" charset="-122"/>
                <a:ea typeface="黑体" panose="02010609060101010101" pitchFamily="49" charset="-122"/>
                <a:cs typeface="+mn-ea"/>
                <a:sym typeface="+mn-ea"/>
              </a:rPr>
              <a:t>（区）级</a:t>
            </a:r>
            <a:r>
              <a:rPr lang="zh-CN" altLang="en-US" sz="2000" b="1" dirty="0">
                <a:latin typeface="黑体" panose="02010609060101010101" pitchFamily="49" charset="-122"/>
                <a:ea typeface="黑体" panose="02010609060101010101" pitchFamily="49" charset="-122"/>
                <a:cs typeface="+mn-ea"/>
                <a:sym typeface="+mn-ea"/>
              </a:rPr>
              <a:t>质控中心（组</a:t>
            </a:r>
            <a:r>
              <a:rPr lang="zh-CN" altLang="en-US" sz="2000" b="1" dirty="0" smtClean="0">
                <a:latin typeface="黑体" panose="02010609060101010101" pitchFamily="49" charset="-122"/>
                <a:ea typeface="黑体" panose="02010609060101010101" pitchFamily="49" charset="-122"/>
                <a:cs typeface="+mn-ea"/>
                <a:sym typeface="+mn-ea"/>
              </a:rPr>
              <a:t>）</a:t>
            </a:r>
            <a:endParaRPr lang="zh-CN" altLang="en-US" sz="2000" b="1" dirty="0">
              <a:solidFill>
                <a:schemeClr val="accent1"/>
              </a:solidFill>
              <a:latin typeface="黑体" panose="02010609060101010101" pitchFamily="49" charset="-122"/>
              <a:ea typeface="黑体" panose="02010609060101010101" pitchFamily="49" charset="-122"/>
              <a:cs typeface="+mn-ea"/>
              <a:sym typeface="+mn-ea"/>
            </a:endParaRPr>
          </a:p>
          <a:p>
            <a:pPr>
              <a:lnSpc>
                <a:spcPct val="150000"/>
              </a:lnSpc>
              <a:buFont typeface="Wingdings" panose="05000000000000000000" pitchFamily="2" charset="2"/>
              <a:buChar char="ü"/>
            </a:pPr>
            <a:r>
              <a:rPr lang="zh-CN" altLang="en-US" sz="2000" b="1" dirty="0" smtClean="0">
                <a:latin typeface="黑体" panose="02010609060101010101" pitchFamily="49" charset="-122"/>
                <a:ea typeface="黑体" panose="02010609060101010101" pitchFamily="49" charset="-122"/>
                <a:cs typeface="Times New Roman" panose="02020603050405020304" pitchFamily="18" charset="0"/>
              </a:rPr>
              <a:t>遴选成功后，把控当地质控动态，做好所在地区的妇科质控工作</a:t>
            </a:r>
            <a:endParaRPr lang="zh-CN" sz="2000" b="1"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15566"/>
            <a:ext cx="7877175" cy="3394710"/>
          </a:xfrm>
        </p:spPr>
        <p:txBody>
          <a:bodyPr/>
          <a:lstStyle/>
          <a:p>
            <a:pPr marL="0" indent="0">
              <a:lnSpc>
                <a:spcPct val="150000"/>
              </a:lnSpc>
              <a:spcAft>
                <a:spcPts val="1200"/>
              </a:spcAft>
              <a:buNone/>
            </a:pPr>
            <a:r>
              <a:rPr lang="zh-CN" altLang="zh-CN" sz="2400" b="1" dirty="0" smtClean="0">
                <a:solidFill>
                  <a:schemeClr val="tx1"/>
                </a:solidFill>
                <a:latin typeface="黑体" panose="02010609060101010101" pitchFamily="49" charset="-122"/>
                <a:ea typeface="黑体" panose="02010609060101010101" pitchFamily="49" charset="-122"/>
                <a:cs typeface="+mn-ea"/>
              </a:rPr>
              <a:t>申报</a:t>
            </a:r>
            <a:r>
              <a:rPr lang="zh-CN" altLang="zh-CN" sz="2400" b="1" dirty="0">
                <a:solidFill>
                  <a:schemeClr val="tx1"/>
                </a:solidFill>
                <a:latin typeface="黑体" panose="02010609060101010101" pitchFamily="49" charset="-122"/>
                <a:ea typeface="黑体" panose="02010609060101010101" pitchFamily="49" charset="-122"/>
                <a:cs typeface="+mn-ea"/>
              </a:rPr>
              <a:t>哨点医院</a:t>
            </a:r>
            <a:r>
              <a:rPr lang="zh-CN" altLang="en-US" sz="2400" b="1" dirty="0">
                <a:solidFill>
                  <a:srgbClr val="003300"/>
                </a:solidFill>
                <a:latin typeface="黑体" panose="02010609060101010101" pitchFamily="49" charset="-122"/>
                <a:ea typeface="黑体" panose="02010609060101010101" pitchFamily="49" charset="-122"/>
                <a:cs typeface="+mn-ea"/>
              </a:rPr>
              <a:t>申报基本要求</a:t>
            </a:r>
            <a:r>
              <a:rPr lang="zh-CN" altLang="zh-CN" sz="2400" b="1" dirty="0">
                <a:latin typeface="黑体" panose="02010609060101010101" pitchFamily="49" charset="-122"/>
                <a:ea typeface="黑体" panose="02010609060101010101" pitchFamily="49" charset="-122"/>
                <a:cs typeface="+mn-ea"/>
              </a:rPr>
              <a:t>：</a:t>
            </a:r>
            <a:endParaRPr lang="zh-CN" altLang="zh-CN" sz="2000" b="1" dirty="0">
              <a:latin typeface="黑体" panose="02010609060101010101" pitchFamily="49" charset="-122"/>
              <a:ea typeface="黑体" panose="02010609060101010101" pitchFamily="49" charset="-122"/>
              <a:cs typeface="+mn-ea"/>
            </a:endParaRPr>
          </a:p>
          <a:p>
            <a:pPr>
              <a:lnSpc>
                <a:spcPct val="150000"/>
              </a:lnSpc>
              <a:spcAft>
                <a:spcPts val="0"/>
              </a:spcAft>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cs typeface="+mn-ea"/>
              </a:rPr>
              <a:t>独立</a:t>
            </a:r>
            <a:r>
              <a:rPr lang="zh-CN" altLang="zh-CN" sz="2000" b="1" dirty="0">
                <a:latin typeface="黑体" panose="02010609060101010101" pitchFamily="49" charset="-122"/>
                <a:ea typeface="黑体" panose="02010609060101010101" pitchFamily="49" charset="-122"/>
                <a:cs typeface="+mn-ea"/>
              </a:rPr>
              <a:t>设置妇科病房</a:t>
            </a:r>
            <a:r>
              <a:rPr lang="en-US" altLang="zh-CN" sz="2000" b="1" dirty="0">
                <a:latin typeface="黑体" panose="02010609060101010101" pitchFamily="49" charset="-122"/>
                <a:ea typeface="黑体" panose="02010609060101010101" pitchFamily="49" charset="-122"/>
                <a:cs typeface="+mn-ea"/>
              </a:rPr>
              <a:t>/</a:t>
            </a:r>
            <a:r>
              <a:rPr lang="zh-CN" altLang="zh-CN" sz="2000" b="1" dirty="0">
                <a:latin typeface="黑体" panose="02010609060101010101" pitchFamily="49" charset="-122"/>
                <a:ea typeface="黑体" panose="02010609060101010101" pitchFamily="49" charset="-122"/>
                <a:cs typeface="+mn-ea"/>
              </a:rPr>
              <a:t>科室的二级以上医疗机构（含妇幼保健专科医疗机构及民营医疗机构，不含中医）</a:t>
            </a:r>
            <a:endParaRPr lang="zh-CN" altLang="zh-CN" sz="2000" b="1" dirty="0">
              <a:latin typeface="黑体" panose="02010609060101010101" pitchFamily="49" charset="-122"/>
              <a:ea typeface="黑体" panose="02010609060101010101" pitchFamily="49" charset="-122"/>
              <a:cs typeface="+mn-ea"/>
            </a:endParaRPr>
          </a:p>
          <a:p>
            <a:pPr>
              <a:lnSpc>
                <a:spcPct val="150000"/>
              </a:lnSpc>
              <a:buFont typeface="Wingdings" panose="05000000000000000000" pitchFamily="2" charset="2"/>
              <a:buChar char="ü"/>
            </a:pPr>
            <a:r>
              <a:rPr lang="zh-CN" altLang="en-US" sz="2000" b="1" dirty="0">
                <a:latin typeface="黑体" panose="02010609060101010101" pitchFamily="49" charset="-122"/>
                <a:ea typeface="黑体" panose="02010609060101010101" pitchFamily="49" charset="-122"/>
                <a:cs typeface="+mn-ea"/>
              </a:rPr>
              <a:t>联合</a:t>
            </a:r>
            <a:r>
              <a:rPr lang="zh-CN" altLang="zh-CN" sz="2000" b="1" dirty="0" smtClean="0">
                <a:latin typeface="黑体" panose="02010609060101010101" pitchFamily="49" charset="-122"/>
                <a:ea typeface="黑体" panose="02010609060101010101" pitchFamily="49" charset="-122"/>
                <a:cs typeface="+mn-ea"/>
              </a:rPr>
              <a:t>省</a:t>
            </a:r>
            <a:r>
              <a:rPr lang="zh-CN" altLang="zh-CN" sz="2000" b="1" dirty="0">
                <a:latin typeface="黑体" panose="02010609060101010101" pitchFamily="49" charset="-122"/>
                <a:ea typeface="黑体" panose="02010609060101010101" pitchFamily="49" charset="-122"/>
                <a:cs typeface="+mn-ea"/>
              </a:rPr>
              <a:t>质控中心开展质控工作</a:t>
            </a:r>
            <a:r>
              <a:rPr lang="zh-CN" altLang="zh-CN" sz="2000" b="1" dirty="0" smtClean="0">
                <a:latin typeface="黑体" panose="02010609060101010101" pitchFamily="49" charset="-122"/>
                <a:ea typeface="黑体" panose="02010609060101010101" pitchFamily="49" charset="-122"/>
                <a:cs typeface="+mn-ea"/>
              </a:rPr>
              <a:t>，据实填报</a:t>
            </a:r>
            <a:r>
              <a:rPr lang="zh-CN" altLang="zh-CN" sz="2000" b="1" dirty="0">
                <a:latin typeface="黑体" panose="02010609060101010101" pitchFamily="49" charset="-122"/>
                <a:ea typeface="黑体" panose="02010609060101010101" pitchFamily="49" charset="-122"/>
                <a:cs typeface="+mn-ea"/>
              </a:rPr>
              <a:t>妇科专业医疗质量控制数据</a:t>
            </a:r>
            <a:endParaRPr lang="zh-CN" altLang="zh-CN" sz="2000" b="1" dirty="0">
              <a:latin typeface="黑体" panose="02010609060101010101" pitchFamily="49" charset="-122"/>
              <a:ea typeface="黑体" panose="02010609060101010101" pitchFamily="49" charset="-122"/>
              <a:cs typeface="+mn-ea"/>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cs typeface="+mn-ea"/>
              </a:rPr>
              <a:t>省</a:t>
            </a:r>
            <a:r>
              <a:rPr lang="zh-CN" altLang="zh-CN" sz="2000" b="1" dirty="0">
                <a:latin typeface="黑体" panose="02010609060101010101" pitchFamily="49" charset="-122"/>
                <a:ea typeface="黑体" panose="02010609060101010101" pitchFamily="49" charset="-122"/>
                <a:cs typeface="+mn-ea"/>
              </a:rPr>
              <a:t>质控中心专家委员会委员所在单位、各市级妇科专业质控中心责任单位原则上直接纳入</a:t>
            </a:r>
            <a:endParaRPr lang="en-US" altLang="zh-CN" sz="2800" b="1" dirty="0">
              <a:latin typeface="黑体" panose="02010609060101010101" pitchFamily="49" charset="-122"/>
              <a:ea typeface="黑体" panose="02010609060101010101" pitchFamily="49" charset="-122"/>
              <a:cs typeface="+mn-ea"/>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1"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15566"/>
            <a:ext cx="8027670" cy="3394710"/>
          </a:xfrm>
        </p:spPr>
        <p:txBody>
          <a:bodyPr/>
          <a:lstStyle/>
          <a:p>
            <a:pPr marL="0" indent="0">
              <a:lnSpc>
                <a:spcPct val="150000"/>
              </a:lnSpc>
              <a:spcAft>
                <a:spcPts val="1200"/>
              </a:spcAft>
              <a:buNone/>
            </a:pPr>
            <a:r>
              <a:rPr lang="zh-CN" altLang="zh-CN" sz="2400" b="1" dirty="0" smtClean="0">
                <a:solidFill>
                  <a:schemeClr val="tx1"/>
                </a:solidFill>
                <a:latin typeface="黑体" panose="02010609060101010101" pitchFamily="49" charset="-122"/>
                <a:ea typeface="黑体" panose="02010609060101010101" pitchFamily="49" charset="-122"/>
                <a:cs typeface="+mn-ea"/>
                <a:sym typeface="+mn-ea"/>
              </a:rPr>
              <a:t>哨</a:t>
            </a:r>
            <a:r>
              <a:rPr lang="zh-CN" altLang="zh-CN" sz="2400" b="1" dirty="0">
                <a:solidFill>
                  <a:schemeClr val="tx1"/>
                </a:solidFill>
                <a:latin typeface="黑体" panose="02010609060101010101" pitchFamily="49" charset="-122"/>
                <a:ea typeface="黑体" panose="02010609060101010101" pitchFamily="49" charset="-122"/>
                <a:cs typeface="+mn-ea"/>
                <a:sym typeface="+mn-ea"/>
              </a:rPr>
              <a:t>点医院</a:t>
            </a:r>
            <a:r>
              <a:rPr lang="zh-CN" altLang="zh-CN" sz="2400" b="1" dirty="0">
                <a:solidFill>
                  <a:schemeClr val="tx1"/>
                </a:solidFill>
                <a:latin typeface="黑体" panose="02010609060101010101" pitchFamily="49" charset="-122"/>
                <a:ea typeface="黑体" panose="02010609060101010101" pitchFamily="49" charset="-122"/>
                <a:cs typeface="Times New Roman" panose="02020603050405020304" pitchFamily="18" charset="0"/>
              </a:rPr>
              <a:t>遴选方式及步骤</a:t>
            </a:r>
            <a:endParaRPr lang="zh-CN" altLang="zh-CN" sz="2400" b="1"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cs typeface="Times New Roman" panose="02020603050405020304" pitchFamily="18" charset="0"/>
              </a:rPr>
              <a:t>符合</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基本要求的二级以上医疗机构均可积极申报</a:t>
            </a:r>
            <a:endParaRPr lang="zh-CN"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cs typeface="Times New Roman" panose="02020603050405020304" pitchFamily="18" charset="0"/>
              </a:rPr>
              <a:t>省</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质控中心组织专家进行遴选，</a:t>
            </a:r>
            <a:r>
              <a:rPr lang="zh-CN" altLang="zh-CN" sz="2000" b="1" u="sng"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最终</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确定哨点医院50-70家，原则上三级医疗机构35-50家、二级医疗机构15-20家</a:t>
            </a:r>
            <a:endParaRPr lang="zh-CN"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cs typeface="Times New Roman" panose="02020603050405020304" pitchFamily="18" charset="0"/>
              </a:rPr>
              <a:t>省</a:t>
            </a:r>
            <a:r>
              <a:rPr lang="zh-CN" altLang="zh-CN" sz="2000" b="1" dirty="0">
                <a:latin typeface="黑体" panose="02010609060101010101" pitchFamily="49" charset="-122"/>
                <a:ea typeface="黑体" panose="02010609060101010101" pitchFamily="49" charset="-122"/>
                <a:cs typeface="Times New Roman" panose="02020603050405020304" pitchFamily="18" charset="0"/>
              </a:rPr>
              <a:t>质控中心将最终确定的哨点医院名单报省卫生健康委备案，同时反馈至哨点医院、核发医疗机构执业许可证的卫生健康行政部门</a:t>
            </a:r>
            <a:endParaRPr lang="zh-CN" altLang="zh-CN" sz="20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endParaRPr lang="en-US" altLang="zh-CN" sz="2400" b="1" dirty="0">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87574"/>
            <a:ext cx="7920355" cy="3394710"/>
          </a:xfrm>
        </p:spPr>
        <p:txBody>
          <a:bodyPr/>
          <a:lstStyle/>
          <a:p>
            <a:pPr marL="0" indent="0">
              <a:spcAft>
                <a:spcPts val="1200"/>
              </a:spcAft>
              <a:buNone/>
            </a:pPr>
            <a:r>
              <a:rPr lang="zh-CN" altLang="zh-CN" sz="2400" b="1" dirty="0" smtClean="0">
                <a:solidFill>
                  <a:schemeClr val="tx1"/>
                </a:solidFill>
                <a:latin typeface="黑体" panose="02010609060101010101" pitchFamily="49" charset="-122"/>
                <a:ea typeface="黑体" panose="02010609060101010101" pitchFamily="49" charset="-122"/>
                <a:cs typeface="+mn-ea"/>
                <a:sym typeface="+mn-ea"/>
              </a:rPr>
              <a:t>哨</a:t>
            </a:r>
            <a:r>
              <a:rPr lang="zh-CN" altLang="zh-CN" sz="2400" b="1" dirty="0">
                <a:solidFill>
                  <a:schemeClr val="tx1"/>
                </a:solidFill>
                <a:latin typeface="黑体" panose="02010609060101010101" pitchFamily="49" charset="-122"/>
                <a:ea typeface="黑体" panose="02010609060101010101" pitchFamily="49" charset="-122"/>
                <a:cs typeface="+mn-ea"/>
                <a:sym typeface="+mn-ea"/>
              </a:rPr>
              <a:t>点医院</a:t>
            </a:r>
            <a:r>
              <a:rPr lang="zh-CN" altLang="zh-CN" sz="2400" b="1" dirty="0">
                <a:solidFill>
                  <a:schemeClr val="tx1"/>
                </a:solidFill>
                <a:latin typeface="黑体" panose="02010609060101010101" pitchFamily="49" charset="-122"/>
                <a:ea typeface="黑体" panose="02010609060101010101" pitchFamily="49" charset="-122"/>
              </a:rPr>
              <a:t>管理与考核</a:t>
            </a:r>
            <a:endParaRPr lang="zh-CN" altLang="zh-CN" sz="2400" b="1" dirty="0">
              <a:solidFill>
                <a:srgbClr val="FF0000"/>
              </a:solidFill>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rPr>
              <a:t>哨</a:t>
            </a:r>
            <a:r>
              <a:rPr lang="zh-CN" altLang="zh-CN" sz="2000" b="1" dirty="0">
                <a:latin typeface="黑体" panose="02010609060101010101" pitchFamily="49" charset="-122"/>
                <a:ea typeface="黑体" panose="02010609060101010101" pitchFamily="49" charset="-122"/>
              </a:rPr>
              <a:t>点医院应主动梳理本专业医疗质量薄弱环节，探索质量持续改进方式方法</a:t>
            </a:r>
            <a:endParaRPr lang="zh-CN" altLang="zh-CN" sz="2000" b="1"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rPr>
              <a:t>哨</a:t>
            </a:r>
            <a:r>
              <a:rPr lang="zh-CN" altLang="zh-CN" sz="2000" b="1" dirty="0">
                <a:latin typeface="黑体" panose="02010609060101010101" pitchFamily="49" charset="-122"/>
                <a:ea typeface="黑体" panose="02010609060101010101" pitchFamily="49" charset="-122"/>
              </a:rPr>
              <a:t>点医院应接受卫生健康行政部门、省</a:t>
            </a:r>
            <a:r>
              <a:rPr lang="en-US" altLang="zh-CN" sz="2000" b="1" dirty="0">
                <a:latin typeface="黑体" panose="02010609060101010101" pitchFamily="49" charset="-122"/>
                <a:ea typeface="黑体" panose="02010609060101010101" pitchFamily="49" charset="-122"/>
              </a:rPr>
              <a:t>/</a:t>
            </a:r>
            <a:r>
              <a:rPr lang="zh-CN" altLang="zh-CN" sz="2000" b="1" dirty="0">
                <a:latin typeface="黑体" panose="02010609060101010101" pitchFamily="49" charset="-122"/>
                <a:ea typeface="黑体" panose="02010609060101010101" pitchFamily="49" charset="-122"/>
              </a:rPr>
              <a:t>市级质控中心定期对质控工作开展情况进行调研指导评价，配合报送医疗质量管理与控制相关数据</a:t>
            </a:r>
            <a:endParaRPr lang="zh-CN" altLang="zh-CN" sz="20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67544" y="915566"/>
            <a:ext cx="7901305" cy="3394710"/>
          </a:xfrm>
        </p:spPr>
        <p:txBody>
          <a:bodyPr/>
          <a:lstStyle/>
          <a:p>
            <a:pPr marL="0" indent="0">
              <a:spcAft>
                <a:spcPts val="1200"/>
              </a:spcAft>
              <a:buNone/>
            </a:pPr>
            <a:r>
              <a:rPr lang="zh-CN" altLang="zh-CN" sz="2400" b="1" dirty="0" smtClean="0">
                <a:latin typeface="黑体" panose="02010609060101010101" pitchFamily="49" charset="-122"/>
                <a:ea typeface="黑体" panose="02010609060101010101" pitchFamily="49" charset="-122"/>
                <a:cs typeface="+mn-ea"/>
                <a:sym typeface="+mn-ea"/>
              </a:rPr>
              <a:t>哨</a:t>
            </a:r>
            <a:r>
              <a:rPr lang="zh-CN" altLang="zh-CN" sz="2400" b="1" dirty="0">
                <a:latin typeface="黑体" panose="02010609060101010101" pitchFamily="49" charset="-122"/>
                <a:ea typeface="黑体" panose="02010609060101010101" pitchFamily="49" charset="-122"/>
                <a:cs typeface="+mn-ea"/>
                <a:sym typeface="+mn-ea"/>
              </a:rPr>
              <a:t>点医院</a:t>
            </a:r>
            <a:r>
              <a:rPr lang="zh-CN" altLang="zh-CN" sz="2400" b="1" dirty="0">
                <a:latin typeface="黑体" panose="02010609060101010101" pitchFamily="49" charset="-122"/>
                <a:ea typeface="黑体" panose="02010609060101010101" pitchFamily="49" charset="-122"/>
                <a:sym typeface="+mn-ea"/>
              </a:rPr>
              <a:t>管理与考核</a:t>
            </a:r>
            <a:endParaRPr lang="zh-CN" altLang="zh-CN" sz="2400" b="1" dirty="0">
              <a:solidFill>
                <a:srgbClr val="FF0000"/>
              </a:solidFill>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ü"/>
            </a:pPr>
            <a:r>
              <a:rPr lang="zh-CN" altLang="zh-CN" sz="2000" b="1" dirty="0" smtClean="0">
                <a:latin typeface="黑体" panose="02010609060101010101" pitchFamily="49" charset="-122"/>
                <a:ea typeface="黑体" panose="02010609060101010101" pitchFamily="49" charset="-122"/>
              </a:rPr>
              <a:t>哨</a:t>
            </a:r>
            <a:r>
              <a:rPr lang="zh-CN" altLang="zh-CN" sz="2000" b="1" dirty="0">
                <a:latin typeface="黑体" panose="02010609060101010101" pitchFamily="49" charset="-122"/>
                <a:ea typeface="黑体" panose="02010609060101010101" pitchFamily="49" charset="-122"/>
              </a:rPr>
              <a:t>点医院应主动履行规定义务，发挥哨点作用，对工作推进不主动、配合工作不积极、职责任务不落实的哨点医院，省质控中心将指导或委托市级质控中心指导其落实医疗质量管理与控制有关要求。对指导意见仍不落实的，省质控中心将向核发医疗机构执业许可证的卫生健康行政部门和省卫生健康委报告相关情况。必要时，申请予以撤销</a:t>
            </a:r>
            <a:endParaRPr lang="zh-CN" altLang="zh-CN" sz="20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552" y="915566"/>
            <a:ext cx="7901305" cy="3394710"/>
          </a:xfrm>
        </p:spPr>
        <p:txBody>
          <a:bodyPr/>
          <a:lstStyle/>
          <a:p>
            <a:pPr marL="0" indent="0">
              <a:lnSpc>
                <a:spcPct val="150000"/>
              </a:lnSpc>
              <a:buNone/>
            </a:pPr>
            <a:r>
              <a:rPr lang="en-US" altLang="zh-CN" sz="2400" b="1" dirty="0">
                <a:latin typeface="黑体" panose="02010609060101010101" pitchFamily="49" charset="-122"/>
                <a:ea typeface="黑体" panose="02010609060101010101" pitchFamily="49" charset="-122"/>
                <a:cs typeface="Times New Roman" panose="02020603050405020304" pitchFamily="18" charset="0"/>
                <a:sym typeface="+mn-ea"/>
              </a:rPr>
              <a:t>4. </a:t>
            </a:r>
            <a:r>
              <a:rPr lang="zh-CN" altLang="en-US" sz="2400" b="1" dirty="0">
                <a:latin typeface="黑体" panose="02010609060101010101" pitchFamily="49" charset="-122"/>
                <a:ea typeface="黑体" panose="02010609060101010101" pitchFamily="49" charset="-122"/>
                <a:cs typeface="Times New Roman" panose="02020603050405020304" pitchFamily="18" charset="0"/>
                <a:sym typeface="+mn-ea"/>
              </a:rPr>
              <a:t>专委会定期督导</a:t>
            </a:r>
            <a:endParaRPr lang="zh-CN" altLang="zh-CN" sz="2400" b="1" dirty="0">
              <a:solidFill>
                <a:srgbClr val="FF0000"/>
              </a:solidFill>
              <a:latin typeface="黑体" panose="02010609060101010101" pitchFamily="49" charset="-122"/>
              <a:ea typeface="黑体" panose="02010609060101010101" pitchFamily="49" charset="-122"/>
            </a:endParaRPr>
          </a:p>
          <a:p>
            <a:pPr marL="0" indent="0">
              <a:lnSpc>
                <a:spcPct val="150000"/>
              </a:lnSpc>
              <a:buFont typeface="Wingdings" panose="05000000000000000000" charset="0"/>
              <a:buChar char="ü"/>
            </a:pPr>
            <a:r>
              <a:rPr lang="en-US" altLang="zh-CN" sz="1800" dirty="0">
                <a:latin typeface="黑体" panose="02010609060101010101" pitchFamily="49" charset="-122"/>
                <a:ea typeface="黑体" panose="02010609060101010101" pitchFamily="49" charset="-122"/>
                <a:sym typeface="+mn-ea"/>
              </a:rPr>
              <a:t> </a:t>
            </a:r>
            <a:r>
              <a:rPr lang="zh-CN" altLang="en-US" sz="2000" b="1" dirty="0" smtClean="0">
                <a:latin typeface="黑体" panose="02010609060101010101" pitchFamily="49" charset="-122"/>
                <a:ea typeface="黑体" panose="02010609060101010101" pitchFamily="49" charset="-122"/>
                <a:sym typeface="+mn-ea"/>
              </a:rPr>
              <a:t>要</a:t>
            </a:r>
            <a:r>
              <a:rPr lang="zh-CN" altLang="en-US" sz="2000" b="1" dirty="0">
                <a:latin typeface="黑体" panose="02010609060101010101" pitchFamily="49" charset="-122"/>
                <a:ea typeface="黑体" panose="02010609060101010101" pitchFamily="49" charset="-122"/>
                <a:sym typeface="+mn-ea"/>
              </a:rPr>
              <a:t>善于运用质量管理工具，提升自身能力，发挥专委会质控作用</a:t>
            </a:r>
            <a:endParaRPr lang="zh-CN" altLang="en-US" sz="2000" b="1" dirty="0">
              <a:latin typeface="黑体" panose="02010609060101010101" pitchFamily="49" charset="-122"/>
              <a:ea typeface="黑体" panose="02010609060101010101" pitchFamily="49" charset="-122"/>
              <a:sym typeface="+mn-ea"/>
            </a:endParaRPr>
          </a:p>
          <a:p>
            <a:pPr>
              <a:lnSpc>
                <a:spcPct val="150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sym typeface="+mn-ea"/>
              </a:rPr>
              <a:t>通过对哨点医院不定期检查，联合医疗机构医务处、信息处、病案科等相关行政部门，抓取相关资料，制定不同医疗机构、不同地区的基线，定期进行督导</a:t>
            </a:r>
            <a:endParaRPr lang="zh-CN" altLang="en-US" sz="2000" b="1" dirty="0">
              <a:latin typeface="黑体" panose="02010609060101010101" pitchFamily="49" charset="-122"/>
              <a:ea typeface="黑体" panose="02010609060101010101" pitchFamily="49" charset="-122"/>
              <a:sym typeface="+mn-ea"/>
            </a:endParaRPr>
          </a:p>
          <a:p>
            <a:pPr>
              <a:lnSpc>
                <a:spcPct val="150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sym typeface="+mn-ea"/>
              </a:rPr>
              <a:t>目的是通过督导促进医疗机构同质化发展</a:t>
            </a:r>
            <a:endParaRPr lang="zh-CN" altLang="en-US" sz="2000" b="1" dirty="0">
              <a:latin typeface="黑体" panose="02010609060101010101" pitchFamily="49" charset="-122"/>
              <a:ea typeface="黑体" panose="02010609060101010101" pitchFamily="49" charset="-122"/>
              <a:sym typeface="+mn-ea"/>
            </a:endParaRPr>
          </a:p>
          <a:p>
            <a:pPr>
              <a:lnSpc>
                <a:spcPct val="150000"/>
              </a:lnSpc>
              <a:buFont typeface="Wingdings" panose="05000000000000000000" charset="0"/>
              <a:buChar char="ü"/>
            </a:pPr>
            <a:endParaRPr lang="zh-CN" altLang="zh-CN" sz="1800" b="1" dirty="0">
              <a:latin typeface="+mn-ea"/>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8024"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57200" y="915670"/>
            <a:ext cx="8229600" cy="3797935"/>
          </a:xfrm>
        </p:spPr>
        <p:txBody>
          <a:bodyPr/>
          <a:lstStyle/>
          <a:p>
            <a:pPr marL="0" indent="0">
              <a:lnSpc>
                <a:spcPts val="2500"/>
              </a:lnSpc>
              <a:buFont typeface="Wingdings" panose="05000000000000000000" pitchFamily="2" charset="2"/>
              <a:buNone/>
            </a:pPr>
            <a:r>
              <a:rPr lang="en-US" altLang="zh-CN" sz="2400" b="1" dirty="0">
                <a:latin typeface="黑体" panose="02010609060101010101" pitchFamily="49" charset="-122"/>
                <a:ea typeface="黑体" panose="02010609060101010101" pitchFamily="49" charset="-122"/>
                <a:cs typeface="Times New Roman" panose="02020603050405020304" pitchFamily="18" charset="0"/>
              </a:rPr>
              <a:t>5.</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织网行动</a:t>
            </a:r>
            <a:endParaRPr lang="zh-CN" altLang="en-US" sz="24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en-US" sz="1800" b="1" dirty="0" smtClean="0">
                <a:latin typeface="黑体" panose="02010609060101010101" pitchFamily="49" charset="-122"/>
                <a:ea typeface="黑体" panose="02010609060101010101" pitchFamily="49" charset="-122"/>
              </a:rPr>
              <a:t>全省</a:t>
            </a:r>
            <a:r>
              <a:rPr lang="zh-CN" altLang="en-US" sz="1800" b="1" dirty="0">
                <a:latin typeface="黑体" panose="02010609060101010101" pitchFamily="49" charset="-122"/>
                <a:ea typeface="黑体" panose="02010609060101010101" pitchFamily="49" charset="-122"/>
              </a:rPr>
              <a:t>“织网行动”目标：对照国家级质控中心设置清单，到</a:t>
            </a:r>
            <a:r>
              <a:rPr lang="en-US" altLang="zh-CN" sz="1800" b="1" dirty="0">
                <a:latin typeface="黑体" panose="02010609060101010101" pitchFamily="49" charset="-122"/>
                <a:ea typeface="黑体" panose="02010609060101010101" pitchFamily="49" charset="-122"/>
              </a:rPr>
              <a:t>2025</a:t>
            </a:r>
            <a:r>
              <a:rPr lang="zh-CN" altLang="en-US" sz="1800" b="1" dirty="0">
                <a:latin typeface="黑体" panose="02010609060101010101" pitchFamily="49" charset="-122"/>
                <a:ea typeface="黑体" panose="02010609060101010101" pitchFamily="49" charset="-122"/>
              </a:rPr>
              <a:t>年底，完善</a:t>
            </a:r>
            <a:r>
              <a:rPr lang="en-US" altLang="zh-CN" sz="1800" b="1" dirty="0">
                <a:latin typeface="黑体" panose="02010609060101010101" pitchFamily="49" charset="-122"/>
                <a:ea typeface="黑体" panose="02010609060101010101" pitchFamily="49" charset="-122"/>
              </a:rPr>
              <a:t>3</a:t>
            </a:r>
            <a:r>
              <a:rPr lang="zh-CN" altLang="en-US" sz="1800" b="1" dirty="0">
                <a:latin typeface="黑体" panose="02010609060101010101" pitchFamily="49" charset="-122"/>
                <a:ea typeface="黑体" panose="02010609060101010101" pitchFamily="49" charset="-122"/>
              </a:rPr>
              <a:t>大类</a:t>
            </a:r>
            <a:r>
              <a:rPr lang="en-US" altLang="zh-CN" sz="1800" b="1" dirty="0">
                <a:latin typeface="黑体" panose="02010609060101010101" pitchFamily="49" charset="-122"/>
                <a:ea typeface="黑体" panose="02010609060101010101" pitchFamily="49" charset="-122"/>
              </a:rPr>
              <a:t>6</a:t>
            </a:r>
            <a:r>
              <a:rPr lang="zh-CN" altLang="en-US" sz="1800" b="1" dirty="0">
                <a:latin typeface="黑体" panose="02010609060101010101" pitchFamily="49" charset="-122"/>
                <a:ea typeface="黑体" panose="02010609060101010101" pitchFamily="49" charset="-122"/>
              </a:rPr>
              <a:t>个领域 </a:t>
            </a:r>
            <a:r>
              <a:rPr lang="en-US" altLang="zh-CN" sz="1800" b="1" dirty="0">
                <a:latin typeface="黑体" panose="02010609060101010101" pitchFamily="49" charset="-122"/>
                <a:ea typeface="黑体" panose="02010609060101010101" pitchFamily="49" charset="-122"/>
              </a:rPr>
              <a:t>70 </a:t>
            </a:r>
            <a:r>
              <a:rPr lang="zh-CN" altLang="en-US" sz="1800" b="1" dirty="0">
                <a:latin typeface="黑体" panose="02010609060101010101" pitchFamily="49" charset="-122"/>
                <a:ea typeface="黑体" panose="02010609060101010101" pitchFamily="49" charset="-122"/>
              </a:rPr>
              <a:t>个具体方向质控组织建设，不少于 </a:t>
            </a:r>
            <a:r>
              <a:rPr lang="en-US" altLang="zh-CN" sz="1800" b="1" dirty="0">
                <a:latin typeface="黑体" panose="02010609060101010101" pitchFamily="49" charset="-122"/>
                <a:ea typeface="黑体" panose="02010609060101010101" pitchFamily="49" charset="-122"/>
              </a:rPr>
              <a:t>10</a:t>
            </a:r>
            <a:r>
              <a:rPr lang="zh-CN" altLang="en-US" sz="1800" b="1" dirty="0">
                <a:latin typeface="黑体" panose="02010609060101010101" pitchFamily="49" charset="-122"/>
                <a:ea typeface="黑体" panose="02010609060101010101" pitchFamily="49" charset="-122"/>
              </a:rPr>
              <a:t>个中医专业省级质控中心。不少于 </a:t>
            </a:r>
            <a:r>
              <a:rPr lang="en-US" altLang="zh-CN" sz="1800" b="1" dirty="0">
                <a:latin typeface="黑体" panose="02010609060101010101" pitchFamily="49" charset="-122"/>
                <a:ea typeface="黑体" panose="02010609060101010101" pitchFamily="49" charset="-122"/>
              </a:rPr>
              <a:t>1000 </a:t>
            </a:r>
            <a:r>
              <a:rPr lang="zh-CN" altLang="en-US" sz="1800" b="1" dirty="0">
                <a:latin typeface="黑体" panose="02010609060101010101" pitchFamily="49" charset="-122"/>
                <a:ea typeface="黑体" panose="02010609060101010101" pitchFamily="49" charset="-122"/>
              </a:rPr>
              <a:t>个市级质控中心，不少于 </a:t>
            </a:r>
            <a:r>
              <a:rPr lang="en-US" altLang="zh-CN" sz="1800" b="1" dirty="0">
                <a:latin typeface="黑体" panose="02010609060101010101" pitchFamily="49" charset="-122"/>
                <a:ea typeface="黑体" panose="02010609060101010101" pitchFamily="49" charset="-122"/>
              </a:rPr>
              <a:t>800 </a:t>
            </a:r>
            <a:r>
              <a:rPr lang="zh-CN" altLang="en-US" sz="1800" b="1" dirty="0">
                <a:latin typeface="黑体" panose="02010609060101010101" pitchFamily="49" charset="-122"/>
                <a:ea typeface="黑体" panose="02010609060101010101" pitchFamily="49" charset="-122"/>
              </a:rPr>
              <a:t>个县（市）级质控中心（组织）。质控工作逐步覆盖住院、日间、门（急）诊等全诊疗人群。其中，心血管疾病、神经系统疾病、肿瘤、麻醉、重症、药事、病案、康复、临床营养、院感、护理、急诊、产科、儿科、口腔、病理等</a:t>
            </a:r>
            <a:r>
              <a:rPr lang="en-US" altLang="zh-CN" sz="1800" b="1" dirty="0">
                <a:latin typeface="黑体" panose="02010609060101010101" pitchFamily="49" charset="-122"/>
                <a:ea typeface="黑体" panose="02010609060101010101" pitchFamily="49" charset="-122"/>
              </a:rPr>
              <a:t>16</a:t>
            </a:r>
            <a:r>
              <a:rPr lang="zh-CN" altLang="en-US" sz="1800" b="1" dirty="0">
                <a:latin typeface="黑体" panose="02010609060101010101" pitchFamily="49" charset="-122"/>
                <a:ea typeface="黑体" panose="02010609060101010101" pitchFamily="49" charset="-122"/>
              </a:rPr>
              <a:t>个专业质控中心实现地市级全覆盖、延伸至</a:t>
            </a:r>
            <a:r>
              <a:rPr lang="en-US" altLang="zh-CN" sz="1800" b="1" dirty="0">
                <a:latin typeface="黑体" panose="02010609060101010101" pitchFamily="49" charset="-122"/>
                <a:ea typeface="黑体" panose="02010609060101010101" pitchFamily="49" charset="-122"/>
              </a:rPr>
              <a:t>50</a:t>
            </a:r>
            <a:r>
              <a:rPr lang="zh-CN" altLang="en-US" sz="1800" b="1" dirty="0">
                <a:latin typeface="黑体" panose="02010609060101010101" pitchFamily="49" charset="-122"/>
                <a:ea typeface="黑体" panose="02010609060101010101" pitchFamily="49" charset="-122"/>
              </a:rPr>
              <a:t>％以上的县域</a:t>
            </a:r>
            <a:endParaRPr lang="en-US" altLang="zh-CN" sz="1800" b="1" dirty="0">
              <a:latin typeface="黑体" panose="02010609060101010101" pitchFamily="49" charset="-122"/>
              <a:ea typeface="黑体" panose="02010609060101010101" pitchFamily="49" charset="-122"/>
            </a:endParaRPr>
          </a:p>
          <a:p>
            <a:pPr>
              <a:lnSpc>
                <a:spcPts val="2500"/>
              </a:lnSpc>
              <a:buFont typeface="Wingdings" panose="05000000000000000000" pitchFamily="2" charset="2"/>
              <a:buChar char="ü"/>
            </a:pPr>
            <a:r>
              <a:rPr lang="zh-CN" altLang="en-US" sz="1800" b="1" dirty="0" smtClean="0">
                <a:latin typeface="黑体" panose="02010609060101010101" pitchFamily="49" charset="-122"/>
                <a:ea typeface="黑体" panose="02010609060101010101" pitchFamily="49" charset="-122"/>
              </a:rPr>
              <a:t>目前</a:t>
            </a:r>
            <a:r>
              <a:rPr lang="zh-CN" altLang="en-US" sz="1800" b="1" dirty="0">
                <a:latin typeface="黑体" panose="02010609060101010101" pitchFamily="49" charset="-122"/>
                <a:ea typeface="黑体" panose="02010609060101010101" pitchFamily="49" charset="-122"/>
              </a:rPr>
              <a:t>妇科市级质控中心6个</a:t>
            </a:r>
            <a:endParaRPr lang="zh-CN" altLang="en-US" sz="18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8024"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工作计划</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115" y="988060"/>
            <a:ext cx="8129905" cy="3797935"/>
          </a:xfrm>
        </p:spPr>
        <p:txBody>
          <a:bodyPr/>
          <a:lstStyle/>
          <a:p>
            <a:pPr marL="0" indent="0">
              <a:lnSpc>
                <a:spcPts val="2500"/>
              </a:lnSpc>
              <a:buFont typeface="Wingdings" panose="05000000000000000000" pitchFamily="2" charset="2"/>
              <a:buNone/>
            </a:pPr>
            <a:r>
              <a:rPr lang="en-US" altLang="zh-CN" sz="2400" b="1" dirty="0">
                <a:latin typeface="黑体" panose="02010609060101010101" pitchFamily="49" charset="-122"/>
                <a:ea typeface="黑体" panose="02010609060101010101" pitchFamily="49" charset="-122"/>
                <a:cs typeface="Times New Roman" panose="02020603050405020304" pitchFamily="18" charset="0"/>
              </a:rPr>
              <a:t>5.</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织网行动</a:t>
            </a:r>
            <a:endParaRPr lang="zh-CN" altLang="en-US" sz="24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buFont typeface="Wingdings" panose="05000000000000000000" pitchFamily="2" charset="2"/>
              <a:buChar char="ü"/>
            </a:pPr>
            <a:r>
              <a:rPr lang="zh-CN" altLang="en-US" sz="1800" b="1" dirty="0">
                <a:latin typeface="黑体" panose="02010609060101010101" pitchFamily="49" charset="-122"/>
                <a:ea typeface="黑体" panose="02010609060101010101" pitchFamily="49" charset="-122"/>
              </a:rPr>
              <a:t>目前我省已成立</a:t>
            </a:r>
            <a:r>
              <a:rPr lang="zh-CN" altLang="en-US" sz="1800" b="1" dirty="0">
                <a:solidFill>
                  <a:srgbClr val="FF0000"/>
                </a:solidFill>
                <a:latin typeface="黑体" panose="02010609060101010101" pitchFamily="49" charset="-122"/>
                <a:ea typeface="黑体" panose="02010609060101010101" pitchFamily="49" charset="-122"/>
              </a:rPr>
              <a:t>商丘、南阳、信阳、周口、三门峡、洛阳</a:t>
            </a:r>
            <a:r>
              <a:rPr lang="en-US" altLang="zh-CN" sz="1800" b="1" dirty="0">
                <a:latin typeface="黑体" panose="02010609060101010101" pitchFamily="49" charset="-122"/>
                <a:ea typeface="黑体" panose="02010609060101010101" pitchFamily="49" charset="-122"/>
              </a:rPr>
              <a:t>6</a:t>
            </a:r>
            <a:r>
              <a:rPr lang="zh-CN" altLang="en-US" sz="1800" b="1" dirty="0">
                <a:latin typeface="黑体" panose="02010609060101010101" pitchFamily="49" charset="-122"/>
                <a:ea typeface="黑体" panose="02010609060101010101" pitchFamily="49" charset="-122"/>
              </a:rPr>
              <a:t>个市级妇科质控中心</a:t>
            </a:r>
            <a:endParaRPr lang="zh-CN" altLang="en-US" sz="1800" b="1" dirty="0">
              <a:solidFill>
                <a:schemeClr val="accent2"/>
              </a:solidFill>
              <a:latin typeface="黑体" panose="02010609060101010101" pitchFamily="49" charset="-122"/>
              <a:ea typeface="黑体" panose="02010609060101010101" pitchFamily="49" charset="-122"/>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71775" y="1924050"/>
            <a:ext cx="4678045" cy="264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sp>
        <p:nvSpPr>
          <p:cNvPr id="9" name="文本框 8"/>
          <p:cNvSpPr txBox="1"/>
          <p:nvPr/>
        </p:nvSpPr>
        <p:spPr>
          <a:xfrm>
            <a:off x="395536" y="1059582"/>
            <a:ext cx="8150860" cy="3399790"/>
          </a:xfrm>
          <a:prstGeom prst="rect">
            <a:avLst/>
          </a:prstGeom>
          <a:noFill/>
        </p:spPr>
        <p:txBody>
          <a:bodyPr wrap="square" rtlCol="0" anchor="t">
            <a:spAutoFit/>
          </a:bodyPr>
          <a:lstStyle/>
          <a:p>
            <a:pPr marL="342900" indent="-342900">
              <a:lnSpc>
                <a:spcPct val="125000"/>
              </a:lnSpc>
              <a:spcBef>
                <a:spcPts val="600"/>
              </a:spcBef>
              <a:buFont typeface="Wingdings" panose="05000000000000000000" pitchFamily="2" charset="2"/>
              <a:buChar char="u"/>
            </a:pPr>
            <a:r>
              <a:rPr lang="en-US" altLang="zh-CN" dirty="0"/>
              <a:t>  </a:t>
            </a:r>
            <a:r>
              <a:rPr lang="en-US" altLang="zh-CN" dirty="0" err="1">
                <a:solidFill>
                  <a:srgbClr val="FF0000"/>
                </a:solidFill>
                <a:latin typeface="黑体" panose="02010609060101010101" pitchFamily="49" charset="-122"/>
                <a:ea typeface="黑体" panose="02010609060101010101" pitchFamily="49" charset="-122"/>
              </a:rPr>
              <a:t>医疗质量控制</a:t>
            </a:r>
            <a:r>
              <a:rPr lang="en-US" altLang="zh-CN" dirty="0" err="1">
                <a:latin typeface="黑体" panose="02010609060101010101" pitchFamily="49" charset="-122"/>
                <a:ea typeface="黑体" panose="02010609060101010101" pitchFamily="49" charset="-122"/>
              </a:rPr>
              <a:t>是指以患者为中心，通过科学、规范、系统化的</a:t>
            </a:r>
            <a:r>
              <a:rPr lang="zh-CN" altLang="en-US" dirty="0">
                <a:latin typeface="黑体" panose="02010609060101010101" pitchFamily="49" charset="-122"/>
                <a:ea typeface="黑体" panose="02010609060101010101" pitchFamily="49" charset="-122"/>
                <a:cs typeface="+mn-ea"/>
              </a:rPr>
              <a:t>方法，对医疗过程进行监测和评估，以保证医疗服务的质量和安全</a:t>
            </a:r>
            <a:endParaRPr lang="zh-CN" altLang="en-US" dirty="0">
              <a:latin typeface="黑体" panose="02010609060101010101" pitchFamily="49" charset="-122"/>
              <a:ea typeface="黑体" panose="02010609060101010101" pitchFamily="49" charset="-122"/>
              <a:cs typeface="+mn-ea"/>
            </a:endParaRPr>
          </a:p>
          <a:p>
            <a:pPr marL="342900" indent="-342900">
              <a:lnSpc>
                <a:spcPct val="125000"/>
              </a:lnSpc>
              <a:spcBef>
                <a:spcPts val="600"/>
              </a:spcBef>
              <a:buFont typeface="Wingdings" panose="05000000000000000000" pitchFamily="2" charset="2"/>
              <a:buChar char="u"/>
            </a:pPr>
            <a:r>
              <a:rPr lang="en-US" altLang="zh-CN" dirty="0">
                <a:latin typeface="黑体" panose="02010609060101010101" pitchFamily="49" charset="-122"/>
                <a:ea typeface="黑体" panose="02010609060101010101" pitchFamily="49" charset="-122"/>
                <a:cs typeface="+mn-ea"/>
              </a:rPr>
              <a:t> </a:t>
            </a:r>
            <a:r>
              <a:rPr lang="en-US" altLang="zh-CN" dirty="0" err="1">
                <a:solidFill>
                  <a:srgbClr val="FF0000"/>
                </a:solidFill>
                <a:latin typeface="黑体" panose="02010609060101010101" pitchFamily="49" charset="-122"/>
                <a:ea typeface="黑体" panose="02010609060101010101" pitchFamily="49" charset="-122"/>
              </a:rPr>
              <a:t>质控中心</a:t>
            </a:r>
            <a:r>
              <a:rPr lang="zh-CN" altLang="en-US" dirty="0">
                <a:latin typeface="黑体" panose="02010609060101010101" pitchFamily="49" charset="-122"/>
                <a:ea typeface="黑体" panose="02010609060101010101" pitchFamily="49" charset="-122"/>
                <a:cs typeface="+mn-ea"/>
              </a:rPr>
              <a:t>是指县级以上</a:t>
            </a:r>
            <a:r>
              <a:rPr lang="zh-CN" altLang="en-US" dirty="0">
                <a:solidFill>
                  <a:schemeClr val="tx1"/>
                </a:solidFill>
                <a:latin typeface="黑体" panose="02010609060101010101" pitchFamily="49" charset="-122"/>
                <a:ea typeface="黑体" panose="02010609060101010101" pitchFamily="49" charset="-122"/>
                <a:cs typeface="+mn-ea"/>
              </a:rPr>
              <a:t>卫生健康行政部门</a:t>
            </a:r>
            <a:r>
              <a:rPr lang="zh-CN" altLang="en-US" dirty="0">
                <a:latin typeface="黑体" panose="02010609060101010101" pitchFamily="49" charset="-122"/>
                <a:ea typeface="黑体" panose="02010609060101010101" pitchFamily="49" charset="-122"/>
                <a:cs typeface="+mn-ea"/>
              </a:rPr>
              <a:t>为提高医疗质量安全和医疗服务水平，促进医疗质量安全同质化，实现医疗质量安全持续改进，根据管理工作需要组建、委托或者指定的医疗质量控制组织</a:t>
            </a:r>
            <a:r>
              <a:rPr lang="en-US" altLang="zh-CN" dirty="0">
                <a:latin typeface="+mn-ea"/>
                <a:ea typeface="+mn-ea"/>
                <a:cs typeface="+mn-ea"/>
              </a:rPr>
              <a:t>    </a:t>
            </a:r>
            <a:endParaRPr lang="zh-CN" altLang="en-US" dirty="0">
              <a:latin typeface="+mn-ea"/>
              <a:ea typeface="+mn-ea"/>
              <a:cs typeface="+mn-ea"/>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610307" y="1186106"/>
            <a:ext cx="1132546"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5" name="文本框 24"/>
          <p:cNvSpPr txBox="1"/>
          <p:nvPr>
            <p:custDataLst>
              <p:tags r:id="rId2"/>
            </p:custDataLst>
          </p:nvPr>
        </p:nvSpPr>
        <p:spPr>
          <a:xfrm>
            <a:off x="608566"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质控中心成立背景</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6" name="圆角矩形 5"/>
          <p:cNvSpPr/>
          <p:nvPr>
            <p:custDataLst>
              <p:tags r:id="rId3"/>
            </p:custDataLst>
          </p:nvPr>
        </p:nvSpPr>
        <p:spPr>
          <a:xfrm>
            <a:off x="7335248" y="1198843"/>
            <a:ext cx="1133654" cy="2575227"/>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7" name="文本框 6"/>
          <p:cNvSpPr txBox="1"/>
          <p:nvPr>
            <p:custDataLst>
              <p:tags r:id="rId4"/>
            </p:custDataLst>
          </p:nvPr>
        </p:nvSpPr>
        <p:spPr>
          <a:xfrm>
            <a:off x="7334770"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rgbClr val="CF4B41"/>
                </a:solidFill>
                <a:uFillTx/>
                <a:latin typeface="Arial" panose="020B0604020202020204" pitchFamily="34" charset="0"/>
                <a:ea typeface="微软雅黑" panose="020B0503020204020204" pitchFamily="34" charset="-122"/>
                <a:sym typeface="+mn-ea"/>
              </a:rPr>
              <a:t>质控中心预期目标</a:t>
            </a:r>
            <a:endParaRPr lang="zh-CN" altLang="en-US" sz="1670" spc="150" dirty="0">
              <a:solidFill>
                <a:srgbClr val="CF4B41"/>
              </a:solidFill>
              <a:uFillTx/>
              <a:latin typeface="Arial" panose="020B0604020202020204" pitchFamily="34" charset="0"/>
              <a:ea typeface="微软雅黑" panose="020B0503020204020204" pitchFamily="34" charset="-122"/>
              <a:sym typeface="+mn-ea"/>
            </a:endParaRPr>
          </a:p>
        </p:txBody>
      </p:sp>
      <p:sp>
        <p:nvSpPr>
          <p:cNvPr id="8" name="圆角矩形 7"/>
          <p:cNvSpPr/>
          <p:nvPr>
            <p:custDataLst>
              <p:tags r:id="rId5"/>
            </p:custDataLst>
          </p:nvPr>
        </p:nvSpPr>
        <p:spPr>
          <a:xfrm>
            <a:off x="5959025" y="1186106"/>
            <a:ext cx="1164667" cy="2587964"/>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9" name="文本框 8"/>
          <p:cNvSpPr txBox="1"/>
          <p:nvPr>
            <p:custDataLst>
              <p:tags r:id="rId6"/>
            </p:custDataLst>
          </p:nvPr>
        </p:nvSpPr>
        <p:spPr>
          <a:xfrm>
            <a:off x="5989529" y="2290767"/>
            <a:ext cx="1036648" cy="1301354"/>
          </a:xfrm>
          <a:prstGeom prst="rect">
            <a:avLst/>
          </a:prstGeom>
          <a:noFill/>
        </p:spPr>
        <p:txBody>
          <a:bodyPr wrap="square" lIns="90046" rIns="0" rtlCol="0">
            <a:normAutofit/>
          </a:bodyPr>
          <a:lstStyle/>
          <a:p>
            <a:pPr algn="ctr" fontAlgn="auto"/>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a:t>
            </a:r>
            <a:r>
              <a:rPr lang="zh-CN" altLang="en-US" sz="1670" spc="150" dirty="0" smtClean="0">
                <a:solidFill>
                  <a:schemeClr val="accent1"/>
                </a:solidFill>
                <a:uFillTx/>
                <a:latin typeface="Arial" panose="020B0604020202020204" pitchFamily="34" charset="0"/>
                <a:ea typeface="微软雅黑" panose="020B0503020204020204" pitchFamily="34" charset="-122"/>
                <a:sym typeface="+mn-ea"/>
              </a:rPr>
              <a:t>中心</a:t>
            </a:r>
            <a:r>
              <a:rPr lang="en-US" altLang="zh-CN" sz="1670" spc="150" dirty="0">
                <a:solidFill>
                  <a:schemeClr val="accent1"/>
                </a:solidFill>
                <a:latin typeface="Arial" panose="020B0604020202020204" pitchFamily="34" charset="0"/>
                <a:ea typeface="微软雅黑" panose="020B0503020204020204" pitchFamily="34" charset="-122"/>
                <a:sym typeface="+mn-ea"/>
              </a:rPr>
              <a:t>2024</a:t>
            </a:r>
            <a:r>
              <a:rPr lang="zh-CN" altLang="en-US" sz="1670" spc="150" dirty="0">
                <a:solidFill>
                  <a:schemeClr val="accent1"/>
                </a:solidFill>
                <a:latin typeface="Arial" panose="020B0604020202020204" pitchFamily="34" charset="0"/>
                <a:ea typeface="微软雅黑" panose="020B0503020204020204" pitchFamily="34" charset="-122"/>
                <a:sym typeface="+mn-ea"/>
              </a:rPr>
              <a:t>年工作</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计划</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2" name="圆角矩形 11"/>
          <p:cNvSpPr/>
          <p:nvPr>
            <p:custDataLst>
              <p:tags r:id="rId7"/>
            </p:custDataLst>
          </p:nvPr>
        </p:nvSpPr>
        <p:spPr>
          <a:xfrm>
            <a:off x="1962163" y="1198290"/>
            <a:ext cx="1125900"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13" name="文本框 12"/>
          <p:cNvSpPr txBox="1"/>
          <p:nvPr>
            <p:custDataLst>
              <p:tags r:id="rId8"/>
            </p:custDataLst>
          </p:nvPr>
        </p:nvSpPr>
        <p:spPr>
          <a:xfrm>
            <a:off x="1953807"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质控中心成立情况</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0" name="圆角矩形 19"/>
          <p:cNvSpPr/>
          <p:nvPr>
            <p:custDataLst>
              <p:tags r:id="rId9"/>
            </p:custDataLst>
          </p:nvPr>
        </p:nvSpPr>
        <p:spPr>
          <a:xfrm>
            <a:off x="4613815" y="1179460"/>
            <a:ext cx="1164667" cy="259461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1" name="文本框 20"/>
          <p:cNvSpPr txBox="1"/>
          <p:nvPr>
            <p:custDataLst>
              <p:tags r:id="rId10"/>
            </p:custDataLst>
          </p:nvPr>
        </p:nvSpPr>
        <p:spPr>
          <a:xfrm>
            <a:off x="4644289" y="2290767"/>
            <a:ext cx="1036648" cy="1301354"/>
          </a:xfrm>
          <a:prstGeom prst="rect">
            <a:avLst/>
          </a:prstGeom>
          <a:noFill/>
        </p:spPr>
        <p:txBody>
          <a:bodyPr wrap="square" lIns="90046" rIns="0" rtlCol="0">
            <a:normAutofit/>
          </a:bodyPr>
          <a:lstStyle/>
          <a:p>
            <a:pPr indent="0" algn="ctr" fontAlgn="auto">
              <a:lnSpc>
                <a:spcPct val="100000"/>
              </a:lnSpc>
            </a:pPr>
            <a:r>
              <a:rPr lang="zh-CN" altLang="en-US" sz="1670" spc="150" dirty="0">
                <a:solidFill>
                  <a:schemeClr val="accent1"/>
                </a:solidFill>
                <a:uFillTx/>
                <a:latin typeface="Arial" panose="020B0604020202020204" pitchFamily="34" charset="0"/>
                <a:ea typeface="微软雅黑" panose="020B0503020204020204" pitchFamily="34" charset="-122"/>
                <a:sym typeface="+mn-ea"/>
              </a:rPr>
              <a:t>质控中心第一次专委会</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24" name="圆角矩形 23"/>
          <p:cNvSpPr/>
          <p:nvPr>
            <p:custDataLst>
              <p:tags r:id="rId11"/>
            </p:custDataLst>
          </p:nvPr>
        </p:nvSpPr>
        <p:spPr>
          <a:xfrm>
            <a:off x="3320664" y="1198290"/>
            <a:ext cx="1112609" cy="2575780"/>
          </a:xfrm>
          <a:prstGeom prst="roundRect">
            <a:avLst>
              <a:gd name="adj" fmla="val 9965"/>
            </a:avLst>
          </a:prstGeom>
          <a:solidFill>
            <a:schemeClr val="lt1">
              <a:lumMod val="100000"/>
            </a:schemeClr>
          </a:solidFill>
          <a:ln>
            <a:solidFill>
              <a:schemeClr val="bg1">
                <a:lumMod val="85000"/>
              </a:schemeClr>
            </a:solidFill>
          </a:ln>
          <a:effectLst>
            <a:outerShdw blurRad="495300" dist="266700" dir="2700000" sx="97000" sy="97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500">
              <a:sym typeface="+mn-ea"/>
            </a:endParaRPr>
          </a:p>
        </p:txBody>
      </p:sp>
      <p:sp>
        <p:nvSpPr>
          <p:cNvPr id="26" name="文本框 25"/>
          <p:cNvSpPr txBox="1"/>
          <p:nvPr>
            <p:custDataLst>
              <p:tags r:id="rId12"/>
            </p:custDataLst>
          </p:nvPr>
        </p:nvSpPr>
        <p:spPr>
          <a:xfrm>
            <a:off x="3299048" y="2290767"/>
            <a:ext cx="1036648" cy="1301354"/>
          </a:xfrm>
          <a:prstGeom prst="rect">
            <a:avLst/>
          </a:prstGeom>
          <a:noFill/>
        </p:spPr>
        <p:txBody>
          <a:bodyPr wrap="square" lIns="90046" rIns="0" rtlCol="0">
            <a:normAutofit/>
          </a:bodyPr>
          <a:lstStyle/>
          <a:p>
            <a:pPr indent="0" algn="ctr" fontAlgn="auto">
              <a:lnSpc>
                <a:spcPct val="100000"/>
              </a:lnSpc>
            </a:pPr>
            <a:r>
              <a:rPr lang="en-US" altLang="zh-CN" sz="1670" spc="150" dirty="0">
                <a:solidFill>
                  <a:schemeClr val="accent1"/>
                </a:solidFill>
                <a:uFillTx/>
                <a:latin typeface="Arial" panose="020B0604020202020204" pitchFamily="34" charset="0"/>
                <a:ea typeface="微软雅黑" panose="020B0503020204020204" pitchFamily="34" charset="-122"/>
                <a:sym typeface="+mn-ea"/>
              </a:rPr>
              <a:t>2024</a:t>
            </a:r>
            <a:r>
              <a:rPr lang="zh-CN" altLang="en-US" sz="1670" spc="150" dirty="0">
                <a:solidFill>
                  <a:schemeClr val="accent1"/>
                </a:solidFill>
                <a:uFillTx/>
                <a:latin typeface="Arial" panose="020B0604020202020204" pitchFamily="34" charset="0"/>
                <a:ea typeface="微软雅黑" panose="020B0503020204020204" pitchFamily="34" charset="-122"/>
                <a:sym typeface="+mn-ea"/>
              </a:rPr>
              <a:t>年质控目标</a:t>
            </a:r>
            <a:endParaRPr lang="zh-CN" altLang="en-US" sz="1670" spc="150" dirty="0">
              <a:solidFill>
                <a:schemeClr val="accent1"/>
              </a:solidFill>
              <a:uFillTx/>
              <a:latin typeface="Arial" panose="020B0604020202020204" pitchFamily="34" charset="0"/>
              <a:ea typeface="微软雅黑" panose="020B0503020204020204" pitchFamily="34" charset="-122"/>
              <a:sym typeface="+mn-ea"/>
            </a:endParaRPr>
          </a:p>
        </p:txBody>
      </p:sp>
      <p:sp>
        <p:nvSpPr>
          <p:cNvPr id="16" name="任意多边形 15"/>
          <p:cNvSpPr/>
          <p:nvPr>
            <p:custDataLst>
              <p:tags r:id="rId13"/>
            </p:custDataLst>
          </p:nvPr>
        </p:nvSpPr>
        <p:spPr>
          <a:xfrm rot="5400000">
            <a:off x="847402"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0" name="任意多边形 9"/>
          <p:cNvSpPr/>
          <p:nvPr>
            <p:custDataLst>
              <p:tags r:id="rId14"/>
            </p:custDataLst>
          </p:nvPr>
        </p:nvSpPr>
        <p:spPr>
          <a:xfrm rot="5400000">
            <a:off x="768405"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7" name="任意多边形 16"/>
          <p:cNvSpPr/>
          <p:nvPr>
            <p:custDataLst>
              <p:tags r:id="rId15"/>
            </p:custDataLst>
          </p:nvPr>
        </p:nvSpPr>
        <p:spPr>
          <a:xfrm rot="5400000">
            <a:off x="2239301"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8" name="任意多边形 17"/>
          <p:cNvSpPr/>
          <p:nvPr>
            <p:custDataLst>
              <p:tags r:id="rId16"/>
            </p:custDataLst>
          </p:nvPr>
        </p:nvSpPr>
        <p:spPr>
          <a:xfrm rot="5400000">
            <a:off x="2160304"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19" name="任意多边形 18"/>
          <p:cNvSpPr/>
          <p:nvPr>
            <p:custDataLst>
              <p:tags r:id="rId17"/>
            </p:custDataLst>
          </p:nvPr>
        </p:nvSpPr>
        <p:spPr>
          <a:xfrm rot="5400000">
            <a:off x="355451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1" name="任意多边形 30"/>
          <p:cNvSpPr/>
          <p:nvPr>
            <p:custDataLst>
              <p:tags r:id="rId18"/>
            </p:custDataLst>
          </p:nvPr>
        </p:nvSpPr>
        <p:spPr>
          <a:xfrm rot="5400000">
            <a:off x="347551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2" name="任意多边形 31"/>
          <p:cNvSpPr/>
          <p:nvPr>
            <p:custDataLst>
              <p:tags r:id="rId19"/>
            </p:custDataLst>
          </p:nvPr>
        </p:nvSpPr>
        <p:spPr>
          <a:xfrm rot="5400000">
            <a:off x="4932555"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3" name="任意多边形 32"/>
          <p:cNvSpPr/>
          <p:nvPr>
            <p:custDataLst>
              <p:tags r:id="rId20"/>
            </p:custDataLst>
          </p:nvPr>
        </p:nvSpPr>
        <p:spPr>
          <a:xfrm rot="5400000">
            <a:off x="485355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4" name="任意多边形 33"/>
          <p:cNvSpPr/>
          <p:nvPr>
            <p:custDataLst>
              <p:tags r:id="rId21"/>
            </p:custDataLst>
          </p:nvPr>
        </p:nvSpPr>
        <p:spPr>
          <a:xfrm rot="5400000">
            <a:off x="6288883"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5" name="任意多边形 34"/>
          <p:cNvSpPr/>
          <p:nvPr>
            <p:custDataLst>
              <p:tags r:id="rId22"/>
            </p:custDataLst>
          </p:nvPr>
        </p:nvSpPr>
        <p:spPr>
          <a:xfrm rot="5400000">
            <a:off x="6209886"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6" name="任意多边形 35"/>
          <p:cNvSpPr/>
          <p:nvPr>
            <p:custDataLst>
              <p:tags r:id="rId23"/>
            </p:custDataLst>
          </p:nvPr>
        </p:nvSpPr>
        <p:spPr>
          <a:xfrm rot="5400000">
            <a:off x="7603634" y="1379773"/>
            <a:ext cx="651832" cy="638897"/>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7" name="任意多边形 36"/>
          <p:cNvSpPr/>
          <p:nvPr>
            <p:custDataLst>
              <p:tags r:id="rId24"/>
            </p:custDataLst>
          </p:nvPr>
        </p:nvSpPr>
        <p:spPr>
          <a:xfrm rot="5400000">
            <a:off x="7524638" y="1411185"/>
            <a:ext cx="531259" cy="576994"/>
          </a:xfrm>
          <a:custGeom>
            <a:avLst/>
            <a:gdLst>
              <a:gd name="connsiteX0" fmla="*/ 0 w 1150"/>
              <a:gd name="connsiteY0" fmla="*/ 1031 h 1249"/>
              <a:gd name="connsiteX1" fmla="*/ 565 w 1150"/>
              <a:gd name="connsiteY1" fmla="*/ 0 h 1249"/>
              <a:gd name="connsiteX2" fmla="*/ 1141 w 1150"/>
              <a:gd name="connsiteY2" fmla="*/ 1105 h 1249"/>
              <a:gd name="connsiteX3" fmla="*/ 491 w 1150"/>
              <a:gd name="connsiteY3" fmla="*/ 1247 h 1249"/>
              <a:gd name="connsiteX4" fmla="*/ 0 w 1150"/>
              <a:gd name="connsiteY4" fmla="*/ 1031 h 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 h="1249">
                <a:moveTo>
                  <a:pt x="0" y="1031"/>
                </a:moveTo>
                <a:cubicBezTo>
                  <a:pt x="8" y="812"/>
                  <a:pt x="382" y="6"/>
                  <a:pt x="565" y="0"/>
                </a:cubicBezTo>
                <a:cubicBezTo>
                  <a:pt x="748" y="-6"/>
                  <a:pt x="1222" y="931"/>
                  <a:pt x="1141" y="1105"/>
                </a:cubicBezTo>
                <a:cubicBezTo>
                  <a:pt x="1060" y="1279"/>
                  <a:pt x="491" y="1247"/>
                  <a:pt x="491" y="1247"/>
                </a:cubicBezTo>
                <a:cubicBezTo>
                  <a:pt x="488" y="1241"/>
                  <a:pt x="-8" y="1250"/>
                  <a:pt x="0" y="1031"/>
                </a:cubicBez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00"/>
          </a:p>
        </p:txBody>
      </p:sp>
      <p:sp>
        <p:nvSpPr>
          <p:cNvPr id="30" name="文本框 29"/>
          <p:cNvSpPr txBox="1"/>
          <p:nvPr>
            <p:custDataLst>
              <p:tags r:id="rId25"/>
            </p:custDataLst>
          </p:nvPr>
        </p:nvSpPr>
        <p:spPr>
          <a:xfrm>
            <a:off x="812754"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01</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6"/>
            </p:custDataLst>
          </p:nvPr>
        </p:nvSpPr>
        <p:spPr>
          <a:xfrm>
            <a:off x="748814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06</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7"/>
            </p:custDataLst>
          </p:nvPr>
        </p:nvSpPr>
        <p:spPr>
          <a:xfrm>
            <a:off x="2166772"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02</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28"/>
            </p:custDataLst>
          </p:nvPr>
        </p:nvSpPr>
        <p:spPr>
          <a:xfrm>
            <a:off x="6142902" y="1540998"/>
            <a:ext cx="441176" cy="368648"/>
          </a:xfrm>
          <a:prstGeom prst="rect">
            <a:avLst/>
          </a:prstGeom>
          <a:noFill/>
        </p:spPr>
        <p:txBody>
          <a:bodyPr wrap="square" rtlCol="0" anchor="ctr">
            <a:normAutofit fontScale="97500"/>
          </a:bodyPr>
          <a:lstStyle/>
          <a:p>
            <a:pPr algn="ctr"/>
            <a:r>
              <a:rPr lang="en-US" altLang="zh-CN" sz="1670" b="1" dirty="0">
                <a:solidFill>
                  <a:schemeClr val="lt1">
                    <a:lumMod val="100000"/>
                  </a:schemeClr>
                </a:solidFill>
                <a:latin typeface="微软雅黑" panose="020B0503020204020204" pitchFamily="34" charset="-122"/>
                <a:ea typeface="微软雅黑" panose="020B0503020204020204" pitchFamily="34" charset="-122"/>
              </a:rPr>
              <a:t>05</a:t>
            </a:r>
            <a:endParaRPr lang="en-US" altLang="zh-CN" sz="1670" b="1" dirty="0">
              <a:solidFill>
                <a:schemeClr val="lt1">
                  <a:lumMod val="100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9"/>
            </p:custDataLst>
          </p:nvPr>
        </p:nvSpPr>
        <p:spPr>
          <a:xfrm>
            <a:off x="3452420"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03</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0"/>
            </p:custDataLst>
          </p:nvPr>
        </p:nvSpPr>
        <p:spPr>
          <a:xfrm>
            <a:off x="4797661" y="1540998"/>
            <a:ext cx="441176" cy="368648"/>
          </a:xfrm>
          <a:prstGeom prst="rect">
            <a:avLst/>
          </a:prstGeom>
          <a:noFill/>
        </p:spPr>
        <p:txBody>
          <a:bodyPr wrap="square" rtlCol="0" anchor="ctr">
            <a:normAutofit fontScale="97500"/>
          </a:bodyPr>
          <a:lstStyle/>
          <a:p>
            <a:pPr algn="ctr"/>
            <a:r>
              <a:rPr lang="en-US" altLang="zh-CN" sz="1670" b="1">
                <a:solidFill>
                  <a:schemeClr val="lt1">
                    <a:lumMod val="100000"/>
                  </a:schemeClr>
                </a:solidFill>
                <a:latin typeface="微软雅黑" panose="020B0503020204020204" pitchFamily="34" charset="-122"/>
                <a:ea typeface="微软雅黑" panose="020B0503020204020204" pitchFamily="34" charset="-122"/>
              </a:rPr>
              <a:t>04</a:t>
            </a:r>
            <a:endParaRPr lang="en-US" altLang="zh-CN" sz="1670" b="1">
              <a:solidFill>
                <a:schemeClr val="lt1">
                  <a:lumMod val="10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目录</a:t>
            </a:r>
            <a:endParaRPr lang="zh-CN" altLang="zh-CN" sz="3200" dirty="0">
              <a:latin typeface="黑体" panose="02010609060101010101" pitchFamily="49" charset="-122"/>
              <a:ea typeface="黑体" panose="02010609060101010101" pitchFamily="49" charset="-122"/>
              <a:cs typeface="+mj-cs"/>
            </a:endParaRPr>
          </a:p>
        </p:txBody>
      </p:sp>
    </p:spTree>
    <p:custDataLst>
      <p:tags r:id="rId3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a:latin typeface="黑体" panose="02010609060101010101" pitchFamily="49" charset="-122"/>
                <a:ea typeface="黑体" panose="02010609060101010101" pitchFamily="49" charset="-122"/>
              </a:rPr>
              <a:t>预期目标</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552" y="843558"/>
            <a:ext cx="7901305" cy="3394710"/>
          </a:xfrm>
        </p:spPr>
        <p:txBody>
          <a:bodyPr/>
          <a:lstStyle/>
          <a:p>
            <a:pPr>
              <a:lnSpc>
                <a:spcPct val="200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sym typeface="+mn-ea"/>
              </a:rPr>
              <a:t>降低两</a:t>
            </a:r>
            <a:r>
              <a:rPr lang="zh-CN" altLang="en-US" sz="2000" b="1" dirty="0" smtClean="0">
                <a:latin typeface="黑体" panose="02010609060101010101" pitchFamily="49" charset="-122"/>
                <a:ea typeface="黑体" panose="02010609060101010101" pitchFamily="49" charset="-122"/>
                <a:sym typeface="+mn-ea"/>
              </a:rPr>
              <a:t>率</a:t>
            </a:r>
            <a:endParaRPr lang="en-US" altLang="zh-CN" sz="2000" b="1" dirty="0" smtClean="0">
              <a:latin typeface="黑体" panose="02010609060101010101" pitchFamily="49" charset="-122"/>
              <a:ea typeface="黑体" panose="02010609060101010101" pitchFamily="49" charset="-122"/>
              <a:sym typeface="+mn-ea"/>
            </a:endParaRPr>
          </a:p>
          <a:p>
            <a:pPr>
              <a:lnSpc>
                <a:spcPct val="125000"/>
              </a:lnSpc>
              <a:buFont typeface="Wingdings" panose="05000000000000000000" charset="0"/>
              <a:buChar char="ü"/>
            </a:pPr>
            <a:r>
              <a:rPr lang="zh-CN" altLang="en-US" sz="2000" b="1" dirty="0" smtClean="0">
                <a:latin typeface="黑体" panose="02010609060101010101" pitchFamily="49" charset="-122"/>
                <a:ea typeface="黑体" panose="02010609060101010101" pitchFamily="49" charset="-122"/>
                <a:sym typeface="+mn-ea"/>
              </a:rPr>
              <a:t>优化</a:t>
            </a:r>
            <a:r>
              <a:rPr lang="zh-CN" altLang="en-US" sz="2000" b="1" dirty="0">
                <a:latin typeface="黑体" panose="02010609060101010101" pitchFamily="49" charset="-122"/>
                <a:ea typeface="黑体" panose="02010609060101010101" pitchFamily="49" charset="-122"/>
                <a:sym typeface="+mn-ea"/>
              </a:rPr>
              <a:t>改进工作策略，创新工作机制和方式方法，深入推进目标管理，开展医疗质量安全系统改进工作</a:t>
            </a:r>
            <a:endParaRPr lang="zh-CN" altLang="en-US" sz="2000" b="1" dirty="0">
              <a:latin typeface="黑体" panose="02010609060101010101" pitchFamily="49" charset="-122"/>
              <a:ea typeface="黑体" panose="02010609060101010101" pitchFamily="49" charset="-122"/>
            </a:endParaRPr>
          </a:p>
          <a:p>
            <a:pPr>
              <a:lnSpc>
                <a:spcPct val="200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sym typeface="+mn-ea"/>
              </a:rPr>
              <a:t>提高医疗机构人才队伍质控素养与专业</a:t>
            </a:r>
            <a:r>
              <a:rPr lang="zh-CN" altLang="en-US" sz="2000" b="1" dirty="0" smtClean="0">
                <a:latin typeface="黑体" panose="02010609060101010101" pitchFamily="49" charset="-122"/>
                <a:ea typeface="黑体" panose="02010609060101010101" pitchFamily="49" charset="-122"/>
                <a:sym typeface="+mn-ea"/>
              </a:rPr>
              <a:t>技术水平</a:t>
            </a:r>
            <a:endParaRPr lang="zh-CN" altLang="en-US" sz="2000" b="1" dirty="0">
              <a:latin typeface="黑体" panose="02010609060101010101" pitchFamily="49" charset="-122"/>
              <a:ea typeface="黑体" panose="02010609060101010101" pitchFamily="49" charset="-122"/>
              <a:sym typeface="+mn-ea"/>
            </a:endParaRPr>
          </a:p>
          <a:p>
            <a:pPr>
              <a:lnSpc>
                <a:spcPct val="200000"/>
              </a:lnSpc>
              <a:buFont typeface="Wingdings" panose="05000000000000000000" charset="0"/>
              <a:buChar char="ü"/>
            </a:pPr>
            <a:r>
              <a:rPr lang="zh-CN" altLang="en-US" sz="2000" b="1" dirty="0">
                <a:latin typeface="黑体" panose="02010609060101010101" pitchFamily="49" charset="-122"/>
                <a:ea typeface="黑体" panose="02010609060101010101" pitchFamily="49" charset="-122"/>
                <a:sym typeface="+mn-ea"/>
              </a:rPr>
              <a:t>加强医疗质量安全管理，持续提升医疗质量</a:t>
            </a:r>
            <a:r>
              <a:rPr lang="zh-CN" altLang="en-US" sz="2000" b="1" dirty="0" smtClean="0">
                <a:latin typeface="黑体" panose="02010609060101010101" pitchFamily="49" charset="-122"/>
                <a:ea typeface="黑体" panose="02010609060101010101" pitchFamily="49" charset="-122"/>
                <a:sym typeface="+mn-ea"/>
              </a:rPr>
              <a:t>安全水平</a:t>
            </a:r>
            <a:endParaRPr lang="zh-CN" altLang="en-US" sz="2000" b="1" dirty="0">
              <a:latin typeface="黑体" panose="02010609060101010101" pitchFamily="49" charset="-122"/>
              <a:ea typeface="黑体" panose="02010609060101010101" pitchFamily="49" charset="-122"/>
              <a:sym typeface="+mn-ea"/>
            </a:endParaRPr>
          </a:p>
          <a:p>
            <a:pPr algn="l">
              <a:lnSpc>
                <a:spcPct val="150000"/>
              </a:lnSpc>
              <a:buClrTx/>
              <a:buSzTx/>
            </a:pPr>
            <a:endParaRPr lang="zh-CN" altLang="en-US" sz="2000" b="1" dirty="0">
              <a:latin typeface="+mn-ea"/>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2040" y="51470"/>
            <a:ext cx="5338936" cy="857250"/>
          </a:xfrm>
        </p:spPr>
        <p:txBody>
          <a:bodyPr/>
          <a:lstStyle/>
          <a:p>
            <a:r>
              <a:rPr lang="zh-CN" altLang="en-US" sz="3200" b="1" kern="1200" dirty="0" smtClean="0">
                <a:latin typeface="黑体" panose="02010609060101010101" pitchFamily="49" charset="-122"/>
                <a:ea typeface="黑体" panose="02010609060101010101" pitchFamily="49" charset="-122"/>
              </a:rPr>
              <a:t>总结</a:t>
            </a:r>
            <a:endParaRPr lang="zh-CN" altLang="en-US" sz="3200" b="1" kern="12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539552" y="843558"/>
            <a:ext cx="7901305" cy="3394710"/>
          </a:xfrm>
        </p:spPr>
        <p:txBody>
          <a:bodyPr/>
          <a:lstStyle/>
          <a:p>
            <a:pPr algn="l">
              <a:lnSpc>
                <a:spcPct val="150000"/>
              </a:lnSpc>
              <a:buClrTx/>
              <a:buSzTx/>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河南省妇科质控中心成立、开展相关工作</a:t>
            </a:r>
            <a:endParaRPr lang="zh-CN" altLang="en-US" sz="2400" dirty="0">
              <a:latin typeface="黑体" panose="02010609060101010101" pitchFamily="49" charset="-122"/>
              <a:ea typeface="黑体" panose="02010609060101010101" pitchFamily="49" charset="-122"/>
              <a:sym typeface="+mn-ea"/>
            </a:endParaRPr>
          </a:p>
          <a:p>
            <a:pPr algn="l">
              <a:lnSpc>
                <a:spcPct val="150000"/>
              </a:lnSpc>
              <a:buClrTx/>
              <a:buSzTx/>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各委员通力合作，落实工作计划</a:t>
            </a:r>
            <a:endParaRPr lang="zh-CN" altLang="en-US" sz="2400" dirty="0">
              <a:latin typeface="黑体" panose="02010609060101010101" pitchFamily="49" charset="-122"/>
              <a:ea typeface="黑体" panose="02010609060101010101" pitchFamily="49" charset="-122"/>
              <a:sym typeface="+mn-ea"/>
            </a:endParaRPr>
          </a:p>
          <a:p>
            <a:pPr algn="l">
              <a:lnSpc>
                <a:spcPct val="150000"/>
              </a:lnSpc>
              <a:buClrTx/>
              <a:buSzTx/>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遴选哨点医院</a:t>
            </a:r>
            <a:endParaRPr lang="zh-CN" altLang="en-US" sz="2400" dirty="0">
              <a:latin typeface="黑体" panose="02010609060101010101" pitchFamily="49" charset="-122"/>
              <a:ea typeface="黑体" panose="02010609060101010101" pitchFamily="49" charset="-122"/>
              <a:sym typeface="+mn-ea"/>
            </a:endParaRPr>
          </a:p>
          <a:p>
            <a:pPr algn="l">
              <a:lnSpc>
                <a:spcPct val="150000"/>
              </a:lnSpc>
              <a:buClrTx/>
              <a:buSzTx/>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完成本年度质控目标</a:t>
            </a:r>
            <a:endParaRPr lang="zh-CN" altLang="en-US" sz="2400" dirty="0">
              <a:latin typeface="黑体" panose="02010609060101010101" pitchFamily="49" charset="-122"/>
              <a:ea typeface="黑体" panose="02010609060101010101" pitchFamily="49" charset="-122"/>
              <a:sym typeface="+mn-ea"/>
            </a:endParaRPr>
          </a:p>
          <a:p>
            <a:pPr indent="457200">
              <a:lnSpc>
                <a:spcPct val="15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降低妇科手术三级及以上并发症发生率</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indent="457200">
              <a:lnSpc>
                <a:spcPct val="150000"/>
              </a:lnSpc>
              <a:spcAft>
                <a:spcPts val="600"/>
              </a:spcAft>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降低妇科住院患者非计划重返手术室再手术</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sym typeface="+mn-ea"/>
              </a:rPr>
              <a:t>率</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l">
              <a:lnSpc>
                <a:spcPct val="150000"/>
              </a:lnSpc>
              <a:buClrTx/>
              <a:buSzTx/>
            </a:pPr>
            <a:endParaRPr lang="zh-CN" altLang="en-US" sz="2000" dirty="0">
              <a:latin typeface="+mn-ea"/>
              <a:sym typeface="+mn-ea"/>
            </a:endParaRPr>
          </a:p>
          <a:p>
            <a:pPr algn="l">
              <a:lnSpc>
                <a:spcPct val="150000"/>
              </a:lnSpc>
              <a:buClrTx/>
              <a:buSzTx/>
            </a:pPr>
            <a:endParaRPr lang="zh-CN" altLang="en-US" sz="2000" dirty="0">
              <a:latin typeface="+mn-ea"/>
              <a:sym typeface="+mn-ea"/>
            </a:endParaRPr>
          </a:p>
          <a:p>
            <a:pPr algn="l">
              <a:lnSpc>
                <a:spcPct val="150000"/>
              </a:lnSpc>
              <a:buClrTx/>
              <a:buSzTx/>
            </a:pPr>
            <a:endParaRPr lang="zh-CN" altLang="en-US" sz="2000" b="1" dirty="0">
              <a:latin typeface="+mn-ea"/>
            </a:endParaRPr>
          </a:p>
          <a:p>
            <a:pPr algn="l">
              <a:lnSpc>
                <a:spcPct val="150000"/>
              </a:lnSpc>
              <a:buClrTx/>
              <a:buSzTx/>
            </a:pPr>
            <a:endParaRPr lang="zh-CN" altLang="en-US" sz="2000" b="1" dirty="0">
              <a:latin typeface="+mn-ea"/>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文本框 3"/>
          <p:cNvSpPr txBox="1"/>
          <p:nvPr/>
        </p:nvSpPr>
        <p:spPr>
          <a:xfrm>
            <a:off x="173038" y="2222897"/>
            <a:ext cx="5346700" cy="1723549"/>
          </a:xfrm>
          <a:prstGeom prst="rect">
            <a:avLst/>
          </a:prstGeom>
          <a:noFill/>
          <a:ln w="9525">
            <a:noFill/>
          </a:ln>
        </p:spPr>
        <p:txBody>
          <a:bodyPr anchor="t">
            <a:spAutoFit/>
          </a:bodyPr>
          <a:lstStyle/>
          <a:p>
            <a:pPr algn="r"/>
            <a:r>
              <a:rPr lang="zh-CN" altLang="en-US" sz="8000" i="1" dirty="0">
                <a:solidFill>
                  <a:srgbClr val="3D3D3D"/>
                </a:solidFill>
                <a:latin typeface="方正舒体" panose="02010601030101010101" pitchFamily="2" charset="-122"/>
                <a:ea typeface="新宋体" panose="02010609030101010101" pitchFamily="49" charset="-122"/>
              </a:rPr>
              <a:t>   </a:t>
            </a:r>
            <a:r>
              <a:rPr lang="zh-CN" altLang="en-US" sz="10600" i="1" dirty="0">
                <a:solidFill>
                  <a:srgbClr val="3D3D3D"/>
                </a:solidFill>
                <a:latin typeface="方正舒体" panose="02010601030101010101" pitchFamily="2" charset="-122"/>
                <a:ea typeface="新宋体" panose="02010609030101010101" pitchFamily="49" charset="-122"/>
              </a:rPr>
              <a:t>谢谢</a:t>
            </a:r>
            <a:r>
              <a:rPr lang="zh-CN" altLang="en-US" sz="10600" dirty="0">
                <a:solidFill>
                  <a:srgbClr val="3D3D3D"/>
                </a:solidFill>
                <a:latin typeface="方正舒体" panose="02010601030101010101" pitchFamily="2" charset="-122"/>
                <a:ea typeface="方正舒体" panose="02010601030101010101" pitchFamily="2" charset="-122"/>
              </a:rPr>
              <a:t> </a:t>
            </a:r>
            <a:r>
              <a:rPr lang="en-US" altLang="zh-CN" sz="6000" dirty="0">
                <a:solidFill>
                  <a:srgbClr val="3D3D3D"/>
                </a:solidFill>
                <a:latin typeface="方正舒体" panose="02010601030101010101" pitchFamily="2" charset="-122"/>
                <a:ea typeface="方正舒体" panose="02010601030101010101" pitchFamily="2" charset="-122"/>
              </a:rPr>
              <a:t>.</a:t>
            </a:r>
            <a:endParaRPr lang="en-US" altLang="zh-CN" sz="6000" dirty="0">
              <a:solidFill>
                <a:srgbClr val="3D3D3D"/>
              </a:solidFill>
              <a:latin typeface="方正舒体" panose="02010601030101010101" pitchFamily="2" charset="-122"/>
              <a:ea typeface="方正舒体" panose="02010601030101010101" pitchFamily="2" charset="-122"/>
            </a:endParaRPr>
          </a:p>
        </p:txBody>
      </p:sp>
      <p:pic>
        <p:nvPicPr>
          <p:cNvPr id="121858" name="图片 6"/>
          <p:cNvPicPr>
            <a:picLocks noChangeAspect="1"/>
          </p:cNvPicPr>
          <p:nvPr/>
        </p:nvPicPr>
        <p:blipFill>
          <a:blip r:embed="rId1" cstate="print"/>
          <a:stretch>
            <a:fillRect/>
          </a:stretch>
        </p:blipFill>
        <p:spPr>
          <a:xfrm>
            <a:off x="5362576" y="747713"/>
            <a:ext cx="3781425" cy="2021681"/>
          </a:xfrm>
          <a:prstGeom prst="rect">
            <a:avLst/>
          </a:prstGeom>
          <a:noFill/>
          <a:ln w="9525">
            <a:noFill/>
          </a:ln>
        </p:spPr>
      </p:pic>
      <p:pic>
        <p:nvPicPr>
          <p:cNvPr id="121859" name="图片 1" descr="微信图片_20190627000222"/>
          <p:cNvPicPr>
            <a:picLocks noChangeAspect="1"/>
          </p:cNvPicPr>
          <p:nvPr/>
        </p:nvPicPr>
        <p:blipFill>
          <a:blip r:embed="rId2" cstate="print"/>
          <a:stretch>
            <a:fillRect/>
          </a:stretch>
        </p:blipFill>
        <p:spPr>
          <a:xfrm>
            <a:off x="1588" y="4595812"/>
            <a:ext cx="9142412" cy="500063"/>
          </a:xfrm>
          <a:prstGeom prst="rect">
            <a:avLst/>
          </a:prstGeom>
          <a:noFill/>
          <a:ln w="9525">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99708" y="90758"/>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sp>
        <p:nvSpPr>
          <p:cNvPr id="56" name="任意多边形: 形状 17"/>
          <p:cNvSpPr/>
          <p:nvPr>
            <p:custDataLst>
              <p:tags r:id="rId1"/>
            </p:custDataLst>
          </p:nvPr>
        </p:nvSpPr>
        <p:spPr>
          <a:xfrm>
            <a:off x="123901" y="2572610"/>
            <a:ext cx="8896445" cy="1812414"/>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64" name="任意多边形: 形状 12"/>
          <p:cNvSpPr/>
          <p:nvPr>
            <p:custDataLst>
              <p:tags r:id="rId2"/>
            </p:custDataLst>
          </p:nvPr>
        </p:nvSpPr>
        <p:spPr>
          <a:xfrm>
            <a:off x="2477770" y="3220085"/>
            <a:ext cx="5190574" cy="815975"/>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schemeClr>
              </a:gs>
              <a:gs pos="100000">
                <a:schemeClr val="accent1">
                  <a:lumMod val="77000"/>
                  <a:lumOff val="23000"/>
                </a:schemeClr>
              </a:gs>
            </a:gsLst>
            <a:lin ang="2700000" scaled="1"/>
            <a:tileRect/>
          </a:gradFill>
          <a:ln w="48331" cap="flat">
            <a:noFill/>
            <a:prstDash val="solid"/>
            <a:miter/>
          </a:ln>
        </p:spPr>
        <p:txBody>
          <a:bodyPr rtlCol="0" anchor="ctr"/>
          <a:lstStyle/>
          <a:p>
            <a:pPr>
              <a:lnSpc>
                <a:spcPct val="150000"/>
              </a:lnSpc>
            </a:pPr>
            <a:r>
              <a:rPr lang="zh-CN" altLang="en-US" dirty="0">
                <a:latin typeface="黑体" panose="02010609060101010101" pitchFamily="49" charset="-122"/>
                <a:ea typeface="黑体" panose="02010609060101010101" pitchFamily="49" charset="-122"/>
                <a:cs typeface="+mn-ea"/>
                <a:sym typeface="+mn-ea"/>
              </a:rPr>
              <a:t>按照组建、委托或者指定质控中心的</a:t>
            </a:r>
            <a:endParaRPr lang="zh-CN" altLang="en-US" dirty="0">
              <a:latin typeface="黑体" panose="02010609060101010101" pitchFamily="49" charset="-122"/>
              <a:ea typeface="黑体" panose="02010609060101010101" pitchFamily="49" charset="-122"/>
              <a:cs typeface="+mn-ea"/>
              <a:sym typeface="+mn-ea"/>
            </a:endParaRPr>
          </a:p>
          <a:p>
            <a:pPr>
              <a:lnSpc>
                <a:spcPct val="150000"/>
              </a:lnSpc>
            </a:pPr>
            <a:r>
              <a:rPr lang="en-US" altLang="zh-CN" dirty="0">
                <a:latin typeface="黑体" panose="02010609060101010101" pitchFamily="49" charset="-122"/>
                <a:ea typeface="黑体" panose="02010609060101010101" pitchFamily="49" charset="-122"/>
                <a:cs typeface="+mn-ea"/>
                <a:sym typeface="+mn-ea"/>
              </a:rPr>
              <a:t>     </a:t>
            </a:r>
            <a:r>
              <a:rPr lang="zh-CN" altLang="en-US" dirty="0">
                <a:latin typeface="黑体" panose="02010609060101010101" pitchFamily="49" charset="-122"/>
                <a:ea typeface="黑体" panose="02010609060101010101" pitchFamily="49" charset="-122"/>
                <a:cs typeface="+mn-ea"/>
                <a:sym typeface="+mn-ea"/>
              </a:rPr>
              <a:t>卫生健康行政部门级别</a:t>
            </a:r>
            <a:endParaRPr lang="zh-CN" altLang="en-US" dirty="0">
              <a:latin typeface="黑体" panose="02010609060101010101" pitchFamily="49" charset="-122"/>
              <a:ea typeface="黑体" panose="02010609060101010101" pitchFamily="49" charset="-122"/>
            </a:endParaRPr>
          </a:p>
        </p:txBody>
      </p:sp>
      <p:sp>
        <p:nvSpPr>
          <p:cNvPr id="70" name="任意多边形: 形状 21"/>
          <p:cNvSpPr/>
          <p:nvPr>
            <p:custDataLst>
              <p:tags r:id="rId3"/>
            </p:custDataLst>
          </p:nvPr>
        </p:nvSpPr>
        <p:spPr>
          <a:xfrm>
            <a:off x="0" y="2377008"/>
            <a:ext cx="9144218" cy="1812414"/>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71" name="椭圆 70"/>
          <p:cNvSpPr/>
          <p:nvPr>
            <p:custDataLst>
              <p:tags r:id="rId4"/>
            </p:custDataLst>
          </p:nvPr>
        </p:nvSpPr>
        <p:spPr>
          <a:xfrm>
            <a:off x="1131743" y="3017162"/>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72" name="椭圆 71"/>
          <p:cNvSpPr/>
          <p:nvPr>
            <p:custDataLst>
              <p:tags r:id="rId5"/>
            </p:custDataLst>
          </p:nvPr>
        </p:nvSpPr>
        <p:spPr>
          <a:xfrm>
            <a:off x="1156982" y="3042401"/>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74" name="矩形 73"/>
          <p:cNvSpPr/>
          <p:nvPr>
            <p:custDataLst>
              <p:tags r:id="rId6"/>
            </p:custDataLst>
          </p:nvPr>
        </p:nvSpPr>
        <p:spPr>
          <a:xfrm>
            <a:off x="105636" y="1896918"/>
            <a:ext cx="2216809" cy="570865"/>
          </a:xfrm>
          <a:prstGeom prst="rect">
            <a:avLst/>
          </a:prstGeom>
          <a:noFill/>
        </p:spPr>
        <p:txBody>
          <a:bodyPr wrap="square" lIns="0" tIns="0" rIns="0" bIns="0" rtlCol="0" anchor="b">
            <a:noAutofit/>
          </a:bodyPr>
          <a:lstStyle/>
          <a:p>
            <a:pPr algn="ctr">
              <a:spcBef>
                <a:spcPct val="0"/>
              </a:spcBef>
              <a:spcAft>
                <a:spcPct val="0"/>
              </a:spcAft>
            </a:pPr>
            <a:r>
              <a:rPr lang="zh-CN" altLang="en-US" dirty="0">
                <a:solidFill>
                  <a:srgbClr val="FF0000"/>
                </a:solidFill>
                <a:latin typeface="黑体" panose="02010609060101010101" pitchFamily="49" charset="-122"/>
                <a:ea typeface="黑体" panose="02010609060101010101" pitchFamily="49" charset="-122"/>
                <a:cs typeface="+mn-ea"/>
                <a:sym typeface="+mn-ea"/>
              </a:rPr>
              <a:t>国家级</a:t>
            </a:r>
            <a:r>
              <a:rPr lang="zh-CN" altLang="en-US" dirty="0">
                <a:latin typeface="黑体" panose="02010609060101010101" pitchFamily="49" charset="-122"/>
                <a:ea typeface="黑体" panose="02010609060101010101" pitchFamily="49" charset="-122"/>
                <a:cs typeface="+mn-ea"/>
                <a:sym typeface="+mn-ea"/>
              </a:rPr>
              <a:t>质控中心</a:t>
            </a:r>
            <a:endParaRPr lang="zh-CN" altLang="en-US"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75" name="直接连接符 74"/>
          <p:cNvCxnSpPr/>
          <p:nvPr>
            <p:custDataLst>
              <p:tags r:id="rId7"/>
            </p:custDataLst>
          </p:nvPr>
        </p:nvCxnSpPr>
        <p:spPr>
          <a:xfrm flipV="1">
            <a:off x="1198856" y="2430354"/>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76" name="椭圆 75"/>
          <p:cNvSpPr/>
          <p:nvPr>
            <p:custDataLst>
              <p:tags r:id="rId8"/>
            </p:custDataLst>
          </p:nvPr>
        </p:nvSpPr>
        <p:spPr>
          <a:xfrm>
            <a:off x="7880899" y="3017162"/>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77" name="椭圆 76"/>
          <p:cNvSpPr/>
          <p:nvPr>
            <p:custDataLst>
              <p:tags r:id="rId9"/>
            </p:custDataLst>
          </p:nvPr>
        </p:nvSpPr>
        <p:spPr>
          <a:xfrm>
            <a:off x="7906138" y="3042401"/>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79" name="矩形 78"/>
          <p:cNvSpPr/>
          <p:nvPr>
            <p:custDataLst>
              <p:tags r:id="rId10"/>
            </p:custDataLst>
          </p:nvPr>
        </p:nvSpPr>
        <p:spPr>
          <a:xfrm>
            <a:off x="6084570" y="2111375"/>
            <a:ext cx="3235960" cy="332740"/>
          </a:xfrm>
          <a:prstGeom prst="rect">
            <a:avLst/>
          </a:prstGeom>
          <a:noFill/>
        </p:spPr>
        <p:txBody>
          <a:bodyPr wrap="square" lIns="0" tIns="0" rIns="0" bIns="0" rtlCol="0" anchor="b">
            <a:noAutofit/>
          </a:bodyPr>
          <a:lstStyle/>
          <a:p>
            <a:pPr algn="ctr">
              <a:spcBef>
                <a:spcPct val="0"/>
              </a:spcBef>
              <a:spcAft>
                <a:spcPct val="0"/>
              </a:spcAft>
            </a:pPr>
            <a:r>
              <a:rPr lang="zh-CN" altLang="en-US" sz="2000" dirty="0">
                <a:solidFill>
                  <a:srgbClr val="FF0000"/>
                </a:solidFill>
                <a:latin typeface="黑体" panose="02010609060101010101" pitchFamily="49" charset="-122"/>
                <a:ea typeface="黑体" panose="02010609060101010101" pitchFamily="49" charset="-122"/>
                <a:cs typeface="+mn-ea"/>
                <a:sym typeface="+mn-ea"/>
              </a:rPr>
              <a:t>县（区）级</a:t>
            </a:r>
            <a:r>
              <a:rPr lang="zh-CN" altLang="en-US" sz="2000" dirty="0">
                <a:latin typeface="黑体" panose="02010609060101010101" pitchFamily="49" charset="-122"/>
                <a:ea typeface="黑体" panose="02010609060101010101" pitchFamily="49" charset="-122"/>
                <a:cs typeface="+mn-ea"/>
                <a:sym typeface="+mn-ea"/>
              </a:rPr>
              <a:t>质控中心（组）</a:t>
            </a:r>
            <a:endParaRPr lang="zh-CN" altLang="en-US" sz="2000"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80" name="直接连接符 79"/>
          <p:cNvCxnSpPr/>
          <p:nvPr>
            <p:custDataLst>
              <p:tags r:id="rId11"/>
            </p:custDataLst>
          </p:nvPr>
        </p:nvCxnSpPr>
        <p:spPr>
          <a:xfrm flipV="1">
            <a:off x="7948012" y="2430354"/>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81" name="椭圆 80"/>
          <p:cNvSpPr/>
          <p:nvPr>
            <p:custDataLst>
              <p:tags r:id="rId12"/>
            </p:custDataLst>
          </p:nvPr>
        </p:nvSpPr>
        <p:spPr>
          <a:xfrm>
            <a:off x="3381462" y="2367256"/>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82" name="椭圆 81"/>
          <p:cNvSpPr/>
          <p:nvPr>
            <p:custDataLst>
              <p:tags r:id="rId13"/>
            </p:custDataLst>
          </p:nvPr>
        </p:nvSpPr>
        <p:spPr>
          <a:xfrm>
            <a:off x="3406701" y="2392495"/>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85" name="矩形 84"/>
          <p:cNvSpPr/>
          <p:nvPr>
            <p:custDataLst>
              <p:tags r:id="rId14"/>
            </p:custDataLst>
          </p:nvPr>
        </p:nvSpPr>
        <p:spPr>
          <a:xfrm>
            <a:off x="2411730" y="1492250"/>
            <a:ext cx="1840865" cy="332740"/>
          </a:xfrm>
          <a:prstGeom prst="rect">
            <a:avLst/>
          </a:prstGeom>
          <a:noFill/>
        </p:spPr>
        <p:txBody>
          <a:bodyPr wrap="square" lIns="0" tIns="0" rIns="0" bIns="0" rtlCol="0" anchor="b">
            <a:noAutofit/>
          </a:bodyPr>
          <a:lstStyle/>
          <a:p>
            <a:pPr algn="ctr">
              <a:spcBef>
                <a:spcPct val="0"/>
              </a:spcBef>
              <a:spcAft>
                <a:spcPct val="0"/>
              </a:spcAft>
            </a:pPr>
            <a:r>
              <a:rPr lang="zh-CN" altLang="en-US" dirty="0">
                <a:solidFill>
                  <a:srgbClr val="FF0000"/>
                </a:solidFill>
                <a:latin typeface="黑体" panose="02010609060101010101" pitchFamily="49" charset="-122"/>
                <a:ea typeface="黑体" panose="02010609060101010101" pitchFamily="49" charset="-122"/>
                <a:cs typeface="+mn-ea"/>
                <a:sym typeface="+mn-ea"/>
              </a:rPr>
              <a:t>省级</a:t>
            </a:r>
            <a:r>
              <a:rPr lang="zh-CN" altLang="en-US" dirty="0">
                <a:latin typeface="黑体" panose="02010609060101010101" pitchFamily="49" charset="-122"/>
                <a:ea typeface="黑体" panose="02010609060101010101" pitchFamily="49" charset="-122"/>
                <a:cs typeface="+mn-ea"/>
                <a:sym typeface="+mn-ea"/>
              </a:rPr>
              <a:t>质控中心</a:t>
            </a:r>
            <a:endParaRPr lang="zh-CN" altLang="en-US"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90" name="直接连接符 89"/>
          <p:cNvCxnSpPr/>
          <p:nvPr>
            <p:custDataLst>
              <p:tags r:id="rId15"/>
            </p:custDataLst>
          </p:nvPr>
        </p:nvCxnSpPr>
        <p:spPr>
          <a:xfrm flipV="1">
            <a:off x="3448575" y="1780448"/>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93" name="椭圆 92"/>
          <p:cNvSpPr/>
          <p:nvPr>
            <p:custDataLst>
              <p:tags r:id="rId16"/>
            </p:custDataLst>
          </p:nvPr>
        </p:nvSpPr>
        <p:spPr>
          <a:xfrm>
            <a:off x="5631180" y="2367256"/>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96" name="椭圆 95"/>
          <p:cNvSpPr/>
          <p:nvPr>
            <p:custDataLst>
              <p:tags r:id="rId17"/>
            </p:custDataLst>
          </p:nvPr>
        </p:nvSpPr>
        <p:spPr>
          <a:xfrm>
            <a:off x="5656420" y="2392495"/>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98" name="矩形 97"/>
          <p:cNvSpPr/>
          <p:nvPr>
            <p:custDataLst>
              <p:tags r:id="rId18"/>
            </p:custDataLst>
          </p:nvPr>
        </p:nvSpPr>
        <p:spPr>
          <a:xfrm>
            <a:off x="4572000" y="1002665"/>
            <a:ext cx="3024336" cy="332740"/>
          </a:xfrm>
          <a:prstGeom prst="rect">
            <a:avLst/>
          </a:prstGeom>
          <a:noFill/>
        </p:spPr>
        <p:txBody>
          <a:bodyPr wrap="square" lIns="0" tIns="0" rIns="0" bIns="0" rtlCol="0" anchor="b">
            <a:noAutofit/>
          </a:bodyPr>
          <a:lstStyle/>
          <a:p>
            <a:pPr algn="ctr">
              <a:spcBef>
                <a:spcPct val="0"/>
              </a:spcBef>
              <a:spcAft>
                <a:spcPct val="0"/>
              </a:spcAft>
            </a:pPr>
            <a:r>
              <a:rPr lang="zh-CN" altLang="en-US" dirty="0">
                <a:solidFill>
                  <a:srgbClr val="FF0000"/>
                </a:solidFill>
                <a:latin typeface="黑体" panose="02010609060101010101" pitchFamily="49" charset="-122"/>
                <a:ea typeface="黑体" panose="02010609060101010101" pitchFamily="49" charset="-122"/>
                <a:cs typeface="+mn-ea"/>
                <a:sym typeface="+mn-ea"/>
              </a:rPr>
              <a:t>市（地）级</a:t>
            </a:r>
            <a:r>
              <a:rPr lang="zh-CN" altLang="en-US" dirty="0">
                <a:latin typeface="黑体" panose="02010609060101010101" pitchFamily="49" charset="-122"/>
                <a:ea typeface="黑体" panose="02010609060101010101" pitchFamily="49" charset="-122"/>
                <a:cs typeface="+mn-ea"/>
                <a:sym typeface="+mn-ea"/>
              </a:rPr>
              <a:t>质控中心</a:t>
            </a:r>
            <a:endParaRPr lang="zh-CN" altLang="en-US"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99" name="直接连接符 98"/>
          <p:cNvCxnSpPr>
            <a:stCxn id="93" idx="0"/>
          </p:cNvCxnSpPr>
          <p:nvPr>
            <p:custDataLst>
              <p:tags r:id="rId19"/>
            </p:custDataLst>
          </p:nvPr>
        </p:nvCxnSpPr>
        <p:spPr>
          <a:xfrm flipV="1">
            <a:off x="5697023" y="1420154"/>
            <a:ext cx="26670" cy="947420"/>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Tree>
    <p:custDataLst>
      <p:tags r:id="rId20"/>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sp>
        <p:nvSpPr>
          <p:cNvPr id="24" name="任意多边形: 形状 17"/>
          <p:cNvSpPr/>
          <p:nvPr>
            <p:custDataLst>
              <p:tags r:id="rId1"/>
            </p:custDataLst>
          </p:nvPr>
        </p:nvSpPr>
        <p:spPr>
          <a:xfrm>
            <a:off x="123901" y="2608175"/>
            <a:ext cx="8896445" cy="1812414"/>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32" name="任意多边形: 形状 12"/>
          <p:cNvSpPr/>
          <p:nvPr>
            <p:custDataLst>
              <p:tags r:id="rId2"/>
            </p:custDataLst>
          </p:nvPr>
        </p:nvSpPr>
        <p:spPr>
          <a:xfrm>
            <a:off x="2195736" y="2970530"/>
            <a:ext cx="5316314" cy="815975"/>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schemeClr>
              </a:gs>
              <a:gs pos="100000">
                <a:schemeClr val="accent1">
                  <a:lumMod val="77000"/>
                  <a:lumOff val="23000"/>
                </a:schemeClr>
              </a:gs>
            </a:gsLst>
            <a:lin ang="2700000" scaled="1"/>
            <a:tileRect/>
          </a:gradFill>
          <a:ln w="48331" cap="flat">
            <a:noFill/>
            <a:prstDash val="solid"/>
            <a:miter/>
          </a:ln>
        </p:spPr>
        <p:txBody>
          <a:bodyPr rtlCol="0" anchor="ctr"/>
          <a:lstStyle/>
          <a:p>
            <a:r>
              <a:rPr lang="zh-CN" altLang="en-US" dirty="0">
                <a:latin typeface="黑体" panose="02010609060101010101" pitchFamily="49" charset="-122"/>
                <a:ea typeface="黑体" panose="02010609060101010101" pitchFamily="49" charset="-122"/>
              </a:rPr>
              <a:t>按照质控中心的专业领域和工作方向</a:t>
            </a:r>
            <a:endParaRPr lang="zh-CN" altLang="en-US" dirty="0">
              <a:latin typeface="黑体" panose="02010609060101010101" pitchFamily="49" charset="-122"/>
              <a:ea typeface="黑体" panose="02010609060101010101" pitchFamily="49" charset="-122"/>
            </a:endParaRPr>
          </a:p>
        </p:txBody>
      </p:sp>
      <p:sp>
        <p:nvSpPr>
          <p:cNvPr id="38" name="任意多边形: 形状 21"/>
          <p:cNvSpPr/>
          <p:nvPr>
            <p:custDataLst>
              <p:tags r:id="rId3"/>
            </p:custDataLst>
          </p:nvPr>
        </p:nvSpPr>
        <p:spPr>
          <a:xfrm>
            <a:off x="0" y="2412572"/>
            <a:ext cx="9144218" cy="1812414"/>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39" name="椭圆 38"/>
          <p:cNvSpPr/>
          <p:nvPr>
            <p:custDataLst>
              <p:tags r:id="rId4"/>
            </p:custDataLst>
          </p:nvPr>
        </p:nvSpPr>
        <p:spPr>
          <a:xfrm>
            <a:off x="2611670" y="2558844"/>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40" name="椭圆 39"/>
          <p:cNvSpPr/>
          <p:nvPr>
            <p:custDataLst>
              <p:tags r:id="rId5"/>
            </p:custDataLst>
          </p:nvPr>
        </p:nvSpPr>
        <p:spPr>
          <a:xfrm>
            <a:off x="2636909" y="2584083"/>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42" name="矩形 41"/>
          <p:cNvSpPr/>
          <p:nvPr>
            <p:custDataLst>
              <p:tags r:id="rId6"/>
            </p:custDataLst>
          </p:nvPr>
        </p:nvSpPr>
        <p:spPr>
          <a:xfrm>
            <a:off x="1259638" y="1614170"/>
            <a:ext cx="2299538" cy="332740"/>
          </a:xfrm>
          <a:prstGeom prst="rect">
            <a:avLst/>
          </a:prstGeom>
          <a:noFill/>
        </p:spPr>
        <p:txBody>
          <a:bodyPr wrap="square" lIns="0" tIns="0" rIns="0" bIns="0" rtlCol="0" anchor="b">
            <a:noAutofit/>
          </a:bodyPr>
          <a:lstStyle/>
          <a:p>
            <a:pPr algn="ctr">
              <a:spcBef>
                <a:spcPct val="0"/>
              </a:spcBef>
              <a:spcAft>
                <a:spcPct val="0"/>
              </a:spcAft>
            </a:pPr>
            <a:r>
              <a:rPr lang="zh-CN" altLang="en-US" b="1" dirty="0">
                <a:solidFill>
                  <a:schemeClr val="accent1"/>
                </a:solidFill>
                <a:latin typeface="黑体" panose="02010609060101010101" pitchFamily="49" charset="-122"/>
                <a:ea typeface="黑体" panose="02010609060101010101" pitchFamily="49" charset="-122"/>
                <a:cs typeface="+mn-ea"/>
                <a:sym typeface="+mn-ea"/>
              </a:rPr>
              <a:t>临床类质控中心</a:t>
            </a:r>
            <a:endParaRPr lang="zh-CN" altLang="en-US"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43" name="直接连接符 42"/>
          <p:cNvCxnSpPr/>
          <p:nvPr>
            <p:custDataLst>
              <p:tags r:id="rId7"/>
            </p:custDataLst>
          </p:nvPr>
        </p:nvCxnSpPr>
        <p:spPr>
          <a:xfrm flipV="1">
            <a:off x="2678783" y="1972035"/>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44" name="椭圆 43"/>
          <p:cNvSpPr/>
          <p:nvPr>
            <p:custDataLst>
              <p:tags r:id="rId8"/>
            </p:custDataLst>
          </p:nvPr>
        </p:nvSpPr>
        <p:spPr>
          <a:xfrm>
            <a:off x="6400972" y="2558844"/>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45" name="椭圆 44"/>
          <p:cNvSpPr/>
          <p:nvPr>
            <p:custDataLst>
              <p:tags r:id="rId9"/>
            </p:custDataLst>
          </p:nvPr>
        </p:nvSpPr>
        <p:spPr>
          <a:xfrm>
            <a:off x="6426211" y="2584083"/>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47" name="矩形 46"/>
          <p:cNvSpPr/>
          <p:nvPr>
            <p:custDataLst>
              <p:tags r:id="rId10"/>
            </p:custDataLst>
          </p:nvPr>
        </p:nvSpPr>
        <p:spPr>
          <a:xfrm>
            <a:off x="5602757" y="1680845"/>
            <a:ext cx="2736412" cy="332740"/>
          </a:xfrm>
          <a:prstGeom prst="rect">
            <a:avLst/>
          </a:prstGeom>
          <a:noFill/>
        </p:spPr>
        <p:txBody>
          <a:bodyPr wrap="square" lIns="0" tIns="0" rIns="0" bIns="0" rtlCol="0" anchor="b">
            <a:noAutofit/>
          </a:bodyPr>
          <a:lstStyle/>
          <a:p>
            <a:pPr algn="ctr">
              <a:spcBef>
                <a:spcPct val="0"/>
              </a:spcBef>
              <a:spcAft>
                <a:spcPct val="0"/>
              </a:spcAft>
            </a:pPr>
            <a:r>
              <a:rPr lang="zh-CN" altLang="en-US" dirty="0">
                <a:solidFill>
                  <a:schemeClr val="accent1"/>
                </a:solidFill>
                <a:latin typeface="黑体" panose="02010609060101010101" pitchFamily="49" charset="-122"/>
                <a:ea typeface="黑体" panose="02010609060101010101" pitchFamily="49" charset="-122"/>
                <a:cs typeface="+mn-ea"/>
                <a:sym typeface="+mn-ea"/>
              </a:rPr>
              <a:t>管理类质控中心</a:t>
            </a:r>
            <a:endParaRPr lang="zh-CN" altLang="en-US"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48" name="直接连接符 47"/>
          <p:cNvCxnSpPr/>
          <p:nvPr>
            <p:custDataLst>
              <p:tags r:id="rId11"/>
            </p:custDataLst>
          </p:nvPr>
        </p:nvCxnSpPr>
        <p:spPr>
          <a:xfrm flipV="1">
            <a:off x="6468085" y="1972035"/>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49" name="椭圆 48"/>
          <p:cNvSpPr/>
          <p:nvPr>
            <p:custDataLst>
              <p:tags r:id="rId12"/>
            </p:custDataLst>
          </p:nvPr>
        </p:nvSpPr>
        <p:spPr>
          <a:xfrm>
            <a:off x="4506321" y="2331692"/>
            <a:ext cx="132234" cy="1322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50" name="椭圆 49"/>
          <p:cNvSpPr/>
          <p:nvPr>
            <p:custDataLst>
              <p:tags r:id="rId13"/>
            </p:custDataLst>
          </p:nvPr>
        </p:nvSpPr>
        <p:spPr>
          <a:xfrm>
            <a:off x="4531560" y="2356931"/>
            <a:ext cx="81702" cy="817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25"/>
          </a:p>
        </p:txBody>
      </p:sp>
      <p:sp>
        <p:nvSpPr>
          <p:cNvPr id="52" name="矩形 51"/>
          <p:cNvSpPr/>
          <p:nvPr>
            <p:custDataLst>
              <p:tags r:id="rId14"/>
            </p:custDataLst>
          </p:nvPr>
        </p:nvSpPr>
        <p:spPr>
          <a:xfrm>
            <a:off x="3635896" y="1217114"/>
            <a:ext cx="2210928" cy="332740"/>
          </a:xfrm>
          <a:prstGeom prst="rect">
            <a:avLst/>
          </a:prstGeom>
          <a:noFill/>
        </p:spPr>
        <p:txBody>
          <a:bodyPr wrap="square" lIns="0" tIns="0" rIns="0" bIns="0" rtlCol="0" anchor="b">
            <a:noAutofit/>
          </a:bodyPr>
          <a:lstStyle/>
          <a:p>
            <a:pPr algn="ctr">
              <a:spcBef>
                <a:spcPct val="0"/>
              </a:spcBef>
              <a:spcAft>
                <a:spcPct val="0"/>
              </a:spcAft>
            </a:pPr>
            <a:r>
              <a:rPr lang="zh-CN" altLang="en-US" dirty="0">
                <a:solidFill>
                  <a:schemeClr val="accent1"/>
                </a:solidFill>
                <a:latin typeface="黑体" panose="02010609060101010101" pitchFamily="49" charset="-122"/>
                <a:ea typeface="黑体" panose="02010609060101010101" pitchFamily="49" charset="-122"/>
                <a:cs typeface="+mn-ea"/>
                <a:sym typeface="+mn-ea"/>
              </a:rPr>
              <a:t>医技类质控中心</a:t>
            </a:r>
            <a:endParaRPr lang="zh-CN" altLang="en-US" b="1" dirty="0">
              <a:solidFill>
                <a:schemeClr val="accent1"/>
              </a:solidFill>
              <a:latin typeface="黑体" panose="02010609060101010101" pitchFamily="49" charset="-122"/>
              <a:ea typeface="黑体" panose="02010609060101010101" pitchFamily="49" charset="-122"/>
              <a:cs typeface="+mn-ea"/>
              <a:sym typeface="+mn-ea"/>
            </a:endParaRPr>
          </a:p>
        </p:txBody>
      </p:sp>
      <p:cxnSp>
        <p:nvCxnSpPr>
          <p:cNvPr id="53" name="直接连接符 52"/>
          <p:cNvCxnSpPr/>
          <p:nvPr>
            <p:custDataLst>
              <p:tags r:id="rId15"/>
            </p:custDataLst>
          </p:nvPr>
        </p:nvCxnSpPr>
        <p:spPr>
          <a:xfrm flipV="1">
            <a:off x="4573434" y="1745457"/>
            <a:ext cx="0" cy="586491"/>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Tree>
    <p:custDataLst>
      <p:tags r:id="rId16"/>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pic>
        <p:nvPicPr>
          <p:cNvPr id="2" name="图片 1"/>
          <p:cNvPicPr>
            <a:picLocks noChangeAspect="1"/>
          </p:cNvPicPr>
          <p:nvPr/>
        </p:nvPicPr>
        <p:blipFill>
          <a:blip r:embed="rId1"/>
          <a:stretch>
            <a:fillRect/>
          </a:stretch>
        </p:blipFill>
        <p:spPr>
          <a:xfrm>
            <a:off x="107950" y="1275715"/>
            <a:ext cx="8880475" cy="3455670"/>
          </a:xfrm>
          <a:prstGeom prst="rect">
            <a:avLst/>
          </a:prstGeom>
        </p:spPr>
      </p:pic>
      <p:sp>
        <p:nvSpPr>
          <p:cNvPr id="3" name="文本框 2"/>
          <p:cNvSpPr txBox="1"/>
          <p:nvPr/>
        </p:nvSpPr>
        <p:spPr>
          <a:xfrm>
            <a:off x="593725" y="833120"/>
            <a:ext cx="6603365" cy="460375"/>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我省目前有</a:t>
            </a:r>
            <a:r>
              <a:rPr lang="en-US" altLang="zh-CN" dirty="0">
                <a:solidFill>
                  <a:srgbClr val="FF0000"/>
                </a:solidFill>
                <a:latin typeface="黑体" panose="02010609060101010101" pitchFamily="49" charset="-122"/>
                <a:ea typeface="黑体" panose="02010609060101010101" pitchFamily="49" charset="-122"/>
              </a:rPr>
              <a:t>54</a:t>
            </a:r>
            <a:r>
              <a:rPr lang="zh-CN" altLang="en-US" dirty="0">
                <a:latin typeface="黑体" panose="02010609060101010101" pitchFamily="49" charset="-122"/>
                <a:ea typeface="黑体" panose="02010609060101010101" pitchFamily="49" charset="-122"/>
              </a:rPr>
              <a:t>家省级质控中心（</a:t>
            </a:r>
            <a:r>
              <a:rPr lang="en-US" altLang="zh-CN" dirty="0">
                <a:latin typeface="黑体" panose="02010609060101010101" pitchFamily="49" charset="-122"/>
                <a:ea typeface="黑体" panose="02010609060101010101" pitchFamily="49" charset="-122"/>
              </a:rPr>
              <a:t>2024</a:t>
            </a:r>
            <a:r>
              <a:rPr lang="zh-CN" altLang="en-US" dirty="0">
                <a:latin typeface="黑体" panose="02010609060101010101" pitchFamily="49" charset="-122"/>
                <a:ea typeface="黑体" panose="02010609060101010101" pitchFamily="49" charset="-122"/>
              </a:rPr>
              <a:t>年新增</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家）</a:t>
            </a:r>
            <a:endParaRPr lang="zh-CN" altLang="en-US" dirty="0">
              <a:latin typeface="黑体" panose="02010609060101010101" pitchFamily="49" charset="-122"/>
              <a:ea typeface="黑体" panose="02010609060101010101" pitchFamily="49" charset="-122"/>
            </a:endParaRPr>
          </a:p>
        </p:txBody>
      </p:sp>
      <p:sp>
        <p:nvSpPr>
          <p:cNvPr id="4" name="矩形 3"/>
          <p:cNvSpPr/>
          <p:nvPr/>
        </p:nvSpPr>
        <p:spPr>
          <a:xfrm>
            <a:off x="6588125" y="4062095"/>
            <a:ext cx="1656080" cy="224155"/>
          </a:xfrm>
          <a:prstGeom prst="rect">
            <a:avLst/>
          </a:pr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5" name="文本框 4"/>
          <p:cNvSpPr txBox="1"/>
          <p:nvPr/>
        </p:nvSpPr>
        <p:spPr>
          <a:xfrm>
            <a:off x="-1105535" y="203200"/>
            <a:ext cx="3048000" cy="460375"/>
          </a:xfrm>
          <a:prstGeom prst="rect">
            <a:avLst/>
          </a:prstGeom>
          <a:noFill/>
        </p:spPr>
        <p:txBody>
          <a:bodyPr wrap="square" rtlCol="0">
            <a:spAutoFit/>
          </a:bodyPr>
          <a:p>
            <a:endParaRPr lang="zh-CN" alt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sp>
        <p:nvSpPr>
          <p:cNvPr id="3" name="文本框 2"/>
          <p:cNvSpPr txBox="1"/>
          <p:nvPr/>
        </p:nvSpPr>
        <p:spPr>
          <a:xfrm>
            <a:off x="179705" y="1203960"/>
            <a:ext cx="3183890" cy="1113766"/>
          </a:xfrm>
          <a:prstGeom prst="rect">
            <a:avLst/>
          </a:prstGeom>
          <a:noFill/>
        </p:spPr>
        <p:txBody>
          <a:bodyPr wrap="square" rtlCol="0">
            <a:spAutoFit/>
          </a:bodyPr>
          <a:lstStyle/>
          <a:p>
            <a:pPr>
              <a:lnSpc>
                <a:spcPct val="150000"/>
              </a:lnSpc>
            </a:pPr>
            <a:r>
              <a:rPr lang="zh-CN" altLang="en-US" dirty="0">
                <a:latin typeface="黑体" panose="02010609060101010101" pitchFamily="49" charset="-122"/>
                <a:ea typeface="黑体" panose="02010609060101010101" pitchFamily="49" charset="-122"/>
              </a:rPr>
              <a:t>国内目前有</a:t>
            </a:r>
            <a:r>
              <a:rPr lang="en-US" altLang="zh-CN" dirty="0">
                <a:solidFill>
                  <a:srgbClr val="FF0000"/>
                </a:solidFill>
                <a:latin typeface="黑体" panose="02010609060101010101" pitchFamily="49" charset="-122"/>
                <a:ea typeface="黑体" panose="02010609060101010101" pitchFamily="49" charset="-122"/>
              </a:rPr>
              <a:t>22</a:t>
            </a:r>
            <a:r>
              <a:rPr lang="zh-CN" altLang="en-US" dirty="0">
                <a:latin typeface="黑体" panose="02010609060101010101" pitchFamily="49" charset="-122"/>
                <a:ea typeface="黑体" panose="02010609060101010101" pitchFamily="49" charset="-122"/>
              </a:rPr>
              <a:t>家省级妇科质控中心</a:t>
            </a:r>
            <a:endParaRPr lang="zh-CN" altLang="en-US"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707765" y="843915"/>
            <a:ext cx="4555490" cy="3981450"/>
          </a:xfrm>
          <a:prstGeom prst="rect">
            <a:avLst/>
          </a:prstGeom>
        </p:spPr>
      </p:pic>
      <p:sp>
        <p:nvSpPr>
          <p:cNvPr id="5" name="矩形 4"/>
          <p:cNvSpPr/>
          <p:nvPr/>
        </p:nvSpPr>
        <p:spPr>
          <a:xfrm>
            <a:off x="3780155" y="3868420"/>
            <a:ext cx="4536440" cy="215900"/>
          </a:xfrm>
          <a:prstGeom prst="rect">
            <a:avLst/>
          </a:pr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24128" y="195486"/>
            <a:ext cx="2376264" cy="583565"/>
          </a:xfrm>
          <a:prstGeom prst="rect">
            <a:avLst/>
          </a:prstGeom>
        </p:spPr>
        <p:txBody>
          <a:bodyPr wrap="square">
            <a:spAutoFit/>
          </a:bodyPr>
          <a:lstStyle/>
          <a:p>
            <a:pPr algn="ctr" eaLnBrk="0" hangingPunct="0"/>
            <a:r>
              <a:rPr lang="zh-CN" altLang="zh-CN" sz="3200" dirty="0">
                <a:latin typeface="黑体" panose="02010609060101010101" pitchFamily="49" charset="-122"/>
                <a:ea typeface="黑体" panose="02010609060101010101" pitchFamily="49" charset="-122"/>
                <a:cs typeface="+mj-cs"/>
              </a:rPr>
              <a:t>背景</a:t>
            </a:r>
            <a:endParaRPr lang="zh-CN" altLang="zh-CN" sz="3200" dirty="0">
              <a:latin typeface="黑体" panose="02010609060101010101" pitchFamily="49" charset="-122"/>
              <a:ea typeface="黑体" panose="02010609060101010101" pitchFamily="49" charset="-122"/>
              <a:cs typeface="+mj-cs"/>
            </a:endParaRPr>
          </a:p>
        </p:txBody>
      </p:sp>
      <p:sp>
        <p:nvSpPr>
          <p:cNvPr id="20" name="矩形 19"/>
          <p:cNvSpPr/>
          <p:nvPr>
            <p:custDataLst>
              <p:tags r:id="rId1"/>
            </p:custDataLst>
          </p:nvPr>
        </p:nvSpPr>
        <p:spPr>
          <a:xfrm>
            <a:off x="251460" y="1708150"/>
            <a:ext cx="3883025" cy="2957830"/>
          </a:xfrm>
          <a:prstGeom prst="rect">
            <a:avLst/>
          </a:prstGeom>
          <a:noFill/>
          <a:ln w="28575">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lIns="0" tIns="0" rIns="0" bIns="0" rtlCol="0" anchor="ctr" anchorCtr="0">
            <a:noAutofit/>
          </a:bodyPr>
          <a:lstStyle/>
          <a:p>
            <a:pPr marL="342900" indent="-342900" algn="just">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质控工作就像发现冰山一角，及时发现短板、发现漏洞、发现问题</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a:p>
            <a:pPr marL="342900" indent="-342900" algn="just">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学术会解决的是高大上的问题，质控解决的是泥腿子问题</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a:p>
            <a:pPr marL="342900" indent="-342900" algn="just">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维系的是医院建设的生命线、底线、高压线</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1" name="矩形 20"/>
          <p:cNvSpPr/>
          <p:nvPr>
            <p:custDataLst>
              <p:tags r:id="rId2"/>
            </p:custDataLst>
          </p:nvPr>
        </p:nvSpPr>
        <p:spPr>
          <a:xfrm>
            <a:off x="4932045" y="1649730"/>
            <a:ext cx="3609975" cy="3016250"/>
          </a:xfrm>
          <a:prstGeom prst="rect">
            <a:avLst/>
          </a:prstGeom>
          <a:noFill/>
          <a:ln w="1905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lIns="0" tIns="0" rIns="0" bIns="0" rtlCol="0" anchor="ctr" anchorCtr="0">
            <a:noAutofit/>
          </a:bodyPr>
          <a:lstStyle/>
          <a:p>
            <a:pPr marL="342900" indent="-342900" algn="l">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卫生行政部门与医疗机构的桥梁</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a:p>
            <a:pPr marL="342900" indent="-342900" algn="l">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建网络、树标准、育人才、搭平台</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a:p>
            <a:pPr marL="342900" indent="-342900" algn="l">
              <a:lnSpc>
                <a:spcPct val="130000"/>
              </a:lnSpc>
              <a:spcBef>
                <a:spcPct val="0"/>
              </a:spcBef>
              <a:spcAft>
                <a:spcPts val="600"/>
              </a:spcAft>
              <a:buFont typeface="Wingdings" panose="05000000000000000000" charset="0"/>
              <a:buChar char="ü"/>
            </a:pPr>
            <a:r>
              <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rPr>
              <a:t>以目标为导向，质控中心为抓手</a:t>
            </a:r>
            <a:endParaRPr lang="zh-CN" altLang="en-US" sz="2000" dirty="0">
              <a:solidFill>
                <a:schemeClr val="tx1">
                  <a:lumMod val="85000"/>
                  <a:lumOff val="15000"/>
                </a:scheme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2" name="标题"/>
          <p:cNvSpPr/>
          <p:nvPr>
            <p:custDataLst>
              <p:tags r:id="rId3"/>
            </p:custDataLst>
          </p:nvPr>
        </p:nvSpPr>
        <p:spPr>
          <a:xfrm>
            <a:off x="5220335" y="771525"/>
            <a:ext cx="3028950" cy="719455"/>
          </a:xfrm>
          <a:prstGeom prst="rect">
            <a:avLst/>
          </a:prstGeom>
          <a:gradFill>
            <a:gsLst>
              <a:gs pos="80000">
                <a:schemeClr val="accent2">
                  <a:lumMod val="70000"/>
                  <a:lumOff val="30000"/>
                </a:schemeClr>
              </a:gs>
              <a:gs pos="20000">
                <a:schemeClr val="accent2"/>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2400" b="1">
                <a:solidFill>
                  <a:schemeClr val="lt1">
                    <a:lumMod val="100000"/>
                  </a:schemeClr>
                </a:solidFill>
                <a:uFillTx/>
                <a:latin typeface="黑体" panose="02010609060101010101" pitchFamily="49" charset="-122"/>
                <a:ea typeface="黑体" panose="02010609060101010101" pitchFamily="49" charset="-122"/>
                <a:cs typeface="+mn-ea"/>
                <a:sym typeface="+mn-ea"/>
              </a:rPr>
              <a:t>为什么成立质控中心</a:t>
            </a:r>
            <a:endParaRPr lang="zh-CN" altLang="en-US" sz="2400" b="1">
              <a:solidFill>
                <a:schemeClr val="lt1">
                  <a:lumMod val="100000"/>
                </a:schemeClr>
              </a:solidFill>
              <a:uFillTx/>
              <a:latin typeface="黑体" panose="02010609060101010101" pitchFamily="49" charset="-122"/>
              <a:ea typeface="黑体" panose="02010609060101010101" pitchFamily="49" charset="-122"/>
              <a:cs typeface="+mn-ea"/>
              <a:sym typeface="+mn-ea"/>
            </a:endParaRPr>
          </a:p>
        </p:txBody>
      </p:sp>
      <p:sp>
        <p:nvSpPr>
          <p:cNvPr id="23" name="标题"/>
          <p:cNvSpPr/>
          <p:nvPr>
            <p:custDataLst>
              <p:tags r:id="rId4"/>
            </p:custDataLst>
          </p:nvPr>
        </p:nvSpPr>
        <p:spPr>
          <a:xfrm>
            <a:off x="611505" y="840740"/>
            <a:ext cx="2961640" cy="727075"/>
          </a:xfrm>
          <a:prstGeom prst="rect">
            <a:avLst/>
          </a:prstGeom>
          <a:gradFill>
            <a:gsLst>
              <a:gs pos="80000">
                <a:schemeClr val="accent1">
                  <a:lumMod val="70000"/>
                  <a:lumOff val="30000"/>
                </a:schemeClr>
              </a:gs>
              <a:gs pos="20000">
                <a:schemeClr val="accent1"/>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2400" b="1">
                <a:solidFill>
                  <a:schemeClr val="lt1">
                    <a:lumMod val="100000"/>
                  </a:schemeClr>
                </a:solidFill>
                <a:uFillTx/>
                <a:latin typeface="黑体" panose="02010609060101010101" pitchFamily="49" charset="-122"/>
                <a:ea typeface="黑体" panose="02010609060101010101" pitchFamily="49" charset="-122"/>
                <a:cs typeface="+mn-ea"/>
                <a:sym typeface="+mn-ea"/>
              </a:rPr>
              <a:t>为什么做质控</a:t>
            </a:r>
            <a:endParaRPr lang="zh-CN" altLang="en-US" sz="2400" b="1">
              <a:solidFill>
                <a:schemeClr val="lt1">
                  <a:lumMod val="100000"/>
                </a:schemeClr>
              </a:solidFill>
              <a:uFillTx/>
              <a:latin typeface="黑体" panose="02010609060101010101" pitchFamily="49" charset="-122"/>
              <a:ea typeface="黑体" panose="02010609060101010101" pitchFamily="49" charset="-122"/>
              <a:cs typeface="+mn-ea"/>
              <a:sym typeface="+mn-ea"/>
            </a:endParaRPr>
          </a:p>
        </p:txBody>
      </p:sp>
    </p:spTree>
    <p:custDataLst>
      <p:tags r:id="rId5"/>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1057_1*l_h_f*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471.6066954316868,&quot;left&quot;:-67.99901340274364,&quot;top&quot;:19.143304568313216,&quot;width&quot;:856.016845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10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57_1*l_h_a*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471.6066954316868,&quot;left&quot;:-67.99901340274364,&quot;top&quot;:19.143304568313216,&quot;width&quot;:856.016845703125}"/>
  <p:tag name="KSO_WM_DIAGRAM_COLOR_MATCH_VALUE" val="{&quot;shape&quot;:{&quot;fill&quot;:{&quot;gradient&quot;:[{&quot;brightness&quot;:0.30000001192092896,&quot;colorType&quot;:1,&quot;foreColorIndex&quot;:6,&quot;pos&quot;:0.800000011920929,&quot;transparency&quot;:0},{&quot;brightness&quot;:0,&quot;colorType&quot;:1,&quot;foreColorIndex&quot;:6,&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0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1*l_h_a*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VALUE" val="26"/>
  <p:tag name="KSO_WM_DIAGRAM_MAX_ITEMCNT" val="6"/>
  <p:tag name="KSO_WM_DIAGRAM_MIN_ITEMCNT" val="2"/>
  <p:tag name="KSO_WM_DIAGRAM_VIRTUALLY_FRAME" val="{&quot;height&quot;:471.6066954316868,&quot;left&quot;:-67.99901340274364,&quot;top&quot;:19.143304568313216,&quot;width&quot;:856.01684570312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03.xml><?xml version="1.0" encoding="utf-8"?>
<p:tagLst xmlns:p="http://schemas.openxmlformats.org/presentationml/2006/main">
  <p:tag name="RESOURCE_RECORD_KEY" val="{&quot;70&quot;:[3315771,3314044]}"/>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0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1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2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4.xml><?xml version="1.0" encoding="utf-8"?>
<p:tagLst xmlns:p="http://schemas.openxmlformats.org/presentationml/2006/main">
  <p:tag name="RESOURCE_RECORD_KEY" val="{&quot;70&quot;:[331639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4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5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5.xml><?xml version="1.0" encoding="utf-8"?>
<p:tagLst xmlns:p="http://schemas.openxmlformats.org/presentationml/2006/main">
  <p:tag name="RESOURCE_RECORD_KEY" val="{&quot;70&quot;:[3316390]}"/>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7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8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8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6.xml><?xml version="1.0" encoding="utf-8"?>
<p:tagLst xmlns:p="http://schemas.openxmlformats.org/presentationml/2006/main">
  <p:tag name="RESOURCE_RECORD_KEY" val="{&quot;70&quot;:[331639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0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1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1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2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7.xml><?xml version="1.0" encoding="utf-8"?>
<p:tagLst xmlns:p="http://schemas.openxmlformats.org/presentationml/2006/main">
  <p:tag name="RESOURCE_RECORD_KEY" val="{&quot;70&quot;:[3316390]}"/>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4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4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5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258.xml><?xml version="1.0" encoding="utf-8"?>
<p:tagLst xmlns:p="http://schemas.openxmlformats.org/presentationml/2006/main">
  <p:tag name="RESOURCE_RECORD_KEY" val="{&quot;70&quot;:[3316390]}"/>
</p:tagLst>
</file>

<file path=ppt/tags/tag259.xml><?xml version="1.0" encoding="utf-8"?>
<p:tagLst xmlns:p="http://schemas.openxmlformats.org/presentationml/2006/main">
  <p:tag name="KSO_WM_DOC_GUID" val="{0dd1f4e1-1b96-4b37-bf88-0797d859c9fd}"/>
  <p:tag name="RESOURCE_RECORD_KEY" val="{&quot;70&quot;:[3316390,3320071,3315771,3320069]}"/>
  <p:tag name="COMMONDATA" val="eyJoZGlkIjoiZjg4NjQ1NWU0ODc5N2FlOWYyZjVlMzcyYzYyZjc5ODYifQ=="/>
  <p:tag name="resource_record_key" val="{&quot;70&quot;:[3316390,3320071,3320069,331577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31.xml><?xml version="1.0" encoding="utf-8"?>
<p:tagLst xmlns:p="http://schemas.openxmlformats.org/presentationml/2006/main">
  <p:tag name="RESOURCE_RECORD_KEY" val="{&quot;70&quot;:[331639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1_5*l_h_i*1_1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1_5*l_h_f*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UNIT_VALUE" val="25"/>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1371_5*l_h_i*1_6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371_5*l_h_f*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71_5*l_h_f*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71_5*l_h_i*1_3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71_5*l_h_f*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1_5*l_h_i*1_1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371_5*l_h_i*1_1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6.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1_5*l_h_i*1_2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7.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371_5*l_h_i*1_2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8.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71_5*l_h_i*1_3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49.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371_5*l_h_i*1_3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71_5*l_h_i*1_5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50.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71_5*l_h_i*1_4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1.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1371_5*l_h_i*1_4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2.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371_5*l_h_i*1_5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3.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1371_5*l_h_i*1_5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1371_5*l_h_i*1_6_3"/>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5.xml><?xml version="1.0" encoding="utf-8"?>
<p:tagLst xmlns:p="http://schemas.openxmlformats.org/presentationml/2006/main">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1371_5*l_h_i*1_6_4"/>
  <p:tag name="KSO_WM_TEMPLATE_CATEGORY" val="diagram"/>
  <p:tag name="KSO_WM_TEMPLATE_INDEX" val="20231371"/>
  <p:tag name="KSO_WM_UNIT_LAYERLEVEL" val="1_1_1"/>
  <p:tag name="KSO_WM_TAG_VERSION" val="3.0"/>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1_5*l_h_i*1_1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1371_5*l_h_i*1_6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1_5*l_h_i*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1371_5*l_h_i*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71_5*l_h_f*1_5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71_5*l_h_i*1_3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71_5*l_h_i*1_4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38,&quot;left&quot;:47.91854330708661,&quot;top&quot;:92.8708661417322,&quot;width&quot;:644.4783464566929}"/>
  <p:tag name="KSO_WM_DIAGRAM_USE_COLOR_VALUE" val="{&quot;color_scheme&quot;:1,&quot;color_type&quot;:1,&quot;theme_color_indexes&quot;:[]}"/>
</p:tagLst>
</file>

<file path=ppt/tags/tag62.xml><?xml version="1.0" encoding="utf-8"?>
<p:tagLst xmlns:p="http://schemas.openxmlformats.org/presentationml/2006/main">
  <p:tag name="RESOURCE_RECORD_KEY" val="{&quot;70&quot;:[331639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3*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1_5*l_h_i*1_2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31_3*l_h_a*1_4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1"/>
  <p:tag name="KSO_WM_TEMPLATE_CATEGORY" val="diagram"/>
  <p:tag name="KSO_WM_TEMPLATE_INDEX" val="20231731"/>
  <p:tag name="KSO_WM_UNIT_LAYERLEVEL" val="1_1_1"/>
  <p:tag name="KSO_WM_TAG_VERSION" val="3.0"/>
  <p:tag name="KSO_WM_BEAUTIFY_FLAG" val="#wm#"/>
  <p:tag name="KSO_WM_UNIT_TYPE" val="l_h_i"/>
  <p:tag name="KSO_WM_UNIT_INDEX" val="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2"/>
  <p:tag name="KSO_WM_TEMPLATE_CATEGORY" val="diagram"/>
  <p:tag name="KSO_WM_TEMPLATE_INDEX" val="20231731"/>
  <p:tag name="KSO_WM_UNIT_LAYERLEVEL" val="1_1_1"/>
  <p:tag name="KSO_WM_TAG_VERSION" val="3.0"/>
  <p:tag name="KSO_WM_BEAUTIFY_FLAG" val="#wm#"/>
  <p:tag name="KSO_WM_UNIT_TYPE" val="l_h_i"/>
  <p:tag name="KSO_WM_UNIT_INDEX" val="1_2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3*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3"/>
  <p:tag name="KSO_WM_TEMPLATE_CATEGORY" val="diagram"/>
  <p:tag name="KSO_WM_TEMPLATE_INDEX" val="20231731"/>
  <p:tag name="KSO_WM_UNIT_LAYERLEVEL" val="1_1_1"/>
  <p:tag name="KSO_WM_TAG_VERSION" val="3.0"/>
  <p:tag name="KSO_WM_BEAUTIFY_FLAG" val="#wm#"/>
  <p:tag name="KSO_WM_UNIT_TYPE" val="l_h_i"/>
  <p:tag name="KSO_WM_UNIT_INDEX" val="1_2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1_5*l_h_f*1_2_1"/>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UNIT_TEXT_FILL_FORE_SCHEMECOLOR_INDEX" val="5"/>
  <p:tag name="KSO_WM_UNIT_PRESET_TEXT" val="单击此处输入你的正文文字是您思想的提炼"/>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3*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33.1123566106361,&quot;left&quot;:-38.5259021861159,&quot;top&quot;:41.38764338936394,&quot;width&quot;:817.725902186115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82.xml><?xml version="1.0" encoding="utf-8"?>
<p:tagLst xmlns:p="http://schemas.openxmlformats.org/presentationml/2006/main">
  <p:tag name="RESOURCE_RECORD_KEY" val="{&quot;70&quot;:[332007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
  <p:tag name="KSO_WM_TEMPLATE_CATEGORY" val="diagram"/>
  <p:tag name="KSO_WM_TEMPLATE_INDEX" val="20231731"/>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9"/>
  <p:tag name="KSO_WM_TEMPLATE_CATEGORY" val="diagram"/>
  <p:tag name="KSO_WM_TEMPLATE_INDEX" val="20231731"/>
  <p:tag name="KSO_WM_UNIT_LAYERLEVEL" val="1_1"/>
  <p:tag name="KSO_WM_TAG_VERSION" val="3.0"/>
  <p:tag name="KSO_WM_BEAUTIFY_FLAG" val="#wm#"/>
  <p:tag name="KSO_WM_DIAGRAM_GROUP_CODE" val="l1-1"/>
  <p:tag name="KSO_WM_UNIT_TYPE" val="l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5"/>
  <p:tag name="KSO_WM_TEMPLATE_CATEGORY" val="diagram"/>
  <p:tag name="KSO_WM_TEMPLATE_INDEX" val="20231731"/>
  <p:tag name="KSO_WM_UNIT_LAYERLEVEL" val="1_1"/>
  <p:tag name="KSO_WM_TAG_VERSION" val="3.0"/>
  <p:tag name="KSO_WM_BEAUTIFY_FLAG" val="#wm#"/>
  <p:tag name="KSO_WM_DIAGRAM_GROUP_CODE" val="l1-1"/>
  <p:tag name="KSO_WM_UNIT_TYPE" val="l_i"/>
  <p:tag name="KSO_WM_UNIT_INDEX" val="1_15"/>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1"/>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2"/>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2*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3"/>
  <p:tag name="KSO_WM_TEMPLATE_CATEGORY" val="diagram"/>
  <p:tag name="KSO_WM_TEMPLATE_INDEX" val="2023173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71_5*l_h_i*1_4_2"/>
  <p:tag name="KSO_WM_TEMPLATE_CATEGORY" val="diagram"/>
  <p:tag name="KSO_WM_TEMPLATE_INDEX" val="20231371"/>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204.3000000000004,&quot;left&quot;:47.91854330708661,&quot;top&quot;:92.8708661417322,&quot;width&quot;:644.4783464566929}"/>
  <p:tag name="KSO_WM_DIAGRAM_USE_COLOR_VALUE" val="{&quot;color_scheme&quot;:1,&quot;color_type&quot;:1,&quot;theme_color_indexes&quot;:[]}"/>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1"/>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2"/>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2*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3"/>
  <p:tag name="KSO_WM_TEMPLATE_CATEGORY" val="diagram"/>
  <p:tag name="KSO_WM_TEMPLATE_INDEX" val="2023173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1"/>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2"/>
  <p:tag name="KSO_WM_TEMPLATE_CATEGORY" val="diagram"/>
  <p:tag name="KSO_WM_TEMPLATE_INDEX" val="20231731"/>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2*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3"/>
  <p:tag name="KSO_WM_TEMPLATE_CATEGORY" val="diagram"/>
  <p:tag name="KSO_WM_TEMPLATE_INDEX" val="20231731"/>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2"/>
  <p:tag name="KSO_WM_DIAGRAM_VIRTUALLY_FRAME" val="{&quot;height&quot;:322.2532958984375,&quot;left&quot;:-38.5259021861159,&quot;top&quot;:41.38768275944269,&quot;width&quot;:797.0689697265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8.xml><?xml version="1.0" encoding="utf-8"?>
<p:tagLst xmlns:p="http://schemas.openxmlformats.org/presentationml/2006/main">
  <p:tag name="RESOURCE_RECORD_KEY" val="{&quot;70&quot;:[3320071,3320069]}"/>
</p:tagLst>
</file>

<file path=ppt/tags/tag9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1057_1*l_h_f*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471.6066954316868,&quot;left&quot;:-67.99901340274364,&quot;top&quot;:19.143304568313216,&quot;width&quot;:856.016845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heme/theme1.xml><?xml version="1.0" encoding="utf-8"?>
<a:theme xmlns:a="http://schemas.openxmlformats.org/drawingml/2006/main" name="1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400" b="1"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3595</Words>
  <Application>WPS 演示</Application>
  <PresentationFormat>全屏显示(16:9)</PresentationFormat>
  <Paragraphs>409</Paragraphs>
  <Slides>43</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43</vt:i4>
      </vt:variant>
    </vt:vector>
  </HeadingPairs>
  <TitlesOfParts>
    <vt:vector size="55" baseType="lpstr">
      <vt:lpstr>Arial</vt:lpstr>
      <vt:lpstr>宋体</vt:lpstr>
      <vt:lpstr>Wingdings</vt:lpstr>
      <vt:lpstr>Times New Roman</vt:lpstr>
      <vt:lpstr>Calibri</vt:lpstr>
      <vt:lpstr>微软雅黑</vt:lpstr>
      <vt:lpstr>黑体</vt:lpstr>
      <vt:lpstr>Wingdings</vt:lpstr>
      <vt:lpstr>Arial Unicode MS</vt:lpstr>
      <vt:lpstr>方正舒体</vt:lpstr>
      <vt:lpstr>新宋体</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工作计划</vt:lpstr>
      <vt:lpstr>               工作计划</vt:lpstr>
      <vt:lpstr>工作计划</vt:lpstr>
      <vt:lpstr>工作计划</vt:lpstr>
      <vt:lpstr>工作计划</vt:lpstr>
      <vt:lpstr>工作计划</vt:lpstr>
      <vt:lpstr>工作计划</vt:lpstr>
      <vt:lpstr>工作计划</vt:lpstr>
      <vt:lpstr>工作计划</vt:lpstr>
      <vt:lpstr>工作计划</vt:lpstr>
      <vt:lpstr>工作计划</vt:lpstr>
      <vt:lpstr>工作计划</vt:lpstr>
      <vt:lpstr>PowerPoint 演示文稿</vt:lpstr>
      <vt:lpstr>预期目标</vt:lpstr>
      <vt:lpstr>总结</vt:lpstr>
      <vt:lpstr>PowerPoint 演示文稿</vt:lpstr>
    </vt:vector>
  </TitlesOfParts>
  <Company>ICU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第七章 心肺脑复苏 </dc:title>
  <dc:creator>ML</dc:creator>
  <cp:lastModifiedBy>陈晨</cp:lastModifiedBy>
  <cp:revision>1269</cp:revision>
  <dcterms:created xsi:type="dcterms:W3CDTF">2002-05-16T19:51:00Z</dcterms:created>
  <dcterms:modified xsi:type="dcterms:W3CDTF">2024-06-13T10:41:02Z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3D7B60E16D46413A84009DC340BCB677_12</vt:lpwstr>
  </property>
</Properties>
</file>